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Roboto"/>
      <p:bold r:id="rId15"/>
      <p:boldItalic r:id="rId16"/>
    </p:embeddedFont>
    <p:embeddedFont>
      <p:font typeface="Bitter"/>
      <p:bold r:id="rId17"/>
      <p:boldItalic r:id="rId18"/>
    </p:embeddedFont>
    <p:embeddedFont>
      <p:font typeface="Noto Sans Symbols"/>
      <p:regular r:id="rId19"/>
      <p:bold r:id="rId20"/>
    </p:embeddedFont>
    <p:embeddedFont>
      <p:font typeface="Noto Sans Symbols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88745B-0133-4E6A-A30C-4A81703070A0}">
  <a:tblStyle styleId="{2888745B-0133-4E6A-A30C-4A81703070A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5.xml"/><Relationship Id="rId22" Type="http://schemas.openxmlformats.org/officeDocument/2006/relationships/font" Target="fonts/NotoSansSymbolsSemiBold-bold.fntdata"/><Relationship Id="rId10" Type="http://schemas.openxmlformats.org/officeDocument/2006/relationships/slide" Target="slides/slide4.xml"/><Relationship Id="rId21" Type="http://schemas.openxmlformats.org/officeDocument/2006/relationships/font" Target="fonts/NotoSansSymbolsSemiBo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slide" Target="slides/slide8.xml"/><Relationship Id="rId17" Type="http://schemas.openxmlformats.org/officeDocument/2006/relationships/font" Target="fonts/Bitter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Symbol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it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Synapse:神経細胞の接続部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ロゴ:GPT</a:t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createNode() など、</a:t>
            </a:r>
            <a:r>
              <a:rPr lang="en-US"/>
              <a:t>ノードや線を動的に生成・管理するためのロジックを関数として定義しています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また、ユーザーがノードをドラッグしたり文字を入力したりといった、インタラクションの処理もここで行っています。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データ保存・読み込みには、JSON形式を採用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ノードの位置や情報、線の接続などを構造化して記録できるようになっています。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b0d9fd0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b0d9fd08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b0d9fd08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b0d9fd088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hyperlink" Target="http://gms.gdl.jp/~rh2022025/2025spring/mindmap/index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10404" r="5071" t="0"/>
          <a:stretch/>
        </p:blipFill>
        <p:spPr>
          <a:xfrm>
            <a:off x="1894743" y="36659"/>
            <a:ext cx="1545724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3"/>
          <p:cNvGrpSpPr/>
          <p:nvPr/>
        </p:nvGrpSpPr>
        <p:grpSpPr>
          <a:xfrm>
            <a:off x="11003644" y="1765741"/>
            <a:ext cx="4272426" cy="3371539"/>
            <a:chOff x="0" y="-38100"/>
            <a:chExt cx="1078264" cy="8509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078264" cy="365985"/>
            </a:xfrm>
            <a:custGeom>
              <a:rect b="b" l="l" r="r" t="t"/>
              <a:pathLst>
                <a:path extrusionOk="0" h="365985" w="1078264">
                  <a:moveTo>
                    <a:pt x="0" y="0"/>
                  </a:moveTo>
                  <a:lnTo>
                    <a:pt x="1078264" y="0"/>
                  </a:lnTo>
                  <a:lnTo>
                    <a:pt x="1078264" y="365985"/>
                  </a:lnTo>
                  <a:lnTo>
                    <a:pt x="0" y="3659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5E7F73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74277">
            <a:off x="1262730" y="2853175"/>
            <a:ext cx="2074521" cy="307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3009379">
            <a:off x="16738821" y="341416"/>
            <a:ext cx="216214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1203710" y="2146480"/>
            <a:ext cx="38724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E7F73"/>
                </a:solidFill>
                <a:latin typeface="Roboto"/>
                <a:ea typeface="Roboto"/>
                <a:cs typeface="Roboto"/>
                <a:sym typeface="Roboto"/>
              </a:rPr>
              <a:t>2022025</a:t>
            </a:r>
            <a:endParaRPr b="1" sz="3000">
              <a:solidFill>
                <a:srgbClr val="5E7F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E7F73"/>
                </a:solidFill>
                <a:latin typeface="Roboto"/>
                <a:ea typeface="Roboto"/>
                <a:cs typeface="Roboto"/>
                <a:sym typeface="Roboto"/>
              </a:rPr>
              <a:t>濱崎 麗奈</a:t>
            </a:r>
            <a:endParaRPr b="1" sz="3000">
              <a:solidFill>
                <a:srgbClr val="5E7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3652428" y="4191760"/>
            <a:ext cx="9030826" cy="3005020"/>
            <a:chOff x="0" y="133350"/>
            <a:chExt cx="12041100" cy="4006694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0" y="133350"/>
              <a:ext cx="115086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2211044"/>
              <a:ext cx="12041100" cy="192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399">
                  <a:solidFill>
                    <a:srgbClr val="E39A8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2025春制作物</a:t>
              </a:r>
              <a:endParaRPr b="1"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690236">
            <a:off x="886725" y="7052339"/>
            <a:ext cx="1550267" cy="448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3728098">
            <a:off x="17298924" y="5714179"/>
            <a:ext cx="1978152" cy="363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15197" r="15468" t="3836"/>
          <a:stretch/>
        </p:blipFill>
        <p:spPr>
          <a:xfrm>
            <a:off x="2751350" y="433153"/>
            <a:ext cx="12687949" cy="98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81967">
            <a:off x="14751853" y="6812335"/>
            <a:ext cx="2462903" cy="267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905504">
            <a:off x="-1407523" y="1599901"/>
            <a:ext cx="4241139" cy="564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552616">
            <a:off x="15385175" y="2418329"/>
            <a:ext cx="2725622" cy="265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4"/>
          <p:cNvGrpSpPr/>
          <p:nvPr/>
        </p:nvGrpSpPr>
        <p:grpSpPr>
          <a:xfrm>
            <a:off x="4002496" y="3358307"/>
            <a:ext cx="10282950" cy="3907769"/>
            <a:chOff x="0" y="57150"/>
            <a:chExt cx="13710600" cy="5210359"/>
          </a:xfrm>
        </p:grpSpPr>
        <p:sp>
          <p:nvSpPr>
            <p:cNvPr id="105" name="Google Shape;105;p14"/>
            <p:cNvSpPr txBox="1"/>
            <p:nvPr/>
          </p:nvSpPr>
          <p:spPr>
            <a:xfrm>
              <a:off x="0" y="1811509"/>
              <a:ext cx="13710600" cy="345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96">
                  <a:solidFill>
                    <a:srgbClr val="5E7F73"/>
                  </a:solidFill>
                  <a:latin typeface="Noto Sans Symbols SemiBold"/>
                  <a:ea typeface="Noto Sans Symbols SemiBold"/>
                  <a:cs typeface="Noto Sans Symbols SemiBold"/>
                  <a:sym typeface="Noto Sans Symbols SemiBold"/>
                </a:rPr>
                <a:t>手軽に誰でも使える</a:t>
              </a:r>
              <a:endParaRPr sz="8096">
                <a:solidFill>
                  <a:srgbClr val="5E7F73"/>
                </a:solidFill>
                <a:latin typeface="Noto Sans Symbols SemiBold"/>
                <a:ea typeface="Noto Sans Symbols SemiBold"/>
                <a:cs typeface="Noto Sans Symbols SemiBold"/>
                <a:sym typeface="Noto Sans Symbols SemiBold"/>
              </a:endParaRPr>
            </a:p>
            <a:p>
              <a:pPr indent="0" lvl="0" marL="0" marR="0" rtl="0" algn="ctr">
                <a:lnSpc>
                  <a:spcPct val="108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96">
                  <a:solidFill>
                    <a:srgbClr val="5E7F73"/>
                  </a:solidFill>
                  <a:latin typeface="Noto Sans Symbols SemiBold"/>
                  <a:ea typeface="Noto Sans Symbols SemiBold"/>
                  <a:cs typeface="Noto Sans Symbols SemiBold"/>
                  <a:sym typeface="Noto Sans Symbols SemiBold"/>
                </a:rPr>
                <a:t>マインドマップ</a:t>
              </a:r>
              <a:endParaRPr sz="8096">
                <a:solidFill>
                  <a:srgbClr val="5E7F73"/>
                </a:solidFill>
                <a:latin typeface="Noto Sans Symbols SemiBold"/>
                <a:ea typeface="Noto Sans Symbols SemiBold"/>
                <a:cs typeface="Noto Sans Symbols SemiBold"/>
                <a:sym typeface="Noto Sans Symbols SemiBold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3346883" y="57150"/>
              <a:ext cx="7017000" cy="21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000">
                  <a:solidFill>
                    <a:srgbClr val="E39A81"/>
                  </a:solidFill>
                  <a:latin typeface="Bitter"/>
                  <a:ea typeface="Bitter"/>
                  <a:cs typeface="Bitter"/>
                  <a:sym typeface="Bitter"/>
                </a:rPr>
                <a:t>目的</a:t>
              </a:r>
              <a:endParaRPr b="1" sz="5000">
                <a:solidFill>
                  <a:srgbClr val="E39A81"/>
                </a:solidFill>
                <a:latin typeface="Bitter"/>
                <a:ea typeface="Bitter"/>
                <a:cs typeface="Bitter"/>
                <a:sym typeface="Bitter"/>
              </a:endParaRPr>
            </a:p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0">
                <a:solidFill>
                  <a:srgbClr val="E39A81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3" y="-7452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15"/>
          <p:cNvGraphicFramePr/>
          <p:nvPr/>
        </p:nvGraphicFramePr>
        <p:xfrm>
          <a:off x="3370037" y="39189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{2888745B-0133-4E6A-A30C-4A81703070A0}</a:tableStyleId>
              </a:tblPr>
              <a:tblGrid>
                <a:gridCol w="12955250"/>
              </a:tblGrid>
              <a:tr h="159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</a:rPr>
                        <a:t>思いついたことを</a:t>
                      </a:r>
                      <a:r>
                        <a:rPr b="1" lang="en-US" sz="2900">
                          <a:solidFill>
                            <a:schemeClr val="dk1"/>
                          </a:solidFill>
                        </a:rPr>
                        <a:t>ノード</a:t>
                      </a:r>
                      <a:r>
                        <a:rPr lang="en-US" sz="2900">
                          <a:solidFill>
                            <a:schemeClr val="dk1"/>
                          </a:solidFill>
                        </a:rPr>
                        <a:t>とし</a:t>
                      </a:r>
                      <a:r>
                        <a:rPr lang="en-US" sz="2900">
                          <a:solidFill>
                            <a:schemeClr val="dk1"/>
                          </a:solidFill>
                        </a:rPr>
                        <a:t>て</a:t>
                      </a:r>
                      <a:r>
                        <a:rPr lang="en-US" sz="2900">
                          <a:solidFill>
                            <a:schemeClr val="dk1"/>
                          </a:solidFill>
                        </a:rPr>
                        <a:t>即時記録したい</a:t>
                      </a:r>
                      <a:endParaRPr sz="2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solidFill>
                            <a:schemeClr val="dk1"/>
                          </a:solidFill>
                        </a:rPr>
                        <a:t>ノード同士を線で自由につなげることで、思考をつなげて視覚的に整理したい</a:t>
                      </a:r>
                      <a:endParaRPr sz="29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9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視覚的に把握しやすく、拡張可能なマインドマップを簡単に作成したい</a:t>
                      </a:r>
                      <a:endParaRPr sz="29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（類似サービスは機能が多すぎて操作に困る箇所もあるので簡略化を目指す）</a:t>
                      </a:r>
                      <a:endParaRPr sz="29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誰でも操作できるシンプルなUIと、一目でわかる機能説明を両立したい</a:t>
                      </a:r>
                      <a:endParaRPr sz="29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➡︎ログイン機能は付けず、作業状態の保存と読み込み機能を搭載</a:t>
                      </a:r>
                      <a:endParaRPr sz="29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/>
                    </a:p>
                  </a:txBody>
                  <a:tcPr marT="0" marB="0" marR="0" marL="0">
                    <a:lnL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7C7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197111">
            <a:off x="1513559" y="6570667"/>
            <a:ext cx="1939720" cy="416736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3421062" y="2296537"/>
            <a:ext cx="1285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00">
                <a:solidFill>
                  <a:srgbClr val="E39A81"/>
                </a:solidFill>
                <a:latin typeface="Bitter"/>
                <a:ea typeface="Bitter"/>
                <a:cs typeface="Bitter"/>
                <a:sym typeface="Bitter"/>
              </a:rPr>
              <a:t>目的</a:t>
            </a:r>
            <a:endParaRPr/>
          </a:p>
        </p:txBody>
      </p:sp>
      <p:pic>
        <p:nvPicPr>
          <p:cNvPr id="115" name="Google Shape;115;p15" title="ChatGPT_Image_2025年5月18日_17_18_49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39975" y="1337025"/>
            <a:ext cx="5501625" cy="20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13703875" y="3429000"/>
            <a:ext cx="4286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(Synapse + Note)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 b="2558" l="9890" r="9962" t="2672"/>
          <a:stretch/>
        </p:blipFill>
        <p:spPr>
          <a:xfrm>
            <a:off x="1813025" y="238025"/>
            <a:ext cx="14769500" cy="982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6"/>
          <p:cNvCxnSpPr/>
          <p:nvPr/>
        </p:nvCxnSpPr>
        <p:spPr>
          <a:xfrm>
            <a:off x="2164635" y="1534225"/>
            <a:ext cx="13693500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2164660" y="5771386"/>
            <a:ext cx="13693441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 rot="10800000">
            <a:off x="9122100" y="2286060"/>
            <a:ext cx="21900" cy="732270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/>
        </p:nvSpPr>
        <p:spPr>
          <a:xfrm>
            <a:off x="2330000" y="1204500"/>
            <a:ext cx="7408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64650" y="637425"/>
            <a:ext cx="822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39A81"/>
                </a:solidFill>
                <a:latin typeface="Calibri"/>
                <a:ea typeface="Calibri"/>
                <a:cs typeface="Calibri"/>
                <a:sym typeface="Calibri"/>
              </a:rPr>
              <a:t>構成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901450" y="2088175"/>
            <a:ext cx="5780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メイン画面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ノードの追加・接続・編集・保存・読み込み機能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9738800" y="1915500"/>
            <a:ext cx="5780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style.css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全体UI/UXのデザイン制御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ノード・線・メニュー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アニメーション演出など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901450" y="5979975"/>
            <a:ext cx="5780700" cy="34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script.js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ノード・線の生成・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削除・接続処理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テキスト編集、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保存/読み込み処理など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6" title="Screenshot 2025-05-23 4.44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2725" y="5771375"/>
            <a:ext cx="6956601" cy="44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2558" l="9890" r="9962" t="2672"/>
          <a:stretch/>
        </p:blipFill>
        <p:spPr>
          <a:xfrm>
            <a:off x="1813025" y="238025"/>
            <a:ext cx="14769500" cy="9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57577">
            <a:off x="15907899" y="5990504"/>
            <a:ext cx="1827416" cy="3708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7"/>
          <p:cNvCxnSpPr/>
          <p:nvPr/>
        </p:nvCxnSpPr>
        <p:spPr>
          <a:xfrm>
            <a:off x="2164660" y="1402375"/>
            <a:ext cx="13693500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2164660" y="5771386"/>
            <a:ext cx="13693500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9" name="Google Shape;139;p17"/>
          <p:cNvGrpSpPr/>
          <p:nvPr/>
        </p:nvGrpSpPr>
        <p:grpSpPr>
          <a:xfrm>
            <a:off x="2166377" y="5990461"/>
            <a:ext cx="766125" cy="769559"/>
            <a:chOff x="1813" y="0"/>
            <a:chExt cx="809173" cy="812800"/>
          </a:xfrm>
        </p:grpSpPr>
        <p:sp>
          <p:nvSpPr>
            <p:cNvPr id="140" name="Google Shape;140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D1C9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9399742" y="5990461"/>
            <a:ext cx="766125" cy="769559"/>
            <a:chOff x="1813" y="0"/>
            <a:chExt cx="809173" cy="812800"/>
          </a:xfrm>
        </p:grpSpPr>
        <p:sp>
          <p:nvSpPr>
            <p:cNvPr id="143" name="Google Shape;143;p17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D1C9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88506">
            <a:off x="727333" y="3534661"/>
            <a:ext cx="1540003" cy="155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title="Screenshot 2025-05-23 4.23.5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658000"/>
            <a:ext cx="18288000" cy="862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2164650" y="527525"/>
            <a:ext cx="822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39A81"/>
                </a:solidFill>
                <a:latin typeface="Calibri"/>
                <a:ea typeface="Calibri"/>
                <a:cs typeface="Calibri"/>
                <a:sym typeface="Calibri"/>
              </a:rPr>
              <a:t>実装画面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8"/>
          <p:cNvPicPr preferRelativeResize="0"/>
          <p:nvPr/>
        </p:nvPicPr>
        <p:blipFill rotWithShape="1">
          <a:blip r:embed="rId3">
            <a:alphaModFix/>
          </a:blip>
          <a:srcRect b="2558" l="9890" r="9962" t="2672"/>
          <a:stretch/>
        </p:blipFill>
        <p:spPr>
          <a:xfrm>
            <a:off x="1813025" y="238025"/>
            <a:ext cx="14769500" cy="98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957577">
            <a:off x="15907899" y="5990504"/>
            <a:ext cx="1827416" cy="37087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8"/>
          <p:cNvCxnSpPr/>
          <p:nvPr/>
        </p:nvCxnSpPr>
        <p:spPr>
          <a:xfrm>
            <a:off x="2164660" y="1402375"/>
            <a:ext cx="13693500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8"/>
          <p:cNvCxnSpPr/>
          <p:nvPr/>
        </p:nvCxnSpPr>
        <p:spPr>
          <a:xfrm>
            <a:off x="2164660" y="5771386"/>
            <a:ext cx="13693500" cy="0"/>
          </a:xfrm>
          <a:prstGeom prst="straightConnector1">
            <a:avLst/>
          </a:prstGeom>
          <a:noFill/>
          <a:ln cap="flat" cmpd="sng" w="38100">
            <a:solidFill>
              <a:srgbClr val="D1C9C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" name="Google Shape;156;p18"/>
          <p:cNvGrpSpPr/>
          <p:nvPr/>
        </p:nvGrpSpPr>
        <p:grpSpPr>
          <a:xfrm>
            <a:off x="2166377" y="5990461"/>
            <a:ext cx="766125" cy="769559"/>
            <a:chOff x="1813" y="0"/>
            <a:chExt cx="809173" cy="812800"/>
          </a:xfrm>
        </p:grpSpPr>
        <p:sp>
          <p:nvSpPr>
            <p:cNvPr id="157" name="Google Shape;157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D1C9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9399742" y="5990461"/>
            <a:ext cx="766125" cy="769559"/>
            <a:chOff x="1813" y="0"/>
            <a:chExt cx="809173" cy="812800"/>
          </a:xfrm>
        </p:grpSpPr>
        <p:sp>
          <p:nvSpPr>
            <p:cNvPr id="160" name="Google Shape;160;p18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D1C9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288506">
            <a:off x="727333" y="3534661"/>
            <a:ext cx="1540003" cy="155985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2166375" y="544950"/>
            <a:ext cx="8220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E39A81"/>
                </a:solidFill>
                <a:latin typeface="Calibri"/>
                <a:ea typeface="Calibri"/>
                <a:cs typeface="Calibri"/>
                <a:sym typeface="Calibri"/>
              </a:rPr>
              <a:t>実装画面</a:t>
            </a:r>
            <a:r>
              <a:rPr b="1" lang="en-US" sz="4400">
                <a:solidFill>
                  <a:srgbClr val="E39A81"/>
                </a:solidFill>
                <a:latin typeface="Calibri"/>
                <a:ea typeface="Calibri"/>
                <a:cs typeface="Calibri"/>
                <a:sym typeface="Calibri"/>
              </a:rPr>
              <a:t>（操作説明）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 title="Screenshot 2025-05-23 4.24.1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691350"/>
            <a:ext cx="18288000" cy="8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640612">
            <a:off x="5172552" y="6878006"/>
            <a:ext cx="2812299" cy="231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293325">
            <a:off x="1028700" y="1269999"/>
            <a:ext cx="1443436" cy="1903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5">
            <a:alphaModFix/>
          </a:blip>
          <a:srcRect b="0" l="47681" r="4508" t="0"/>
          <a:stretch/>
        </p:blipFill>
        <p:spPr>
          <a:xfrm>
            <a:off x="8757100" y="68475"/>
            <a:ext cx="8685373" cy="102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9"/>
          <p:cNvSpPr txBox="1"/>
          <p:nvPr/>
        </p:nvSpPr>
        <p:spPr>
          <a:xfrm>
            <a:off x="1028700" y="4437502"/>
            <a:ext cx="6968700" cy="1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796">
                <a:solidFill>
                  <a:srgbClr val="5E7F73"/>
                </a:solidFill>
                <a:latin typeface="Bitter"/>
                <a:ea typeface="Bitter"/>
                <a:cs typeface="Bitter"/>
                <a:sym typeface="Bitter"/>
              </a:rPr>
              <a:t>Demo</a:t>
            </a:r>
            <a:endParaRPr/>
          </a:p>
        </p:txBody>
      </p:sp>
      <p:grpSp>
        <p:nvGrpSpPr>
          <p:cNvPr id="173" name="Google Shape;173;p19"/>
          <p:cNvGrpSpPr/>
          <p:nvPr/>
        </p:nvGrpSpPr>
        <p:grpSpPr>
          <a:xfrm>
            <a:off x="9841128" y="4669200"/>
            <a:ext cx="6968606" cy="1185300"/>
            <a:chOff x="0" y="0"/>
            <a:chExt cx="7088400" cy="1580400"/>
          </a:xfrm>
        </p:grpSpPr>
        <p:sp>
          <p:nvSpPr>
            <p:cNvPr id="174" name="Google Shape;174;p19"/>
            <p:cNvSpPr txBox="1"/>
            <p:nvPr/>
          </p:nvSpPr>
          <p:spPr>
            <a:xfrm>
              <a:off x="0" y="1070275"/>
              <a:ext cx="7088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9"/>
            <p:cNvSpPr txBox="1"/>
            <p:nvPr/>
          </p:nvSpPr>
          <p:spPr>
            <a:xfrm>
              <a:off x="0" y="0"/>
              <a:ext cx="7088400" cy="158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500" u="sng">
                  <a:solidFill>
                    <a:schemeClr val="hlink"/>
                  </a:solidFill>
                  <a:latin typeface="Bitter"/>
                  <a:ea typeface="Bitter"/>
                  <a:cs typeface="Bitter"/>
                  <a:sym typeface="Bitter"/>
                  <a:hlinkClick r:id="rId6"/>
                </a:rPr>
                <a:t>http://gms.gdl.jp/~rh2022025/2025spring/mindmap/index.html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1C9C9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3128" l="51883" r="6348" t="0"/>
          <a:stretch/>
        </p:blipFill>
        <p:spPr>
          <a:xfrm>
            <a:off x="9484725" y="42325"/>
            <a:ext cx="7577098" cy="9885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0"/>
          <p:cNvGrpSpPr/>
          <p:nvPr/>
        </p:nvGrpSpPr>
        <p:grpSpPr>
          <a:xfrm>
            <a:off x="10451018" y="2670421"/>
            <a:ext cx="5922483" cy="6328471"/>
            <a:chOff x="0" y="0"/>
            <a:chExt cx="7896644" cy="8437961"/>
          </a:xfrm>
        </p:grpSpPr>
        <p:grpSp>
          <p:nvGrpSpPr>
            <p:cNvPr id="182" name="Google Shape;182;p20"/>
            <p:cNvGrpSpPr/>
            <p:nvPr/>
          </p:nvGrpSpPr>
          <p:grpSpPr>
            <a:xfrm>
              <a:off x="15830" y="395932"/>
              <a:ext cx="751374" cy="786595"/>
              <a:chOff x="0" y="-38100"/>
              <a:chExt cx="812800" cy="850900"/>
            </a:xfrm>
          </p:grpSpPr>
          <p:sp>
            <p:nvSpPr>
              <p:cNvPr id="183" name="Google Shape;183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E39A8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4" name="Google Shape;184;p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20"/>
            <p:cNvGrpSpPr/>
            <p:nvPr/>
          </p:nvGrpSpPr>
          <p:grpSpPr>
            <a:xfrm>
              <a:off x="15830" y="2102819"/>
              <a:ext cx="751374" cy="786595"/>
              <a:chOff x="0" y="-38100"/>
              <a:chExt cx="812800" cy="850900"/>
            </a:xfrm>
          </p:grpSpPr>
          <p:sp>
            <p:nvSpPr>
              <p:cNvPr id="186" name="Google Shape;186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E39A8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87" name="Google Shape;187;p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20"/>
            <p:cNvGrpSpPr/>
            <p:nvPr/>
          </p:nvGrpSpPr>
          <p:grpSpPr>
            <a:xfrm>
              <a:off x="15830" y="3809706"/>
              <a:ext cx="751374" cy="786595"/>
              <a:chOff x="0" y="-38100"/>
              <a:chExt cx="812800" cy="850900"/>
            </a:xfrm>
          </p:grpSpPr>
          <p:sp>
            <p:nvSpPr>
              <p:cNvPr id="189" name="Google Shape;189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E39A8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0" name="Google Shape;190;p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20"/>
            <p:cNvGrpSpPr/>
            <p:nvPr/>
          </p:nvGrpSpPr>
          <p:grpSpPr>
            <a:xfrm>
              <a:off x="15830" y="5516593"/>
              <a:ext cx="751374" cy="786595"/>
              <a:chOff x="0" y="-38100"/>
              <a:chExt cx="812800" cy="85090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E39A8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3" name="Google Shape;193;p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20"/>
            <p:cNvGrpSpPr/>
            <p:nvPr/>
          </p:nvGrpSpPr>
          <p:grpSpPr>
            <a:xfrm>
              <a:off x="15830" y="7223480"/>
              <a:ext cx="751374" cy="786595"/>
              <a:chOff x="0" y="-38100"/>
              <a:chExt cx="812800" cy="850900"/>
            </a:xfrm>
          </p:grpSpPr>
          <p:sp>
            <p:nvSpPr>
              <p:cNvPr id="195" name="Google Shape;195;p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cap="flat" cmpd="sng" w="38100">
                <a:solidFill>
                  <a:srgbClr val="E39A81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196" name="Google Shape;196;p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733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7" name="Google Shape;197;p20"/>
            <p:cNvCxnSpPr/>
            <p:nvPr/>
          </p:nvCxnSpPr>
          <p:spPr>
            <a:xfrm>
              <a:off x="0" y="1597713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20"/>
            <p:cNvCxnSpPr/>
            <p:nvPr/>
          </p:nvCxnSpPr>
          <p:spPr>
            <a:xfrm>
              <a:off x="0" y="0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0" y="3350781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0"/>
            <p:cNvCxnSpPr/>
            <p:nvPr/>
          </p:nvCxnSpPr>
          <p:spPr>
            <a:xfrm>
              <a:off x="0" y="5012641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0" y="6712601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0" y="8437961"/>
              <a:ext cx="7896644" cy="0"/>
            </a:xfrm>
            <a:prstGeom prst="straightConnector1">
              <a:avLst/>
            </a:prstGeom>
            <a:noFill/>
            <a:ln cap="flat" cmpd="sng" w="50800">
              <a:solidFill>
                <a:srgbClr val="E39A8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3" name="Google Shape;203;p20"/>
          <p:cNvSpPr txBox="1"/>
          <p:nvPr/>
        </p:nvSpPr>
        <p:spPr>
          <a:xfrm>
            <a:off x="11234700" y="3255950"/>
            <a:ext cx="7053300" cy="53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05050"/>
                </a:solidFill>
              </a:rPr>
              <a:t>ノードの点を増やす</a:t>
            </a:r>
            <a:endParaRPr b="1" sz="2900">
              <a:solidFill>
                <a:srgbClr val="505050"/>
              </a:solidFill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505050"/>
              </a:solidFill>
            </a:endParaRPr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05050"/>
                </a:solidFill>
              </a:rPr>
              <a:t>マルチデバイス対応</a:t>
            </a:r>
            <a:endParaRPr b="1" sz="2900">
              <a:solidFill>
                <a:srgbClr val="505050"/>
              </a:solidFill>
            </a:endParaRPr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505050"/>
              </a:solidFill>
            </a:endParaRPr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05050"/>
                </a:solidFill>
              </a:rPr>
              <a:t>マップの広大化</a:t>
            </a:r>
            <a:endParaRPr b="1" sz="2900">
              <a:solidFill>
                <a:srgbClr val="505050"/>
              </a:solidFill>
            </a:endParaRPr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505050"/>
              </a:solidFill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05050"/>
                </a:solidFill>
              </a:rPr>
              <a:t>履歴コマンドの導入（Ctrl+Zなど）</a:t>
            </a:r>
            <a:endParaRPr b="1" sz="2900"/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505050"/>
              </a:solidFill>
            </a:endParaRPr>
          </a:p>
          <a:p>
            <a:pPr indent="0" lvl="1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505050"/>
                </a:solidFill>
              </a:rPr>
              <a:t>フォントの部分サイズ変更</a:t>
            </a:r>
            <a:endParaRPr b="1" sz="2900"/>
          </a:p>
        </p:txBody>
      </p:sp>
      <p:pic>
        <p:nvPicPr>
          <p:cNvPr id="204" name="Google Shape;2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541306">
            <a:off x="123583" y="282965"/>
            <a:ext cx="1923406" cy="251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/>
          <p:nvPr/>
        </p:nvSpPr>
        <p:spPr>
          <a:xfrm>
            <a:off x="1028700" y="3114588"/>
            <a:ext cx="77910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5E7F73"/>
                </a:solidFill>
                <a:latin typeface="Bitter"/>
                <a:ea typeface="Bitter"/>
                <a:cs typeface="Bitter"/>
                <a:sym typeface="Bitter"/>
              </a:rPr>
              <a:t>今後の展望</a:t>
            </a:r>
            <a:endParaRPr/>
          </a:p>
        </p:txBody>
      </p:sp>
      <p:pic>
        <p:nvPicPr>
          <p:cNvPr id="206" name="Google Shape;206;p20"/>
          <p:cNvPicPr preferRelativeResize="0"/>
          <p:nvPr/>
        </p:nvPicPr>
        <p:blipFill rotWithShape="1">
          <a:blip r:embed="rId3">
            <a:alphaModFix/>
          </a:blip>
          <a:srcRect b="24708" l="9313" r="59795" t="28228"/>
          <a:stretch/>
        </p:blipFill>
        <p:spPr>
          <a:xfrm>
            <a:off x="6962395" y="7274010"/>
            <a:ext cx="5762028" cy="493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