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53"/>
    <p:restoredTop sz="94643"/>
  </p:normalViewPr>
  <p:slideViewPr>
    <p:cSldViewPr snapToGrid="0" snapToObjects="1">
      <p:cViewPr varScale="1">
        <p:scale>
          <a:sx n="67" d="100"/>
          <a:sy n="67" d="100"/>
        </p:scale>
        <p:origin x="200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F4F749-8982-874E-B898-9E682073F8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F4F749-8982-874E-B898-9E682073F8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1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システム化にかかる費用とその効果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5069"/>
              </p:ext>
            </p:extLst>
          </p:nvPr>
        </p:nvGraphicFramePr>
        <p:xfrm>
          <a:off x="558165" y="2053166"/>
          <a:ext cx="111366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752"/>
                <a:gridCol w="1327354"/>
                <a:gridCol w="1143000"/>
                <a:gridCol w="1696064"/>
                <a:gridCol w="41274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項目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単価</a:t>
                      </a:r>
                      <a:r>
                        <a:rPr kumimoji="1" lang="en-US" altLang="ja-JP" sz="2400" dirty="0" smtClean="0"/>
                        <a:t>(</a:t>
                      </a:r>
                      <a:r>
                        <a:rPr kumimoji="1" lang="ja-JP" altLang="en-US" sz="2400" dirty="0" smtClean="0"/>
                        <a:t>円</a:t>
                      </a:r>
                      <a:r>
                        <a:rPr kumimoji="1" lang="en-US" altLang="ja-JP" sz="2400" dirty="0" smtClean="0"/>
                        <a:t>)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数量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金額</a:t>
                      </a:r>
                      <a:r>
                        <a:rPr kumimoji="1" lang="en-US" altLang="ja-JP" sz="2400" dirty="0" smtClean="0"/>
                        <a:t>(</a:t>
                      </a:r>
                      <a:r>
                        <a:rPr kumimoji="1" lang="ja-JP" altLang="en-US" sz="2400" dirty="0" smtClean="0"/>
                        <a:t>円</a:t>
                      </a:r>
                      <a:r>
                        <a:rPr kumimoji="1" lang="en-US" altLang="ja-JP" sz="2400" dirty="0" smtClean="0"/>
                        <a:t>)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備考</a:t>
                      </a:r>
                      <a:endParaRPr kumimoji="1" lang="en-US" altLang="ja-JP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Raspberry pi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6,000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</a:t>
                      </a:r>
                      <a:r>
                        <a:rPr kumimoji="1" lang="ja-JP" altLang="en-US" sz="2400" dirty="0" smtClean="0"/>
                        <a:t>台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Web</a:t>
                      </a:r>
                      <a:r>
                        <a:rPr kumimoji="1" lang="ja-JP" altLang="en-US" sz="2400" dirty="0" smtClean="0"/>
                        <a:t>カメラ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4,000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</a:t>
                      </a:r>
                      <a:r>
                        <a:rPr kumimoji="1" lang="ja-JP" altLang="en-US" sz="2400" dirty="0" smtClean="0"/>
                        <a:t>台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12,000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サーバ用</a:t>
                      </a:r>
                      <a:r>
                        <a:rPr kumimoji="1" lang="en-US" altLang="ja-JP" sz="2400" dirty="0" smtClean="0"/>
                        <a:t>PC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150,000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</a:t>
                      </a:r>
                      <a:r>
                        <a:rPr kumimoji="1" lang="ja-JP" altLang="en-US" sz="2400" dirty="0" smtClean="0"/>
                        <a:t>台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150,000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/>
                </a:tc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システム開発人件費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15,000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480</a:t>
                      </a:r>
                      <a:r>
                        <a:rPr kumimoji="1" lang="ja-JP" altLang="en-US" sz="2400" dirty="0" smtClean="0"/>
                        <a:t>日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7,200,000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項数内訳</a:t>
                      </a:r>
                      <a:r>
                        <a:rPr kumimoji="1" lang="en-US" altLang="ja-JP" sz="2400" dirty="0" smtClean="0"/>
                        <a:t>8</a:t>
                      </a:r>
                      <a:r>
                        <a:rPr kumimoji="1" lang="ja-JP" altLang="en-US" sz="2400" dirty="0" smtClean="0"/>
                        <a:t>人</a:t>
                      </a:r>
                      <a:r>
                        <a:rPr kumimoji="1" lang="en-US" altLang="ja-JP" sz="2400" dirty="0" smtClean="0"/>
                        <a:t>×60</a:t>
                      </a:r>
                      <a:r>
                        <a:rPr kumimoji="1" lang="ja-JP" altLang="en-US" sz="2400" dirty="0" smtClean="0"/>
                        <a:t>日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開発費</a:t>
                      </a:r>
                      <a:endParaRPr kumimoji="1" lang="ja-JP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7380,000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上記</a:t>
                      </a:r>
                      <a:r>
                        <a:rPr kumimoji="1" lang="en-US" altLang="ja-JP" sz="2400" dirty="0" smtClean="0"/>
                        <a:t>4</a:t>
                      </a:r>
                      <a:r>
                        <a:rPr kumimoji="1" lang="ja-JP" altLang="en-US" sz="2400" dirty="0" smtClean="0"/>
                        <a:t>つの合計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維持費</a:t>
                      </a:r>
                      <a:endParaRPr kumimoji="1" lang="ja-JP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3,690,000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減価償却期間</a:t>
                      </a:r>
                      <a:r>
                        <a:rPr kumimoji="1" lang="en-US" altLang="ja-JP" sz="2400" dirty="0" smtClean="0"/>
                        <a:t>×</a:t>
                      </a:r>
                      <a:r>
                        <a:rPr kumimoji="1" lang="ja-JP" altLang="en-US" sz="2400" dirty="0" smtClean="0"/>
                        <a:t>開発費</a:t>
                      </a:r>
                      <a:r>
                        <a:rPr kumimoji="1" lang="en-US" altLang="ja-JP" sz="2400" dirty="0" smtClean="0"/>
                        <a:t>×10%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総コスト</a:t>
                      </a:r>
                      <a:endParaRPr kumimoji="1" lang="ja-JP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11,070,000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開発費</a:t>
                      </a:r>
                      <a:r>
                        <a:rPr kumimoji="1" lang="en-US" altLang="ja-JP" sz="2400" dirty="0" smtClean="0"/>
                        <a:t>+</a:t>
                      </a:r>
                      <a:r>
                        <a:rPr kumimoji="1" lang="ja-JP" altLang="en-US" sz="2400" dirty="0" smtClean="0"/>
                        <a:t>維持費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7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利益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4304" y="2059743"/>
            <a:ext cx="10544351" cy="4023360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入園料により増加</a:t>
            </a:r>
            <a:r>
              <a:rPr lang="ja-JP" altLang="en-US" sz="2800" dirty="0"/>
              <a:t>する動物園の利益</a:t>
            </a:r>
            <a:endParaRPr lang="en-US" altLang="ja-JP" sz="2800" dirty="0" smtClean="0"/>
          </a:p>
          <a:p>
            <a:r>
              <a:rPr lang="ja-JP" altLang="en-US" sz="2800" dirty="0" smtClean="0"/>
              <a:t>入園料</a:t>
            </a:r>
            <a:r>
              <a:rPr lang="en-US" altLang="ja-JP" sz="2800" dirty="0" smtClean="0"/>
              <a:t>×</a:t>
            </a:r>
            <a:r>
              <a:rPr lang="ja-JP" altLang="en-US" sz="2800" dirty="0" smtClean="0"/>
              <a:t>現在の年間有料入園者数の人数</a:t>
            </a:r>
            <a:r>
              <a:rPr lang="en-US" altLang="ja-JP" sz="2800" dirty="0" smtClean="0"/>
              <a:t>×</a:t>
            </a:r>
            <a:r>
              <a:rPr lang="ja-JP" altLang="en-US" sz="2800" dirty="0" smtClean="0"/>
              <a:t>入園者の想定増加割合</a:t>
            </a:r>
            <a:endParaRPr lang="en-US" altLang="ja-JP" sz="2800" dirty="0" smtClean="0"/>
          </a:p>
          <a:p>
            <a:pPr algn="ctr"/>
            <a:r>
              <a:rPr lang="en-US" altLang="ja-JP" sz="4000" dirty="0" smtClean="0"/>
              <a:t>460×52,000×0.4 = 9,568,000</a:t>
            </a:r>
            <a:endParaRPr lang="en-US" altLang="ja-JP" sz="2800" dirty="0" smtClean="0"/>
          </a:p>
          <a:p>
            <a:r>
              <a:rPr lang="ja-JP" altLang="en-US" sz="2800" dirty="0" smtClean="0"/>
              <a:t>飲食費により増加する動物園の利益</a:t>
            </a:r>
            <a:endParaRPr lang="en-US" altLang="ja-JP" sz="2800" dirty="0" smtClean="0"/>
          </a:p>
          <a:p>
            <a:r>
              <a:rPr lang="ja-JP" altLang="en-US" sz="2500" dirty="0" smtClean="0"/>
              <a:t>入園者の人数</a:t>
            </a:r>
            <a:r>
              <a:rPr lang="en-US" altLang="ja-JP" sz="2500" dirty="0" smtClean="0"/>
              <a:t>×</a:t>
            </a:r>
            <a:r>
              <a:rPr lang="ja-JP" altLang="en-US" sz="2500" dirty="0" smtClean="0"/>
              <a:t>入園者の想定増加割合</a:t>
            </a:r>
            <a:r>
              <a:rPr lang="en-US" altLang="ja-JP" sz="2500" dirty="0" smtClean="0"/>
              <a:t>×</a:t>
            </a:r>
            <a:r>
              <a:rPr lang="ja-JP" altLang="en-US" sz="2500" dirty="0"/>
              <a:t> </a:t>
            </a:r>
            <a:r>
              <a:rPr lang="en-US" altLang="ja-JP" sz="2500" dirty="0"/>
              <a:t>1</a:t>
            </a:r>
            <a:r>
              <a:rPr lang="ja-JP" altLang="en-US" sz="2500" dirty="0"/>
              <a:t>人あたり増加する動物園の利益 </a:t>
            </a:r>
            <a:endParaRPr lang="en-US" altLang="ja-JP" sz="2500" dirty="0" smtClean="0"/>
          </a:p>
          <a:p>
            <a:pPr algn="ctr"/>
            <a:r>
              <a:rPr lang="en-US" altLang="ja-JP" sz="4000" dirty="0" smtClean="0"/>
              <a:t>170,000×0.4×40 = 2,720,000</a:t>
            </a:r>
            <a:endParaRPr lang="ja-JP" altLang="en-US" sz="4000" dirty="0"/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45281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利益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86202"/>
            <a:ext cx="10058400" cy="4023360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開発側の経営利益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増加人数分の入園料の利益</a:t>
            </a:r>
            <a:r>
              <a:rPr lang="ja-JP" altLang="en-US" sz="2800" dirty="0" smtClean="0"/>
              <a:t>＋</a:t>
            </a:r>
            <a:r>
              <a:rPr kumimoji="1" lang="ja-JP" altLang="en-US" sz="2800" dirty="0" smtClean="0"/>
              <a:t>レストランからの利益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−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総コスト</a:t>
            </a:r>
            <a:endParaRPr kumimoji="1" lang="en-US" altLang="ja-JP" sz="2800" dirty="0" smtClean="0"/>
          </a:p>
          <a:p>
            <a:pPr algn="ctr"/>
            <a:r>
              <a:rPr kumimoji="1" lang="en-US" altLang="ja-JP" sz="3600" dirty="0" smtClean="0"/>
              <a:t>9,568,000 + 2,720,000 – 11,070,000 = 1,218,000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37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本システム提案のアピールポイント</a:t>
            </a:r>
            <a:r>
              <a:rPr kumimoji="1" lang="en-US" altLang="ja-JP" sz="4400" dirty="0" smtClean="0"/>
              <a:t>(1/2)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3756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1. </a:t>
            </a:r>
            <a:r>
              <a:rPr lang="ja-JP" altLang="en-US" sz="3200" dirty="0" smtClean="0"/>
              <a:t>来園者に</a:t>
            </a:r>
            <a:r>
              <a:rPr lang="en-US" altLang="ja-JP" sz="3200" dirty="0" smtClean="0"/>
              <a:t>AR</a:t>
            </a:r>
            <a:r>
              <a:rPr lang="ja-JP" altLang="en-US" sz="3200" dirty="0" smtClean="0"/>
              <a:t>案内アプリを利用させる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　　　他の動物園との差別化を行う．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en-US" altLang="ja-JP" sz="3200" dirty="0" smtClean="0"/>
              <a:t>2. </a:t>
            </a:r>
            <a:r>
              <a:rPr lang="ja-JP" altLang="en-US" sz="3200" dirty="0" smtClean="0"/>
              <a:t>現在地をマップ表示</a:t>
            </a:r>
            <a:endParaRPr lang="en-US" altLang="ja-JP" sz="3200" dirty="0"/>
          </a:p>
          <a:p>
            <a:r>
              <a:rPr lang="ja-JP" altLang="en-US" sz="3200" dirty="0" smtClean="0"/>
              <a:t>　　　　　　　入園者が園内の状況を容易に把握できる．</a:t>
            </a:r>
            <a:endParaRPr lang="ja-JP" altLang="en-US" sz="3200" dirty="0"/>
          </a:p>
          <a:p>
            <a:endParaRPr kumimoji="1" lang="en-US" altLang="ja-JP" dirty="0" smtClean="0"/>
          </a:p>
        </p:txBody>
      </p:sp>
      <p:sp>
        <p:nvSpPr>
          <p:cNvPr id="7" name="右矢印 6"/>
          <p:cNvSpPr/>
          <p:nvPr/>
        </p:nvSpPr>
        <p:spPr>
          <a:xfrm>
            <a:off x="2305456" y="2859932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305456" y="4685490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0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>
                <a:latin typeface="+mj-ea"/>
              </a:rPr>
              <a:t>本システム提案の</a:t>
            </a:r>
            <a:r>
              <a:rPr lang="ja-JP" altLang="en-US" sz="4400" dirty="0" smtClean="0">
                <a:latin typeface="+mj-ea"/>
              </a:rPr>
              <a:t>アピールポイント</a:t>
            </a:r>
            <a:r>
              <a:rPr lang="en-US" altLang="ja-JP" sz="4400" dirty="0" smtClean="0"/>
              <a:t>(2/2)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37563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3. </a:t>
            </a:r>
            <a:r>
              <a:rPr lang="ja-JP" altLang="en-US" sz="3200" dirty="0"/>
              <a:t>英語，中国語への</a:t>
            </a:r>
            <a:r>
              <a:rPr lang="ja-JP" altLang="en-US" sz="3200" dirty="0" smtClean="0"/>
              <a:t>対応</a:t>
            </a:r>
            <a:endParaRPr lang="en-US" altLang="ja-JP" sz="3200" dirty="0"/>
          </a:p>
          <a:p>
            <a:r>
              <a:rPr kumimoji="1" lang="ja-JP" altLang="en-US" sz="3200" dirty="0" smtClean="0"/>
              <a:t>　　　　　　　外国人入園者の増加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en-US" altLang="ja-JP" sz="3200" dirty="0" smtClean="0"/>
              <a:t>4. </a:t>
            </a:r>
            <a:r>
              <a:rPr kumimoji="1" lang="ja-JP" altLang="en-US" sz="3200" dirty="0" smtClean="0"/>
              <a:t>園内イベント情報や新規加入動物などの通知機能</a:t>
            </a:r>
            <a:endParaRPr lang="en-US" altLang="ja-JP" sz="3200" dirty="0"/>
          </a:p>
          <a:p>
            <a:r>
              <a:rPr kumimoji="1" lang="ja-JP" altLang="en-US" sz="3200" dirty="0" smtClean="0"/>
              <a:t>　　　　　　　リピーターの増加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endParaRPr kumimoji="1" lang="ja-JP" altLang="en-US" sz="3200" dirty="0"/>
          </a:p>
        </p:txBody>
      </p:sp>
      <p:sp>
        <p:nvSpPr>
          <p:cNvPr id="5" name="右矢印 4"/>
          <p:cNvSpPr/>
          <p:nvPr/>
        </p:nvSpPr>
        <p:spPr>
          <a:xfrm>
            <a:off x="2305456" y="2859932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2305456" y="4666034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1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用語の定義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66747"/>
            <a:ext cx="10058400" cy="402336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Raspberry Pi</a:t>
            </a:r>
          </a:p>
          <a:p>
            <a:r>
              <a:rPr lang="en-US" altLang="ja-JP" sz="3200" dirty="0" smtClean="0"/>
              <a:t>ARM </a:t>
            </a:r>
            <a:r>
              <a:rPr lang="ja-JP" altLang="en-US" sz="3200" dirty="0"/>
              <a:t>プロセッサを搭載したシングルポート・コンピュータ</a:t>
            </a:r>
            <a:br>
              <a:rPr lang="ja-JP" altLang="en-US" sz="3200" dirty="0"/>
            </a:br>
            <a:endParaRPr lang="en-US" altLang="ja-JP" sz="3200" dirty="0" smtClean="0"/>
          </a:p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AR(Augmented Reality)</a:t>
            </a:r>
          </a:p>
          <a:p>
            <a:r>
              <a:rPr lang="ja-JP" altLang="en-US" sz="3200" dirty="0" smtClean="0"/>
              <a:t>現実</a:t>
            </a:r>
            <a:r>
              <a:rPr lang="ja-JP" altLang="en-US" sz="3200" dirty="0"/>
              <a:t>世界の映像に</a:t>
            </a:r>
            <a:r>
              <a:rPr lang="ja-JP" altLang="en-US" sz="3200" dirty="0" smtClean="0"/>
              <a:t>対し，位置</a:t>
            </a:r>
            <a:r>
              <a:rPr lang="ja-JP" altLang="en-US" sz="3200" dirty="0"/>
              <a:t>情報などのデータや実際に</a:t>
            </a:r>
            <a:r>
              <a:rPr lang="ja-JP" altLang="en-US" sz="3200" dirty="0" smtClean="0"/>
              <a:t>存在</a:t>
            </a:r>
            <a:r>
              <a:rPr lang="ja-JP" altLang="en-US" sz="3200" dirty="0"/>
              <a:t>しない情報</a:t>
            </a:r>
            <a:r>
              <a:rPr lang="ja-JP" altLang="en-US" sz="3200" dirty="0" smtClean="0"/>
              <a:t>を</a:t>
            </a:r>
            <a:r>
              <a:rPr lang="en-US" altLang="ja-JP" sz="3200" dirty="0" smtClean="0"/>
              <a:t>CG</a:t>
            </a:r>
            <a:r>
              <a:rPr lang="ja-JP" altLang="en-US" sz="3200" dirty="0" smtClean="0"/>
              <a:t>と</a:t>
            </a:r>
            <a:r>
              <a:rPr lang="ja-JP" altLang="en-US" sz="3200" dirty="0"/>
              <a:t>重ねて表示させる手法</a:t>
            </a:r>
            <a:r>
              <a:rPr lang="en-US" altLang="ja-JP" sz="3200" dirty="0"/>
              <a:t>. </a:t>
            </a:r>
            <a:endParaRPr lang="ja-JP" altLang="en-US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88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244568"/>
            <a:ext cx="10058400" cy="4023360"/>
          </a:xfrm>
        </p:spPr>
        <p:txBody>
          <a:bodyPr/>
          <a:lstStyle/>
          <a:p>
            <a:r>
              <a:rPr lang="en-US" altLang="ja-JP" dirty="0"/>
              <a:t>[1] </a:t>
            </a:r>
            <a:r>
              <a:rPr lang="ja-JP" altLang="en-US" dirty="0"/>
              <a:t>高知県立のいち動物園</a:t>
            </a:r>
            <a:r>
              <a:rPr lang="en-US" altLang="ja-JP" dirty="0"/>
              <a:t>, http://</a:t>
            </a:r>
            <a:r>
              <a:rPr lang="en-US" altLang="ja-JP" dirty="0" err="1"/>
              <a:t>www.noichizoo.or.jp</a:t>
            </a:r>
            <a:r>
              <a:rPr lang="en-US" altLang="ja-JP" dirty="0"/>
              <a:t>/, 2017 </a:t>
            </a:r>
            <a:r>
              <a:rPr lang="ja-JP" altLang="en-US" dirty="0"/>
              <a:t>年 </a:t>
            </a:r>
            <a:r>
              <a:rPr lang="en-US" altLang="ja-JP" dirty="0"/>
              <a:t>10 </a:t>
            </a:r>
            <a:r>
              <a:rPr lang="ja-JP" altLang="en-US" dirty="0"/>
              <a:t>月 </a:t>
            </a:r>
            <a:r>
              <a:rPr lang="en-US" altLang="ja-JP" dirty="0"/>
              <a:t>13 </a:t>
            </a:r>
            <a:r>
              <a:rPr lang="ja-JP" altLang="en-US" dirty="0"/>
              <a:t>日アクセス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en-US" altLang="ja-JP" dirty="0"/>
              <a:t>2] </a:t>
            </a:r>
            <a:r>
              <a:rPr lang="ja-JP" altLang="en-US" dirty="0"/>
              <a:t>高知県のいち動物公園協会 業務に関する資料</a:t>
            </a:r>
            <a:r>
              <a:rPr lang="en-US" altLang="ja-JP" dirty="0"/>
              <a:t>, http://</a:t>
            </a:r>
            <a:r>
              <a:rPr lang="en-US" altLang="ja-JP" dirty="0" err="1"/>
              <a:t>www.noichizoo.or.jp</a:t>
            </a:r>
            <a:r>
              <a:rPr lang="en-US" altLang="ja-JP" dirty="0"/>
              <a:t>/</a:t>
            </a:r>
            <a:r>
              <a:rPr lang="en-US" altLang="ja-JP" dirty="0" err="1"/>
              <a:t>noichi_hp</a:t>
            </a:r>
            <a:r>
              <a:rPr lang="en-US" altLang="ja-JP" dirty="0"/>
              <a:t>/</a:t>
            </a:r>
            <a:r>
              <a:rPr lang="en-US" altLang="ja-JP" dirty="0" err="1"/>
              <a:t>gyoumu.html</a:t>
            </a:r>
            <a:r>
              <a:rPr lang="en-US" altLang="ja-JP" dirty="0"/>
              <a:t>, 2017 </a:t>
            </a:r>
            <a:r>
              <a:rPr lang="ja-JP" altLang="en-US" dirty="0"/>
              <a:t>年 </a:t>
            </a:r>
            <a:r>
              <a:rPr lang="en-US" altLang="ja-JP" dirty="0"/>
              <a:t>10 </a:t>
            </a:r>
            <a:r>
              <a:rPr lang="ja-JP" altLang="en-US" dirty="0"/>
              <a:t>月 </a:t>
            </a:r>
            <a:r>
              <a:rPr lang="en-US" altLang="ja-JP" dirty="0"/>
              <a:t>13 </a:t>
            </a:r>
            <a:r>
              <a:rPr lang="ja-JP" altLang="en-US" dirty="0"/>
              <a:t>日アクセス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02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6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</TotalTime>
  <Words>262</Words>
  <Application>Microsoft Macintosh PowerPoint</Application>
  <PresentationFormat>ワイド画面</PresentationFormat>
  <Paragraphs>65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ＭＳ Ｐゴシック</vt:lpstr>
      <vt:lpstr>レトロスペクト</vt:lpstr>
      <vt:lpstr>PowerPoint プレゼンテーション</vt:lpstr>
      <vt:lpstr>システム化にかかる費用とその効果</vt:lpstr>
      <vt:lpstr>利益(1/2)</vt:lpstr>
      <vt:lpstr>利益(2/2)</vt:lpstr>
      <vt:lpstr>本システム提案のアピールポイント(1/2)</vt:lpstr>
      <vt:lpstr>本システム提案のアピールポイント(2/2)</vt:lpstr>
      <vt:lpstr>用語の定義</vt:lpstr>
      <vt:lpstr>参考文献</vt:lpstr>
      <vt:lpstr>PowerPoint プレゼンテーション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田邉瑞樹</dc:creator>
  <cp:lastModifiedBy>Microsoft Office ユーザー</cp:lastModifiedBy>
  <cp:revision>13</cp:revision>
  <dcterms:created xsi:type="dcterms:W3CDTF">2017-10-23T08:09:17Z</dcterms:created>
  <dcterms:modified xsi:type="dcterms:W3CDTF">2017-10-25T08:48:47Z</dcterms:modified>
</cp:coreProperties>
</file>