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5" r:id="rId1"/>
  </p:sldMasterIdLst>
  <p:notesMasterIdLst>
    <p:notesMasterId r:id="rId24"/>
  </p:notes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3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3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7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5C81D-5328-E24A-87F2-F776F4059948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0A0E-3226-2549-80D6-6F1D84406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1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/>
              <a:t>マスター サブタイトルの書式設定</a:t>
            </a:r>
            <a:r>
              <a:rPr lang="en-US" altLang="ja-JP" dirty="0"/>
              <a:t>Siesta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16F9-BA1D-FB40-9BC2-EB97FBEAA928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D78-231B-A945-B274-29BF4207188F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BB5E-7840-C34B-AD1D-69ACD41B489D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BEBCA107-5153-8B44-9D91-3D483647FA69}" type="datetime1">
              <a:rPr lang="ja-JP" altLang="en-US" smtClean="0"/>
              <a:pPr/>
              <a:t>2017/10/26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0E6F4281-77BB-C94A-88EC-683FFEF8987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5266-E700-C644-9D19-8515C062E32E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C19F-3AC3-F643-8B2B-51D9E835C177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D76C-E8E8-4947-AAB2-7A886ABBB183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0E0-F411-1347-9A7A-1244403869E4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43E-C6E4-1343-9D6B-3460486DB794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A8E954-94BD-7544-AB86-ED7DADE9513D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F2E-71D2-AF48-B524-07533486A88A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73E788-3E35-4648-8AD5-790019871092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1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15.jpe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園内 </a:t>
            </a:r>
            <a:r>
              <a:rPr lang="en-US" altLang="ja-JP" dirty="0"/>
              <a:t>AR </a:t>
            </a:r>
            <a:r>
              <a:rPr lang="ja-JP" altLang="en-US" dirty="0"/>
              <a:t>案内アプリ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01655" y="4523019"/>
            <a:ext cx="1654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Siesta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107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想定する利用者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3200" dirty="0"/>
              <a:t>動物園の従業員</a:t>
            </a:r>
            <a:endParaRPr lang="en-US" altLang="ja-JP" sz="3200" dirty="0"/>
          </a:p>
          <a:p>
            <a:endParaRPr kumimoji="1" lang="en-US" altLang="ja-JP" sz="3200" dirty="0"/>
          </a:p>
          <a:p>
            <a:pPr>
              <a:buFont typeface="Wingdings" charset="2"/>
              <a:buChar char="l"/>
            </a:pPr>
            <a:r>
              <a:rPr lang="ja-JP" altLang="en-US" sz="3200" dirty="0"/>
              <a:t>動物園の利用者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A7C7-BAB3-E04E-9A29-AE2226D62196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7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システムのハードウェア構成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200" dirty="0"/>
              <a:t>入力用</a:t>
            </a:r>
            <a:r>
              <a:rPr lang="en-US" altLang="ja-JP" sz="3200" dirty="0"/>
              <a:t>PC	 </a:t>
            </a:r>
            <a:r>
              <a:rPr lang="ja-JP" altLang="en-US" sz="3200" dirty="0"/>
              <a:t>　：　</a:t>
            </a:r>
            <a:r>
              <a:rPr lang="en-US" altLang="ja-JP" sz="3200" dirty="0"/>
              <a:t>1</a:t>
            </a:r>
            <a:r>
              <a:rPr lang="ja-JP" altLang="en-US" sz="3200" dirty="0"/>
              <a:t>台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利用端末</a:t>
            </a:r>
            <a:r>
              <a:rPr lang="en-US" altLang="ja-JP" sz="3200" dirty="0"/>
              <a:t>	 </a:t>
            </a:r>
            <a:r>
              <a:rPr lang="ja-JP" altLang="en-US" sz="3200" dirty="0"/>
              <a:t>　：　</a:t>
            </a:r>
            <a:r>
              <a:rPr lang="en-US" altLang="ja-JP" sz="3200" dirty="0"/>
              <a:t>1</a:t>
            </a:r>
            <a:r>
              <a:rPr lang="ja-JP" altLang="en-US" sz="3200" dirty="0"/>
              <a:t>台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サーバ用</a:t>
            </a:r>
            <a:r>
              <a:rPr lang="en-US" altLang="ja-JP" sz="3200" dirty="0"/>
              <a:t>PC</a:t>
            </a:r>
            <a:r>
              <a:rPr lang="ja-JP" altLang="en-US" sz="3200" dirty="0"/>
              <a:t>　：　</a:t>
            </a:r>
            <a:r>
              <a:rPr lang="en-US" altLang="ja-JP" sz="3200" dirty="0"/>
              <a:t>1</a:t>
            </a:r>
            <a:r>
              <a:rPr lang="ja-JP" altLang="en-US" sz="3200" dirty="0"/>
              <a:t>台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Raspberry Pi</a:t>
            </a:r>
            <a:r>
              <a:rPr lang="ja-JP" altLang="en-US" sz="3200" dirty="0"/>
              <a:t>   ：　</a:t>
            </a:r>
            <a:r>
              <a:rPr lang="en-US" altLang="ja-JP" sz="3200" dirty="0"/>
              <a:t>3</a:t>
            </a:r>
            <a:r>
              <a:rPr lang="ja-JP" altLang="en-US" sz="3200" dirty="0"/>
              <a:t>台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We</a:t>
            </a:r>
            <a:r>
              <a:rPr lang="ja-JP" altLang="en-US" sz="3200" dirty="0" err="1"/>
              <a:t>ｂ</a:t>
            </a:r>
            <a:r>
              <a:rPr lang="ja-JP" altLang="en-US" sz="3200" dirty="0"/>
              <a:t>カメラ</a:t>
            </a:r>
            <a:r>
              <a:rPr lang="en-US" altLang="ja-JP" sz="3200" dirty="0"/>
              <a:t>	</a:t>
            </a:r>
            <a:r>
              <a:rPr lang="ja-JP" altLang="en-US" sz="3200" dirty="0"/>
              <a:t>　 ：　</a:t>
            </a:r>
            <a:r>
              <a:rPr lang="en-US" altLang="ja-JP" sz="3200" dirty="0"/>
              <a:t>3</a:t>
            </a:r>
            <a:r>
              <a:rPr lang="ja-JP" altLang="en-US" sz="3200" dirty="0"/>
              <a:t>台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kumimoji="1" lang="en-US" altLang="ja-JP" sz="3200" dirty="0"/>
          </a:p>
          <a:p>
            <a:pPr marL="0" indent="0">
              <a:buClr>
                <a:schemeClr val="tx1"/>
              </a:buClr>
              <a:buNone/>
            </a:pPr>
            <a:r>
              <a:rPr lang="ja-JP" altLang="en-US" sz="3200" dirty="0"/>
              <a:t> 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20F-4ACA-C245-A02B-C0AC2EB07A0A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3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導入計画、保守・運用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導入計画</a:t>
            </a:r>
            <a:endParaRPr lang="en-US" altLang="ja-JP" sz="3200" dirty="0"/>
          </a:p>
          <a:p>
            <a:pPr lvl="1">
              <a:buFont typeface="Wingdings" charset="2"/>
              <a:buChar char="l"/>
            </a:pPr>
            <a:r>
              <a:rPr kumimoji="1" lang="en-US" altLang="ja-JP" sz="3000" dirty="0"/>
              <a:t>2017</a:t>
            </a:r>
            <a:r>
              <a:rPr kumimoji="1" lang="ja-JP" altLang="en-US" sz="3000" dirty="0"/>
              <a:t>年</a:t>
            </a:r>
            <a:r>
              <a:rPr lang="en-US" altLang="ja-JP" sz="3000" dirty="0"/>
              <a:t>2</a:t>
            </a:r>
            <a:r>
              <a:rPr lang="ja-JP" altLang="en-US" sz="3000" dirty="0"/>
              <a:t>月</a:t>
            </a:r>
            <a:r>
              <a:rPr lang="en-US" altLang="ja-JP" sz="3000" dirty="0"/>
              <a:t>5</a:t>
            </a:r>
            <a:r>
              <a:rPr lang="ja-JP" altLang="en-US" sz="3000" dirty="0"/>
              <a:t>日をもってシステムの導入を完了</a:t>
            </a:r>
            <a:endParaRPr lang="en-US" altLang="ja-JP" sz="3000" dirty="0"/>
          </a:p>
          <a:p>
            <a:pPr>
              <a:buFont typeface="Wingdings" charset="2"/>
              <a:buChar char="l"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保守・運用</a:t>
            </a:r>
            <a:endParaRPr lang="en-US" altLang="ja-JP" sz="3200" dirty="0"/>
          </a:p>
          <a:p>
            <a:pPr lvl="1">
              <a:buFont typeface="Wingdings" charset="2"/>
              <a:buChar char="l"/>
            </a:pPr>
            <a:r>
              <a:rPr lang="ja-JP" altLang="en-US" sz="3000" dirty="0"/>
              <a:t>運用は動物園の管理者が情報の更新を行う</a:t>
            </a:r>
            <a:endParaRPr lang="en-US" altLang="ja-JP" sz="3000" dirty="0"/>
          </a:p>
          <a:p>
            <a:pPr lvl="1">
              <a:buFont typeface="Wingdings" charset="2"/>
              <a:buChar char="l"/>
            </a:pPr>
            <a:r>
              <a:rPr lang="ja-JP" altLang="en-US" sz="3000" dirty="0"/>
              <a:t>故障発生時は弊社にて対応する</a:t>
            </a:r>
            <a:endParaRPr lang="en-US" altLang="ja-JP" sz="3000" dirty="0"/>
          </a:p>
          <a:p>
            <a:r>
              <a:rPr lang="ja-JP" altLang="en-US" sz="3200" dirty="0"/>
              <a:t> 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CC9C-78A9-4D43-BCDC-50CD52EC6CE5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作業標準・品質管理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67182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ja-JP" altLang="en-US" sz="3200" dirty="0"/>
              <a:t>システム開発にかかる作業標準は弊社指定のものを</a:t>
            </a:r>
            <a:br>
              <a:rPr lang="en-US" altLang="ja-JP" sz="3200" dirty="0"/>
            </a:br>
            <a:r>
              <a:rPr lang="en-US" altLang="ja-JP" sz="3200" dirty="0"/>
              <a:t>  </a:t>
            </a:r>
            <a:r>
              <a:rPr kumimoji="1" lang="ja-JP" altLang="en-US" sz="3200" dirty="0"/>
              <a:t>使用</a:t>
            </a:r>
            <a:endParaRPr kumimoji="1" lang="en-US" altLang="ja-JP" sz="3200" dirty="0"/>
          </a:p>
          <a:p>
            <a:pPr>
              <a:buFont typeface="Wingdings" charset="2"/>
              <a:buChar char="l"/>
            </a:pPr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lang="ja-JP" altLang="en-US" sz="3200" dirty="0"/>
              <a:t>システム開発にかかる品質管理手法は弊社指定のものを</a:t>
            </a:r>
            <a:br>
              <a:rPr lang="en-US" altLang="ja-JP" sz="3200" dirty="0"/>
            </a:br>
            <a:r>
              <a:rPr lang="en-US" altLang="ja-JP" sz="3200" dirty="0"/>
              <a:t>  </a:t>
            </a:r>
            <a:r>
              <a:rPr lang="ja-JP" altLang="en-US" sz="3200" dirty="0"/>
              <a:t>使用</a:t>
            </a:r>
          </a:p>
          <a:p>
            <a:pPr>
              <a:buFont typeface="Wingdings" charset="2"/>
              <a:buChar char="l"/>
            </a:pP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A791-A9BA-3A46-8049-391F48887E3A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60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工程計画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要求分析完了：　</a:t>
            </a:r>
            <a:r>
              <a:rPr kumimoji="1" lang="en-US" altLang="ja-JP" sz="3200" dirty="0"/>
              <a:t>2017</a:t>
            </a:r>
            <a:r>
              <a:rPr kumimoji="1" lang="ja-JP" altLang="en-US" sz="3200" dirty="0"/>
              <a:t>年</a:t>
            </a:r>
            <a:r>
              <a:rPr kumimoji="1" lang="en-US" altLang="ja-JP" sz="3200" dirty="0"/>
              <a:t>10</a:t>
            </a:r>
            <a:r>
              <a:rPr kumimoji="1" lang="ja-JP" altLang="en-US" sz="3200" dirty="0"/>
              <a:t>月</a:t>
            </a:r>
            <a:r>
              <a:rPr kumimoji="1" lang="en-US" altLang="ja-JP" sz="3200" dirty="0"/>
              <a:t>26</a:t>
            </a:r>
            <a:r>
              <a:rPr kumimoji="1" lang="ja-JP" altLang="en-US" sz="3200" dirty="0"/>
              <a:t>日</a:t>
            </a:r>
            <a:endParaRPr kumimoji="1" lang="en-US" altLang="ja-JP" sz="3200" dirty="0"/>
          </a:p>
          <a:p>
            <a:r>
              <a:rPr lang="ja-JP" altLang="en-US" sz="3200" dirty="0"/>
              <a:t>外部設計完了：　</a:t>
            </a:r>
            <a:r>
              <a:rPr lang="en-US" altLang="ja-JP" sz="3200" dirty="0"/>
              <a:t>2017</a:t>
            </a:r>
            <a:r>
              <a:rPr lang="ja-JP" altLang="en-US" sz="3200" dirty="0"/>
              <a:t>年</a:t>
            </a:r>
            <a:r>
              <a:rPr lang="en-US" altLang="ja-JP" sz="3200" dirty="0"/>
              <a:t>11</a:t>
            </a:r>
            <a:r>
              <a:rPr lang="ja-JP" altLang="en-US" sz="3200" dirty="0"/>
              <a:t>月</a:t>
            </a:r>
            <a:r>
              <a:rPr lang="en-US" altLang="ja-JP" sz="3200" dirty="0"/>
              <a:t>27</a:t>
            </a:r>
            <a:r>
              <a:rPr lang="ja-JP" altLang="en-US" sz="3200" dirty="0"/>
              <a:t>日</a:t>
            </a:r>
            <a:endParaRPr lang="en-US" altLang="ja-JP" sz="3200" dirty="0"/>
          </a:p>
          <a:p>
            <a:r>
              <a:rPr kumimoji="1" lang="ja-JP" altLang="en-US" sz="3200" dirty="0"/>
              <a:t>内部設計完了：　</a:t>
            </a:r>
            <a:r>
              <a:rPr kumimoji="1" lang="en-US" altLang="ja-JP" sz="3200" dirty="0"/>
              <a:t>2017</a:t>
            </a:r>
            <a:r>
              <a:rPr kumimoji="1" lang="ja-JP" altLang="en-US" sz="3200" dirty="0"/>
              <a:t>年</a:t>
            </a:r>
            <a:r>
              <a:rPr kumimoji="1" lang="en-US" altLang="ja-JP" sz="3200" dirty="0"/>
              <a:t>12</a:t>
            </a:r>
            <a:r>
              <a:rPr kumimoji="1" lang="ja-JP" altLang="en-US" sz="3200" dirty="0"/>
              <a:t>月</a:t>
            </a:r>
            <a:r>
              <a:rPr kumimoji="1" lang="en-US" altLang="ja-JP" sz="3200" dirty="0"/>
              <a:t>18</a:t>
            </a:r>
            <a:r>
              <a:rPr kumimoji="1" lang="ja-JP" altLang="en-US" sz="3200" dirty="0"/>
              <a:t>日</a:t>
            </a:r>
            <a:endParaRPr kumimoji="1" lang="en-US" altLang="ja-JP" sz="3200" dirty="0"/>
          </a:p>
          <a:p>
            <a:r>
              <a:rPr lang="ja-JP" altLang="en-US" sz="3200" dirty="0"/>
              <a:t>開発完了　　　：　</a:t>
            </a:r>
            <a:r>
              <a:rPr lang="en-US" altLang="ja-JP" sz="3200" dirty="0"/>
              <a:t>2018</a:t>
            </a:r>
            <a:r>
              <a:rPr lang="ja-JP" altLang="en-US" sz="3200" dirty="0"/>
              <a:t>年</a:t>
            </a:r>
            <a:r>
              <a:rPr lang="en-US" altLang="ja-JP" sz="3200" dirty="0"/>
              <a:t>1</a:t>
            </a:r>
            <a:r>
              <a:rPr lang="ja-JP" altLang="en-US" sz="3200" dirty="0"/>
              <a:t>月</a:t>
            </a:r>
            <a:r>
              <a:rPr lang="en-US" altLang="ja-JP" sz="3200" dirty="0"/>
              <a:t>25</a:t>
            </a:r>
            <a:r>
              <a:rPr lang="ja-JP" altLang="en-US" sz="3200" dirty="0"/>
              <a:t>日</a:t>
            </a:r>
            <a:endParaRPr lang="en-US" altLang="ja-JP" sz="3200" dirty="0"/>
          </a:p>
          <a:p>
            <a:r>
              <a:rPr kumimoji="1" lang="ja-JP" altLang="en-US" sz="3200" dirty="0"/>
              <a:t>導入　　　　　　：　</a:t>
            </a:r>
            <a:r>
              <a:rPr kumimoji="1" lang="en-US" altLang="ja-JP" sz="3200" dirty="0"/>
              <a:t>2018</a:t>
            </a:r>
            <a:r>
              <a:rPr kumimoji="1" lang="ja-JP" altLang="en-US" sz="3200" dirty="0"/>
              <a:t>年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月</a:t>
            </a:r>
            <a:r>
              <a:rPr kumimoji="1" lang="en-US" altLang="ja-JP" sz="3200" dirty="0"/>
              <a:t>5</a:t>
            </a:r>
            <a:r>
              <a:rPr kumimoji="1" lang="ja-JP" altLang="en-US" sz="3200" dirty="0"/>
              <a:t>日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BDE1-BF27-CC4D-A212-B8ED29369540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3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体制・</a:t>
            </a:r>
            <a:r>
              <a:rPr lang="ja-JP" altLang="en-US" dirty="0"/>
              <a:t>費用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このシステムの開発は弊社の</a:t>
            </a:r>
            <a:r>
              <a:rPr kumimoji="1" lang="en-US" altLang="ja-JP" sz="3200" dirty="0"/>
              <a:t>8</a:t>
            </a:r>
            <a:r>
              <a:rPr kumimoji="1" lang="ja-JP" altLang="en-US" sz="3200" dirty="0"/>
              <a:t>名のエンジニアにより実施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F881-AFDC-C148-8A76-767E4A073EE6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0F0F042-5ABC-4D27-A257-164663DA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4543"/>
            <a:ext cx="10115203" cy="3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8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利益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4305" y="2059743"/>
            <a:ext cx="10470188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2800" dirty="0"/>
              <a:t>入園料により増加する動物園の利益</a:t>
            </a:r>
            <a:endParaRPr lang="en-US" altLang="ja-JP" sz="2800" dirty="0"/>
          </a:p>
          <a:p>
            <a:r>
              <a:rPr lang="ja-JP" altLang="en-US" sz="2800" dirty="0"/>
              <a:t> </a:t>
            </a:r>
            <a:r>
              <a:rPr lang="en-US" altLang="ja-JP" sz="2800" dirty="0"/>
              <a:t> </a:t>
            </a:r>
            <a:r>
              <a:rPr lang="ja-JP" altLang="en-US" sz="2500" dirty="0"/>
              <a:t>入園料</a:t>
            </a:r>
            <a:r>
              <a:rPr lang="en-US" altLang="ja-JP" sz="2500" dirty="0"/>
              <a:t>×</a:t>
            </a:r>
            <a:r>
              <a:rPr lang="ja-JP" altLang="en-US" sz="2500" dirty="0"/>
              <a:t>現在の年間有料入園者数の人数</a:t>
            </a:r>
            <a:r>
              <a:rPr lang="en-US" altLang="ja-JP" sz="2500" dirty="0"/>
              <a:t>×</a:t>
            </a:r>
            <a:r>
              <a:rPr lang="ja-JP" altLang="en-US" sz="2500" dirty="0"/>
              <a:t>入園者の想定増加割合</a:t>
            </a:r>
            <a:endParaRPr lang="en-US" altLang="ja-JP" sz="2500" dirty="0"/>
          </a:p>
          <a:p>
            <a:pPr algn="ctr"/>
            <a:r>
              <a:rPr lang="en-US" altLang="ja-JP" sz="4000" dirty="0">
                <a:solidFill>
                  <a:schemeClr val="tx1"/>
                </a:solidFill>
              </a:rPr>
              <a:t>460×52,000×0.4 = 9,568,000</a:t>
            </a:r>
            <a:endParaRPr lang="en-US" altLang="ja-JP" sz="28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l"/>
            </a:pPr>
            <a:r>
              <a:rPr lang="ja-JP" altLang="en-US" sz="2800" dirty="0"/>
              <a:t>飲食費により増加する動物園の利益</a:t>
            </a:r>
            <a:endParaRPr lang="en-US" altLang="ja-JP" sz="2800" dirty="0"/>
          </a:p>
          <a:p>
            <a:r>
              <a:rPr lang="ja-JP" altLang="en-US" sz="2500" dirty="0"/>
              <a:t>  入園者の人数</a:t>
            </a:r>
            <a:r>
              <a:rPr lang="en-US" altLang="ja-JP" sz="2500" dirty="0"/>
              <a:t>×</a:t>
            </a:r>
            <a:r>
              <a:rPr lang="ja-JP" altLang="en-US" sz="2500" dirty="0"/>
              <a:t>入園者の想定増加割合</a:t>
            </a:r>
            <a:r>
              <a:rPr lang="en-US" altLang="ja-JP" sz="2500" dirty="0"/>
              <a:t>×</a:t>
            </a:r>
            <a:r>
              <a:rPr lang="ja-JP" altLang="en-US" sz="2500" dirty="0"/>
              <a:t> </a:t>
            </a:r>
            <a:r>
              <a:rPr lang="en-US" altLang="ja-JP" sz="2500" dirty="0"/>
              <a:t>1</a:t>
            </a:r>
            <a:r>
              <a:rPr lang="ja-JP" altLang="en-US" sz="2500" dirty="0"/>
              <a:t>人あたり増加する動物園の利益 </a:t>
            </a:r>
            <a:endParaRPr lang="en-US" altLang="ja-JP" sz="2500" dirty="0"/>
          </a:p>
          <a:p>
            <a:pPr algn="ctr"/>
            <a:r>
              <a:rPr lang="en-US" altLang="ja-JP" sz="4000" dirty="0"/>
              <a:t>170,000×0.4×40 = 2,720,000</a:t>
            </a:r>
            <a:endParaRPr lang="ja-JP" altLang="en-US" sz="4000" dirty="0"/>
          </a:p>
          <a:p>
            <a:endParaRPr lang="en-US" altLang="ja-JP" sz="2800" dirty="0">
              <a:solidFill>
                <a:srgbClr val="FF0000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839915" y="3771900"/>
            <a:ext cx="6664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839915" y="5603631"/>
            <a:ext cx="6664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8D5A-FB6E-B24B-BD61-56F6060E1286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40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利益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86202"/>
            <a:ext cx="10058400" cy="402336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開発側の経営利益</a:t>
            </a:r>
            <a:endParaRPr lang="en-US" altLang="ja-JP" sz="32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増加人数分の入園料の利益</a:t>
            </a:r>
            <a:r>
              <a:rPr lang="ja-JP" altLang="en-US" sz="2800" dirty="0"/>
              <a:t>＋</a:t>
            </a:r>
            <a:r>
              <a:rPr kumimoji="1" lang="ja-JP" altLang="en-US" sz="2800" dirty="0"/>
              <a:t>レストランからの利益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−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総コスト</a:t>
            </a:r>
            <a:endParaRPr kumimoji="1" lang="en-US" altLang="ja-JP" sz="2800" dirty="0"/>
          </a:p>
          <a:p>
            <a:pPr algn="ctr"/>
            <a:r>
              <a:rPr kumimoji="1" lang="en-US" altLang="ja-JP" sz="3600" dirty="0"/>
              <a:t>9,568,000 + 2,720,000 – 11,070,000 = 1,218,000</a:t>
            </a:r>
            <a:endParaRPr kumimoji="1" lang="ja-JP" altLang="en-US" sz="36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1512277" y="4501662"/>
            <a:ext cx="931984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480-599B-6F40-8449-8A649969E069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64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本システム提案のアピールポイント</a:t>
            </a:r>
            <a:r>
              <a:rPr kumimoji="1" lang="en-US" altLang="ja-JP" sz="4400" dirty="0"/>
              <a:t>(1/2)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756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3200" dirty="0"/>
              <a:t>入園者に</a:t>
            </a:r>
            <a:r>
              <a:rPr lang="en-US" altLang="ja-JP" sz="3200" dirty="0"/>
              <a:t>AR</a:t>
            </a:r>
            <a:r>
              <a:rPr lang="ja-JP" altLang="en-US" sz="3200" dirty="0"/>
              <a:t>案内アプリを利用させる</a:t>
            </a:r>
            <a:endParaRPr lang="en-US" altLang="ja-JP" sz="3200" dirty="0"/>
          </a:p>
          <a:p>
            <a:r>
              <a:rPr lang="ja-JP" altLang="en-US" sz="3200" dirty="0"/>
              <a:t>　　　　　　　他の動物園との差別化を行う</a:t>
            </a:r>
            <a:endParaRPr lang="en-US" altLang="ja-JP" sz="3200" dirty="0"/>
          </a:p>
          <a:p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lang="ja-JP" altLang="en-US" sz="3200" dirty="0"/>
              <a:t>現在地をマップに表示</a:t>
            </a:r>
            <a:endParaRPr lang="en-US" altLang="ja-JP" sz="3200" dirty="0"/>
          </a:p>
          <a:p>
            <a:r>
              <a:rPr lang="ja-JP" altLang="en-US" sz="3200" dirty="0"/>
              <a:t>　　　　　　　入園者が園内の状況を容易に把握できる</a:t>
            </a:r>
          </a:p>
          <a:p>
            <a:endParaRPr kumimoji="1" lang="en-US" altLang="ja-JP" dirty="0"/>
          </a:p>
        </p:txBody>
      </p:sp>
      <p:sp>
        <p:nvSpPr>
          <p:cNvPr id="7" name="右矢印 6"/>
          <p:cNvSpPr/>
          <p:nvPr/>
        </p:nvSpPr>
        <p:spPr>
          <a:xfrm>
            <a:off x="2305456" y="2859932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305456" y="4685490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631F-073B-F048-A940-A4FBA8EF5FE6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225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>
                <a:latin typeface="+mj-ea"/>
              </a:rPr>
              <a:t>本システム提案のアピールポイント</a:t>
            </a:r>
            <a:r>
              <a:rPr lang="en-US" altLang="ja-JP" sz="4400" dirty="0"/>
              <a:t>(2/2)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756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3200" dirty="0"/>
              <a:t>英語、中国語への対応</a:t>
            </a:r>
            <a:endParaRPr lang="en-US" altLang="ja-JP" sz="3200" dirty="0"/>
          </a:p>
          <a:p>
            <a:r>
              <a:rPr kumimoji="1" lang="ja-JP" altLang="en-US" sz="3200" dirty="0"/>
              <a:t>　　　　　　　外国人入園者の増加</a:t>
            </a:r>
            <a:endParaRPr kumimoji="1" lang="en-US" altLang="ja-JP" sz="3200" dirty="0"/>
          </a:p>
          <a:p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kumimoji="1" lang="ja-JP" altLang="en-US" sz="3200" dirty="0"/>
              <a:t>園内イベント情報や新規加入動物などの通知機能</a:t>
            </a:r>
            <a:endParaRPr lang="en-US" altLang="ja-JP" sz="3200" dirty="0"/>
          </a:p>
          <a:p>
            <a:r>
              <a:rPr kumimoji="1" lang="ja-JP" altLang="en-US" sz="3200" dirty="0"/>
              <a:t>　　　　　　　リピーターの増加</a:t>
            </a:r>
            <a:endParaRPr kumimoji="1" lang="en-US" altLang="ja-JP" sz="3200" dirty="0"/>
          </a:p>
          <a:p>
            <a:endParaRPr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5" name="右矢印 4"/>
          <p:cNvSpPr/>
          <p:nvPr/>
        </p:nvSpPr>
        <p:spPr>
          <a:xfrm>
            <a:off x="2305456" y="2859932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305456" y="4666034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2D85-A765-EA47-ADFB-D0A8A1DBD0D0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95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sz="2400" dirty="0"/>
              <a:t>近年動物園では年々入園者が</a:t>
            </a:r>
            <a:br>
              <a:rPr lang="en-US" altLang="ja-JP" sz="2400" dirty="0"/>
            </a:br>
            <a:r>
              <a:rPr lang="ja-JP" altLang="en-US" sz="2400" dirty="0"/>
              <a:t>減少し、赤字になっている</a:t>
            </a:r>
            <a:endParaRPr lang="en-US" altLang="ja-JP" sz="2400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2400" dirty="0"/>
              <a:t>新しい技術を用いたアプリケーションで</a:t>
            </a:r>
            <a:br>
              <a:rPr lang="en-US" altLang="ja-JP" sz="2400" dirty="0"/>
            </a:br>
            <a:r>
              <a:rPr lang="ja-JP" altLang="en-US" sz="2400" dirty="0"/>
              <a:t>入園者の増加が見込める</a:t>
            </a:r>
            <a:endParaRPr lang="en-US" altLang="ja-JP" sz="2400" dirty="0"/>
          </a:p>
          <a:p>
            <a:endParaRPr lang="en-US" altLang="ja-JP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5" y="2012271"/>
            <a:ext cx="5331687" cy="3690285"/>
          </a:xfrm>
          <a:prstGeom prst="rect">
            <a:avLst/>
          </a:prstGeom>
        </p:spPr>
      </p:pic>
      <p:sp>
        <p:nvSpPr>
          <p:cNvPr id="5" name="下矢印 4"/>
          <p:cNvSpPr/>
          <p:nvPr/>
        </p:nvSpPr>
        <p:spPr>
          <a:xfrm>
            <a:off x="2627693" y="3326524"/>
            <a:ext cx="1085088" cy="704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FEBD-4896-8948-B7F2-B38A4A36FAF6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310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用語の定義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66747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ja-JP" sz="3200" dirty="0"/>
              <a:t>Raspberry Pi</a:t>
            </a:r>
          </a:p>
          <a:p>
            <a:r>
              <a:rPr lang="en-US" altLang="ja-JP" sz="3200" dirty="0"/>
              <a:t>  ARM </a:t>
            </a:r>
            <a:r>
              <a:rPr lang="ja-JP" altLang="en-US" sz="3200" dirty="0"/>
              <a:t>プロセッサを搭載したシングルポート・コンピュータ</a:t>
            </a:r>
            <a:br>
              <a:rPr lang="ja-JP" altLang="en-US" sz="3200" dirty="0"/>
            </a:br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lang="en-US" altLang="ja-JP" sz="3200" dirty="0"/>
              <a:t>AR(Augmented Reality)</a:t>
            </a:r>
          </a:p>
          <a:p>
            <a:r>
              <a:rPr lang="en-US" altLang="ja-JP" sz="3200" dirty="0"/>
              <a:t>  </a:t>
            </a:r>
            <a:r>
              <a:rPr lang="ja-JP" altLang="en-US" sz="3200" dirty="0"/>
              <a:t>現実世界の映像に対し、位置情報などのデータや実際に</a:t>
            </a:r>
            <a:br>
              <a:rPr lang="en-US" altLang="ja-JP" sz="3200" dirty="0"/>
            </a:br>
            <a:r>
              <a:rPr lang="en-US" altLang="ja-JP" sz="3200" dirty="0"/>
              <a:t>  </a:t>
            </a:r>
            <a:r>
              <a:rPr lang="ja-JP" altLang="en-US" sz="3200" dirty="0"/>
              <a:t>存在しない情報を</a:t>
            </a:r>
            <a:r>
              <a:rPr lang="en-US" altLang="ja-JP" sz="3200" dirty="0"/>
              <a:t>CG</a:t>
            </a:r>
            <a:r>
              <a:rPr lang="ja-JP" altLang="en-US" sz="3200" dirty="0"/>
              <a:t>と重ねて表示させる手法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D19-B8D1-7543-8336-6BDFF50A258E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9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244568"/>
            <a:ext cx="10058400" cy="4023360"/>
          </a:xfrm>
        </p:spPr>
        <p:txBody>
          <a:bodyPr/>
          <a:lstStyle/>
          <a:p>
            <a:r>
              <a:rPr lang="en-US" altLang="ja-JP" sz="3200" dirty="0"/>
              <a:t>[1] </a:t>
            </a:r>
            <a:r>
              <a:rPr lang="ja-JP" altLang="en-US" sz="3200" dirty="0"/>
              <a:t>高知県立のいち動物園</a:t>
            </a:r>
            <a:r>
              <a:rPr lang="en-US" altLang="ja-JP" sz="3200" dirty="0"/>
              <a:t>, http://</a:t>
            </a:r>
            <a:r>
              <a:rPr lang="en-US" altLang="ja-JP" sz="3200" dirty="0" err="1"/>
              <a:t>www.noichizoo.or.jp</a:t>
            </a:r>
            <a:r>
              <a:rPr lang="en-US" altLang="ja-JP" sz="3200" dirty="0"/>
              <a:t>/, 2017 </a:t>
            </a:r>
            <a:r>
              <a:rPr lang="ja-JP" altLang="en-US" sz="3200" dirty="0"/>
              <a:t>年 </a:t>
            </a:r>
            <a:r>
              <a:rPr lang="en-US" altLang="ja-JP" sz="3200" dirty="0"/>
              <a:t>10 </a:t>
            </a:r>
            <a:r>
              <a:rPr lang="ja-JP" altLang="en-US" sz="3200" dirty="0"/>
              <a:t>月 </a:t>
            </a:r>
            <a:r>
              <a:rPr lang="en-US" altLang="ja-JP" sz="3200" dirty="0"/>
              <a:t>13 </a:t>
            </a:r>
            <a:r>
              <a:rPr lang="ja-JP" altLang="en-US" sz="3200" dirty="0"/>
              <a:t>日アクセス </a:t>
            </a:r>
          </a:p>
          <a:p>
            <a:endParaRPr lang="en-US" altLang="ja-JP" sz="3200" dirty="0"/>
          </a:p>
          <a:p>
            <a:r>
              <a:rPr lang="en-US" altLang="ja-JP" sz="3200" dirty="0"/>
              <a:t>[2] </a:t>
            </a:r>
            <a:r>
              <a:rPr lang="ja-JP" altLang="en-US" sz="3200" dirty="0"/>
              <a:t>高知県のいち動物公園協会 業務に関する資料</a:t>
            </a:r>
            <a:r>
              <a:rPr lang="en-US" altLang="ja-JP" sz="3200" dirty="0"/>
              <a:t>, http://</a:t>
            </a:r>
            <a:r>
              <a:rPr lang="en-US" altLang="ja-JP" sz="3200" dirty="0" err="1"/>
              <a:t>www.noichizoo.or.jp</a:t>
            </a:r>
            <a:r>
              <a:rPr lang="en-US" altLang="ja-JP" sz="3200" dirty="0"/>
              <a:t>/</a:t>
            </a:r>
            <a:r>
              <a:rPr lang="en-US" altLang="ja-JP" sz="3200" dirty="0" err="1"/>
              <a:t>noichi_hp</a:t>
            </a:r>
            <a:r>
              <a:rPr lang="en-US" altLang="ja-JP" sz="3200" dirty="0"/>
              <a:t>/</a:t>
            </a:r>
            <a:r>
              <a:rPr lang="en-US" altLang="ja-JP" sz="3200" dirty="0" err="1"/>
              <a:t>gyoumu.html</a:t>
            </a:r>
            <a:r>
              <a:rPr lang="en-US" altLang="ja-JP" sz="3200" dirty="0"/>
              <a:t>, </a:t>
            </a:r>
            <a:br>
              <a:rPr lang="en-US" altLang="ja-JP" sz="3200" dirty="0"/>
            </a:br>
            <a:r>
              <a:rPr lang="en-US" altLang="ja-JP" sz="3200" dirty="0"/>
              <a:t>2017 </a:t>
            </a:r>
            <a:r>
              <a:rPr lang="ja-JP" altLang="en-US" sz="3200" dirty="0"/>
              <a:t>年 </a:t>
            </a:r>
            <a:r>
              <a:rPr lang="en-US" altLang="ja-JP" sz="3200" dirty="0"/>
              <a:t>10 </a:t>
            </a:r>
            <a:r>
              <a:rPr lang="ja-JP" altLang="en-US" sz="3200" dirty="0"/>
              <a:t>月 </a:t>
            </a:r>
            <a:r>
              <a:rPr lang="en-US" altLang="ja-JP" sz="3200" dirty="0"/>
              <a:t>13 </a:t>
            </a:r>
            <a:r>
              <a:rPr lang="ja-JP" altLang="en-US" sz="3200" dirty="0"/>
              <a:t>日アクセス 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475C-8B2F-954B-94CC-A4D1A705349F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3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A2C-94D0-9645-99D8-A41F791BA97D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800" dirty="0"/>
              <a:t> </a:t>
            </a:r>
            <a:r>
              <a:rPr kumimoji="1" lang="ja-JP" altLang="en-US" sz="2800" dirty="0"/>
              <a:t>他の動物園との差別化が行えていない</a:t>
            </a:r>
            <a:endParaRPr kumimoji="1" lang="en-US" altLang="ja-JP" sz="2800" dirty="0"/>
          </a:p>
          <a:p>
            <a:pPr>
              <a:buFont typeface="Wingdings" charset="2"/>
              <a:buChar char="l"/>
            </a:pPr>
            <a:endParaRPr lang="en-US" altLang="ja-JP" sz="2800" dirty="0"/>
          </a:p>
          <a:p>
            <a:pPr>
              <a:buFont typeface="Wingdings" charset="2"/>
              <a:buChar char="l"/>
            </a:pPr>
            <a:r>
              <a:rPr kumimoji="1" lang="en-US" altLang="ja-JP" sz="2800" dirty="0"/>
              <a:t> </a:t>
            </a:r>
            <a:r>
              <a:rPr kumimoji="1" lang="ja-JP" altLang="en-US" sz="2800" dirty="0"/>
              <a:t>ファミリー層の入園が減少している</a:t>
            </a:r>
            <a:endParaRPr kumimoji="1" lang="en-US" altLang="ja-JP" sz="2800" dirty="0"/>
          </a:p>
          <a:p>
            <a:pPr>
              <a:buFont typeface="Wingdings" charset="2"/>
              <a:buChar char="l"/>
            </a:pPr>
            <a:endParaRPr lang="en-US" altLang="ja-JP" sz="2800" dirty="0"/>
          </a:p>
          <a:p>
            <a:pPr>
              <a:buFont typeface="Wingdings" charset="2"/>
              <a:buChar char="l"/>
            </a:pPr>
            <a:r>
              <a:rPr kumimoji="1" lang="en-US" altLang="ja-JP" sz="2800" dirty="0"/>
              <a:t> </a:t>
            </a:r>
            <a:r>
              <a:rPr kumimoji="1" lang="ja-JP" altLang="en-US" sz="2800" dirty="0"/>
              <a:t>リピーターが現れにくい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8784-7D2C-B044-9902-C705C5741D38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課題解決のための提案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/>
              <a:t> </a:t>
            </a:r>
            <a:r>
              <a:rPr kumimoji="1" lang="ja-JP" altLang="en-US" sz="2400" dirty="0"/>
              <a:t>動物の情報を表示する機能</a:t>
            </a:r>
            <a:endParaRPr kumimoji="1" lang="en-US" altLang="ja-JP" sz="2400" dirty="0"/>
          </a:p>
          <a:p>
            <a:pPr marL="180000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3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/>
              <a:t> </a:t>
            </a:r>
            <a:r>
              <a:rPr kumimoji="1" lang="ja-JP" altLang="en-US" sz="2400" dirty="0"/>
              <a:t>スタンプラリー機能</a:t>
            </a:r>
            <a:endParaRPr kumimoji="1" lang="en-US" altLang="ja-JP" sz="24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4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/>
              <a:t> </a:t>
            </a:r>
            <a:r>
              <a:rPr kumimoji="1" lang="ja-JP" altLang="en-US" sz="2400" dirty="0"/>
              <a:t>言語表示切替機能</a:t>
            </a:r>
            <a:endParaRPr kumimoji="1" lang="en-US" altLang="ja-JP" sz="24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4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/>
              <a:t> </a:t>
            </a:r>
            <a:r>
              <a:rPr kumimoji="1" lang="ja-JP" altLang="en-US" sz="2400" dirty="0"/>
              <a:t>園内マップ機能</a:t>
            </a:r>
            <a:endParaRPr kumimoji="1" lang="en-US" altLang="ja-JP" sz="24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3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/>
              <a:t> </a:t>
            </a:r>
            <a:r>
              <a:rPr kumimoji="1" lang="ja-JP" altLang="en-US" sz="2400" dirty="0"/>
              <a:t>お手洗いの混雑状況確認機能</a:t>
            </a:r>
            <a:endParaRPr kumimoji="1" lang="en-US" altLang="ja-JP" sz="24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kumimoji="1" lang="en-US" altLang="ja-JP" sz="13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lang="ja-JP" altLang="en-US" sz="2400" dirty="0"/>
              <a:t>イベント通知機能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6" y="1961640"/>
            <a:ext cx="6057900" cy="4089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30" y="1863263"/>
            <a:ext cx="5013992" cy="42861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88" y="1845734"/>
            <a:ext cx="7188200" cy="42164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737360"/>
            <a:ext cx="3962400" cy="45212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6" y="1901980"/>
            <a:ext cx="6723384" cy="4247437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C6EC-2A9F-1445-A698-30C66BA8DDDB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6" y="2149315"/>
            <a:ext cx="6297839" cy="40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機能概要</a:t>
            </a:r>
            <a:r>
              <a:rPr kumimoji="1" lang="en-US" altLang="ja-JP" sz="4400" dirty="0"/>
              <a:t>(1/3)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1. AR</a:t>
            </a:r>
            <a:r>
              <a:rPr kumimoji="1" lang="ja-JP" altLang="en-US" sz="3200" dirty="0"/>
              <a:t>表示機能</a:t>
            </a:r>
            <a:endParaRPr lang="en-US" altLang="ja-JP" sz="3200" dirty="0"/>
          </a:p>
          <a:p>
            <a:r>
              <a:rPr lang="ja-JP" altLang="en-US" sz="2800" dirty="0">
                <a:latin typeface="+mn-ea"/>
              </a:rPr>
              <a:t>端末から動物を撮影することでその動物の詳細情報を画面上に</a:t>
            </a:r>
            <a:br>
              <a:rPr lang="en-US" altLang="ja-JP" sz="2800" dirty="0">
                <a:latin typeface="+mn-ea"/>
              </a:rPr>
            </a:br>
            <a:r>
              <a:rPr lang="ja-JP" altLang="en-US" sz="2800" dirty="0">
                <a:latin typeface="+mn-ea"/>
              </a:rPr>
              <a:t>表示する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 </a:t>
            </a:r>
            <a:r>
              <a:rPr lang="en-US" altLang="ja-JP" sz="3200" dirty="0"/>
              <a:t>2. </a:t>
            </a:r>
            <a:r>
              <a:rPr lang="ja-JP" altLang="en-US" sz="3200" dirty="0"/>
              <a:t>スタンプラリー機能</a:t>
            </a:r>
            <a:endParaRPr lang="en-US" altLang="ja-JP" sz="3200" dirty="0"/>
          </a:p>
          <a:p>
            <a:r>
              <a:rPr kumimoji="1" lang="ja-JP" altLang="en-US" sz="2800" dirty="0"/>
              <a:t>隠された</a:t>
            </a:r>
            <a:r>
              <a:rPr kumimoji="1" lang="en-US" altLang="ja-JP" sz="2800" dirty="0"/>
              <a:t>QR</a:t>
            </a:r>
            <a:r>
              <a:rPr kumimoji="1" lang="ja-JP" altLang="en-US" sz="2800" dirty="0"/>
              <a:t>コードを端末で読み取ることでスタンプを獲得できる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66F5-8C92-1342-8290-4E0F18E5B1BC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32" y="3168101"/>
            <a:ext cx="1713036" cy="136806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11" y="2988785"/>
            <a:ext cx="2292231" cy="154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機能概要</a:t>
            </a:r>
            <a:r>
              <a:rPr kumimoji="1" lang="en-US" altLang="ja-JP" sz="4400" dirty="0"/>
              <a:t>(2/3)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3. </a:t>
            </a:r>
            <a:r>
              <a:rPr lang="ja-JP" altLang="en-US" sz="3200" dirty="0"/>
              <a:t>言語表示切替機能</a:t>
            </a:r>
            <a:endParaRPr lang="en-US" altLang="ja-JP" sz="3200" dirty="0"/>
          </a:p>
          <a:p>
            <a:r>
              <a:rPr lang="ja-JP" altLang="en-US" sz="2800" dirty="0"/>
              <a:t>アプリケーションに表示される言語を英語、中国語に対応させる</a:t>
            </a:r>
            <a:endParaRPr lang="en-US" altLang="ja-JP" sz="2800" dirty="0"/>
          </a:p>
          <a:p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 </a:t>
            </a:r>
            <a:r>
              <a:rPr lang="en-US" altLang="ja-JP" sz="3200" dirty="0"/>
              <a:t>4. </a:t>
            </a:r>
            <a:r>
              <a:rPr lang="ja-JP" altLang="en-US" sz="3200" dirty="0"/>
              <a:t>園内マップ機能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2800" dirty="0"/>
              <a:t> 園内のマップと現在地の表示を行う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E4D1-4AD7-F843-AD5F-E02D85C4EC19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2" y="3169068"/>
            <a:ext cx="4603057" cy="270002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68" y="3020251"/>
            <a:ext cx="2424187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機能概要</a:t>
            </a:r>
            <a:r>
              <a:rPr kumimoji="1" lang="en-US" altLang="ja-JP" sz="4400" dirty="0"/>
              <a:t>(3/3)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5. </a:t>
            </a:r>
            <a:r>
              <a:rPr kumimoji="1" lang="ja-JP" altLang="en-US" sz="3200" dirty="0"/>
              <a:t>混雑状況確認機能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2800" dirty="0"/>
              <a:t>端末側からトイレの混雑状況を確認できる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6. </a:t>
            </a:r>
            <a:r>
              <a:rPr lang="ja-JP" altLang="en-US" sz="3200" dirty="0"/>
              <a:t>イベント通知機能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2800" dirty="0"/>
              <a:t>動物園のイベント情報や新しい動物の情報を通知する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A6C9-E8F9-DB4B-B816-2B97E788103C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3" y="2005774"/>
            <a:ext cx="3400125" cy="21668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3" y="1915182"/>
            <a:ext cx="3374677" cy="21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前提</a:t>
            </a:r>
            <a:r>
              <a:rPr lang="ja-JP" altLang="en-US" sz="4400" dirty="0"/>
              <a:t>条件・制約事項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前提条件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/>
              <a:t>入場者が本システムの使用が可能な端末を</a:t>
            </a:r>
            <a:br>
              <a:rPr lang="en-US" altLang="ja-JP" sz="3000" dirty="0"/>
            </a:br>
            <a:r>
              <a:rPr lang="en-US" altLang="ja-JP" sz="3000" dirty="0"/>
              <a:t> </a:t>
            </a:r>
            <a:r>
              <a:rPr lang="ja-JP" altLang="en-US" sz="3000" dirty="0"/>
              <a:t>所持していること</a:t>
            </a:r>
            <a:endParaRPr kumimoji="1" lang="en-US" altLang="ja-JP" sz="1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/>
              <a:t>動物園がネットワーク環境下にあること</a:t>
            </a:r>
            <a:br>
              <a:rPr lang="en-US" altLang="ja-JP" sz="3000" dirty="0"/>
            </a:br>
            <a:endParaRPr lang="en-US" altLang="ja-JP" sz="3000" dirty="0"/>
          </a:p>
          <a:p>
            <a:pPr marL="0" indent="0">
              <a:buNone/>
            </a:pPr>
            <a:r>
              <a:rPr lang="ja-JP" altLang="en-US" sz="3200" dirty="0"/>
              <a:t>制約事項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/>
              <a:t>入園者が端末に本アプリケーションをインストール</a:t>
            </a:r>
            <a:br>
              <a:rPr lang="en-US" altLang="ja-JP" sz="3000" dirty="0"/>
            </a:br>
            <a:r>
              <a:rPr lang="en-US" altLang="ja-JP" sz="3000" dirty="0"/>
              <a:t> </a:t>
            </a:r>
            <a:r>
              <a:rPr lang="ja-JP" altLang="en-US" sz="3000" dirty="0"/>
              <a:t>していること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C9C6-4294-0A42-8A70-9BED62565BE7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0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情報の流れ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7511" y="153628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A3B-9AE4-E14B-A379-18F1B269D271}" type="datetime1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25" name="図 24" descr="PC / &lt;strong&gt;パソコン&lt;/strong&gt; / コンピュータ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87" y="2578340"/>
            <a:ext cx="911584" cy="843037"/>
          </a:xfrm>
          <a:prstGeom prst="rect">
            <a:avLst/>
          </a:prstGeom>
        </p:spPr>
      </p:pic>
      <p:sp>
        <p:nvSpPr>
          <p:cNvPr id="26" name="右矢印 25"/>
          <p:cNvSpPr/>
          <p:nvPr/>
        </p:nvSpPr>
        <p:spPr>
          <a:xfrm>
            <a:off x="3080873" y="2636958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6822502" y="3116712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 rot="10800000">
            <a:off x="3080873" y="3116712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右矢印 28"/>
          <p:cNvSpPr/>
          <p:nvPr/>
        </p:nvSpPr>
        <p:spPr>
          <a:xfrm rot="10800000">
            <a:off x="6779932" y="2659948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図 29" descr="&lt;strong&gt;サーバ&lt;/strong&gt; - GATAG｜フリーイラスト素材集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242" y="2415977"/>
            <a:ext cx="845291" cy="1104053"/>
          </a:xfrm>
          <a:prstGeom prst="rect">
            <a:avLst/>
          </a:prstGeom>
        </p:spPr>
      </p:pic>
      <p:pic>
        <p:nvPicPr>
          <p:cNvPr id="31" name="図 30" descr="File:IPhone 5.pn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228261" y="2452293"/>
            <a:ext cx="620715" cy="969084"/>
          </a:xfrm>
          <a:prstGeom prst="rect">
            <a:avLst/>
          </a:prstGeom>
        </p:spPr>
      </p:pic>
      <p:pic>
        <p:nvPicPr>
          <p:cNvPr id="32" name="図 31" descr="GATAG｜フリー素材集 壱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77938" y="4544064"/>
            <a:ext cx="960078" cy="885524"/>
          </a:xfrm>
          <a:prstGeom prst="rect">
            <a:avLst/>
          </a:prstGeom>
        </p:spPr>
      </p:pic>
      <p:pic>
        <p:nvPicPr>
          <p:cNvPr id="33" name="図 32" descr="Clipart - looks like &lt;strong&gt;raspberry pi&lt;/strong&gt; printed circuit board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7864">
            <a:off x="5634101" y="5359721"/>
            <a:ext cx="836286" cy="875881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3354291" y="3529461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蓄積データ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329815" y="2267626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新規情報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34837" y="3566425"/>
            <a:ext cx="9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171125" y="2290616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リクエスト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995284" y="3525752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画像データ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961418" y="3500902"/>
            <a:ext cx="11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携帯</a:t>
            </a:r>
            <a:r>
              <a:rPr kumimoji="1" lang="ja-JP" altLang="en-US" dirty="0"/>
              <a:t>端末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1965" y="5612996"/>
            <a:ext cx="174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Raspberry Pi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591963" y="4876498"/>
            <a:ext cx="14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カメラ</a:t>
            </a:r>
          </a:p>
        </p:txBody>
      </p:sp>
      <p:sp>
        <p:nvSpPr>
          <p:cNvPr id="42" name="右矢印 41"/>
          <p:cNvSpPr/>
          <p:nvPr/>
        </p:nvSpPr>
        <p:spPr>
          <a:xfrm rot="16200000">
            <a:off x="5510619" y="4079651"/>
            <a:ext cx="691740" cy="31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299533" y="4002617"/>
            <a:ext cx="14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画像データ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601103" y="3538632"/>
            <a:ext cx="121682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/>
              <a:t>入力</a:t>
            </a:r>
            <a:r>
              <a:rPr lang="ja-JP" altLang="en-US" dirty="0">
                <a:ea typeface="游ゴシック"/>
              </a:rPr>
              <a:t>用PC</a:t>
            </a:r>
            <a:endParaRPr kumimoji="1" lang="ja-JP" altLang="en-US" dirty="0"/>
          </a:p>
        </p:txBody>
      </p:sp>
      <p:pic>
        <p:nvPicPr>
          <p:cNvPr id="53" name="図 52" descr="スクリーンショット 2017-10-25 23.41.3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00" y="2334969"/>
            <a:ext cx="1823432" cy="1212996"/>
          </a:xfrm>
          <a:prstGeom prst="rect">
            <a:avLst/>
          </a:prstGeom>
        </p:spPr>
      </p:pic>
      <p:pic>
        <p:nvPicPr>
          <p:cNvPr id="54" name="図 53" descr="スクリーンショット 2017-10-25 23.48.4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21" y="4505762"/>
            <a:ext cx="1308100" cy="1143000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15" y="2230269"/>
            <a:ext cx="1806758" cy="1190952"/>
          </a:xfrm>
          <a:prstGeom prst="rect">
            <a:avLst/>
          </a:prstGeom>
        </p:spPr>
      </p:pic>
      <p:pic>
        <p:nvPicPr>
          <p:cNvPr id="61" name="図 60" descr="images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6" y="2434664"/>
            <a:ext cx="1466296" cy="1103968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7112587" y="3539542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新規情報</a:t>
            </a:r>
            <a:endParaRPr kumimoji="1" lang="ja-JP" altLang="en-US" dirty="0"/>
          </a:p>
        </p:txBody>
      </p:sp>
      <p:sp>
        <p:nvSpPr>
          <p:cNvPr id="64" name="円形吹き出し 63"/>
          <p:cNvSpPr/>
          <p:nvPr/>
        </p:nvSpPr>
        <p:spPr>
          <a:xfrm>
            <a:off x="9556737" y="1954986"/>
            <a:ext cx="1714638" cy="623354"/>
          </a:xfrm>
          <a:prstGeom prst="wedgeEllipseCallout">
            <a:avLst>
              <a:gd name="adj1" fmla="val -39895"/>
              <a:gd name="adj2" fmla="val 950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通知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5" name="図 64" descr="スクリーンショット 2017-10-25 23.49.0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11" y="2420671"/>
            <a:ext cx="641305" cy="1118871"/>
          </a:xfrm>
          <a:prstGeom prst="rect">
            <a:avLst/>
          </a:prstGeom>
        </p:spPr>
      </p:pic>
      <p:sp>
        <p:nvSpPr>
          <p:cNvPr id="66" name="右矢印 65"/>
          <p:cNvSpPr/>
          <p:nvPr/>
        </p:nvSpPr>
        <p:spPr>
          <a:xfrm>
            <a:off x="319434" y="5125079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84436" y="5428330"/>
            <a:ext cx="197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HTTPS</a:t>
            </a:r>
            <a:r>
              <a:rPr kumimoji="1" lang="ja-JP" altLang="en-US" dirty="0"/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10613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689 L -0.38513 -0.017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73E-6 5.118E-6 L 0.40466 5.118E-6 " pathEditMode="relative" ptsTypes="AA">
                                      <p:cBhvr>
                                        <p:cTn id="3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8 -0.00902 L 0.37991 -0.0143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4" grpId="0"/>
      <p:bldP spid="35" grpId="0"/>
      <p:bldP spid="35" grpId="1"/>
      <p:bldP spid="37" grpId="0"/>
      <p:bldP spid="37" grpId="1"/>
      <p:bldP spid="37" grpId="2"/>
      <p:bldP spid="37" grpId="3"/>
      <p:bldP spid="37" grpId="4"/>
      <p:bldP spid="37" grpId="5"/>
      <p:bldP spid="38" grpId="0"/>
      <p:bldP spid="38" grpId="1"/>
      <p:bldP spid="38" grpId="2"/>
      <p:bldP spid="38" grpId="3"/>
      <p:bldP spid="42" grpId="0" animBg="1"/>
      <p:bldP spid="42" grpId="1" animBg="1"/>
      <p:bldP spid="43" grpId="0"/>
      <p:bldP spid="43" grpId="1"/>
      <p:bldP spid="62" grpId="0"/>
      <p:bldP spid="62" grpId="1"/>
      <p:bldP spid="64" grpId="0" animBg="1"/>
      <p:bldP spid="64" grpId="1" animBg="1"/>
    </p:bld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1746</TotalTime>
  <Words>562</Words>
  <Application>Microsoft Office PowerPoint</Application>
  <PresentationFormat>ワイド画面</PresentationFormat>
  <Paragraphs>176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ＭＳ Ｐゴシック</vt:lpstr>
      <vt:lpstr>Yu Gothic</vt:lpstr>
      <vt:lpstr>Yu Gothic</vt:lpstr>
      <vt:lpstr>Calibri</vt:lpstr>
      <vt:lpstr>Calibri Light</vt:lpstr>
      <vt:lpstr>Wingdings</vt:lpstr>
      <vt:lpstr>レトロスペクト</vt:lpstr>
      <vt:lpstr>園内 AR 案内アプリ </vt:lpstr>
      <vt:lpstr>はじめに</vt:lpstr>
      <vt:lpstr>問題点</vt:lpstr>
      <vt:lpstr>課題解決のための提案</vt:lpstr>
      <vt:lpstr>機能概要(1/3)</vt:lpstr>
      <vt:lpstr>機能概要(2/3)</vt:lpstr>
      <vt:lpstr>機能概要(3/3)</vt:lpstr>
      <vt:lpstr>前提条件・制約事項</vt:lpstr>
      <vt:lpstr>情報の流れ</vt:lpstr>
      <vt:lpstr>想定する利用者</vt:lpstr>
      <vt:lpstr>システムのハードウェア構成</vt:lpstr>
      <vt:lpstr>導入計画、保守・運用</vt:lpstr>
      <vt:lpstr>作業標準・品質管理</vt:lpstr>
      <vt:lpstr>工程計画</vt:lpstr>
      <vt:lpstr>体制・費用</vt:lpstr>
      <vt:lpstr>利益(1/2)</vt:lpstr>
      <vt:lpstr>利益(2/2)</vt:lpstr>
      <vt:lpstr>本システム提案のアピールポイント(1/2)</vt:lpstr>
      <vt:lpstr>本システム提案のアピールポイント(2/2)</vt:lpstr>
      <vt:lpstr>用語の定義</vt:lpstr>
      <vt:lpstr>参考文献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田邉瑞樹</dc:creator>
  <cp:lastModifiedBy>篠木宇之</cp:lastModifiedBy>
  <cp:revision>40</cp:revision>
  <dcterms:created xsi:type="dcterms:W3CDTF">2017-10-23T08:09:17Z</dcterms:created>
  <dcterms:modified xsi:type="dcterms:W3CDTF">2017-10-25T17:42:14Z</dcterms:modified>
</cp:coreProperties>
</file>