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Cambria Math" panose="02040503050406030204" pitchFamily="18" charset="0"/>
      <p:regular r:id="rId24"/>
    </p:embeddedFont>
    <p:embeddedFont>
      <p:font typeface="Heebo" pitchFamily="2" charset="-79"/>
      <p:regular r:id="rId25"/>
      <p:bold r:id="rId26"/>
    </p:embeddedFont>
    <p:embeddedFont>
      <p:font typeface="Heebo Bold" charset="-79"/>
      <p:regular r:id="rId27"/>
    </p:embeddedFont>
    <p:embeddedFont>
      <p:font typeface="Heebo Medium" pitchFamily="2" charset="-79"/>
      <p:regular r:id="rId28"/>
    </p:embeddedFont>
    <p:embeddedFont>
      <p:font typeface="Heebo Ultra-Bold" panose="020B0604020202020204" charset="-79"/>
      <p:regular r:id="rId29"/>
    </p:embeddedFont>
    <p:embeddedFont>
      <p:font typeface="Mukta Mahee"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22" autoAdjust="0"/>
  </p:normalViewPr>
  <p:slideViewPr>
    <p:cSldViewPr>
      <p:cViewPr varScale="1">
        <p:scale>
          <a:sx n="45" d="100"/>
          <a:sy n="45" d="100"/>
        </p:scale>
        <p:origin x="82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D40B2-7D2A-4103-9FD6-F6A05C8C0950}" type="datetimeFigureOut">
              <a:rPr lang="en-ID" smtClean="0"/>
              <a:t>10/10/2023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C29F8-FCDD-4334-9974-B62C263500D6}" type="slidenum">
              <a:rPr lang="en-ID" smtClean="0"/>
              <a:t>‹#›</a:t>
            </a:fld>
            <a:endParaRPr lang="en-ID"/>
          </a:p>
        </p:txBody>
      </p:sp>
    </p:spTree>
    <p:extLst>
      <p:ext uri="{BB962C8B-B14F-4D97-AF65-F5344CB8AC3E}">
        <p14:creationId xmlns:p14="http://schemas.microsoft.com/office/powerpoint/2010/main" val="331586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D4BC29F8-FCDD-4334-9974-B62C263500D6}" type="slidenum">
              <a:rPr lang="en-ID" smtClean="0"/>
              <a:t>15</a:t>
            </a:fld>
            <a:endParaRPr lang="en-ID"/>
          </a:p>
        </p:txBody>
      </p:sp>
    </p:spTree>
    <p:extLst>
      <p:ext uri="{BB962C8B-B14F-4D97-AF65-F5344CB8AC3E}">
        <p14:creationId xmlns:p14="http://schemas.microsoft.com/office/powerpoint/2010/main" val="3018615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3.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5.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4.svg"/><Relationship Id="rId9" Type="http://schemas.openxmlformats.org/officeDocument/2006/relationships/image" Target="../media/image26.png"/><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svg"/><Relationship Id="rId7"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svg"/><Relationship Id="rId7" Type="http://schemas.openxmlformats.org/officeDocument/2006/relationships/image" Target="../media/image150.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021851"/>
            <a:chOff x="0" y="0"/>
            <a:chExt cx="4433646" cy="1059253"/>
          </a:xfrm>
        </p:grpSpPr>
        <p:sp>
          <p:nvSpPr>
            <p:cNvPr id="3" name="Freeform 3"/>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87A3C4"/>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2036049"/>
            <a:ext cx="16834000" cy="4021851"/>
            <a:chOff x="0" y="0"/>
            <a:chExt cx="4433646" cy="1059253"/>
          </a:xfrm>
        </p:grpSpPr>
        <p:sp>
          <p:nvSpPr>
            <p:cNvPr id="6" name="Freeform 6"/>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B7CADB"/>
            </a:solidFill>
          </p:spPr>
          <p:txBody>
            <a:bodyPr/>
            <a:lstStyle/>
            <a:p>
              <a:endParaRPr lang="en-ID">
                <a:latin typeface="Heebo" pitchFamily="2" charset="-79"/>
                <a:cs typeface="Heebo" pitchFamily="2" charset="-79"/>
              </a:endParaRPr>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latin typeface="Heebo" pitchFamily="2" charset="-79"/>
                <a:cs typeface="Heebo" pitchFamily="2" charset="-79"/>
              </a:endParaRPr>
            </a:p>
          </p:txBody>
        </p:sp>
      </p:grpSp>
      <p:grpSp>
        <p:nvGrpSpPr>
          <p:cNvPr id="8" name="Group 8"/>
          <p:cNvGrpSpPr/>
          <p:nvPr/>
        </p:nvGrpSpPr>
        <p:grpSpPr>
          <a:xfrm>
            <a:off x="3927142" y="4767885"/>
            <a:ext cx="10126876" cy="706129"/>
            <a:chOff x="0" y="0"/>
            <a:chExt cx="2667161" cy="185976"/>
          </a:xfrm>
        </p:grpSpPr>
        <p:sp>
          <p:nvSpPr>
            <p:cNvPr id="9" name="Freeform 9"/>
            <p:cNvSpPr/>
            <p:nvPr/>
          </p:nvSpPr>
          <p:spPr>
            <a:xfrm>
              <a:off x="0" y="0"/>
              <a:ext cx="2667161" cy="185976"/>
            </a:xfrm>
            <a:custGeom>
              <a:avLst/>
              <a:gdLst/>
              <a:ahLst/>
              <a:cxnLst/>
              <a:rect l="l" t="t" r="r" b="b"/>
              <a:pathLst>
                <a:path w="2667161" h="185976">
                  <a:moveTo>
                    <a:pt x="0" y="0"/>
                  </a:moveTo>
                  <a:lnTo>
                    <a:pt x="2667161" y="0"/>
                  </a:lnTo>
                  <a:lnTo>
                    <a:pt x="2667161" y="185976"/>
                  </a:lnTo>
                  <a:lnTo>
                    <a:pt x="0" y="185976"/>
                  </a:lnTo>
                  <a:close/>
                </a:path>
              </a:pathLst>
            </a:custGeom>
            <a:solidFill>
              <a:srgbClr val="EFEFEF"/>
            </a:solidFill>
          </p:spPr>
          <p:txBody>
            <a:bodyPr/>
            <a:lstStyle/>
            <a:p>
              <a:endParaRPr lang="en-ID"/>
            </a:p>
          </p:txBody>
        </p:sp>
        <p:sp>
          <p:nvSpPr>
            <p:cNvPr id="10" name="TextBox 10"/>
            <p:cNvSpPr txBox="1"/>
            <p:nvPr/>
          </p:nvSpPr>
          <p:spPr>
            <a:xfrm>
              <a:off x="0" y="-28575"/>
              <a:ext cx="812800" cy="84137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427502" y="3188014"/>
            <a:ext cx="14887481" cy="605191"/>
            <a:chOff x="0" y="0"/>
            <a:chExt cx="3920983" cy="159392"/>
          </a:xfrm>
        </p:grpSpPr>
        <p:sp>
          <p:nvSpPr>
            <p:cNvPr id="12" name="Freeform 12"/>
            <p:cNvSpPr/>
            <p:nvPr/>
          </p:nvSpPr>
          <p:spPr>
            <a:xfrm>
              <a:off x="0" y="0"/>
              <a:ext cx="3920983" cy="159392"/>
            </a:xfrm>
            <a:custGeom>
              <a:avLst/>
              <a:gdLst/>
              <a:ahLst/>
              <a:cxnLst/>
              <a:rect l="l" t="t" r="r" b="b"/>
              <a:pathLst>
                <a:path w="3920983" h="159392">
                  <a:moveTo>
                    <a:pt x="0" y="0"/>
                  </a:moveTo>
                  <a:lnTo>
                    <a:pt x="3920983" y="0"/>
                  </a:lnTo>
                  <a:lnTo>
                    <a:pt x="3920983" y="159392"/>
                  </a:lnTo>
                  <a:lnTo>
                    <a:pt x="0" y="159392"/>
                  </a:lnTo>
                  <a:close/>
                </a:path>
              </a:pathLst>
            </a:custGeom>
            <a:solidFill>
              <a:srgbClr val="EFEFEF"/>
            </a:solidFill>
          </p:spPr>
          <p:txBody>
            <a:bodyPr/>
            <a:lstStyle/>
            <a:p>
              <a:endParaRPr lang="en-ID"/>
            </a:p>
          </p:txBody>
        </p:sp>
        <p:sp>
          <p:nvSpPr>
            <p:cNvPr id="13" name="TextBox 13"/>
            <p:cNvSpPr txBox="1"/>
            <p:nvPr/>
          </p:nvSpPr>
          <p:spPr>
            <a:xfrm>
              <a:off x="0" y="-28575"/>
              <a:ext cx="812800" cy="84137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402667" y="3092764"/>
            <a:ext cx="14846747" cy="2381250"/>
          </a:xfrm>
          <a:prstGeom prst="rect">
            <a:avLst/>
          </a:prstGeom>
        </p:spPr>
        <p:txBody>
          <a:bodyPr lIns="0" tIns="0" rIns="0" bIns="0" rtlCol="0" anchor="t">
            <a:spAutoFit/>
          </a:bodyPr>
          <a:lstStyle/>
          <a:p>
            <a:pPr algn="ctr">
              <a:lnSpc>
                <a:spcPts val="6300"/>
              </a:lnSpc>
            </a:pPr>
            <a:r>
              <a:rPr lang="en-US" sz="4500" dirty="0">
                <a:solidFill>
                  <a:srgbClr val="000000"/>
                </a:solidFill>
                <a:latin typeface="Heebo Bold"/>
              </a:rPr>
              <a:t>ANALISIS SENTIMEN JAMU MADURA MENGGUNAKAN</a:t>
            </a:r>
          </a:p>
          <a:p>
            <a:pPr algn="ctr">
              <a:lnSpc>
                <a:spcPts val="6300"/>
              </a:lnSpc>
            </a:pPr>
            <a:r>
              <a:rPr lang="en-US" sz="4500" dirty="0">
                <a:solidFill>
                  <a:srgbClr val="000000"/>
                </a:solidFill>
                <a:latin typeface="Heebo Bold"/>
              </a:rPr>
              <a:t>ALGORITMA </a:t>
            </a:r>
            <a:r>
              <a:rPr lang="en-US" sz="4500" i="1" dirty="0">
                <a:solidFill>
                  <a:srgbClr val="000000"/>
                </a:solidFill>
                <a:latin typeface="Heebo Bold"/>
              </a:rPr>
              <a:t>SUPPORT VECTOR MACHINE</a:t>
            </a:r>
          </a:p>
          <a:p>
            <a:pPr algn="ctr">
              <a:lnSpc>
                <a:spcPts val="6300"/>
              </a:lnSpc>
            </a:pPr>
            <a:r>
              <a:rPr lang="en-US" sz="4500" dirty="0">
                <a:solidFill>
                  <a:srgbClr val="000000"/>
                </a:solidFill>
                <a:latin typeface="Heebo Bold"/>
              </a:rPr>
              <a:t>DAN </a:t>
            </a:r>
            <a:r>
              <a:rPr lang="en-US" sz="4500" i="1" dirty="0">
                <a:solidFill>
                  <a:srgbClr val="000000"/>
                </a:solidFill>
                <a:latin typeface="Heebo Bold"/>
              </a:rPr>
              <a:t>QUERY EXPANSION RANKING</a:t>
            </a:r>
          </a:p>
        </p:txBody>
      </p:sp>
      <p:sp>
        <p:nvSpPr>
          <p:cNvPr id="15" name="Freeform 15"/>
          <p:cNvSpPr/>
          <p:nvPr/>
        </p:nvSpPr>
        <p:spPr>
          <a:xfrm>
            <a:off x="15707755" y="3772783"/>
            <a:ext cx="3637069" cy="3402461"/>
          </a:xfrm>
          <a:custGeom>
            <a:avLst/>
            <a:gdLst/>
            <a:ahLst/>
            <a:cxnLst/>
            <a:rect l="l" t="t" r="r" b="b"/>
            <a:pathLst>
              <a:path w="4538797" h="4538797">
                <a:moveTo>
                  <a:pt x="0" y="0"/>
                </a:moveTo>
                <a:lnTo>
                  <a:pt x="4538797" y="0"/>
                </a:lnTo>
                <a:lnTo>
                  <a:pt x="4538797" y="4538797"/>
                </a:lnTo>
                <a:lnTo>
                  <a:pt x="0" y="45387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6" name="Freeform 16"/>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7" name="Freeform 17"/>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8" name="Freeform 18"/>
          <p:cNvSpPr/>
          <p:nvPr/>
        </p:nvSpPr>
        <p:spPr>
          <a:xfrm>
            <a:off x="727000" y="858307"/>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
        <p:nvSpPr>
          <p:cNvPr id="19" name="TextBox 19"/>
          <p:cNvSpPr txBox="1"/>
          <p:nvPr/>
        </p:nvSpPr>
        <p:spPr>
          <a:xfrm>
            <a:off x="6991577" y="6256690"/>
            <a:ext cx="3998006" cy="679450"/>
          </a:xfrm>
          <a:prstGeom prst="rect">
            <a:avLst/>
          </a:prstGeom>
        </p:spPr>
        <p:txBody>
          <a:bodyPr wrap="square" lIns="0" tIns="0" rIns="0" bIns="0" rtlCol="0" anchor="t">
            <a:spAutoFit/>
          </a:bodyPr>
          <a:lstStyle/>
          <a:p>
            <a:pPr algn="ctr">
              <a:lnSpc>
                <a:spcPts val="5599"/>
              </a:lnSpc>
            </a:pPr>
            <a:r>
              <a:rPr lang="en-US" sz="3600" dirty="0">
                <a:solidFill>
                  <a:srgbClr val="000000"/>
                </a:solidFill>
                <a:latin typeface="Heebo Bold"/>
              </a:rPr>
              <a:t>Hambali Fitrianto</a:t>
            </a:r>
          </a:p>
        </p:txBody>
      </p:sp>
      <p:sp>
        <p:nvSpPr>
          <p:cNvPr id="20" name="TextBox 20"/>
          <p:cNvSpPr txBox="1"/>
          <p:nvPr/>
        </p:nvSpPr>
        <p:spPr>
          <a:xfrm>
            <a:off x="7196184" y="6857220"/>
            <a:ext cx="3578558" cy="537845"/>
          </a:xfrm>
          <a:prstGeom prst="rect">
            <a:avLst/>
          </a:prstGeom>
        </p:spPr>
        <p:txBody>
          <a:bodyPr wrap="square" lIns="0" tIns="0" rIns="0" bIns="0" rtlCol="0" anchor="t">
            <a:spAutoFit/>
          </a:bodyPr>
          <a:lstStyle/>
          <a:p>
            <a:pPr algn="ctr">
              <a:lnSpc>
                <a:spcPts val="4480"/>
              </a:lnSpc>
            </a:pPr>
            <a:r>
              <a:rPr lang="en-US" sz="2800" dirty="0">
                <a:solidFill>
                  <a:srgbClr val="000000"/>
                </a:solidFill>
                <a:latin typeface="Heebo"/>
              </a:rPr>
              <a:t>NIM : 200411100074</a:t>
            </a:r>
          </a:p>
        </p:txBody>
      </p:sp>
      <p:sp>
        <p:nvSpPr>
          <p:cNvPr id="21" name="TextBox 21"/>
          <p:cNvSpPr txBox="1"/>
          <p:nvPr/>
        </p:nvSpPr>
        <p:spPr>
          <a:xfrm>
            <a:off x="6265142" y="8232387"/>
            <a:ext cx="5757716" cy="1538242"/>
          </a:xfrm>
          <a:prstGeom prst="rect">
            <a:avLst/>
          </a:prstGeom>
        </p:spPr>
        <p:txBody>
          <a:bodyPr wrap="square" lIns="0" tIns="0" rIns="0" bIns="0" rtlCol="0" anchor="t">
            <a:spAutoFit/>
          </a:bodyPr>
          <a:lstStyle/>
          <a:p>
            <a:pPr algn="ctr">
              <a:lnSpc>
                <a:spcPts val="4144"/>
              </a:lnSpc>
            </a:pPr>
            <a:r>
              <a:rPr lang="en-US" sz="2400" dirty="0">
                <a:solidFill>
                  <a:srgbClr val="000000"/>
                </a:solidFill>
                <a:latin typeface="Heebo"/>
              </a:rPr>
              <a:t>PROGRAM STUDI TEKNIK INFORMATIKA</a:t>
            </a:r>
          </a:p>
          <a:p>
            <a:pPr algn="ctr">
              <a:lnSpc>
                <a:spcPts val="4144"/>
              </a:lnSpc>
            </a:pPr>
            <a:r>
              <a:rPr lang="en-US" sz="2400" dirty="0">
                <a:solidFill>
                  <a:srgbClr val="000000"/>
                </a:solidFill>
                <a:latin typeface="Heebo"/>
              </a:rPr>
              <a:t>JURUSAN TEKNIK INFORMATIKA</a:t>
            </a:r>
          </a:p>
          <a:p>
            <a:pPr algn="ctr">
              <a:lnSpc>
                <a:spcPts val="4144"/>
              </a:lnSpc>
            </a:pPr>
            <a:r>
              <a:rPr lang="en-US" sz="2400" dirty="0">
                <a:solidFill>
                  <a:srgbClr val="000000"/>
                </a:solidFill>
                <a:latin typeface="Heebo"/>
              </a:rPr>
              <a:t>FAKULTAS TEKNIK</a:t>
            </a:r>
          </a:p>
        </p:txBody>
      </p:sp>
      <p:sp>
        <p:nvSpPr>
          <p:cNvPr id="22" name="TextBox 22"/>
          <p:cNvSpPr txBox="1"/>
          <p:nvPr/>
        </p:nvSpPr>
        <p:spPr>
          <a:xfrm>
            <a:off x="10848735" y="1181974"/>
            <a:ext cx="6410565" cy="596900"/>
          </a:xfrm>
          <a:prstGeom prst="rect">
            <a:avLst/>
          </a:prstGeom>
        </p:spPr>
        <p:txBody>
          <a:bodyPr lIns="0" tIns="0" rIns="0" bIns="0" rtlCol="0" anchor="t">
            <a:spAutoFit/>
          </a:bodyPr>
          <a:lstStyle/>
          <a:p>
            <a:pPr algn="r">
              <a:lnSpc>
                <a:spcPts val="4899"/>
              </a:lnSpc>
            </a:pPr>
            <a:r>
              <a:rPr lang="en-US" sz="3499" spc="209">
                <a:solidFill>
                  <a:srgbClr val="6182A8"/>
                </a:solidFill>
                <a:latin typeface="Heebo Medium"/>
              </a:rPr>
              <a:t>SEMINAR PROPOSAL</a:t>
            </a:r>
          </a:p>
        </p:txBody>
      </p:sp>
      <p:sp>
        <p:nvSpPr>
          <p:cNvPr id="23" name="TextBox 23"/>
          <p:cNvSpPr txBox="1"/>
          <p:nvPr/>
        </p:nvSpPr>
        <p:spPr>
          <a:xfrm>
            <a:off x="2022010" y="944865"/>
            <a:ext cx="3707049" cy="834009"/>
          </a:xfrm>
          <a:prstGeom prst="rect">
            <a:avLst/>
          </a:prstGeom>
        </p:spPr>
        <p:txBody>
          <a:bodyPr lIns="0" tIns="0" rIns="0" bIns="0" rtlCol="0" anchor="t">
            <a:spAutoFit/>
          </a:bodyPr>
          <a:lstStyle/>
          <a:p>
            <a:pPr algn="just">
              <a:lnSpc>
                <a:spcPts val="3348"/>
              </a:lnSpc>
            </a:pPr>
            <a:r>
              <a:rPr lang="en-US" sz="2700" spc="108">
                <a:solidFill>
                  <a:srgbClr val="6182A8"/>
                </a:solidFill>
                <a:latin typeface="Heebo"/>
              </a:rPr>
              <a:t>UNIVERSITAS</a:t>
            </a:r>
          </a:p>
          <a:p>
            <a:pPr algn="just">
              <a:lnSpc>
                <a:spcPts val="3348"/>
              </a:lnSpc>
            </a:pPr>
            <a:r>
              <a:rPr lang="en-US" sz="2700" spc="108">
                <a:solidFill>
                  <a:srgbClr val="6182A8"/>
                </a:solidFill>
                <a:latin typeface="Heebo"/>
              </a:rPr>
              <a:t>TRUNOJOYO MADURA</a:t>
            </a:r>
          </a:p>
        </p:txBody>
      </p:sp>
      <p:sp>
        <p:nvSpPr>
          <p:cNvPr id="24" name="TextBox 24"/>
          <p:cNvSpPr txBox="1"/>
          <p:nvPr/>
        </p:nvSpPr>
        <p:spPr>
          <a:xfrm>
            <a:off x="8094815" y="9690100"/>
            <a:ext cx="2098370" cy="596900"/>
          </a:xfrm>
          <a:prstGeom prst="rect">
            <a:avLst/>
          </a:prstGeom>
        </p:spPr>
        <p:txBody>
          <a:bodyPr lIns="0" tIns="0" rIns="0" bIns="0" rtlCol="0" anchor="t">
            <a:spAutoFit/>
          </a:bodyPr>
          <a:lstStyle/>
          <a:p>
            <a:pPr algn="ctr">
              <a:lnSpc>
                <a:spcPts val="4899"/>
              </a:lnSpc>
            </a:pPr>
            <a:r>
              <a:rPr lang="en-US" sz="2800" dirty="0">
                <a:solidFill>
                  <a:srgbClr val="000000"/>
                </a:solidFill>
                <a:latin typeface="Heebo Bold"/>
              </a:rPr>
              <a:t>2023</a:t>
            </a:r>
          </a:p>
        </p:txBody>
      </p:sp>
      <p:sp>
        <p:nvSpPr>
          <p:cNvPr id="26" name="TextBox 25">
            <a:extLst>
              <a:ext uri="{FF2B5EF4-FFF2-40B4-BE49-F238E27FC236}">
                <a16:creationId xmlns:a16="http://schemas.microsoft.com/office/drawing/2014/main" id="{706E8683-D129-4DB4-1C93-42D745AC4FFF}"/>
              </a:ext>
            </a:extLst>
          </p:cNvPr>
          <p:cNvSpPr txBox="1"/>
          <p:nvPr/>
        </p:nvSpPr>
        <p:spPr>
          <a:xfrm>
            <a:off x="1727989" y="7560847"/>
            <a:ext cx="6973187" cy="461665"/>
          </a:xfrm>
          <a:prstGeom prst="rect">
            <a:avLst/>
          </a:prstGeom>
          <a:noFill/>
        </p:spPr>
        <p:txBody>
          <a:bodyPr wrap="square">
            <a:spAutoFit/>
          </a:bodyPr>
          <a:lstStyle/>
          <a:p>
            <a:r>
              <a:rPr lang="en-ID" sz="2400" dirty="0" err="1">
                <a:latin typeface="Heebo" pitchFamily="2" charset="-79"/>
                <a:cs typeface="Heebo" pitchFamily="2" charset="-79"/>
              </a:rPr>
              <a:t>Dosen</a:t>
            </a:r>
            <a:r>
              <a:rPr lang="en-ID" sz="2400" dirty="0">
                <a:latin typeface="Heebo" pitchFamily="2" charset="-79"/>
                <a:cs typeface="Heebo" pitchFamily="2" charset="-79"/>
              </a:rPr>
              <a:t> </a:t>
            </a:r>
            <a:r>
              <a:rPr lang="en-ID" sz="2400" dirty="0" err="1">
                <a:latin typeface="Heebo" pitchFamily="2" charset="-79"/>
                <a:cs typeface="Heebo" pitchFamily="2" charset="-79"/>
              </a:rPr>
              <a:t>Pembimbing</a:t>
            </a:r>
            <a:r>
              <a:rPr lang="en-ID" sz="2400" dirty="0">
                <a:latin typeface="Heebo" pitchFamily="2" charset="-79"/>
                <a:cs typeface="Heebo" pitchFamily="2" charset="-79"/>
              </a:rPr>
              <a:t> 1: </a:t>
            </a:r>
            <a:r>
              <a:rPr lang="en-ID" sz="2400" dirty="0" err="1">
                <a:latin typeface="Heebo" pitchFamily="2" charset="-79"/>
                <a:cs typeface="Heebo" pitchFamily="2" charset="-79"/>
              </a:rPr>
              <a:t>Dr.</a:t>
            </a:r>
            <a:r>
              <a:rPr lang="en-ID" sz="2400" dirty="0">
                <a:latin typeface="Heebo" pitchFamily="2" charset="-79"/>
                <a:cs typeface="Heebo" pitchFamily="2" charset="-79"/>
              </a:rPr>
              <a:t> Rika </a:t>
            </a:r>
            <a:r>
              <a:rPr lang="en-ID" sz="2400" dirty="0" err="1">
                <a:latin typeface="Heebo" pitchFamily="2" charset="-79"/>
                <a:cs typeface="Heebo" pitchFamily="2" charset="-79"/>
              </a:rPr>
              <a:t>Yunitarini</a:t>
            </a:r>
            <a:r>
              <a:rPr lang="en-ID" sz="2400" dirty="0">
                <a:latin typeface="Heebo" pitchFamily="2" charset="-79"/>
                <a:cs typeface="Heebo" pitchFamily="2" charset="-79"/>
              </a:rPr>
              <a:t>, S.T., M.T</a:t>
            </a:r>
          </a:p>
        </p:txBody>
      </p:sp>
      <p:sp>
        <p:nvSpPr>
          <p:cNvPr id="28" name="TextBox 27">
            <a:extLst>
              <a:ext uri="{FF2B5EF4-FFF2-40B4-BE49-F238E27FC236}">
                <a16:creationId xmlns:a16="http://schemas.microsoft.com/office/drawing/2014/main" id="{35FF91FB-2FA9-D277-6F8A-0D70BCDD4248}"/>
              </a:ext>
            </a:extLst>
          </p:cNvPr>
          <p:cNvSpPr txBox="1"/>
          <p:nvPr/>
        </p:nvSpPr>
        <p:spPr>
          <a:xfrm>
            <a:off x="9558473" y="7560846"/>
            <a:ext cx="8276564" cy="461665"/>
          </a:xfrm>
          <a:prstGeom prst="rect">
            <a:avLst/>
          </a:prstGeom>
          <a:noFill/>
        </p:spPr>
        <p:txBody>
          <a:bodyPr wrap="square">
            <a:spAutoFit/>
          </a:bodyPr>
          <a:lstStyle/>
          <a:p>
            <a:r>
              <a:rPr lang="en-ID" sz="2400" dirty="0" err="1">
                <a:latin typeface="Heebo" pitchFamily="2" charset="-79"/>
                <a:cs typeface="Heebo" pitchFamily="2" charset="-79"/>
              </a:rPr>
              <a:t>Dosen</a:t>
            </a:r>
            <a:r>
              <a:rPr lang="en-ID" sz="2400" dirty="0">
                <a:latin typeface="Heebo" pitchFamily="2" charset="-79"/>
                <a:cs typeface="Heebo" pitchFamily="2" charset="-79"/>
              </a:rPr>
              <a:t> </a:t>
            </a:r>
            <a:r>
              <a:rPr lang="en-ID" sz="2400" dirty="0" err="1">
                <a:latin typeface="Heebo" pitchFamily="2" charset="-79"/>
                <a:cs typeface="Heebo" pitchFamily="2" charset="-79"/>
              </a:rPr>
              <a:t>Pembimbing</a:t>
            </a:r>
            <a:r>
              <a:rPr lang="en-ID" sz="2400" dirty="0">
                <a:latin typeface="Heebo" pitchFamily="2" charset="-79"/>
                <a:cs typeface="Heebo" pitchFamily="2" charset="-79"/>
              </a:rPr>
              <a:t> 2: </a:t>
            </a:r>
            <a:r>
              <a:rPr lang="en-ID" sz="2400" dirty="0" err="1">
                <a:latin typeface="Heebo" pitchFamily="2" charset="-79"/>
                <a:cs typeface="Heebo" pitchFamily="2" charset="-79"/>
              </a:rPr>
              <a:t>Fifin</a:t>
            </a:r>
            <a:r>
              <a:rPr lang="en-ID" sz="2400" dirty="0">
                <a:latin typeface="Heebo" pitchFamily="2" charset="-79"/>
                <a:cs typeface="Heebo" pitchFamily="2" charset="-79"/>
              </a:rPr>
              <a:t> Ayu </a:t>
            </a:r>
            <a:r>
              <a:rPr lang="en-ID" sz="2400" dirty="0" err="1">
                <a:latin typeface="Heebo" pitchFamily="2" charset="-79"/>
                <a:cs typeface="Heebo" pitchFamily="2" charset="-79"/>
              </a:rPr>
              <a:t>Mufarroha</a:t>
            </a:r>
            <a:r>
              <a:rPr lang="en-ID" sz="2400" dirty="0">
                <a:latin typeface="Heebo" pitchFamily="2" charset="-79"/>
                <a:cs typeface="Heebo" pitchFamily="2" charset="-79"/>
              </a:rPr>
              <a:t>, </a:t>
            </a:r>
            <a:r>
              <a:rPr lang="en-ID" sz="2400" dirty="0" err="1">
                <a:latin typeface="Heebo" pitchFamily="2" charset="-79"/>
                <a:cs typeface="Heebo" pitchFamily="2" charset="-79"/>
              </a:rPr>
              <a:t>S.Kom</a:t>
            </a:r>
            <a:r>
              <a:rPr lang="en-ID" sz="2400" dirty="0">
                <a:latin typeface="Heebo" pitchFamily="2" charset="-79"/>
                <a:cs typeface="Heebo" pitchFamily="2" charset="-79"/>
              </a:rPr>
              <a:t>., </a:t>
            </a:r>
            <a:r>
              <a:rPr lang="en-ID" sz="2400" dirty="0" err="1">
                <a:latin typeface="Heebo" pitchFamily="2" charset="-79"/>
                <a:cs typeface="Heebo" pitchFamily="2" charset="-79"/>
              </a:rPr>
              <a:t>M.Kom</a:t>
            </a:r>
            <a:endParaRPr lang="en-ID" sz="2400" dirty="0">
              <a:latin typeface="Heebo" pitchFamily="2" charset="-79"/>
              <a:cs typeface="Heebo" pitchFamily="2" charset="-79"/>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6770354" y="945242"/>
            <a:ext cx="6410935" cy="352711"/>
            <a:chOff x="0" y="0"/>
            <a:chExt cx="1633610" cy="89877"/>
          </a:xfrm>
        </p:grpSpPr>
        <p:sp>
          <p:nvSpPr>
            <p:cNvPr id="3" name="Freeform 3"/>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2"/>
            <a:stretch>
              <a:fillRect/>
            </a:stretch>
          </a:blipFill>
        </p:spPr>
        <p:txBody>
          <a:bodyPr/>
          <a:lstStyle/>
          <a:p>
            <a:endParaRPr lang="en-ID"/>
          </a:p>
        </p:txBody>
      </p:sp>
      <p:sp>
        <p:nvSpPr>
          <p:cNvPr id="9" name="TextBox 9"/>
          <p:cNvSpPr txBox="1"/>
          <p:nvPr/>
        </p:nvSpPr>
        <p:spPr>
          <a:xfrm>
            <a:off x="6489883" y="363308"/>
            <a:ext cx="6971877" cy="1049567"/>
          </a:xfrm>
          <a:prstGeom prst="rect">
            <a:avLst/>
          </a:prstGeom>
        </p:spPr>
        <p:txBody>
          <a:bodyPr lIns="0" tIns="0" rIns="0" bIns="0" rtlCol="0" anchor="t">
            <a:spAutoFit/>
          </a:bodyPr>
          <a:lstStyle/>
          <a:p>
            <a:pPr algn="ctr">
              <a:lnSpc>
                <a:spcPts val="8682"/>
              </a:lnSpc>
            </a:pPr>
            <a:r>
              <a:rPr lang="en-US" sz="6201">
                <a:solidFill>
                  <a:srgbClr val="FFFFFF"/>
                </a:solidFill>
                <a:latin typeface="Heebo Bold"/>
              </a:rPr>
              <a:t>Penelitian Terkait</a:t>
            </a:r>
          </a:p>
        </p:txBody>
      </p:sp>
      <p:sp>
        <p:nvSpPr>
          <p:cNvPr id="10" name="TextBox 10"/>
          <p:cNvSpPr txBox="1"/>
          <p:nvPr/>
        </p:nvSpPr>
        <p:spPr>
          <a:xfrm>
            <a:off x="1492853" y="635000"/>
            <a:ext cx="3521060" cy="777875"/>
          </a:xfrm>
          <a:prstGeom prst="rect">
            <a:avLst/>
          </a:prstGeom>
        </p:spPr>
        <p:txBody>
          <a:bodyPr lIns="0" tIns="0" rIns="0" bIns="0" rtlCol="0" anchor="t">
            <a:spAutoFit/>
          </a:bodyPr>
          <a:lstStyle/>
          <a:p>
            <a:pPr algn="just">
              <a:lnSpc>
                <a:spcPts val="3100"/>
              </a:lnSpc>
            </a:pPr>
            <a:r>
              <a:rPr lang="en-US" sz="2500" spc="100">
                <a:solidFill>
                  <a:srgbClr val="FFFFFF"/>
                </a:solidFill>
                <a:latin typeface="Heebo"/>
              </a:rPr>
              <a:t>UNIVERSITAS</a:t>
            </a:r>
          </a:p>
          <a:p>
            <a:pPr algn="just">
              <a:lnSpc>
                <a:spcPts val="3100"/>
              </a:lnSpc>
            </a:pPr>
            <a:r>
              <a:rPr lang="en-US" sz="2500" spc="100">
                <a:solidFill>
                  <a:srgbClr val="FFFFFF"/>
                </a:solidFill>
                <a:latin typeface="Heebo"/>
              </a:rPr>
              <a:t>TRUNOJOYO MADURA</a:t>
            </a:r>
          </a:p>
        </p:txBody>
      </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6182A8"/>
                </a:solidFill>
                <a:latin typeface="Heebo Bold"/>
              </a:rPr>
              <a:t>10</a:t>
            </a:r>
          </a:p>
        </p:txBody>
      </p:sp>
      <p:sp>
        <p:nvSpPr>
          <p:cNvPr id="12" name="TextBox 12"/>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FFFFFF"/>
                </a:solidFill>
                <a:latin typeface="Heebo"/>
              </a:rPr>
              <a:t>SEMINAR PROPOSAL</a:t>
            </a:r>
          </a:p>
        </p:txBody>
      </p:sp>
      <p:sp>
        <p:nvSpPr>
          <p:cNvPr id="15" name="TextBox 15"/>
          <p:cNvSpPr txBox="1"/>
          <p:nvPr/>
        </p:nvSpPr>
        <p:spPr>
          <a:xfrm>
            <a:off x="296323" y="4626174"/>
            <a:ext cx="6595843" cy="405880"/>
          </a:xfrm>
          <a:prstGeom prst="rect">
            <a:avLst/>
          </a:prstGeom>
        </p:spPr>
        <p:txBody>
          <a:bodyPr wrap="square" lIns="0" tIns="0" rIns="0" bIns="0" rtlCol="0" anchor="t">
            <a:spAutoFit/>
          </a:bodyPr>
          <a:lstStyle/>
          <a:p>
            <a:pPr>
              <a:lnSpc>
                <a:spcPts val="3100"/>
              </a:lnSpc>
              <a:spcBef>
                <a:spcPct val="0"/>
              </a:spcBef>
            </a:pPr>
            <a:r>
              <a:rPr lang="en-US" sz="2500" dirty="0">
                <a:solidFill>
                  <a:srgbClr val="FFFFFF"/>
                </a:solidFill>
                <a:latin typeface="Heebo Bold"/>
              </a:rPr>
              <a:t>Muhammad </a:t>
            </a:r>
            <a:r>
              <a:rPr lang="en-US" sz="2800" dirty="0" err="1">
                <a:solidFill>
                  <a:srgbClr val="FFFFFF"/>
                </a:solidFill>
                <a:latin typeface="Heebo Bold"/>
              </a:rPr>
              <a:t>Rangga</a:t>
            </a:r>
            <a:r>
              <a:rPr lang="en-US" sz="2500" dirty="0">
                <a:solidFill>
                  <a:srgbClr val="FFFFFF"/>
                </a:solidFill>
                <a:latin typeface="Heebo Bold"/>
              </a:rPr>
              <a:t> Aziz </a:t>
            </a:r>
            <a:r>
              <a:rPr lang="en-US" sz="2500" dirty="0" err="1">
                <a:solidFill>
                  <a:srgbClr val="FFFFFF"/>
                </a:solidFill>
                <a:latin typeface="Heebo Bold"/>
              </a:rPr>
              <a:t>Nasution</a:t>
            </a:r>
            <a:r>
              <a:rPr lang="en-US" sz="2500" dirty="0">
                <a:solidFill>
                  <a:srgbClr val="FFFFFF"/>
                </a:solidFill>
                <a:latin typeface="Heebo Bold"/>
              </a:rPr>
              <a:t> </a:t>
            </a:r>
            <a:r>
              <a:rPr lang="en-US" sz="2500" dirty="0" err="1">
                <a:solidFill>
                  <a:srgbClr val="FFFFFF"/>
                </a:solidFill>
                <a:latin typeface="Heebo Bold"/>
              </a:rPr>
              <a:t>dkk</a:t>
            </a:r>
            <a:r>
              <a:rPr lang="en-US" sz="2500" dirty="0">
                <a:solidFill>
                  <a:srgbClr val="FFFFFF"/>
                </a:solidFill>
                <a:latin typeface="Heebo Bold"/>
              </a:rPr>
              <a:t>, 2019</a:t>
            </a:r>
          </a:p>
        </p:txBody>
      </p:sp>
      <p:sp>
        <p:nvSpPr>
          <p:cNvPr id="16" name="TextBox 16"/>
          <p:cNvSpPr txBox="1"/>
          <p:nvPr/>
        </p:nvSpPr>
        <p:spPr>
          <a:xfrm>
            <a:off x="324676" y="5147196"/>
            <a:ext cx="16051659" cy="653384"/>
          </a:xfrm>
          <a:prstGeom prst="rect">
            <a:avLst/>
          </a:prstGeom>
        </p:spPr>
        <p:txBody>
          <a:bodyPr lIns="0" tIns="0" rIns="0" bIns="0" rtlCol="0" anchor="t">
            <a:spAutoFit/>
          </a:bodyPr>
          <a:lstStyle/>
          <a:p>
            <a:pPr>
              <a:lnSpc>
                <a:spcPts val="2480"/>
              </a:lnSpc>
              <a:spcBef>
                <a:spcPct val="0"/>
              </a:spcBef>
            </a:pPr>
            <a:r>
              <a:rPr lang="en-US" sz="2400" dirty="0">
                <a:solidFill>
                  <a:srgbClr val="FFFFFF"/>
                </a:solidFill>
                <a:latin typeface="Heebo"/>
              </a:rPr>
              <a:t>K-NN dan Support Vector Machine, </a:t>
            </a:r>
            <a:r>
              <a:rPr lang="en-US" sz="2400" dirty="0" err="1">
                <a:solidFill>
                  <a:srgbClr val="FFFFFF"/>
                </a:solidFill>
                <a:latin typeface="Heebo"/>
              </a:rPr>
              <a:t>Metode</a:t>
            </a:r>
            <a:r>
              <a:rPr lang="en-US" sz="2400" dirty="0">
                <a:solidFill>
                  <a:srgbClr val="FFFFFF"/>
                </a:solidFill>
                <a:latin typeface="Heebo"/>
              </a:rPr>
              <a:t> </a:t>
            </a:r>
            <a:r>
              <a:rPr lang="en-US" sz="2400" dirty="0" err="1">
                <a:solidFill>
                  <a:srgbClr val="FFFFFF"/>
                </a:solidFill>
                <a:latin typeface="Heebo"/>
              </a:rPr>
              <a:t>klasifikasi</a:t>
            </a:r>
            <a:r>
              <a:rPr lang="en-US" sz="2400" dirty="0">
                <a:solidFill>
                  <a:srgbClr val="FFFFFF"/>
                </a:solidFill>
                <a:latin typeface="Heebo"/>
              </a:rPr>
              <a:t> Support Vector Machine </a:t>
            </a:r>
            <a:r>
              <a:rPr lang="en-US" sz="2400" dirty="0" err="1">
                <a:solidFill>
                  <a:srgbClr val="FFFFFF"/>
                </a:solidFill>
                <a:latin typeface="Heebo"/>
              </a:rPr>
              <a:t>lebih</a:t>
            </a:r>
            <a:r>
              <a:rPr lang="en-US" sz="2400" dirty="0">
                <a:solidFill>
                  <a:srgbClr val="FFFFFF"/>
                </a:solidFill>
                <a:latin typeface="Heebo"/>
              </a:rPr>
              <a:t> </a:t>
            </a:r>
            <a:r>
              <a:rPr lang="en-US" sz="2400" dirty="0" err="1">
                <a:solidFill>
                  <a:srgbClr val="FFFFFF"/>
                </a:solidFill>
                <a:latin typeface="Heebo"/>
              </a:rPr>
              <a:t>akurat</a:t>
            </a:r>
            <a:r>
              <a:rPr lang="en-US" sz="2400" dirty="0">
                <a:solidFill>
                  <a:srgbClr val="FFFFFF"/>
                </a:solidFill>
                <a:latin typeface="Heebo"/>
              </a:rPr>
              <a:t> </a:t>
            </a:r>
            <a:r>
              <a:rPr lang="en-US" sz="2400" dirty="0" err="1">
                <a:solidFill>
                  <a:srgbClr val="FFFFFF"/>
                </a:solidFill>
                <a:latin typeface="Heebo"/>
              </a:rPr>
              <a:t>daripada</a:t>
            </a:r>
            <a:r>
              <a:rPr lang="en-US" sz="2400" dirty="0">
                <a:solidFill>
                  <a:srgbClr val="FFFFFF"/>
                </a:solidFill>
                <a:latin typeface="Heebo"/>
              </a:rPr>
              <a:t> </a:t>
            </a:r>
            <a:r>
              <a:rPr lang="en-US" sz="2400" dirty="0" err="1">
                <a:solidFill>
                  <a:srgbClr val="FFFFFF"/>
                </a:solidFill>
                <a:latin typeface="Heebo"/>
              </a:rPr>
              <a:t>metode</a:t>
            </a:r>
            <a:r>
              <a:rPr lang="en-US" sz="2400" dirty="0">
                <a:solidFill>
                  <a:srgbClr val="FFFFFF"/>
                </a:solidFill>
                <a:latin typeface="Heebo"/>
              </a:rPr>
              <a:t> </a:t>
            </a:r>
            <a:r>
              <a:rPr lang="en-US" sz="2400" dirty="0" err="1">
                <a:solidFill>
                  <a:srgbClr val="FFFFFF"/>
                </a:solidFill>
                <a:latin typeface="Heebo"/>
              </a:rPr>
              <a:t>klasifikasi</a:t>
            </a:r>
            <a:r>
              <a:rPr lang="en-US" sz="2400" dirty="0">
                <a:solidFill>
                  <a:srgbClr val="FFFFFF"/>
                </a:solidFill>
                <a:latin typeface="Heebo"/>
              </a:rPr>
              <a:t> K-Nearest Neighbor, 89,70% </a:t>
            </a:r>
            <a:r>
              <a:rPr lang="en-US" sz="2400" dirty="0" err="1">
                <a:solidFill>
                  <a:srgbClr val="FFFFFF"/>
                </a:solidFill>
                <a:latin typeface="Heebo"/>
              </a:rPr>
              <a:t>tanpa</a:t>
            </a:r>
            <a:r>
              <a:rPr lang="en-US" sz="2400" dirty="0">
                <a:solidFill>
                  <a:srgbClr val="FFFFFF"/>
                </a:solidFill>
                <a:latin typeface="Heebo"/>
              </a:rPr>
              <a:t> </a:t>
            </a:r>
            <a:r>
              <a:rPr lang="en-US" sz="2400" dirty="0" err="1">
                <a:solidFill>
                  <a:srgbClr val="FFFFFF"/>
                </a:solidFill>
                <a:latin typeface="Heebo"/>
              </a:rPr>
              <a:t>validasi</a:t>
            </a:r>
            <a:r>
              <a:rPr lang="en-US" sz="2400" dirty="0">
                <a:solidFill>
                  <a:srgbClr val="FFFFFF"/>
                </a:solidFill>
                <a:latin typeface="Heebo"/>
              </a:rPr>
              <a:t> </a:t>
            </a:r>
            <a:r>
              <a:rPr lang="en-US" sz="2400" dirty="0" err="1">
                <a:solidFill>
                  <a:srgbClr val="FFFFFF"/>
                </a:solidFill>
                <a:latin typeface="Heebo"/>
              </a:rPr>
              <a:t>validasi</a:t>
            </a:r>
            <a:r>
              <a:rPr lang="en-US" sz="2400" dirty="0">
                <a:solidFill>
                  <a:srgbClr val="FFFFFF"/>
                </a:solidFill>
                <a:latin typeface="Heebo"/>
              </a:rPr>
              <a:t> </a:t>
            </a:r>
            <a:r>
              <a:rPr lang="en-US" sz="2400" dirty="0" err="1">
                <a:solidFill>
                  <a:srgbClr val="FFFFFF"/>
                </a:solidFill>
                <a:latin typeface="Heebo"/>
              </a:rPr>
              <a:t>silang</a:t>
            </a:r>
            <a:r>
              <a:rPr lang="en-US" sz="2400" dirty="0">
                <a:solidFill>
                  <a:srgbClr val="FFFFFF"/>
                </a:solidFill>
                <a:latin typeface="Heebo"/>
              </a:rPr>
              <a:t> K-Fold dan 88,76% </a:t>
            </a:r>
            <a:r>
              <a:rPr lang="en-US" sz="2400" dirty="0" err="1">
                <a:solidFill>
                  <a:srgbClr val="FFFFFF"/>
                </a:solidFill>
                <a:latin typeface="Heebo"/>
              </a:rPr>
              <a:t>tanpa</a:t>
            </a:r>
            <a:r>
              <a:rPr lang="en-US" sz="2400" dirty="0">
                <a:solidFill>
                  <a:srgbClr val="FFFFFF"/>
                </a:solidFill>
                <a:latin typeface="Heebo"/>
              </a:rPr>
              <a:t> </a:t>
            </a:r>
            <a:r>
              <a:rPr lang="en-US" sz="2400" dirty="0" err="1">
                <a:solidFill>
                  <a:srgbClr val="FFFFFF"/>
                </a:solidFill>
                <a:latin typeface="Heebo"/>
              </a:rPr>
              <a:t>validasi</a:t>
            </a:r>
            <a:r>
              <a:rPr lang="en-US" sz="2400" dirty="0">
                <a:solidFill>
                  <a:srgbClr val="FFFFFF"/>
                </a:solidFill>
                <a:latin typeface="Heebo"/>
              </a:rPr>
              <a:t> </a:t>
            </a:r>
            <a:r>
              <a:rPr lang="en-US" sz="2400" dirty="0" err="1">
                <a:solidFill>
                  <a:srgbClr val="FFFFFF"/>
                </a:solidFill>
                <a:latin typeface="Heebo"/>
              </a:rPr>
              <a:t>silang</a:t>
            </a:r>
            <a:r>
              <a:rPr lang="en-US" sz="2400" dirty="0">
                <a:solidFill>
                  <a:srgbClr val="FFFFFF"/>
                </a:solidFill>
                <a:latin typeface="Heebo"/>
              </a:rPr>
              <a:t> K-Fold.</a:t>
            </a:r>
          </a:p>
        </p:txBody>
      </p:sp>
      <p:sp>
        <p:nvSpPr>
          <p:cNvPr id="17" name="TextBox 17"/>
          <p:cNvSpPr txBox="1"/>
          <p:nvPr/>
        </p:nvSpPr>
        <p:spPr>
          <a:xfrm>
            <a:off x="338357" y="1817473"/>
            <a:ext cx="4675556" cy="405880"/>
          </a:xfrm>
          <a:prstGeom prst="rect">
            <a:avLst/>
          </a:prstGeom>
        </p:spPr>
        <p:txBody>
          <a:bodyPr wrap="square" lIns="0" tIns="0" rIns="0" bIns="0" rtlCol="0" anchor="t">
            <a:spAutoFit/>
          </a:bodyPr>
          <a:lstStyle/>
          <a:p>
            <a:pPr>
              <a:lnSpc>
                <a:spcPts val="3100"/>
              </a:lnSpc>
              <a:spcBef>
                <a:spcPct val="0"/>
              </a:spcBef>
            </a:pPr>
            <a:r>
              <a:rPr lang="en-US" sz="2800" dirty="0">
                <a:solidFill>
                  <a:srgbClr val="FFFFFF"/>
                </a:solidFill>
                <a:latin typeface="Heebo Bold"/>
              </a:rPr>
              <a:t>Faisal </a:t>
            </a:r>
            <a:r>
              <a:rPr lang="en-US" sz="2800" dirty="0" err="1">
                <a:solidFill>
                  <a:srgbClr val="FFFFFF"/>
                </a:solidFill>
                <a:latin typeface="Heebo Bold"/>
              </a:rPr>
              <a:t>Rahutomo</a:t>
            </a:r>
            <a:r>
              <a:rPr lang="en-US" sz="2800" dirty="0">
                <a:solidFill>
                  <a:srgbClr val="FFFFFF"/>
                </a:solidFill>
                <a:latin typeface="Heebo Bold"/>
              </a:rPr>
              <a:t> </a:t>
            </a:r>
            <a:r>
              <a:rPr lang="en-US" sz="2800" dirty="0" err="1">
                <a:solidFill>
                  <a:srgbClr val="FFFFFF"/>
                </a:solidFill>
                <a:latin typeface="Heebo Bold"/>
              </a:rPr>
              <a:t>dkk</a:t>
            </a:r>
            <a:r>
              <a:rPr lang="en-US" sz="2800" dirty="0">
                <a:solidFill>
                  <a:srgbClr val="FFFFFF"/>
                </a:solidFill>
                <a:latin typeface="Heebo Bold"/>
              </a:rPr>
              <a:t>, 2018</a:t>
            </a:r>
          </a:p>
        </p:txBody>
      </p:sp>
      <p:sp>
        <p:nvSpPr>
          <p:cNvPr id="18" name="TextBox 18"/>
          <p:cNvSpPr txBox="1"/>
          <p:nvPr/>
        </p:nvSpPr>
        <p:spPr>
          <a:xfrm>
            <a:off x="338357" y="2235137"/>
            <a:ext cx="14521540" cy="653384"/>
          </a:xfrm>
          <a:prstGeom prst="rect">
            <a:avLst/>
          </a:prstGeom>
        </p:spPr>
        <p:txBody>
          <a:bodyPr lIns="0" tIns="0" rIns="0" bIns="0" rtlCol="0" anchor="t">
            <a:spAutoFit/>
          </a:bodyPr>
          <a:lstStyle/>
          <a:p>
            <a:pPr>
              <a:lnSpc>
                <a:spcPts val="2480"/>
              </a:lnSpc>
              <a:spcBef>
                <a:spcPct val="0"/>
              </a:spcBef>
            </a:pPr>
            <a:r>
              <a:rPr lang="en-US" sz="2400" dirty="0">
                <a:solidFill>
                  <a:srgbClr val="FFFFFF"/>
                </a:solidFill>
                <a:latin typeface="Heebo"/>
              </a:rPr>
              <a:t>Support Vector Machine, Hasil </a:t>
            </a:r>
            <a:r>
              <a:rPr lang="en-US" sz="2400" dirty="0" err="1">
                <a:solidFill>
                  <a:srgbClr val="FFFFFF"/>
                </a:solidFill>
                <a:latin typeface="Heebo"/>
              </a:rPr>
              <a:t>akurasi</a:t>
            </a:r>
            <a:r>
              <a:rPr lang="en-US" sz="2400" dirty="0">
                <a:solidFill>
                  <a:srgbClr val="FFFFFF"/>
                </a:solidFill>
                <a:latin typeface="Heebo"/>
              </a:rPr>
              <a:t> </a:t>
            </a:r>
            <a:r>
              <a:rPr lang="en-US" sz="2400" dirty="0" err="1">
                <a:solidFill>
                  <a:srgbClr val="FFFFFF"/>
                </a:solidFill>
                <a:latin typeface="Heebo"/>
              </a:rPr>
              <a:t>klasifikasi</a:t>
            </a:r>
            <a:r>
              <a:rPr lang="en-US" sz="2400" dirty="0">
                <a:solidFill>
                  <a:srgbClr val="FFFFFF"/>
                </a:solidFill>
                <a:latin typeface="Heebo"/>
              </a:rPr>
              <a:t> </a:t>
            </a:r>
            <a:r>
              <a:rPr lang="en-US" sz="2400" dirty="0" err="1">
                <a:solidFill>
                  <a:srgbClr val="FFFFFF"/>
                </a:solidFill>
                <a:latin typeface="Heebo"/>
              </a:rPr>
              <a:t>algoritma</a:t>
            </a:r>
            <a:r>
              <a:rPr lang="en-US" sz="2400" dirty="0">
                <a:solidFill>
                  <a:srgbClr val="FFFFFF"/>
                </a:solidFill>
                <a:latin typeface="Heebo"/>
              </a:rPr>
              <a:t> support vector machine </a:t>
            </a:r>
            <a:r>
              <a:rPr lang="en-US" sz="2400" dirty="0" err="1">
                <a:solidFill>
                  <a:srgbClr val="FFFFFF"/>
                </a:solidFill>
                <a:latin typeface="Heebo"/>
              </a:rPr>
              <a:t>dengan</a:t>
            </a:r>
            <a:r>
              <a:rPr lang="en-US" sz="2400" dirty="0">
                <a:solidFill>
                  <a:srgbClr val="FFFFFF"/>
                </a:solidFill>
                <a:latin typeface="Heebo"/>
              </a:rPr>
              <a:t> data training 60%, 70%, 80% dan 90% </a:t>
            </a:r>
            <a:r>
              <a:rPr lang="en-US" sz="2400" dirty="0" err="1">
                <a:solidFill>
                  <a:srgbClr val="FFFFFF"/>
                </a:solidFill>
                <a:latin typeface="Heebo"/>
              </a:rPr>
              <a:t>berturut-turut</a:t>
            </a:r>
            <a:r>
              <a:rPr lang="en-US" sz="2400" dirty="0">
                <a:solidFill>
                  <a:srgbClr val="FFFFFF"/>
                </a:solidFill>
                <a:latin typeface="Heebo"/>
              </a:rPr>
              <a:t> </a:t>
            </a:r>
            <a:r>
              <a:rPr lang="en-US" sz="2400" dirty="0" err="1">
                <a:solidFill>
                  <a:srgbClr val="FFFFFF"/>
                </a:solidFill>
                <a:latin typeface="Heebo"/>
              </a:rPr>
              <a:t>adalah</a:t>
            </a:r>
            <a:r>
              <a:rPr lang="en-US" sz="2400" dirty="0">
                <a:solidFill>
                  <a:srgbClr val="FFFFFF"/>
                </a:solidFill>
                <a:latin typeface="Heebo"/>
              </a:rPr>
              <a:t> 76.06%, 76.83%, 81.07% dan 83.3%. </a:t>
            </a:r>
          </a:p>
        </p:txBody>
      </p:sp>
      <p:sp>
        <p:nvSpPr>
          <p:cNvPr id="19" name="Freeform 19"/>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20" name="TextBox 20"/>
          <p:cNvSpPr txBox="1"/>
          <p:nvPr/>
        </p:nvSpPr>
        <p:spPr>
          <a:xfrm>
            <a:off x="338357" y="6040577"/>
            <a:ext cx="4675556" cy="405880"/>
          </a:xfrm>
          <a:prstGeom prst="rect">
            <a:avLst/>
          </a:prstGeom>
        </p:spPr>
        <p:txBody>
          <a:bodyPr wrap="square" lIns="0" tIns="0" rIns="0" bIns="0" rtlCol="0" anchor="t">
            <a:spAutoFit/>
          </a:bodyPr>
          <a:lstStyle/>
          <a:p>
            <a:pPr>
              <a:lnSpc>
                <a:spcPts val="3100"/>
              </a:lnSpc>
              <a:spcBef>
                <a:spcPct val="0"/>
              </a:spcBef>
            </a:pPr>
            <a:r>
              <a:rPr lang="en-US" sz="2500" dirty="0">
                <a:solidFill>
                  <a:srgbClr val="FFFFFF"/>
                </a:solidFill>
                <a:latin typeface="Heebo Bold"/>
              </a:rPr>
              <a:t>Bintang Sifa </a:t>
            </a:r>
            <a:r>
              <a:rPr lang="en-US" sz="2800" dirty="0">
                <a:solidFill>
                  <a:srgbClr val="FFFFFF"/>
                </a:solidFill>
                <a:latin typeface="Heebo Bold"/>
              </a:rPr>
              <a:t>Amalia</a:t>
            </a:r>
            <a:r>
              <a:rPr lang="en-US" sz="2500" dirty="0">
                <a:solidFill>
                  <a:srgbClr val="FFFFFF"/>
                </a:solidFill>
                <a:latin typeface="Heebo Bold"/>
              </a:rPr>
              <a:t> </a:t>
            </a:r>
            <a:r>
              <a:rPr lang="en-US" sz="2500" dirty="0" err="1">
                <a:solidFill>
                  <a:srgbClr val="FFFFFF"/>
                </a:solidFill>
                <a:latin typeface="Heebo Bold"/>
              </a:rPr>
              <a:t>dkk</a:t>
            </a:r>
            <a:r>
              <a:rPr lang="en-US" sz="2500" dirty="0">
                <a:solidFill>
                  <a:srgbClr val="FFFFFF"/>
                </a:solidFill>
                <a:latin typeface="Heebo Bold"/>
              </a:rPr>
              <a:t> 2021</a:t>
            </a:r>
          </a:p>
        </p:txBody>
      </p:sp>
      <p:sp>
        <p:nvSpPr>
          <p:cNvPr id="21" name="TextBox 21"/>
          <p:cNvSpPr txBox="1"/>
          <p:nvPr/>
        </p:nvSpPr>
        <p:spPr>
          <a:xfrm>
            <a:off x="338357" y="6456502"/>
            <a:ext cx="17410348" cy="973985"/>
          </a:xfrm>
          <a:prstGeom prst="rect">
            <a:avLst/>
          </a:prstGeom>
        </p:spPr>
        <p:txBody>
          <a:bodyPr wrap="square" lIns="0" tIns="0" rIns="0" bIns="0" rtlCol="0" anchor="t">
            <a:spAutoFit/>
          </a:bodyPr>
          <a:lstStyle/>
          <a:p>
            <a:pPr>
              <a:lnSpc>
                <a:spcPts val="2480"/>
              </a:lnSpc>
              <a:spcBef>
                <a:spcPct val="0"/>
              </a:spcBef>
            </a:pPr>
            <a:r>
              <a:rPr lang="en-US" sz="2400" dirty="0">
                <a:solidFill>
                  <a:srgbClr val="FFFFFF"/>
                </a:solidFill>
                <a:latin typeface="Heebo"/>
              </a:rPr>
              <a:t>Support Vector Machine Dan K-Nearest Neighbor, Hasil </a:t>
            </a:r>
            <a:r>
              <a:rPr lang="en-US" sz="2400" dirty="0" err="1">
                <a:solidFill>
                  <a:srgbClr val="FFFFFF"/>
                </a:solidFill>
                <a:latin typeface="Heebo"/>
              </a:rPr>
              <a:t>algoritma</a:t>
            </a:r>
            <a:r>
              <a:rPr lang="en-US" sz="2400" dirty="0">
                <a:solidFill>
                  <a:srgbClr val="FFFFFF"/>
                </a:solidFill>
                <a:latin typeface="Heebo"/>
              </a:rPr>
              <a:t> SVM pada </a:t>
            </a:r>
            <a:r>
              <a:rPr lang="en-US" sz="2400" dirty="0" err="1">
                <a:solidFill>
                  <a:srgbClr val="FFFFFF"/>
                </a:solidFill>
                <a:latin typeface="Heebo"/>
              </a:rPr>
              <a:t>penelitian</a:t>
            </a:r>
            <a:r>
              <a:rPr lang="en-US" sz="2400" dirty="0">
                <a:solidFill>
                  <a:srgbClr val="FFFFFF"/>
                </a:solidFill>
                <a:latin typeface="Heebo"/>
              </a:rPr>
              <a:t> </a:t>
            </a:r>
            <a:r>
              <a:rPr lang="en-US" sz="2400" dirty="0" err="1">
                <a:solidFill>
                  <a:srgbClr val="FFFFFF"/>
                </a:solidFill>
                <a:latin typeface="Heebo"/>
              </a:rPr>
              <a:t>ini</a:t>
            </a:r>
            <a:r>
              <a:rPr lang="en-US" sz="2400" dirty="0">
                <a:solidFill>
                  <a:srgbClr val="FFFFFF"/>
                </a:solidFill>
                <a:latin typeface="Heebo"/>
              </a:rPr>
              <a:t> </a:t>
            </a:r>
            <a:r>
              <a:rPr lang="en-US" sz="2400" dirty="0" err="1">
                <a:solidFill>
                  <a:srgbClr val="FFFFFF"/>
                </a:solidFill>
                <a:latin typeface="Heebo"/>
              </a:rPr>
              <a:t>membuktikan</a:t>
            </a:r>
            <a:r>
              <a:rPr lang="en-US" sz="2400" dirty="0">
                <a:solidFill>
                  <a:srgbClr val="FFFFFF"/>
                </a:solidFill>
                <a:latin typeface="Heebo"/>
              </a:rPr>
              <a:t> </a:t>
            </a:r>
            <a:r>
              <a:rPr lang="en-US" sz="2400" dirty="0" err="1">
                <a:solidFill>
                  <a:srgbClr val="FFFFFF"/>
                </a:solidFill>
                <a:latin typeface="Heebo"/>
              </a:rPr>
              <a:t>bahwa</a:t>
            </a:r>
            <a:r>
              <a:rPr lang="en-US" sz="2400" dirty="0">
                <a:solidFill>
                  <a:srgbClr val="FFFFFF"/>
                </a:solidFill>
                <a:latin typeface="Heebo"/>
              </a:rPr>
              <a:t> </a:t>
            </a:r>
            <a:r>
              <a:rPr lang="en-US" sz="2400" dirty="0" err="1">
                <a:solidFill>
                  <a:srgbClr val="FFFFFF"/>
                </a:solidFill>
                <a:latin typeface="Heebo"/>
              </a:rPr>
              <a:t>algoritma</a:t>
            </a:r>
            <a:r>
              <a:rPr lang="en-US" sz="2400" dirty="0">
                <a:solidFill>
                  <a:srgbClr val="FFFFFF"/>
                </a:solidFill>
                <a:latin typeface="Heebo"/>
              </a:rPr>
              <a:t> k-NN </a:t>
            </a:r>
            <a:r>
              <a:rPr lang="en-US" sz="2400" dirty="0" err="1">
                <a:solidFill>
                  <a:srgbClr val="FFFFFF"/>
                </a:solidFill>
                <a:latin typeface="Heebo"/>
              </a:rPr>
              <a:t>memiliki</a:t>
            </a:r>
            <a:r>
              <a:rPr lang="en-US" sz="2400" dirty="0">
                <a:solidFill>
                  <a:srgbClr val="FFFFFF"/>
                </a:solidFill>
                <a:latin typeface="Heebo"/>
              </a:rPr>
              <a:t> </a:t>
            </a:r>
            <a:r>
              <a:rPr lang="en-US" sz="2400" dirty="0" err="1">
                <a:solidFill>
                  <a:srgbClr val="FFFFFF"/>
                </a:solidFill>
                <a:latin typeface="Heebo"/>
              </a:rPr>
              <a:t>nilai</a:t>
            </a:r>
            <a:r>
              <a:rPr lang="en-US" sz="2400" dirty="0">
                <a:solidFill>
                  <a:srgbClr val="FFFFFF"/>
                </a:solidFill>
                <a:latin typeface="Heebo"/>
              </a:rPr>
              <a:t> </a:t>
            </a:r>
            <a:r>
              <a:rPr lang="en-US" sz="2400" dirty="0" err="1">
                <a:solidFill>
                  <a:srgbClr val="FFFFFF"/>
                </a:solidFill>
                <a:latin typeface="Heebo"/>
              </a:rPr>
              <a:t>akurasi</a:t>
            </a:r>
            <a:r>
              <a:rPr lang="en-US" sz="2400" dirty="0">
                <a:solidFill>
                  <a:srgbClr val="FFFFFF"/>
                </a:solidFill>
                <a:latin typeface="Heebo"/>
              </a:rPr>
              <a:t> </a:t>
            </a:r>
            <a:r>
              <a:rPr lang="en-US" sz="2400" dirty="0" err="1">
                <a:solidFill>
                  <a:srgbClr val="FFFFFF"/>
                </a:solidFill>
                <a:latin typeface="Heebo"/>
              </a:rPr>
              <a:t>sebesar</a:t>
            </a:r>
            <a:r>
              <a:rPr lang="en-US" sz="2400" dirty="0">
                <a:solidFill>
                  <a:srgbClr val="FFFFFF"/>
                </a:solidFill>
                <a:latin typeface="Heebo"/>
              </a:rPr>
              <a:t> 59.03% dan AUC </a:t>
            </a:r>
            <a:r>
              <a:rPr lang="en-US" sz="2400" dirty="0" err="1">
                <a:solidFill>
                  <a:srgbClr val="FFFFFF"/>
                </a:solidFill>
                <a:latin typeface="Heebo"/>
              </a:rPr>
              <a:t>sebesar</a:t>
            </a:r>
            <a:r>
              <a:rPr lang="en-US" sz="2400" dirty="0">
                <a:solidFill>
                  <a:srgbClr val="FFFFFF"/>
                </a:solidFill>
                <a:latin typeface="Heebo"/>
              </a:rPr>
              <a:t> 0.590, </a:t>
            </a:r>
            <a:r>
              <a:rPr lang="en-US" sz="2400" dirty="0" err="1">
                <a:solidFill>
                  <a:srgbClr val="FFFFFF"/>
                </a:solidFill>
                <a:latin typeface="Heebo"/>
              </a:rPr>
              <a:t>sedangkan</a:t>
            </a:r>
            <a:r>
              <a:rPr lang="en-US" sz="2400" dirty="0">
                <a:solidFill>
                  <a:srgbClr val="FFFFFF"/>
                </a:solidFill>
                <a:latin typeface="Heebo"/>
              </a:rPr>
              <a:t> </a:t>
            </a:r>
            <a:r>
              <a:rPr lang="en-US" sz="2400" dirty="0" err="1">
                <a:solidFill>
                  <a:srgbClr val="FFFFFF"/>
                </a:solidFill>
                <a:latin typeface="Heebo"/>
              </a:rPr>
              <a:t>algoritma</a:t>
            </a:r>
            <a:r>
              <a:rPr lang="en-US" sz="2400" dirty="0">
                <a:solidFill>
                  <a:srgbClr val="FFFFFF"/>
                </a:solidFill>
                <a:latin typeface="Heebo"/>
              </a:rPr>
              <a:t> SVM </a:t>
            </a:r>
            <a:r>
              <a:rPr lang="en-US" sz="2400" dirty="0" err="1">
                <a:solidFill>
                  <a:srgbClr val="FFFFFF"/>
                </a:solidFill>
                <a:latin typeface="Heebo"/>
              </a:rPr>
              <a:t>memiliki</a:t>
            </a:r>
            <a:r>
              <a:rPr lang="en-US" sz="2400" dirty="0">
                <a:solidFill>
                  <a:srgbClr val="FFFFFF"/>
                </a:solidFill>
                <a:latin typeface="Heebo"/>
              </a:rPr>
              <a:t> </a:t>
            </a:r>
            <a:r>
              <a:rPr lang="en-US" sz="2400" dirty="0" err="1">
                <a:solidFill>
                  <a:srgbClr val="FFFFFF"/>
                </a:solidFill>
                <a:latin typeface="Heebo"/>
              </a:rPr>
              <a:t>nilai</a:t>
            </a:r>
            <a:r>
              <a:rPr lang="en-US" sz="2400" dirty="0">
                <a:solidFill>
                  <a:srgbClr val="FFFFFF"/>
                </a:solidFill>
                <a:latin typeface="Heebo"/>
              </a:rPr>
              <a:t> </a:t>
            </a:r>
            <a:r>
              <a:rPr lang="en-US" sz="2400" dirty="0" err="1">
                <a:solidFill>
                  <a:srgbClr val="FFFFFF"/>
                </a:solidFill>
                <a:latin typeface="Heebo"/>
              </a:rPr>
              <a:t>akurasi</a:t>
            </a:r>
            <a:r>
              <a:rPr lang="en-US" sz="2400" dirty="0">
                <a:solidFill>
                  <a:srgbClr val="FFFFFF"/>
                </a:solidFill>
                <a:latin typeface="Heebo"/>
              </a:rPr>
              <a:t> </a:t>
            </a:r>
            <a:r>
              <a:rPr lang="en-US" sz="2400" dirty="0" err="1">
                <a:solidFill>
                  <a:srgbClr val="FFFFFF"/>
                </a:solidFill>
                <a:latin typeface="Heebo"/>
              </a:rPr>
              <a:t>sebesar</a:t>
            </a:r>
            <a:r>
              <a:rPr lang="en-US" sz="2400" dirty="0">
                <a:solidFill>
                  <a:srgbClr val="FFFFFF"/>
                </a:solidFill>
                <a:latin typeface="Heebo"/>
              </a:rPr>
              <a:t> 81.92% dan AUC </a:t>
            </a:r>
            <a:r>
              <a:rPr lang="en-US" sz="2400" dirty="0" err="1">
                <a:solidFill>
                  <a:srgbClr val="FFFFFF"/>
                </a:solidFill>
                <a:latin typeface="Heebo"/>
              </a:rPr>
              <a:t>sebesar</a:t>
            </a:r>
            <a:r>
              <a:rPr lang="en-US" sz="2400" dirty="0">
                <a:solidFill>
                  <a:srgbClr val="FFFFFF"/>
                </a:solidFill>
                <a:latin typeface="Heebo"/>
              </a:rPr>
              <a:t> 0.918. </a:t>
            </a:r>
          </a:p>
        </p:txBody>
      </p:sp>
      <p:sp>
        <p:nvSpPr>
          <p:cNvPr id="22" name="TextBox 22"/>
          <p:cNvSpPr txBox="1"/>
          <p:nvPr/>
        </p:nvSpPr>
        <p:spPr>
          <a:xfrm>
            <a:off x="338355" y="7762948"/>
            <a:ext cx="4081243" cy="405880"/>
          </a:xfrm>
          <a:prstGeom prst="rect">
            <a:avLst/>
          </a:prstGeom>
        </p:spPr>
        <p:txBody>
          <a:bodyPr wrap="square" lIns="0" tIns="0" rIns="0" bIns="0" rtlCol="0" anchor="t">
            <a:spAutoFit/>
          </a:bodyPr>
          <a:lstStyle/>
          <a:p>
            <a:pPr>
              <a:lnSpc>
                <a:spcPts val="3100"/>
              </a:lnSpc>
              <a:spcBef>
                <a:spcPct val="0"/>
              </a:spcBef>
            </a:pPr>
            <a:r>
              <a:rPr lang="en-US" sz="2500" dirty="0" err="1">
                <a:solidFill>
                  <a:srgbClr val="FFFFFF"/>
                </a:solidFill>
                <a:latin typeface="Heebo Bold"/>
              </a:rPr>
              <a:t>Hasbi</a:t>
            </a:r>
            <a:r>
              <a:rPr lang="en-US" sz="2500" dirty="0">
                <a:solidFill>
                  <a:srgbClr val="FFFFFF"/>
                </a:solidFill>
                <a:latin typeface="Heebo Bold"/>
              </a:rPr>
              <a:t> </a:t>
            </a:r>
            <a:r>
              <a:rPr lang="en-US" sz="2500" dirty="0" err="1">
                <a:solidFill>
                  <a:srgbClr val="FFFFFF"/>
                </a:solidFill>
                <a:latin typeface="Heebo Bold"/>
              </a:rPr>
              <a:t>Atsqalani</a:t>
            </a:r>
            <a:r>
              <a:rPr lang="en-US" sz="2500" dirty="0">
                <a:solidFill>
                  <a:srgbClr val="FFFFFF"/>
                </a:solidFill>
                <a:latin typeface="Heebo Bold"/>
              </a:rPr>
              <a:t> </a:t>
            </a:r>
            <a:r>
              <a:rPr lang="en-US" sz="2500" dirty="0" err="1">
                <a:solidFill>
                  <a:srgbClr val="FFFFFF"/>
                </a:solidFill>
                <a:latin typeface="Heebo Bold"/>
              </a:rPr>
              <a:t>dkk</a:t>
            </a:r>
            <a:r>
              <a:rPr lang="en-US" sz="2500" dirty="0">
                <a:solidFill>
                  <a:srgbClr val="FFFFFF"/>
                </a:solidFill>
                <a:latin typeface="Heebo Bold"/>
              </a:rPr>
              <a:t>, </a:t>
            </a:r>
            <a:r>
              <a:rPr lang="en-US" sz="2800" dirty="0">
                <a:solidFill>
                  <a:srgbClr val="FFFFFF"/>
                </a:solidFill>
                <a:latin typeface="Heebo Bold"/>
              </a:rPr>
              <a:t>2022</a:t>
            </a:r>
          </a:p>
        </p:txBody>
      </p:sp>
      <p:sp>
        <p:nvSpPr>
          <p:cNvPr id="23" name="TextBox 23"/>
          <p:cNvSpPr txBox="1"/>
          <p:nvPr/>
        </p:nvSpPr>
        <p:spPr>
          <a:xfrm>
            <a:off x="338358" y="8265119"/>
            <a:ext cx="17097321" cy="653384"/>
          </a:xfrm>
          <a:prstGeom prst="rect">
            <a:avLst/>
          </a:prstGeom>
        </p:spPr>
        <p:txBody>
          <a:bodyPr lIns="0" tIns="0" rIns="0" bIns="0" rtlCol="0" anchor="t">
            <a:spAutoFit/>
          </a:bodyPr>
          <a:lstStyle/>
          <a:p>
            <a:pPr>
              <a:lnSpc>
                <a:spcPts val="2480"/>
              </a:lnSpc>
              <a:spcBef>
                <a:spcPct val="0"/>
              </a:spcBef>
            </a:pPr>
            <a:r>
              <a:rPr lang="en-US" sz="2400" dirty="0">
                <a:solidFill>
                  <a:srgbClr val="FFFFFF"/>
                </a:solidFill>
                <a:latin typeface="Heebo"/>
              </a:rPr>
              <a:t>Support Vector Machine dan Query Expansion Ranking, Hasil </a:t>
            </a:r>
            <a:r>
              <a:rPr lang="en-US" sz="2400" dirty="0" err="1">
                <a:solidFill>
                  <a:srgbClr val="FFFFFF"/>
                </a:solidFill>
                <a:latin typeface="Heebo"/>
              </a:rPr>
              <a:t>penelitian</a:t>
            </a:r>
            <a:r>
              <a:rPr lang="en-US" sz="2400" dirty="0">
                <a:solidFill>
                  <a:srgbClr val="FFFFFF"/>
                </a:solidFill>
                <a:latin typeface="Heebo"/>
              </a:rPr>
              <a:t> </a:t>
            </a:r>
            <a:r>
              <a:rPr lang="en-US" sz="2400" dirty="0" err="1">
                <a:solidFill>
                  <a:srgbClr val="FFFFFF"/>
                </a:solidFill>
                <a:latin typeface="Heebo"/>
              </a:rPr>
              <a:t>menunjukkan</a:t>
            </a:r>
            <a:r>
              <a:rPr lang="en-US" sz="2400" dirty="0">
                <a:solidFill>
                  <a:srgbClr val="FFFFFF"/>
                </a:solidFill>
                <a:latin typeface="Heebo"/>
              </a:rPr>
              <a:t> </a:t>
            </a:r>
            <a:r>
              <a:rPr lang="en-US" sz="2400" dirty="0" err="1">
                <a:solidFill>
                  <a:srgbClr val="FFFFFF"/>
                </a:solidFill>
                <a:latin typeface="Heebo"/>
              </a:rPr>
              <a:t>bahwa</a:t>
            </a:r>
            <a:r>
              <a:rPr lang="en-US" sz="2400" dirty="0">
                <a:solidFill>
                  <a:srgbClr val="FFFFFF"/>
                </a:solidFill>
                <a:latin typeface="Heebo"/>
              </a:rPr>
              <a:t> </a:t>
            </a:r>
            <a:r>
              <a:rPr lang="en-US" sz="2400" dirty="0" err="1">
                <a:solidFill>
                  <a:srgbClr val="FFFFFF"/>
                </a:solidFill>
                <a:latin typeface="Heebo"/>
              </a:rPr>
              <a:t>klasifikasi</a:t>
            </a:r>
            <a:r>
              <a:rPr lang="en-US" sz="2400" dirty="0">
                <a:solidFill>
                  <a:srgbClr val="FFFFFF"/>
                </a:solidFill>
                <a:latin typeface="Heebo"/>
              </a:rPr>
              <a:t> yang </a:t>
            </a:r>
            <a:r>
              <a:rPr lang="en-US" sz="2400" dirty="0" err="1">
                <a:solidFill>
                  <a:srgbClr val="FFFFFF"/>
                </a:solidFill>
                <a:latin typeface="Heebo"/>
              </a:rPr>
              <a:t>diusulkan</a:t>
            </a:r>
            <a:r>
              <a:rPr lang="en-US" sz="2400" dirty="0">
                <a:solidFill>
                  <a:srgbClr val="FFFFFF"/>
                </a:solidFill>
                <a:latin typeface="Heebo"/>
              </a:rPr>
              <a:t> </a:t>
            </a:r>
            <a:r>
              <a:rPr lang="en-US" sz="2400" dirty="0" err="1">
                <a:solidFill>
                  <a:srgbClr val="FFFFFF"/>
                </a:solidFill>
                <a:latin typeface="Heebo"/>
              </a:rPr>
              <a:t>mencapai</a:t>
            </a:r>
            <a:r>
              <a:rPr lang="en-US" sz="2400" dirty="0">
                <a:solidFill>
                  <a:srgbClr val="FFFFFF"/>
                </a:solidFill>
                <a:latin typeface="Heebo"/>
              </a:rPr>
              <a:t> </a:t>
            </a:r>
            <a:r>
              <a:rPr lang="en-US" sz="2400" dirty="0" err="1">
                <a:solidFill>
                  <a:srgbClr val="FFFFFF"/>
                </a:solidFill>
                <a:latin typeface="Heebo"/>
              </a:rPr>
              <a:t>akurasi</a:t>
            </a:r>
            <a:r>
              <a:rPr lang="en-US" sz="2400" dirty="0">
                <a:solidFill>
                  <a:srgbClr val="FFFFFF"/>
                </a:solidFill>
                <a:latin typeface="Heebo"/>
              </a:rPr>
              <a:t> 77% dan </a:t>
            </a:r>
            <a:r>
              <a:rPr lang="en-US" sz="2400" dirty="0" err="1">
                <a:solidFill>
                  <a:srgbClr val="FFFFFF"/>
                </a:solidFill>
                <a:latin typeface="Heebo"/>
              </a:rPr>
              <a:t>nilai</a:t>
            </a:r>
            <a:r>
              <a:rPr lang="en-US" sz="2400" dirty="0">
                <a:solidFill>
                  <a:srgbClr val="FFFFFF"/>
                </a:solidFill>
                <a:latin typeface="Heebo"/>
              </a:rPr>
              <a:t> F-measure 68%.</a:t>
            </a:r>
          </a:p>
        </p:txBody>
      </p:sp>
      <p:sp>
        <p:nvSpPr>
          <p:cNvPr id="26" name="TextBox 26"/>
          <p:cNvSpPr txBox="1"/>
          <p:nvPr/>
        </p:nvSpPr>
        <p:spPr>
          <a:xfrm>
            <a:off x="338356" y="3155007"/>
            <a:ext cx="4081243" cy="405880"/>
          </a:xfrm>
          <a:prstGeom prst="rect">
            <a:avLst/>
          </a:prstGeom>
        </p:spPr>
        <p:txBody>
          <a:bodyPr wrap="square" lIns="0" tIns="0" rIns="0" bIns="0" rtlCol="0" anchor="t">
            <a:spAutoFit/>
          </a:bodyPr>
          <a:lstStyle/>
          <a:p>
            <a:pPr>
              <a:lnSpc>
                <a:spcPts val="3100"/>
              </a:lnSpc>
              <a:spcBef>
                <a:spcPct val="0"/>
              </a:spcBef>
            </a:pPr>
            <a:r>
              <a:rPr lang="en-US" sz="2800" dirty="0">
                <a:solidFill>
                  <a:srgbClr val="FFFFFF"/>
                </a:solidFill>
                <a:latin typeface="Heebo Bold"/>
              </a:rPr>
              <a:t>Shima </a:t>
            </a:r>
            <a:r>
              <a:rPr lang="en-US" sz="2800" dirty="0" err="1">
                <a:solidFill>
                  <a:srgbClr val="FFFFFF"/>
                </a:solidFill>
                <a:latin typeface="Heebo Bold"/>
              </a:rPr>
              <a:t>Fanissa</a:t>
            </a:r>
            <a:r>
              <a:rPr lang="en-US" sz="2800" dirty="0">
                <a:solidFill>
                  <a:srgbClr val="FFFFFF"/>
                </a:solidFill>
                <a:latin typeface="Heebo Bold"/>
              </a:rPr>
              <a:t> </a:t>
            </a:r>
            <a:r>
              <a:rPr lang="en-US" sz="2800" dirty="0" err="1">
                <a:solidFill>
                  <a:srgbClr val="FFFFFF"/>
                </a:solidFill>
                <a:latin typeface="Heebo Bold"/>
              </a:rPr>
              <a:t>dkk</a:t>
            </a:r>
            <a:r>
              <a:rPr lang="en-US" sz="2800" dirty="0">
                <a:solidFill>
                  <a:srgbClr val="FFFFFF"/>
                </a:solidFill>
                <a:latin typeface="Heebo Bold"/>
              </a:rPr>
              <a:t>, 2018</a:t>
            </a:r>
          </a:p>
        </p:txBody>
      </p:sp>
      <p:sp>
        <p:nvSpPr>
          <p:cNvPr id="27" name="TextBox 27"/>
          <p:cNvSpPr txBox="1"/>
          <p:nvPr/>
        </p:nvSpPr>
        <p:spPr>
          <a:xfrm>
            <a:off x="338357" y="3646318"/>
            <a:ext cx="14521540" cy="653384"/>
          </a:xfrm>
          <a:prstGeom prst="rect">
            <a:avLst/>
          </a:prstGeom>
        </p:spPr>
        <p:txBody>
          <a:bodyPr lIns="0" tIns="0" rIns="0" bIns="0" rtlCol="0" anchor="t">
            <a:spAutoFit/>
          </a:bodyPr>
          <a:lstStyle/>
          <a:p>
            <a:pPr>
              <a:lnSpc>
                <a:spcPts val="2480"/>
              </a:lnSpc>
              <a:spcBef>
                <a:spcPct val="0"/>
              </a:spcBef>
            </a:pPr>
            <a:r>
              <a:rPr lang="en-US" sz="2400" dirty="0">
                <a:solidFill>
                  <a:srgbClr val="FFFFFF"/>
                </a:solidFill>
                <a:latin typeface="Heebo"/>
              </a:rPr>
              <a:t>Naive Bayes dan </a:t>
            </a:r>
            <a:r>
              <a:rPr lang="en-US" sz="2400" dirty="0" err="1">
                <a:solidFill>
                  <a:srgbClr val="FFFFFF"/>
                </a:solidFill>
                <a:latin typeface="Heebo"/>
              </a:rPr>
              <a:t>Seleksi</a:t>
            </a:r>
            <a:r>
              <a:rPr lang="en-US" sz="2400" dirty="0">
                <a:solidFill>
                  <a:srgbClr val="FFFFFF"/>
                </a:solidFill>
                <a:latin typeface="Heebo"/>
              </a:rPr>
              <a:t> Fitur Query Expansion Ranking, </a:t>
            </a:r>
            <a:r>
              <a:rPr lang="en-US" sz="2400" dirty="0" err="1">
                <a:solidFill>
                  <a:srgbClr val="FFFFFF"/>
                </a:solidFill>
                <a:latin typeface="Heebo"/>
              </a:rPr>
              <a:t>Algoritma</a:t>
            </a:r>
            <a:r>
              <a:rPr lang="en-US" sz="2400" dirty="0">
                <a:solidFill>
                  <a:srgbClr val="FFFFFF"/>
                </a:solidFill>
                <a:latin typeface="Heebo"/>
              </a:rPr>
              <a:t> Query Expansion Ranking </a:t>
            </a:r>
            <a:r>
              <a:rPr lang="en-US" sz="2400" dirty="0" err="1">
                <a:solidFill>
                  <a:srgbClr val="FFFFFF"/>
                </a:solidFill>
                <a:latin typeface="Heebo"/>
              </a:rPr>
              <a:t>menghasilkan</a:t>
            </a:r>
            <a:r>
              <a:rPr lang="en-US" sz="2400" dirty="0">
                <a:solidFill>
                  <a:srgbClr val="FFFFFF"/>
                </a:solidFill>
                <a:latin typeface="Heebo"/>
              </a:rPr>
              <a:t> </a:t>
            </a:r>
            <a:r>
              <a:rPr lang="en-US" sz="2400" dirty="0" err="1">
                <a:solidFill>
                  <a:srgbClr val="FFFFFF"/>
                </a:solidFill>
                <a:latin typeface="Heebo"/>
              </a:rPr>
              <a:t>akurasi</a:t>
            </a:r>
            <a:r>
              <a:rPr lang="en-US" sz="2400" dirty="0">
                <a:solidFill>
                  <a:srgbClr val="FFFFFF"/>
                </a:solidFill>
                <a:latin typeface="Heebo"/>
              </a:rPr>
              <a:t> </a:t>
            </a:r>
            <a:r>
              <a:rPr lang="en-US" sz="2400" dirty="0" err="1">
                <a:solidFill>
                  <a:srgbClr val="FFFFFF"/>
                </a:solidFill>
                <a:latin typeface="Heebo"/>
              </a:rPr>
              <a:t>tertinggi</a:t>
            </a:r>
            <a:r>
              <a:rPr lang="en-US" sz="2400" dirty="0">
                <a:solidFill>
                  <a:srgbClr val="FFFFFF"/>
                </a:solidFill>
                <a:latin typeface="Heebo"/>
              </a:rPr>
              <a:t> </a:t>
            </a:r>
            <a:r>
              <a:rPr lang="en-US" sz="2400" dirty="0" err="1">
                <a:solidFill>
                  <a:srgbClr val="FFFFFF"/>
                </a:solidFill>
                <a:latin typeface="Heebo"/>
              </a:rPr>
              <a:t>sebesar</a:t>
            </a:r>
            <a:r>
              <a:rPr lang="en-US" sz="2400" dirty="0">
                <a:solidFill>
                  <a:srgbClr val="FFFFFF"/>
                </a:solidFill>
                <a:latin typeface="Heebo"/>
              </a:rPr>
              <a:t> 86.6 </a:t>
            </a:r>
            <a:r>
              <a:rPr lang="en-US" sz="2400" dirty="0" err="1">
                <a:solidFill>
                  <a:srgbClr val="FFFFFF"/>
                </a:solidFill>
                <a:latin typeface="Heebo"/>
              </a:rPr>
              <a:t>dengan</a:t>
            </a:r>
            <a:r>
              <a:rPr lang="en-US" sz="2400" dirty="0">
                <a:solidFill>
                  <a:srgbClr val="FFFFFF"/>
                </a:solidFill>
                <a:latin typeface="Heebo"/>
              </a:rPr>
              <a:t> </a:t>
            </a:r>
            <a:r>
              <a:rPr lang="en-US" sz="2400" dirty="0" err="1">
                <a:solidFill>
                  <a:srgbClr val="FFFFFF"/>
                </a:solidFill>
                <a:latin typeface="Heebo"/>
              </a:rPr>
              <a:t>seleksi</a:t>
            </a:r>
            <a:r>
              <a:rPr lang="en-US" sz="2400" dirty="0">
                <a:solidFill>
                  <a:srgbClr val="FFFFFF"/>
                </a:solidFill>
                <a:latin typeface="Heebo"/>
              </a:rPr>
              <a:t> </a:t>
            </a:r>
            <a:r>
              <a:rPr lang="en-US" sz="2400" dirty="0" err="1">
                <a:solidFill>
                  <a:srgbClr val="FFFFFF"/>
                </a:solidFill>
                <a:latin typeface="Heebo"/>
              </a:rPr>
              <a:t>fitur</a:t>
            </a:r>
            <a:r>
              <a:rPr lang="en-US" sz="2400" dirty="0">
                <a:solidFill>
                  <a:srgbClr val="FFFFFF"/>
                </a:solidFill>
                <a:latin typeface="Heebo"/>
              </a:rPr>
              <a:t> 75%.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6271" y="3904379"/>
            <a:ext cx="6119818" cy="365454"/>
            <a:chOff x="0" y="0"/>
            <a:chExt cx="1757475" cy="89877"/>
          </a:xfrm>
        </p:grpSpPr>
        <p:sp>
          <p:nvSpPr>
            <p:cNvPr id="3" name="Freeform 3"/>
            <p:cNvSpPr/>
            <p:nvPr/>
          </p:nvSpPr>
          <p:spPr>
            <a:xfrm>
              <a:off x="0" y="0"/>
              <a:ext cx="1757475" cy="89877"/>
            </a:xfrm>
            <a:custGeom>
              <a:avLst/>
              <a:gdLst/>
              <a:ahLst/>
              <a:cxnLst/>
              <a:rect l="l" t="t" r="r" b="b"/>
              <a:pathLst>
                <a:path w="1757475" h="89877">
                  <a:moveTo>
                    <a:pt x="0" y="0"/>
                  </a:moveTo>
                  <a:lnTo>
                    <a:pt x="1757475" y="0"/>
                  </a:lnTo>
                  <a:lnTo>
                    <a:pt x="1757475"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0" name="Freeform 10"/>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1" name="Freeform 11"/>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
        <p:nvSpPr>
          <p:cNvPr id="12" name="Freeform 12"/>
          <p:cNvSpPr/>
          <p:nvPr/>
        </p:nvSpPr>
        <p:spPr>
          <a:xfrm>
            <a:off x="7500169" y="491800"/>
            <a:ext cx="5186449" cy="9594285"/>
          </a:xfrm>
          <a:custGeom>
            <a:avLst/>
            <a:gdLst/>
            <a:ahLst/>
            <a:cxnLst/>
            <a:rect l="l" t="t" r="r" b="b"/>
            <a:pathLst>
              <a:path w="3287659" h="7765222">
                <a:moveTo>
                  <a:pt x="0" y="0"/>
                </a:moveTo>
                <a:lnTo>
                  <a:pt x="3287660" y="0"/>
                </a:lnTo>
                <a:lnTo>
                  <a:pt x="3287660" y="7765222"/>
                </a:lnTo>
                <a:lnTo>
                  <a:pt x="0" y="7765222"/>
                </a:lnTo>
                <a:lnTo>
                  <a:pt x="0" y="0"/>
                </a:lnTo>
                <a:close/>
              </a:path>
            </a:pathLst>
          </a:custGeom>
          <a:blipFill>
            <a:blip r:embed="rId7"/>
            <a:stretch>
              <a:fillRect/>
            </a:stretch>
          </a:blipFill>
        </p:spPr>
        <p:txBody>
          <a:bodyPr/>
          <a:lstStyle/>
          <a:p>
            <a:endParaRPr lang="en-ID"/>
          </a:p>
        </p:txBody>
      </p:sp>
      <p:sp>
        <p:nvSpPr>
          <p:cNvPr id="13" name="TextBox 13"/>
          <p:cNvSpPr txBox="1"/>
          <p:nvPr/>
        </p:nvSpPr>
        <p:spPr>
          <a:xfrm>
            <a:off x="703173" y="3435528"/>
            <a:ext cx="5066012" cy="865622"/>
          </a:xfrm>
          <a:prstGeom prst="rect">
            <a:avLst/>
          </a:prstGeom>
        </p:spPr>
        <p:txBody>
          <a:bodyPr wrap="square" lIns="0" tIns="0" rIns="0" bIns="0" rtlCol="0" anchor="t">
            <a:spAutoFit/>
          </a:bodyPr>
          <a:lstStyle/>
          <a:p>
            <a:pPr algn="ctr">
              <a:lnSpc>
                <a:spcPts val="7000"/>
              </a:lnSpc>
            </a:pPr>
            <a:r>
              <a:rPr lang="en-US" sz="5000" dirty="0" err="1">
                <a:solidFill>
                  <a:srgbClr val="000000"/>
                </a:solidFill>
                <a:latin typeface="Heebo Bold"/>
              </a:rPr>
              <a:t>Arsitektur</a:t>
            </a:r>
            <a:r>
              <a:rPr lang="en-US" sz="5000" dirty="0">
                <a:solidFill>
                  <a:srgbClr val="000000"/>
                </a:solidFill>
                <a:latin typeface="Heebo Bold"/>
              </a:rPr>
              <a:t> </a:t>
            </a:r>
            <a:r>
              <a:rPr lang="en-US" sz="5000" dirty="0" err="1">
                <a:solidFill>
                  <a:srgbClr val="000000"/>
                </a:solidFill>
                <a:latin typeface="Heebo Bold"/>
              </a:rPr>
              <a:t>Sistem</a:t>
            </a:r>
            <a:endParaRPr lang="en-US" sz="5000" dirty="0">
              <a:solidFill>
                <a:srgbClr val="000000"/>
              </a:solidFill>
              <a:latin typeface="Heebo Bold"/>
            </a:endParaRPr>
          </a:p>
        </p:txBody>
      </p:sp>
      <p:sp>
        <p:nvSpPr>
          <p:cNvPr id="14" name="TextBox 14"/>
          <p:cNvSpPr txBox="1"/>
          <p:nvPr/>
        </p:nvSpPr>
        <p:spPr>
          <a:xfrm>
            <a:off x="1492853" y="635000"/>
            <a:ext cx="3486655"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5" name="TextBox 15"/>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11</a:t>
            </a:r>
          </a:p>
        </p:txBody>
      </p:sp>
      <p:sp>
        <p:nvSpPr>
          <p:cNvPr id="16" name="TextBox 16"/>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17" name="TextBox 17"/>
          <p:cNvSpPr txBox="1"/>
          <p:nvPr/>
        </p:nvSpPr>
        <p:spPr>
          <a:xfrm>
            <a:off x="2009264" y="2349623"/>
            <a:ext cx="2453831" cy="854075"/>
          </a:xfrm>
          <a:prstGeom prst="rect">
            <a:avLst/>
          </a:prstGeom>
        </p:spPr>
        <p:txBody>
          <a:bodyPr lIns="0" tIns="0" rIns="0" bIns="0" rtlCol="0" anchor="t">
            <a:spAutoFit/>
          </a:bodyPr>
          <a:lstStyle/>
          <a:p>
            <a:pPr algn="ctr">
              <a:lnSpc>
                <a:spcPts val="7000"/>
              </a:lnSpc>
            </a:pPr>
            <a:r>
              <a:rPr lang="en-US" sz="5000" dirty="0">
                <a:solidFill>
                  <a:srgbClr val="000000"/>
                </a:solidFill>
                <a:latin typeface="Heebo Bold"/>
              </a:rPr>
              <a:t>BAB III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75700" y="1679730"/>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369421" y="1112993"/>
            <a:ext cx="7549157" cy="1019175"/>
          </a:xfrm>
          <a:prstGeom prst="rect">
            <a:avLst/>
          </a:prstGeom>
        </p:spPr>
        <p:txBody>
          <a:bodyPr lIns="0" tIns="0" rIns="0" bIns="0" rtlCol="0" anchor="t">
            <a:spAutoFit/>
          </a:bodyPr>
          <a:lstStyle/>
          <a:p>
            <a:pPr algn="ctr">
              <a:lnSpc>
                <a:spcPts val="8399"/>
              </a:lnSpc>
            </a:pPr>
            <a:r>
              <a:rPr lang="en-US" sz="5999" dirty="0">
                <a:solidFill>
                  <a:srgbClr val="000000"/>
                </a:solidFill>
                <a:latin typeface="Heebo Bold"/>
              </a:rPr>
              <a:t>Preprocessing</a:t>
            </a:r>
          </a:p>
        </p:txBody>
      </p:sp>
      <p:sp>
        <p:nvSpPr>
          <p:cNvPr id="9" name="TextBox 9"/>
          <p:cNvSpPr txBox="1"/>
          <p:nvPr/>
        </p:nvSpPr>
        <p:spPr>
          <a:xfrm>
            <a:off x="1492853" y="635000"/>
            <a:ext cx="348878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12</a:t>
            </a:r>
          </a:p>
        </p:txBody>
      </p:sp>
      <p:sp>
        <p:nvSpPr>
          <p:cNvPr id="11" name="TextBox 11"/>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12" name="Freeform 12"/>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3" name="Freeform 13"/>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4" name="Freeform 14"/>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4"/>
            <a:stretch>
              <a:fillRect/>
            </a:stretch>
          </a:blipFill>
        </p:spPr>
        <p:txBody>
          <a:bodyPr/>
          <a:lstStyle/>
          <a:p>
            <a:endParaRPr lang="en-ID"/>
          </a:p>
        </p:txBody>
      </p:sp>
      <p:graphicFrame>
        <p:nvGraphicFramePr>
          <p:cNvPr id="21" name="Table 20">
            <a:extLst>
              <a:ext uri="{FF2B5EF4-FFF2-40B4-BE49-F238E27FC236}">
                <a16:creationId xmlns:a16="http://schemas.microsoft.com/office/drawing/2014/main" id="{9B2EB52B-2E16-0E45-94A9-05CB2C3753E1}"/>
              </a:ext>
            </a:extLst>
          </p:cNvPr>
          <p:cNvGraphicFramePr>
            <a:graphicFrameLocks noGrp="1"/>
          </p:cNvGraphicFramePr>
          <p:nvPr>
            <p:extLst>
              <p:ext uri="{D42A27DB-BD31-4B8C-83A1-F6EECF244321}">
                <p14:modId xmlns:p14="http://schemas.microsoft.com/office/powerpoint/2010/main" val="3504971156"/>
              </p:ext>
            </p:extLst>
          </p:nvPr>
        </p:nvGraphicFramePr>
        <p:xfrm>
          <a:off x="3040077" y="2776994"/>
          <a:ext cx="11443446" cy="994410"/>
        </p:xfrm>
        <a:graphic>
          <a:graphicData uri="http://schemas.openxmlformats.org/drawingml/2006/table">
            <a:tbl>
              <a:tblPr>
                <a:tableStyleId>{5C22544A-7EE6-4342-B048-85BDC9FD1C3A}</a:tableStyleId>
              </a:tblPr>
              <a:tblGrid>
                <a:gridCol w="11443446">
                  <a:extLst>
                    <a:ext uri="{9D8B030D-6E8A-4147-A177-3AD203B41FA5}">
                      <a16:colId xmlns:a16="http://schemas.microsoft.com/office/drawing/2014/main" val="2880370640"/>
                    </a:ext>
                  </a:extLst>
                </a:gridCol>
              </a:tblGrid>
              <a:tr h="190500">
                <a:tc>
                  <a:txBody>
                    <a:bodyPr/>
                    <a:lstStyle/>
                    <a:p>
                      <a:pPr algn="l" fontAlgn="b"/>
                      <a:r>
                        <a:rPr lang="en-ID" sz="3200" b="1" u="none" strike="noStrike" dirty="0">
                          <a:effectLst/>
                        </a:rPr>
                        <a:t>Case Folding</a:t>
                      </a:r>
                      <a:endParaRPr lang="en-ID"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6436018"/>
                  </a:ext>
                </a:extLst>
              </a:tr>
              <a:tr h="190500">
                <a:tc>
                  <a:txBody>
                    <a:bodyPr/>
                    <a:lstStyle/>
                    <a:p>
                      <a:pPr algn="l" fontAlgn="ctr"/>
                      <a:r>
                        <a:rPr lang="en-ID" sz="3200" u="none" strike="noStrike" dirty="0" err="1">
                          <a:effectLst/>
                        </a:rPr>
                        <a:t>mantap</a:t>
                      </a:r>
                      <a:r>
                        <a:rPr lang="en-ID" sz="3200" u="none" strike="noStrike" dirty="0">
                          <a:effectLst/>
                        </a:rPr>
                        <a:t> </a:t>
                      </a:r>
                      <a:r>
                        <a:rPr lang="en-ID" sz="3200" u="none" strike="noStrike" dirty="0" err="1">
                          <a:effectLst/>
                        </a:rPr>
                        <a:t>banget</a:t>
                      </a:r>
                      <a:r>
                        <a:rPr lang="en-ID" sz="3200" u="none" strike="noStrike" dirty="0">
                          <a:effectLst/>
                        </a:rPr>
                        <a:t> </a:t>
                      </a:r>
                      <a:r>
                        <a:rPr lang="en-ID" sz="3200" u="none" strike="noStrike" dirty="0" err="1">
                          <a:effectLst/>
                        </a:rPr>
                        <a:t>jamunya</a:t>
                      </a:r>
                      <a:r>
                        <a:rPr lang="en-ID" sz="3200" u="none" strike="noStrike" dirty="0">
                          <a:effectLst/>
                        </a:rPr>
                        <a:t>😂 </a:t>
                      </a:r>
                      <a:r>
                        <a:rPr lang="en-ID" sz="3200" u="none" strike="noStrike" dirty="0" err="1">
                          <a:effectLst/>
                        </a:rPr>
                        <a:t>bakalan</a:t>
                      </a:r>
                      <a:r>
                        <a:rPr lang="en-ID" sz="3200" u="none" strike="noStrike" dirty="0">
                          <a:effectLst/>
                        </a:rPr>
                        <a:t> </a:t>
                      </a:r>
                      <a:r>
                        <a:rPr lang="en-ID" sz="3200" u="none" strike="noStrike" dirty="0" err="1">
                          <a:effectLst/>
                        </a:rPr>
                        <a:t>coba</a:t>
                      </a:r>
                      <a:r>
                        <a:rPr lang="en-ID" sz="3200" u="none" strike="noStrike" dirty="0">
                          <a:effectLst/>
                        </a:rPr>
                        <a:t> </a:t>
                      </a:r>
                      <a:r>
                        <a:rPr lang="en-ID" sz="3200" u="none" strike="noStrike" dirty="0" err="1">
                          <a:effectLst/>
                        </a:rPr>
                        <a:t>lagi</a:t>
                      </a:r>
                      <a:r>
                        <a:rPr lang="en-ID" sz="3200" u="none" strike="noStrike" dirty="0">
                          <a:effectLst/>
                        </a:rPr>
                        <a:t>, </a:t>
                      </a:r>
                      <a:r>
                        <a:rPr lang="en-ID" sz="3200" u="none" strike="noStrike" dirty="0" err="1">
                          <a:effectLst/>
                        </a:rPr>
                        <a:t>mantap</a:t>
                      </a:r>
                      <a:r>
                        <a:rPr lang="en-ID" sz="3200" u="none" strike="noStrike" dirty="0">
                          <a:effectLst/>
                        </a:rPr>
                        <a:t> </a:t>
                      </a:r>
                      <a:r>
                        <a:rPr lang="en-ID" sz="3200" u="none" strike="noStrike" dirty="0" err="1">
                          <a:effectLst/>
                        </a:rPr>
                        <a:t>pokoknya</a:t>
                      </a:r>
                      <a:endParaRPr lang="en-ID"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96645124"/>
                  </a:ext>
                </a:extLst>
              </a:tr>
            </a:tbl>
          </a:graphicData>
        </a:graphic>
      </p:graphicFrame>
      <p:graphicFrame>
        <p:nvGraphicFramePr>
          <p:cNvPr id="22" name="Table 21">
            <a:extLst>
              <a:ext uri="{FF2B5EF4-FFF2-40B4-BE49-F238E27FC236}">
                <a16:creationId xmlns:a16="http://schemas.microsoft.com/office/drawing/2014/main" id="{A6135A05-DB09-2D16-B552-45C406DC628B}"/>
              </a:ext>
            </a:extLst>
          </p:cNvPr>
          <p:cNvGraphicFramePr>
            <a:graphicFrameLocks noGrp="1"/>
          </p:cNvGraphicFramePr>
          <p:nvPr>
            <p:extLst>
              <p:ext uri="{D42A27DB-BD31-4B8C-83A1-F6EECF244321}">
                <p14:modId xmlns:p14="http://schemas.microsoft.com/office/powerpoint/2010/main" val="4208716499"/>
              </p:ext>
            </p:extLst>
          </p:nvPr>
        </p:nvGraphicFramePr>
        <p:xfrm>
          <a:off x="3040077" y="3996690"/>
          <a:ext cx="11425725" cy="994410"/>
        </p:xfrm>
        <a:graphic>
          <a:graphicData uri="http://schemas.openxmlformats.org/drawingml/2006/table">
            <a:tbl>
              <a:tblPr>
                <a:tableStyleId>{5C22544A-7EE6-4342-B048-85BDC9FD1C3A}</a:tableStyleId>
              </a:tblPr>
              <a:tblGrid>
                <a:gridCol w="11425725">
                  <a:extLst>
                    <a:ext uri="{9D8B030D-6E8A-4147-A177-3AD203B41FA5}">
                      <a16:colId xmlns:a16="http://schemas.microsoft.com/office/drawing/2014/main" val="3703732752"/>
                    </a:ext>
                  </a:extLst>
                </a:gridCol>
              </a:tblGrid>
              <a:tr h="190500">
                <a:tc>
                  <a:txBody>
                    <a:bodyPr/>
                    <a:lstStyle/>
                    <a:p>
                      <a:pPr algn="l" fontAlgn="b"/>
                      <a:r>
                        <a:rPr lang="en-ID" sz="3200" b="1" u="none" strike="noStrike" dirty="0">
                          <a:effectLst/>
                        </a:rPr>
                        <a:t>Punctuation Removal</a:t>
                      </a:r>
                      <a:endParaRPr lang="en-ID"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3055155"/>
                  </a:ext>
                </a:extLst>
              </a:tr>
              <a:tr h="190500">
                <a:tc>
                  <a:txBody>
                    <a:bodyPr/>
                    <a:lstStyle/>
                    <a:p>
                      <a:pPr algn="l" fontAlgn="ctr"/>
                      <a:r>
                        <a:rPr lang="en-ID" sz="3200" u="none" strike="noStrike" dirty="0" err="1">
                          <a:effectLst/>
                        </a:rPr>
                        <a:t>mantap</a:t>
                      </a:r>
                      <a:r>
                        <a:rPr lang="en-ID" sz="3200" u="none" strike="noStrike" dirty="0">
                          <a:effectLst/>
                        </a:rPr>
                        <a:t> </a:t>
                      </a:r>
                      <a:r>
                        <a:rPr lang="en-ID" sz="3200" u="none" strike="noStrike" dirty="0" err="1">
                          <a:effectLst/>
                        </a:rPr>
                        <a:t>banget</a:t>
                      </a:r>
                      <a:r>
                        <a:rPr lang="en-ID" sz="3200" u="none" strike="noStrike" dirty="0">
                          <a:effectLst/>
                        </a:rPr>
                        <a:t> </a:t>
                      </a:r>
                      <a:r>
                        <a:rPr lang="en-ID" sz="3200" u="none" strike="noStrike" dirty="0" err="1">
                          <a:effectLst/>
                        </a:rPr>
                        <a:t>jamunya</a:t>
                      </a:r>
                      <a:r>
                        <a:rPr lang="en-ID" sz="3200" u="none" strike="noStrike" dirty="0">
                          <a:effectLst/>
                        </a:rPr>
                        <a:t> </a:t>
                      </a:r>
                      <a:r>
                        <a:rPr lang="en-ID" sz="3200" u="none" strike="noStrike" dirty="0" err="1">
                          <a:effectLst/>
                        </a:rPr>
                        <a:t>bakalan</a:t>
                      </a:r>
                      <a:r>
                        <a:rPr lang="en-ID" sz="3200" u="none" strike="noStrike" dirty="0">
                          <a:effectLst/>
                        </a:rPr>
                        <a:t> </a:t>
                      </a:r>
                      <a:r>
                        <a:rPr lang="en-ID" sz="3200" u="none" strike="noStrike" dirty="0" err="1">
                          <a:effectLst/>
                        </a:rPr>
                        <a:t>coba</a:t>
                      </a:r>
                      <a:r>
                        <a:rPr lang="en-ID" sz="3200" u="none" strike="noStrike" dirty="0">
                          <a:effectLst/>
                        </a:rPr>
                        <a:t> </a:t>
                      </a:r>
                      <a:r>
                        <a:rPr lang="en-ID" sz="3200" u="none" strike="noStrike" dirty="0" err="1">
                          <a:effectLst/>
                        </a:rPr>
                        <a:t>lagi</a:t>
                      </a:r>
                      <a:r>
                        <a:rPr lang="en-ID" sz="3200" u="none" strike="noStrike" dirty="0">
                          <a:effectLst/>
                        </a:rPr>
                        <a:t> </a:t>
                      </a:r>
                      <a:r>
                        <a:rPr lang="en-ID" sz="3200" u="none" strike="noStrike" dirty="0" err="1">
                          <a:effectLst/>
                        </a:rPr>
                        <a:t>mantap</a:t>
                      </a:r>
                      <a:r>
                        <a:rPr lang="en-ID" sz="3200" u="none" strike="noStrike" dirty="0">
                          <a:effectLst/>
                        </a:rPr>
                        <a:t> </a:t>
                      </a:r>
                      <a:r>
                        <a:rPr lang="en-ID" sz="3200" u="none" strike="noStrike" dirty="0" err="1">
                          <a:effectLst/>
                        </a:rPr>
                        <a:t>pokoknya</a:t>
                      </a:r>
                      <a:endParaRPr lang="en-ID"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6068057"/>
                  </a:ext>
                </a:extLst>
              </a:tr>
            </a:tbl>
          </a:graphicData>
        </a:graphic>
      </p:graphicFrame>
      <p:graphicFrame>
        <p:nvGraphicFramePr>
          <p:cNvPr id="23" name="Table 22">
            <a:extLst>
              <a:ext uri="{FF2B5EF4-FFF2-40B4-BE49-F238E27FC236}">
                <a16:creationId xmlns:a16="http://schemas.microsoft.com/office/drawing/2014/main" id="{C5F84D5B-6119-BC1D-4D43-3EA4CF3AA3D8}"/>
              </a:ext>
            </a:extLst>
          </p:cNvPr>
          <p:cNvGraphicFramePr>
            <a:graphicFrameLocks noGrp="1"/>
          </p:cNvGraphicFramePr>
          <p:nvPr>
            <p:extLst>
              <p:ext uri="{D42A27DB-BD31-4B8C-83A1-F6EECF244321}">
                <p14:modId xmlns:p14="http://schemas.microsoft.com/office/powerpoint/2010/main" val="2701593036"/>
              </p:ext>
            </p:extLst>
          </p:nvPr>
        </p:nvGraphicFramePr>
        <p:xfrm>
          <a:off x="3015268" y="5295900"/>
          <a:ext cx="13713714" cy="994410"/>
        </p:xfrm>
        <a:graphic>
          <a:graphicData uri="http://schemas.openxmlformats.org/drawingml/2006/table">
            <a:tbl>
              <a:tblPr>
                <a:tableStyleId>{5C22544A-7EE6-4342-B048-85BDC9FD1C3A}</a:tableStyleId>
              </a:tblPr>
              <a:tblGrid>
                <a:gridCol w="13713714">
                  <a:extLst>
                    <a:ext uri="{9D8B030D-6E8A-4147-A177-3AD203B41FA5}">
                      <a16:colId xmlns:a16="http://schemas.microsoft.com/office/drawing/2014/main" val="1493834985"/>
                    </a:ext>
                  </a:extLst>
                </a:gridCol>
              </a:tblGrid>
              <a:tr h="190500">
                <a:tc>
                  <a:txBody>
                    <a:bodyPr/>
                    <a:lstStyle/>
                    <a:p>
                      <a:pPr algn="l" fontAlgn="b"/>
                      <a:r>
                        <a:rPr lang="en-ID" sz="3200" b="1" u="none" strike="noStrike" dirty="0">
                          <a:effectLst/>
                        </a:rPr>
                        <a:t>Tokenizing</a:t>
                      </a:r>
                      <a:endParaRPr lang="en-ID"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97611538"/>
                  </a:ext>
                </a:extLst>
              </a:tr>
              <a:tr h="190500">
                <a:tc>
                  <a:txBody>
                    <a:bodyPr/>
                    <a:lstStyle/>
                    <a:p>
                      <a:pPr algn="l" fontAlgn="ctr"/>
                      <a:r>
                        <a:rPr lang="en-ID" sz="3200" u="none" strike="noStrike" dirty="0">
                          <a:effectLst/>
                        </a:rPr>
                        <a:t>["</a:t>
                      </a:r>
                      <a:r>
                        <a:rPr lang="en-ID" sz="3200" u="none" strike="noStrike" dirty="0" err="1">
                          <a:effectLst/>
                        </a:rPr>
                        <a:t>mantap</a:t>
                      </a:r>
                      <a:r>
                        <a:rPr lang="en-ID" sz="3200" u="none" strike="noStrike" dirty="0">
                          <a:effectLst/>
                        </a:rPr>
                        <a:t>", "</a:t>
                      </a:r>
                      <a:r>
                        <a:rPr lang="en-ID" sz="3200" u="none" strike="noStrike" dirty="0" err="1">
                          <a:effectLst/>
                        </a:rPr>
                        <a:t>banget</a:t>
                      </a:r>
                      <a:r>
                        <a:rPr lang="en-ID" sz="3200" u="none" strike="noStrike" dirty="0">
                          <a:effectLst/>
                        </a:rPr>
                        <a:t>", "</a:t>
                      </a:r>
                      <a:r>
                        <a:rPr lang="en-ID" sz="3200" u="none" strike="noStrike" dirty="0" err="1">
                          <a:effectLst/>
                        </a:rPr>
                        <a:t>jamunya</a:t>
                      </a:r>
                      <a:r>
                        <a:rPr lang="en-ID" sz="3200" u="none" strike="noStrike" dirty="0">
                          <a:effectLst/>
                        </a:rPr>
                        <a:t>", "</a:t>
                      </a:r>
                      <a:r>
                        <a:rPr lang="en-ID" sz="3200" u="none" strike="noStrike" dirty="0" err="1">
                          <a:effectLst/>
                        </a:rPr>
                        <a:t>bakalan</a:t>
                      </a:r>
                      <a:r>
                        <a:rPr lang="en-ID" sz="3200" u="none" strike="noStrike" dirty="0">
                          <a:effectLst/>
                        </a:rPr>
                        <a:t>", "</a:t>
                      </a:r>
                      <a:r>
                        <a:rPr lang="en-ID" sz="3200" u="none" strike="noStrike" dirty="0" err="1">
                          <a:effectLst/>
                        </a:rPr>
                        <a:t>coba</a:t>
                      </a:r>
                      <a:r>
                        <a:rPr lang="en-ID" sz="3200" u="none" strike="noStrike" dirty="0">
                          <a:effectLst/>
                        </a:rPr>
                        <a:t>", "</a:t>
                      </a:r>
                      <a:r>
                        <a:rPr lang="en-ID" sz="3200" u="none" strike="noStrike" dirty="0" err="1">
                          <a:effectLst/>
                        </a:rPr>
                        <a:t>lagi</a:t>
                      </a:r>
                      <a:r>
                        <a:rPr lang="en-ID" sz="3200" u="none" strike="noStrike" dirty="0">
                          <a:effectLst/>
                        </a:rPr>
                        <a:t>", "</a:t>
                      </a:r>
                      <a:r>
                        <a:rPr lang="en-ID" sz="3200" u="none" strike="noStrike" dirty="0" err="1">
                          <a:effectLst/>
                        </a:rPr>
                        <a:t>mantap</a:t>
                      </a:r>
                      <a:r>
                        <a:rPr lang="en-ID" sz="3200" u="none" strike="noStrike" dirty="0">
                          <a:effectLst/>
                        </a:rPr>
                        <a:t>", "</a:t>
                      </a:r>
                      <a:r>
                        <a:rPr lang="en-ID" sz="3200" u="none" strike="noStrike" dirty="0" err="1">
                          <a:effectLst/>
                        </a:rPr>
                        <a:t>pokoknya</a:t>
                      </a:r>
                      <a:r>
                        <a:rPr lang="en-ID" sz="3200" u="none" strike="noStrike" dirty="0">
                          <a:effectLst/>
                        </a:rPr>
                        <a:t>"]</a:t>
                      </a:r>
                      <a:endParaRPr lang="en-ID"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90533519"/>
                  </a:ext>
                </a:extLst>
              </a:tr>
            </a:tbl>
          </a:graphicData>
        </a:graphic>
      </p:graphicFrame>
      <p:graphicFrame>
        <p:nvGraphicFramePr>
          <p:cNvPr id="24" name="Table 23">
            <a:extLst>
              <a:ext uri="{FF2B5EF4-FFF2-40B4-BE49-F238E27FC236}">
                <a16:creationId xmlns:a16="http://schemas.microsoft.com/office/drawing/2014/main" id="{EE3C1680-2AC9-5B89-F1B4-794EDD1DE332}"/>
              </a:ext>
            </a:extLst>
          </p:cNvPr>
          <p:cNvGraphicFramePr>
            <a:graphicFrameLocks noGrp="1"/>
          </p:cNvGraphicFramePr>
          <p:nvPr>
            <p:extLst>
              <p:ext uri="{D42A27DB-BD31-4B8C-83A1-F6EECF244321}">
                <p14:modId xmlns:p14="http://schemas.microsoft.com/office/powerpoint/2010/main" val="460615028"/>
              </p:ext>
            </p:extLst>
          </p:nvPr>
        </p:nvGraphicFramePr>
        <p:xfrm>
          <a:off x="3059570" y="6591300"/>
          <a:ext cx="11425725" cy="994410"/>
        </p:xfrm>
        <a:graphic>
          <a:graphicData uri="http://schemas.openxmlformats.org/drawingml/2006/table">
            <a:tbl>
              <a:tblPr>
                <a:tableStyleId>{5C22544A-7EE6-4342-B048-85BDC9FD1C3A}</a:tableStyleId>
              </a:tblPr>
              <a:tblGrid>
                <a:gridCol w="11425725">
                  <a:extLst>
                    <a:ext uri="{9D8B030D-6E8A-4147-A177-3AD203B41FA5}">
                      <a16:colId xmlns:a16="http://schemas.microsoft.com/office/drawing/2014/main" val="3453762875"/>
                    </a:ext>
                  </a:extLst>
                </a:gridCol>
              </a:tblGrid>
              <a:tr h="190500">
                <a:tc>
                  <a:txBody>
                    <a:bodyPr/>
                    <a:lstStyle/>
                    <a:p>
                      <a:pPr algn="l" fontAlgn="b"/>
                      <a:r>
                        <a:rPr lang="en-ID" sz="3200" b="1" u="none" strike="noStrike" dirty="0" err="1">
                          <a:effectLst/>
                        </a:rPr>
                        <a:t>Stopword</a:t>
                      </a:r>
                      <a:r>
                        <a:rPr lang="en-ID" sz="3200" b="1" u="none" strike="noStrike" dirty="0">
                          <a:effectLst/>
                        </a:rPr>
                        <a:t> Removal</a:t>
                      </a:r>
                      <a:endParaRPr lang="en-ID"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6673940"/>
                  </a:ext>
                </a:extLst>
              </a:tr>
              <a:tr h="190500">
                <a:tc>
                  <a:txBody>
                    <a:bodyPr/>
                    <a:lstStyle/>
                    <a:p>
                      <a:pPr algn="l" fontAlgn="ctr"/>
                      <a:r>
                        <a:rPr lang="en-ID" sz="3200" u="none" strike="noStrike" dirty="0">
                          <a:effectLst/>
                        </a:rPr>
                        <a:t>["</a:t>
                      </a:r>
                      <a:r>
                        <a:rPr lang="en-ID" sz="3200" u="none" strike="noStrike" dirty="0" err="1">
                          <a:effectLst/>
                        </a:rPr>
                        <a:t>mantap</a:t>
                      </a:r>
                      <a:r>
                        <a:rPr lang="en-ID" sz="3200" u="none" strike="noStrike" dirty="0">
                          <a:effectLst/>
                        </a:rPr>
                        <a:t>", "</a:t>
                      </a:r>
                      <a:r>
                        <a:rPr lang="en-ID" sz="3200" u="none" strike="noStrike" dirty="0" err="1">
                          <a:effectLst/>
                        </a:rPr>
                        <a:t>banget</a:t>
                      </a:r>
                      <a:r>
                        <a:rPr lang="en-ID" sz="3200" u="none" strike="noStrike" dirty="0">
                          <a:effectLst/>
                        </a:rPr>
                        <a:t>", "</a:t>
                      </a:r>
                      <a:r>
                        <a:rPr lang="en-ID" sz="3200" u="none" strike="noStrike" dirty="0" err="1">
                          <a:effectLst/>
                        </a:rPr>
                        <a:t>jamunya</a:t>
                      </a:r>
                      <a:r>
                        <a:rPr lang="en-ID" sz="3200" u="none" strike="noStrike" dirty="0">
                          <a:effectLst/>
                        </a:rPr>
                        <a:t>", "</a:t>
                      </a:r>
                      <a:r>
                        <a:rPr lang="en-ID" sz="3200" u="none" strike="noStrike" dirty="0" err="1">
                          <a:effectLst/>
                        </a:rPr>
                        <a:t>coba</a:t>
                      </a:r>
                      <a:r>
                        <a:rPr lang="en-ID" sz="3200" u="none" strike="noStrike" dirty="0">
                          <a:effectLst/>
                        </a:rPr>
                        <a:t>", "</a:t>
                      </a:r>
                      <a:r>
                        <a:rPr lang="en-ID" sz="3200" u="none" strike="noStrike" dirty="0" err="1">
                          <a:effectLst/>
                        </a:rPr>
                        <a:t>mantap</a:t>
                      </a:r>
                      <a:r>
                        <a:rPr lang="en-ID" sz="3200" u="none" strike="noStrike" dirty="0">
                          <a:effectLst/>
                        </a:rPr>
                        <a:t>", "</a:t>
                      </a:r>
                      <a:r>
                        <a:rPr lang="en-ID" sz="3200" u="none" strike="noStrike" dirty="0" err="1">
                          <a:effectLst/>
                        </a:rPr>
                        <a:t>pokoknya</a:t>
                      </a:r>
                      <a:r>
                        <a:rPr lang="en-ID" sz="3200" u="none" strike="noStrike" dirty="0">
                          <a:effectLst/>
                        </a:rPr>
                        <a:t>"]</a:t>
                      </a:r>
                      <a:endParaRPr lang="en-ID"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95095819"/>
                  </a:ext>
                </a:extLst>
              </a:tr>
            </a:tbl>
          </a:graphicData>
        </a:graphic>
      </p:graphicFrame>
      <p:graphicFrame>
        <p:nvGraphicFramePr>
          <p:cNvPr id="25" name="Table 24">
            <a:extLst>
              <a:ext uri="{FF2B5EF4-FFF2-40B4-BE49-F238E27FC236}">
                <a16:creationId xmlns:a16="http://schemas.microsoft.com/office/drawing/2014/main" id="{6A929D7B-750E-2F58-D571-28BA355D6EC3}"/>
              </a:ext>
            </a:extLst>
          </p:cNvPr>
          <p:cNvGraphicFramePr>
            <a:graphicFrameLocks noGrp="1"/>
          </p:cNvGraphicFramePr>
          <p:nvPr>
            <p:extLst>
              <p:ext uri="{D42A27DB-BD31-4B8C-83A1-F6EECF244321}">
                <p14:modId xmlns:p14="http://schemas.microsoft.com/office/powerpoint/2010/main" val="3645569438"/>
              </p:ext>
            </p:extLst>
          </p:nvPr>
        </p:nvGraphicFramePr>
        <p:xfrm>
          <a:off x="3059570" y="7886700"/>
          <a:ext cx="11443446" cy="994410"/>
        </p:xfrm>
        <a:graphic>
          <a:graphicData uri="http://schemas.openxmlformats.org/drawingml/2006/table">
            <a:tbl>
              <a:tblPr>
                <a:tableStyleId>{5C22544A-7EE6-4342-B048-85BDC9FD1C3A}</a:tableStyleId>
              </a:tblPr>
              <a:tblGrid>
                <a:gridCol w="11443446">
                  <a:extLst>
                    <a:ext uri="{9D8B030D-6E8A-4147-A177-3AD203B41FA5}">
                      <a16:colId xmlns:a16="http://schemas.microsoft.com/office/drawing/2014/main" val="1403284442"/>
                    </a:ext>
                  </a:extLst>
                </a:gridCol>
              </a:tblGrid>
              <a:tr h="190500">
                <a:tc>
                  <a:txBody>
                    <a:bodyPr/>
                    <a:lstStyle/>
                    <a:p>
                      <a:pPr algn="l" fontAlgn="b"/>
                      <a:r>
                        <a:rPr lang="en-ID" sz="3200" u="none" strike="noStrike" dirty="0">
                          <a:effectLst/>
                        </a:rPr>
                        <a:t>Stemming</a:t>
                      </a:r>
                      <a:endParaRPr lang="en-ID" sz="32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9993946"/>
                  </a:ext>
                </a:extLst>
              </a:tr>
              <a:tr h="238125">
                <a:tc>
                  <a:txBody>
                    <a:bodyPr/>
                    <a:lstStyle/>
                    <a:p>
                      <a:pPr algn="l" fontAlgn="ctr"/>
                      <a:r>
                        <a:rPr lang="en-ID" sz="3200" u="none" strike="noStrike" dirty="0">
                          <a:effectLst/>
                        </a:rPr>
                        <a:t>["</a:t>
                      </a:r>
                      <a:r>
                        <a:rPr lang="en-ID" sz="3200" u="none" strike="noStrike" dirty="0" err="1">
                          <a:effectLst/>
                        </a:rPr>
                        <a:t>mantap</a:t>
                      </a:r>
                      <a:r>
                        <a:rPr lang="en-ID" sz="3200" u="none" strike="noStrike" dirty="0">
                          <a:effectLst/>
                        </a:rPr>
                        <a:t>", "</a:t>
                      </a:r>
                      <a:r>
                        <a:rPr lang="en-ID" sz="3200" u="none" strike="noStrike" dirty="0" err="1">
                          <a:effectLst/>
                        </a:rPr>
                        <a:t>banget</a:t>
                      </a:r>
                      <a:r>
                        <a:rPr lang="en-ID" sz="3200" u="none" strike="noStrike" dirty="0">
                          <a:effectLst/>
                        </a:rPr>
                        <a:t>", "jamu", "</a:t>
                      </a:r>
                      <a:r>
                        <a:rPr lang="en-ID" sz="3200" u="none" strike="noStrike" dirty="0" err="1">
                          <a:effectLst/>
                        </a:rPr>
                        <a:t>coba</a:t>
                      </a:r>
                      <a:r>
                        <a:rPr lang="en-ID" sz="3200" u="none" strike="noStrike" dirty="0">
                          <a:effectLst/>
                        </a:rPr>
                        <a:t>", "</a:t>
                      </a:r>
                      <a:r>
                        <a:rPr lang="en-ID" sz="3200" u="none" strike="noStrike" dirty="0" err="1">
                          <a:effectLst/>
                        </a:rPr>
                        <a:t>mantap</a:t>
                      </a:r>
                      <a:r>
                        <a:rPr lang="en-ID" sz="3200" u="none" strike="noStrike" dirty="0">
                          <a:effectLst/>
                        </a:rPr>
                        <a:t>", "</a:t>
                      </a:r>
                      <a:r>
                        <a:rPr lang="en-ID" sz="3200" u="none" strike="noStrike" dirty="0" err="1">
                          <a:effectLst/>
                        </a:rPr>
                        <a:t>pokok</a:t>
                      </a:r>
                      <a:r>
                        <a:rPr lang="en-ID" sz="3200" u="none" strike="noStrike" dirty="0">
                          <a:effectLst/>
                        </a:rPr>
                        <a:t>"]</a:t>
                      </a:r>
                      <a:endParaRPr lang="en-ID" sz="32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0035913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6109350" y="1210352"/>
            <a:ext cx="5802066" cy="279048"/>
            <a:chOff x="0" y="0"/>
            <a:chExt cx="1988255" cy="91437"/>
          </a:xfrm>
        </p:grpSpPr>
        <p:sp>
          <p:nvSpPr>
            <p:cNvPr id="3" name="Freeform 3"/>
            <p:cNvSpPr/>
            <p:nvPr/>
          </p:nvSpPr>
          <p:spPr>
            <a:xfrm>
              <a:off x="0" y="0"/>
              <a:ext cx="1988255" cy="91437"/>
            </a:xfrm>
            <a:custGeom>
              <a:avLst/>
              <a:gdLst/>
              <a:ahLst/>
              <a:cxnLst/>
              <a:rect l="l" t="t" r="r" b="b"/>
              <a:pathLst>
                <a:path w="1988255" h="91437">
                  <a:moveTo>
                    <a:pt x="0" y="0"/>
                  </a:moveTo>
                  <a:lnTo>
                    <a:pt x="1988255" y="0"/>
                  </a:lnTo>
                  <a:lnTo>
                    <a:pt x="1988255" y="91437"/>
                  </a:lnTo>
                  <a:lnTo>
                    <a:pt x="0" y="9143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9" name="Freeform 9"/>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0" name="Freeform 10"/>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4"/>
            <a:stretch>
              <a:fillRect/>
            </a:stretch>
          </a:blipFill>
        </p:spPr>
        <p:txBody>
          <a:bodyPr/>
          <a:lstStyle/>
          <a:p>
            <a:endParaRPr lang="en-ID"/>
          </a:p>
        </p:txBody>
      </p:sp>
      <p:sp>
        <p:nvSpPr>
          <p:cNvPr id="11" name="Freeform 11"/>
          <p:cNvSpPr/>
          <p:nvPr/>
        </p:nvSpPr>
        <p:spPr>
          <a:xfrm>
            <a:off x="13159913" y="2547082"/>
            <a:ext cx="4963747" cy="4853178"/>
          </a:xfrm>
          <a:custGeom>
            <a:avLst/>
            <a:gdLst/>
            <a:ahLst/>
            <a:cxnLst/>
            <a:rect l="l" t="t" r="r" b="b"/>
            <a:pathLst>
              <a:path w="8490394" h="5811321">
                <a:moveTo>
                  <a:pt x="0" y="0"/>
                </a:moveTo>
                <a:lnTo>
                  <a:pt x="8490394" y="0"/>
                </a:lnTo>
                <a:lnTo>
                  <a:pt x="8490394" y="5811322"/>
                </a:lnTo>
                <a:lnTo>
                  <a:pt x="0" y="5811322"/>
                </a:lnTo>
                <a:lnTo>
                  <a:pt x="0" y="0"/>
                </a:lnTo>
                <a:close/>
              </a:path>
            </a:pathLst>
          </a:custGeom>
          <a:blipFill>
            <a:blip r:embed="rId5"/>
            <a:stretch>
              <a:fillRect/>
            </a:stretch>
          </a:blipFill>
        </p:spPr>
        <p:txBody>
          <a:bodyPr/>
          <a:lstStyle/>
          <a:p>
            <a:endParaRPr lang="en-ID"/>
          </a:p>
        </p:txBody>
      </p:sp>
      <p:sp>
        <p:nvSpPr>
          <p:cNvPr id="12" name="TextBox 12"/>
          <p:cNvSpPr txBox="1"/>
          <p:nvPr/>
        </p:nvSpPr>
        <p:spPr>
          <a:xfrm>
            <a:off x="5313713" y="532875"/>
            <a:ext cx="7549157" cy="961802"/>
          </a:xfrm>
          <a:prstGeom prst="rect">
            <a:avLst/>
          </a:prstGeom>
        </p:spPr>
        <p:txBody>
          <a:bodyPr lIns="0" tIns="0" rIns="0" bIns="0" rtlCol="0" anchor="t">
            <a:spAutoFit/>
          </a:bodyPr>
          <a:lstStyle/>
          <a:p>
            <a:pPr algn="ctr">
              <a:lnSpc>
                <a:spcPts val="8399"/>
              </a:lnSpc>
            </a:pPr>
            <a:r>
              <a:rPr lang="en-US" sz="4000" dirty="0" err="1">
                <a:solidFill>
                  <a:srgbClr val="000000"/>
                </a:solidFill>
                <a:latin typeface="Heebo Bold"/>
              </a:rPr>
              <a:t>Ekstraksi</a:t>
            </a:r>
            <a:r>
              <a:rPr lang="en-US" sz="4000" dirty="0">
                <a:solidFill>
                  <a:srgbClr val="000000"/>
                </a:solidFill>
                <a:latin typeface="Heebo Bold"/>
              </a:rPr>
              <a:t> Fitur TF-IDF</a:t>
            </a:r>
          </a:p>
        </p:txBody>
      </p:sp>
      <p:sp>
        <p:nvSpPr>
          <p:cNvPr id="13" name="TextBox 13"/>
          <p:cNvSpPr txBox="1"/>
          <p:nvPr/>
        </p:nvSpPr>
        <p:spPr>
          <a:xfrm>
            <a:off x="1492853" y="635000"/>
            <a:ext cx="348878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4" name="TextBox 14"/>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13</a:t>
            </a:r>
          </a:p>
        </p:txBody>
      </p:sp>
      <p:sp>
        <p:nvSpPr>
          <p:cNvPr id="15" name="TextBox 15"/>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graphicFrame>
        <p:nvGraphicFramePr>
          <p:cNvPr id="16" name="Table 15">
            <a:extLst>
              <a:ext uri="{FF2B5EF4-FFF2-40B4-BE49-F238E27FC236}">
                <a16:creationId xmlns:a16="http://schemas.microsoft.com/office/drawing/2014/main" id="{1C4B8E0B-20E9-A0ED-F756-B4F6CDB77D4A}"/>
              </a:ext>
            </a:extLst>
          </p:cNvPr>
          <p:cNvGraphicFramePr>
            <a:graphicFrameLocks noGrp="1"/>
          </p:cNvGraphicFramePr>
          <p:nvPr>
            <p:extLst>
              <p:ext uri="{D42A27DB-BD31-4B8C-83A1-F6EECF244321}">
                <p14:modId xmlns:p14="http://schemas.microsoft.com/office/powerpoint/2010/main" val="3834634382"/>
              </p:ext>
            </p:extLst>
          </p:nvPr>
        </p:nvGraphicFramePr>
        <p:xfrm>
          <a:off x="164339" y="1727355"/>
          <a:ext cx="12826473" cy="8152470"/>
        </p:xfrm>
        <a:graphic>
          <a:graphicData uri="http://schemas.openxmlformats.org/drawingml/2006/table">
            <a:tbl>
              <a:tblPr>
                <a:tableStyleId>{5C22544A-7EE6-4342-B048-85BDC9FD1C3A}</a:tableStyleId>
              </a:tblPr>
              <a:tblGrid>
                <a:gridCol w="482033">
                  <a:extLst>
                    <a:ext uri="{9D8B030D-6E8A-4147-A177-3AD203B41FA5}">
                      <a16:colId xmlns:a16="http://schemas.microsoft.com/office/drawing/2014/main" val="1023195662"/>
                    </a:ext>
                  </a:extLst>
                </a:gridCol>
                <a:gridCol w="157756">
                  <a:extLst>
                    <a:ext uri="{9D8B030D-6E8A-4147-A177-3AD203B41FA5}">
                      <a16:colId xmlns:a16="http://schemas.microsoft.com/office/drawing/2014/main" val="3029419354"/>
                    </a:ext>
                  </a:extLst>
                </a:gridCol>
                <a:gridCol w="677038">
                  <a:extLst>
                    <a:ext uri="{9D8B030D-6E8A-4147-A177-3AD203B41FA5}">
                      <a16:colId xmlns:a16="http://schemas.microsoft.com/office/drawing/2014/main" val="3202267013"/>
                    </a:ext>
                  </a:extLst>
                </a:gridCol>
                <a:gridCol w="677038">
                  <a:extLst>
                    <a:ext uri="{9D8B030D-6E8A-4147-A177-3AD203B41FA5}">
                      <a16:colId xmlns:a16="http://schemas.microsoft.com/office/drawing/2014/main" val="1275524487"/>
                    </a:ext>
                  </a:extLst>
                </a:gridCol>
                <a:gridCol w="677038">
                  <a:extLst>
                    <a:ext uri="{9D8B030D-6E8A-4147-A177-3AD203B41FA5}">
                      <a16:colId xmlns:a16="http://schemas.microsoft.com/office/drawing/2014/main" val="3929707296"/>
                    </a:ext>
                  </a:extLst>
                </a:gridCol>
                <a:gridCol w="677038">
                  <a:extLst>
                    <a:ext uri="{9D8B030D-6E8A-4147-A177-3AD203B41FA5}">
                      <a16:colId xmlns:a16="http://schemas.microsoft.com/office/drawing/2014/main" val="520637935"/>
                    </a:ext>
                  </a:extLst>
                </a:gridCol>
                <a:gridCol w="677038">
                  <a:extLst>
                    <a:ext uri="{9D8B030D-6E8A-4147-A177-3AD203B41FA5}">
                      <a16:colId xmlns:a16="http://schemas.microsoft.com/office/drawing/2014/main" val="22807140"/>
                    </a:ext>
                  </a:extLst>
                </a:gridCol>
                <a:gridCol w="677038">
                  <a:extLst>
                    <a:ext uri="{9D8B030D-6E8A-4147-A177-3AD203B41FA5}">
                      <a16:colId xmlns:a16="http://schemas.microsoft.com/office/drawing/2014/main" val="804310823"/>
                    </a:ext>
                  </a:extLst>
                </a:gridCol>
                <a:gridCol w="677038">
                  <a:extLst>
                    <a:ext uri="{9D8B030D-6E8A-4147-A177-3AD203B41FA5}">
                      <a16:colId xmlns:a16="http://schemas.microsoft.com/office/drawing/2014/main" val="1719560350"/>
                    </a:ext>
                  </a:extLst>
                </a:gridCol>
                <a:gridCol w="677038">
                  <a:extLst>
                    <a:ext uri="{9D8B030D-6E8A-4147-A177-3AD203B41FA5}">
                      <a16:colId xmlns:a16="http://schemas.microsoft.com/office/drawing/2014/main" val="216205801"/>
                    </a:ext>
                  </a:extLst>
                </a:gridCol>
                <a:gridCol w="677038">
                  <a:extLst>
                    <a:ext uri="{9D8B030D-6E8A-4147-A177-3AD203B41FA5}">
                      <a16:colId xmlns:a16="http://schemas.microsoft.com/office/drawing/2014/main" val="3662497450"/>
                    </a:ext>
                  </a:extLst>
                </a:gridCol>
                <a:gridCol w="677038">
                  <a:extLst>
                    <a:ext uri="{9D8B030D-6E8A-4147-A177-3AD203B41FA5}">
                      <a16:colId xmlns:a16="http://schemas.microsoft.com/office/drawing/2014/main" val="1628315492"/>
                    </a:ext>
                  </a:extLst>
                </a:gridCol>
                <a:gridCol w="677038">
                  <a:extLst>
                    <a:ext uri="{9D8B030D-6E8A-4147-A177-3AD203B41FA5}">
                      <a16:colId xmlns:a16="http://schemas.microsoft.com/office/drawing/2014/main" val="914942791"/>
                    </a:ext>
                  </a:extLst>
                </a:gridCol>
                <a:gridCol w="677038">
                  <a:extLst>
                    <a:ext uri="{9D8B030D-6E8A-4147-A177-3AD203B41FA5}">
                      <a16:colId xmlns:a16="http://schemas.microsoft.com/office/drawing/2014/main" val="3882044574"/>
                    </a:ext>
                  </a:extLst>
                </a:gridCol>
                <a:gridCol w="677038">
                  <a:extLst>
                    <a:ext uri="{9D8B030D-6E8A-4147-A177-3AD203B41FA5}">
                      <a16:colId xmlns:a16="http://schemas.microsoft.com/office/drawing/2014/main" val="489823712"/>
                    </a:ext>
                  </a:extLst>
                </a:gridCol>
                <a:gridCol w="677038">
                  <a:extLst>
                    <a:ext uri="{9D8B030D-6E8A-4147-A177-3AD203B41FA5}">
                      <a16:colId xmlns:a16="http://schemas.microsoft.com/office/drawing/2014/main" val="3821671122"/>
                    </a:ext>
                  </a:extLst>
                </a:gridCol>
                <a:gridCol w="677038">
                  <a:extLst>
                    <a:ext uri="{9D8B030D-6E8A-4147-A177-3AD203B41FA5}">
                      <a16:colId xmlns:a16="http://schemas.microsoft.com/office/drawing/2014/main" val="754049010"/>
                    </a:ext>
                  </a:extLst>
                </a:gridCol>
                <a:gridCol w="677038">
                  <a:extLst>
                    <a:ext uri="{9D8B030D-6E8A-4147-A177-3AD203B41FA5}">
                      <a16:colId xmlns:a16="http://schemas.microsoft.com/office/drawing/2014/main" val="3137752365"/>
                    </a:ext>
                  </a:extLst>
                </a:gridCol>
                <a:gridCol w="677038">
                  <a:extLst>
                    <a:ext uri="{9D8B030D-6E8A-4147-A177-3AD203B41FA5}">
                      <a16:colId xmlns:a16="http://schemas.microsoft.com/office/drawing/2014/main" val="3459339360"/>
                    </a:ext>
                  </a:extLst>
                </a:gridCol>
                <a:gridCol w="677038">
                  <a:extLst>
                    <a:ext uri="{9D8B030D-6E8A-4147-A177-3AD203B41FA5}">
                      <a16:colId xmlns:a16="http://schemas.microsoft.com/office/drawing/2014/main" val="2385374150"/>
                    </a:ext>
                  </a:extLst>
                </a:gridCol>
              </a:tblGrid>
              <a:tr h="105761">
                <a:tc rowSpan="2">
                  <a:txBody>
                    <a:bodyPr/>
                    <a:lstStyle/>
                    <a:p>
                      <a:pPr algn="ctr" fontAlgn="ctr"/>
                      <a:r>
                        <a:rPr lang="en-ID" sz="1100" u="none" strike="noStrike">
                          <a:effectLst/>
                        </a:rPr>
                        <a:t>Term</a:t>
                      </a:r>
                      <a:endParaRPr lang="en-ID" sz="1100" b="0" i="0" u="none" strike="noStrike">
                        <a:solidFill>
                          <a:srgbClr val="000000"/>
                        </a:solidFill>
                        <a:effectLst/>
                        <a:latin typeface="Calibri" panose="020F0502020204030204" pitchFamily="34" charset="0"/>
                      </a:endParaRPr>
                    </a:p>
                  </a:txBody>
                  <a:tcPr marL="4230" marR="4230" marT="4230" marB="0" anchor="ctr"/>
                </a:tc>
                <a:tc gridSpan="8">
                  <a:txBody>
                    <a:bodyPr/>
                    <a:lstStyle/>
                    <a:p>
                      <a:pPr algn="ctr" fontAlgn="ctr"/>
                      <a:r>
                        <a:rPr lang="en-ID" sz="1100" u="none" strike="noStrike">
                          <a:effectLst/>
                        </a:rPr>
                        <a:t>tf</a:t>
                      </a:r>
                      <a:endParaRPr lang="en-ID" sz="1100" b="0" i="0" u="none" strike="noStrike">
                        <a:solidFill>
                          <a:srgbClr val="000000"/>
                        </a:solidFill>
                        <a:effectLst/>
                        <a:latin typeface="Calibri" panose="020F0502020204030204" pitchFamily="34" charset="0"/>
                      </a:endParaRPr>
                    </a:p>
                  </a:txBody>
                  <a:tcPr marL="4230" marR="4230" marT="4230" marB="0" anchor="ct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rowSpan="2">
                  <a:txBody>
                    <a:bodyPr/>
                    <a:lstStyle/>
                    <a:p>
                      <a:pPr algn="ctr" fontAlgn="ctr"/>
                      <a:r>
                        <a:rPr lang="en-ID" sz="1100" u="none" strike="noStrike">
                          <a:effectLst/>
                        </a:rPr>
                        <a:t>df</a:t>
                      </a:r>
                      <a:endParaRPr lang="en-ID" sz="1100" b="0" i="0" u="none" strike="noStrike">
                        <a:solidFill>
                          <a:srgbClr val="000000"/>
                        </a:solidFill>
                        <a:effectLst/>
                        <a:latin typeface="Calibri" panose="020F0502020204030204" pitchFamily="34" charset="0"/>
                      </a:endParaRPr>
                    </a:p>
                  </a:txBody>
                  <a:tcPr marL="4230" marR="4230" marT="4230" marB="0" anchor="ctr"/>
                </a:tc>
                <a:tc rowSpan="2">
                  <a:txBody>
                    <a:bodyPr/>
                    <a:lstStyle/>
                    <a:p>
                      <a:pPr algn="ctr" fontAlgn="ctr"/>
                      <a:r>
                        <a:rPr lang="en-ID" sz="1100" u="none" strike="noStrike">
                          <a:effectLst/>
                        </a:rPr>
                        <a:t>d/df</a:t>
                      </a:r>
                      <a:endParaRPr lang="en-ID" sz="1100" b="0" i="0" u="none" strike="noStrike">
                        <a:solidFill>
                          <a:srgbClr val="000000"/>
                        </a:solidFill>
                        <a:effectLst/>
                        <a:latin typeface="Calibri" panose="020F0502020204030204" pitchFamily="34" charset="0"/>
                      </a:endParaRPr>
                    </a:p>
                  </a:txBody>
                  <a:tcPr marL="4230" marR="4230" marT="4230" marB="0" anchor="ctr"/>
                </a:tc>
                <a:tc rowSpan="2">
                  <a:txBody>
                    <a:bodyPr/>
                    <a:lstStyle/>
                    <a:p>
                      <a:pPr algn="ctr" fontAlgn="ctr"/>
                      <a:r>
                        <a:rPr lang="en-ID" sz="1100" u="none" strike="noStrike">
                          <a:effectLst/>
                        </a:rPr>
                        <a:t>idf(LOG d/idf)</a:t>
                      </a:r>
                      <a:endParaRPr lang="en-ID" sz="1100" b="0" i="0" u="none" strike="noStrike">
                        <a:solidFill>
                          <a:srgbClr val="000000"/>
                        </a:solidFill>
                        <a:effectLst/>
                        <a:latin typeface="Calibri" panose="020F0502020204030204" pitchFamily="34" charset="0"/>
                      </a:endParaRPr>
                    </a:p>
                  </a:txBody>
                  <a:tcPr marL="4230" marR="4230" marT="4230" marB="0" anchor="ctr"/>
                </a:tc>
                <a:tc gridSpan="8">
                  <a:txBody>
                    <a:bodyPr/>
                    <a:lstStyle/>
                    <a:p>
                      <a:pPr algn="ctr" fontAlgn="ctr"/>
                      <a:r>
                        <a:rPr lang="en-ID" sz="1100" u="none" strike="noStrike">
                          <a:effectLst/>
                        </a:rPr>
                        <a:t>Bobot(W) tf*idf</a:t>
                      </a:r>
                      <a:endParaRPr lang="en-ID" sz="1100" b="0" i="0" u="none" strike="noStrike">
                        <a:solidFill>
                          <a:srgbClr val="000000"/>
                        </a:solidFill>
                        <a:effectLst/>
                        <a:latin typeface="Calibri" panose="020F0502020204030204" pitchFamily="34" charset="0"/>
                      </a:endParaRPr>
                    </a:p>
                  </a:txBody>
                  <a:tcPr marL="4230" marR="4230" marT="4230" marB="0" anchor="ct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4059699673"/>
                  </a:ext>
                </a:extLst>
              </a:tr>
              <a:tr h="84609">
                <a:tc vMerge="1">
                  <a:txBody>
                    <a:bodyPr/>
                    <a:lstStyle/>
                    <a:p>
                      <a:endParaRPr lang="en-ID"/>
                    </a:p>
                  </a:txBody>
                  <a:tcPr/>
                </a:tc>
                <a:tc>
                  <a:txBody>
                    <a:bodyPr/>
                    <a:lstStyle/>
                    <a:p>
                      <a:pPr algn="ctr" fontAlgn="ctr"/>
                      <a:r>
                        <a:rPr lang="en-ID" sz="1100" u="none" strike="noStrike">
                          <a:effectLst/>
                        </a:rPr>
                        <a:t>d1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d2</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d3</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d4</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d5</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d6</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d7</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d8</a:t>
                      </a:r>
                      <a:endParaRPr lang="en-ID" sz="1100" b="0" i="0" u="none" strike="noStrike">
                        <a:solidFill>
                          <a:srgbClr val="000000"/>
                        </a:solidFill>
                        <a:effectLst/>
                        <a:latin typeface="Calibri" panose="020F0502020204030204" pitchFamily="34" charset="0"/>
                      </a:endParaRPr>
                    </a:p>
                  </a:txBody>
                  <a:tcPr marL="4230" marR="4230" marT="4230" marB="0" anchor="ctr"/>
                </a:tc>
                <a:tc vMerge="1">
                  <a:txBody>
                    <a:bodyPr/>
                    <a:lstStyle/>
                    <a:p>
                      <a:endParaRPr lang="en-ID"/>
                    </a:p>
                  </a:txBody>
                  <a:tcPr/>
                </a:tc>
                <a:tc vMerge="1">
                  <a:txBody>
                    <a:bodyPr/>
                    <a:lstStyle/>
                    <a:p>
                      <a:endParaRPr lang="en-ID"/>
                    </a:p>
                  </a:txBody>
                  <a:tcPr/>
                </a:tc>
                <a:tc vMerge="1">
                  <a:txBody>
                    <a:bodyPr/>
                    <a:lstStyle/>
                    <a:p>
                      <a:endParaRPr lang="en-ID"/>
                    </a:p>
                  </a:txBody>
                  <a:tcPr/>
                </a:tc>
                <a:tc>
                  <a:txBody>
                    <a:bodyPr/>
                    <a:lstStyle/>
                    <a:p>
                      <a:pPr algn="ctr" fontAlgn="ctr"/>
                      <a:r>
                        <a:rPr lang="en-ID" sz="1100" u="none" strike="noStrike">
                          <a:effectLst/>
                        </a:rPr>
                        <a:t>Wd1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Wd2</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Wd3</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Wd4</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Wd5</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Wd6</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Wd7</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Wd8</a:t>
                      </a:r>
                      <a:endParaRPr lang="en-ID" sz="1100" b="0" i="0" u="none" strike="noStrike">
                        <a:solidFill>
                          <a:srgbClr val="000000"/>
                        </a:solidFill>
                        <a:effectLst/>
                        <a:latin typeface="Calibri" panose="020F0502020204030204" pitchFamily="34" charset="0"/>
                      </a:endParaRPr>
                    </a:p>
                  </a:txBody>
                  <a:tcPr marL="4230" marR="4230" marT="4230" marB="0" anchor="ctr"/>
                </a:tc>
                <a:extLst>
                  <a:ext uri="{0D108BD9-81ED-4DB2-BD59-A6C34878D82A}">
                    <a16:rowId xmlns:a16="http://schemas.microsoft.com/office/drawing/2014/main" val="1219074641"/>
                  </a:ext>
                </a:extLst>
              </a:tr>
              <a:tr h="84609">
                <a:tc>
                  <a:txBody>
                    <a:bodyPr/>
                    <a:lstStyle/>
                    <a:p>
                      <a:pPr algn="ctr" fontAlgn="ctr"/>
                      <a:r>
                        <a:rPr lang="en-ID" sz="1100" u="none" strike="noStrike">
                          <a:effectLst/>
                        </a:rPr>
                        <a:t>mantap</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1,806179974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933240011"/>
                  </a:ext>
                </a:extLst>
              </a:tr>
              <a:tr h="84609">
                <a:tc>
                  <a:txBody>
                    <a:bodyPr/>
                    <a:lstStyle/>
                    <a:p>
                      <a:pPr algn="ctr" fontAlgn="ctr"/>
                      <a:r>
                        <a:rPr lang="en-ID" sz="1100" u="none" strike="noStrike">
                          <a:effectLst/>
                        </a:rPr>
                        <a:t>banget</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04173422"/>
                  </a:ext>
                </a:extLst>
              </a:tr>
              <a:tr h="84609">
                <a:tc>
                  <a:txBody>
                    <a:bodyPr/>
                    <a:lstStyle/>
                    <a:p>
                      <a:pPr algn="ctr" fontAlgn="ctr"/>
                      <a:r>
                        <a:rPr lang="en-ID" sz="1100" u="none" strike="noStrike">
                          <a:effectLst/>
                        </a:rPr>
                        <a:t>jamu</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0,301029996</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000311668"/>
                  </a:ext>
                </a:extLst>
              </a:tr>
              <a:tr h="84609">
                <a:tc>
                  <a:txBody>
                    <a:bodyPr/>
                    <a:lstStyle/>
                    <a:p>
                      <a:pPr algn="ctr" fontAlgn="ctr"/>
                      <a:r>
                        <a:rPr lang="en-ID" sz="1100" u="none" strike="noStrike">
                          <a:effectLst/>
                        </a:rPr>
                        <a:t>coba</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417773020"/>
                  </a:ext>
                </a:extLst>
              </a:tr>
              <a:tr h="84609">
                <a:tc>
                  <a:txBody>
                    <a:bodyPr/>
                    <a:lstStyle/>
                    <a:p>
                      <a:pPr algn="ctr" fontAlgn="ctr"/>
                      <a:r>
                        <a:rPr lang="en-ID" sz="1100" u="none" strike="noStrike">
                          <a:effectLst/>
                        </a:rPr>
                        <a:t>pokok</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910248747"/>
                  </a:ext>
                </a:extLst>
              </a:tr>
              <a:tr h="84609">
                <a:tc>
                  <a:txBody>
                    <a:bodyPr/>
                    <a:lstStyle/>
                    <a:p>
                      <a:pPr algn="ctr" fontAlgn="ctr"/>
                      <a:r>
                        <a:rPr lang="en-ID" sz="1100" u="none" strike="noStrike">
                          <a:effectLst/>
                        </a:rPr>
                        <a:t>bener</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088357574"/>
                  </a:ext>
                </a:extLst>
              </a:tr>
              <a:tr h="84609">
                <a:tc>
                  <a:txBody>
                    <a:bodyPr/>
                    <a:lstStyle/>
                    <a:p>
                      <a:pPr algn="ctr" fontAlgn="ctr"/>
                      <a:r>
                        <a:rPr lang="en-ID" sz="1100" u="none" strike="noStrike">
                          <a:effectLst/>
                        </a:rPr>
                        <a:t>ampuh</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852667520"/>
                  </a:ext>
                </a:extLst>
              </a:tr>
              <a:tr h="84609">
                <a:tc>
                  <a:txBody>
                    <a:bodyPr/>
                    <a:lstStyle/>
                    <a:p>
                      <a:pPr algn="ctr" fontAlgn="ctr"/>
                      <a:r>
                        <a:rPr lang="en-ID" sz="1100" u="none" strike="noStrike">
                          <a:effectLst/>
                        </a:rPr>
                        <a:t>manjur</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3353734424"/>
                  </a:ext>
                </a:extLst>
              </a:tr>
              <a:tr h="84609">
                <a:tc>
                  <a:txBody>
                    <a:bodyPr/>
                    <a:lstStyle/>
                    <a:p>
                      <a:pPr algn="ctr" fontAlgn="ctr"/>
                      <a:r>
                        <a:rPr lang="en-ID" sz="1100" u="none" strike="noStrike">
                          <a:effectLst/>
                        </a:rPr>
                        <a:t>minum</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3</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2,666666667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772768308"/>
                  </a:ext>
                </a:extLst>
              </a:tr>
              <a:tr h="84609">
                <a:tc>
                  <a:txBody>
                    <a:bodyPr/>
                    <a:lstStyle/>
                    <a:p>
                      <a:pPr algn="ctr" fontAlgn="ctr"/>
                      <a:r>
                        <a:rPr lang="en-ID" sz="1100" u="none" strike="noStrike">
                          <a:effectLst/>
                        </a:rPr>
                        <a:t>kapsul</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986837153"/>
                  </a:ext>
                </a:extLst>
              </a:tr>
              <a:tr h="84609">
                <a:tc>
                  <a:txBody>
                    <a:bodyPr/>
                    <a:lstStyle/>
                    <a:p>
                      <a:pPr algn="ctr" fontAlgn="ctr"/>
                      <a:r>
                        <a:rPr lang="en-ID" sz="1100" u="none" strike="noStrike">
                          <a:effectLst/>
                        </a:rPr>
                        <a:t>besok</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768843613"/>
                  </a:ext>
                </a:extLst>
              </a:tr>
              <a:tr h="105761">
                <a:tc>
                  <a:txBody>
                    <a:bodyPr/>
                    <a:lstStyle/>
                    <a:p>
                      <a:pPr algn="ctr" fontAlgn="ctr"/>
                      <a:r>
                        <a:rPr lang="en-ID" sz="1100" u="none" strike="noStrike">
                          <a:effectLst/>
                        </a:rPr>
                        <a:t>mens</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585153797"/>
                  </a:ext>
                </a:extLst>
              </a:tr>
              <a:tr h="84609">
                <a:tc>
                  <a:txBody>
                    <a:bodyPr/>
                    <a:lstStyle/>
                    <a:p>
                      <a:pPr algn="ctr" fontAlgn="ctr"/>
                      <a:r>
                        <a:rPr lang="en-ID" sz="1100" u="none" strike="noStrike">
                          <a:effectLst/>
                        </a:rPr>
                        <a:t>keren</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3598998690"/>
                  </a:ext>
                </a:extLst>
              </a:tr>
              <a:tr h="84609">
                <a:tc>
                  <a:txBody>
                    <a:bodyPr/>
                    <a:lstStyle/>
                    <a:p>
                      <a:pPr algn="ctr" fontAlgn="ctr"/>
                      <a:r>
                        <a:rPr lang="en-ID" sz="1100" u="none" strike="noStrike">
                          <a:effectLst/>
                        </a:rPr>
                        <a:t>haid</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3</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2,666666667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0,425968732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223579674"/>
                  </a:ext>
                </a:extLst>
              </a:tr>
              <a:tr h="84609">
                <a:tc>
                  <a:txBody>
                    <a:bodyPr/>
                    <a:lstStyle/>
                    <a:p>
                      <a:pPr algn="ctr" fontAlgn="ctr"/>
                      <a:r>
                        <a:rPr lang="en-ID" sz="1100" u="none" strike="noStrike">
                          <a:effectLst/>
                        </a:rPr>
                        <a:t>langsung</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995599480"/>
                  </a:ext>
                </a:extLst>
              </a:tr>
              <a:tr h="84609">
                <a:tc>
                  <a:txBody>
                    <a:bodyPr/>
                    <a:lstStyle/>
                    <a:p>
                      <a:pPr algn="ctr" fontAlgn="ctr"/>
                      <a:r>
                        <a:rPr lang="en-ID" sz="1100" u="none" strike="noStrike">
                          <a:effectLst/>
                        </a:rPr>
                        <a:t>lancar</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772757982"/>
                  </a:ext>
                </a:extLst>
              </a:tr>
              <a:tr h="84609">
                <a:tc>
                  <a:txBody>
                    <a:bodyPr/>
                    <a:lstStyle/>
                    <a:p>
                      <a:pPr algn="ctr" fontAlgn="ctr"/>
                      <a:r>
                        <a:rPr lang="en-ID" sz="1100" u="none" strike="noStrike">
                          <a:effectLst/>
                        </a:rPr>
                        <a:t>efek</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3040328296"/>
                  </a:ext>
                </a:extLst>
              </a:tr>
              <a:tr h="84609">
                <a:tc>
                  <a:txBody>
                    <a:bodyPr/>
                    <a:lstStyle/>
                    <a:p>
                      <a:pPr algn="ctr" fontAlgn="ctr"/>
                      <a:r>
                        <a:rPr lang="en-ID" sz="1100" u="none" strike="noStrike">
                          <a:effectLst/>
                        </a:rPr>
                        <a:t>habis</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2</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4</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0,602059991</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512452048"/>
                  </a:ext>
                </a:extLst>
              </a:tr>
              <a:tr h="84609">
                <a:tc>
                  <a:txBody>
                    <a:bodyPr/>
                    <a:lstStyle/>
                    <a:p>
                      <a:pPr algn="ctr" fontAlgn="ctr"/>
                      <a:r>
                        <a:rPr lang="en-ID" sz="1100" u="none" strike="noStrike">
                          <a:effectLst/>
                        </a:rPr>
                        <a:t>rabu</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80531509"/>
                  </a:ext>
                </a:extLst>
              </a:tr>
              <a:tr h="84609">
                <a:tc>
                  <a:txBody>
                    <a:bodyPr/>
                    <a:lstStyle/>
                    <a:p>
                      <a:pPr algn="ctr" fontAlgn="ctr"/>
                      <a:r>
                        <a:rPr lang="en-ID" sz="1100" u="none" strike="noStrike">
                          <a:effectLst/>
                        </a:rPr>
                        <a:t>sampek</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2740951546"/>
                  </a:ext>
                </a:extLst>
              </a:tr>
              <a:tr h="84609">
                <a:tc>
                  <a:txBody>
                    <a:bodyPr/>
                    <a:lstStyle/>
                    <a:p>
                      <a:pPr algn="ctr" fontAlgn="ctr"/>
                      <a:r>
                        <a:rPr lang="en-ID" sz="1100" u="none" strike="noStrike">
                          <a:effectLst/>
                        </a:rPr>
                        <a:t>mempan</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3974037090"/>
                  </a:ext>
                </a:extLst>
              </a:tr>
              <a:tr h="84609">
                <a:tc>
                  <a:txBody>
                    <a:bodyPr/>
                    <a:lstStyle/>
                    <a:p>
                      <a:pPr algn="ctr" fontAlgn="ctr"/>
                      <a:r>
                        <a:rPr lang="en-ID" sz="1100" u="none" strike="noStrike">
                          <a:effectLst/>
                        </a:rPr>
                        <a:t>kotak</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56500345"/>
                  </a:ext>
                </a:extLst>
              </a:tr>
              <a:tr h="84609">
                <a:tc>
                  <a:txBody>
                    <a:bodyPr/>
                    <a:lstStyle/>
                    <a:p>
                      <a:pPr algn="ctr" fontAlgn="ctr"/>
                      <a:r>
                        <a:rPr lang="en-ID" sz="1100" u="none" strike="noStrike">
                          <a:effectLst/>
                        </a:rPr>
                        <a:t>aksi</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ctr" fontAlgn="ctr"/>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ctr"/>
                </a:tc>
                <a:tc>
                  <a:txBody>
                    <a:bodyPr/>
                    <a:lstStyle/>
                    <a:p>
                      <a:pPr algn="r" fontAlgn="b"/>
                      <a:r>
                        <a:rPr lang="en-ID" sz="1100" u="none" strike="noStrike">
                          <a:effectLst/>
                        </a:rPr>
                        <a:t>1</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8</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0,903089987</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a:effectLst/>
                        </a:rPr>
                        <a:t>0</a:t>
                      </a:r>
                      <a:endParaRPr lang="en-ID" sz="1100" b="0" i="0" u="none" strike="noStrike">
                        <a:solidFill>
                          <a:srgbClr val="000000"/>
                        </a:solidFill>
                        <a:effectLst/>
                        <a:latin typeface="Calibri" panose="020F0502020204030204" pitchFamily="34" charset="0"/>
                      </a:endParaRPr>
                    </a:p>
                  </a:txBody>
                  <a:tcPr marL="4230" marR="4230" marT="4230" marB="0" anchor="b"/>
                </a:tc>
                <a:tc>
                  <a:txBody>
                    <a:bodyPr/>
                    <a:lstStyle/>
                    <a:p>
                      <a:pPr algn="r" fontAlgn="b"/>
                      <a:r>
                        <a:rPr lang="en-ID" sz="1100" u="none" strike="noStrike" dirty="0">
                          <a:effectLst/>
                        </a:rPr>
                        <a:t>0,903089987</a:t>
                      </a:r>
                      <a:endParaRPr lang="en-ID" sz="1100" b="0" i="0" u="none" strike="noStrike" dirty="0">
                        <a:solidFill>
                          <a:srgbClr val="000000"/>
                        </a:solidFill>
                        <a:effectLst/>
                        <a:latin typeface="Calibri" panose="020F0502020204030204" pitchFamily="34" charset="0"/>
                      </a:endParaRPr>
                    </a:p>
                  </a:txBody>
                  <a:tcPr marL="4230" marR="4230" marT="4230" marB="0" anchor="b"/>
                </a:tc>
                <a:extLst>
                  <a:ext uri="{0D108BD9-81ED-4DB2-BD59-A6C34878D82A}">
                    <a16:rowId xmlns:a16="http://schemas.microsoft.com/office/drawing/2014/main" val="176776389"/>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495260" y="1625491"/>
            <a:ext cx="6858000" cy="422731"/>
            <a:chOff x="0" y="0"/>
            <a:chExt cx="2504759" cy="100498"/>
          </a:xfrm>
        </p:grpSpPr>
        <p:sp>
          <p:nvSpPr>
            <p:cNvPr id="3" name="Freeform 3"/>
            <p:cNvSpPr/>
            <p:nvPr/>
          </p:nvSpPr>
          <p:spPr>
            <a:xfrm>
              <a:off x="0" y="0"/>
              <a:ext cx="2504759" cy="100498"/>
            </a:xfrm>
            <a:custGeom>
              <a:avLst/>
              <a:gdLst/>
              <a:ahLst/>
              <a:cxnLst/>
              <a:rect l="l" t="t" r="r" b="b"/>
              <a:pathLst>
                <a:path w="2504759" h="100498">
                  <a:moveTo>
                    <a:pt x="0" y="0"/>
                  </a:moveTo>
                  <a:lnTo>
                    <a:pt x="2504759" y="0"/>
                  </a:lnTo>
                  <a:lnTo>
                    <a:pt x="2504759" y="100498"/>
                  </a:lnTo>
                  <a:lnTo>
                    <a:pt x="0" y="100498"/>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9" name="Freeform 9"/>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0" name="Freeform 10"/>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4"/>
            <a:stretch>
              <a:fillRect/>
            </a:stretch>
          </a:blipFill>
        </p:spPr>
        <p:txBody>
          <a:bodyPr/>
          <a:lstStyle/>
          <a:p>
            <a:endParaRPr lang="en-ID"/>
          </a:p>
        </p:txBody>
      </p:sp>
      <p:sp>
        <p:nvSpPr>
          <p:cNvPr id="11" name="TextBox 11"/>
          <p:cNvSpPr txBox="1"/>
          <p:nvPr/>
        </p:nvSpPr>
        <p:spPr>
          <a:xfrm>
            <a:off x="5486400" y="1019837"/>
            <a:ext cx="6858000" cy="977191"/>
          </a:xfrm>
          <a:prstGeom prst="rect">
            <a:avLst/>
          </a:prstGeom>
        </p:spPr>
        <p:txBody>
          <a:bodyPr wrap="square" lIns="0" tIns="0" rIns="0" bIns="0" rtlCol="0" anchor="t">
            <a:spAutoFit/>
          </a:bodyPr>
          <a:lstStyle/>
          <a:p>
            <a:pPr algn="ctr">
              <a:lnSpc>
                <a:spcPts val="8399"/>
              </a:lnSpc>
            </a:pPr>
            <a:r>
              <a:rPr lang="en-US" sz="4400" dirty="0" err="1">
                <a:solidFill>
                  <a:srgbClr val="000000"/>
                </a:solidFill>
                <a:latin typeface="Heebo Bold"/>
              </a:rPr>
              <a:t>Penyeimbang</a:t>
            </a:r>
            <a:r>
              <a:rPr lang="en-US" sz="4400" dirty="0">
                <a:solidFill>
                  <a:srgbClr val="000000"/>
                </a:solidFill>
                <a:latin typeface="Heebo Bold"/>
              </a:rPr>
              <a:t> Data Smote</a:t>
            </a:r>
          </a:p>
        </p:txBody>
      </p:sp>
      <p:sp>
        <p:nvSpPr>
          <p:cNvPr id="12" name="TextBox 12"/>
          <p:cNvSpPr txBox="1"/>
          <p:nvPr/>
        </p:nvSpPr>
        <p:spPr>
          <a:xfrm>
            <a:off x="1492853" y="635000"/>
            <a:ext cx="348878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3" name="TextBox 13"/>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14</a:t>
            </a:r>
          </a:p>
        </p:txBody>
      </p:sp>
      <p:sp>
        <p:nvSpPr>
          <p:cNvPr id="14" name="TextBox 14"/>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16" name="TextBox 15">
            <a:extLst>
              <a:ext uri="{FF2B5EF4-FFF2-40B4-BE49-F238E27FC236}">
                <a16:creationId xmlns:a16="http://schemas.microsoft.com/office/drawing/2014/main" id="{F651447C-7AA6-2DE0-E5E8-8A6524E24CA3}"/>
              </a:ext>
            </a:extLst>
          </p:cNvPr>
          <p:cNvSpPr txBox="1"/>
          <p:nvPr/>
        </p:nvSpPr>
        <p:spPr>
          <a:xfrm>
            <a:off x="609600" y="2260689"/>
            <a:ext cx="11506200" cy="400110"/>
          </a:xfrm>
          <a:prstGeom prst="rect">
            <a:avLst/>
          </a:prstGeom>
          <a:noFill/>
        </p:spPr>
        <p:txBody>
          <a:bodyPr wrap="square">
            <a:spAutoFit/>
          </a:bodyPr>
          <a:lstStyle/>
          <a:p>
            <a:r>
              <a:rPr lang="en-ID" sz="2000" dirty="0" err="1"/>
              <a:t>Penelitian</a:t>
            </a:r>
            <a:r>
              <a:rPr lang="en-ID" sz="2000" dirty="0"/>
              <a:t> </a:t>
            </a:r>
            <a:r>
              <a:rPr lang="en-ID" sz="2000" dirty="0" err="1"/>
              <a:t>ini</a:t>
            </a:r>
            <a:r>
              <a:rPr lang="en-ID" sz="2000" dirty="0"/>
              <a:t> </a:t>
            </a:r>
            <a:r>
              <a:rPr lang="en-ID" sz="2000" dirty="0" err="1"/>
              <a:t>menggunakan</a:t>
            </a:r>
            <a:r>
              <a:rPr lang="en-ID" sz="2000" dirty="0"/>
              <a:t> data yang </a:t>
            </a:r>
            <a:r>
              <a:rPr lang="en-ID" sz="2000" dirty="0" err="1"/>
              <a:t>tidak</a:t>
            </a:r>
            <a:r>
              <a:rPr lang="en-ID" sz="2000" dirty="0"/>
              <a:t> </a:t>
            </a:r>
            <a:r>
              <a:rPr lang="en-ID" sz="2000" dirty="0" err="1"/>
              <a:t>seimbang</a:t>
            </a:r>
            <a:r>
              <a:rPr lang="en-ID" sz="2000" dirty="0"/>
              <a:t> 382 data </a:t>
            </a:r>
            <a:r>
              <a:rPr lang="en-ID" sz="2000" dirty="0" err="1"/>
              <a:t>berlabel</a:t>
            </a:r>
            <a:r>
              <a:rPr lang="en-ID" sz="2000" dirty="0"/>
              <a:t> </a:t>
            </a:r>
            <a:r>
              <a:rPr lang="en-ID" sz="2000" dirty="0" err="1"/>
              <a:t>positif</a:t>
            </a:r>
            <a:r>
              <a:rPr lang="en-ID" sz="2000" dirty="0"/>
              <a:t> dan 218 data </a:t>
            </a:r>
            <a:r>
              <a:rPr lang="en-ID" sz="2000" dirty="0" err="1"/>
              <a:t>berlabel</a:t>
            </a:r>
            <a:r>
              <a:rPr lang="en-ID" sz="2000" dirty="0"/>
              <a:t> </a:t>
            </a:r>
            <a:r>
              <a:rPr lang="en-ID" sz="2000" dirty="0" err="1"/>
              <a:t>negatif</a:t>
            </a:r>
            <a:endParaRPr lang="en-ID" sz="2000" dirty="0"/>
          </a:p>
        </p:txBody>
      </p:sp>
      <p:graphicFrame>
        <p:nvGraphicFramePr>
          <p:cNvPr id="17" name="Table 16">
            <a:extLst>
              <a:ext uri="{FF2B5EF4-FFF2-40B4-BE49-F238E27FC236}">
                <a16:creationId xmlns:a16="http://schemas.microsoft.com/office/drawing/2014/main" id="{C06C05DF-96DE-F59B-CD60-FF48DB05C99F}"/>
              </a:ext>
            </a:extLst>
          </p:cNvPr>
          <p:cNvGraphicFramePr>
            <a:graphicFrameLocks noGrp="1"/>
          </p:cNvGraphicFramePr>
          <p:nvPr>
            <p:extLst>
              <p:ext uri="{D42A27DB-BD31-4B8C-83A1-F6EECF244321}">
                <p14:modId xmlns:p14="http://schemas.microsoft.com/office/powerpoint/2010/main" val="2432544851"/>
              </p:ext>
            </p:extLst>
          </p:nvPr>
        </p:nvGraphicFramePr>
        <p:xfrm>
          <a:off x="605168" y="3986037"/>
          <a:ext cx="5105400" cy="445770"/>
        </p:xfrm>
        <a:graphic>
          <a:graphicData uri="http://schemas.openxmlformats.org/drawingml/2006/table">
            <a:tbl>
              <a:tblPr>
                <a:tableStyleId>{5C22544A-7EE6-4342-B048-85BDC9FD1C3A}</a:tableStyleId>
              </a:tblPr>
              <a:tblGrid>
                <a:gridCol w="892748">
                  <a:extLst>
                    <a:ext uri="{9D8B030D-6E8A-4147-A177-3AD203B41FA5}">
                      <a16:colId xmlns:a16="http://schemas.microsoft.com/office/drawing/2014/main" val="3674035816"/>
                    </a:ext>
                  </a:extLst>
                </a:gridCol>
                <a:gridCol w="1325172">
                  <a:extLst>
                    <a:ext uri="{9D8B030D-6E8A-4147-A177-3AD203B41FA5}">
                      <a16:colId xmlns:a16="http://schemas.microsoft.com/office/drawing/2014/main" val="3273230753"/>
                    </a:ext>
                  </a:extLst>
                </a:gridCol>
                <a:gridCol w="1171731">
                  <a:extLst>
                    <a:ext uri="{9D8B030D-6E8A-4147-A177-3AD203B41FA5}">
                      <a16:colId xmlns:a16="http://schemas.microsoft.com/office/drawing/2014/main" val="37432640"/>
                    </a:ext>
                  </a:extLst>
                </a:gridCol>
                <a:gridCol w="1715749">
                  <a:extLst>
                    <a:ext uri="{9D8B030D-6E8A-4147-A177-3AD203B41FA5}">
                      <a16:colId xmlns:a16="http://schemas.microsoft.com/office/drawing/2014/main" val="2465673541"/>
                    </a:ext>
                  </a:extLst>
                </a:gridCol>
              </a:tblGrid>
              <a:tr h="190500">
                <a:tc>
                  <a:txBody>
                    <a:bodyPr/>
                    <a:lstStyle/>
                    <a:p>
                      <a:pPr algn="ctr" fontAlgn="ctr"/>
                      <a:r>
                        <a:rPr lang="en-ID" sz="1400" u="none" strike="noStrike">
                          <a:effectLst/>
                        </a:rPr>
                        <a:t>d6</a:t>
                      </a:r>
                      <a:endParaRPr lang="en-ID"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D" sz="1400" u="none" strike="noStrike">
                          <a:effectLst/>
                        </a:rPr>
                        <a:t>d7</a:t>
                      </a:r>
                      <a:endParaRPr lang="en-ID"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D" sz="1400" u="none" strike="noStrike">
                          <a:effectLst/>
                        </a:rPr>
                        <a:t>d8</a:t>
                      </a:r>
                      <a:endParaRPr lang="en-ID"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D" sz="1400" u="none" strike="noStrike" dirty="0" err="1">
                          <a:effectLst/>
                        </a:rPr>
                        <a:t>Tetangga</a:t>
                      </a:r>
                      <a:r>
                        <a:rPr lang="en-ID" sz="1400" u="none" strike="noStrike" dirty="0">
                          <a:effectLst/>
                        </a:rPr>
                        <a:t> </a:t>
                      </a:r>
                      <a:r>
                        <a:rPr lang="en-ID" sz="1400" u="none" strike="noStrike" dirty="0" err="1">
                          <a:effectLst/>
                        </a:rPr>
                        <a:t>Terdekat</a:t>
                      </a:r>
                      <a:endParaRPr lang="en-ID"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15607522"/>
                  </a:ext>
                </a:extLst>
              </a:tr>
              <a:tr h="190500">
                <a:tc>
                  <a:txBody>
                    <a:bodyPr/>
                    <a:lstStyle/>
                    <a:p>
                      <a:pPr algn="l" fontAlgn="b"/>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2,645751311</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2,236067977</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dirty="0">
                          <a:effectLst/>
                        </a:rPr>
                        <a:t>2,236067977</a:t>
                      </a:r>
                      <a:endParaRPr lang="en-ID"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8009961"/>
                  </a:ext>
                </a:extLst>
              </a:tr>
            </a:tbl>
          </a:graphicData>
        </a:graphic>
      </p:graphicFrame>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91AF316-AC34-4263-16C2-B905F64429F2}"/>
                  </a:ext>
                </a:extLst>
              </p:cNvPr>
              <p:cNvSpPr txBox="1"/>
              <p:nvPr/>
            </p:nvSpPr>
            <p:spPr>
              <a:xfrm>
                <a:off x="605168" y="3197805"/>
                <a:ext cx="8843632" cy="535596"/>
              </a:xfrm>
              <a:prstGeom prst="rect">
                <a:avLst/>
              </a:prstGeom>
              <a:noFill/>
            </p:spPr>
            <p:txBody>
              <a:bodyPr wrap="square">
                <a:spAutoFit/>
              </a:bodyPr>
              <a:lstStyle/>
              <a:p>
                <a:pPr>
                  <a:lnSpc>
                    <a:spcPct val="150000"/>
                  </a:lnSpc>
                </a:pPr>
                <a14:m>
                  <m:oMath xmlns:m="http://schemas.openxmlformats.org/officeDocument/2006/math">
                    <m:r>
                      <a:rPr lang="en-US" sz="1800" i="1" smtClean="0">
                        <a:effectLst/>
                        <a:latin typeface="Cambria Math" panose="02040503050406030204" pitchFamily="18" charset="0"/>
                        <a:ea typeface="Arial" panose="020B0604020202020204" pitchFamily="34" charset="0"/>
                        <a:cs typeface="Times New Roman" panose="02020603050405020304" pitchFamily="18" charset="0"/>
                      </a:rPr>
                      <m:t>𝑑</m:t>
                    </m:r>
                    <m:r>
                      <a:rPr lang="en-US" sz="1800" i="1" smtClean="0">
                        <a:effectLst/>
                        <a:latin typeface="Cambria Math" panose="02040503050406030204" pitchFamily="18" charset="0"/>
                        <a:ea typeface="Arial" panose="020B0604020202020204" pitchFamily="34" charset="0"/>
                        <a:cs typeface="Times New Roman" panose="02020603050405020304" pitchFamily="18" charset="0"/>
                      </a:rPr>
                      <m:t>= </m:t>
                    </m:r>
                    <m:rad>
                      <m:radPr>
                        <m:degHide m:val="on"/>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radPr>
                      <m:deg/>
                      <m:e>
                        <m:sSup>
                          <m:sSup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sSupPr>
                          <m:e>
                            <m:r>
                              <a:rPr lang="en-US" sz="1800" i="1">
                                <a:effectLst/>
                                <a:latin typeface="Cambria Math" panose="02040503050406030204" pitchFamily="18" charset="0"/>
                                <a:ea typeface="Arial" panose="020B0604020202020204" pitchFamily="34" charset="0"/>
                                <a:cs typeface="Times New Roman" panose="02020603050405020304" pitchFamily="18" charset="0"/>
                              </a:rPr>
                              <m:t>(0−0)</m:t>
                            </m:r>
                          </m:e>
                          <m:sup>
                            <m:r>
                              <a:rPr lang="en-US"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sSupPr>
                          <m:e>
                            <m:r>
                              <a:rPr lang="en-US" sz="1800" i="1">
                                <a:effectLst/>
                                <a:latin typeface="Cambria Math" panose="02040503050406030204" pitchFamily="18" charset="0"/>
                                <a:ea typeface="Arial" panose="020B0604020202020204" pitchFamily="34" charset="0"/>
                                <a:cs typeface="Times New Roman" panose="02020603050405020304" pitchFamily="18" charset="0"/>
                              </a:rPr>
                              <m:t>(0−0)</m:t>
                            </m:r>
                          </m:e>
                          <m:sup>
                            <m:r>
                              <a:rPr lang="en-US"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sSupPr>
                          <m:e>
                            <m:r>
                              <a:rPr lang="en-US" sz="1800" i="1">
                                <a:effectLst/>
                                <a:latin typeface="Cambria Math" panose="02040503050406030204" pitchFamily="18" charset="0"/>
                                <a:ea typeface="Arial" panose="020B0604020202020204" pitchFamily="34" charset="0"/>
                                <a:cs typeface="Times New Roman" panose="02020603050405020304" pitchFamily="18" charset="0"/>
                              </a:rPr>
                              <m:t>(0−0)</m:t>
                            </m:r>
                          </m:e>
                          <m:sup>
                            <m:r>
                              <a:rPr lang="en-US"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sSupPr>
                          <m:e>
                            <m:r>
                              <a:rPr lang="en-US" sz="1800" i="1">
                                <a:effectLst/>
                                <a:latin typeface="Cambria Math" panose="02040503050406030204" pitchFamily="18" charset="0"/>
                                <a:ea typeface="Arial" panose="020B0604020202020204" pitchFamily="34" charset="0"/>
                                <a:cs typeface="Times New Roman" panose="02020603050405020304" pitchFamily="18" charset="0"/>
                              </a:rPr>
                              <m:t>(0−0)</m:t>
                            </m:r>
                          </m:e>
                          <m:sup>
                            <m:r>
                              <a:rPr lang="en-US"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sSupPr>
                          <m:e>
                            <m:r>
                              <a:rPr lang="en-US" sz="1800" i="1">
                                <a:effectLst/>
                                <a:latin typeface="Cambria Math" panose="02040503050406030204" pitchFamily="18" charset="0"/>
                                <a:ea typeface="Arial" panose="020B0604020202020204" pitchFamily="34" charset="0"/>
                                <a:cs typeface="Times New Roman" panose="02020603050405020304" pitchFamily="18" charset="0"/>
                              </a:rPr>
                              <m:t>(0−1)</m:t>
                            </m:r>
                          </m:e>
                          <m:sup>
                            <m:r>
                              <a:rPr lang="en-US" sz="1800" i="1">
                                <a:effectLst/>
                                <a:latin typeface="Cambria Math" panose="02040503050406030204" pitchFamily="18" charset="0"/>
                                <a:ea typeface="Arial" panose="020B0604020202020204" pitchFamily="34" charset="0"/>
                                <a:cs typeface="Times New Roman" panose="02020603050405020304" pitchFamily="18" charset="0"/>
                              </a:rPr>
                              <m:t>2</m:t>
                            </m:r>
                          </m:sup>
                        </m:sSup>
                        <m:r>
                          <a:rPr lang="en-US" sz="1800" i="1">
                            <a:effectLst/>
                            <a:latin typeface="Cambria Math" panose="02040503050406030204" pitchFamily="18" charset="0"/>
                            <a:ea typeface="Arial" panose="020B0604020202020204" pitchFamily="34" charset="0"/>
                            <a:cs typeface="Times New Roman" panose="02020603050405020304" pitchFamily="18" charset="0"/>
                          </a:rPr>
                          <m:t>+</m:t>
                        </m:r>
                        <m:sSup>
                          <m:sSup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sSupPr>
                          <m:e>
                            <m:r>
                              <a:rPr lang="en-US" sz="1800" i="1">
                                <a:effectLst/>
                                <a:latin typeface="Cambria Math" panose="02040503050406030204" pitchFamily="18" charset="0"/>
                                <a:ea typeface="Arial" panose="020B0604020202020204" pitchFamily="34" charset="0"/>
                                <a:cs typeface="Times New Roman" panose="02020603050405020304" pitchFamily="18" charset="0"/>
                              </a:rPr>
                              <m:t>(0−1)</m:t>
                            </m:r>
                          </m:e>
                          <m:sup>
                            <m:r>
                              <a:rPr lang="en-US" sz="1800" i="1">
                                <a:effectLst/>
                                <a:latin typeface="Cambria Math" panose="02040503050406030204" pitchFamily="18" charset="0"/>
                                <a:ea typeface="Arial" panose="020B0604020202020204" pitchFamily="34" charset="0"/>
                                <a:cs typeface="Times New Roman" panose="02020603050405020304" pitchFamily="18" charset="0"/>
                              </a:rPr>
                              <m:t>2</m:t>
                            </m:r>
                          </m:sup>
                        </m:sSup>
                      </m:e>
                    </m:rad>
                  </m:oMath>
                </a14:m>
                <a:r>
                  <a:rPr lang="en-ID" sz="1600" dirty="0">
                    <a:latin typeface="Arial" panose="020B0604020202020204" pitchFamily="34" charset="0"/>
                    <a:ea typeface="Arial" panose="020B0604020202020204" pitchFamily="34" charset="0"/>
                  </a:rPr>
                  <a:t>   </a:t>
                </a:r>
                <a:r>
                  <a:rPr lang="en-US" sz="1600" i="1" dirty="0">
                    <a:effectLst/>
                    <a:latin typeface="Arial" panose="020B0604020202020204" pitchFamily="34" charset="0"/>
                    <a:ea typeface="Arial" panose="020B0604020202020204" pitchFamily="34" charset="0"/>
                  </a:rPr>
                  <a:t>d </a:t>
                </a:r>
                <a:r>
                  <a:rPr lang="en-US" sz="1600" dirty="0">
                    <a:effectLst/>
                    <a:latin typeface="Arial" panose="020B0604020202020204" pitchFamily="34" charset="0"/>
                    <a:ea typeface="Arial" panose="020B0604020202020204" pitchFamily="34" charset="0"/>
                  </a:rPr>
                  <a:t>= 2,236067977</a:t>
                </a:r>
                <a:endParaRPr lang="en-ID" sz="1600" dirty="0">
                  <a:effectLst/>
                  <a:latin typeface="Arial" panose="020B0604020202020204" pitchFamily="34" charset="0"/>
                  <a:ea typeface="Arial" panose="020B0604020202020204" pitchFamily="34" charset="0"/>
                </a:endParaRPr>
              </a:p>
            </p:txBody>
          </p:sp>
        </mc:Choice>
        <mc:Fallback xmlns="">
          <p:sp>
            <p:nvSpPr>
              <p:cNvPr id="19" name="TextBox 18">
                <a:extLst>
                  <a:ext uri="{FF2B5EF4-FFF2-40B4-BE49-F238E27FC236}">
                    <a16:creationId xmlns:a16="http://schemas.microsoft.com/office/drawing/2014/main" id="{391AF316-AC34-4263-16C2-B905F64429F2}"/>
                  </a:ext>
                </a:extLst>
              </p:cNvPr>
              <p:cNvSpPr txBox="1">
                <a:spLocks noRot="1" noChangeAspect="1" noMove="1" noResize="1" noEditPoints="1" noAdjustHandles="1" noChangeArrowheads="1" noChangeShapeType="1" noTextEdit="1"/>
              </p:cNvSpPr>
              <p:nvPr/>
            </p:nvSpPr>
            <p:spPr>
              <a:xfrm>
                <a:off x="605168" y="3197805"/>
                <a:ext cx="8843632" cy="535596"/>
              </a:xfrm>
              <a:prstGeom prst="rect">
                <a:avLst/>
              </a:prstGeom>
              <a:blipFill>
                <a:blip r:embed="rId5"/>
                <a:stretch>
                  <a:fillRect b="-11494"/>
                </a:stretch>
              </a:blipFill>
            </p:spPr>
            <p:txBody>
              <a:bodyPr/>
              <a:lstStyle/>
              <a:p>
                <a:r>
                  <a:rPr lang="en-ID">
                    <a:noFill/>
                  </a:rPr>
                  <a:t> </a:t>
                </a:r>
              </a:p>
            </p:txBody>
          </p:sp>
        </mc:Fallback>
      </mc:AlternateContent>
      <p:sp>
        <p:nvSpPr>
          <p:cNvPr id="21" name="TextBox 20">
            <a:extLst>
              <a:ext uri="{FF2B5EF4-FFF2-40B4-BE49-F238E27FC236}">
                <a16:creationId xmlns:a16="http://schemas.microsoft.com/office/drawing/2014/main" id="{E1A24091-81BE-9816-0F34-661428C38A1E}"/>
              </a:ext>
            </a:extLst>
          </p:cNvPr>
          <p:cNvSpPr txBox="1"/>
          <p:nvPr/>
        </p:nvSpPr>
        <p:spPr>
          <a:xfrm>
            <a:off x="609600" y="2873266"/>
            <a:ext cx="2642191" cy="369332"/>
          </a:xfrm>
          <a:prstGeom prst="rect">
            <a:avLst/>
          </a:prstGeom>
          <a:noFill/>
        </p:spPr>
        <p:txBody>
          <a:bodyPr wrap="square">
            <a:spAutoFit/>
          </a:bodyPr>
          <a:lstStyle/>
          <a:p>
            <a:r>
              <a:rPr lang="en-US" sz="1800" dirty="0" err="1">
                <a:effectLst/>
                <a:latin typeface="Times New Roman" panose="02020603050405020304" pitchFamily="18" charset="0"/>
                <a:ea typeface="Arial" panose="020B0604020202020204" pitchFamily="34" charset="0"/>
              </a:rPr>
              <a:t>rumus</a:t>
            </a:r>
            <a:r>
              <a:rPr lang="en-US" sz="1800" dirty="0">
                <a:effectLst/>
                <a:latin typeface="Times New Roman" panose="02020603050405020304" pitchFamily="18" charset="0"/>
                <a:ea typeface="Arial" panose="020B0604020202020204" pitchFamily="34" charset="0"/>
              </a:rPr>
              <a:t> Euclidean Distance</a:t>
            </a:r>
            <a:endParaRPr lang="en-ID" dirty="0"/>
          </a:p>
        </p:txBody>
      </p:sp>
      <p:graphicFrame>
        <p:nvGraphicFramePr>
          <p:cNvPr id="22" name="Table 21">
            <a:extLst>
              <a:ext uri="{FF2B5EF4-FFF2-40B4-BE49-F238E27FC236}">
                <a16:creationId xmlns:a16="http://schemas.microsoft.com/office/drawing/2014/main" id="{B934D19F-4DF0-A74F-09B8-2DADC89EDD77}"/>
              </a:ext>
            </a:extLst>
          </p:cNvPr>
          <p:cNvGraphicFramePr>
            <a:graphicFrameLocks noGrp="1"/>
          </p:cNvGraphicFramePr>
          <p:nvPr>
            <p:extLst>
              <p:ext uri="{D42A27DB-BD31-4B8C-83A1-F6EECF244321}">
                <p14:modId xmlns:p14="http://schemas.microsoft.com/office/powerpoint/2010/main" val="2469594385"/>
              </p:ext>
            </p:extLst>
          </p:nvPr>
        </p:nvGraphicFramePr>
        <p:xfrm>
          <a:off x="580827" y="4858088"/>
          <a:ext cx="2819400" cy="5346936"/>
        </p:xfrm>
        <a:graphic>
          <a:graphicData uri="http://schemas.openxmlformats.org/drawingml/2006/table">
            <a:tbl>
              <a:tblPr>
                <a:tableStyleId>{5C22544A-7EE6-4342-B048-85BDC9FD1C3A}</a:tableStyleId>
              </a:tblPr>
              <a:tblGrid>
                <a:gridCol w="939800">
                  <a:extLst>
                    <a:ext uri="{9D8B030D-6E8A-4147-A177-3AD203B41FA5}">
                      <a16:colId xmlns:a16="http://schemas.microsoft.com/office/drawing/2014/main" val="1978735267"/>
                    </a:ext>
                  </a:extLst>
                </a:gridCol>
                <a:gridCol w="939800">
                  <a:extLst>
                    <a:ext uri="{9D8B030D-6E8A-4147-A177-3AD203B41FA5}">
                      <a16:colId xmlns:a16="http://schemas.microsoft.com/office/drawing/2014/main" val="1418992163"/>
                    </a:ext>
                  </a:extLst>
                </a:gridCol>
                <a:gridCol w="939800">
                  <a:extLst>
                    <a:ext uri="{9D8B030D-6E8A-4147-A177-3AD203B41FA5}">
                      <a16:colId xmlns:a16="http://schemas.microsoft.com/office/drawing/2014/main" val="4240393176"/>
                    </a:ext>
                  </a:extLst>
                </a:gridCol>
              </a:tblGrid>
              <a:tr h="188582">
                <a:tc>
                  <a:txBody>
                    <a:bodyPr/>
                    <a:lstStyle/>
                    <a:p>
                      <a:pPr algn="l" fontAlgn="b"/>
                      <a:r>
                        <a:rPr lang="en-ID" sz="1400" u="none" strike="noStrike">
                          <a:effectLst/>
                        </a:rPr>
                        <a:t>Term</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400" u="none" strike="noStrike">
                          <a:effectLst/>
                        </a:rPr>
                        <a:t>d6</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400" u="none" strike="noStrike">
                          <a:effectLst/>
                        </a:rPr>
                        <a:t>d8</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098547120"/>
                  </a:ext>
                </a:extLst>
              </a:tr>
              <a:tr h="188582">
                <a:tc>
                  <a:txBody>
                    <a:bodyPr/>
                    <a:lstStyle/>
                    <a:p>
                      <a:pPr algn="l" fontAlgn="b"/>
                      <a:r>
                        <a:rPr lang="en-ID" sz="1400" u="none" strike="noStrike">
                          <a:effectLst/>
                        </a:rPr>
                        <a:t>mantap</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112656689"/>
                  </a:ext>
                </a:extLst>
              </a:tr>
              <a:tr h="188582">
                <a:tc>
                  <a:txBody>
                    <a:bodyPr/>
                    <a:lstStyle/>
                    <a:p>
                      <a:pPr algn="l" fontAlgn="b"/>
                      <a:r>
                        <a:rPr lang="en-ID" sz="1400" u="none" strike="noStrike">
                          <a:effectLst/>
                        </a:rPr>
                        <a:t>banget</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dirty="0">
                          <a:effectLst/>
                        </a:rPr>
                        <a:t>0</a:t>
                      </a:r>
                      <a:endParaRPr lang="en-ID" sz="1400" b="0" i="0" u="none" strike="noStrike" dirty="0">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98685889"/>
                  </a:ext>
                </a:extLst>
              </a:tr>
              <a:tr h="188582">
                <a:tc>
                  <a:txBody>
                    <a:bodyPr/>
                    <a:lstStyle/>
                    <a:p>
                      <a:pPr algn="l" fontAlgn="b"/>
                      <a:r>
                        <a:rPr lang="en-ID" sz="1400" u="none" strike="noStrike">
                          <a:effectLst/>
                        </a:rPr>
                        <a:t>jamu</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917860904"/>
                  </a:ext>
                </a:extLst>
              </a:tr>
              <a:tr h="188582">
                <a:tc>
                  <a:txBody>
                    <a:bodyPr/>
                    <a:lstStyle/>
                    <a:p>
                      <a:pPr algn="l" fontAlgn="b"/>
                      <a:r>
                        <a:rPr lang="en-ID" sz="1400" u="none" strike="noStrike">
                          <a:effectLst/>
                        </a:rPr>
                        <a:t>coba</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164481013"/>
                  </a:ext>
                </a:extLst>
              </a:tr>
              <a:tr h="188582">
                <a:tc>
                  <a:txBody>
                    <a:bodyPr/>
                    <a:lstStyle/>
                    <a:p>
                      <a:pPr algn="l" fontAlgn="b"/>
                      <a:r>
                        <a:rPr lang="en-ID" sz="1400" u="none" strike="noStrike">
                          <a:effectLst/>
                        </a:rPr>
                        <a:t>pokok</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368040338"/>
                  </a:ext>
                </a:extLst>
              </a:tr>
              <a:tr h="188582">
                <a:tc>
                  <a:txBody>
                    <a:bodyPr/>
                    <a:lstStyle/>
                    <a:p>
                      <a:pPr algn="l" fontAlgn="b"/>
                      <a:r>
                        <a:rPr lang="en-ID" sz="1400" u="none" strike="noStrike">
                          <a:effectLst/>
                        </a:rPr>
                        <a:t>bener</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409100036"/>
                  </a:ext>
                </a:extLst>
              </a:tr>
              <a:tr h="188582">
                <a:tc>
                  <a:txBody>
                    <a:bodyPr/>
                    <a:lstStyle/>
                    <a:p>
                      <a:pPr algn="l" fontAlgn="b"/>
                      <a:r>
                        <a:rPr lang="en-ID" sz="1400" u="none" strike="noStrike">
                          <a:effectLst/>
                        </a:rPr>
                        <a:t>ampuh</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76363634"/>
                  </a:ext>
                </a:extLst>
              </a:tr>
              <a:tr h="188582">
                <a:tc>
                  <a:txBody>
                    <a:bodyPr/>
                    <a:lstStyle/>
                    <a:p>
                      <a:pPr algn="l" fontAlgn="b"/>
                      <a:r>
                        <a:rPr lang="en-ID" sz="1400" u="none" strike="noStrike">
                          <a:effectLst/>
                        </a:rPr>
                        <a:t>manjur</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192826461"/>
                  </a:ext>
                </a:extLst>
              </a:tr>
              <a:tr h="188582">
                <a:tc>
                  <a:txBody>
                    <a:bodyPr/>
                    <a:lstStyle/>
                    <a:p>
                      <a:pPr algn="l" fontAlgn="b"/>
                      <a:r>
                        <a:rPr lang="en-ID" sz="1400" u="none" strike="noStrike">
                          <a:effectLst/>
                        </a:rPr>
                        <a:t>minum</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427866476"/>
                  </a:ext>
                </a:extLst>
              </a:tr>
              <a:tr h="188582">
                <a:tc>
                  <a:txBody>
                    <a:bodyPr/>
                    <a:lstStyle/>
                    <a:p>
                      <a:pPr algn="l" fontAlgn="b"/>
                      <a:r>
                        <a:rPr lang="en-ID" sz="1400" u="none" strike="noStrike">
                          <a:effectLst/>
                        </a:rPr>
                        <a:t>kapsul</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910673763"/>
                  </a:ext>
                </a:extLst>
              </a:tr>
              <a:tr h="188582">
                <a:tc>
                  <a:txBody>
                    <a:bodyPr/>
                    <a:lstStyle/>
                    <a:p>
                      <a:pPr algn="l" fontAlgn="b"/>
                      <a:r>
                        <a:rPr lang="en-ID" sz="1400" u="none" strike="noStrike">
                          <a:effectLst/>
                        </a:rPr>
                        <a:t>besok</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084463642"/>
                  </a:ext>
                </a:extLst>
              </a:tr>
              <a:tr h="188582">
                <a:tc>
                  <a:txBody>
                    <a:bodyPr/>
                    <a:lstStyle/>
                    <a:p>
                      <a:pPr algn="l" fontAlgn="b"/>
                      <a:r>
                        <a:rPr lang="en-ID" sz="1400" u="none" strike="noStrike">
                          <a:effectLst/>
                        </a:rPr>
                        <a:t>mens</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554880115"/>
                  </a:ext>
                </a:extLst>
              </a:tr>
              <a:tr h="188582">
                <a:tc>
                  <a:txBody>
                    <a:bodyPr/>
                    <a:lstStyle/>
                    <a:p>
                      <a:pPr algn="l" fontAlgn="b"/>
                      <a:r>
                        <a:rPr lang="en-ID" sz="1400" u="none" strike="noStrike">
                          <a:effectLst/>
                        </a:rPr>
                        <a:t>keren</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754445343"/>
                  </a:ext>
                </a:extLst>
              </a:tr>
              <a:tr h="188582">
                <a:tc>
                  <a:txBody>
                    <a:bodyPr/>
                    <a:lstStyle/>
                    <a:p>
                      <a:pPr algn="l" fontAlgn="b"/>
                      <a:r>
                        <a:rPr lang="en-ID" sz="1400" u="none" strike="noStrike">
                          <a:effectLst/>
                        </a:rPr>
                        <a:t>haid</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558690780"/>
                  </a:ext>
                </a:extLst>
              </a:tr>
              <a:tr h="188582">
                <a:tc>
                  <a:txBody>
                    <a:bodyPr/>
                    <a:lstStyle/>
                    <a:p>
                      <a:pPr algn="l" fontAlgn="b"/>
                      <a:r>
                        <a:rPr lang="en-ID" sz="1400" u="none" strike="noStrike">
                          <a:effectLst/>
                        </a:rPr>
                        <a:t>langsung</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436949872"/>
                  </a:ext>
                </a:extLst>
              </a:tr>
              <a:tr h="188582">
                <a:tc>
                  <a:txBody>
                    <a:bodyPr/>
                    <a:lstStyle/>
                    <a:p>
                      <a:pPr algn="l" fontAlgn="b"/>
                      <a:r>
                        <a:rPr lang="en-ID" sz="1400" u="none" strike="noStrike">
                          <a:effectLst/>
                        </a:rPr>
                        <a:t>lancar</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668081789"/>
                  </a:ext>
                </a:extLst>
              </a:tr>
              <a:tr h="188582">
                <a:tc>
                  <a:txBody>
                    <a:bodyPr/>
                    <a:lstStyle/>
                    <a:p>
                      <a:pPr algn="l" fontAlgn="b"/>
                      <a:r>
                        <a:rPr lang="en-ID" sz="1400" u="none" strike="noStrike">
                          <a:effectLst/>
                        </a:rPr>
                        <a:t>efek</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4109149096"/>
                  </a:ext>
                </a:extLst>
              </a:tr>
              <a:tr h="188582">
                <a:tc>
                  <a:txBody>
                    <a:bodyPr/>
                    <a:lstStyle/>
                    <a:p>
                      <a:pPr algn="l" fontAlgn="b"/>
                      <a:r>
                        <a:rPr lang="en-ID" sz="1400" u="none" strike="noStrike">
                          <a:effectLst/>
                        </a:rPr>
                        <a:t>habis</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503983827"/>
                  </a:ext>
                </a:extLst>
              </a:tr>
              <a:tr h="188582">
                <a:tc>
                  <a:txBody>
                    <a:bodyPr/>
                    <a:lstStyle/>
                    <a:p>
                      <a:pPr algn="l" fontAlgn="b"/>
                      <a:r>
                        <a:rPr lang="en-ID" sz="1400" u="none" strike="noStrike">
                          <a:effectLst/>
                        </a:rPr>
                        <a:t>rabu</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874978875"/>
                  </a:ext>
                </a:extLst>
              </a:tr>
              <a:tr h="188582">
                <a:tc>
                  <a:txBody>
                    <a:bodyPr/>
                    <a:lstStyle/>
                    <a:p>
                      <a:pPr algn="l" fontAlgn="b"/>
                      <a:r>
                        <a:rPr lang="en-ID" sz="1400" u="none" strike="noStrike">
                          <a:effectLst/>
                        </a:rPr>
                        <a:t>sampek</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974592204"/>
                  </a:ext>
                </a:extLst>
              </a:tr>
              <a:tr h="188582">
                <a:tc>
                  <a:txBody>
                    <a:bodyPr/>
                    <a:lstStyle/>
                    <a:p>
                      <a:pPr algn="l" fontAlgn="b"/>
                      <a:r>
                        <a:rPr lang="en-ID" sz="1400" u="none" strike="noStrike">
                          <a:effectLst/>
                        </a:rPr>
                        <a:t>mempan</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335318043"/>
                  </a:ext>
                </a:extLst>
              </a:tr>
              <a:tr h="188582">
                <a:tc>
                  <a:txBody>
                    <a:bodyPr/>
                    <a:lstStyle/>
                    <a:p>
                      <a:pPr algn="l" fontAlgn="b"/>
                      <a:r>
                        <a:rPr lang="en-ID" sz="1400" u="none" strike="noStrike">
                          <a:effectLst/>
                        </a:rPr>
                        <a:t>kotak</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470923861"/>
                  </a:ext>
                </a:extLst>
              </a:tr>
              <a:tr h="188582">
                <a:tc>
                  <a:txBody>
                    <a:bodyPr/>
                    <a:lstStyle/>
                    <a:p>
                      <a:pPr algn="l" fontAlgn="b"/>
                      <a:r>
                        <a:rPr lang="en-ID" sz="1400" u="none" strike="noStrike">
                          <a:effectLst/>
                        </a:rPr>
                        <a:t>aksi</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400" u="none" strike="noStrike" dirty="0">
                          <a:effectLst/>
                        </a:rPr>
                        <a:t>1</a:t>
                      </a:r>
                      <a:endParaRPr lang="en-ID" sz="1400" b="0" i="0" u="none" strike="noStrike" dirty="0">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068332148"/>
                  </a:ext>
                </a:extLst>
              </a:tr>
            </a:tbl>
          </a:graphicData>
        </a:graphic>
      </p:graphicFrame>
      <p:sp>
        <p:nvSpPr>
          <p:cNvPr id="24" name="TextBox 23">
            <a:extLst>
              <a:ext uri="{FF2B5EF4-FFF2-40B4-BE49-F238E27FC236}">
                <a16:creationId xmlns:a16="http://schemas.microsoft.com/office/drawing/2014/main" id="{370B8882-29D8-AB4C-DDB5-7E3799C61CD3}"/>
              </a:ext>
            </a:extLst>
          </p:cNvPr>
          <p:cNvSpPr txBox="1"/>
          <p:nvPr/>
        </p:nvSpPr>
        <p:spPr>
          <a:xfrm>
            <a:off x="533399" y="4477370"/>
            <a:ext cx="2794591" cy="369332"/>
          </a:xfrm>
          <a:prstGeom prst="rect">
            <a:avLst/>
          </a:prstGeom>
          <a:noFill/>
        </p:spPr>
        <p:txBody>
          <a:bodyPr wrap="square">
            <a:spAutoFit/>
          </a:bodyPr>
          <a:lstStyle/>
          <a:p>
            <a:r>
              <a:rPr lang="en-US" sz="1800" dirty="0" err="1">
                <a:effectLst/>
                <a:latin typeface="Times New Roman" panose="02020603050405020304" pitchFamily="18" charset="0"/>
                <a:ea typeface="Arial" panose="020B0604020202020204" pitchFamily="34" charset="0"/>
              </a:rPr>
              <a:t>Contoh</a:t>
            </a:r>
            <a:r>
              <a:rPr lang="en-US" sz="1800" dirty="0">
                <a:effectLst/>
                <a:latin typeface="Times New Roman" panose="02020603050405020304" pitchFamily="18" charset="0"/>
                <a:ea typeface="Arial" panose="020B0604020202020204" pitchFamily="34" charset="0"/>
              </a:rPr>
              <a:t> data </a:t>
            </a:r>
            <a:r>
              <a:rPr lang="en-US" sz="1800" dirty="0" err="1">
                <a:effectLst/>
                <a:latin typeface="Times New Roman" panose="02020603050405020304" pitchFamily="18" charset="0"/>
                <a:ea typeface="Arial" panose="020B0604020202020204" pitchFamily="34" charset="0"/>
              </a:rPr>
              <a:t>untuk</a:t>
            </a:r>
            <a:r>
              <a:rPr lang="en-US" sz="1800" dirty="0">
                <a:effectLst/>
                <a:latin typeface="Times New Roman" panose="02020603050405020304" pitchFamily="18" charset="0"/>
                <a:ea typeface="Arial" panose="020B0604020202020204" pitchFamily="34" charset="0"/>
              </a:rPr>
              <a:t> SMOTE</a:t>
            </a:r>
            <a:endParaRPr lang="en-ID" dirty="0"/>
          </a:p>
        </p:txBody>
      </p:sp>
      <p:sp>
        <p:nvSpPr>
          <p:cNvPr id="26" name="TextBox 25">
            <a:extLst>
              <a:ext uri="{FF2B5EF4-FFF2-40B4-BE49-F238E27FC236}">
                <a16:creationId xmlns:a16="http://schemas.microsoft.com/office/drawing/2014/main" id="{C0FD8651-6C90-5A96-635D-B36BBF8BC34E}"/>
              </a:ext>
            </a:extLst>
          </p:cNvPr>
          <p:cNvSpPr txBox="1"/>
          <p:nvPr/>
        </p:nvSpPr>
        <p:spPr>
          <a:xfrm>
            <a:off x="4317704" y="4481954"/>
            <a:ext cx="10262191" cy="707886"/>
          </a:xfrm>
          <a:prstGeom prst="rect">
            <a:avLst/>
          </a:prstGeom>
          <a:noFill/>
        </p:spPr>
        <p:txBody>
          <a:bodyPr wrap="square">
            <a:spAutoFit/>
          </a:bodyPr>
          <a:lstStyle/>
          <a:p>
            <a:pPr>
              <a:lnSpc>
                <a:spcPct val="150000"/>
              </a:lnSpc>
            </a:pPr>
            <a:r>
              <a:rPr lang="en-US" sz="1600" dirty="0" err="1">
                <a:effectLst/>
                <a:latin typeface="Times New Roman" panose="02020603050405020304" pitchFamily="18" charset="0"/>
                <a:ea typeface="Arial" panose="020B0604020202020204" pitchFamily="34" charset="0"/>
              </a:rPr>
              <a:t>Berikut</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ini</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adalah</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perhitungan</a:t>
            </a:r>
            <a:r>
              <a:rPr lang="en-US" sz="1600" dirty="0">
                <a:effectLst/>
                <a:latin typeface="Times New Roman" panose="02020603050405020304" pitchFamily="18" charset="0"/>
                <a:ea typeface="Arial" panose="020B0604020202020204" pitchFamily="34" charset="0"/>
              </a:rPr>
              <a:t> P1' </a:t>
            </a:r>
            <a:r>
              <a:rPr lang="en-US" sz="1600" dirty="0" err="1">
                <a:effectLst/>
                <a:latin typeface="Times New Roman" panose="02020603050405020304" pitchFamily="18" charset="0"/>
                <a:ea typeface="Arial" panose="020B0604020202020204" pitchFamily="34" charset="0"/>
              </a:rPr>
              <a:t>untuk</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menghasilkan</a:t>
            </a:r>
            <a:r>
              <a:rPr lang="en-US" sz="1600" dirty="0">
                <a:effectLst/>
                <a:latin typeface="Times New Roman" panose="02020603050405020304" pitchFamily="18" charset="0"/>
                <a:ea typeface="Arial" panose="020B0604020202020204" pitchFamily="34" charset="0"/>
              </a:rPr>
              <a:t> data </a:t>
            </a:r>
            <a:r>
              <a:rPr lang="en-US" sz="1600" dirty="0" err="1">
                <a:effectLst/>
                <a:latin typeface="Times New Roman" panose="02020603050405020304" pitchFamily="18" charset="0"/>
                <a:ea typeface="Arial" panose="020B0604020202020204" pitchFamily="34" charset="0"/>
              </a:rPr>
              <a:t>komposit</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dengan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menggunakan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metode</a:t>
            </a:r>
            <a:r>
              <a:rPr lang="en-US" sz="1600" dirty="0">
                <a:effectLst/>
                <a:latin typeface="Times New Roman" panose="02020603050405020304" pitchFamily="18" charset="0"/>
                <a:ea typeface="Arial" panose="020B0604020202020204" pitchFamily="34" charset="0"/>
              </a:rPr>
              <a:t> SMOTE.</a:t>
            </a:r>
            <a:endParaRPr lang="en-ID" sz="1600" dirty="0">
              <a:effectLst/>
              <a:latin typeface="Arial" panose="020B0604020202020204" pitchFamily="34" charset="0"/>
              <a:ea typeface="Arial" panose="020B0604020202020204" pitchFamily="34" charset="0"/>
            </a:endParaRPr>
          </a:p>
          <a:p>
            <a:r>
              <a:rPr lang="en-US" sz="1600" dirty="0">
                <a:effectLst/>
                <a:latin typeface="Times New Roman" panose="02020603050405020304" pitchFamily="18" charset="0"/>
                <a:ea typeface="Arial" panose="020B0604020202020204" pitchFamily="34" charset="0"/>
              </a:rPr>
              <a:t>P1’ = P + rand(0,1) * (P2 – P1)</a:t>
            </a:r>
            <a:endParaRPr lang="en-ID" sz="1600" dirty="0"/>
          </a:p>
        </p:txBody>
      </p:sp>
      <p:sp>
        <p:nvSpPr>
          <p:cNvPr id="28" name="TextBox 27">
            <a:extLst>
              <a:ext uri="{FF2B5EF4-FFF2-40B4-BE49-F238E27FC236}">
                <a16:creationId xmlns:a16="http://schemas.microsoft.com/office/drawing/2014/main" id="{31E981B1-F9D2-D9FB-D3FB-59B0034EDEF5}"/>
              </a:ext>
            </a:extLst>
          </p:cNvPr>
          <p:cNvSpPr txBox="1"/>
          <p:nvPr/>
        </p:nvSpPr>
        <p:spPr>
          <a:xfrm>
            <a:off x="4289351" y="5129851"/>
            <a:ext cx="6378649" cy="873252"/>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Arial" panose="020B0604020202020204" pitchFamily="34" charset="0"/>
              </a:rPr>
              <a:t>P1(x1,x2,x3,…,x23) = (0,0,0,0,0,0,0,0,1,0,0,0,0,1,0,0,1,1,0,0,0,0,0)</a:t>
            </a:r>
            <a:endParaRPr lang="en-ID" sz="1600" dirty="0">
              <a:effectLst/>
              <a:latin typeface="Arial" panose="020B0604020202020204" pitchFamily="34" charset="0"/>
              <a:ea typeface="Arial" panose="020B0604020202020204" pitchFamily="34" charset="0"/>
            </a:endParaRPr>
          </a:p>
          <a:p>
            <a:pPr algn="just">
              <a:lnSpc>
                <a:spcPct val="150000"/>
              </a:lnSpc>
            </a:pPr>
            <a:r>
              <a:rPr lang="en-US" sz="1800" dirty="0">
                <a:effectLst/>
                <a:latin typeface="Times New Roman" panose="02020603050405020304" pitchFamily="18" charset="0"/>
                <a:ea typeface="Arial" panose="020B0604020202020204" pitchFamily="34" charset="0"/>
              </a:rPr>
              <a:t>P2(x1,x2,x3,…,x23) = (0,0,0,0,0,0,0,0,0,0,0,0,0,0,0,0,0,1,0,0,0,1,1)</a:t>
            </a:r>
            <a:endParaRPr lang="en-ID" sz="1600" dirty="0">
              <a:effectLst/>
              <a:latin typeface="Arial" panose="020B0604020202020204" pitchFamily="34" charset="0"/>
              <a:ea typeface="Arial" panose="020B0604020202020204" pitchFamily="34" charset="0"/>
            </a:endParaRPr>
          </a:p>
        </p:txBody>
      </p:sp>
      <p:sp>
        <p:nvSpPr>
          <p:cNvPr id="30" name="TextBox 29">
            <a:extLst>
              <a:ext uri="{FF2B5EF4-FFF2-40B4-BE49-F238E27FC236}">
                <a16:creationId xmlns:a16="http://schemas.microsoft.com/office/drawing/2014/main" id="{F65AB22E-31DC-A059-7222-2BAB13791C96}"/>
              </a:ext>
            </a:extLst>
          </p:cNvPr>
          <p:cNvSpPr txBox="1"/>
          <p:nvPr/>
        </p:nvSpPr>
        <p:spPr>
          <a:xfrm>
            <a:off x="6565294" y="6058096"/>
            <a:ext cx="2225437" cy="3859326"/>
          </a:xfrm>
          <a:prstGeom prst="rect">
            <a:avLst/>
          </a:prstGeom>
          <a:noFill/>
        </p:spPr>
        <p:txBody>
          <a:bodyPr wrap="square">
            <a:spAutoFit/>
          </a:bodyPr>
          <a:lstStyle/>
          <a:p>
            <a:pPr algn="just">
              <a:lnSpc>
                <a:spcPct val="150000"/>
              </a:lnSpc>
            </a:pPr>
            <a:r>
              <a:rPr lang="en-US" sz="1500" dirty="0">
                <a:effectLst/>
                <a:latin typeface="Times New Roman" panose="02020603050405020304" pitchFamily="18" charset="0"/>
                <a:ea typeface="Arial" panose="020B0604020202020204" pitchFamily="34" charset="0"/>
              </a:rPr>
              <a:t>P2 (x13) - P1 (x13)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(x14) - P1 (x14) = -1</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(x15) - P1 (x15)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(x16) - P1 (x16)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(x17) - P1 (x17) = -1</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(x18) - P1 (x18)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(x19) - P1 (x19)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(x20) - P1 (x20)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(x21) - P1 (x21)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(x22) - P1 (x22) = 1</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(x23) - P1 (x23) = 1</a:t>
            </a:r>
            <a:endParaRPr lang="en-ID" sz="1500" dirty="0">
              <a:effectLst/>
              <a:latin typeface="Arial" panose="020B0604020202020204" pitchFamily="34" charset="0"/>
              <a:ea typeface="Arial" panose="020B0604020202020204" pitchFamily="34" charset="0"/>
            </a:endParaRPr>
          </a:p>
        </p:txBody>
      </p:sp>
      <p:sp>
        <p:nvSpPr>
          <p:cNvPr id="32" name="TextBox 31">
            <a:extLst>
              <a:ext uri="{FF2B5EF4-FFF2-40B4-BE49-F238E27FC236}">
                <a16:creationId xmlns:a16="http://schemas.microsoft.com/office/drawing/2014/main" id="{0DB0DDB0-3B37-8F47-75CF-41503605B5A0}"/>
              </a:ext>
            </a:extLst>
          </p:cNvPr>
          <p:cNvSpPr txBox="1"/>
          <p:nvPr/>
        </p:nvSpPr>
        <p:spPr>
          <a:xfrm>
            <a:off x="4289351" y="6058096"/>
            <a:ext cx="2499538" cy="4205575"/>
          </a:xfrm>
          <a:prstGeom prst="rect">
            <a:avLst/>
          </a:prstGeom>
          <a:noFill/>
        </p:spPr>
        <p:txBody>
          <a:bodyPr wrap="square">
            <a:spAutoFit/>
          </a:bodyPr>
          <a:lstStyle/>
          <a:p>
            <a:pPr algn="just">
              <a:lnSpc>
                <a:spcPct val="150000"/>
              </a:lnSpc>
            </a:pPr>
            <a:r>
              <a:rPr lang="en-US" sz="1500" dirty="0">
                <a:effectLst/>
                <a:latin typeface="Times New Roman" panose="02020603050405020304" pitchFamily="18" charset="0"/>
                <a:ea typeface="Arial" panose="020B0604020202020204" pitchFamily="34" charset="0"/>
              </a:rPr>
              <a:t>P2 (x1) - P1 (x1)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(x2) - P1 (x2)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(x3) - P1 (x3)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(x4) - P1 (x4)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(x5) - P1 (x5)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(x6) - P1 (x6)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(x7) - P1 (x7)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(x8) - P1 (x8)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(x9)- P1 (x9) = -1</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(x10) - P1 (x10)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(x11) - P1 (x11) = 0</a:t>
            </a:r>
            <a:endParaRPr lang="en-ID" sz="1500" dirty="0">
              <a:effectLst/>
              <a:latin typeface="Arial" panose="020B0604020202020204" pitchFamily="34" charset="0"/>
              <a:ea typeface="Arial" panose="020B0604020202020204" pitchFamily="34" charset="0"/>
            </a:endParaRPr>
          </a:p>
          <a:p>
            <a:pPr algn="just">
              <a:lnSpc>
                <a:spcPct val="150000"/>
              </a:lnSpc>
            </a:pPr>
            <a:r>
              <a:rPr lang="en-US" sz="1500" dirty="0">
                <a:effectLst/>
                <a:latin typeface="Times New Roman" panose="02020603050405020304" pitchFamily="18" charset="0"/>
                <a:ea typeface="Arial" panose="020B0604020202020204" pitchFamily="34" charset="0"/>
              </a:rPr>
              <a:t>P2 (x12) - P1 (x12) = 0</a:t>
            </a:r>
            <a:endParaRPr lang="en-ID" sz="1500" dirty="0">
              <a:effectLst/>
              <a:latin typeface="Arial" panose="020B0604020202020204" pitchFamily="34" charset="0"/>
              <a:ea typeface="Arial" panose="020B0604020202020204" pitchFamily="34" charset="0"/>
            </a:endParaRPr>
          </a:p>
        </p:txBody>
      </p:sp>
      <p:sp>
        <p:nvSpPr>
          <p:cNvPr id="34" name="TextBox 33">
            <a:extLst>
              <a:ext uri="{FF2B5EF4-FFF2-40B4-BE49-F238E27FC236}">
                <a16:creationId xmlns:a16="http://schemas.microsoft.com/office/drawing/2014/main" id="{24265A24-61A6-1DF3-740E-6FA67D37231E}"/>
              </a:ext>
            </a:extLst>
          </p:cNvPr>
          <p:cNvSpPr txBox="1"/>
          <p:nvPr/>
        </p:nvSpPr>
        <p:spPr>
          <a:xfrm>
            <a:off x="8627033" y="6042942"/>
            <a:ext cx="9660967" cy="376578"/>
          </a:xfrm>
          <a:prstGeom prst="rect">
            <a:avLst/>
          </a:prstGeom>
          <a:noFill/>
        </p:spPr>
        <p:txBody>
          <a:bodyPr wrap="square">
            <a:spAutoFit/>
          </a:bodyPr>
          <a:lstStyle/>
          <a:p>
            <a:pPr>
              <a:lnSpc>
                <a:spcPct val="150000"/>
              </a:lnSpc>
            </a:pPr>
            <a:r>
              <a:rPr lang="en-US" sz="1400" dirty="0">
                <a:effectLst/>
                <a:latin typeface="Times New Roman" panose="02020603050405020304" pitchFamily="18" charset="0"/>
                <a:ea typeface="Arial" panose="020B0604020202020204" pitchFamily="34" charset="0"/>
              </a:rPr>
              <a:t>P1’(x1’,x2’,x3’,…,x23’) = (0,0,0,0,0,0,0,0,1,0,0,0,0,1,0,0,1,1,0,0,0,0,0) + rand(0,1) * (0,0,0,0,0,0,0,0,-1,0,0,0,0,-1,0,0,-1,0,0,0,0,1,1)</a:t>
            </a:r>
            <a:endParaRPr lang="en-ID" sz="1400" dirty="0">
              <a:effectLst/>
              <a:latin typeface="Arial" panose="020B0604020202020204" pitchFamily="34" charset="0"/>
              <a:ea typeface="Arial" panose="020B0604020202020204" pitchFamily="34" charset="0"/>
            </a:endParaRPr>
          </a:p>
        </p:txBody>
      </p:sp>
      <p:sp>
        <p:nvSpPr>
          <p:cNvPr id="36" name="TextBox 35">
            <a:extLst>
              <a:ext uri="{FF2B5EF4-FFF2-40B4-BE49-F238E27FC236}">
                <a16:creationId xmlns:a16="http://schemas.microsoft.com/office/drawing/2014/main" id="{E2232D0A-52DC-13F7-5062-83D980AF0346}"/>
              </a:ext>
            </a:extLst>
          </p:cNvPr>
          <p:cNvSpPr txBox="1"/>
          <p:nvPr/>
        </p:nvSpPr>
        <p:spPr>
          <a:xfrm>
            <a:off x="8627033" y="6480630"/>
            <a:ext cx="9346018" cy="417165"/>
          </a:xfrm>
          <a:prstGeom prst="rect">
            <a:avLst/>
          </a:prstGeom>
          <a:noFill/>
        </p:spPr>
        <p:txBody>
          <a:bodyPr wrap="square">
            <a:spAutoFit/>
          </a:bodyPr>
          <a:lstStyle/>
          <a:p>
            <a:pPr>
              <a:lnSpc>
                <a:spcPct val="150000"/>
              </a:lnSpc>
            </a:pPr>
            <a:r>
              <a:rPr lang="en-US" sz="1600" dirty="0" err="1">
                <a:effectLst/>
                <a:latin typeface="Times New Roman" panose="02020603050405020304" pitchFamily="18" charset="0"/>
                <a:ea typeface="Arial" panose="020B0604020202020204" pitchFamily="34" charset="0"/>
              </a:rPr>
              <a:t>Setelah</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mendapatkan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selisih</a:t>
            </a:r>
            <a:r>
              <a:rPr lang="en-US" sz="1600" dirty="0">
                <a:effectLst/>
                <a:latin typeface="Times New Roman" panose="02020603050405020304" pitchFamily="18" charset="0"/>
                <a:ea typeface="Arial" panose="020B0604020202020204" pitchFamily="34" charset="0"/>
              </a:rPr>
              <a:t> P2 </a:t>
            </a:r>
            <a:r>
              <a:rPr lang="en-US" sz="1600" dirty="0" err="1">
                <a:effectLst/>
                <a:latin typeface="Times New Roman" panose="02020603050405020304" pitchFamily="18" charset="0"/>
                <a:ea typeface="Arial" panose="020B0604020202020204" pitchFamily="34" charset="0"/>
              </a:rPr>
              <a:t>dengan</a:t>
            </a:r>
            <a:r>
              <a:rPr lang="en-US" sz="1600" dirty="0">
                <a:effectLst/>
                <a:latin typeface="Times New Roman" panose="02020603050405020304" pitchFamily="18" charset="0"/>
                <a:ea typeface="Arial" panose="020B0604020202020204" pitchFamily="34" charset="0"/>
              </a:rPr>
              <a:t> P1, </a:t>
            </a:r>
            <a:r>
              <a:rPr lang="en-US" sz="1600" dirty="0" err="1">
                <a:effectLst/>
                <a:latin typeface="Times New Roman" panose="02020603050405020304" pitchFamily="18" charset="0"/>
                <a:ea typeface="Arial" panose="020B0604020202020204" pitchFamily="34" charset="0"/>
              </a:rPr>
              <a:t>maka</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bisa</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dimasukkan</a:t>
            </a:r>
            <a:r>
              <a:rPr lang="en-US" sz="1600" dirty="0">
                <a:effectLst/>
                <a:latin typeface="Times New Roman" panose="02020603050405020304" pitchFamily="18" charset="0"/>
                <a:ea typeface="Arial" panose="020B0604020202020204" pitchFamily="34" charset="0"/>
              </a:rPr>
              <a:t> </a:t>
            </a:r>
            <a:r>
              <a:rPr lang="en-US" sz="1600" dirty="0" err="1">
                <a:effectLst/>
                <a:latin typeface="Times New Roman" panose="02020603050405020304" pitchFamily="18" charset="0"/>
                <a:ea typeface="Arial" panose="020B0604020202020204" pitchFamily="34" charset="0"/>
              </a:rPr>
              <a:t>nilai</a:t>
            </a:r>
            <a:r>
              <a:rPr lang="en-US" sz="1600" dirty="0">
                <a:effectLst/>
                <a:latin typeface="Times New Roman" panose="02020603050405020304" pitchFamily="18" charset="0"/>
                <a:ea typeface="Arial" panose="020B0604020202020204" pitchFamily="34" charset="0"/>
              </a:rPr>
              <a:t> rand, </a:t>
            </a:r>
            <a:r>
              <a:rPr lang="en-US" sz="1600" dirty="0" err="1">
                <a:effectLst/>
                <a:latin typeface="Times New Roman" panose="02020603050405020304" pitchFamily="18" charset="0"/>
                <a:ea typeface="Arial" panose="020B0604020202020204" pitchFamily="34" charset="0"/>
              </a:rPr>
              <a:t>misalnya</a:t>
            </a:r>
            <a:r>
              <a:rPr lang="en-US" sz="1600" dirty="0">
                <a:effectLst/>
                <a:latin typeface="Times New Roman" panose="02020603050405020304" pitchFamily="18" charset="0"/>
                <a:ea typeface="Arial" panose="020B0604020202020204" pitchFamily="34" charset="0"/>
              </a:rPr>
              <a:t> rand(0,1)</a:t>
            </a:r>
            <a:endParaRPr lang="en-ID" sz="1600" dirty="0">
              <a:effectLst/>
              <a:latin typeface="Arial" panose="020B0604020202020204" pitchFamily="34" charset="0"/>
              <a:ea typeface="Arial" panose="020B0604020202020204" pitchFamily="34" charset="0"/>
            </a:endParaRPr>
          </a:p>
        </p:txBody>
      </p:sp>
      <p:sp>
        <p:nvSpPr>
          <p:cNvPr id="38" name="TextBox 37">
            <a:extLst>
              <a:ext uri="{FF2B5EF4-FFF2-40B4-BE49-F238E27FC236}">
                <a16:creationId xmlns:a16="http://schemas.microsoft.com/office/drawing/2014/main" id="{085882A6-6FB8-5916-FE8A-00CA5780B36D}"/>
              </a:ext>
            </a:extLst>
          </p:cNvPr>
          <p:cNvSpPr txBox="1"/>
          <p:nvPr/>
        </p:nvSpPr>
        <p:spPr>
          <a:xfrm>
            <a:off x="8627033" y="6954083"/>
            <a:ext cx="9346018" cy="2119747"/>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Arial" panose="020B0604020202020204" pitchFamily="34" charset="0"/>
              </a:rPr>
              <a:t>P1’(x1’,x2’,x3’,…,x23’) = (0,0,0,0,0,0,0,0,1,0,0,0,0,1,0,0,1,1,0,0,0,0,0) + 0,1 * (0,0,0,0,0,0,0,0,-1,0,0,0,0,-1,0,0,-1,0,0,0,0,1,1)</a:t>
            </a:r>
            <a:endParaRPr lang="en-ID" sz="1600" dirty="0">
              <a:effectLst/>
              <a:latin typeface="Arial" panose="020B0604020202020204" pitchFamily="34" charset="0"/>
              <a:ea typeface="Arial" panose="020B0604020202020204" pitchFamily="34" charset="0"/>
            </a:endParaRPr>
          </a:p>
          <a:p>
            <a:pPr algn="just">
              <a:lnSpc>
                <a:spcPct val="150000"/>
              </a:lnSpc>
            </a:pPr>
            <a:r>
              <a:rPr lang="en-US" sz="1800" dirty="0">
                <a:effectLst/>
                <a:latin typeface="Times New Roman" panose="02020603050405020304" pitchFamily="18" charset="0"/>
                <a:ea typeface="Arial" panose="020B0604020202020204" pitchFamily="34" charset="0"/>
              </a:rPr>
              <a:t>P1’(x1’,x2’,x3’,…,x23’) = (0,0,0,0,0,0,0,0,1,0,0,0,0,1,0,0,1,1,0,0,0,0,0) + (0, 0, 0, 0, 0, 0, 0, 0, -0,1, 0, 0, 0, 0, -0,1, 0, 0, -0,1, 0, 0, 0, 0, 0,1, 0,1)</a:t>
            </a:r>
            <a:endParaRPr lang="en-ID" sz="1600" dirty="0">
              <a:effectLst/>
              <a:latin typeface="Arial" panose="020B0604020202020204" pitchFamily="34" charset="0"/>
              <a:ea typeface="Arial" panose="020B0604020202020204" pitchFamily="34" charset="0"/>
            </a:endParaRPr>
          </a:p>
          <a:p>
            <a:pPr algn="just">
              <a:lnSpc>
                <a:spcPct val="150000"/>
              </a:lnSpc>
            </a:pPr>
            <a:r>
              <a:rPr lang="en-US" sz="1800" b="1" dirty="0">
                <a:effectLst/>
                <a:latin typeface="Times New Roman" panose="02020603050405020304" pitchFamily="18" charset="0"/>
                <a:ea typeface="Arial" panose="020B0604020202020204" pitchFamily="34" charset="0"/>
              </a:rPr>
              <a:t>P1’(x1’,x2’,x3’,…,x23’) = (0, 0, 0, 0, 0, 0, 0, 0, 0,9, 0, 0, 0, 0, 0,9, 0, 0, 0,9, 1, 0, 0, 0, 0,1, 0,1)</a:t>
            </a:r>
            <a:endParaRPr lang="en-ID" sz="1600" b="1" dirty="0">
              <a:effectLst/>
              <a:latin typeface="Arial" panose="020B0604020202020204" pitchFamily="34" charset="0"/>
              <a:ea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492853" y="635000"/>
            <a:ext cx="348878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15</a:t>
            </a:r>
          </a:p>
        </p:txBody>
      </p:sp>
      <p:sp>
        <p:nvSpPr>
          <p:cNvPr id="11" name="TextBox 11"/>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12" name="Freeform 12"/>
          <p:cNvSpPr/>
          <p:nvPr/>
        </p:nvSpPr>
        <p:spPr>
          <a:xfrm>
            <a:off x="15968443" y="1073848"/>
            <a:ext cx="1290857" cy="1087745"/>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3">
              <a:extLst>
                <a:ext uri="{96DAC541-7B7A-43D3-8B79-37D633B846F1}">
                  <asvg:svgBlip xmlns:asvg="http://schemas.microsoft.com/office/drawing/2016/SVG/main" r:embed="rId4"/>
                </a:ext>
              </a:extLst>
            </a:blip>
            <a:stretch>
              <a:fillRect l="-196617"/>
            </a:stretch>
          </a:blipFill>
        </p:spPr>
        <p:txBody>
          <a:bodyPr/>
          <a:lstStyle/>
          <a:p>
            <a:endParaRPr lang="en-ID"/>
          </a:p>
        </p:txBody>
      </p:sp>
      <p:sp>
        <p:nvSpPr>
          <p:cNvPr id="13" name="Freeform 13"/>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3">
              <a:extLst>
                <a:ext uri="{96DAC541-7B7A-43D3-8B79-37D633B846F1}">
                  <asvg:svgBlip xmlns:asvg="http://schemas.microsoft.com/office/drawing/2016/SVG/main" r:embed="rId4"/>
                </a:ext>
              </a:extLst>
            </a:blip>
            <a:stretch>
              <a:fillRect l="-196617"/>
            </a:stretch>
          </a:blipFill>
        </p:spPr>
        <p:txBody>
          <a:bodyPr/>
          <a:lstStyle/>
          <a:p>
            <a:endParaRPr lang="en-ID"/>
          </a:p>
        </p:txBody>
      </p:sp>
      <p:sp>
        <p:nvSpPr>
          <p:cNvPr id="14" name="Freeform 14"/>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5"/>
            <a:stretch>
              <a:fillRect/>
            </a:stretch>
          </a:blipFill>
        </p:spPr>
        <p:txBody>
          <a:bodyPr/>
          <a:lstStyle/>
          <a:p>
            <a:endParaRPr lang="en-ID"/>
          </a:p>
        </p:txBody>
      </p:sp>
      <p:grpSp>
        <p:nvGrpSpPr>
          <p:cNvPr id="17" name="Group 2">
            <a:extLst>
              <a:ext uri="{FF2B5EF4-FFF2-40B4-BE49-F238E27FC236}">
                <a16:creationId xmlns:a16="http://schemas.microsoft.com/office/drawing/2014/main" id="{3B2288B4-1324-280F-F624-096790574815}"/>
              </a:ext>
            </a:extLst>
          </p:cNvPr>
          <p:cNvGrpSpPr/>
          <p:nvPr/>
        </p:nvGrpSpPr>
        <p:grpSpPr>
          <a:xfrm>
            <a:off x="6518734" y="1138705"/>
            <a:ext cx="5029200" cy="4365780"/>
            <a:chOff x="-1931" y="-54464"/>
            <a:chExt cx="1826923" cy="867264"/>
          </a:xfrm>
        </p:grpSpPr>
        <p:sp>
          <p:nvSpPr>
            <p:cNvPr id="18" name="Freeform 3">
              <a:extLst>
                <a:ext uri="{FF2B5EF4-FFF2-40B4-BE49-F238E27FC236}">
                  <a16:creationId xmlns:a16="http://schemas.microsoft.com/office/drawing/2014/main" id="{F634739A-9FA7-2E93-EE40-0DF942436E48}"/>
                </a:ext>
              </a:extLst>
            </p:cNvPr>
            <p:cNvSpPr/>
            <p:nvPr/>
          </p:nvSpPr>
          <p:spPr>
            <a:xfrm>
              <a:off x="-1931" y="-54464"/>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txBody>
            <a:bodyPr/>
            <a:lstStyle/>
            <a:p>
              <a:endParaRPr lang="en-ID" dirty="0"/>
            </a:p>
          </p:txBody>
        </p:sp>
        <p:sp>
          <p:nvSpPr>
            <p:cNvPr id="19" name="TextBox 4">
              <a:extLst>
                <a:ext uri="{FF2B5EF4-FFF2-40B4-BE49-F238E27FC236}">
                  <a16:creationId xmlns:a16="http://schemas.microsoft.com/office/drawing/2014/main" id="{D3B39EA4-7135-E2FA-894F-1154E77EE074}"/>
                </a:ext>
              </a:extLst>
            </p:cNvPr>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23" name="TextBox 8">
            <a:extLst>
              <a:ext uri="{FF2B5EF4-FFF2-40B4-BE49-F238E27FC236}">
                <a16:creationId xmlns:a16="http://schemas.microsoft.com/office/drawing/2014/main" id="{FC704D08-AE4C-843F-7382-876A4B51D25D}"/>
              </a:ext>
            </a:extLst>
          </p:cNvPr>
          <p:cNvSpPr txBox="1"/>
          <p:nvPr/>
        </p:nvSpPr>
        <p:spPr>
          <a:xfrm>
            <a:off x="6559840" y="538652"/>
            <a:ext cx="4800671" cy="977191"/>
          </a:xfrm>
          <a:prstGeom prst="rect">
            <a:avLst/>
          </a:prstGeom>
        </p:spPr>
        <p:txBody>
          <a:bodyPr wrap="square" lIns="0" tIns="0" rIns="0" bIns="0" rtlCol="0" anchor="t">
            <a:spAutoFit/>
          </a:bodyPr>
          <a:lstStyle/>
          <a:p>
            <a:pPr algn="ctr">
              <a:lnSpc>
                <a:spcPts val="8399"/>
              </a:lnSpc>
            </a:pPr>
            <a:r>
              <a:rPr lang="en-US" sz="4400" dirty="0" err="1">
                <a:solidFill>
                  <a:srgbClr val="000000"/>
                </a:solidFill>
                <a:latin typeface="Heebo Bold"/>
              </a:rPr>
              <a:t>Seleksi</a:t>
            </a:r>
            <a:r>
              <a:rPr lang="en-US" sz="4400" dirty="0">
                <a:solidFill>
                  <a:srgbClr val="000000"/>
                </a:solidFill>
                <a:latin typeface="Heebo Bold"/>
              </a:rPr>
              <a:t> Fitur QER</a:t>
            </a:r>
          </a:p>
        </p:txBody>
      </p:sp>
      <p:graphicFrame>
        <p:nvGraphicFramePr>
          <p:cNvPr id="24" name="Table 23">
            <a:extLst>
              <a:ext uri="{FF2B5EF4-FFF2-40B4-BE49-F238E27FC236}">
                <a16:creationId xmlns:a16="http://schemas.microsoft.com/office/drawing/2014/main" id="{DC4A09DE-2C81-A88C-D276-ECB0CA4568CD}"/>
              </a:ext>
            </a:extLst>
          </p:cNvPr>
          <p:cNvGraphicFramePr>
            <a:graphicFrameLocks noGrp="1"/>
          </p:cNvGraphicFramePr>
          <p:nvPr>
            <p:extLst>
              <p:ext uri="{D42A27DB-BD31-4B8C-83A1-F6EECF244321}">
                <p14:modId xmlns:p14="http://schemas.microsoft.com/office/powerpoint/2010/main" val="1950387535"/>
              </p:ext>
            </p:extLst>
          </p:nvPr>
        </p:nvGraphicFramePr>
        <p:xfrm>
          <a:off x="544086" y="1800101"/>
          <a:ext cx="4038600" cy="2005965"/>
        </p:xfrm>
        <a:graphic>
          <a:graphicData uri="http://schemas.openxmlformats.org/drawingml/2006/table">
            <a:tbl>
              <a:tblPr>
                <a:tableStyleId>{5C22544A-7EE6-4342-B048-85BDC9FD1C3A}</a:tableStyleId>
              </a:tblPr>
              <a:tblGrid>
                <a:gridCol w="1009650">
                  <a:extLst>
                    <a:ext uri="{9D8B030D-6E8A-4147-A177-3AD203B41FA5}">
                      <a16:colId xmlns:a16="http://schemas.microsoft.com/office/drawing/2014/main" val="2913309098"/>
                    </a:ext>
                  </a:extLst>
                </a:gridCol>
                <a:gridCol w="1009650">
                  <a:extLst>
                    <a:ext uri="{9D8B030D-6E8A-4147-A177-3AD203B41FA5}">
                      <a16:colId xmlns:a16="http://schemas.microsoft.com/office/drawing/2014/main" val="1619147004"/>
                    </a:ext>
                  </a:extLst>
                </a:gridCol>
                <a:gridCol w="1009650">
                  <a:extLst>
                    <a:ext uri="{9D8B030D-6E8A-4147-A177-3AD203B41FA5}">
                      <a16:colId xmlns:a16="http://schemas.microsoft.com/office/drawing/2014/main" val="633847867"/>
                    </a:ext>
                  </a:extLst>
                </a:gridCol>
                <a:gridCol w="1009650">
                  <a:extLst>
                    <a:ext uri="{9D8B030D-6E8A-4147-A177-3AD203B41FA5}">
                      <a16:colId xmlns:a16="http://schemas.microsoft.com/office/drawing/2014/main" val="3867062974"/>
                    </a:ext>
                  </a:extLst>
                </a:gridCol>
              </a:tblGrid>
              <a:tr h="190500">
                <a:tc>
                  <a:txBody>
                    <a:bodyPr/>
                    <a:lstStyle/>
                    <a:p>
                      <a:pPr algn="l" fontAlgn="b"/>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Kelas</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Frrekuensi</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Kata</a:t>
                      </a:r>
                      <a:endParaRPr lang="en-ID"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84464575"/>
                  </a:ext>
                </a:extLst>
              </a:tr>
              <a:tr h="190500">
                <a:tc>
                  <a:txBody>
                    <a:bodyPr/>
                    <a:lstStyle/>
                    <a:p>
                      <a:pPr algn="l" fontAlgn="b"/>
                      <a:r>
                        <a:rPr lang="en-ID" sz="1400" u="none" strike="noStrike">
                          <a:effectLst/>
                        </a:rPr>
                        <a:t>D1</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positif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525" marR="9525" marT="9525" marB="0" anchor="b"/>
                </a:tc>
                <a:tc rowSpan="8">
                  <a:txBody>
                    <a:bodyPr/>
                    <a:lstStyle/>
                    <a:p>
                      <a:pPr algn="ctr" fontAlgn="ctr"/>
                      <a:r>
                        <a:rPr lang="en-ID" sz="1400" u="none" strike="noStrike" dirty="0" err="1">
                          <a:effectLst/>
                        </a:rPr>
                        <a:t>haid</a:t>
                      </a:r>
                      <a:endParaRPr lang="en-ID"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5115557"/>
                  </a:ext>
                </a:extLst>
              </a:tr>
              <a:tr h="190500">
                <a:tc>
                  <a:txBody>
                    <a:bodyPr/>
                    <a:lstStyle/>
                    <a:p>
                      <a:pPr algn="l" fontAlgn="b"/>
                      <a:r>
                        <a:rPr lang="en-ID" sz="1400" u="none" strike="noStrike">
                          <a:effectLst/>
                        </a:rPr>
                        <a:t>D2</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positif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2416863024"/>
                  </a:ext>
                </a:extLst>
              </a:tr>
              <a:tr h="190500">
                <a:tc>
                  <a:txBody>
                    <a:bodyPr/>
                    <a:lstStyle/>
                    <a:p>
                      <a:pPr algn="l" fontAlgn="b"/>
                      <a:r>
                        <a:rPr lang="en-ID" sz="1400" u="none" strike="noStrike">
                          <a:effectLst/>
                        </a:rPr>
                        <a:t>D3</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positif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390236857"/>
                  </a:ext>
                </a:extLst>
              </a:tr>
              <a:tr h="190500">
                <a:tc>
                  <a:txBody>
                    <a:bodyPr/>
                    <a:lstStyle/>
                    <a:p>
                      <a:pPr algn="l" fontAlgn="b"/>
                      <a:r>
                        <a:rPr lang="en-ID" sz="1400" u="none" strike="noStrike">
                          <a:effectLst/>
                        </a:rPr>
                        <a:t>D4</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positif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2224668937"/>
                  </a:ext>
                </a:extLst>
              </a:tr>
              <a:tr h="190500">
                <a:tc>
                  <a:txBody>
                    <a:bodyPr/>
                    <a:lstStyle/>
                    <a:p>
                      <a:pPr algn="l" fontAlgn="b"/>
                      <a:r>
                        <a:rPr lang="en-ID" sz="1400" u="none" strike="noStrike">
                          <a:effectLst/>
                        </a:rPr>
                        <a:t>D5</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positif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1924286785"/>
                  </a:ext>
                </a:extLst>
              </a:tr>
              <a:tr h="190500">
                <a:tc>
                  <a:txBody>
                    <a:bodyPr/>
                    <a:lstStyle/>
                    <a:p>
                      <a:pPr algn="l" fontAlgn="b"/>
                      <a:r>
                        <a:rPr lang="en-ID" sz="1400" u="none" strike="noStrike">
                          <a:effectLst/>
                        </a:rPr>
                        <a:t>D6</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negatif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1</a:t>
                      </a:r>
                      <a:endParaRPr lang="en-ID" sz="14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2415993124"/>
                  </a:ext>
                </a:extLst>
              </a:tr>
              <a:tr h="190500">
                <a:tc>
                  <a:txBody>
                    <a:bodyPr/>
                    <a:lstStyle/>
                    <a:p>
                      <a:pPr algn="l" fontAlgn="b"/>
                      <a:r>
                        <a:rPr lang="en-ID" sz="1400" u="none" strike="noStrike">
                          <a:effectLst/>
                        </a:rPr>
                        <a:t>D7</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negatif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a:effectLst/>
                        </a:rPr>
                        <a:t>0</a:t>
                      </a:r>
                      <a:endParaRPr lang="en-ID" sz="1400" b="0" i="0" u="none" strike="noStrike">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2636291051"/>
                  </a:ext>
                </a:extLst>
              </a:tr>
              <a:tr h="190500">
                <a:tc>
                  <a:txBody>
                    <a:bodyPr/>
                    <a:lstStyle/>
                    <a:p>
                      <a:pPr algn="l" fontAlgn="b"/>
                      <a:r>
                        <a:rPr lang="en-ID" sz="1400" u="none" strike="noStrike">
                          <a:effectLst/>
                        </a:rPr>
                        <a:t>D8</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D" sz="1400" u="none" strike="noStrike">
                          <a:effectLst/>
                        </a:rPr>
                        <a:t>negatif</a:t>
                      </a:r>
                      <a:endParaRPr lang="en-ID"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1400" u="none" strike="noStrike" dirty="0">
                          <a:effectLst/>
                        </a:rPr>
                        <a:t>0</a:t>
                      </a:r>
                      <a:endParaRPr lang="en-ID" sz="14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ID"/>
                    </a:p>
                  </a:txBody>
                  <a:tcPr/>
                </a:tc>
                <a:extLst>
                  <a:ext uri="{0D108BD9-81ED-4DB2-BD59-A6C34878D82A}">
                    <a16:rowId xmlns:a16="http://schemas.microsoft.com/office/drawing/2014/main" val="342475109"/>
                  </a:ext>
                </a:extLst>
              </a:tr>
            </a:tbl>
          </a:graphicData>
        </a:graphic>
      </p:graphicFrame>
      <p:graphicFrame>
        <p:nvGraphicFramePr>
          <p:cNvPr id="25" name="Table 24">
            <a:extLst>
              <a:ext uri="{FF2B5EF4-FFF2-40B4-BE49-F238E27FC236}">
                <a16:creationId xmlns:a16="http://schemas.microsoft.com/office/drawing/2014/main" id="{CDD8975C-6752-9EFF-7590-16F9BB924375}"/>
              </a:ext>
            </a:extLst>
          </p:cNvPr>
          <p:cNvGraphicFramePr>
            <a:graphicFrameLocks noGrp="1"/>
          </p:cNvGraphicFramePr>
          <p:nvPr>
            <p:extLst>
              <p:ext uri="{D42A27DB-BD31-4B8C-83A1-F6EECF244321}">
                <p14:modId xmlns:p14="http://schemas.microsoft.com/office/powerpoint/2010/main" val="2516957158"/>
              </p:ext>
            </p:extLst>
          </p:nvPr>
        </p:nvGraphicFramePr>
        <p:xfrm>
          <a:off x="5773469" y="2143564"/>
          <a:ext cx="3129255" cy="6817738"/>
        </p:xfrm>
        <a:graphic>
          <a:graphicData uri="http://schemas.openxmlformats.org/drawingml/2006/table">
            <a:tbl>
              <a:tblPr>
                <a:tableStyleId>{5C22544A-7EE6-4342-B048-85BDC9FD1C3A}</a:tableStyleId>
              </a:tblPr>
              <a:tblGrid>
                <a:gridCol w="1043085">
                  <a:extLst>
                    <a:ext uri="{9D8B030D-6E8A-4147-A177-3AD203B41FA5}">
                      <a16:colId xmlns:a16="http://schemas.microsoft.com/office/drawing/2014/main" val="1230840085"/>
                    </a:ext>
                  </a:extLst>
                </a:gridCol>
                <a:gridCol w="1043085">
                  <a:extLst>
                    <a:ext uri="{9D8B030D-6E8A-4147-A177-3AD203B41FA5}">
                      <a16:colId xmlns:a16="http://schemas.microsoft.com/office/drawing/2014/main" val="2901859655"/>
                    </a:ext>
                  </a:extLst>
                </a:gridCol>
                <a:gridCol w="1043085">
                  <a:extLst>
                    <a:ext uri="{9D8B030D-6E8A-4147-A177-3AD203B41FA5}">
                      <a16:colId xmlns:a16="http://schemas.microsoft.com/office/drawing/2014/main" val="3856932987"/>
                    </a:ext>
                  </a:extLst>
                </a:gridCol>
              </a:tblGrid>
              <a:tr h="233297">
                <a:tc>
                  <a:txBody>
                    <a:bodyPr/>
                    <a:lstStyle/>
                    <a:p>
                      <a:pPr algn="l" fontAlgn="b"/>
                      <a:r>
                        <a:rPr lang="en-ID" sz="1800" u="none" strike="noStrike">
                          <a:effectLst/>
                        </a:rPr>
                        <a:t>TERM</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ctr" fontAlgn="ctr"/>
                      <a:r>
                        <a:rPr lang="en-ID" sz="1800" u="none" strike="noStrike">
                          <a:effectLst/>
                        </a:rPr>
                        <a:t>Dff+</a:t>
                      </a:r>
                      <a:endParaRPr lang="en-ID" sz="1800" b="0" i="0" u="none" strike="noStrike">
                        <a:solidFill>
                          <a:srgbClr val="000000"/>
                        </a:solidFill>
                        <a:effectLst/>
                        <a:latin typeface="Calibri" panose="020F0502020204030204" pitchFamily="34" charset="0"/>
                      </a:endParaRPr>
                    </a:p>
                  </a:txBody>
                  <a:tcPr marL="9332" marR="9332" marT="9332" marB="0" anchor="ctr"/>
                </a:tc>
                <a:tc>
                  <a:txBody>
                    <a:bodyPr/>
                    <a:lstStyle/>
                    <a:p>
                      <a:pPr algn="ctr" fontAlgn="ctr"/>
                      <a:r>
                        <a:rPr lang="en-ID" sz="1800" u="none" strike="noStrike">
                          <a:effectLst/>
                        </a:rPr>
                        <a:t>Dff-</a:t>
                      </a:r>
                      <a:endParaRPr lang="en-ID" sz="1800" b="0" i="0" u="none" strike="noStrike">
                        <a:solidFill>
                          <a:srgbClr val="000000"/>
                        </a:solidFill>
                        <a:effectLst/>
                        <a:latin typeface="Calibri" panose="020F0502020204030204" pitchFamily="34" charset="0"/>
                      </a:endParaRPr>
                    </a:p>
                  </a:txBody>
                  <a:tcPr marL="9332" marR="9332" marT="9332" marB="0" anchor="ctr"/>
                </a:tc>
                <a:extLst>
                  <a:ext uri="{0D108BD9-81ED-4DB2-BD59-A6C34878D82A}">
                    <a16:rowId xmlns:a16="http://schemas.microsoft.com/office/drawing/2014/main" val="3839924288"/>
                  </a:ext>
                </a:extLst>
              </a:tr>
              <a:tr h="293742">
                <a:tc>
                  <a:txBody>
                    <a:bodyPr/>
                    <a:lstStyle/>
                    <a:p>
                      <a:pPr algn="l" fontAlgn="b"/>
                      <a:r>
                        <a:rPr lang="en-ID" sz="1800" u="none" strike="noStrike">
                          <a:effectLst/>
                        </a:rPr>
                        <a:t>minum</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22574622"/>
                  </a:ext>
                </a:extLst>
              </a:tr>
              <a:tr h="186638">
                <a:tc>
                  <a:txBody>
                    <a:bodyPr/>
                    <a:lstStyle/>
                    <a:p>
                      <a:pPr algn="l" fontAlgn="b"/>
                      <a:r>
                        <a:rPr lang="en-ID" sz="1800" u="none" strike="noStrike">
                          <a:effectLst/>
                        </a:rPr>
                        <a:t>haid</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1833282950"/>
                  </a:ext>
                </a:extLst>
              </a:tr>
              <a:tr h="186638">
                <a:tc>
                  <a:txBody>
                    <a:bodyPr/>
                    <a:lstStyle/>
                    <a:p>
                      <a:pPr algn="l" fontAlgn="b"/>
                      <a:r>
                        <a:rPr lang="en-ID" sz="1800" u="none" strike="noStrike">
                          <a:effectLst/>
                        </a:rPr>
                        <a:t>coba</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1346946515"/>
                  </a:ext>
                </a:extLst>
              </a:tr>
              <a:tr h="186638">
                <a:tc>
                  <a:txBody>
                    <a:bodyPr/>
                    <a:lstStyle/>
                    <a:p>
                      <a:pPr algn="l" fontAlgn="b"/>
                      <a:r>
                        <a:rPr lang="en-ID" sz="1800" u="none" strike="noStrike">
                          <a:effectLst/>
                        </a:rPr>
                        <a:t>bener</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422607853"/>
                  </a:ext>
                </a:extLst>
              </a:tr>
              <a:tr h="186638">
                <a:tc>
                  <a:txBody>
                    <a:bodyPr/>
                    <a:lstStyle/>
                    <a:p>
                      <a:pPr algn="l" fontAlgn="b"/>
                      <a:r>
                        <a:rPr lang="en-ID" sz="1800" u="none" strike="noStrike">
                          <a:effectLst/>
                        </a:rPr>
                        <a:t>ampuh</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3466903230"/>
                  </a:ext>
                </a:extLst>
              </a:tr>
              <a:tr h="186638">
                <a:tc>
                  <a:txBody>
                    <a:bodyPr/>
                    <a:lstStyle/>
                    <a:p>
                      <a:pPr algn="l" fontAlgn="b"/>
                      <a:r>
                        <a:rPr lang="en-ID" sz="1800" u="none" strike="noStrike">
                          <a:effectLst/>
                        </a:rPr>
                        <a:t>kapsul</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2153127975"/>
                  </a:ext>
                </a:extLst>
              </a:tr>
              <a:tr h="186638">
                <a:tc>
                  <a:txBody>
                    <a:bodyPr/>
                    <a:lstStyle/>
                    <a:p>
                      <a:pPr algn="l" fontAlgn="b"/>
                      <a:r>
                        <a:rPr lang="en-ID" sz="1800" u="none" strike="noStrike">
                          <a:effectLst/>
                        </a:rPr>
                        <a:t>besok</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1094465101"/>
                  </a:ext>
                </a:extLst>
              </a:tr>
              <a:tr h="186638">
                <a:tc>
                  <a:txBody>
                    <a:bodyPr/>
                    <a:lstStyle/>
                    <a:p>
                      <a:pPr algn="l" fontAlgn="b"/>
                      <a:r>
                        <a:rPr lang="en-ID" sz="1800" u="none" strike="noStrike">
                          <a:effectLst/>
                        </a:rPr>
                        <a:t>mens</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3857163591"/>
                  </a:ext>
                </a:extLst>
              </a:tr>
              <a:tr h="186638">
                <a:tc>
                  <a:txBody>
                    <a:bodyPr/>
                    <a:lstStyle/>
                    <a:p>
                      <a:pPr algn="l" fontAlgn="b"/>
                      <a:r>
                        <a:rPr lang="en-ID" sz="1800" u="none" strike="noStrike">
                          <a:effectLst/>
                        </a:rPr>
                        <a:t>keren</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1393995456"/>
                  </a:ext>
                </a:extLst>
              </a:tr>
              <a:tr h="186638">
                <a:tc>
                  <a:txBody>
                    <a:bodyPr/>
                    <a:lstStyle/>
                    <a:p>
                      <a:pPr algn="l" fontAlgn="b"/>
                      <a:r>
                        <a:rPr lang="en-ID" sz="1800" u="none" strike="noStrike">
                          <a:effectLst/>
                        </a:rPr>
                        <a:t>langsung</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2557780350"/>
                  </a:ext>
                </a:extLst>
              </a:tr>
              <a:tr h="186638">
                <a:tc>
                  <a:txBody>
                    <a:bodyPr/>
                    <a:lstStyle/>
                    <a:p>
                      <a:pPr algn="l" fontAlgn="b"/>
                      <a:r>
                        <a:rPr lang="en-ID" sz="1800" u="none" strike="noStrike">
                          <a:effectLst/>
                        </a:rPr>
                        <a:t>mantap</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3066900305"/>
                  </a:ext>
                </a:extLst>
              </a:tr>
              <a:tr h="186638">
                <a:tc>
                  <a:txBody>
                    <a:bodyPr/>
                    <a:lstStyle/>
                    <a:p>
                      <a:pPr algn="l" fontAlgn="b"/>
                      <a:r>
                        <a:rPr lang="en-ID" sz="1800" u="none" strike="noStrike">
                          <a:effectLst/>
                        </a:rPr>
                        <a:t>pokok</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1987634825"/>
                  </a:ext>
                </a:extLst>
              </a:tr>
              <a:tr h="186638">
                <a:tc>
                  <a:txBody>
                    <a:bodyPr/>
                    <a:lstStyle/>
                    <a:p>
                      <a:pPr algn="l" fontAlgn="b"/>
                      <a:r>
                        <a:rPr lang="en-ID" sz="1800" u="none" strike="noStrike">
                          <a:effectLst/>
                        </a:rPr>
                        <a:t>manjur</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256995667"/>
                  </a:ext>
                </a:extLst>
              </a:tr>
              <a:tr h="186638">
                <a:tc>
                  <a:txBody>
                    <a:bodyPr/>
                    <a:lstStyle/>
                    <a:p>
                      <a:pPr algn="l" fontAlgn="b"/>
                      <a:r>
                        <a:rPr lang="en-ID" sz="1800" u="none" strike="noStrike">
                          <a:effectLst/>
                        </a:rPr>
                        <a:t>lancar</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882229951"/>
                  </a:ext>
                </a:extLst>
              </a:tr>
              <a:tr h="186638">
                <a:tc>
                  <a:txBody>
                    <a:bodyPr/>
                    <a:lstStyle/>
                    <a:p>
                      <a:pPr algn="l" fontAlgn="b"/>
                      <a:r>
                        <a:rPr lang="en-ID" sz="1800" u="none" strike="noStrike">
                          <a:effectLst/>
                        </a:rPr>
                        <a:t>banget</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4</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2874915306"/>
                  </a:ext>
                </a:extLst>
              </a:tr>
              <a:tr h="186638">
                <a:tc>
                  <a:txBody>
                    <a:bodyPr/>
                    <a:lstStyle/>
                    <a:p>
                      <a:pPr algn="l" fontAlgn="b"/>
                      <a:r>
                        <a:rPr lang="en-ID" sz="1800" u="none" strike="noStrike">
                          <a:effectLst/>
                        </a:rPr>
                        <a:t>jamu</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4</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506077193"/>
                  </a:ext>
                </a:extLst>
              </a:tr>
              <a:tr h="186638">
                <a:tc>
                  <a:txBody>
                    <a:bodyPr/>
                    <a:lstStyle/>
                    <a:p>
                      <a:pPr algn="l" fontAlgn="b"/>
                      <a:r>
                        <a:rPr lang="en-ID" sz="1800" u="none" strike="noStrike">
                          <a:effectLst/>
                        </a:rPr>
                        <a:t>habis</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737704559"/>
                  </a:ext>
                </a:extLst>
              </a:tr>
              <a:tr h="186638">
                <a:tc>
                  <a:txBody>
                    <a:bodyPr/>
                    <a:lstStyle/>
                    <a:p>
                      <a:pPr algn="l" fontAlgn="b"/>
                      <a:r>
                        <a:rPr lang="en-ID" sz="1800" u="none" strike="noStrike">
                          <a:effectLst/>
                        </a:rPr>
                        <a:t>efek</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3110834753"/>
                  </a:ext>
                </a:extLst>
              </a:tr>
              <a:tr h="186638">
                <a:tc>
                  <a:txBody>
                    <a:bodyPr/>
                    <a:lstStyle/>
                    <a:p>
                      <a:pPr algn="l" fontAlgn="b"/>
                      <a:r>
                        <a:rPr lang="en-ID" sz="1800" u="none" strike="noStrike">
                          <a:effectLst/>
                        </a:rPr>
                        <a:t>rabu</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4161653772"/>
                  </a:ext>
                </a:extLst>
              </a:tr>
              <a:tr h="186638">
                <a:tc>
                  <a:txBody>
                    <a:bodyPr/>
                    <a:lstStyle/>
                    <a:p>
                      <a:pPr algn="l" fontAlgn="b"/>
                      <a:r>
                        <a:rPr lang="en-ID" sz="1800" u="none" strike="noStrike">
                          <a:effectLst/>
                        </a:rPr>
                        <a:t>sampek</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2887744217"/>
                  </a:ext>
                </a:extLst>
              </a:tr>
              <a:tr h="186638">
                <a:tc>
                  <a:txBody>
                    <a:bodyPr/>
                    <a:lstStyle/>
                    <a:p>
                      <a:pPr algn="l" fontAlgn="b"/>
                      <a:r>
                        <a:rPr lang="en-ID" sz="1800" u="none" strike="noStrike">
                          <a:effectLst/>
                        </a:rPr>
                        <a:t>mempan</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74467486"/>
                  </a:ext>
                </a:extLst>
              </a:tr>
              <a:tr h="186638">
                <a:tc>
                  <a:txBody>
                    <a:bodyPr/>
                    <a:lstStyle/>
                    <a:p>
                      <a:pPr algn="l" fontAlgn="b"/>
                      <a:r>
                        <a:rPr lang="en-ID" sz="1800" u="none" strike="noStrike">
                          <a:effectLst/>
                        </a:rPr>
                        <a:t>kotak</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3024041099"/>
                  </a:ext>
                </a:extLst>
              </a:tr>
              <a:tr h="186638">
                <a:tc>
                  <a:txBody>
                    <a:bodyPr/>
                    <a:lstStyle/>
                    <a:p>
                      <a:pPr algn="l" fontAlgn="b"/>
                      <a:r>
                        <a:rPr lang="en-ID" sz="1800" u="none" strike="noStrike">
                          <a:effectLst/>
                        </a:rPr>
                        <a:t>aksi</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332" marR="9332" marT="9332" marB="0" anchor="b"/>
                </a:tc>
                <a:tc>
                  <a:txBody>
                    <a:bodyPr/>
                    <a:lstStyle/>
                    <a:p>
                      <a:pPr algn="r" fontAlgn="b"/>
                      <a:r>
                        <a:rPr lang="en-ID" sz="1800" u="none" strike="noStrike" dirty="0">
                          <a:effectLst/>
                        </a:rPr>
                        <a:t>1</a:t>
                      </a:r>
                      <a:endParaRPr lang="en-ID" sz="1800" b="0" i="0" u="none" strike="noStrike" dirty="0">
                        <a:solidFill>
                          <a:srgbClr val="000000"/>
                        </a:solidFill>
                        <a:effectLst/>
                        <a:latin typeface="Calibri" panose="020F0502020204030204" pitchFamily="34" charset="0"/>
                      </a:endParaRPr>
                    </a:p>
                  </a:txBody>
                  <a:tcPr marL="9332" marR="9332" marT="9332" marB="0" anchor="b"/>
                </a:tc>
                <a:extLst>
                  <a:ext uri="{0D108BD9-81ED-4DB2-BD59-A6C34878D82A}">
                    <a16:rowId xmlns:a16="http://schemas.microsoft.com/office/drawing/2014/main" val="1595778993"/>
                  </a:ext>
                </a:extLst>
              </a:tr>
            </a:tbl>
          </a:graphicData>
        </a:graphic>
      </p:graphicFrame>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ADE3A88-9401-8985-6FAD-BA0D67F1B206}"/>
                  </a:ext>
                </a:extLst>
              </p:cNvPr>
              <p:cNvSpPr txBox="1"/>
              <p:nvPr/>
            </p:nvSpPr>
            <p:spPr>
              <a:xfrm>
                <a:off x="279732" y="3806066"/>
                <a:ext cx="48699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mtClean="0"/>
                        <m:t>melakukan</m:t>
                      </m:r>
                      <m:r>
                        <m:rPr>
                          <m:nor/>
                        </m:rPr>
                        <a:rPr lang="en-US" smtClean="0"/>
                        <m:t> </m:t>
                      </m:r>
                      <m:r>
                        <m:rPr>
                          <m:nor/>
                        </m:rPr>
                        <a:rPr lang="en-US" smtClean="0"/>
                        <m:t>perhitungan</m:t>
                      </m:r>
                      <m:r>
                        <m:rPr>
                          <m:nor/>
                        </m:rPr>
                        <a:rPr lang="en-US" smtClean="0"/>
                        <m:t> </m:t>
                      </m:r>
                      <m:r>
                        <m:rPr>
                          <m:nor/>
                        </m:rPr>
                        <a:rPr lang="en-US" smtClean="0"/>
                        <m:t>nilai</m:t>
                      </m:r>
                      <m:r>
                        <m:rPr>
                          <m:nor/>
                        </m:rPr>
                        <a:rPr lang="en-US" smtClean="0"/>
                        <m:t> </m:t>
                      </m:r>
                      <m:r>
                        <m:rPr>
                          <m:nor/>
                        </m:rPr>
                        <a:rPr lang="en-US" smtClean="0"/>
                        <m:t>pf</m:t>
                      </m:r>
                      <m:r>
                        <m:rPr>
                          <m:nor/>
                        </m:rPr>
                        <a:rPr lang="en-US" smtClean="0"/>
                        <m:t> </m:t>
                      </m:r>
                      <m:r>
                        <m:rPr>
                          <m:nor/>
                        </m:rPr>
                        <a:rPr lang="en-US" smtClean="0"/>
                        <m:t>untuk</m:t>
                      </m:r>
                      <m:r>
                        <m:rPr>
                          <m:nor/>
                        </m:rPr>
                        <a:rPr lang="en-US" smtClean="0"/>
                        <m:t> </m:t>
                      </m:r>
                      <m:r>
                        <m:rPr>
                          <m:nor/>
                        </m:rPr>
                        <a:rPr lang="en-US" smtClean="0"/>
                        <m:t>kata</m:t>
                      </m:r>
                      <m:r>
                        <m:rPr>
                          <m:nor/>
                        </m:rPr>
                        <a:rPr lang="en-US" smtClean="0"/>
                        <m:t> "</m:t>
                      </m:r>
                      <m:r>
                        <m:rPr>
                          <m:nor/>
                        </m:rPr>
                        <a:rPr lang="en-US" smtClean="0"/>
                        <m:t>haid</m:t>
                      </m:r>
                      <m:r>
                        <m:rPr>
                          <m:nor/>
                        </m:rPr>
                        <a:rPr lang="en-US" smtClean="0"/>
                        <m:t>"</m:t>
                      </m:r>
                    </m:oMath>
                  </m:oMathPara>
                </a14:m>
                <a:endParaRPr lang="en-ID" dirty="0"/>
              </a:p>
            </p:txBody>
          </p:sp>
        </mc:Choice>
        <mc:Fallback xmlns="">
          <p:sp>
            <p:nvSpPr>
              <p:cNvPr id="27" name="TextBox 26">
                <a:extLst>
                  <a:ext uri="{FF2B5EF4-FFF2-40B4-BE49-F238E27FC236}">
                    <a16:creationId xmlns:a16="http://schemas.microsoft.com/office/drawing/2014/main" id="{4ADE3A88-9401-8985-6FAD-BA0D67F1B206}"/>
                  </a:ext>
                </a:extLst>
              </p:cNvPr>
              <p:cNvSpPr txBox="1">
                <a:spLocks noRot="1" noChangeAspect="1" noMove="1" noResize="1" noEditPoints="1" noAdjustHandles="1" noChangeArrowheads="1" noChangeShapeType="1" noTextEdit="1"/>
              </p:cNvSpPr>
              <p:nvPr/>
            </p:nvSpPr>
            <p:spPr>
              <a:xfrm>
                <a:off x="279732" y="3806066"/>
                <a:ext cx="4869919" cy="369332"/>
              </a:xfrm>
              <a:prstGeom prst="rect">
                <a:avLst/>
              </a:prstGeom>
              <a:blipFill>
                <a:blip r:embed="rId6"/>
                <a:stretch>
                  <a:fillRect b="-9836"/>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E3ABA8-787C-76B3-8B42-CA9A4350C26A}"/>
                  </a:ext>
                </a:extLst>
              </p:cNvPr>
              <p:cNvSpPr txBox="1"/>
              <p:nvPr/>
            </p:nvSpPr>
            <p:spPr>
              <a:xfrm>
                <a:off x="279732" y="4186435"/>
                <a:ext cx="2237496" cy="623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𝑝𝑓</m:t>
                      </m:r>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1">
                              <a:latin typeface="Cambria Math" panose="02040503050406030204" pitchFamily="18" charset="0"/>
                            </a:rPr>
                            <m:t>𝑑𝑓</m:t>
                          </m:r>
                          <m:r>
                            <a:rPr lang="en-ID" i="0">
                              <a:latin typeface="Cambria Math" panose="02040503050406030204" pitchFamily="18" charset="0"/>
                            </a:rPr>
                            <m:t>+ + 0.5</m:t>
                          </m:r>
                        </m:num>
                        <m:den>
                          <m:r>
                            <m:rPr>
                              <m:sty m:val="p"/>
                            </m:rPr>
                            <a:rPr lang="en-ID" i="0">
                              <a:latin typeface="Cambria Math" panose="02040503050406030204" pitchFamily="18" charset="0"/>
                            </a:rPr>
                            <m:t>n</m:t>
                          </m:r>
                          <m:r>
                            <a:rPr lang="en-ID" i="0">
                              <a:latin typeface="Cambria Math" panose="02040503050406030204" pitchFamily="18" charset="0"/>
                            </a:rPr>
                            <m:t>+ + 1.0</m:t>
                          </m:r>
                        </m:den>
                      </m:f>
                    </m:oMath>
                  </m:oMathPara>
                </a14:m>
                <a:endParaRPr lang="en-ID" dirty="0"/>
              </a:p>
            </p:txBody>
          </p:sp>
        </mc:Choice>
        <mc:Fallback xmlns="">
          <p:sp>
            <p:nvSpPr>
              <p:cNvPr id="29" name="TextBox 28">
                <a:extLst>
                  <a:ext uri="{FF2B5EF4-FFF2-40B4-BE49-F238E27FC236}">
                    <a16:creationId xmlns:a16="http://schemas.microsoft.com/office/drawing/2014/main" id="{6AE3ABA8-787C-76B3-8B42-CA9A4350C26A}"/>
                  </a:ext>
                </a:extLst>
              </p:cNvPr>
              <p:cNvSpPr txBox="1">
                <a:spLocks noRot="1" noChangeAspect="1" noMove="1" noResize="1" noEditPoints="1" noAdjustHandles="1" noChangeArrowheads="1" noChangeShapeType="1" noTextEdit="1"/>
              </p:cNvSpPr>
              <p:nvPr/>
            </p:nvSpPr>
            <p:spPr>
              <a:xfrm>
                <a:off x="279732" y="4186435"/>
                <a:ext cx="2237496" cy="623504"/>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EE80A51-6830-4DD3-4FEE-F372FE0D65CA}"/>
                  </a:ext>
                </a:extLst>
              </p:cNvPr>
              <p:cNvSpPr txBox="1"/>
              <p:nvPr/>
            </p:nvSpPr>
            <p:spPr>
              <a:xfrm>
                <a:off x="279731" y="4892711"/>
                <a:ext cx="2016095" cy="622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𝑝𝑓</m:t>
                      </m:r>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2 + 0.5</m:t>
                          </m:r>
                        </m:num>
                        <m:den>
                          <m:r>
                            <a:rPr lang="en-ID" i="0">
                              <a:latin typeface="Cambria Math" panose="02040503050406030204" pitchFamily="18" charset="0"/>
                            </a:rPr>
                            <m:t>5 + 1.0</m:t>
                          </m:r>
                        </m:den>
                      </m:f>
                    </m:oMath>
                  </m:oMathPara>
                </a14:m>
                <a:endParaRPr lang="en-ID" dirty="0"/>
              </a:p>
            </p:txBody>
          </p:sp>
        </mc:Choice>
        <mc:Fallback xmlns="">
          <p:sp>
            <p:nvSpPr>
              <p:cNvPr id="31" name="TextBox 30">
                <a:extLst>
                  <a:ext uri="{FF2B5EF4-FFF2-40B4-BE49-F238E27FC236}">
                    <a16:creationId xmlns:a16="http://schemas.microsoft.com/office/drawing/2014/main" id="{FEE80A51-6830-4DD3-4FEE-F372FE0D65CA}"/>
                  </a:ext>
                </a:extLst>
              </p:cNvPr>
              <p:cNvSpPr txBox="1">
                <a:spLocks noRot="1" noChangeAspect="1" noMove="1" noResize="1" noEditPoints="1" noAdjustHandles="1" noChangeArrowheads="1" noChangeShapeType="1" noTextEdit="1"/>
              </p:cNvSpPr>
              <p:nvPr/>
            </p:nvSpPr>
            <p:spPr>
              <a:xfrm>
                <a:off x="279731" y="4892711"/>
                <a:ext cx="2016095" cy="622927"/>
              </a:xfrm>
              <a:prstGeom prst="rect">
                <a:avLst/>
              </a:prstGeom>
              <a:blipFill>
                <a:blip r:embed="rId8"/>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4B7D8F2-B31A-D876-1B67-F022A00D3161}"/>
                  </a:ext>
                </a:extLst>
              </p:cNvPr>
              <p:cNvSpPr txBox="1"/>
              <p:nvPr/>
            </p:nvSpPr>
            <p:spPr>
              <a:xfrm>
                <a:off x="370054" y="5553187"/>
                <a:ext cx="2997275" cy="6183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𝑝𝑓</m:t>
                      </m:r>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2,5</m:t>
                          </m:r>
                        </m:num>
                        <m:den>
                          <m:r>
                            <a:rPr lang="en-ID" i="0">
                              <a:latin typeface="Cambria Math" panose="02040503050406030204" pitchFamily="18" charset="0"/>
                            </a:rPr>
                            <m:t>6</m:t>
                          </m:r>
                        </m:den>
                      </m:f>
                      <m:r>
                        <a:rPr lang="en-ID" i="0">
                          <a:latin typeface="Cambria Math" panose="02040503050406030204" pitchFamily="18" charset="0"/>
                        </a:rPr>
                        <m:t>= 0,490196078</m:t>
                      </m:r>
                    </m:oMath>
                  </m:oMathPara>
                </a14:m>
                <a:endParaRPr lang="en-ID" dirty="0"/>
              </a:p>
            </p:txBody>
          </p:sp>
        </mc:Choice>
        <mc:Fallback xmlns="">
          <p:sp>
            <p:nvSpPr>
              <p:cNvPr id="33" name="TextBox 32">
                <a:extLst>
                  <a:ext uri="{FF2B5EF4-FFF2-40B4-BE49-F238E27FC236}">
                    <a16:creationId xmlns:a16="http://schemas.microsoft.com/office/drawing/2014/main" id="{B4B7D8F2-B31A-D876-1B67-F022A00D3161}"/>
                  </a:ext>
                </a:extLst>
              </p:cNvPr>
              <p:cNvSpPr txBox="1">
                <a:spLocks noRot="1" noChangeAspect="1" noMove="1" noResize="1" noEditPoints="1" noAdjustHandles="1" noChangeArrowheads="1" noChangeShapeType="1" noTextEdit="1"/>
              </p:cNvSpPr>
              <p:nvPr/>
            </p:nvSpPr>
            <p:spPr>
              <a:xfrm>
                <a:off x="370054" y="5553187"/>
                <a:ext cx="2997275" cy="618311"/>
              </a:xfrm>
              <a:prstGeom prst="rect">
                <a:avLst/>
              </a:prstGeom>
              <a:blipFill>
                <a:blip r:embed="rId9"/>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07928F1-2D78-0C25-9413-FAA6D77D5359}"/>
                  </a:ext>
                </a:extLst>
              </p:cNvPr>
              <p:cNvSpPr txBox="1"/>
              <p:nvPr/>
            </p:nvSpPr>
            <p:spPr>
              <a:xfrm>
                <a:off x="279731" y="6074220"/>
                <a:ext cx="48699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smtClean="0"/>
                        <m:t>melakukan</m:t>
                      </m:r>
                      <m:r>
                        <m:rPr>
                          <m:nor/>
                        </m:rPr>
                        <a:rPr lang="en-US" smtClean="0"/>
                        <m:t> </m:t>
                      </m:r>
                      <m:r>
                        <m:rPr>
                          <m:nor/>
                        </m:rPr>
                        <a:rPr lang="en-US" smtClean="0"/>
                        <m:t>perhitungan</m:t>
                      </m:r>
                      <m:r>
                        <m:rPr>
                          <m:nor/>
                        </m:rPr>
                        <a:rPr lang="en-US" smtClean="0"/>
                        <m:t> </m:t>
                      </m:r>
                      <m:r>
                        <m:rPr>
                          <m:nor/>
                        </m:rPr>
                        <a:rPr lang="en-US" smtClean="0"/>
                        <m:t>nilai</m:t>
                      </m:r>
                      <m:r>
                        <m:rPr>
                          <m:nor/>
                        </m:rPr>
                        <a:rPr lang="en-US" smtClean="0"/>
                        <m:t> </m:t>
                      </m:r>
                      <m:r>
                        <m:rPr>
                          <m:nor/>
                        </m:rPr>
                        <a:rPr lang="en-US" b="0" i="0" smtClean="0"/>
                        <m:t>q</m:t>
                      </m:r>
                      <m:r>
                        <m:rPr>
                          <m:nor/>
                        </m:rPr>
                        <a:rPr lang="en-US" smtClean="0"/>
                        <m:t>f</m:t>
                      </m:r>
                      <m:r>
                        <m:rPr>
                          <m:nor/>
                        </m:rPr>
                        <a:rPr lang="en-US" smtClean="0"/>
                        <m:t> </m:t>
                      </m:r>
                      <m:r>
                        <m:rPr>
                          <m:nor/>
                        </m:rPr>
                        <a:rPr lang="en-US" smtClean="0"/>
                        <m:t>untuk</m:t>
                      </m:r>
                      <m:r>
                        <m:rPr>
                          <m:nor/>
                        </m:rPr>
                        <a:rPr lang="en-US" smtClean="0"/>
                        <m:t> </m:t>
                      </m:r>
                      <m:r>
                        <m:rPr>
                          <m:nor/>
                        </m:rPr>
                        <a:rPr lang="en-US" smtClean="0"/>
                        <m:t>kata</m:t>
                      </m:r>
                      <m:r>
                        <m:rPr>
                          <m:nor/>
                        </m:rPr>
                        <a:rPr lang="en-US" smtClean="0"/>
                        <m:t> "</m:t>
                      </m:r>
                      <m:r>
                        <m:rPr>
                          <m:nor/>
                        </m:rPr>
                        <a:rPr lang="en-US" smtClean="0"/>
                        <m:t>haid</m:t>
                      </m:r>
                      <m:r>
                        <m:rPr>
                          <m:nor/>
                        </m:rPr>
                        <a:rPr lang="en-US" smtClean="0"/>
                        <m:t>"</m:t>
                      </m:r>
                    </m:oMath>
                  </m:oMathPara>
                </a14:m>
                <a:endParaRPr lang="en-ID" dirty="0"/>
              </a:p>
            </p:txBody>
          </p:sp>
        </mc:Choice>
        <mc:Fallback xmlns="">
          <p:sp>
            <p:nvSpPr>
              <p:cNvPr id="34" name="TextBox 33">
                <a:extLst>
                  <a:ext uri="{FF2B5EF4-FFF2-40B4-BE49-F238E27FC236}">
                    <a16:creationId xmlns:a16="http://schemas.microsoft.com/office/drawing/2014/main" id="{107928F1-2D78-0C25-9413-FAA6D77D5359}"/>
                  </a:ext>
                </a:extLst>
              </p:cNvPr>
              <p:cNvSpPr txBox="1">
                <a:spLocks noRot="1" noChangeAspect="1" noMove="1" noResize="1" noEditPoints="1" noAdjustHandles="1" noChangeArrowheads="1" noChangeShapeType="1" noTextEdit="1"/>
              </p:cNvSpPr>
              <p:nvPr/>
            </p:nvSpPr>
            <p:spPr>
              <a:xfrm>
                <a:off x="279731" y="6074220"/>
                <a:ext cx="4869919" cy="369332"/>
              </a:xfrm>
              <a:prstGeom prst="rect">
                <a:avLst/>
              </a:prstGeom>
              <a:blipFill>
                <a:blip r:embed="rId10"/>
                <a:stretch>
                  <a:fillRect b="-9836"/>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81A45F8-0D7F-B2C9-AD8E-117F6500A7FE}"/>
                  </a:ext>
                </a:extLst>
              </p:cNvPr>
              <p:cNvSpPr txBox="1"/>
              <p:nvPr/>
            </p:nvSpPr>
            <p:spPr>
              <a:xfrm>
                <a:off x="279732" y="6527293"/>
                <a:ext cx="2237496" cy="6235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𝑞𝑓</m:t>
                      </m:r>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1">
                              <a:latin typeface="Cambria Math" panose="02040503050406030204" pitchFamily="18" charset="0"/>
                            </a:rPr>
                            <m:t>𝑑𝑓</m:t>
                          </m:r>
                          <m:r>
                            <a:rPr lang="en-ID" i="0">
                              <a:latin typeface="Cambria Math" panose="02040503050406030204" pitchFamily="18" charset="0"/>
                            </a:rPr>
                            <m:t>− + 0.5</m:t>
                          </m:r>
                        </m:num>
                        <m:den>
                          <m:r>
                            <m:rPr>
                              <m:sty m:val="p"/>
                            </m:rPr>
                            <a:rPr lang="en-ID" i="0">
                              <a:latin typeface="Cambria Math" panose="02040503050406030204" pitchFamily="18" charset="0"/>
                            </a:rPr>
                            <m:t>n</m:t>
                          </m:r>
                          <m:r>
                            <a:rPr lang="en-ID" i="0">
                              <a:latin typeface="Cambria Math" panose="02040503050406030204" pitchFamily="18" charset="0"/>
                            </a:rPr>
                            <m:t>− + 0.5</m:t>
                          </m:r>
                        </m:den>
                      </m:f>
                    </m:oMath>
                  </m:oMathPara>
                </a14:m>
                <a:endParaRPr lang="en-ID" dirty="0"/>
              </a:p>
            </p:txBody>
          </p:sp>
        </mc:Choice>
        <mc:Fallback xmlns="">
          <p:sp>
            <p:nvSpPr>
              <p:cNvPr id="36" name="TextBox 35">
                <a:extLst>
                  <a:ext uri="{FF2B5EF4-FFF2-40B4-BE49-F238E27FC236}">
                    <a16:creationId xmlns:a16="http://schemas.microsoft.com/office/drawing/2014/main" id="{181A45F8-0D7F-B2C9-AD8E-117F6500A7FE}"/>
                  </a:ext>
                </a:extLst>
              </p:cNvPr>
              <p:cNvSpPr txBox="1">
                <a:spLocks noRot="1" noChangeAspect="1" noMove="1" noResize="1" noEditPoints="1" noAdjustHandles="1" noChangeArrowheads="1" noChangeShapeType="1" noTextEdit="1"/>
              </p:cNvSpPr>
              <p:nvPr/>
            </p:nvSpPr>
            <p:spPr>
              <a:xfrm>
                <a:off x="279732" y="6527293"/>
                <a:ext cx="2237496" cy="623504"/>
              </a:xfrm>
              <a:prstGeom prst="rect">
                <a:avLst/>
              </a:prstGeom>
              <a:blipFill>
                <a:blip r:embed="rId11"/>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E56B2F6-AB0D-398C-889F-890C692B0823}"/>
                  </a:ext>
                </a:extLst>
              </p:cNvPr>
              <p:cNvSpPr txBox="1"/>
              <p:nvPr/>
            </p:nvSpPr>
            <p:spPr>
              <a:xfrm>
                <a:off x="221738" y="7237823"/>
                <a:ext cx="2132079" cy="622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𝑞𝑓</m:t>
                      </m:r>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 + 0.5</m:t>
                          </m:r>
                        </m:num>
                        <m:den>
                          <m:r>
                            <a:rPr lang="en-ID" i="0">
                              <a:latin typeface="Cambria Math" panose="02040503050406030204" pitchFamily="18" charset="0"/>
                            </a:rPr>
                            <m:t>3 + 0.5</m:t>
                          </m:r>
                        </m:den>
                      </m:f>
                    </m:oMath>
                  </m:oMathPara>
                </a14:m>
                <a:endParaRPr lang="en-ID" dirty="0"/>
              </a:p>
            </p:txBody>
          </p:sp>
        </mc:Choice>
        <mc:Fallback xmlns="">
          <p:sp>
            <p:nvSpPr>
              <p:cNvPr id="38" name="TextBox 37">
                <a:extLst>
                  <a:ext uri="{FF2B5EF4-FFF2-40B4-BE49-F238E27FC236}">
                    <a16:creationId xmlns:a16="http://schemas.microsoft.com/office/drawing/2014/main" id="{3E56B2F6-AB0D-398C-889F-890C692B0823}"/>
                  </a:ext>
                </a:extLst>
              </p:cNvPr>
              <p:cNvSpPr txBox="1">
                <a:spLocks noRot="1" noChangeAspect="1" noMove="1" noResize="1" noEditPoints="1" noAdjustHandles="1" noChangeArrowheads="1" noChangeShapeType="1" noTextEdit="1"/>
              </p:cNvSpPr>
              <p:nvPr/>
            </p:nvSpPr>
            <p:spPr>
              <a:xfrm>
                <a:off x="221738" y="7237823"/>
                <a:ext cx="2132079" cy="622927"/>
              </a:xfrm>
              <a:prstGeom prst="rect">
                <a:avLst/>
              </a:prstGeom>
              <a:blipFill>
                <a:blip r:embed="rId12"/>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E9AAF1B-31B0-31BF-719D-AEFB2C23B503}"/>
                  </a:ext>
                </a:extLst>
              </p:cNvPr>
              <p:cNvSpPr txBox="1"/>
              <p:nvPr/>
            </p:nvSpPr>
            <p:spPr>
              <a:xfrm>
                <a:off x="230497" y="7944491"/>
                <a:ext cx="3129255" cy="61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𝑞𝑓</m:t>
                      </m:r>
                      <m:r>
                        <a:rPr lang="en-ID" i="0">
                          <a:latin typeface="Cambria Math" panose="02040503050406030204" pitchFamily="18" charset="0"/>
                        </a:rPr>
                        <m:t>=</m:t>
                      </m:r>
                      <m:f>
                        <m:fPr>
                          <m:ctrlPr>
                            <a:rPr lang="en-ID" i="1">
                              <a:solidFill>
                                <a:srgbClr val="836967"/>
                              </a:solidFill>
                              <a:latin typeface="Cambria Math" panose="02040503050406030204" pitchFamily="18" charset="0"/>
                            </a:rPr>
                          </m:ctrlPr>
                        </m:fPr>
                        <m:num>
                          <m:r>
                            <a:rPr lang="en-ID" i="0">
                              <a:latin typeface="Cambria Math" panose="02040503050406030204" pitchFamily="18" charset="0"/>
                            </a:rPr>
                            <m:t>1.5</m:t>
                          </m:r>
                        </m:num>
                        <m:den>
                          <m:r>
                            <a:rPr lang="en-ID" i="0">
                              <a:latin typeface="Cambria Math" panose="02040503050406030204" pitchFamily="18" charset="0"/>
                            </a:rPr>
                            <m:t>3.5</m:t>
                          </m:r>
                        </m:den>
                      </m:f>
                      <m:r>
                        <a:rPr lang="en-ID" i="0">
                          <a:latin typeface="Cambria Math" panose="02040503050406030204" pitchFamily="18" charset="0"/>
                        </a:rPr>
                        <m:t>= 0,428571429</m:t>
                      </m:r>
                    </m:oMath>
                  </m:oMathPara>
                </a14:m>
                <a:endParaRPr lang="en-ID" dirty="0"/>
              </a:p>
            </p:txBody>
          </p:sp>
        </mc:Choice>
        <mc:Fallback xmlns="">
          <p:sp>
            <p:nvSpPr>
              <p:cNvPr id="40" name="TextBox 39">
                <a:extLst>
                  <a:ext uri="{FF2B5EF4-FFF2-40B4-BE49-F238E27FC236}">
                    <a16:creationId xmlns:a16="http://schemas.microsoft.com/office/drawing/2014/main" id="{DE9AAF1B-31B0-31BF-719D-AEFB2C23B503}"/>
                  </a:ext>
                </a:extLst>
              </p:cNvPr>
              <p:cNvSpPr txBox="1">
                <a:spLocks noRot="1" noChangeAspect="1" noMove="1" noResize="1" noEditPoints="1" noAdjustHandles="1" noChangeArrowheads="1" noChangeShapeType="1" noTextEdit="1"/>
              </p:cNvSpPr>
              <p:nvPr/>
            </p:nvSpPr>
            <p:spPr>
              <a:xfrm>
                <a:off x="230497" y="7944491"/>
                <a:ext cx="3129255" cy="618374"/>
              </a:xfrm>
              <a:prstGeom prst="rect">
                <a:avLst/>
              </a:prstGeom>
              <a:blipFill>
                <a:blip r:embed="rId13"/>
                <a:stretch>
                  <a:fillRect/>
                </a:stretch>
              </a:blipFill>
            </p:spPr>
            <p:txBody>
              <a:bodyPr/>
              <a:lstStyle/>
              <a:p>
                <a:r>
                  <a:rPr lang="en-ID">
                    <a:noFill/>
                  </a:rPr>
                  <a:t> </a:t>
                </a:r>
              </a:p>
            </p:txBody>
          </p:sp>
        </mc:Fallback>
      </mc:AlternateContent>
      <p:sp>
        <p:nvSpPr>
          <p:cNvPr id="42" name="TextBox 41">
            <a:extLst>
              <a:ext uri="{FF2B5EF4-FFF2-40B4-BE49-F238E27FC236}">
                <a16:creationId xmlns:a16="http://schemas.microsoft.com/office/drawing/2014/main" id="{FFAC3199-B104-355E-7C7C-DADE4519D9B3}"/>
              </a:ext>
            </a:extLst>
          </p:cNvPr>
          <p:cNvSpPr txBox="1"/>
          <p:nvPr/>
        </p:nvSpPr>
        <p:spPr>
          <a:xfrm>
            <a:off x="370054" y="8562865"/>
            <a:ext cx="3556591" cy="369332"/>
          </a:xfrm>
          <a:prstGeom prst="rect">
            <a:avLst/>
          </a:prstGeom>
          <a:noFill/>
        </p:spPr>
        <p:txBody>
          <a:bodyPr wrap="square">
            <a:spAutoFit/>
          </a:bodyPr>
          <a:lstStyle/>
          <a:p>
            <a:r>
              <a:rPr lang="en-US" sz="1800" dirty="0" err="1">
                <a:effectLst/>
                <a:latin typeface="Times New Roman" panose="02020603050405020304" pitchFamily="18" charset="0"/>
                <a:ea typeface="Arial" panose="020B0604020202020204" pitchFamily="34" charset="0"/>
              </a:rPr>
              <a:t>perhitungan</a:t>
            </a:r>
            <a:r>
              <a:rPr lang="en-US" sz="1800" dirty="0">
                <a:effectLst/>
                <a:latin typeface="Times New Roman" panose="02020603050405020304" pitchFamily="18" charset="0"/>
                <a:ea typeface="Arial" panose="020B0604020202020204" pitchFamily="34" charset="0"/>
              </a:rPr>
              <a:t> </a:t>
            </a:r>
            <a:r>
              <a:rPr lang="en-US" sz="1800" i="1" dirty="0">
                <a:effectLst/>
                <a:latin typeface="Times New Roman" panose="02020603050405020304" pitchFamily="18" charset="0"/>
                <a:ea typeface="Arial" panose="020B0604020202020204" pitchFamily="34" charset="0"/>
              </a:rPr>
              <a:t>score</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untuk</a:t>
            </a:r>
            <a:r>
              <a:rPr lang="en-US" sz="1800" dirty="0">
                <a:effectLst/>
                <a:latin typeface="Times New Roman" panose="02020603050405020304" pitchFamily="18" charset="0"/>
                <a:ea typeface="Arial" panose="020B0604020202020204" pitchFamily="34" charset="0"/>
              </a:rPr>
              <a:t> kata “</a:t>
            </a:r>
            <a:r>
              <a:rPr lang="en-US" sz="1800" dirty="0" err="1">
                <a:effectLst/>
                <a:latin typeface="Times New Roman" panose="02020603050405020304" pitchFamily="18" charset="0"/>
                <a:ea typeface="Arial" panose="020B0604020202020204" pitchFamily="34" charset="0"/>
              </a:rPr>
              <a:t>haid</a:t>
            </a:r>
            <a:r>
              <a:rPr lang="en-US" sz="1800" dirty="0">
                <a:effectLst/>
                <a:latin typeface="Times New Roman" panose="02020603050405020304" pitchFamily="18" charset="0"/>
                <a:ea typeface="Arial" panose="020B0604020202020204" pitchFamily="34" charset="0"/>
              </a:rPr>
              <a:t>” </a:t>
            </a:r>
            <a:endParaRPr lang="en-ID"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183B7B4-8ADA-A1C1-D096-D13685722A48}"/>
                  </a:ext>
                </a:extLst>
              </p:cNvPr>
              <p:cNvSpPr txBox="1"/>
              <p:nvPr/>
            </p:nvSpPr>
            <p:spPr>
              <a:xfrm>
                <a:off x="413880" y="8757695"/>
                <a:ext cx="1742173" cy="694998"/>
              </a:xfrm>
              <a:prstGeom prst="rect">
                <a:avLst/>
              </a:prstGeom>
              <a:noFill/>
            </p:spPr>
            <p:txBody>
              <a:bodyPr wrap="square">
                <a:spAutoFit/>
              </a:bodyPr>
              <a:lstStyle/>
              <a:p>
                <a:pPr algn="just">
                  <a:lnSpc>
                    <a:spcPct val="150000"/>
                  </a:lnSpc>
                </a:pPr>
                <a:r>
                  <a:rPr lang="en-US" sz="1800" dirty="0">
                    <a:effectLst/>
                    <a:latin typeface="Cambria Math" panose="02040503050406030204" pitchFamily="18" charset="0"/>
                    <a:ea typeface="Arial" panose="020B0604020202020204" pitchFamily="34" charset="0"/>
                    <a:cs typeface="Cambria Math" panose="02040503050406030204" pitchFamily="18" charset="0"/>
                  </a:rPr>
                  <a:t>𝑠𝑐𝑜𝑟𝑒𝑓=</a:t>
                </a:r>
                <a14:m>
                  <m:oMath xmlns:m="http://schemas.openxmlformats.org/officeDocument/2006/math">
                    <m:f>
                      <m:f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fPr>
                      <m:num>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i="1">
                            <a:effectLst/>
                            <a:latin typeface="Cambria Math" panose="02040503050406030204" pitchFamily="18" charset="0"/>
                            <a:ea typeface="Arial" panose="020B0604020202020204" pitchFamily="34" charset="0"/>
                            <a:cs typeface="Times New Roman" panose="02020603050405020304" pitchFamily="18" charset="0"/>
                          </a:rPr>
                          <m:t>𝑝𝑓</m:t>
                        </m:r>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i="1">
                            <a:effectLst/>
                            <a:latin typeface="Cambria Math" panose="02040503050406030204" pitchFamily="18" charset="0"/>
                            <a:ea typeface="Arial" panose="020B0604020202020204" pitchFamily="34" charset="0"/>
                            <a:cs typeface="Times New Roman" panose="02020603050405020304" pitchFamily="18" charset="0"/>
                          </a:rPr>
                          <m:t>𝑞𝑓</m:t>
                        </m:r>
                        <m:r>
                          <a:rPr lang="en-US" sz="1800" i="1">
                            <a:effectLst/>
                            <a:latin typeface="Cambria Math" panose="02040503050406030204" pitchFamily="18" charset="0"/>
                            <a:ea typeface="Arial" panose="020B0604020202020204" pitchFamily="34" charset="0"/>
                            <a:cs typeface="Times New Roman" panose="02020603050405020304" pitchFamily="18" charset="0"/>
                          </a:rPr>
                          <m:t>|</m:t>
                        </m:r>
                      </m:num>
                      <m:den>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i="1">
                            <a:effectLst/>
                            <a:latin typeface="Cambria Math" panose="02040503050406030204" pitchFamily="18" charset="0"/>
                            <a:ea typeface="Arial" panose="020B0604020202020204" pitchFamily="34" charset="0"/>
                            <a:cs typeface="Times New Roman" panose="02020603050405020304" pitchFamily="18" charset="0"/>
                          </a:rPr>
                          <m:t>𝑝𝑓</m:t>
                        </m:r>
                        <m:r>
                          <a:rPr lang="en-US" sz="1800" i="1">
                            <a:effectLst/>
                            <a:latin typeface="Cambria Math" panose="02040503050406030204" pitchFamily="18" charset="0"/>
                            <a:ea typeface="Arial" panose="020B0604020202020204" pitchFamily="34" charset="0"/>
                            <a:cs typeface="Times New Roman" panose="02020603050405020304" pitchFamily="18" charset="0"/>
                          </a:rPr>
                          <m:t>−</m:t>
                        </m:r>
                        <m:r>
                          <a:rPr lang="en-US" sz="1800" i="1">
                            <a:effectLst/>
                            <a:latin typeface="Cambria Math" panose="02040503050406030204" pitchFamily="18" charset="0"/>
                            <a:ea typeface="Arial" panose="020B0604020202020204" pitchFamily="34" charset="0"/>
                            <a:cs typeface="Times New Roman" panose="02020603050405020304" pitchFamily="18" charset="0"/>
                          </a:rPr>
                          <m:t>𝑞𝑓</m:t>
                        </m:r>
                        <m:r>
                          <a:rPr lang="en-US" sz="1800" i="1">
                            <a:effectLst/>
                            <a:latin typeface="Cambria Math" panose="02040503050406030204" pitchFamily="18" charset="0"/>
                            <a:ea typeface="Arial" panose="020B0604020202020204" pitchFamily="34" charset="0"/>
                            <a:cs typeface="Times New Roman" panose="02020603050405020304" pitchFamily="18" charset="0"/>
                          </a:rPr>
                          <m:t>|</m:t>
                        </m:r>
                      </m:den>
                    </m:f>
                  </m:oMath>
                </a14:m>
                <a:endParaRPr lang="en-ID" sz="1600" dirty="0">
                  <a:effectLst/>
                  <a:latin typeface="Arial" panose="020B0604020202020204" pitchFamily="34" charset="0"/>
                  <a:ea typeface="Arial" panose="020B0604020202020204" pitchFamily="34" charset="0"/>
                </a:endParaRPr>
              </a:p>
            </p:txBody>
          </p:sp>
        </mc:Choice>
        <mc:Fallback xmlns="">
          <p:sp>
            <p:nvSpPr>
              <p:cNvPr id="44" name="TextBox 43">
                <a:extLst>
                  <a:ext uri="{FF2B5EF4-FFF2-40B4-BE49-F238E27FC236}">
                    <a16:creationId xmlns:a16="http://schemas.microsoft.com/office/drawing/2014/main" id="{E183B7B4-8ADA-A1C1-D096-D13685722A48}"/>
                  </a:ext>
                </a:extLst>
              </p:cNvPr>
              <p:cNvSpPr txBox="1">
                <a:spLocks noRot="1" noChangeAspect="1" noMove="1" noResize="1" noEditPoints="1" noAdjustHandles="1" noChangeArrowheads="1" noChangeShapeType="1" noTextEdit="1"/>
              </p:cNvSpPr>
              <p:nvPr/>
            </p:nvSpPr>
            <p:spPr>
              <a:xfrm>
                <a:off x="413880" y="8757695"/>
                <a:ext cx="1742173" cy="694998"/>
              </a:xfrm>
              <a:prstGeom prst="rect">
                <a:avLst/>
              </a:prstGeom>
              <a:blipFill>
                <a:blip r:embed="rId14"/>
                <a:stretch>
                  <a:fillRect l="-3147" b="-4386"/>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2AEEDDC-34D1-C275-EDD0-4828040E4C23}"/>
                  </a:ext>
                </a:extLst>
              </p:cNvPr>
              <p:cNvSpPr txBox="1"/>
              <p:nvPr/>
            </p:nvSpPr>
            <p:spPr>
              <a:xfrm>
                <a:off x="449818" y="9399991"/>
                <a:ext cx="5029200" cy="694998"/>
              </a:xfrm>
              <a:prstGeom prst="rect">
                <a:avLst/>
              </a:prstGeom>
              <a:noFill/>
            </p:spPr>
            <p:txBody>
              <a:bodyPr wrap="square">
                <a:spAutoFit/>
              </a:bodyPr>
              <a:lstStyle/>
              <a:p>
                <a:pPr algn="just">
                  <a:lnSpc>
                    <a:spcPct val="150000"/>
                  </a:lnSpc>
                </a:pPr>
                <a:r>
                  <a:rPr lang="en-US" sz="1800" dirty="0">
                    <a:effectLst/>
                    <a:latin typeface="Cambria Math" panose="02040503050406030204" pitchFamily="18" charset="0"/>
                    <a:ea typeface="Arial" panose="020B0604020202020204" pitchFamily="34" charset="0"/>
                    <a:cs typeface="Cambria Math" panose="02040503050406030204" pitchFamily="18" charset="0"/>
                  </a:rPr>
                  <a:t>𝑠𝑐𝑜𝑟𝑒𝑓=</a:t>
                </a:r>
                <a14:m>
                  <m:oMath xmlns:m="http://schemas.openxmlformats.org/officeDocument/2006/math">
                    <m:f>
                      <m:fPr>
                        <m:ctrlPr>
                          <a:rPr lang="en-ID" sz="1800" i="1">
                            <a:effectLst/>
                            <a:latin typeface="Cambria Math" panose="02040503050406030204" pitchFamily="18" charset="0"/>
                            <a:ea typeface="Arial" panose="020B0604020202020204" pitchFamily="34" charset="0"/>
                            <a:cs typeface="Times New Roman" panose="02020603050405020304" pitchFamily="18" charset="0"/>
                          </a:rPr>
                        </m:ctrlPr>
                      </m:fPr>
                      <m:num>
                        <m:r>
                          <a:rPr lang="en-US" sz="1800" i="1">
                            <a:effectLst/>
                            <a:latin typeface="Cambria Math" panose="02040503050406030204" pitchFamily="18" charset="0"/>
                            <a:ea typeface="Arial" panose="020B0604020202020204" pitchFamily="34" charset="0"/>
                            <a:cs typeface="Times New Roman" panose="02020603050405020304" pitchFamily="18" charset="0"/>
                          </a:rPr>
                          <m:t>|0,490196078 + 0,428571429|</m:t>
                        </m:r>
                      </m:num>
                      <m:den>
                        <m:r>
                          <a:rPr lang="en-US" sz="1800" i="1">
                            <a:effectLst/>
                            <a:latin typeface="Cambria Math" panose="02040503050406030204" pitchFamily="18" charset="0"/>
                            <a:ea typeface="Arial" panose="020B0604020202020204" pitchFamily="34" charset="0"/>
                            <a:cs typeface="Times New Roman" panose="02020603050405020304" pitchFamily="18" charset="0"/>
                          </a:rPr>
                          <m:t>|0,490196078 − 0,428571429|</m:t>
                        </m:r>
                      </m:den>
                    </m:f>
                  </m:oMath>
                </a14:m>
                <a:r>
                  <a:rPr lang="en-US" sz="1800" dirty="0">
                    <a:effectLst/>
                    <a:latin typeface="Cambria Math" panose="02040503050406030204" pitchFamily="18" charset="0"/>
                    <a:ea typeface="Arial" panose="020B0604020202020204" pitchFamily="34" charset="0"/>
                    <a:cs typeface="Cambria Math" panose="02040503050406030204" pitchFamily="18" charset="0"/>
                  </a:rPr>
                  <a:t> = 14,90909091</a:t>
                </a:r>
                <a:endParaRPr lang="en-ID" sz="1600" dirty="0">
                  <a:effectLst/>
                  <a:latin typeface="Arial" panose="020B0604020202020204" pitchFamily="34" charset="0"/>
                  <a:ea typeface="Arial" panose="020B0604020202020204" pitchFamily="34" charset="0"/>
                </a:endParaRPr>
              </a:p>
            </p:txBody>
          </p:sp>
        </mc:Choice>
        <mc:Fallback xmlns="">
          <p:sp>
            <p:nvSpPr>
              <p:cNvPr id="46" name="TextBox 45">
                <a:extLst>
                  <a:ext uri="{FF2B5EF4-FFF2-40B4-BE49-F238E27FC236}">
                    <a16:creationId xmlns:a16="http://schemas.microsoft.com/office/drawing/2014/main" id="{92AEEDDC-34D1-C275-EDD0-4828040E4C23}"/>
                  </a:ext>
                </a:extLst>
              </p:cNvPr>
              <p:cNvSpPr txBox="1">
                <a:spLocks noRot="1" noChangeAspect="1" noMove="1" noResize="1" noEditPoints="1" noAdjustHandles="1" noChangeArrowheads="1" noChangeShapeType="1" noTextEdit="1"/>
              </p:cNvSpPr>
              <p:nvPr/>
            </p:nvSpPr>
            <p:spPr>
              <a:xfrm>
                <a:off x="449818" y="9399991"/>
                <a:ext cx="5029200" cy="694998"/>
              </a:xfrm>
              <a:prstGeom prst="rect">
                <a:avLst/>
              </a:prstGeom>
              <a:blipFill>
                <a:blip r:embed="rId15"/>
                <a:stretch>
                  <a:fillRect l="-1091" b="-4386"/>
                </a:stretch>
              </a:blipFill>
            </p:spPr>
            <p:txBody>
              <a:bodyPr/>
              <a:lstStyle/>
              <a:p>
                <a:r>
                  <a:rPr lang="en-ID">
                    <a:noFill/>
                  </a:rPr>
                  <a:t> </a:t>
                </a:r>
              </a:p>
            </p:txBody>
          </p:sp>
        </mc:Fallback>
      </mc:AlternateContent>
      <p:graphicFrame>
        <p:nvGraphicFramePr>
          <p:cNvPr id="47" name="Table 46">
            <a:extLst>
              <a:ext uri="{FF2B5EF4-FFF2-40B4-BE49-F238E27FC236}">
                <a16:creationId xmlns:a16="http://schemas.microsoft.com/office/drawing/2014/main" id="{DAFBBA92-6057-A892-E571-6B40190A6947}"/>
              </a:ext>
            </a:extLst>
          </p:cNvPr>
          <p:cNvGraphicFramePr>
            <a:graphicFrameLocks noGrp="1"/>
          </p:cNvGraphicFramePr>
          <p:nvPr>
            <p:extLst>
              <p:ext uri="{D42A27DB-BD31-4B8C-83A1-F6EECF244321}">
                <p14:modId xmlns:p14="http://schemas.microsoft.com/office/powerpoint/2010/main" val="1027337421"/>
              </p:ext>
            </p:extLst>
          </p:nvPr>
        </p:nvGraphicFramePr>
        <p:xfrm>
          <a:off x="6317691" y="9307463"/>
          <a:ext cx="2441214" cy="628650"/>
        </p:xfrm>
        <a:graphic>
          <a:graphicData uri="http://schemas.openxmlformats.org/drawingml/2006/table">
            <a:tbl>
              <a:tblPr>
                <a:tableStyleId>{5C22544A-7EE6-4342-B048-85BDC9FD1C3A}</a:tableStyleId>
              </a:tblPr>
              <a:tblGrid>
                <a:gridCol w="1220607">
                  <a:extLst>
                    <a:ext uri="{9D8B030D-6E8A-4147-A177-3AD203B41FA5}">
                      <a16:colId xmlns:a16="http://schemas.microsoft.com/office/drawing/2014/main" val="3905645209"/>
                    </a:ext>
                  </a:extLst>
                </a:gridCol>
                <a:gridCol w="1220607">
                  <a:extLst>
                    <a:ext uri="{9D8B030D-6E8A-4147-A177-3AD203B41FA5}">
                      <a16:colId xmlns:a16="http://schemas.microsoft.com/office/drawing/2014/main" val="528847541"/>
                    </a:ext>
                  </a:extLst>
                </a:gridCol>
              </a:tblGrid>
              <a:tr h="190500">
                <a:tc>
                  <a:txBody>
                    <a:bodyPr/>
                    <a:lstStyle/>
                    <a:p>
                      <a:pPr algn="ctr" fontAlgn="ctr"/>
                      <a:r>
                        <a:rPr lang="en-ID" sz="2000" u="none" strike="noStrike">
                          <a:effectLst/>
                        </a:rPr>
                        <a:t>positif</a:t>
                      </a:r>
                      <a:endParaRPr lang="en-ID"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ID" sz="2000" u="none" strike="noStrike">
                          <a:effectLst/>
                        </a:rPr>
                        <a:t>negatif</a:t>
                      </a:r>
                      <a:endParaRPr lang="en-ID" sz="2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3718195"/>
                  </a:ext>
                </a:extLst>
              </a:tr>
              <a:tr h="190500">
                <a:tc>
                  <a:txBody>
                    <a:bodyPr/>
                    <a:lstStyle/>
                    <a:p>
                      <a:pPr algn="r" fontAlgn="b"/>
                      <a:r>
                        <a:rPr lang="en-ID" sz="2000" u="none" strike="noStrike">
                          <a:effectLst/>
                        </a:rPr>
                        <a:t>5</a:t>
                      </a:r>
                      <a:endParaRPr lang="en-ID" sz="2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D" sz="2000" u="none" strike="noStrike" dirty="0">
                          <a:effectLst/>
                        </a:rPr>
                        <a:t>3</a:t>
                      </a:r>
                      <a:endParaRPr lang="en-ID"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8521161"/>
                  </a:ext>
                </a:extLst>
              </a:tr>
            </a:tbl>
          </a:graphicData>
        </a:graphic>
      </p:graphicFrame>
      <p:graphicFrame>
        <p:nvGraphicFramePr>
          <p:cNvPr id="48" name="Table 47">
            <a:extLst>
              <a:ext uri="{FF2B5EF4-FFF2-40B4-BE49-F238E27FC236}">
                <a16:creationId xmlns:a16="http://schemas.microsoft.com/office/drawing/2014/main" id="{28B35976-DAE2-DFA4-AEE3-E143AC503F5C}"/>
              </a:ext>
            </a:extLst>
          </p:cNvPr>
          <p:cNvGraphicFramePr>
            <a:graphicFrameLocks noGrp="1"/>
          </p:cNvGraphicFramePr>
          <p:nvPr>
            <p:extLst>
              <p:ext uri="{D42A27DB-BD31-4B8C-83A1-F6EECF244321}">
                <p14:modId xmlns:p14="http://schemas.microsoft.com/office/powerpoint/2010/main" val="1759068030"/>
              </p:ext>
            </p:extLst>
          </p:nvPr>
        </p:nvGraphicFramePr>
        <p:xfrm>
          <a:off x="9366078" y="2314383"/>
          <a:ext cx="7694766" cy="6809976"/>
        </p:xfrm>
        <a:graphic>
          <a:graphicData uri="http://schemas.openxmlformats.org/drawingml/2006/table">
            <a:tbl>
              <a:tblPr>
                <a:tableStyleId>{5C22544A-7EE6-4342-B048-85BDC9FD1C3A}</a:tableStyleId>
              </a:tblPr>
              <a:tblGrid>
                <a:gridCol w="1126473">
                  <a:extLst>
                    <a:ext uri="{9D8B030D-6E8A-4147-A177-3AD203B41FA5}">
                      <a16:colId xmlns:a16="http://schemas.microsoft.com/office/drawing/2014/main" val="3647597609"/>
                    </a:ext>
                  </a:extLst>
                </a:gridCol>
                <a:gridCol w="582852">
                  <a:extLst>
                    <a:ext uri="{9D8B030D-6E8A-4147-A177-3AD203B41FA5}">
                      <a16:colId xmlns:a16="http://schemas.microsoft.com/office/drawing/2014/main" val="2295155632"/>
                    </a:ext>
                  </a:extLst>
                </a:gridCol>
                <a:gridCol w="1457130">
                  <a:extLst>
                    <a:ext uri="{9D8B030D-6E8A-4147-A177-3AD203B41FA5}">
                      <a16:colId xmlns:a16="http://schemas.microsoft.com/office/drawing/2014/main" val="3046268405"/>
                    </a:ext>
                  </a:extLst>
                </a:gridCol>
                <a:gridCol w="538017">
                  <a:extLst>
                    <a:ext uri="{9D8B030D-6E8A-4147-A177-3AD203B41FA5}">
                      <a16:colId xmlns:a16="http://schemas.microsoft.com/office/drawing/2014/main" val="1720079811"/>
                    </a:ext>
                  </a:extLst>
                </a:gridCol>
                <a:gridCol w="1457130">
                  <a:extLst>
                    <a:ext uri="{9D8B030D-6E8A-4147-A177-3AD203B41FA5}">
                      <a16:colId xmlns:a16="http://schemas.microsoft.com/office/drawing/2014/main" val="3569419688"/>
                    </a:ext>
                  </a:extLst>
                </a:gridCol>
                <a:gridCol w="1524381">
                  <a:extLst>
                    <a:ext uri="{9D8B030D-6E8A-4147-A177-3AD203B41FA5}">
                      <a16:colId xmlns:a16="http://schemas.microsoft.com/office/drawing/2014/main" val="1950557524"/>
                    </a:ext>
                  </a:extLst>
                </a:gridCol>
                <a:gridCol w="1008783">
                  <a:extLst>
                    <a:ext uri="{9D8B030D-6E8A-4147-A177-3AD203B41FA5}">
                      <a16:colId xmlns:a16="http://schemas.microsoft.com/office/drawing/2014/main" val="2309998366"/>
                    </a:ext>
                  </a:extLst>
                </a:gridCol>
              </a:tblGrid>
              <a:tr h="188582">
                <a:tc>
                  <a:txBody>
                    <a:bodyPr/>
                    <a:lstStyle/>
                    <a:p>
                      <a:pPr algn="l" fontAlgn="b"/>
                      <a:r>
                        <a:rPr lang="en-ID" sz="1800" u="none" strike="noStrike">
                          <a:effectLst/>
                        </a:rPr>
                        <a:t>TERM</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800" u="none" strike="noStrike">
                          <a:effectLst/>
                        </a:rPr>
                        <a:t>Dff+</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800" u="none" strike="noStrike">
                          <a:effectLst/>
                        </a:rPr>
                        <a:t>Pf</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800" u="none" strike="noStrike">
                          <a:effectLst/>
                        </a:rPr>
                        <a:t>Dff-</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800" u="none" strike="noStrike">
                          <a:effectLst/>
                        </a:rPr>
                        <a:t>Qf</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800" u="none" strike="noStrike">
                          <a:effectLst/>
                        </a:rPr>
                        <a:t>Score</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l" fontAlgn="b"/>
                      <a:r>
                        <a:rPr lang="en-ID" sz="1800" u="none" strike="noStrike">
                          <a:effectLst/>
                        </a:rPr>
                        <a:t>Ranking</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4003520101"/>
                  </a:ext>
                </a:extLst>
              </a:tr>
              <a:tr h="188582">
                <a:tc>
                  <a:txBody>
                    <a:bodyPr/>
                    <a:lstStyle/>
                    <a:p>
                      <a:pPr algn="l" fontAlgn="b"/>
                      <a:r>
                        <a:rPr lang="en-ID" sz="1800" u="none" strike="noStrike">
                          <a:effectLst/>
                        </a:rPr>
                        <a:t>minum</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0,490196078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14,90909091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994181244"/>
                  </a:ext>
                </a:extLst>
              </a:tr>
              <a:tr h="188582">
                <a:tc>
                  <a:txBody>
                    <a:bodyPr/>
                    <a:lstStyle/>
                    <a:p>
                      <a:pPr algn="l" fontAlgn="b"/>
                      <a:r>
                        <a:rPr lang="en-ID" sz="1800" u="none" strike="noStrike">
                          <a:effectLst/>
                        </a:rPr>
                        <a:t>haid</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0,490196078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14,90909091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517051523"/>
                  </a:ext>
                </a:extLst>
              </a:tr>
              <a:tr h="188582">
                <a:tc>
                  <a:txBody>
                    <a:bodyPr/>
                    <a:lstStyle/>
                    <a:p>
                      <a:pPr algn="l" fontAlgn="b"/>
                      <a:r>
                        <a:rPr lang="en-ID" sz="1800" u="none" strike="noStrike">
                          <a:effectLst/>
                        </a:rPr>
                        <a:t>coba</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3</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360870627"/>
                  </a:ext>
                </a:extLst>
              </a:tr>
              <a:tr h="188582">
                <a:tc>
                  <a:txBody>
                    <a:bodyPr/>
                    <a:lstStyle/>
                    <a:p>
                      <a:pPr algn="l" fontAlgn="b"/>
                      <a:r>
                        <a:rPr lang="en-ID" sz="1800" u="none" strike="noStrike">
                          <a:effectLst/>
                        </a:rPr>
                        <a:t>bener</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4</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306218909"/>
                  </a:ext>
                </a:extLst>
              </a:tr>
              <a:tr h="188582">
                <a:tc>
                  <a:txBody>
                    <a:bodyPr/>
                    <a:lstStyle/>
                    <a:p>
                      <a:pPr algn="l" fontAlgn="b"/>
                      <a:r>
                        <a:rPr lang="en-ID" sz="1800" u="none" strike="noStrike">
                          <a:effectLst/>
                        </a:rPr>
                        <a:t>ampuh</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5</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798822189"/>
                  </a:ext>
                </a:extLst>
              </a:tr>
              <a:tr h="188582">
                <a:tc>
                  <a:txBody>
                    <a:bodyPr/>
                    <a:lstStyle/>
                    <a:p>
                      <a:pPr algn="l" fontAlgn="b"/>
                      <a:r>
                        <a:rPr lang="en-ID" sz="1800" u="none" strike="noStrike">
                          <a:effectLst/>
                        </a:rPr>
                        <a:t>kapsul</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6</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062944037"/>
                  </a:ext>
                </a:extLst>
              </a:tr>
              <a:tr h="188582">
                <a:tc>
                  <a:txBody>
                    <a:bodyPr/>
                    <a:lstStyle/>
                    <a:p>
                      <a:pPr algn="l" fontAlgn="b"/>
                      <a:r>
                        <a:rPr lang="en-ID" sz="1800" u="none" strike="noStrike">
                          <a:effectLst/>
                        </a:rPr>
                        <a:t>besok</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7</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976152158"/>
                  </a:ext>
                </a:extLst>
              </a:tr>
              <a:tr h="188582">
                <a:tc>
                  <a:txBody>
                    <a:bodyPr/>
                    <a:lstStyle/>
                    <a:p>
                      <a:pPr algn="l" fontAlgn="b"/>
                      <a:r>
                        <a:rPr lang="en-ID" sz="1800" u="none" strike="noStrike">
                          <a:effectLst/>
                        </a:rPr>
                        <a:t>mens</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8</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181888501"/>
                  </a:ext>
                </a:extLst>
              </a:tr>
              <a:tr h="188582">
                <a:tc>
                  <a:txBody>
                    <a:bodyPr/>
                    <a:lstStyle/>
                    <a:p>
                      <a:pPr algn="l" fontAlgn="b"/>
                      <a:r>
                        <a:rPr lang="en-ID" sz="1800" u="none" strike="noStrike">
                          <a:effectLst/>
                        </a:rPr>
                        <a:t>keren</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9</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444430961"/>
                  </a:ext>
                </a:extLst>
              </a:tr>
              <a:tr h="188582">
                <a:tc>
                  <a:txBody>
                    <a:bodyPr/>
                    <a:lstStyle/>
                    <a:p>
                      <a:pPr algn="l" fontAlgn="b"/>
                      <a:r>
                        <a:rPr lang="en-ID" sz="1800" u="none" strike="noStrike">
                          <a:effectLst/>
                        </a:rPr>
                        <a:t>langsung</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0,294117647</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2,888888889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10</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415644210"/>
                  </a:ext>
                </a:extLst>
              </a:tr>
              <a:tr h="188582">
                <a:tc>
                  <a:txBody>
                    <a:bodyPr/>
                    <a:lstStyle/>
                    <a:p>
                      <a:pPr algn="l" fontAlgn="b"/>
                      <a:r>
                        <a:rPr lang="en-ID" sz="1800" u="none" strike="noStrike">
                          <a:effectLst/>
                        </a:rPr>
                        <a:t>mantap</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0,490196078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1,822580645</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11</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984991467"/>
                  </a:ext>
                </a:extLst>
              </a:tr>
              <a:tr h="188582">
                <a:tc>
                  <a:txBody>
                    <a:bodyPr/>
                    <a:lstStyle/>
                    <a:p>
                      <a:pPr algn="l" fontAlgn="b"/>
                      <a:r>
                        <a:rPr lang="en-ID" sz="1800" u="none" strike="noStrike">
                          <a:effectLst/>
                        </a:rPr>
                        <a:t>pokok</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0,490196078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1,822580645</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12</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571812801"/>
                  </a:ext>
                </a:extLst>
              </a:tr>
              <a:tr h="188582">
                <a:tc>
                  <a:txBody>
                    <a:bodyPr/>
                    <a:lstStyle/>
                    <a:p>
                      <a:pPr algn="l" fontAlgn="b"/>
                      <a:r>
                        <a:rPr lang="en-ID" sz="1800" u="none" strike="noStrike">
                          <a:effectLst/>
                        </a:rPr>
                        <a:t>manjur</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0,490196078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1,822580645</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13</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433291081"/>
                  </a:ext>
                </a:extLst>
              </a:tr>
              <a:tr h="188582">
                <a:tc>
                  <a:txBody>
                    <a:bodyPr/>
                    <a:lstStyle/>
                    <a:p>
                      <a:pPr algn="l" fontAlgn="b"/>
                      <a:r>
                        <a:rPr lang="en-ID" sz="1800" u="none" strike="noStrike">
                          <a:effectLst/>
                        </a:rPr>
                        <a:t>lancar</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0,490196078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1,822580645</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14</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254820011"/>
                  </a:ext>
                </a:extLst>
              </a:tr>
              <a:tr h="188582">
                <a:tc>
                  <a:txBody>
                    <a:bodyPr/>
                    <a:lstStyle/>
                    <a:p>
                      <a:pPr algn="l" fontAlgn="b"/>
                      <a:r>
                        <a:rPr lang="en-ID" sz="1800" u="none" strike="noStrike">
                          <a:effectLst/>
                        </a:rPr>
                        <a:t>banget</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4</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0,882352941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1,386363636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15</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854385716"/>
                  </a:ext>
                </a:extLst>
              </a:tr>
              <a:tr h="188582">
                <a:tc>
                  <a:txBody>
                    <a:bodyPr/>
                    <a:lstStyle/>
                    <a:p>
                      <a:pPr algn="l" fontAlgn="b"/>
                      <a:r>
                        <a:rPr lang="en-ID" sz="1800" u="none" strike="noStrike">
                          <a:effectLst/>
                        </a:rPr>
                        <a:t>jamu</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4</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0,882352941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0,142857143</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1,386363636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16</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482683941"/>
                  </a:ext>
                </a:extLst>
              </a:tr>
              <a:tr h="188582">
                <a:tc>
                  <a:txBody>
                    <a:bodyPr/>
                    <a:lstStyle/>
                    <a:p>
                      <a:pPr algn="l" fontAlgn="b"/>
                      <a:r>
                        <a:rPr lang="en-ID" sz="1800" u="none" strike="noStrike">
                          <a:effectLst/>
                        </a:rPr>
                        <a:t>habis</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0,714285714</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-1,318181818</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17</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4277066448"/>
                  </a:ext>
                </a:extLst>
              </a:tr>
              <a:tr h="188582">
                <a:tc>
                  <a:txBody>
                    <a:bodyPr/>
                    <a:lstStyle/>
                    <a:p>
                      <a:pPr algn="l" fontAlgn="b"/>
                      <a:r>
                        <a:rPr lang="en-ID" sz="1800" u="none" strike="noStrike">
                          <a:effectLst/>
                        </a:rPr>
                        <a:t>efek</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-1,593220339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18</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1374593317"/>
                  </a:ext>
                </a:extLst>
              </a:tr>
              <a:tr h="188582">
                <a:tc>
                  <a:txBody>
                    <a:bodyPr/>
                    <a:lstStyle/>
                    <a:p>
                      <a:pPr algn="l" fontAlgn="b"/>
                      <a:r>
                        <a:rPr lang="en-ID" sz="1800" u="none" strike="noStrike">
                          <a:effectLst/>
                        </a:rPr>
                        <a:t>rabu</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-1,593220339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19</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661180869"/>
                  </a:ext>
                </a:extLst>
              </a:tr>
              <a:tr h="188582">
                <a:tc>
                  <a:txBody>
                    <a:bodyPr/>
                    <a:lstStyle/>
                    <a:p>
                      <a:pPr algn="l" fontAlgn="b"/>
                      <a:r>
                        <a:rPr lang="en-ID" sz="1800" u="none" strike="noStrike">
                          <a:effectLst/>
                        </a:rPr>
                        <a:t>sampek</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-1,593220339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20</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529493918"/>
                  </a:ext>
                </a:extLst>
              </a:tr>
              <a:tr h="188582">
                <a:tc>
                  <a:txBody>
                    <a:bodyPr/>
                    <a:lstStyle/>
                    <a:p>
                      <a:pPr algn="l" fontAlgn="b"/>
                      <a:r>
                        <a:rPr lang="en-ID" sz="1800" u="none" strike="noStrike">
                          <a:effectLst/>
                        </a:rPr>
                        <a:t>mempan</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-1,593220339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21</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4127289944"/>
                  </a:ext>
                </a:extLst>
              </a:tr>
              <a:tr h="188582">
                <a:tc>
                  <a:txBody>
                    <a:bodyPr/>
                    <a:lstStyle/>
                    <a:p>
                      <a:pPr algn="l" fontAlgn="b"/>
                      <a:r>
                        <a:rPr lang="en-ID" sz="1800" u="none" strike="noStrike">
                          <a:effectLst/>
                        </a:rPr>
                        <a:t>kotak</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-1,593220339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22</a:t>
                      </a:r>
                      <a:endParaRPr lang="en-ID" sz="1800" b="0" i="0" u="none" strike="noStrike">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2091645792"/>
                  </a:ext>
                </a:extLst>
              </a:tr>
              <a:tr h="188582">
                <a:tc>
                  <a:txBody>
                    <a:bodyPr/>
                    <a:lstStyle/>
                    <a:p>
                      <a:pPr algn="l" fontAlgn="b"/>
                      <a:r>
                        <a:rPr lang="en-ID" sz="1800" u="none" strike="noStrike">
                          <a:effectLst/>
                        </a:rPr>
                        <a:t>aksi</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0,098039216</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1</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a:effectLst/>
                        </a:rPr>
                        <a:t>0,428571429</a:t>
                      </a:r>
                      <a:endParaRPr lang="en-ID" sz="1800" b="0" i="0" u="none" strike="noStrike">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dirty="0">
                          <a:effectLst/>
                        </a:rPr>
                        <a:t>-1,593220339</a:t>
                      </a:r>
                      <a:endParaRPr lang="en-ID" sz="1800" b="0" i="0" u="none" strike="noStrike" dirty="0">
                        <a:solidFill>
                          <a:srgbClr val="000000"/>
                        </a:solidFill>
                        <a:effectLst/>
                        <a:latin typeface="Calibri" panose="020F0502020204030204" pitchFamily="34" charset="0"/>
                      </a:endParaRPr>
                    </a:p>
                  </a:txBody>
                  <a:tcPr marL="9429" marR="9429" marT="9429" marB="0" anchor="b"/>
                </a:tc>
                <a:tc>
                  <a:txBody>
                    <a:bodyPr/>
                    <a:lstStyle/>
                    <a:p>
                      <a:pPr algn="r" fontAlgn="b"/>
                      <a:r>
                        <a:rPr lang="en-ID" sz="1800" u="none" strike="noStrike" dirty="0">
                          <a:effectLst/>
                        </a:rPr>
                        <a:t>23</a:t>
                      </a:r>
                      <a:endParaRPr lang="en-ID" sz="1800" b="0" i="0" u="none" strike="noStrike" dirty="0">
                        <a:solidFill>
                          <a:srgbClr val="000000"/>
                        </a:solidFill>
                        <a:effectLst/>
                        <a:latin typeface="Calibri" panose="020F0502020204030204" pitchFamily="34" charset="0"/>
                      </a:endParaRPr>
                    </a:p>
                  </a:txBody>
                  <a:tcPr marL="9429" marR="9429" marT="9429" marB="0" anchor="b"/>
                </a:tc>
                <a:extLst>
                  <a:ext uri="{0D108BD9-81ED-4DB2-BD59-A6C34878D82A}">
                    <a16:rowId xmlns:a16="http://schemas.microsoft.com/office/drawing/2014/main" val="3946490191"/>
                  </a:ext>
                </a:extLst>
              </a:tr>
            </a:tbl>
          </a:graphicData>
        </a:graphic>
      </p:graphicFrame>
      <p:sp>
        <p:nvSpPr>
          <p:cNvPr id="50" name="TextBox 49">
            <a:extLst>
              <a:ext uri="{FF2B5EF4-FFF2-40B4-BE49-F238E27FC236}">
                <a16:creationId xmlns:a16="http://schemas.microsoft.com/office/drawing/2014/main" id="{D381DDAC-AC4F-8F8C-AD3B-9E5C0407845A}"/>
              </a:ext>
            </a:extLst>
          </p:cNvPr>
          <p:cNvSpPr txBox="1"/>
          <p:nvPr/>
        </p:nvSpPr>
        <p:spPr>
          <a:xfrm>
            <a:off x="11215569" y="1865838"/>
            <a:ext cx="3932972" cy="369332"/>
          </a:xfrm>
          <a:prstGeom prst="rect">
            <a:avLst/>
          </a:prstGeom>
          <a:noFill/>
        </p:spPr>
        <p:txBody>
          <a:bodyPr wrap="square">
            <a:spAutoFit/>
          </a:bodyPr>
          <a:lstStyle/>
          <a:p>
            <a:r>
              <a:rPr lang="en-US" sz="1800" dirty="0">
                <a:effectLst/>
                <a:latin typeface="Times New Roman" panose="02020603050405020304" pitchFamily="18" charset="0"/>
                <a:ea typeface="Arial" panose="020B0604020202020204" pitchFamily="34" charset="0"/>
              </a:rPr>
              <a:t>Hasil </a:t>
            </a:r>
            <a:r>
              <a:rPr lang="en-US" sz="1800" i="1" dirty="0">
                <a:effectLst/>
                <a:latin typeface="Times New Roman" panose="02020603050405020304" pitchFamily="18" charset="0"/>
                <a:ea typeface="Arial" panose="020B0604020202020204" pitchFamily="34" charset="0"/>
              </a:rPr>
              <a:t>Query Expansion Ranking</a:t>
            </a:r>
            <a:r>
              <a:rPr lang="en-US" sz="1800" dirty="0">
                <a:effectLst/>
                <a:latin typeface="Times New Roman" panose="02020603050405020304" pitchFamily="18" charset="0"/>
                <a:ea typeface="Arial" panose="020B0604020202020204" pitchFamily="34" charset="0"/>
              </a:rPr>
              <a:t> (QER)</a:t>
            </a:r>
            <a:endParaRPr lang="en-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675700" y="1973573"/>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369421" y="1406835"/>
            <a:ext cx="7549157" cy="1019175"/>
          </a:xfrm>
          <a:prstGeom prst="rect">
            <a:avLst/>
          </a:prstGeom>
        </p:spPr>
        <p:txBody>
          <a:bodyPr lIns="0" tIns="0" rIns="0" bIns="0" rtlCol="0" anchor="t">
            <a:spAutoFit/>
          </a:bodyPr>
          <a:lstStyle/>
          <a:p>
            <a:pPr algn="ctr">
              <a:lnSpc>
                <a:spcPts val="8399"/>
              </a:lnSpc>
            </a:pPr>
            <a:r>
              <a:rPr lang="en-US" sz="5999">
                <a:solidFill>
                  <a:srgbClr val="000000"/>
                </a:solidFill>
                <a:latin typeface="Heebo Bold"/>
              </a:rPr>
              <a:t>Klasifikasi SVM</a:t>
            </a:r>
          </a:p>
        </p:txBody>
      </p:sp>
      <p:sp>
        <p:nvSpPr>
          <p:cNvPr id="9" name="TextBox 9"/>
          <p:cNvSpPr txBox="1"/>
          <p:nvPr/>
        </p:nvSpPr>
        <p:spPr>
          <a:xfrm>
            <a:off x="1492853" y="635000"/>
            <a:ext cx="348878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0" name="TextBox 10"/>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16</a:t>
            </a:r>
          </a:p>
        </p:txBody>
      </p:sp>
      <p:sp>
        <p:nvSpPr>
          <p:cNvPr id="11" name="TextBox 11"/>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dirty="0">
                <a:solidFill>
                  <a:srgbClr val="6182A8"/>
                </a:solidFill>
                <a:latin typeface="Heebo"/>
              </a:rPr>
              <a:t>SEMINAR PROPOSAL</a:t>
            </a:r>
          </a:p>
        </p:txBody>
      </p:sp>
      <p:sp>
        <p:nvSpPr>
          <p:cNvPr id="12" name="Freeform 12"/>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3" name="Freeform 13"/>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4" name="Freeform 14"/>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4"/>
            <a:stretch>
              <a:fillRect/>
            </a:stretch>
          </a:blipFill>
        </p:spPr>
        <p:txBody>
          <a:bodyPr/>
          <a:lstStyle/>
          <a:p>
            <a:endParaRPr lang="en-ID"/>
          </a:p>
        </p:txBody>
      </p:sp>
      <p:pic>
        <p:nvPicPr>
          <p:cNvPr id="15" name="Picture 14">
            <a:extLst>
              <a:ext uri="{FF2B5EF4-FFF2-40B4-BE49-F238E27FC236}">
                <a16:creationId xmlns:a16="http://schemas.microsoft.com/office/drawing/2014/main" id="{107A4FDF-8188-5875-A2E3-72ED2B42E2D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0178" y="2477138"/>
            <a:ext cx="4411990" cy="7442303"/>
          </a:xfrm>
          <a:prstGeom prst="rect">
            <a:avLst/>
          </a:prstGeom>
          <a:noFill/>
          <a:ln>
            <a:noFill/>
          </a:ln>
        </p:spPr>
      </p:pic>
      <p:sp>
        <p:nvSpPr>
          <p:cNvPr id="17" name="TextBox 16">
            <a:extLst>
              <a:ext uri="{FF2B5EF4-FFF2-40B4-BE49-F238E27FC236}">
                <a16:creationId xmlns:a16="http://schemas.microsoft.com/office/drawing/2014/main" id="{5AA2E5A2-7644-5B36-741A-41688913BCDF}"/>
              </a:ext>
            </a:extLst>
          </p:cNvPr>
          <p:cNvSpPr txBox="1"/>
          <p:nvPr/>
        </p:nvSpPr>
        <p:spPr>
          <a:xfrm>
            <a:off x="9143999" y="3188835"/>
            <a:ext cx="2261191" cy="369332"/>
          </a:xfrm>
          <a:prstGeom prst="rect">
            <a:avLst/>
          </a:prstGeom>
          <a:noFill/>
        </p:spPr>
        <p:txBody>
          <a:bodyPr wrap="square">
            <a:spAutoFit/>
          </a:bodyPr>
          <a:lstStyle/>
          <a:p>
            <a:r>
              <a:rPr lang="en-US" sz="1800" dirty="0" err="1">
                <a:effectLst/>
                <a:latin typeface="Times New Roman" panose="02020603050405020304" pitchFamily="18" charset="0"/>
                <a:ea typeface="Arial" panose="020B0604020202020204" pitchFamily="34" charset="0"/>
              </a:rPr>
              <a:t>Menghitung</a:t>
            </a:r>
            <a:r>
              <a:rPr lang="en-US" sz="1800" dirty="0">
                <a:effectLst/>
                <a:latin typeface="Times New Roman" panose="02020603050405020304" pitchFamily="18"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nilai</a:t>
            </a:r>
            <a:r>
              <a:rPr lang="en-US" sz="1800" dirty="0">
                <a:effectLst/>
                <a:latin typeface="Times New Roman" panose="02020603050405020304" pitchFamily="18" charset="0"/>
                <a:ea typeface="Arial" panose="020B0604020202020204" pitchFamily="34" charset="0"/>
              </a:rPr>
              <a:t> w </a:t>
            </a:r>
            <a:endParaRPr lang="en-ID" dirty="0"/>
          </a:p>
        </p:txBody>
      </p:sp>
      <mc:AlternateContent xmlns:mc="http://schemas.openxmlformats.org/markup-compatibility/2006" xmlns:a14="http://schemas.microsoft.com/office/drawing/2010/main">
        <mc:Choice Requires="a14">
          <p:sp>
            <p:nvSpPr>
              <p:cNvPr id="24" name="TextBox 10">
                <a:extLst>
                  <a:ext uri="{FF2B5EF4-FFF2-40B4-BE49-F238E27FC236}">
                    <a16:creationId xmlns:a16="http://schemas.microsoft.com/office/drawing/2014/main" id="{5C1E898A-89ED-D6CF-19E4-86D6AF22AEF4}"/>
                  </a:ext>
                </a:extLst>
              </p:cNvPr>
              <p:cNvSpPr txBox="1"/>
              <p:nvPr/>
            </p:nvSpPr>
            <p:spPr>
              <a:xfrm>
                <a:off x="9068079" y="3741060"/>
                <a:ext cx="1905000" cy="55778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p>
                <a:pPr>
                  <a:lnSpc>
                    <a:spcPct val="115000"/>
                  </a:lnSpc>
                </a:pPr>
                <a14:m>
                  <m:oMathPara xmlns:m="http://schemas.openxmlformats.org/officeDocument/2006/math">
                    <m:oMathParaPr>
                      <m:jc m:val="centerGroup"/>
                    </m:oMathParaPr>
                    <m:oMath xmlns:m="http://schemas.openxmlformats.org/officeDocument/2006/math">
                      <m:r>
                        <a:rPr lang="en-US"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𝑤𝑖</m:t>
                      </m:r>
                      <m:r>
                        <a:rPr lang="id-ID"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m:t>
                      </m:r>
                      <m:f>
                        <m:fPr>
                          <m:ctrlPr>
                            <a:rPr lang="en-ID"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23</m:t>
                          </m:r>
                        </m:den>
                      </m:f>
                      <m:r>
                        <a:rPr lang="en-US" sz="140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m:t>
                      </m:r>
                      <m:r>
                        <m:rPr>
                          <m:nor/>
                        </m:rPr>
                        <a:rPr lang="id-ID" sz="1400">
                          <a:solidFill>
                            <a:srgbClr val="000000"/>
                          </a:solidFill>
                          <a:effectLst/>
                          <a:ea typeface="Arial" panose="020B0604020202020204" pitchFamily="34" charset="0"/>
                          <a:cs typeface="Times New Roman" panose="02020603050405020304" pitchFamily="18" charset="0"/>
                        </a:rPr>
                        <m:t>0,</m:t>
                      </m:r>
                      <m:r>
                        <m:rPr>
                          <m:nor/>
                        </m:rPr>
                        <a:rPr lang="en-US" sz="1400">
                          <a:solidFill>
                            <a:srgbClr val="000000"/>
                          </a:solidFill>
                          <a:effectLst/>
                          <a:ea typeface="Arial" panose="020B0604020202020204" pitchFamily="34" charset="0"/>
                          <a:cs typeface="Times New Roman" panose="02020603050405020304" pitchFamily="18" charset="0"/>
                        </a:rPr>
                        <m:t>043478</m:t>
                      </m:r>
                      <m:r>
                        <m:rPr>
                          <m:nor/>
                        </m:rPr>
                        <a:rPr lang="id-ID" sz="1400" i="1">
                          <a:solidFill>
                            <a:srgbClr val="000000"/>
                          </a:solidFill>
                          <a:effectLst/>
                          <a:ea typeface="Arial" panose="020B0604020202020204" pitchFamily="34" charset="0"/>
                          <a:cs typeface="Times New Roman" panose="02020603050405020304" pitchFamily="18" charset="0"/>
                        </a:rPr>
                        <m:t> </m:t>
                      </m:r>
                    </m:oMath>
                  </m:oMathPara>
                </a14:m>
                <a:endParaRPr lang="en-ID" sz="1400">
                  <a:effectLst/>
                  <a:latin typeface="Arial" panose="020B0604020202020204" pitchFamily="34" charset="0"/>
                  <a:ea typeface="Arial" panose="020B0604020202020204" pitchFamily="34" charset="0"/>
                </a:endParaRPr>
              </a:p>
            </p:txBody>
          </p:sp>
        </mc:Choice>
        <mc:Fallback xmlns="">
          <p:sp>
            <p:nvSpPr>
              <p:cNvPr id="24" name="TextBox 10">
                <a:extLst>
                  <a:ext uri="{FF2B5EF4-FFF2-40B4-BE49-F238E27FC236}">
                    <a16:creationId xmlns:a16="http://schemas.microsoft.com/office/drawing/2014/main" id="{5C1E898A-89ED-D6CF-19E4-86D6AF22AEF4}"/>
                  </a:ext>
                </a:extLst>
              </p:cNvPr>
              <p:cNvSpPr txBox="1">
                <a:spLocks noRot="1" noChangeAspect="1" noMove="1" noResize="1" noEditPoints="1" noAdjustHandles="1" noChangeArrowheads="1" noChangeShapeType="1" noTextEdit="1"/>
              </p:cNvSpPr>
              <p:nvPr/>
            </p:nvSpPr>
            <p:spPr>
              <a:xfrm>
                <a:off x="9068079" y="3741060"/>
                <a:ext cx="1905000" cy="557781"/>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5" name="TextBox 11">
                <a:extLst>
                  <a:ext uri="{FF2B5EF4-FFF2-40B4-BE49-F238E27FC236}">
                    <a16:creationId xmlns:a16="http://schemas.microsoft.com/office/drawing/2014/main" id="{932436ED-D298-43D8-AD47-EE2E657EF520}"/>
                  </a:ext>
                </a:extLst>
              </p:cNvPr>
              <p:cNvSpPr txBox="1"/>
              <p:nvPr/>
            </p:nvSpPr>
            <p:spPr>
              <a:xfrm>
                <a:off x="9202322" y="4700109"/>
                <a:ext cx="1905000" cy="443391"/>
              </a:xfrm>
              <a:prstGeom prst="rect">
                <a:avLst/>
              </a:prstGeom>
              <a:noFill/>
            </p:spPr>
            <p:style>
              <a:lnRef idx="0">
                <a:scrgbClr r="0" g="0" b="0"/>
              </a:lnRef>
              <a:fillRef idx="0">
                <a:scrgbClr r="0" g="0" b="0"/>
              </a:fillRef>
              <a:effectRef idx="0">
                <a:scrgbClr r="0" g="0" b="0"/>
              </a:effectRef>
              <a:fontRef idx="minor">
                <a:schemeClr val="tx1"/>
              </a:fontRef>
            </p:style>
            <p:txBody>
              <a:bodyPr wrap="square" rtlCol="0" anchor="t">
                <a:spAutoFit/>
              </a:bodyPr>
              <a:lstStyle/>
              <a:p>
                <a:pPr>
                  <a:lnSpc>
                    <a:spcPct val="115000"/>
                  </a:lnSpc>
                </a:pPr>
                <a14:m>
                  <m:oMath xmlns:m="http://schemas.openxmlformats.org/officeDocument/2006/math">
                    <m:r>
                      <a:rPr lang="en-US" sz="1400" i="1" smtClean="0">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𝑏</m:t>
                    </m:r>
                    <m:r>
                      <a:rPr lang="id-ID"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m:t>
                    </m:r>
                    <m:f>
                      <m:fPr>
                        <m:ctrlPr>
                          <a:rPr lang="en-ID"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id-ID"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Arial" panose="020B0604020202020204" pitchFamily="34" charset="0"/>
                            <a:cs typeface="Times New Roman" panose="02020603050405020304" pitchFamily="18" charset="0"/>
                          </a:rPr>
                          <m:t>23+1</m:t>
                        </m:r>
                      </m:den>
                    </m:f>
                  </m:oMath>
                </a14:m>
                <a:r>
                  <a:rPr lang="en-US" sz="1400" i="1">
                    <a:solidFill>
                      <a:srgbClr val="000000"/>
                    </a:solidFill>
                    <a:effectLst/>
                    <a:ea typeface="Arial" panose="020B0604020202020204" pitchFamily="34" charset="0"/>
                    <a:cs typeface="Times New Roman" panose="02020603050405020304" pitchFamily="18" charset="0"/>
                  </a:rPr>
                  <a:t> = </a:t>
                </a:r>
                <a:r>
                  <a:rPr lang="id-ID" sz="1400">
                    <a:solidFill>
                      <a:srgbClr val="000000"/>
                    </a:solidFill>
                    <a:effectLst/>
                    <a:ea typeface="Arial" panose="020B0604020202020204" pitchFamily="34" charset="0"/>
                    <a:cs typeface="Times New Roman" panose="02020603050405020304" pitchFamily="18" charset="0"/>
                  </a:rPr>
                  <a:t>0,041667</a:t>
                </a:r>
                <a:r>
                  <a:rPr lang="id-ID" sz="1400" i="1">
                    <a:solidFill>
                      <a:srgbClr val="000000"/>
                    </a:solidFill>
                    <a:effectLst/>
                    <a:ea typeface="Arial" panose="020B0604020202020204" pitchFamily="34" charset="0"/>
                    <a:cs typeface="Times New Roman" panose="02020603050405020304" pitchFamily="18" charset="0"/>
                  </a:rPr>
                  <a:t> </a:t>
                </a:r>
                <a:endParaRPr lang="en-ID" sz="1400">
                  <a:effectLst/>
                  <a:latin typeface="Arial" panose="020B0604020202020204" pitchFamily="34" charset="0"/>
                  <a:ea typeface="Arial" panose="020B0604020202020204" pitchFamily="34" charset="0"/>
                </a:endParaRPr>
              </a:p>
            </p:txBody>
          </p:sp>
        </mc:Choice>
        <mc:Fallback xmlns="">
          <p:sp>
            <p:nvSpPr>
              <p:cNvPr id="25" name="TextBox 11">
                <a:extLst>
                  <a:ext uri="{FF2B5EF4-FFF2-40B4-BE49-F238E27FC236}">
                    <a16:creationId xmlns:a16="http://schemas.microsoft.com/office/drawing/2014/main" id="{932436ED-D298-43D8-AD47-EE2E657EF520}"/>
                  </a:ext>
                </a:extLst>
              </p:cNvPr>
              <p:cNvSpPr txBox="1">
                <a:spLocks noRot="1" noChangeAspect="1" noMove="1" noResize="1" noEditPoints="1" noAdjustHandles="1" noChangeArrowheads="1" noChangeShapeType="1" noTextEdit="1"/>
              </p:cNvSpPr>
              <p:nvPr/>
            </p:nvSpPr>
            <p:spPr>
              <a:xfrm>
                <a:off x="9202322" y="4700109"/>
                <a:ext cx="1905000" cy="443391"/>
              </a:xfrm>
              <a:prstGeom prst="rect">
                <a:avLst/>
              </a:prstGeom>
              <a:blipFill>
                <a:blip r:embed="rId7"/>
                <a:stretch>
                  <a:fillRect b="-4110"/>
                </a:stretch>
              </a:blipFill>
            </p:spPr>
            <p:txBody>
              <a:bodyPr/>
              <a:lstStyle/>
              <a:p>
                <a:r>
                  <a:rPr lang="en-ID">
                    <a:noFill/>
                  </a:rPr>
                  <a:t> </a:t>
                </a:r>
              </a:p>
            </p:txBody>
          </p:sp>
        </mc:Fallback>
      </mc:AlternateContent>
      <p:sp>
        <p:nvSpPr>
          <p:cNvPr id="27" name="TextBox 26">
            <a:extLst>
              <a:ext uri="{FF2B5EF4-FFF2-40B4-BE49-F238E27FC236}">
                <a16:creationId xmlns:a16="http://schemas.microsoft.com/office/drawing/2014/main" id="{BC01D2A4-7312-9E63-7851-75431B8B4954}"/>
              </a:ext>
            </a:extLst>
          </p:cNvPr>
          <p:cNvSpPr txBox="1"/>
          <p:nvPr/>
        </p:nvSpPr>
        <p:spPr>
          <a:xfrm>
            <a:off x="8761800" y="5349365"/>
            <a:ext cx="6434314" cy="463397"/>
          </a:xfrm>
          <a:prstGeom prst="rect">
            <a:avLst/>
          </a:prstGeom>
          <a:noFill/>
        </p:spPr>
        <p:txBody>
          <a:bodyPr wrap="square">
            <a:spAutoFit/>
          </a:bodyPr>
          <a:lstStyle/>
          <a:p>
            <a:pPr indent="457200">
              <a:lnSpc>
                <a:spcPct val="150000"/>
              </a:lnSpc>
            </a:pPr>
            <a:r>
              <a:rPr lang="en-US" sz="1800" dirty="0">
                <a:effectLst/>
                <a:latin typeface="Times New Roman" panose="02020603050405020304" pitchFamily="18" charset="0"/>
                <a:ea typeface="Arial" panose="020B0604020202020204" pitchFamily="34" charset="0"/>
              </a:rPr>
              <a:t>Jika</a:t>
            </a:r>
            <a:r>
              <a:rPr lang="en-ID" sz="1600" dirty="0">
                <a:latin typeface="Arial" panose="020B0604020202020204" pitchFamily="34" charset="0"/>
                <a:ea typeface="Arial" panose="020B0604020202020204" pitchFamily="34" charset="0"/>
              </a:rPr>
              <a:t> </a:t>
            </a:r>
            <a:r>
              <a:rPr lang="en-US" sz="1800" dirty="0" err="1">
                <a:effectLst/>
                <a:latin typeface="Times New Roman" panose="02020603050405020304" pitchFamily="18" charset="0"/>
                <a:ea typeface="Arial" panose="020B0604020202020204" pitchFamily="34" charset="0"/>
              </a:rPr>
              <a:t>wxi</a:t>
            </a:r>
            <a:r>
              <a:rPr lang="en-US" sz="1800" dirty="0">
                <a:effectLst/>
                <a:latin typeface="Times New Roman" panose="02020603050405020304" pitchFamily="18" charset="0"/>
                <a:ea typeface="Arial" panose="020B0604020202020204" pitchFamily="34" charset="0"/>
              </a:rPr>
              <a:t> T + b ≥ +1 if </a:t>
            </a:r>
            <a:r>
              <a:rPr lang="en-US" sz="1800" dirty="0" err="1">
                <a:effectLst/>
                <a:latin typeface="Times New Roman" panose="02020603050405020304" pitchFamily="18" charset="0"/>
                <a:ea typeface="Arial" panose="020B0604020202020204" pitchFamily="34" charset="0"/>
              </a:rPr>
              <a:t>yi</a:t>
            </a:r>
            <a:r>
              <a:rPr lang="en-US" sz="1800" dirty="0">
                <a:effectLst/>
                <a:latin typeface="Times New Roman" panose="02020603050405020304" pitchFamily="18" charset="0"/>
                <a:ea typeface="Arial" panose="020B0604020202020204" pitchFamily="34" charset="0"/>
              </a:rPr>
              <a:t> = 1 dan </a:t>
            </a:r>
            <a:r>
              <a:rPr lang="id-ID" sz="1800" dirty="0">
                <a:effectLst/>
                <a:latin typeface="Times New Roman" panose="02020603050405020304" pitchFamily="18" charset="0"/>
                <a:ea typeface="Arial" panose="020B0604020202020204" pitchFamily="34" charset="0"/>
              </a:rPr>
              <a:t>wxi T + b ≤ −1 if yi = –1</a:t>
            </a:r>
            <a:endParaRPr lang="en-ID" dirty="0"/>
          </a:p>
        </p:txBody>
      </p:sp>
      <p:sp>
        <p:nvSpPr>
          <p:cNvPr id="29" name="TextBox 28">
            <a:extLst>
              <a:ext uri="{FF2B5EF4-FFF2-40B4-BE49-F238E27FC236}">
                <a16:creationId xmlns:a16="http://schemas.microsoft.com/office/drawing/2014/main" id="{59672395-976A-A24C-E6B3-0FA5A3C442C3}"/>
              </a:ext>
            </a:extLst>
          </p:cNvPr>
          <p:cNvSpPr txBox="1"/>
          <p:nvPr/>
        </p:nvSpPr>
        <p:spPr>
          <a:xfrm>
            <a:off x="9290612" y="5965147"/>
            <a:ext cx="1734137" cy="457754"/>
          </a:xfrm>
          <a:prstGeom prst="rect">
            <a:avLst/>
          </a:prstGeom>
          <a:noFill/>
        </p:spPr>
        <p:txBody>
          <a:bodyPr wrap="square">
            <a:spAutoFit/>
          </a:bodyPr>
          <a:lstStyle/>
          <a:p>
            <a:pPr algn="just">
              <a:lnSpc>
                <a:spcPct val="150000"/>
              </a:lnSpc>
            </a:pPr>
            <a:r>
              <a:rPr lang="en-US" sz="1800" i="1" dirty="0">
                <a:effectLst/>
                <a:latin typeface="Times New Roman" panose="02020603050405020304" pitchFamily="18" charset="0"/>
                <a:ea typeface="Arial" panose="020B0604020202020204" pitchFamily="34" charset="0"/>
              </a:rPr>
              <a:t>f</a:t>
            </a:r>
            <a:r>
              <a:rPr lang="en-US" sz="1800" dirty="0">
                <a:effectLst/>
                <a:latin typeface="Times New Roman" panose="02020603050405020304" pitchFamily="18" charset="0"/>
                <a:ea typeface="Arial" panose="020B0604020202020204" pitchFamily="34" charset="0"/>
              </a:rPr>
              <a:t>(y) = </a:t>
            </a:r>
            <a:r>
              <a:rPr lang="en-ID" sz="1800" dirty="0">
                <a:solidFill>
                  <a:srgbClr val="000000"/>
                </a:solidFill>
                <a:effectLst/>
                <a:latin typeface="Times New Roman" panose="02020603050405020304" pitchFamily="18" charset="0"/>
                <a:ea typeface="Times New Roman" panose="02020603050405020304" pitchFamily="18" charset="0"/>
              </a:rPr>
              <a:t>0,146373</a:t>
            </a:r>
            <a:endParaRPr lang="en-ID" sz="1600" dirty="0">
              <a:effectLst/>
              <a:latin typeface="Arial" panose="020B0604020202020204" pitchFamily="34" charset="0"/>
              <a:ea typeface="Arial" panose="020B0604020202020204" pitchFamily="34" charset="0"/>
            </a:endParaRPr>
          </a:p>
        </p:txBody>
      </p:sp>
      <p:sp>
        <p:nvSpPr>
          <p:cNvPr id="31" name="TextBox 30">
            <a:extLst>
              <a:ext uri="{FF2B5EF4-FFF2-40B4-BE49-F238E27FC236}">
                <a16:creationId xmlns:a16="http://schemas.microsoft.com/office/drawing/2014/main" id="{571A894E-E85C-A8A5-0C07-8BF31B73B2C9}"/>
              </a:ext>
            </a:extLst>
          </p:cNvPr>
          <p:cNvSpPr txBox="1"/>
          <p:nvPr/>
        </p:nvSpPr>
        <p:spPr>
          <a:xfrm>
            <a:off x="9290612" y="6634409"/>
            <a:ext cx="2413591" cy="457754"/>
          </a:xfrm>
          <a:prstGeom prst="rect">
            <a:avLst/>
          </a:prstGeom>
          <a:noFill/>
        </p:spPr>
        <p:txBody>
          <a:bodyPr wrap="square">
            <a:spAutoFit/>
          </a:bodyPr>
          <a:lstStyle/>
          <a:p>
            <a:pPr algn="just">
              <a:lnSpc>
                <a:spcPct val="150000"/>
              </a:lnSpc>
            </a:pPr>
            <a:r>
              <a:rPr lang="en-US" sz="1800" i="1" dirty="0">
                <a:effectLst/>
                <a:latin typeface="Times New Roman" panose="02020603050405020304" pitchFamily="18" charset="0"/>
                <a:ea typeface="Arial" panose="020B0604020202020204" pitchFamily="34" charset="0"/>
              </a:rPr>
              <a:t>f</a:t>
            </a:r>
            <a:r>
              <a:rPr lang="en-US" sz="1800" dirty="0">
                <a:effectLst/>
                <a:latin typeface="Times New Roman" panose="02020603050405020304" pitchFamily="18" charset="0"/>
                <a:ea typeface="Arial" panose="020B0604020202020204" pitchFamily="34" charset="0"/>
              </a:rPr>
              <a:t>(y) </a:t>
            </a:r>
            <a:r>
              <a:rPr lang="en-ID" sz="1800" dirty="0">
                <a:solidFill>
                  <a:srgbClr val="000000"/>
                </a:solidFill>
                <a:effectLst/>
                <a:latin typeface="Times New Roman" panose="02020603050405020304" pitchFamily="18" charset="0"/>
                <a:ea typeface="Times New Roman" panose="02020603050405020304" pitchFamily="18" charset="0"/>
              </a:rPr>
              <a:t>&gt; 0,  </a:t>
            </a:r>
            <a:r>
              <a:rPr lang="en-ID" sz="1800" dirty="0" err="1">
                <a:solidFill>
                  <a:srgbClr val="000000"/>
                </a:solidFill>
                <a:effectLst/>
                <a:latin typeface="Times New Roman" panose="02020603050405020304" pitchFamily="18" charset="0"/>
                <a:ea typeface="Times New Roman" panose="02020603050405020304" pitchFamily="18" charset="0"/>
              </a:rPr>
              <a:t>maka</a:t>
            </a:r>
            <a:r>
              <a:rPr lang="en-ID" sz="1800" dirty="0">
                <a:solidFill>
                  <a:srgbClr val="000000"/>
                </a:solidFill>
                <a:effectLst/>
                <a:latin typeface="Times New Roman" panose="02020603050405020304" pitchFamily="18" charset="0"/>
                <a:ea typeface="Times New Roman" panose="02020603050405020304" pitchFamily="18" charset="0"/>
              </a:rPr>
              <a:t> y = +1</a:t>
            </a:r>
            <a:endParaRPr lang="en-ID" sz="1600" dirty="0">
              <a:effectLst/>
              <a:latin typeface="Arial" panose="020B0604020202020204" pitchFamily="34" charset="0"/>
              <a:ea typeface="Arial" panose="020B0604020202020204" pitchFamily="34" charset="0"/>
            </a:endParaRPr>
          </a:p>
        </p:txBody>
      </p:sp>
      <p:sp>
        <p:nvSpPr>
          <p:cNvPr id="33" name="TextBox 32">
            <a:extLst>
              <a:ext uri="{FF2B5EF4-FFF2-40B4-BE49-F238E27FC236}">
                <a16:creationId xmlns:a16="http://schemas.microsoft.com/office/drawing/2014/main" id="{CCE96235-B4B9-8A1D-803C-350B5FF36F46}"/>
              </a:ext>
            </a:extLst>
          </p:cNvPr>
          <p:cNvSpPr txBox="1"/>
          <p:nvPr/>
        </p:nvSpPr>
        <p:spPr>
          <a:xfrm>
            <a:off x="9290612" y="7280794"/>
            <a:ext cx="6434314" cy="646331"/>
          </a:xfrm>
          <a:prstGeom prst="rect">
            <a:avLst/>
          </a:prstGeom>
          <a:noFill/>
        </p:spPr>
        <p:txBody>
          <a:bodyPr wrap="square">
            <a:spAutoFit/>
          </a:bodyPr>
          <a:lstStyle/>
          <a:p>
            <a:r>
              <a:rPr lang="en-ID" sz="1800" dirty="0" err="1">
                <a:solidFill>
                  <a:srgbClr val="000000"/>
                </a:solidFill>
                <a:effectLst/>
                <a:latin typeface="Times New Roman" panose="02020603050405020304" pitchFamily="18" charset="0"/>
                <a:ea typeface="Times New Roman" panose="02020603050405020304" pitchFamily="18" charset="0"/>
              </a:rPr>
              <a:t>hasil</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perhitungan</a:t>
            </a:r>
            <a:r>
              <a:rPr lang="en-ID" sz="1800" dirty="0">
                <a:solidFill>
                  <a:srgbClr val="000000"/>
                </a:solidFill>
                <a:effectLst/>
                <a:latin typeface="Times New Roman" panose="02020603050405020304" pitchFamily="18" charset="0"/>
                <a:ea typeface="Times New Roman" panose="02020603050405020304" pitchFamily="18" charset="0"/>
              </a:rPr>
              <a:t> parameter y = + 1 </a:t>
            </a:r>
            <a:r>
              <a:rPr lang="en-ID" sz="1800" dirty="0" err="1">
                <a:solidFill>
                  <a:srgbClr val="000000"/>
                </a:solidFill>
                <a:effectLst/>
                <a:latin typeface="Times New Roman" panose="02020603050405020304" pitchFamily="18" charset="0"/>
                <a:ea typeface="Times New Roman" panose="02020603050405020304" pitchFamily="18" charset="0"/>
              </a:rPr>
              <a:t>untuk</a:t>
            </a:r>
            <a:r>
              <a:rPr lang="en-ID" sz="1800" dirty="0">
                <a:solidFill>
                  <a:srgbClr val="000000"/>
                </a:solidFill>
                <a:effectLst/>
                <a:latin typeface="Times New Roman" panose="02020603050405020304" pitchFamily="18" charset="0"/>
                <a:ea typeface="Times New Roman" panose="02020603050405020304" pitchFamily="18" charset="0"/>
              </a:rPr>
              <a:t> D1,</a:t>
            </a:r>
          </a:p>
          <a:p>
            <a:r>
              <a:rPr lang="en-ID" sz="1800" dirty="0" err="1">
                <a:solidFill>
                  <a:srgbClr val="000000"/>
                </a:solidFill>
                <a:effectLst/>
                <a:latin typeface="Times New Roman" panose="02020603050405020304" pitchFamily="18" charset="0"/>
                <a:ea typeface="Times New Roman" panose="02020603050405020304" pitchFamily="18" charset="0"/>
              </a:rPr>
              <a:t>iterasi</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terus</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berjalan</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dengan</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nilai</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bobot</a:t>
            </a:r>
            <a:r>
              <a:rPr lang="en-ID" sz="1800" dirty="0">
                <a:solidFill>
                  <a:srgbClr val="000000"/>
                </a:solidFill>
                <a:effectLst/>
                <a:latin typeface="Times New Roman" panose="02020603050405020304" pitchFamily="18" charset="0"/>
                <a:ea typeface="Times New Roman" panose="02020603050405020304" pitchFamily="18" charset="0"/>
              </a:rPr>
              <a:t> w </a:t>
            </a:r>
            <a:r>
              <a:rPr lang="en-ID" sz="1800" dirty="0" err="1">
                <a:solidFill>
                  <a:srgbClr val="000000"/>
                </a:solidFill>
                <a:effectLst/>
                <a:latin typeface="Times New Roman" panose="02020603050405020304" pitchFamily="18" charset="0"/>
                <a:ea typeface="Times New Roman" panose="02020603050405020304" pitchFamily="18" charset="0"/>
              </a:rPr>
              <a:t>diperbarui</a:t>
            </a:r>
            <a:r>
              <a:rPr lang="en-ID" sz="1800" dirty="0">
                <a:solidFill>
                  <a:srgbClr val="000000"/>
                </a:solidFill>
                <a:effectLst/>
                <a:latin typeface="Times New Roman" panose="02020603050405020304" pitchFamily="18" charset="0"/>
                <a:ea typeface="Times New Roman" panose="02020603050405020304" pitchFamily="18" charset="0"/>
              </a:rPr>
              <a:t> </a:t>
            </a:r>
            <a:r>
              <a:rPr lang="en-ID" sz="1800" dirty="0" err="1">
                <a:solidFill>
                  <a:srgbClr val="000000"/>
                </a:solidFill>
                <a:effectLst/>
                <a:latin typeface="Times New Roman" panose="02020603050405020304" pitchFamily="18" charset="0"/>
                <a:ea typeface="Times New Roman" panose="02020603050405020304" pitchFamily="18" charset="0"/>
              </a:rPr>
              <a:t>menggunakan</a:t>
            </a:r>
            <a:endParaRPr lang="en-ID"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B446501-CC07-33AE-1116-69405842D027}"/>
                  </a:ext>
                </a:extLst>
              </p:cNvPr>
              <p:cNvSpPr txBox="1"/>
              <p:nvPr/>
            </p:nvSpPr>
            <p:spPr>
              <a:xfrm>
                <a:off x="9234634" y="8190863"/>
                <a:ext cx="217112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i="1" smtClean="0">
                          <a:latin typeface="Cambria Math" panose="02040503050406030204" pitchFamily="18" charset="0"/>
                        </a:rPr>
                        <m:t>𝑤𝑖</m:t>
                      </m:r>
                      <m:r>
                        <a:rPr lang="en-ID" i="0">
                          <a:latin typeface="Cambria Math" panose="02040503050406030204" pitchFamily="18" charset="0"/>
                        </a:rPr>
                        <m:t>=</m:t>
                      </m:r>
                      <m:r>
                        <a:rPr lang="en-ID" i="1">
                          <a:latin typeface="Cambria Math" panose="02040503050406030204" pitchFamily="18" charset="0"/>
                        </a:rPr>
                        <m:t>𝑤𝑜</m:t>
                      </m:r>
                      <m:r>
                        <a:rPr lang="en-ID" i="0">
                          <a:latin typeface="Cambria Math" panose="02040503050406030204" pitchFamily="18" charset="0"/>
                        </a:rPr>
                        <m:t>+</m:t>
                      </m:r>
                      <m:r>
                        <a:rPr lang="en-ID" i="1">
                          <a:latin typeface="Cambria Math" panose="02040503050406030204" pitchFamily="18" charset="0"/>
                        </a:rPr>
                        <m:t>𝑦𝑖</m:t>
                      </m:r>
                      <m:r>
                        <a:rPr lang="en-ID" i="0">
                          <a:latin typeface="Cambria Math" panose="02040503050406030204" pitchFamily="18" charset="0"/>
                        </a:rPr>
                        <m:t>∗</m:t>
                      </m:r>
                      <m:r>
                        <a:rPr lang="en-ID" i="1">
                          <a:latin typeface="Cambria Math" panose="02040503050406030204" pitchFamily="18" charset="0"/>
                        </a:rPr>
                        <m:t>𝑥𝑖𝑗</m:t>
                      </m:r>
                    </m:oMath>
                  </m:oMathPara>
                </a14:m>
                <a:endParaRPr lang="en-ID" dirty="0"/>
              </a:p>
            </p:txBody>
          </p:sp>
        </mc:Choice>
        <mc:Fallback xmlns="">
          <p:sp>
            <p:nvSpPr>
              <p:cNvPr id="35" name="TextBox 34">
                <a:extLst>
                  <a:ext uri="{FF2B5EF4-FFF2-40B4-BE49-F238E27FC236}">
                    <a16:creationId xmlns:a16="http://schemas.microsoft.com/office/drawing/2014/main" id="{9B446501-CC07-33AE-1116-69405842D027}"/>
                  </a:ext>
                </a:extLst>
              </p:cNvPr>
              <p:cNvSpPr txBox="1">
                <a:spLocks noRot="1" noChangeAspect="1" noMove="1" noResize="1" noEditPoints="1" noAdjustHandles="1" noChangeArrowheads="1" noChangeShapeType="1" noTextEdit="1"/>
              </p:cNvSpPr>
              <p:nvPr/>
            </p:nvSpPr>
            <p:spPr>
              <a:xfrm>
                <a:off x="9234634" y="8190863"/>
                <a:ext cx="2171128" cy="369332"/>
              </a:xfrm>
              <a:prstGeom prst="rect">
                <a:avLst/>
              </a:prstGeom>
              <a:blipFill>
                <a:blip r:embed="rId8"/>
                <a:stretch>
                  <a:fillRect b="-13333"/>
                </a:stretch>
              </a:blipFill>
            </p:spPr>
            <p:txBody>
              <a:bodyPr/>
              <a:lstStyle/>
              <a:p>
                <a:r>
                  <a:rPr lang="en-ID">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629192" y="3660942"/>
            <a:ext cx="5085808" cy="3122261"/>
            <a:chOff x="0" y="-9525"/>
            <a:chExt cx="1339472" cy="822325"/>
          </a:xfrm>
        </p:grpSpPr>
        <p:sp>
          <p:nvSpPr>
            <p:cNvPr id="3" name="Freeform 3"/>
            <p:cNvSpPr/>
            <p:nvPr/>
          </p:nvSpPr>
          <p:spPr>
            <a:xfrm>
              <a:off x="0" y="0"/>
              <a:ext cx="1339472" cy="132178"/>
            </a:xfrm>
            <a:custGeom>
              <a:avLst/>
              <a:gdLst/>
              <a:ahLst/>
              <a:cxnLst/>
              <a:rect l="l" t="t" r="r" b="b"/>
              <a:pathLst>
                <a:path w="1610918" h="115660">
                  <a:moveTo>
                    <a:pt x="0" y="0"/>
                  </a:moveTo>
                  <a:lnTo>
                    <a:pt x="1610918" y="0"/>
                  </a:lnTo>
                  <a:lnTo>
                    <a:pt x="1610918" y="115660"/>
                  </a:lnTo>
                  <a:lnTo>
                    <a:pt x="0" y="115660"/>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5" name="TextBox 5"/>
          <p:cNvSpPr txBox="1"/>
          <p:nvPr/>
        </p:nvSpPr>
        <p:spPr>
          <a:xfrm>
            <a:off x="629192" y="3179794"/>
            <a:ext cx="6116455" cy="1019175"/>
          </a:xfrm>
          <a:prstGeom prst="rect">
            <a:avLst/>
          </a:prstGeom>
        </p:spPr>
        <p:txBody>
          <a:bodyPr lIns="0" tIns="0" rIns="0" bIns="0" rtlCol="0" anchor="t">
            <a:spAutoFit/>
          </a:bodyPr>
          <a:lstStyle/>
          <a:p>
            <a:pPr>
              <a:lnSpc>
                <a:spcPts val="8399"/>
              </a:lnSpc>
            </a:pPr>
            <a:r>
              <a:rPr lang="en-US" sz="4800" dirty="0" err="1">
                <a:solidFill>
                  <a:srgbClr val="000000"/>
                </a:solidFill>
                <a:latin typeface="Heebo Bold"/>
              </a:rPr>
              <a:t>Skenario</a:t>
            </a:r>
            <a:r>
              <a:rPr lang="en-US" sz="4800" dirty="0">
                <a:solidFill>
                  <a:srgbClr val="000000"/>
                </a:solidFill>
                <a:latin typeface="Heebo Bold"/>
              </a:rPr>
              <a:t> Uji Coba</a:t>
            </a:r>
          </a:p>
        </p:txBody>
      </p:sp>
      <p:sp>
        <p:nvSpPr>
          <p:cNvPr id="7" name="TextBox 7"/>
          <p:cNvSpPr txBox="1"/>
          <p:nvPr/>
        </p:nvSpPr>
        <p:spPr>
          <a:xfrm>
            <a:off x="1492853" y="635000"/>
            <a:ext cx="3542688" cy="795089"/>
          </a:xfrm>
          <a:prstGeom prst="rect">
            <a:avLst/>
          </a:prstGeom>
        </p:spPr>
        <p:txBody>
          <a:bodyPr wrap="square" lIns="0" tIns="0" rIns="0" bIns="0" rtlCol="0" anchor="t">
            <a:spAutoFit/>
          </a:bodyPr>
          <a:lstStyle/>
          <a:p>
            <a:pPr algn="just">
              <a:lnSpc>
                <a:spcPts val="3100"/>
              </a:lnSpc>
            </a:pPr>
            <a:r>
              <a:rPr lang="en-US" sz="2500" spc="100" dirty="0">
                <a:solidFill>
                  <a:srgbClr val="6182A8"/>
                </a:solidFill>
                <a:latin typeface="Heebo"/>
              </a:rPr>
              <a:t>UNIVERSITAS</a:t>
            </a:r>
          </a:p>
          <a:p>
            <a:pPr algn="just">
              <a:lnSpc>
                <a:spcPts val="3100"/>
              </a:lnSpc>
            </a:pPr>
            <a:r>
              <a:rPr lang="en-US" sz="2500" spc="100" dirty="0">
                <a:solidFill>
                  <a:srgbClr val="6182A8"/>
                </a:solidFill>
                <a:latin typeface="Heebo"/>
              </a:rPr>
              <a:t>TRUNOJOYO MADURA</a:t>
            </a:r>
          </a:p>
        </p:txBody>
      </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12</a:t>
            </a:r>
          </a:p>
        </p:txBody>
      </p:sp>
      <p:sp>
        <p:nvSpPr>
          <p:cNvPr id="12" name="TextBox 12"/>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grpSp>
        <p:nvGrpSpPr>
          <p:cNvPr id="13" name="Group 13"/>
          <p:cNvGrpSpPr/>
          <p:nvPr/>
        </p:nvGrpSpPr>
        <p:grpSpPr>
          <a:xfrm>
            <a:off x="6019800" y="1562100"/>
            <a:ext cx="12268200" cy="6414315"/>
            <a:chOff x="0" y="0"/>
            <a:chExt cx="2814696" cy="1492235"/>
          </a:xfrm>
        </p:grpSpPr>
        <p:sp>
          <p:nvSpPr>
            <p:cNvPr id="14" name="Freeform 14"/>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txBody>
            <a:bodyPr/>
            <a:lstStyle/>
            <a:p>
              <a:endParaRPr lang="en-ID"/>
            </a:p>
          </p:txBody>
        </p:sp>
        <p:sp>
          <p:nvSpPr>
            <p:cNvPr id="15" name="TextBox 1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6" name="Freeform 16"/>
          <p:cNvSpPr/>
          <p:nvPr/>
        </p:nvSpPr>
        <p:spPr>
          <a:xfrm>
            <a:off x="3062535" y="8254689"/>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dirty="0"/>
          </a:p>
        </p:txBody>
      </p:sp>
      <p:sp>
        <p:nvSpPr>
          <p:cNvPr id="17" name="Freeform 17"/>
          <p:cNvSpPr/>
          <p:nvPr/>
        </p:nvSpPr>
        <p:spPr>
          <a:xfrm>
            <a:off x="1635033" y="6850337"/>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txBody>
          <a:bodyPr/>
          <a:lstStyle/>
          <a:p>
            <a:endParaRPr lang="en-ID"/>
          </a:p>
        </p:txBody>
      </p:sp>
      <p:sp>
        <p:nvSpPr>
          <p:cNvPr id="18" name="TextBox 18"/>
          <p:cNvSpPr txBox="1"/>
          <p:nvPr/>
        </p:nvSpPr>
        <p:spPr>
          <a:xfrm>
            <a:off x="6324600" y="1806234"/>
            <a:ext cx="10333638" cy="1663917"/>
          </a:xfrm>
          <a:prstGeom prst="rect">
            <a:avLst/>
          </a:prstGeom>
        </p:spPr>
        <p:txBody>
          <a:bodyPr wrap="square" lIns="0" tIns="0" rIns="0" bIns="0" rtlCol="0" anchor="t">
            <a:spAutoFit/>
          </a:bodyPr>
          <a:lstStyle/>
          <a:p>
            <a:pPr>
              <a:lnSpc>
                <a:spcPts val="4480"/>
              </a:lnSpc>
            </a:pPr>
            <a:r>
              <a:rPr lang="en-US" dirty="0">
                <a:solidFill>
                  <a:srgbClr val="000000"/>
                </a:solidFill>
                <a:latin typeface="Mukta Mahee"/>
              </a:rPr>
              <a:t>Scenario uji </a:t>
            </a:r>
            <a:r>
              <a:rPr lang="en-US" dirty="0" err="1">
                <a:solidFill>
                  <a:srgbClr val="000000"/>
                </a:solidFill>
                <a:latin typeface="Mukta Mahee"/>
              </a:rPr>
              <a:t>coba</a:t>
            </a:r>
            <a:r>
              <a:rPr lang="en-US" dirty="0">
                <a:solidFill>
                  <a:srgbClr val="000000"/>
                </a:solidFill>
                <a:latin typeface="Mukta Mahee"/>
              </a:rPr>
              <a:t> proses </a:t>
            </a:r>
            <a:r>
              <a:rPr lang="en-US" dirty="0" err="1">
                <a:solidFill>
                  <a:srgbClr val="000000"/>
                </a:solidFill>
                <a:latin typeface="Mukta Mahee"/>
              </a:rPr>
              <a:t>evaluasi</a:t>
            </a:r>
            <a:r>
              <a:rPr lang="en-US" dirty="0">
                <a:solidFill>
                  <a:srgbClr val="000000"/>
                </a:solidFill>
                <a:latin typeface="Mukta Mahee"/>
              </a:rPr>
              <a:t> </a:t>
            </a:r>
            <a:r>
              <a:rPr lang="en-US" dirty="0" err="1">
                <a:solidFill>
                  <a:srgbClr val="000000"/>
                </a:solidFill>
                <a:latin typeface="Mukta Mahee"/>
              </a:rPr>
              <a:t>sistem</a:t>
            </a:r>
            <a:r>
              <a:rPr lang="en-US" dirty="0">
                <a:solidFill>
                  <a:srgbClr val="000000"/>
                </a:solidFill>
                <a:latin typeface="Mukta Mahee"/>
              </a:rPr>
              <a:t> </a:t>
            </a:r>
            <a:r>
              <a:rPr lang="en-US" dirty="0" err="1">
                <a:solidFill>
                  <a:srgbClr val="000000"/>
                </a:solidFill>
                <a:latin typeface="Mukta Mahee"/>
              </a:rPr>
              <a:t>dilakukan</a:t>
            </a:r>
            <a:r>
              <a:rPr lang="en-US" dirty="0">
                <a:solidFill>
                  <a:srgbClr val="000000"/>
                </a:solidFill>
                <a:latin typeface="Mukta Mahee"/>
              </a:rPr>
              <a:t> </a:t>
            </a:r>
            <a:r>
              <a:rPr lang="en-US" dirty="0" err="1">
                <a:solidFill>
                  <a:srgbClr val="000000"/>
                </a:solidFill>
                <a:latin typeface="Mukta Mahee"/>
              </a:rPr>
              <a:t>dengan</a:t>
            </a:r>
            <a:r>
              <a:rPr lang="en-US" dirty="0">
                <a:solidFill>
                  <a:srgbClr val="000000"/>
                </a:solidFill>
                <a:latin typeface="Mukta Mahee"/>
              </a:rPr>
              <a:t> </a:t>
            </a:r>
            <a:r>
              <a:rPr lang="en-US" dirty="0" err="1">
                <a:solidFill>
                  <a:srgbClr val="000000"/>
                </a:solidFill>
                <a:latin typeface="Mukta Mahee"/>
              </a:rPr>
              <a:t>menggunakan</a:t>
            </a:r>
            <a:r>
              <a:rPr lang="en-US" dirty="0">
                <a:solidFill>
                  <a:srgbClr val="000000"/>
                </a:solidFill>
                <a:latin typeface="Mukta Mahee"/>
              </a:rPr>
              <a:t> Confusion Matrix </a:t>
            </a:r>
            <a:r>
              <a:rPr lang="en-US" dirty="0" err="1">
                <a:solidFill>
                  <a:srgbClr val="000000"/>
                </a:solidFill>
                <a:latin typeface="Mukta Mahee"/>
              </a:rPr>
              <a:t>untuk</a:t>
            </a:r>
            <a:r>
              <a:rPr lang="en-US" dirty="0">
                <a:solidFill>
                  <a:srgbClr val="000000"/>
                </a:solidFill>
                <a:latin typeface="Mukta Mahee"/>
              </a:rPr>
              <a:t> </a:t>
            </a:r>
            <a:r>
              <a:rPr lang="en-US" dirty="0" err="1">
                <a:solidFill>
                  <a:srgbClr val="000000"/>
                </a:solidFill>
                <a:latin typeface="Mukta Mahee"/>
              </a:rPr>
              <a:t>mengetahui</a:t>
            </a:r>
            <a:r>
              <a:rPr lang="en-US" dirty="0">
                <a:solidFill>
                  <a:srgbClr val="000000"/>
                </a:solidFill>
                <a:latin typeface="Mukta Mahee"/>
              </a:rPr>
              <a:t> </a:t>
            </a:r>
            <a:r>
              <a:rPr lang="en-US" dirty="0" err="1">
                <a:solidFill>
                  <a:srgbClr val="000000"/>
                </a:solidFill>
                <a:latin typeface="Mukta Mahee"/>
              </a:rPr>
              <a:t>performa</a:t>
            </a:r>
            <a:r>
              <a:rPr lang="en-US" dirty="0">
                <a:solidFill>
                  <a:srgbClr val="000000"/>
                </a:solidFill>
                <a:latin typeface="Mukta Mahee"/>
              </a:rPr>
              <a:t> </a:t>
            </a:r>
            <a:r>
              <a:rPr lang="en-US" dirty="0" err="1">
                <a:solidFill>
                  <a:srgbClr val="000000"/>
                </a:solidFill>
                <a:latin typeface="Mukta Mahee"/>
              </a:rPr>
              <a:t>dari</a:t>
            </a:r>
            <a:r>
              <a:rPr lang="en-US" dirty="0">
                <a:solidFill>
                  <a:srgbClr val="000000"/>
                </a:solidFill>
                <a:latin typeface="Mukta Mahee"/>
              </a:rPr>
              <a:t> proses </a:t>
            </a:r>
            <a:r>
              <a:rPr lang="en-US" dirty="0" err="1">
                <a:solidFill>
                  <a:srgbClr val="000000"/>
                </a:solidFill>
                <a:latin typeface="Mukta Mahee"/>
              </a:rPr>
              <a:t>klasifikasi</a:t>
            </a:r>
            <a:r>
              <a:rPr lang="en-US" dirty="0">
                <a:solidFill>
                  <a:srgbClr val="000000"/>
                </a:solidFill>
                <a:latin typeface="Mukta Mahee"/>
              </a:rPr>
              <a:t> yang </a:t>
            </a:r>
            <a:r>
              <a:rPr lang="en-US" dirty="0" err="1">
                <a:solidFill>
                  <a:srgbClr val="000000"/>
                </a:solidFill>
                <a:latin typeface="Mukta Mahee"/>
              </a:rPr>
              <a:t>dilakukan</a:t>
            </a:r>
            <a:r>
              <a:rPr lang="en-US" dirty="0">
                <a:solidFill>
                  <a:srgbClr val="000000"/>
                </a:solidFill>
                <a:latin typeface="Mukta Mahee"/>
              </a:rPr>
              <a:t> </a:t>
            </a:r>
            <a:r>
              <a:rPr lang="en-US" dirty="0" err="1">
                <a:solidFill>
                  <a:srgbClr val="000000"/>
                </a:solidFill>
                <a:latin typeface="Mukta Mahee"/>
              </a:rPr>
              <a:t>dalam</a:t>
            </a:r>
            <a:r>
              <a:rPr lang="en-US" dirty="0">
                <a:solidFill>
                  <a:srgbClr val="000000"/>
                </a:solidFill>
                <a:latin typeface="Mukta Mahee"/>
              </a:rPr>
              <a:t> </a:t>
            </a:r>
            <a:r>
              <a:rPr lang="en-US" dirty="0" err="1">
                <a:solidFill>
                  <a:srgbClr val="000000"/>
                </a:solidFill>
                <a:latin typeface="Mukta Mahee"/>
              </a:rPr>
              <a:t>bentuk</a:t>
            </a:r>
            <a:r>
              <a:rPr lang="en-US" dirty="0">
                <a:solidFill>
                  <a:srgbClr val="000000"/>
                </a:solidFill>
                <a:latin typeface="Mukta Mahee"/>
              </a:rPr>
              <a:t> </a:t>
            </a:r>
            <a:r>
              <a:rPr lang="en-US" dirty="0" err="1">
                <a:solidFill>
                  <a:srgbClr val="000000"/>
                </a:solidFill>
                <a:latin typeface="Mukta Mahee"/>
              </a:rPr>
              <a:t>nilai</a:t>
            </a:r>
            <a:r>
              <a:rPr lang="en-US" dirty="0">
                <a:solidFill>
                  <a:srgbClr val="000000"/>
                </a:solidFill>
                <a:latin typeface="Mukta Mahee"/>
              </a:rPr>
              <a:t> </a:t>
            </a:r>
            <a:r>
              <a:rPr lang="en-US" dirty="0" err="1">
                <a:solidFill>
                  <a:srgbClr val="000000"/>
                </a:solidFill>
                <a:latin typeface="Mukta Mahee"/>
              </a:rPr>
              <a:t>akurasi</a:t>
            </a:r>
            <a:r>
              <a:rPr lang="en-US" dirty="0">
                <a:solidFill>
                  <a:srgbClr val="000000"/>
                </a:solidFill>
                <a:latin typeface="Mukta Mahee"/>
              </a:rPr>
              <a:t>, </a:t>
            </a:r>
            <a:r>
              <a:rPr lang="en-US" dirty="0" err="1">
                <a:solidFill>
                  <a:srgbClr val="000000"/>
                </a:solidFill>
                <a:latin typeface="Mukta Mahee"/>
              </a:rPr>
              <a:t>presisi</a:t>
            </a:r>
            <a:r>
              <a:rPr lang="en-US" dirty="0">
                <a:solidFill>
                  <a:srgbClr val="000000"/>
                </a:solidFill>
                <a:latin typeface="Mukta Mahee"/>
              </a:rPr>
              <a:t>, recall, dan </a:t>
            </a:r>
            <a:r>
              <a:rPr lang="en-US" dirty="0" err="1">
                <a:solidFill>
                  <a:srgbClr val="000000"/>
                </a:solidFill>
                <a:latin typeface="Mukta Mahee"/>
              </a:rPr>
              <a:t>nilai</a:t>
            </a:r>
            <a:r>
              <a:rPr lang="en-US" dirty="0">
                <a:solidFill>
                  <a:srgbClr val="000000"/>
                </a:solidFill>
                <a:latin typeface="Mukta Mahee"/>
              </a:rPr>
              <a:t> f1-score. Label </a:t>
            </a:r>
            <a:r>
              <a:rPr lang="en-US" dirty="0" err="1">
                <a:solidFill>
                  <a:srgbClr val="000000"/>
                </a:solidFill>
                <a:latin typeface="Mukta Mahee"/>
              </a:rPr>
              <a:t>hasil</a:t>
            </a:r>
            <a:r>
              <a:rPr lang="en-US" dirty="0">
                <a:solidFill>
                  <a:srgbClr val="000000"/>
                </a:solidFill>
                <a:latin typeface="Mukta Mahee"/>
              </a:rPr>
              <a:t> </a:t>
            </a:r>
            <a:r>
              <a:rPr lang="en-US" dirty="0" err="1">
                <a:solidFill>
                  <a:srgbClr val="000000"/>
                </a:solidFill>
                <a:latin typeface="Mukta Mahee"/>
              </a:rPr>
              <a:t>klasifikasi</a:t>
            </a:r>
            <a:r>
              <a:rPr lang="en-US" dirty="0">
                <a:solidFill>
                  <a:srgbClr val="000000"/>
                </a:solidFill>
                <a:latin typeface="Mukta Mahee"/>
              </a:rPr>
              <a:t> </a:t>
            </a:r>
            <a:r>
              <a:rPr lang="en-US" dirty="0" err="1">
                <a:solidFill>
                  <a:srgbClr val="000000"/>
                </a:solidFill>
                <a:latin typeface="Mukta Mahee"/>
              </a:rPr>
              <a:t>dicocokkan</a:t>
            </a:r>
            <a:r>
              <a:rPr lang="en-US" dirty="0">
                <a:solidFill>
                  <a:srgbClr val="000000"/>
                </a:solidFill>
                <a:latin typeface="Mukta Mahee"/>
              </a:rPr>
              <a:t> </a:t>
            </a:r>
            <a:r>
              <a:rPr lang="en-US" dirty="0" err="1">
                <a:solidFill>
                  <a:srgbClr val="000000"/>
                </a:solidFill>
                <a:latin typeface="Mukta Mahee"/>
              </a:rPr>
              <a:t>dengan</a:t>
            </a:r>
            <a:r>
              <a:rPr lang="en-US" dirty="0">
                <a:solidFill>
                  <a:srgbClr val="000000"/>
                </a:solidFill>
                <a:latin typeface="Mukta Mahee"/>
              </a:rPr>
              <a:t> label </a:t>
            </a:r>
            <a:r>
              <a:rPr lang="en-US" dirty="0" err="1">
                <a:solidFill>
                  <a:srgbClr val="000000"/>
                </a:solidFill>
                <a:latin typeface="Mukta Mahee"/>
              </a:rPr>
              <a:t>asli</a:t>
            </a:r>
            <a:r>
              <a:rPr lang="en-US" dirty="0">
                <a:solidFill>
                  <a:srgbClr val="000000"/>
                </a:solidFill>
                <a:latin typeface="Mukta Mahee"/>
              </a:rPr>
              <a:t>.</a:t>
            </a:r>
          </a:p>
        </p:txBody>
      </p:sp>
      <p:sp>
        <p:nvSpPr>
          <p:cNvPr id="20" name="Freeform 20"/>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21" name="Freeform 14">
            <a:extLst>
              <a:ext uri="{FF2B5EF4-FFF2-40B4-BE49-F238E27FC236}">
                <a16:creationId xmlns:a16="http://schemas.microsoft.com/office/drawing/2014/main" id="{A3721DD4-12B3-76D0-269A-67741E05CCC2}"/>
              </a:ext>
            </a:extLst>
          </p:cNvPr>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graphicFrame>
        <p:nvGraphicFramePr>
          <p:cNvPr id="22" name="Table 21">
            <a:extLst>
              <a:ext uri="{FF2B5EF4-FFF2-40B4-BE49-F238E27FC236}">
                <a16:creationId xmlns:a16="http://schemas.microsoft.com/office/drawing/2014/main" id="{5DD70C58-A960-C7D7-9935-0F3726D3182A}"/>
              </a:ext>
            </a:extLst>
          </p:cNvPr>
          <p:cNvGraphicFramePr>
            <a:graphicFrameLocks noGrp="1"/>
          </p:cNvGraphicFramePr>
          <p:nvPr>
            <p:extLst>
              <p:ext uri="{D42A27DB-BD31-4B8C-83A1-F6EECF244321}">
                <p14:modId xmlns:p14="http://schemas.microsoft.com/office/powerpoint/2010/main" val="2080788184"/>
              </p:ext>
            </p:extLst>
          </p:nvPr>
        </p:nvGraphicFramePr>
        <p:xfrm>
          <a:off x="6330523" y="3830548"/>
          <a:ext cx="11507659" cy="3429000"/>
        </p:xfrm>
        <a:graphic>
          <a:graphicData uri="http://schemas.openxmlformats.org/drawingml/2006/table">
            <a:tbl>
              <a:tblPr>
                <a:tableStyleId>{5C22544A-7EE6-4342-B048-85BDC9FD1C3A}</a:tableStyleId>
              </a:tblPr>
              <a:tblGrid>
                <a:gridCol w="535800">
                  <a:extLst>
                    <a:ext uri="{9D8B030D-6E8A-4147-A177-3AD203B41FA5}">
                      <a16:colId xmlns:a16="http://schemas.microsoft.com/office/drawing/2014/main" val="1035526902"/>
                    </a:ext>
                  </a:extLst>
                </a:gridCol>
                <a:gridCol w="2061826">
                  <a:extLst>
                    <a:ext uri="{9D8B030D-6E8A-4147-A177-3AD203B41FA5}">
                      <a16:colId xmlns:a16="http://schemas.microsoft.com/office/drawing/2014/main" val="1126314422"/>
                    </a:ext>
                  </a:extLst>
                </a:gridCol>
                <a:gridCol w="8910033">
                  <a:extLst>
                    <a:ext uri="{9D8B030D-6E8A-4147-A177-3AD203B41FA5}">
                      <a16:colId xmlns:a16="http://schemas.microsoft.com/office/drawing/2014/main" val="493817536"/>
                    </a:ext>
                  </a:extLst>
                </a:gridCol>
              </a:tblGrid>
              <a:tr h="200025">
                <a:tc>
                  <a:txBody>
                    <a:bodyPr/>
                    <a:lstStyle/>
                    <a:p>
                      <a:pPr algn="ctr" fontAlgn="ctr"/>
                      <a:r>
                        <a:rPr lang="en-US" sz="2000" u="none" strike="noStrike" dirty="0">
                          <a:effectLst/>
                        </a:rPr>
                        <a:t>No</a:t>
                      </a:r>
                      <a:endParaRPr lang="en-ID" sz="2000" b="0" i="0" u="none" strike="noStrike" dirty="0">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a:effectLst/>
                        </a:rPr>
                        <a:t>Scenario</a:t>
                      </a:r>
                      <a:endParaRPr lang="en-ID"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ctr" fontAlgn="ctr"/>
                      <a:r>
                        <a:rPr lang="en-US" sz="2000" u="none" strike="noStrike">
                          <a:effectLst/>
                        </a:rPr>
                        <a:t>Penjelasan</a:t>
                      </a:r>
                      <a:endParaRPr lang="en-ID"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2696859571"/>
                  </a:ext>
                </a:extLst>
              </a:tr>
              <a:tr h="200025">
                <a:tc rowSpan="5">
                  <a:txBody>
                    <a:bodyPr/>
                    <a:lstStyle/>
                    <a:p>
                      <a:pPr algn="ctr" fontAlgn="ctr"/>
                      <a:r>
                        <a:rPr lang="en-US" sz="2000" u="none" strike="noStrike">
                          <a:effectLst/>
                        </a:rPr>
                        <a:t>1</a:t>
                      </a:r>
                      <a:endParaRPr lang="en-ID" sz="2000" b="0" i="0" u="none" strike="noStrike">
                        <a:solidFill>
                          <a:srgbClr val="000000"/>
                        </a:solidFill>
                        <a:effectLst/>
                        <a:latin typeface="Times New Roman" panose="02020603050405020304" pitchFamily="18" charset="0"/>
                      </a:endParaRPr>
                    </a:p>
                  </a:txBody>
                  <a:tcPr marL="9525" marR="9525" marT="9525" marB="0" anchor="ctr"/>
                </a:tc>
                <a:tc rowSpan="5">
                  <a:txBody>
                    <a:bodyPr/>
                    <a:lstStyle/>
                    <a:p>
                      <a:pPr algn="l" fontAlgn="ctr"/>
                      <a:r>
                        <a:rPr lang="en-US" sz="2000" u="none" strike="noStrike">
                          <a:effectLst/>
                        </a:rPr>
                        <a:t>Pembagian Dataset</a:t>
                      </a:r>
                      <a:endParaRPr lang="en-ID"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data latih dan uji berdasarkan persentase:</a:t>
                      </a:r>
                      <a:endParaRPr lang="en-ID"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581588731"/>
                  </a:ext>
                </a:extLst>
              </a:tr>
              <a:tr h="200025">
                <a:tc vMerge="1">
                  <a:txBody>
                    <a:bodyPr/>
                    <a:lstStyle/>
                    <a:p>
                      <a:endParaRPr lang="en-ID"/>
                    </a:p>
                  </a:txBody>
                  <a:tcPr/>
                </a:tc>
                <a:tc vMerge="1">
                  <a:txBody>
                    <a:bodyPr/>
                    <a:lstStyle/>
                    <a:p>
                      <a:endParaRPr lang="en-ID"/>
                    </a:p>
                  </a:txBody>
                  <a:tcPr/>
                </a:tc>
                <a:tc>
                  <a:txBody>
                    <a:bodyPr/>
                    <a:lstStyle/>
                    <a:p>
                      <a:pPr algn="l" fontAlgn="ctr"/>
                      <a:r>
                        <a:rPr lang="en-US" sz="2000" u="none" strike="noStrike">
                          <a:effectLst/>
                        </a:rPr>
                        <a:t>1.      90% data latih, 10% data uji</a:t>
                      </a:r>
                      <a:endParaRPr lang="en-ID" sz="2000" b="0" i="0" u="none" strike="noStrike">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4208975696"/>
                  </a:ext>
                </a:extLst>
              </a:tr>
              <a:tr h="200025">
                <a:tc vMerge="1">
                  <a:txBody>
                    <a:bodyPr/>
                    <a:lstStyle/>
                    <a:p>
                      <a:endParaRPr lang="en-ID"/>
                    </a:p>
                  </a:txBody>
                  <a:tcPr/>
                </a:tc>
                <a:tc vMerge="1">
                  <a:txBody>
                    <a:bodyPr/>
                    <a:lstStyle/>
                    <a:p>
                      <a:endParaRPr lang="en-ID"/>
                    </a:p>
                  </a:txBody>
                  <a:tcPr/>
                </a:tc>
                <a:tc>
                  <a:txBody>
                    <a:bodyPr/>
                    <a:lstStyle/>
                    <a:p>
                      <a:pPr algn="l" fontAlgn="ctr"/>
                      <a:r>
                        <a:rPr lang="en-US" sz="2000" u="none" strike="noStrike">
                          <a:effectLst/>
                        </a:rPr>
                        <a:t>2.      80% data latih, 20% data uji</a:t>
                      </a:r>
                      <a:endParaRPr lang="en-ID" sz="2000" b="0" i="0" u="none" strike="noStrike">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3039547014"/>
                  </a:ext>
                </a:extLst>
              </a:tr>
              <a:tr h="200025">
                <a:tc vMerge="1">
                  <a:txBody>
                    <a:bodyPr/>
                    <a:lstStyle/>
                    <a:p>
                      <a:endParaRPr lang="en-ID"/>
                    </a:p>
                  </a:txBody>
                  <a:tcPr/>
                </a:tc>
                <a:tc vMerge="1">
                  <a:txBody>
                    <a:bodyPr/>
                    <a:lstStyle/>
                    <a:p>
                      <a:endParaRPr lang="en-ID"/>
                    </a:p>
                  </a:txBody>
                  <a:tcPr/>
                </a:tc>
                <a:tc>
                  <a:txBody>
                    <a:bodyPr/>
                    <a:lstStyle/>
                    <a:p>
                      <a:pPr algn="l" fontAlgn="ctr"/>
                      <a:r>
                        <a:rPr lang="en-US" sz="2000" u="none" strike="noStrike">
                          <a:effectLst/>
                        </a:rPr>
                        <a:t>3.      70% data latih, 30% data uji</a:t>
                      </a:r>
                      <a:endParaRPr lang="en-ID" sz="2000" b="0" i="0" u="none" strike="noStrike">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1703251582"/>
                  </a:ext>
                </a:extLst>
              </a:tr>
              <a:tr h="200025">
                <a:tc vMerge="1">
                  <a:txBody>
                    <a:bodyPr/>
                    <a:lstStyle/>
                    <a:p>
                      <a:endParaRPr lang="en-ID"/>
                    </a:p>
                  </a:txBody>
                  <a:tcPr/>
                </a:tc>
                <a:tc vMerge="1">
                  <a:txBody>
                    <a:bodyPr/>
                    <a:lstStyle/>
                    <a:p>
                      <a:endParaRPr lang="en-ID"/>
                    </a:p>
                  </a:txBody>
                  <a:tcPr/>
                </a:tc>
                <a:tc>
                  <a:txBody>
                    <a:bodyPr/>
                    <a:lstStyle/>
                    <a:p>
                      <a:pPr algn="l" fontAlgn="ctr"/>
                      <a:r>
                        <a:rPr lang="en-US" sz="2000" u="none" strike="noStrike" dirty="0">
                          <a:effectLst/>
                        </a:rPr>
                        <a:t>4.      60% data </a:t>
                      </a:r>
                      <a:r>
                        <a:rPr lang="en-US" sz="2000" u="none" strike="noStrike" dirty="0" err="1">
                          <a:effectLst/>
                        </a:rPr>
                        <a:t>latih</a:t>
                      </a:r>
                      <a:r>
                        <a:rPr lang="en-US" sz="2000" u="none" strike="noStrike" dirty="0">
                          <a:effectLst/>
                        </a:rPr>
                        <a:t>, 40% data uji</a:t>
                      </a:r>
                      <a:endParaRPr lang="en-ID" sz="2000" b="0" i="0" u="none" strike="noStrike" dirty="0">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1338133867"/>
                  </a:ext>
                </a:extLst>
              </a:tr>
              <a:tr h="200025">
                <a:tc rowSpan="4">
                  <a:txBody>
                    <a:bodyPr/>
                    <a:lstStyle/>
                    <a:p>
                      <a:pPr algn="ctr" fontAlgn="ctr"/>
                      <a:r>
                        <a:rPr lang="en-US" sz="2000" u="none" strike="noStrike">
                          <a:effectLst/>
                        </a:rPr>
                        <a:t>2</a:t>
                      </a:r>
                      <a:endParaRPr lang="en-ID" sz="2000" b="0" i="0" u="none" strike="noStrike">
                        <a:solidFill>
                          <a:srgbClr val="000000"/>
                        </a:solidFill>
                        <a:effectLst/>
                        <a:latin typeface="Times New Roman" panose="02020603050405020304" pitchFamily="18" charset="0"/>
                      </a:endParaRPr>
                    </a:p>
                  </a:txBody>
                  <a:tcPr marL="9525" marR="9525" marT="9525" marB="0" anchor="ctr"/>
                </a:tc>
                <a:tc rowSpan="4">
                  <a:txBody>
                    <a:bodyPr/>
                    <a:lstStyle/>
                    <a:p>
                      <a:pPr algn="l" fontAlgn="ctr"/>
                      <a:r>
                        <a:rPr lang="en-US" sz="2000" u="none" strike="noStrike">
                          <a:effectLst/>
                        </a:rPr>
                        <a:t>Pengujian Fitur</a:t>
                      </a:r>
                      <a:endParaRPr lang="en-ID" sz="2000" b="0" i="0" u="none" strike="noStrike">
                        <a:solidFill>
                          <a:srgbClr val="000000"/>
                        </a:solidFill>
                        <a:effectLst/>
                        <a:latin typeface="Times New Roman" panose="02020603050405020304" pitchFamily="18" charset="0"/>
                      </a:endParaRPr>
                    </a:p>
                  </a:txBody>
                  <a:tcPr marL="9525" marR="9525" marT="9525" marB="0" anchor="ctr"/>
                </a:tc>
                <a:tc>
                  <a:txBody>
                    <a:bodyPr/>
                    <a:lstStyle/>
                    <a:p>
                      <a:pPr algn="l" fontAlgn="ctr"/>
                      <a:r>
                        <a:rPr lang="en-US" sz="2000" u="none" strike="noStrike">
                          <a:effectLst/>
                        </a:rPr>
                        <a:t>Fitur dalam klasifikasi yang akan di uji</a:t>
                      </a:r>
                      <a:endParaRPr lang="en-ID" sz="2000" b="0" i="0" u="none" strike="noStrike">
                        <a:solidFill>
                          <a:srgbClr val="000000"/>
                        </a:solidFill>
                        <a:effectLst/>
                        <a:latin typeface="Times New Roman" panose="02020603050405020304" pitchFamily="18" charset="0"/>
                      </a:endParaRPr>
                    </a:p>
                  </a:txBody>
                  <a:tcPr marL="9525" marR="9525" marT="9525" marB="0" anchor="ctr"/>
                </a:tc>
                <a:extLst>
                  <a:ext uri="{0D108BD9-81ED-4DB2-BD59-A6C34878D82A}">
                    <a16:rowId xmlns:a16="http://schemas.microsoft.com/office/drawing/2014/main" val="411151476"/>
                  </a:ext>
                </a:extLst>
              </a:tr>
              <a:tr h="200025">
                <a:tc vMerge="1">
                  <a:txBody>
                    <a:bodyPr/>
                    <a:lstStyle/>
                    <a:p>
                      <a:endParaRPr lang="en-ID"/>
                    </a:p>
                  </a:txBody>
                  <a:tcPr/>
                </a:tc>
                <a:tc vMerge="1">
                  <a:txBody>
                    <a:bodyPr/>
                    <a:lstStyle/>
                    <a:p>
                      <a:endParaRPr lang="en-ID"/>
                    </a:p>
                  </a:txBody>
                  <a:tcPr/>
                </a:tc>
                <a:tc>
                  <a:txBody>
                    <a:bodyPr/>
                    <a:lstStyle/>
                    <a:p>
                      <a:pPr algn="l" fontAlgn="ctr"/>
                      <a:r>
                        <a:rPr lang="en-US" sz="2000" u="none" strike="noStrike">
                          <a:effectLst/>
                        </a:rPr>
                        <a:t>1.      SVM</a:t>
                      </a:r>
                      <a:endParaRPr lang="en-ID" sz="2000" b="0" i="0" u="none" strike="noStrike">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2858038721"/>
                  </a:ext>
                </a:extLst>
              </a:tr>
              <a:tr h="200025">
                <a:tc vMerge="1">
                  <a:txBody>
                    <a:bodyPr/>
                    <a:lstStyle/>
                    <a:p>
                      <a:endParaRPr lang="en-ID"/>
                    </a:p>
                  </a:txBody>
                  <a:tcPr/>
                </a:tc>
                <a:tc vMerge="1">
                  <a:txBody>
                    <a:bodyPr/>
                    <a:lstStyle/>
                    <a:p>
                      <a:endParaRPr lang="en-ID"/>
                    </a:p>
                  </a:txBody>
                  <a:tcPr/>
                </a:tc>
                <a:tc>
                  <a:txBody>
                    <a:bodyPr/>
                    <a:lstStyle/>
                    <a:p>
                      <a:pPr algn="l" fontAlgn="ctr"/>
                      <a:r>
                        <a:rPr lang="en-US" sz="2000" u="none" strike="noStrike">
                          <a:effectLst/>
                        </a:rPr>
                        <a:t>2.      SVM + SMOTE</a:t>
                      </a:r>
                      <a:endParaRPr lang="en-ID" sz="2000" b="0" i="0" u="none" strike="noStrike">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4179721352"/>
                  </a:ext>
                </a:extLst>
              </a:tr>
              <a:tr h="600075">
                <a:tc vMerge="1">
                  <a:txBody>
                    <a:bodyPr/>
                    <a:lstStyle/>
                    <a:p>
                      <a:endParaRPr lang="en-ID"/>
                    </a:p>
                  </a:txBody>
                  <a:tcPr/>
                </a:tc>
                <a:tc vMerge="1">
                  <a:txBody>
                    <a:bodyPr/>
                    <a:lstStyle/>
                    <a:p>
                      <a:endParaRPr lang="en-ID"/>
                    </a:p>
                  </a:txBody>
                  <a:tcPr/>
                </a:tc>
                <a:tc>
                  <a:txBody>
                    <a:bodyPr/>
                    <a:lstStyle/>
                    <a:p>
                      <a:pPr algn="l" fontAlgn="ctr"/>
                      <a:r>
                        <a:rPr lang="en-US" sz="2000" u="none" strike="noStrike" dirty="0">
                          <a:effectLst/>
                        </a:rPr>
                        <a:t>3.      </a:t>
                      </a:r>
                      <a:r>
                        <a:rPr lang="en-US" sz="2000" u="none" strike="noStrike" dirty="0" err="1">
                          <a:effectLst/>
                        </a:rPr>
                        <a:t>Seleksi</a:t>
                      </a:r>
                      <a:r>
                        <a:rPr lang="en-US" sz="2000" u="none" strike="noStrike" dirty="0">
                          <a:effectLst/>
                        </a:rPr>
                        <a:t> Fitur Query Expansion Ranking </a:t>
                      </a:r>
                      <a:r>
                        <a:rPr lang="en-US" sz="2000" u="none" strike="noStrike" dirty="0" err="1">
                          <a:effectLst/>
                        </a:rPr>
                        <a:t>dengan</a:t>
                      </a:r>
                      <a:r>
                        <a:rPr lang="en-US" sz="2000" u="none" strike="noStrike" dirty="0">
                          <a:effectLst/>
                        </a:rPr>
                        <a:t> </a:t>
                      </a:r>
                      <a:r>
                        <a:rPr lang="en-US" sz="2000" u="none" strike="noStrike" dirty="0" err="1">
                          <a:effectLst/>
                        </a:rPr>
                        <a:t>rasio</a:t>
                      </a:r>
                      <a:r>
                        <a:rPr lang="en-US" sz="2000" u="none" strike="noStrike" dirty="0">
                          <a:effectLst/>
                        </a:rPr>
                        <a:t> 25%, 50%, 75%, 100%</a:t>
                      </a:r>
                      <a:endParaRPr lang="en-ID" sz="2000" b="0" i="0" u="none" strike="noStrike" dirty="0">
                        <a:solidFill>
                          <a:srgbClr val="000000"/>
                        </a:solidFill>
                        <a:effectLst/>
                        <a:latin typeface="Times New Roman" panose="02020603050405020304" pitchFamily="18" charset="0"/>
                      </a:endParaRPr>
                    </a:p>
                  </a:txBody>
                  <a:tcPr marL="428625" marR="9525" marT="9525" marB="0" anchor="ctr"/>
                </a:tc>
                <a:extLst>
                  <a:ext uri="{0D108BD9-81ED-4DB2-BD59-A6C34878D82A}">
                    <a16:rowId xmlns:a16="http://schemas.microsoft.com/office/drawing/2014/main" val="5797826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050418" y="9049203"/>
            <a:ext cx="770523" cy="7705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2853" y="3742815"/>
            <a:ext cx="2687374" cy="341250"/>
            <a:chOff x="0" y="0"/>
            <a:chExt cx="707786" cy="89877"/>
          </a:xfrm>
        </p:grpSpPr>
        <p:sp>
          <p:nvSpPr>
            <p:cNvPr id="6" name="Freeform 6"/>
            <p:cNvSpPr/>
            <p:nvPr/>
          </p:nvSpPr>
          <p:spPr>
            <a:xfrm>
              <a:off x="0" y="0"/>
              <a:ext cx="707786" cy="89877"/>
            </a:xfrm>
            <a:custGeom>
              <a:avLst/>
              <a:gdLst/>
              <a:ahLst/>
              <a:cxnLst/>
              <a:rect l="l" t="t" r="r" b="b"/>
              <a:pathLst>
                <a:path w="707786" h="89877">
                  <a:moveTo>
                    <a:pt x="0" y="0"/>
                  </a:moveTo>
                  <a:lnTo>
                    <a:pt x="707786" y="0"/>
                  </a:lnTo>
                  <a:lnTo>
                    <a:pt x="707786" y="89877"/>
                  </a:lnTo>
                  <a:lnTo>
                    <a:pt x="0" y="89877"/>
                  </a:lnTo>
                  <a:close/>
                </a:path>
              </a:pathLst>
            </a:custGeom>
            <a:solidFill>
              <a:srgbClr val="B7CADB"/>
            </a:solidFill>
          </p:spPr>
          <p:txBody>
            <a:bodyPr/>
            <a:lstStyle/>
            <a:p>
              <a:endParaRPr lang="en-ID"/>
            </a:p>
          </p:txBody>
        </p:sp>
        <p:sp>
          <p:nvSpPr>
            <p:cNvPr id="7" name="TextBox 7"/>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1492853" y="4669106"/>
            <a:ext cx="4264372" cy="341250"/>
            <a:chOff x="0" y="0"/>
            <a:chExt cx="1123127" cy="89877"/>
          </a:xfrm>
        </p:grpSpPr>
        <p:sp>
          <p:nvSpPr>
            <p:cNvPr id="9" name="Freeform 9"/>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txBody>
            <a:bodyPr/>
            <a:lstStyle/>
            <a:p>
              <a:endParaRPr lang="en-ID"/>
            </a:p>
          </p:txBody>
        </p:sp>
        <p:sp>
          <p:nvSpPr>
            <p:cNvPr id="10" name="TextBox 1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6465577" y="1997103"/>
            <a:ext cx="11822423" cy="5738475"/>
            <a:chOff x="0" y="0"/>
            <a:chExt cx="3113725" cy="1511368"/>
          </a:xfrm>
        </p:grpSpPr>
        <p:sp>
          <p:nvSpPr>
            <p:cNvPr id="12" name="Freeform 12"/>
            <p:cNvSpPr/>
            <p:nvPr/>
          </p:nvSpPr>
          <p:spPr>
            <a:xfrm>
              <a:off x="0" y="0"/>
              <a:ext cx="3113725" cy="1511368"/>
            </a:xfrm>
            <a:custGeom>
              <a:avLst/>
              <a:gdLst/>
              <a:ahLst/>
              <a:cxnLst/>
              <a:rect l="l" t="t" r="r" b="b"/>
              <a:pathLst>
                <a:path w="3113725" h="1511368">
                  <a:moveTo>
                    <a:pt x="0" y="0"/>
                  </a:moveTo>
                  <a:lnTo>
                    <a:pt x="3113725" y="0"/>
                  </a:lnTo>
                  <a:lnTo>
                    <a:pt x="3113725" y="1511368"/>
                  </a:lnTo>
                  <a:lnTo>
                    <a:pt x="0" y="1511368"/>
                  </a:lnTo>
                  <a:close/>
                </a:path>
              </a:pathLst>
            </a:custGeom>
            <a:solidFill>
              <a:srgbClr val="FAFAFA"/>
            </a:solidFill>
          </p:spPr>
          <p:txBody>
            <a:bodyPr/>
            <a:lstStyle/>
            <a:p>
              <a:endParaRPr lang="en-ID"/>
            </a:p>
          </p:txBody>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16590938" y="824541"/>
            <a:ext cx="3259524" cy="3259524"/>
          </a:xfrm>
          <a:custGeom>
            <a:avLst/>
            <a:gdLst/>
            <a:ahLst/>
            <a:cxnLst/>
            <a:rect l="l" t="t" r="r" b="b"/>
            <a:pathLst>
              <a:path w="3259524" h="3259524">
                <a:moveTo>
                  <a:pt x="0" y="0"/>
                </a:moveTo>
                <a:lnTo>
                  <a:pt x="3259523" y="0"/>
                </a:lnTo>
                <a:lnTo>
                  <a:pt x="3259523"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5" name="Freeform 15"/>
          <p:cNvSpPr/>
          <p:nvPr/>
        </p:nvSpPr>
        <p:spPr>
          <a:xfrm>
            <a:off x="3625039" y="8037153"/>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16" name="Freeform 16"/>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7" name="TextBox 17"/>
          <p:cNvSpPr txBox="1"/>
          <p:nvPr/>
        </p:nvSpPr>
        <p:spPr>
          <a:xfrm>
            <a:off x="1888159" y="1987578"/>
            <a:ext cx="2114026" cy="923925"/>
          </a:xfrm>
          <a:prstGeom prst="rect">
            <a:avLst/>
          </a:prstGeom>
        </p:spPr>
        <p:txBody>
          <a:bodyPr lIns="0" tIns="0" rIns="0" bIns="0" rtlCol="0" anchor="t">
            <a:spAutoFit/>
          </a:bodyPr>
          <a:lstStyle/>
          <a:p>
            <a:pPr>
              <a:lnSpc>
                <a:spcPts val="7200"/>
              </a:lnSpc>
            </a:pPr>
            <a:r>
              <a:rPr lang="en-US" sz="6000">
                <a:solidFill>
                  <a:srgbClr val="000000"/>
                </a:solidFill>
                <a:latin typeface="Heebo Bold"/>
              </a:rPr>
              <a:t>BAB I</a:t>
            </a:r>
          </a:p>
        </p:txBody>
      </p:sp>
      <p:sp>
        <p:nvSpPr>
          <p:cNvPr id="18" name="TextBox 18"/>
          <p:cNvSpPr txBox="1"/>
          <p:nvPr/>
        </p:nvSpPr>
        <p:spPr>
          <a:xfrm>
            <a:off x="1492853" y="635000"/>
            <a:ext cx="3486655"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9" name="TextBox 19"/>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02</a:t>
            </a:r>
          </a:p>
        </p:txBody>
      </p:sp>
      <p:sp>
        <p:nvSpPr>
          <p:cNvPr id="20" name="TextBox 20"/>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21" name="Freeform 21"/>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
        <p:nvSpPr>
          <p:cNvPr id="22" name="TextBox 22"/>
          <p:cNvSpPr txBox="1"/>
          <p:nvPr/>
        </p:nvSpPr>
        <p:spPr>
          <a:xfrm>
            <a:off x="1888159" y="3408917"/>
            <a:ext cx="4228053" cy="1838325"/>
          </a:xfrm>
          <a:prstGeom prst="rect">
            <a:avLst/>
          </a:prstGeom>
        </p:spPr>
        <p:txBody>
          <a:bodyPr lIns="0" tIns="0" rIns="0" bIns="0" rtlCol="0" anchor="t">
            <a:spAutoFit/>
          </a:bodyPr>
          <a:lstStyle/>
          <a:p>
            <a:pPr>
              <a:lnSpc>
                <a:spcPts val="7200"/>
              </a:lnSpc>
            </a:pPr>
            <a:r>
              <a:rPr lang="en-US" sz="6000">
                <a:solidFill>
                  <a:srgbClr val="000000"/>
                </a:solidFill>
                <a:latin typeface="Heebo Bold"/>
              </a:rPr>
              <a:t>Latar</a:t>
            </a:r>
          </a:p>
          <a:p>
            <a:pPr>
              <a:lnSpc>
                <a:spcPts val="7200"/>
              </a:lnSpc>
            </a:pPr>
            <a:r>
              <a:rPr lang="en-US" sz="6000">
                <a:solidFill>
                  <a:srgbClr val="000000"/>
                </a:solidFill>
                <a:latin typeface="Heebo Bold"/>
              </a:rPr>
              <a:t>Belakang</a:t>
            </a:r>
          </a:p>
        </p:txBody>
      </p:sp>
      <p:sp>
        <p:nvSpPr>
          <p:cNvPr id="23" name="TextBox 23"/>
          <p:cNvSpPr txBox="1"/>
          <p:nvPr/>
        </p:nvSpPr>
        <p:spPr>
          <a:xfrm>
            <a:off x="7306809" y="2397153"/>
            <a:ext cx="8734068" cy="1471930"/>
          </a:xfrm>
          <a:prstGeom prst="rect">
            <a:avLst/>
          </a:prstGeom>
        </p:spPr>
        <p:txBody>
          <a:bodyPr lIns="0" tIns="0" rIns="0" bIns="0" rtlCol="0" anchor="t">
            <a:spAutoFit/>
          </a:bodyPr>
          <a:lstStyle/>
          <a:p>
            <a:pPr>
              <a:lnSpc>
                <a:spcPts val="3920"/>
              </a:lnSpc>
            </a:pPr>
            <a:r>
              <a:rPr lang="en-US" sz="2800">
                <a:solidFill>
                  <a:srgbClr val="000000"/>
                </a:solidFill>
                <a:latin typeface="Mukta Mahee"/>
              </a:rPr>
              <a:t>Pulau Madura memiliki warisan budaya yang sangat membanggakan, seperti jamu Madura yang telah terkenal sejak zaman dulu.</a:t>
            </a:r>
          </a:p>
        </p:txBody>
      </p:sp>
      <p:sp>
        <p:nvSpPr>
          <p:cNvPr id="24" name="TextBox 24"/>
          <p:cNvSpPr txBox="1"/>
          <p:nvPr/>
        </p:nvSpPr>
        <p:spPr>
          <a:xfrm>
            <a:off x="7306809" y="4026915"/>
            <a:ext cx="10128870" cy="3453130"/>
          </a:xfrm>
          <a:prstGeom prst="rect">
            <a:avLst/>
          </a:prstGeom>
        </p:spPr>
        <p:txBody>
          <a:bodyPr lIns="0" tIns="0" rIns="0" bIns="0" rtlCol="0" anchor="t">
            <a:spAutoFit/>
          </a:bodyPr>
          <a:lstStyle/>
          <a:p>
            <a:pPr>
              <a:lnSpc>
                <a:spcPts val="3920"/>
              </a:lnSpc>
            </a:pPr>
            <a:r>
              <a:rPr lang="en-US" sz="2800">
                <a:solidFill>
                  <a:srgbClr val="000000"/>
                </a:solidFill>
                <a:latin typeface="Mukta Mahee"/>
              </a:rPr>
              <a:t>Dalam penelitian ini, dilakukan analisis sentimen terhadap ulasan produk di aplikasi Shopee. Konten komentar ulasan digunakan untuk mengetahui informasi apa yang menjadi fokus pembeli saat memberikan ulasan. Konten komentar ulasan dapat mencakup beberapa peringkat atribut produk, tetapi karena pada setiap ulasan hanya memiliki satu peringkat bintang, jumlah bintang tidak dapat mewakili semua fitur produk yang dinilai oleh pembeli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7863038" y="2925822"/>
            <a:ext cx="10223509" cy="1720556"/>
            <a:chOff x="0" y="0"/>
            <a:chExt cx="2692611" cy="453150"/>
          </a:xfrm>
        </p:grpSpPr>
        <p:sp>
          <p:nvSpPr>
            <p:cNvPr id="3" name="Freeform 3"/>
            <p:cNvSpPr/>
            <p:nvPr/>
          </p:nvSpPr>
          <p:spPr>
            <a:xfrm>
              <a:off x="0" y="0"/>
              <a:ext cx="2692611" cy="453150"/>
            </a:xfrm>
            <a:custGeom>
              <a:avLst/>
              <a:gdLst/>
              <a:ahLst/>
              <a:cxnLst/>
              <a:rect l="l" t="t" r="r" b="b"/>
              <a:pathLst>
                <a:path w="2692611" h="453150">
                  <a:moveTo>
                    <a:pt x="0" y="0"/>
                  </a:moveTo>
                  <a:lnTo>
                    <a:pt x="2692611" y="0"/>
                  </a:lnTo>
                  <a:lnTo>
                    <a:pt x="2692611" y="453150"/>
                  </a:lnTo>
                  <a:lnTo>
                    <a:pt x="0" y="453150"/>
                  </a:lnTo>
                  <a:close/>
                </a:path>
              </a:pathLst>
            </a:custGeom>
            <a:solidFill>
              <a:srgbClr val="FAFAFA"/>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041626" y="3177159"/>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92853" y="3294351"/>
            <a:ext cx="3758235" cy="341250"/>
            <a:chOff x="0" y="0"/>
            <a:chExt cx="989823" cy="89877"/>
          </a:xfrm>
        </p:grpSpPr>
        <p:sp>
          <p:nvSpPr>
            <p:cNvPr id="12" name="Freeform 12"/>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txBody>
            <a:bodyPr/>
            <a:lstStyle/>
            <a:p>
              <a:endParaRPr lang="en-ID"/>
            </a:p>
          </p:txBody>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4" name="Group 14"/>
          <p:cNvGrpSpPr/>
          <p:nvPr/>
        </p:nvGrpSpPr>
        <p:grpSpPr>
          <a:xfrm>
            <a:off x="1492853" y="4220643"/>
            <a:ext cx="3481174" cy="341250"/>
            <a:chOff x="0" y="0"/>
            <a:chExt cx="916852" cy="89877"/>
          </a:xfrm>
        </p:grpSpPr>
        <p:sp>
          <p:nvSpPr>
            <p:cNvPr id="15" name="Freeform 15"/>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txBody>
            <a:bodyPr/>
            <a:lstStyle/>
            <a:p>
              <a:endParaRPr lang="en-ID"/>
            </a:p>
          </p:txBody>
        </p:sp>
        <p:sp>
          <p:nvSpPr>
            <p:cNvPr id="16" name="TextBox 16"/>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7" name="Group 17"/>
          <p:cNvGrpSpPr/>
          <p:nvPr/>
        </p:nvGrpSpPr>
        <p:grpSpPr>
          <a:xfrm>
            <a:off x="7863038" y="5236201"/>
            <a:ext cx="10223509" cy="1980123"/>
            <a:chOff x="0" y="0"/>
            <a:chExt cx="2692611" cy="521514"/>
          </a:xfrm>
        </p:grpSpPr>
        <p:sp>
          <p:nvSpPr>
            <p:cNvPr id="18" name="Freeform 18"/>
            <p:cNvSpPr/>
            <p:nvPr/>
          </p:nvSpPr>
          <p:spPr>
            <a:xfrm>
              <a:off x="0" y="0"/>
              <a:ext cx="2692611" cy="521514"/>
            </a:xfrm>
            <a:custGeom>
              <a:avLst/>
              <a:gdLst/>
              <a:ahLst/>
              <a:cxnLst/>
              <a:rect l="l" t="t" r="r" b="b"/>
              <a:pathLst>
                <a:path w="2692611" h="521514">
                  <a:moveTo>
                    <a:pt x="0" y="0"/>
                  </a:moveTo>
                  <a:lnTo>
                    <a:pt x="2692611" y="0"/>
                  </a:lnTo>
                  <a:lnTo>
                    <a:pt x="2692611" y="521514"/>
                  </a:lnTo>
                  <a:lnTo>
                    <a:pt x="0" y="521514"/>
                  </a:lnTo>
                  <a:close/>
                </a:path>
              </a:pathLst>
            </a:custGeom>
            <a:solidFill>
              <a:srgbClr val="FAFAFA"/>
            </a:solidFill>
          </p:spPr>
          <p:txBody>
            <a:bodyPr/>
            <a:lstStyle/>
            <a:p>
              <a:endParaRPr lang="en-ID"/>
            </a:p>
          </p:txBody>
        </p:sp>
        <p:sp>
          <p:nvSpPr>
            <p:cNvPr id="19" name="TextBox 19"/>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0" name="Group 20"/>
          <p:cNvGrpSpPr/>
          <p:nvPr/>
        </p:nvGrpSpPr>
        <p:grpSpPr>
          <a:xfrm>
            <a:off x="7041626" y="5528110"/>
            <a:ext cx="1052252" cy="1052252"/>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22" name="TextBox 2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24" name="TextBox 24"/>
          <p:cNvSpPr txBox="1"/>
          <p:nvPr/>
        </p:nvSpPr>
        <p:spPr>
          <a:xfrm>
            <a:off x="7081898" y="3374185"/>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01.</a:t>
            </a:r>
          </a:p>
        </p:txBody>
      </p:sp>
      <p:sp>
        <p:nvSpPr>
          <p:cNvPr id="25" name="TextBox 25"/>
          <p:cNvSpPr txBox="1"/>
          <p:nvPr/>
        </p:nvSpPr>
        <p:spPr>
          <a:xfrm>
            <a:off x="8361157" y="3345445"/>
            <a:ext cx="9725390" cy="1012190"/>
          </a:xfrm>
          <a:prstGeom prst="rect">
            <a:avLst/>
          </a:prstGeom>
        </p:spPr>
        <p:txBody>
          <a:bodyPr lIns="0" tIns="0" rIns="0" bIns="0" rtlCol="0" anchor="t">
            <a:spAutoFit/>
          </a:bodyPr>
          <a:lstStyle/>
          <a:p>
            <a:pPr>
              <a:lnSpc>
                <a:spcPts val="4060"/>
              </a:lnSpc>
            </a:pPr>
            <a:r>
              <a:rPr lang="en-US" sz="2900">
                <a:solidFill>
                  <a:srgbClr val="000000"/>
                </a:solidFill>
                <a:latin typeface="Mukta Mahee"/>
              </a:rPr>
              <a:t>Bagaimana hasil akurasi terhadap jamu Madura menggunakan algoritma Support Vector Machine?</a:t>
            </a:r>
          </a:p>
        </p:txBody>
      </p:sp>
      <p:sp>
        <p:nvSpPr>
          <p:cNvPr id="26" name="TextBox 2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03</a:t>
            </a:r>
          </a:p>
        </p:txBody>
      </p:sp>
      <p:sp>
        <p:nvSpPr>
          <p:cNvPr id="27" name="TextBox 27"/>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28" name="TextBox 28"/>
          <p:cNvSpPr txBox="1"/>
          <p:nvPr/>
        </p:nvSpPr>
        <p:spPr>
          <a:xfrm>
            <a:off x="1735759" y="2808053"/>
            <a:ext cx="4228053" cy="1838325"/>
          </a:xfrm>
          <a:prstGeom prst="rect">
            <a:avLst/>
          </a:prstGeom>
        </p:spPr>
        <p:txBody>
          <a:bodyPr lIns="0" tIns="0" rIns="0" bIns="0" rtlCol="0" anchor="t">
            <a:spAutoFit/>
          </a:bodyPr>
          <a:lstStyle/>
          <a:p>
            <a:pPr>
              <a:lnSpc>
                <a:spcPts val="7200"/>
              </a:lnSpc>
            </a:pPr>
            <a:r>
              <a:rPr lang="en-US" sz="6000">
                <a:solidFill>
                  <a:srgbClr val="000000"/>
                </a:solidFill>
                <a:latin typeface="Heebo Bold"/>
              </a:rPr>
              <a:t>Rumusan</a:t>
            </a:r>
          </a:p>
          <a:p>
            <a:pPr>
              <a:lnSpc>
                <a:spcPts val="7200"/>
              </a:lnSpc>
            </a:pPr>
            <a:r>
              <a:rPr lang="en-US" sz="6000">
                <a:solidFill>
                  <a:srgbClr val="000000"/>
                </a:solidFill>
                <a:latin typeface="Heebo Bold"/>
              </a:rPr>
              <a:t>Masalah</a:t>
            </a:r>
          </a:p>
        </p:txBody>
      </p:sp>
      <p:sp>
        <p:nvSpPr>
          <p:cNvPr id="29" name="TextBox 29"/>
          <p:cNvSpPr txBox="1"/>
          <p:nvPr/>
        </p:nvSpPr>
        <p:spPr>
          <a:xfrm>
            <a:off x="1492853" y="635000"/>
            <a:ext cx="348117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30" name="TextBox 30"/>
          <p:cNvSpPr txBox="1"/>
          <p:nvPr/>
        </p:nvSpPr>
        <p:spPr>
          <a:xfrm>
            <a:off x="8361157" y="5470960"/>
            <a:ext cx="9275572" cy="1526540"/>
          </a:xfrm>
          <a:prstGeom prst="rect">
            <a:avLst/>
          </a:prstGeom>
        </p:spPr>
        <p:txBody>
          <a:bodyPr lIns="0" tIns="0" rIns="0" bIns="0" rtlCol="0" anchor="t">
            <a:spAutoFit/>
          </a:bodyPr>
          <a:lstStyle/>
          <a:p>
            <a:pPr>
              <a:lnSpc>
                <a:spcPts val="4060"/>
              </a:lnSpc>
            </a:pPr>
            <a:r>
              <a:rPr lang="en-US" sz="2900">
                <a:solidFill>
                  <a:srgbClr val="000000"/>
                </a:solidFill>
                <a:latin typeface="Mukta Mahee"/>
              </a:rPr>
              <a:t>Bagaimana pengaruh nilai akurasi terhadap penerapan metode Query Expansion Ranking dalam analisis sentimen terhadap jamu Madura?</a:t>
            </a:r>
          </a:p>
        </p:txBody>
      </p:sp>
      <p:sp>
        <p:nvSpPr>
          <p:cNvPr id="31" name="TextBox 31"/>
          <p:cNvSpPr txBox="1"/>
          <p:nvPr/>
        </p:nvSpPr>
        <p:spPr>
          <a:xfrm>
            <a:off x="7081898" y="5746300"/>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02.</a:t>
            </a:r>
          </a:p>
        </p:txBody>
      </p:sp>
      <p:sp>
        <p:nvSpPr>
          <p:cNvPr id="32" name="Freeform 32"/>
          <p:cNvSpPr/>
          <p:nvPr/>
        </p:nvSpPr>
        <p:spPr>
          <a:xfrm>
            <a:off x="14053779" y="1851462"/>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33" name="Freeform 33"/>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36804" y="2530485"/>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3378328"/>
            <a:ext cx="18288000" cy="5200683"/>
            <a:chOff x="0" y="0"/>
            <a:chExt cx="4816593" cy="1369727"/>
          </a:xfrm>
        </p:grpSpPr>
        <p:sp>
          <p:nvSpPr>
            <p:cNvPr id="9" name="Freeform 9"/>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txBody>
            <a:bodyPr/>
            <a:lstStyle/>
            <a:p>
              <a:endParaRPr lang="en-ID"/>
            </a:p>
          </p:txBody>
        </p:sp>
        <p:sp>
          <p:nvSpPr>
            <p:cNvPr id="10" name="TextBox 1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1" name="TextBox 11"/>
          <p:cNvSpPr txBox="1"/>
          <p:nvPr/>
        </p:nvSpPr>
        <p:spPr>
          <a:xfrm>
            <a:off x="1687395" y="5153646"/>
            <a:ext cx="4808104" cy="19672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Menggunakan algoritma Support Vector Machine untuk mengetahui hasil akurasi yang akurat terhadap jamu Madura.</a:t>
            </a:r>
          </a:p>
        </p:txBody>
      </p:sp>
      <p:sp>
        <p:nvSpPr>
          <p:cNvPr id="12" name="AutoShape 12"/>
          <p:cNvSpPr/>
          <p:nvPr/>
        </p:nvSpPr>
        <p:spPr>
          <a:xfrm flipV="1">
            <a:off x="9163050" y="4279032"/>
            <a:ext cx="18304" cy="3532924"/>
          </a:xfrm>
          <a:prstGeom prst="line">
            <a:avLst/>
          </a:prstGeom>
          <a:ln w="38100" cap="rnd">
            <a:solidFill>
              <a:srgbClr val="B7CADB"/>
            </a:solidFill>
            <a:prstDash val="solid"/>
            <a:headEnd type="oval" w="lg" len="lg"/>
            <a:tailEnd type="oval" w="lg" len="lg"/>
          </a:ln>
        </p:spPr>
        <p:txBody>
          <a:bodyPr/>
          <a:lstStyle/>
          <a:p>
            <a:endParaRPr lang="en-ID"/>
          </a:p>
        </p:txBody>
      </p:sp>
      <p:sp>
        <p:nvSpPr>
          <p:cNvPr id="13" name="Freeform 13"/>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4" name="TextBox 14"/>
          <p:cNvSpPr txBox="1"/>
          <p:nvPr/>
        </p:nvSpPr>
        <p:spPr>
          <a:xfrm>
            <a:off x="5411862" y="1963748"/>
            <a:ext cx="7464276" cy="1019175"/>
          </a:xfrm>
          <a:prstGeom prst="rect">
            <a:avLst/>
          </a:prstGeom>
        </p:spPr>
        <p:txBody>
          <a:bodyPr lIns="0" tIns="0" rIns="0" bIns="0" rtlCol="0" anchor="t">
            <a:spAutoFit/>
          </a:bodyPr>
          <a:lstStyle/>
          <a:p>
            <a:pPr algn="ctr">
              <a:lnSpc>
                <a:spcPts val="8399"/>
              </a:lnSpc>
            </a:pPr>
            <a:r>
              <a:rPr lang="en-US" sz="5999">
                <a:solidFill>
                  <a:srgbClr val="000000"/>
                </a:solidFill>
                <a:latin typeface="Heebo Bold"/>
              </a:rPr>
              <a:t>Tujuan Penelitian</a:t>
            </a:r>
          </a:p>
        </p:txBody>
      </p:sp>
      <p:sp>
        <p:nvSpPr>
          <p:cNvPr id="15" name="TextBox 15"/>
          <p:cNvSpPr txBox="1"/>
          <p:nvPr/>
        </p:nvSpPr>
        <p:spPr>
          <a:xfrm>
            <a:off x="3432752"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01.</a:t>
            </a:r>
          </a:p>
        </p:txBody>
      </p:sp>
      <p:sp>
        <p:nvSpPr>
          <p:cNvPr id="16" name="TextBox 16"/>
          <p:cNvSpPr txBox="1"/>
          <p:nvPr/>
        </p:nvSpPr>
        <p:spPr>
          <a:xfrm>
            <a:off x="1492853" y="635000"/>
            <a:ext cx="3658681"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17" name="TextBox 17"/>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04</a:t>
            </a:r>
          </a:p>
        </p:txBody>
      </p:sp>
      <p:sp>
        <p:nvSpPr>
          <p:cNvPr id="18" name="TextBox 18"/>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19" name="TextBox 19"/>
          <p:cNvSpPr txBox="1"/>
          <p:nvPr/>
        </p:nvSpPr>
        <p:spPr>
          <a:xfrm>
            <a:off x="11797150" y="5086350"/>
            <a:ext cx="4808104" cy="2462530"/>
          </a:xfrm>
          <a:prstGeom prst="rect">
            <a:avLst/>
          </a:prstGeom>
        </p:spPr>
        <p:txBody>
          <a:bodyPr lIns="0" tIns="0" rIns="0" bIns="0" rtlCol="0" anchor="t">
            <a:spAutoFit/>
          </a:bodyPr>
          <a:lstStyle/>
          <a:p>
            <a:pPr algn="ctr">
              <a:lnSpc>
                <a:spcPts val="3920"/>
              </a:lnSpc>
            </a:pPr>
            <a:r>
              <a:rPr lang="en-US" sz="2800">
                <a:solidFill>
                  <a:srgbClr val="000000"/>
                </a:solidFill>
                <a:latin typeface="Mukta Mahee"/>
              </a:rPr>
              <a:t>Menerapkan metode Query Expansion Ranking untuk mengetahui pengaruh nilai akurasi dalam analisis sentimen terhadap jamu Madura.</a:t>
            </a:r>
          </a:p>
        </p:txBody>
      </p:sp>
      <p:sp>
        <p:nvSpPr>
          <p:cNvPr id="20" name="TextBox 20"/>
          <p:cNvSpPr txBox="1"/>
          <p:nvPr/>
        </p:nvSpPr>
        <p:spPr>
          <a:xfrm>
            <a:off x="13542507" y="3947146"/>
            <a:ext cx="1317391" cy="596900"/>
          </a:xfrm>
          <a:prstGeom prst="rect">
            <a:avLst/>
          </a:prstGeom>
        </p:spPr>
        <p:txBody>
          <a:bodyPr lIns="0" tIns="0" rIns="0" bIns="0" rtlCol="0" anchor="t">
            <a:spAutoFit/>
          </a:bodyPr>
          <a:lstStyle/>
          <a:p>
            <a:pPr algn="ctr">
              <a:lnSpc>
                <a:spcPts val="4899"/>
              </a:lnSpc>
            </a:pPr>
            <a:r>
              <a:rPr lang="en-US" sz="3499">
                <a:solidFill>
                  <a:srgbClr val="000000"/>
                </a:solidFill>
                <a:latin typeface="Heebo Ultra-Bold"/>
              </a:rPr>
              <a:t>02.</a:t>
            </a:r>
          </a:p>
        </p:txBody>
      </p:sp>
      <p:sp>
        <p:nvSpPr>
          <p:cNvPr id="21" name="Freeform 21"/>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22" name="Freeform 22"/>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23" name="Freeform 23"/>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7002907" y="2925822"/>
            <a:ext cx="11083640" cy="3388835"/>
            <a:chOff x="0" y="0"/>
            <a:chExt cx="2919148" cy="892533"/>
          </a:xfrm>
        </p:grpSpPr>
        <p:sp>
          <p:nvSpPr>
            <p:cNvPr id="3" name="Freeform 3"/>
            <p:cNvSpPr/>
            <p:nvPr/>
          </p:nvSpPr>
          <p:spPr>
            <a:xfrm>
              <a:off x="0" y="0"/>
              <a:ext cx="2919148" cy="892533"/>
            </a:xfrm>
            <a:custGeom>
              <a:avLst/>
              <a:gdLst/>
              <a:ahLst/>
              <a:cxnLst/>
              <a:rect l="l" t="t" r="r" b="b"/>
              <a:pathLst>
                <a:path w="2919148" h="892533">
                  <a:moveTo>
                    <a:pt x="0" y="0"/>
                  </a:moveTo>
                  <a:lnTo>
                    <a:pt x="2919148" y="0"/>
                  </a:lnTo>
                  <a:lnTo>
                    <a:pt x="2919148" y="892533"/>
                  </a:lnTo>
                  <a:lnTo>
                    <a:pt x="0" y="892533"/>
                  </a:lnTo>
                  <a:close/>
                </a:path>
              </a:pathLst>
            </a:custGeom>
            <a:solidFill>
              <a:srgbClr val="FAFAFA"/>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92853" y="3218551"/>
            <a:ext cx="3997253" cy="417050"/>
            <a:chOff x="0" y="0"/>
            <a:chExt cx="1052774" cy="109840"/>
          </a:xfrm>
        </p:grpSpPr>
        <p:sp>
          <p:nvSpPr>
            <p:cNvPr id="9" name="Freeform 9"/>
            <p:cNvSpPr/>
            <p:nvPr/>
          </p:nvSpPr>
          <p:spPr>
            <a:xfrm>
              <a:off x="0" y="0"/>
              <a:ext cx="1052774" cy="109840"/>
            </a:xfrm>
            <a:custGeom>
              <a:avLst/>
              <a:gdLst/>
              <a:ahLst/>
              <a:cxnLst/>
              <a:rect l="l" t="t" r="r" b="b"/>
              <a:pathLst>
                <a:path w="1052774" h="109840">
                  <a:moveTo>
                    <a:pt x="0" y="0"/>
                  </a:moveTo>
                  <a:lnTo>
                    <a:pt x="1052774" y="0"/>
                  </a:lnTo>
                  <a:lnTo>
                    <a:pt x="1052774" y="109840"/>
                  </a:lnTo>
                  <a:lnTo>
                    <a:pt x="0" y="109840"/>
                  </a:lnTo>
                  <a:close/>
                </a:path>
              </a:pathLst>
            </a:custGeom>
            <a:solidFill>
              <a:srgbClr val="B7CADB"/>
            </a:solidFill>
          </p:spPr>
          <p:txBody>
            <a:bodyPr/>
            <a:lstStyle/>
            <a:p>
              <a:endParaRPr lang="en-ID"/>
            </a:p>
          </p:txBody>
        </p:sp>
        <p:sp>
          <p:nvSpPr>
            <p:cNvPr id="10" name="TextBox 1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1492853" y="4255048"/>
            <a:ext cx="3997253" cy="306845"/>
            <a:chOff x="0" y="0"/>
            <a:chExt cx="1052774" cy="80815"/>
          </a:xfrm>
        </p:grpSpPr>
        <p:sp>
          <p:nvSpPr>
            <p:cNvPr id="12" name="Freeform 12"/>
            <p:cNvSpPr/>
            <p:nvPr/>
          </p:nvSpPr>
          <p:spPr>
            <a:xfrm>
              <a:off x="0" y="0"/>
              <a:ext cx="1052774" cy="80815"/>
            </a:xfrm>
            <a:custGeom>
              <a:avLst/>
              <a:gdLst/>
              <a:ahLst/>
              <a:cxnLst/>
              <a:rect l="l" t="t" r="r" b="b"/>
              <a:pathLst>
                <a:path w="1052774" h="80815">
                  <a:moveTo>
                    <a:pt x="0" y="0"/>
                  </a:moveTo>
                  <a:lnTo>
                    <a:pt x="1052774" y="0"/>
                  </a:lnTo>
                  <a:lnTo>
                    <a:pt x="1052774" y="80815"/>
                  </a:lnTo>
                  <a:lnTo>
                    <a:pt x="0" y="80815"/>
                  </a:lnTo>
                  <a:close/>
                </a:path>
              </a:pathLst>
            </a:custGeom>
            <a:solidFill>
              <a:srgbClr val="B7CADB"/>
            </a:solidFill>
          </p:spPr>
          <p:txBody>
            <a:bodyPr/>
            <a:lstStyle/>
            <a:p>
              <a:endParaRPr lang="en-ID"/>
            </a:p>
          </p:txBody>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5" name="TextBox 15"/>
          <p:cNvSpPr txBox="1"/>
          <p:nvPr/>
        </p:nvSpPr>
        <p:spPr>
          <a:xfrm>
            <a:off x="7329000" y="3345445"/>
            <a:ext cx="10757548" cy="2555240"/>
          </a:xfrm>
          <a:prstGeom prst="rect">
            <a:avLst/>
          </a:prstGeom>
        </p:spPr>
        <p:txBody>
          <a:bodyPr lIns="0" tIns="0" rIns="0" bIns="0" rtlCol="0" anchor="t">
            <a:spAutoFit/>
          </a:bodyPr>
          <a:lstStyle/>
          <a:p>
            <a:pPr>
              <a:lnSpc>
                <a:spcPts val="4060"/>
              </a:lnSpc>
            </a:pPr>
            <a:r>
              <a:rPr lang="en-US" sz="2900">
                <a:solidFill>
                  <a:srgbClr val="000000"/>
                </a:solidFill>
                <a:latin typeface="Mukta Mahee"/>
              </a:rPr>
              <a:t>Manfaat analisis sentimen dengan akurasi tertinggi membantu meningkatkan kepercayaan masyarakat. Pada penelitian ini, analisis sentimen dilakukan untuk mengumpulkan ulasan masyarakat terhadap jamu Madura dengan menggunakan metode Support Vector Machine dan Query Expansion Ranking.</a:t>
            </a:r>
          </a:p>
        </p:txBody>
      </p:sp>
      <p:sp>
        <p:nvSpPr>
          <p:cNvPr id="16" name="TextBox 1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05</a:t>
            </a:r>
          </a:p>
        </p:txBody>
      </p:sp>
      <p:sp>
        <p:nvSpPr>
          <p:cNvPr id="17" name="TextBox 17"/>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18" name="TextBox 18"/>
          <p:cNvSpPr txBox="1"/>
          <p:nvPr/>
        </p:nvSpPr>
        <p:spPr>
          <a:xfrm>
            <a:off x="1735759" y="2808053"/>
            <a:ext cx="4228053" cy="1838325"/>
          </a:xfrm>
          <a:prstGeom prst="rect">
            <a:avLst/>
          </a:prstGeom>
        </p:spPr>
        <p:txBody>
          <a:bodyPr lIns="0" tIns="0" rIns="0" bIns="0" rtlCol="0" anchor="t">
            <a:spAutoFit/>
          </a:bodyPr>
          <a:lstStyle/>
          <a:p>
            <a:pPr>
              <a:lnSpc>
                <a:spcPts val="7200"/>
              </a:lnSpc>
            </a:pPr>
            <a:r>
              <a:rPr lang="en-US" sz="6000">
                <a:solidFill>
                  <a:srgbClr val="000000"/>
                </a:solidFill>
                <a:latin typeface="Heebo Bold"/>
              </a:rPr>
              <a:t>Manfaat Penelitian</a:t>
            </a:r>
          </a:p>
        </p:txBody>
      </p:sp>
      <p:sp>
        <p:nvSpPr>
          <p:cNvPr id="19" name="TextBox 19"/>
          <p:cNvSpPr txBox="1"/>
          <p:nvPr/>
        </p:nvSpPr>
        <p:spPr>
          <a:xfrm>
            <a:off x="1492853" y="635000"/>
            <a:ext cx="348117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20" name="Freeform 20"/>
          <p:cNvSpPr/>
          <p:nvPr/>
        </p:nvSpPr>
        <p:spPr>
          <a:xfrm>
            <a:off x="14053779" y="1851462"/>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21" name="Freeform 21"/>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6614595" y="787400"/>
            <a:ext cx="11206345" cy="1207006"/>
            <a:chOff x="0" y="0"/>
            <a:chExt cx="2951465" cy="317895"/>
          </a:xfrm>
        </p:grpSpPr>
        <p:sp>
          <p:nvSpPr>
            <p:cNvPr id="3" name="Freeform 3"/>
            <p:cNvSpPr/>
            <p:nvPr/>
          </p:nvSpPr>
          <p:spPr>
            <a:xfrm>
              <a:off x="0" y="0"/>
              <a:ext cx="2951465" cy="317895"/>
            </a:xfrm>
            <a:custGeom>
              <a:avLst/>
              <a:gdLst/>
              <a:ahLst/>
              <a:cxnLst/>
              <a:rect l="l" t="t" r="r" b="b"/>
              <a:pathLst>
                <a:path w="2951465" h="317895">
                  <a:moveTo>
                    <a:pt x="0" y="0"/>
                  </a:moveTo>
                  <a:lnTo>
                    <a:pt x="2951465" y="0"/>
                  </a:lnTo>
                  <a:lnTo>
                    <a:pt x="2951465" y="317895"/>
                  </a:lnTo>
                  <a:lnTo>
                    <a:pt x="0" y="317895"/>
                  </a:lnTo>
                  <a:close/>
                </a:path>
              </a:pathLst>
            </a:custGeom>
            <a:solidFill>
              <a:srgbClr val="FAFAFA"/>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5810425" y="885004"/>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032779" y="3241189"/>
            <a:ext cx="3758235" cy="341250"/>
            <a:chOff x="0" y="0"/>
            <a:chExt cx="989823" cy="89877"/>
          </a:xfrm>
        </p:grpSpPr>
        <p:sp>
          <p:nvSpPr>
            <p:cNvPr id="12" name="Freeform 12"/>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txBody>
            <a:bodyPr/>
            <a:lstStyle/>
            <a:p>
              <a:endParaRPr lang="en-ID"/>
            </a:p>
          </p:txBody>
        </p:sp>
        <p:sp>
          <p:nvSpPr>
            <p:cNvPr id="13" name="TextBox 13"/>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4" name="Group 14"/>
          <p:cNvGrpSpPr/>
          <p:nvPr/>
        </p:nvGrpSpPr>
        <p:grpSpPr>
          <a:xfrm>
            <a:off x="1032779" y="4167481"/>
            <a:ext cx="3481174" cy="341250"/>
            <a:chOff x="0" y="0"/>
            <a:chExt cx="916852" cy="89877"/>
          </a:xfrm>
        </p:grpSpPr>
        <p:sp>
          <p:nvSpPr>
            <p:cNvPr id="15" name="Freeform 15"/>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txBody>
            <a:bodyPr/>
            <a:lstStyle/>
            <a:p>
              <a:endParaRPr lang="en-ID"/>
            </a:p>
          </p:txBody>
        </p:sp>
        <p:sp>
          <p:nvSpPr>
            <p:cNvPr id="16" name="TextBox 16"/>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17" name="Group 17"/>
          <p:cNvGrpSpPr/>
          <p:nvPr/>
        </p:nvGrpSpPr>
        <p:grpSpPr>
          <a:xfrm>
            <a:off x="6631837" y="2163498"/>
            <a:ext cx="11206345" cy="1103785"/>
            <a:chOff x="0" y="0"/>
            <a:chExt cx="2951465" cy="290709"/>
          </a:xfrm>
        </p:grpSpPr>
        <p:sp>
          <p:nvSpPr>
            <p:cNvPr id="18" name="Freeform 18"/>
            <p:cNvSpPr/>
            <p:nvPr/>
          </p:nvSpPr>
          <p:spPr>
            <a:xfrm>
              <a:off x="0" y="0"/>
              <a:ext cx="2951465" cy="290709"/>
            </a:xfrm>
            <a:custGeom>
              <a:avLst/>
              <a:gdLst/>
              <a:ahLst/>
              <a:cxnLst/>
              <a:rect l="l" t="t" r="r" b="b"/>
              <a:pathLst>
                <a:path w="2951465" h="290709">
                  <a:moveTo>
                    <a:pt x="0" y="0"/>
                  </a:moveTo>
                  <a:lnTo>
                    <a:pt x="2951465" y="0"/>
                  </a:lnTo>
                  <a:lnTo>
                    <a:pt x="2951465" y="290709"/>
                  </a:lnTo>
                  <a:lnTo>
                    <a:pt x="0" y="290709"/>
                  </a:lnTo>
                  <a:close/>
                </a:path>
              </a:pathLst>
            </a:custGeom>
            <a:solidFill>
              <a:srgbClr val="FAFAFA"/>
            </a:solidFill>
          </p:spPr>
          <p:txBody>
            <a:bodyPr/>
            <a:lstStyle/>
            <a:p>
              <a:endParaRPr lang="en-ID"/>
            </a:p>
          </p:txBody>
        </p:sp>
        <p:sp>
          <p:nvSpPr>
            <p:cNvPr id="19" name="TextBox 19"/>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0" name="Group 20"/>
          <p:cNvGrpSpPr/>
          <p:nvPr/>
        </p:nvGrpSpPr>
        <p:grpSpPr>
          <a:xfrm>
            <a:off x="6631837" y="3457017"/>
            <a:ext cx="11189103" cy="822820"/>
            <a:chOff x="0" y="0"/>
            <a:chExt cx="2946924" cy="216710"/>
          </a:xfrm>
        </p:grpSpPr>
        <p:sp>
          <p:nvSpPr>
            <p:cNvPr id="21" name="Freeform 21"/>
            <p:cNvSpPr/>
            <p:nvPr/>
          </p:nvSpPr>
          <p:spPr>
            <a:xfrm>
              <a:off x="0" y="0"/>
              <a:ext cx="2946924" cy="216710"/>
            </a:xfrm>
            <a:custGeom>
              <a:avLst/>
              <a:gdLst/>
              <a:ahLst/>
              <a:cxnLst/>
              <a:rect l="l" t="t" r="r" b="b"/>
              <a:pathLst>
                <a:path w="2946924" h="216710">
                  <a:moveTo>
                    <a:pt x="0" y="0"/>
                  </a:moveTo>
                  <a:lnTo>
                    <a:pt x="2946924" y="0"/>
                  </a:lnTo>
                  <a:lnTo>
                    <a:pt x="2946924" y="216710"/>
                  </a:lnTo>
                  <a:lnTo>
                    <a:pt x="0" y="216710"/>
                  </a:lnTo>
                  <a:close/>
                </a:path>
              </a:pathLst>
            </a:custGeom>
            <a:solidFill>
              <a:srgbClr val="FAFAFA"/>
            </a:solidFill>
          </p:spPr>
          <p:txBody>
            <a:bodyPr/>
            <a:lstStyle/>
            <a:p>
              <a:endParaRPr lang="en-ID"/>
            </a:p>
          </p:txBody>
        </p:sp>
        <p:sp>
          <p:nvSpPr>
            <p:cNvPr id="22" name="TextBox 22"/>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23" name="Group 23"/>
          <p:cNvGrpSpPr/>
          <p:nvPr/>
        </p:nvGrpSpPr>
        <p:grpSpPr>
          <a:xfrm>
            <a:off x="5810425" y="2205507"/>
            <a:ext cx="1052252" cy="105225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25" name="TextBox 25"/>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5810425" y="3371292"/>
            <a:ext cx="1052252" cy="1052252"/>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9" name="Freeform 29"/>
          <p:cNvSpPr/>
          <p:nvPr/>
        </p:nvSpPr>
        <p:spPr>
          <a:xfrm flipH="1">
            <a:off x="974918" y="7292421"/>
            <a:ext cx="3513563" cy="3513563"/>
          </a:xfrm>
          <a:custGeom>
            <a:avLst/>
            <a:gdLst/>
            <a:ahLst/>
            <a:cxnLst/>
            <a:rect l="l" t="t" r="r" b="b"/>
            <a:pathLst>
              <a:path w="3513563" h="3513563">
                <a:moveTo>
                  <a:pt x="3513564" y="0"/>
                </a:moveTo>
                <a:lnTo>
                  <a:pt x="0" y="0"/>
                </a:lnTo>
                <a:lnTo>
                  <a:pt x="0" y="3513563"/>
                </a:lnTo>
                <a:lnTo>
                  <a:pt x="3513564" y="3513563"/>
                </a:lnTo>
                <a:lnTo>
                  <a:pt x="351356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0" name="TextBox 30"/>
          <p:cNvSpPr txBox="1"/>
          <p:nvPr/>
        </p:nvSpPr>
        <p:spPr>
          <a:xfrm>
            <a:off x="5850697" y="1082029"/>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01.</a:t>
            </a:r>
          </a:p>
        </p:txBody>
      </p:sp>
      <p:sp>
        <p:nvSpPr>
          <p:cNvPr id="31" name="TextBox 31"/>
          <p:cNvSpPr txBox="1"/>
          <p:nvPr/>
        </p:nvSpPr>
        <p:spPr>
          <a:xfrm>
            <a:off x="7133007" y="951390"/>
            <a:ext cx="9595976" cy="976630"/>
          </a:xfrm>
          <a:prstGeom prst="rect">
            <a:avLst/>
          </a:prstGeom>
        </p:spPr>
        <p:txBody>
          <a:bodyPr lIns="0" tIns="0" rIns="0" bIns="0" rtlCol="0" anchor="t">
            <a:spAutoFit/>
          </a:bodyPr>
          <a:lstStyle/>
          <a:p>
            <a:pPr>
              <a:lnSpc>
                <a:spcPts val="3920"/>
              </a:lnSpc>
            </a:pPr>
            <a:r>
              <a:rPr lang="en-US" sz="2800">
                <a:solidFill>
                  <a:srgbClr val="000000"/>
                </a:solidFill>
                <a:latin typeface="Mukta Mahee"/>
              </a:rPr>
              <a:t>Data ulasan berasal dari ulasan pengguna pada jamu Madura di aplikasi Shopee</a:t>
            </a:r>
          </a:p>
        </p:txBody>
      </p:sp>
      <p:sp>
        <p:nvSpPr>
          <p:cNvPr id="32" name="TextBox 32"/>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FFFFFF"/>
                </a:solidFill>
                <a:latin typeface="Heebo Bold"/>
              </a:rPr>
              <a:t>06</a:t>
            </a:r>
          </a:p>
        </p:txBody>
      </p:sp>
      <p:sp>
        <p:nvSpPr>
          <p:cNvPr id="33" name="TextBox 33"/>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6182A8"/>
                </a:solidFill>
                <a:latin typeface="Heebo"/>
              </a:rPr>
              <a:t>SEMINAR PROPOSAL</a:t>
            </a:r>
          </a:p>
        </p:txBody>
      </p:sp>
      <p:sp>
        <p:nvSpPr>
          <p:cNvPr id="34" name="TextBox 34"/>
          <p:cNvSpPr txBox="1"/>
          <p:nvPr/>
        </p:nvSpPr>
        <p:spPr>
          <a:xfrm>
            <a:off x="1275685" y="2754891"/>
            <a:ext cx="4228053" cy="1838325"/>
          </a:xfrm>
          <a:prstGeom prst="rect">
            <a:avLst/>
          </a:prstGeom>
        </p:spPr>
        <p:txBody>
          <a:bodyPr lIns="0" tIns="0" rIns="0" bIns="0" rtlCol="0" anchor="t">
            <a:spAutoFit/>
          </a:bodyPr>
          <a:lstStyle/>
          <a:p>
            <a:pPr>
              <a:lnSpc>
                <a:spcPts val="7200"/>
              </a:lnSpc>
            </a:pPr>
            <a:r>
              <a:rPr lang="en-US" sz="6000">
                <a:solidFill>
                  <a:srgbClr val="000000"/>
                </a:solidFill>
                <a:latin typeface="Heebo Bold"/>
              </a:rPr>
              <a:t>Batasan</a:t>
            </a:r>
          </a:p>
          <a:p>
            <a:pPr>
              <a:lnSpc>
                <a:spcPts val="7200"/>
              </a:lnSpc>
            </a:pPr>
            <a:r>
              <a:rPr lang="en-US" sz="6000">
                <a:solidFill>
                  <a:srgbClr val="000000"/>
                </a:solidFill>
                <a:latin typeface="Heebo Bold"/>
              </a:rPr>
              <a:t>Masalah</a:t>
            </a:r>
          </a:p>
        </p:txBody>
      </p:sp>
      <p:sp>
        <p:nvSpPr>
          <p:cNvPr id="35" name="TextBox 35"/>
          <p:cNvSpPr txBox="1"/>
          <p:nvPr/>
        </p:nvSpPr>
        <p:spPr>
          <a:xfrm>
            <a:off x="1492853" y="635000"/>
            <a:ext cx="3481174" cy="777875"/>
          </a:xfrm>
          <a:prstGeom prst="rect">
            <a:avLst/>
          </a:prstGeom>
        </p:spPr>
        <p:txBody>
          <a:bodyPr lIns="0" tIns="0" rIns="0" bIns="0" rtlCol="0" anchor="t">
            <a:spAutoFit/>
          </a:bodyPr>
          <a:lstStyle/>
          <a:p>
            <a:pPr algn="just">
              <a:lnSpc>
                <a:spcPts val="3100"/>
              </a:lnSpc>
            </a:pPr>
            <a:r>
              <a:rPr lang="en-US" sz="2500" spc="100">
                <a:solidFill>
                  <a:srgbClr val="6182A8"/>
                </a:solidFill>
                <a:latin typeface="Heebo"/>
              </a:rPr>
              <a:t>UNIVERSITAS</a:t>
            </a:r>
          </a:p>
          <a:p>
            <a:pPr algn="just">
              <a:lnSpc>
                <a:spcPts val="3100"/>
              </a:lnSpc>
            </a:pPr>
            <a:r>
              <a:rPr lang="en-US" sz="2500" spc="100">
                <a:solidFill>
                  <a:srgbClr val="6182A8"/>
                </a:solidFill>
                <a:latin typeface="Heebo"/>
              </a:rPr>
              <a:t>TRUNOJOYO MADURA</a:t>
            </a:r>
          </a:p>
        </p:txBody>
      </p:sp>
      <p:sp>
        <p:nvSpPr>
          <p:cNvPr id="36" name="TextBox 36"/>
          <p:cNvSpPr txBox="1"/>
          <p:nvPr/>
        </p:nvSpPr>
        <p:spPr>
          <a:xfrm>
            <a:off x="7129956" y="2235521"/>
            <a:ext cx="9920462" cy="976630"/>
          </a:xfrm>
          <a:prstGeom prst="rect">
            <a:avLst/>
          </a:prstGeom>
        </p:spPr>
        <p:txBody>
          <a:bodyPr lIns="0" tIns="0" rIns="0" bIns="0" rtlCol="0" anchor="t">
            <a:spAutoFit/>
          </a:bodyPr>
          <a:lstStyle/>
          <a:p>
            <a:pPr>
              <a:lnSpc>
                <a:spcPts val="3920"/>
              </a:lnSpc>
            </a:pPr>
            <a:r>
              <a:rPr lang="en-US" sz="2800">
                <a:solidFill>
                  <a:srgbClr val="000000"/>
                </a:solidFill>
                <a:latin typeface="Mukta Mahee"/>
              </a:rPr>
              <a:t>Data diambil dengan teknik Scraping dengan total data yang akan digunakan sebanyak 600 ulasan dari aplikasi Shopee</a:t>
            </a:r>
          </a:p>
        </p:txBody>
      </p:sp>
      <p:sp>
        <p:nvSpPr>
          <p:cNvPr id="37" name="TextBox 37"/>
          <p:cNvSpPr txBox="1"/>
          <p:nvPr/>
        </p:nvSpPr>
        <p:spPr>
          <a:xfrm>
            <a:off x="7129956" y="3613813"/>
            <a:ext cx="8923288" cy="481330"/>
          </a:xfrm>
          <a:prstGeom prst="rect">
            <a:avLst/>
          </a:prstGeom>
        </p:spPr>
        <p:txBody>
          <a:bodyPr lIns="0" tIns="0" rIns="0" bIns="0" rtlCol="0" anchor="t">
            <a:spAutoFit/>
          </a:bodyPr>
          <a:lstStyle/>
          <a:p>
            <a:pPr>
              <a:lnSpc>
                <a:spcPts val="3920"/>
              </a:lnSpc>
            </a:pPr>
            <a:r>
              <a:rPr lang="en-US" sz="2800">
                <a:solidFill>
                  <a:srgbClr val="000000"/>
                </a:solidFill>
                <a:latin typeface="Mukta Mahee"/>
              </a:rPr>
              <a:t>Data ulasan didapatkan menggunakan instant data scraper</a:t>
            </a:r>
          </a:p>
        </p:txBody>
      </p:sp>
      <p:sp>
        <p:nvSpPr>
          <p:cNvPr id="38" name="TextBox 38"/>
          <p:cNvSpPr txBox="1"/>
          <p:nvPr/>
        </p:nvSpPr>
        <p:spPr>
          <a:xfrm>
            <a:off x="5850697" y="2423697"/>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02.</a:t>
            </a:r>
          </a:p>
        </p:txBody>
      </p:sp>
      <p:sp>
        <p:nvSpPr>
          <p:cNvPr id="39" name="TextBox 39"/>
          <p:cNvSpPr txBox="1"/>
          <p:nvPr/>
        </p:nvSpPr>
        <p:spPr>
          <a:xfrm>
            <a:off x="5850697" y="3598872"/>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03.</a:t>
            </a:r>
          </a:p>
        </p:txBody>
      </p:sp>
      <p:sp>
        <p:nvSpPr>
          <p:cNvPr id="40" name="Freeform 40"/>
          <p:cNvSpPr/>
          <p:nvPr/>
        </p:nvSpPr>
        <p:spPr>
          <a:xfrm>
            <a:off x="279732" y="4922910"/>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41" name="Freeform 41"/>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grpSp>
        <p:nvGrpSpPr>
          <p:cNvPr id="42" name="Group 42"/>
          <p:cNvGrpSpPr/>
          <p:nvPr/>
        </p:nvGrpSpPr>
        <p:grpSpPr>
          <a:xfrm>
            <a:off x="6654867" y="4490219"/>
            <a:ext cx="11206345" cy="1207006"/>
            <a:chOff x="0" y="0"/>
            <a:chExt cx="2951465" cy="317895"/>
          </a:xfrm>
        </p:grpSpPr>
        <p:sp>
          <p:nvSpPr>
            <p:cNvPr id="43" name="Freeform 43"/>
            <p:cNvSpPr/>
            <p:nvPr/>
          </p:nvSpPr>
          <p:spPr>
            <a:xfrm>
              <a:off x="0" y="0"/>
              <a:ext cx="2951465" cy="317895"/>
            </a:xfrm>
            <a:custGeom>
              <a:avLst/>
              <a:gdLst/>
              <a:ahLst/>
              <a:cxnLst/>
              <a:rect l="l" t="t" r="r" b="b"/>
              <a:pathLst>
                <a:path w="2951465" h="317895">
                  <a:moveTo>
                    <a:pt x="0" y="0"/>
                  </a:moveTo>
                  <a:lnTo>
                    <a:pt x="2951465" y="0"/>
                  </a:lnTo>
                  <a:lnTo>
                    <a:pt x="2951465" y="317895"/>
                  </a:lnTo>
                  <a:lnTo>
                    <a:pt x="0" y="317895"/>
                  </a:lnTo>
                  <a:close/>
                </a:path>
              </a:pathLst>
            </a:custGeom>
            <a:solidFill>
              <a:srgbClr val="FAFAFA"/>
            </a:solidFill>
          </p:spPr>
          <p:txBody>
            <a:bodyPr/>
            <a:lstStyle/>
            <a:p>
              <a:endParaRPr lang="en-ID"/>
            </a:p>
          </p:txBody>
        </p:sp>
        <p:sp>
          <p:nvSpPr>
            <p:cNvPr id="44" name="TextBox 4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45" name="Group 45"/>
          <p:cNvGrpSpPr/>
          <p:nvPr/>
        </p:nvGrpSpPr>
        <p:grpSpPr>
          <a:xfrm>
            <a:off x="5850697" y="4587823"/>
            <a:ext cx="1052252" cy="1052252"/>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47" name="TextBox 4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48" name="Group 48"/>
          <p:cNvGrpSpPr/>
          <p:nvPr/>
        </p:nvGrpSpPr>
        <p:grpSpPr>
          <a:xfrm>
            <a:off x="6672109" y="5916300"/>
            <a:ext cx="11206345" cy="1141885"/>
            <a:chOff x="0" y="0"/>
            <a:chExt cx="2951465" cy="300743"/>
          </a:xfrm>
        </p:grpSpPr>
        <p:sp>
          <p:nvSpPr>
            <p:cNvPr id="49" name="Freeform 49"/>
            <p:cNvSpPr/>
            <p:nvPr/>
          </p:nvSpPr>
          <p:spPr>
            <a:xfrm>
              <a:off x="0" y="0"/>
              <a:ext cx="2951465" cy="300743"/>
            </a:xfrm>
            <a:custGeom>
              <a:avLst/>
              <a:gdLst/>
              <a:ahLst/>
              <a:cxnLst/>
              <a:rect l="l" t="t" r="r" b="b"/>
              <a:pathLst>
                <a:path w="2951465" h="300743">
                  <a:moveTo>
                    <a:pt x="0" y="0"/>
                  </a:moveTo>
                  <a:lnTo>
                    <a:pt x="2951465" y="0"/>
                  </a:lnTo>
                  <a:lnTo>
                    <a:pt x="2951465" y="300743"/>
                  </a:lnTo>
                  <a:lnTo>
                    <a:pt x="0" y="300743"/>
                  </a:lnTo>
                  <a:close/>
                </a:path>
              </a:pathLst>
            </a:custGeom>
            <a:solidFill>
              <a:srgbClr val="FAFAFA"/>
            </a:solidFill>
          </p:spPr>
          <p:txBody>
            <a:bodyPr/>
            <a:lstStyle/>
            <a:p>
              <a:endParaRPr lang="en-ID"/>
            </a:p>
          </p:txBody>
        </p:sp>
        <p:sp>
          <p:nvSpPr>
            <p:cNvPr id="50" name="TextBox 5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1" name="Group 51"/>
          <p:cNvGrpSpPr/>
          <p:nvPr/>
        </p:nvGrpSpPr>
        <p:grpSpPr>
          <a:xfrm>
            <a:off x="5850697" y="6005933"/>
            <a:ext cx="1052252" cy="1052252"/>
            <a:chOff x="0" y="0"/>
            <a:chExt cx="812800" cy="812800"/>
          </a:xfrm>
        </p:grpSpPr>
        <p:sp>
          <p:nvSpPr>
            <p:cNvPr id="52" name="Freeform 5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53" name="TextBox 5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4" name="TextBox 54"/>
          <p:cNvSpPr txBox="1"/>
          <p:nvPr/>
        </p:nvSpPr>
        <p:spPr>
          <a:xfrm>
            <a:off x="5890969" y="4784849"/>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04.</a:t>
            </a:r>
          </a:p>
        </p:txBody>
      </p:sp>
      <p:sp>
        <p:nvSpPr>
          <p:cNvPr id="55" name="TextBox 55"/>
          <p:cNvSpPr txBox="1"/>
          <p:nvPr/>
        </p:nvSpPr>
        <p:spPr>
          <a:xfrm>
            <a:off x="7173279" y="4605529"/>
            <a:ext cx="10086021" cy="976630"/>
          </a:xfrm>
          <a:prstGeom prst="rect">
            <a:avLst/>
          </a:prstGeom>
        </p:spPr>
        <p:txBody>
          <a:bodyPr lIns="0" tIns="0" rIns="0" bIns="0" rtlCol="0" anchor="t">
            <a:spAutoFit/>
          </a:bodyPr>
          <a:lstStyle/>
          <a:p>
            <a:pPr>
              <a:lnSpc>
                <a:spcPts val="3920"/>
              </a:lnSpc>
            </a:pPr>
            <a:r>
              <a:rPr lang="en-US" sz="2800">
                <a:solidFill>
                  <a:srgbClr val="000000"/>
                </a:solidFill>
                <a:latin typeface="Mukta Mahee"/>
              </a:rPr>
              <a:t>Data ulasan konsumen yang digunakan terbatas pada komentar positif atau negatif terkait jamu Madura.</a:t>
            </a:r>
          </a:p>
        </p:txBody>
      </p:sp>
      <p:sp>
        <p:nvSpPr>
          <p:cNvPr id="56" name="TextBox 56"/>
          <p:cNvSpPr txBox="1"/>
          <p:nvPr/>
        </p:nvSpPr>
        <p:spPr>
          <a:xfrm>
            <a:off x="7133007" y="6015170"/>
            <a:ext cx="10492458" cy="976630"/>
          </a:xfrm>
          <a:prstGeom prst="rect">
            <a:avLst/>
          </a:prstGeom>
        </p:spPr>
        <p:txBody>
          <a:bodyPr lIns="0" tIns="0" rIns="0" bIns="0" rtlCol="0" anchor="t">
            <a:spAutoFit/>
          </a:bodyPr>
          <a:lstStyle/>
          <a:p>
            <a:pPr>
              <a:lnSpc>
                <a:spcPts val="3920"/>
              </a:lnSpc>
            </a:pPr>
            <a:r>
              <a:rPr lang="en-US" sz="2800">
                <a:solidFill>
                  <a:srgbClr val="000000"/>
                </a:solidFill>
                <a:latin typeface="Mukta Mahee"/>
              </a:rPr>
              <a:t>Penelitian ini fokus pada analisis sentimen dan peringkat hasil analisis, tanpa mencakup aspek-aspek lain seperti analisis statistik lebih lanjut.</a:t>
            </a:r>
          </a:p>
        </p:txBody>
      </p:sp>
      <p:sp>
        <p:nvSpPr>
          <p:cNvPr id="57" name="TextBox 57"/>
          <p:cNvSpPr txBox="1"/>
          <p:nvPr/>
        </p:nvSpPr>
        <p:spPr>
          <a:xfrm>
            <a:off x="5890969" y="6224124"/>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05.</a:t>
            </a:r>
          </a:p>
        </p:txBody>
      </p:sp>
      <p:grpSp>
        <p:nvGrpSpPr>
          <p:cNvPr id="58" name="Group 58"/>
          <p:cNvGrpSpPr/>
          <p:nvPr/>
        </p:nvGrpSpPr>
        <p:grpSpPr>
          <a:xfrm>
            <a:off x="6712381" y="7267736"/>
            <a:ext cx="11206345" cy="1538605"/>
            <a:chOff x="0" y="0"/>
            <a:chExt cx="2951465" cy="405229"/>
          </a:xfrm>
        </p:grpSpPr>
        <p:sp>
          <p:nvSpPr>
            <p:cNvPr id="59" name="Freeform 59"/>
            <p:cNvSpPr/>
            <p:nvPr/>
          </p:nvSpPr>
          <p:spPr>
            <a:xfrm>
              <a:off x="0" y="0"/>
              <a:ext cx="2951465" cy="405229"/>
            </a:xfrm>
            <a:custGeom>
              <a:avLst/>
              <a:gdLst/>
              <a:ahLst/>
              <a:cxnLst/>
              <a:rect l="l" t="t" r="r" b="b"/>
              <a:pathLst>
                <a:path w="2951465" h="405229">
                  <a:moveTo>
                    <a:pt x="0" y="0"/>
                  </a:moveTo>
                  <a:lnTo>
                    <a:pt x="2951465" y="0"/>
                  </a:lnTo>
                  <a:lnTo>
                    <a:pt x="2951465" y="405229"/>
                  </a:lnTo>
                  <a:lnTo>
                    <a:pt x="0" y="405229"/>
                  </a:lnTo>
                  <a:close/>
                </a:path>
              </a:pathLst>
            </a:custGeom>
            <a:solidFill>
              <a:srgbClr val="FAFAFA"/>
            </a:solidFill>
          </p:spPr>
          <p:txBody>
            <a:bodyPr/>
            <a:lstStyle/>
            <a:p>
              <a:endParaRPr lang="en-ID"/>
            </a:p>
          </p:txBody>
        </p:sp>
        <p:sp>
          <p:nvSpPr>
            <p:cNvPr id="60" name="TextBox 60"/>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61" name="Group 61"/>
          <p:cNvGrpSpPr/>
          <p:nvPr/>
        </p:nvGrpSpPr>
        <p:grpSpPr>
          <a:xfrm>
            <a:off x="5890969" y="7429661"/>
            <a:ext cx="1052252" cy="1052252"/>
            <a:chOff x="0" y="0"/>
            <a:chExt cx="812800" cy="812800"/>
          </a:xfrm>
        </p:grpSpPr>
        <p:sp>
          <p:nvSpPr>
            <p:cNvPr id="62" name="Freeform 6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txBody>
            <a:bodyPr/>
            <a:lstStyle/>
            <a:p>
              <a:endParaRPr lang="en-ID"/>
            </a:p>
          </p:txBody>
        </p:sp>
        <p:sp>
          <p:nvSpPr>
            <p:cNvPr id="63" name="TextBox 63"/>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64" name="TextBox 64"/>
          <p:cNvSpPr txBox="1"/>
          <p:nvPr/>
        </p:nvSpPr>
        <p:spPr>
          <a:xfrm>
            <a:off x="7173279" y="7334411"/>
            <a:ext cx="10225179" cy="1471930"/>
          </a:xfrm>
          <a:prstGeom prst="rect">
            <a:avLst/>
          </a:prstGeom>
        </p:spPr>
        <p:txBody>
          <a:bodyPr lIns="0" tIns="0" rIns="0" bIns="0" rtlCol="0" anchor="t">
            <a:spAutoFit/>
          </a:bodyPr>
          <a:lstStyle/>
          <a:p>
            <a:pPr>
              <a:lnSpc>
                <a:spcPts val="3920"/>
              </a:lnSpc>
            </a:pPr>
            <a:r>
              <a:rPr lang="en-US" sz="2800">
                <a:solidFill>
                  <a:srgbClr val="000000"/>
                </a:solidFill>
                <a:latin typeface="Mukta Mahee"/>
              </a:rPr>
              <a:t>Penelitian ini fokus pada aplikasi algoritma Support Vector Machine dan algoritma Query Expansion Ranking dalam analisis sentimen jamu Madura.</a:t>
            </a:r>
          </a:p>
        </p:txBody>
      </p:sp>
      <p:sp>
        <p:nvSpPr>
          <p:cNvPr id="65" name="TextBox 65"/>
          <p:cNvSpPr txBox="1"/>
          <p:nvPr/>
        </p:nvSpPr>
        <p:spPr>
          <a:xfrm>
            <a:off x="5931241" y="7647851"/>
            <a:ext cx="971708" cy="596900"/>
          </a:xfrm>
          <a:prstGeom prst="rect">
            <a:avLst/>
          </a:prstGeom>
        </p:spPr>
        <p:txBody>
          <a:bodyPr lIns="0" tIns="0" rIns="0" bIns="0" rtlCol="0" anchor="t">
            <a:spAutoFit/>
          </a:bodyPr>
          <a:lstStyle/>
          <a:p>
            <a:pPr algn="ctr">
              <a:lnSpc>
                <a:spcPts val="4899"/>
              </a:lnSpc>
            </a:pPr>
            <a:r>
              <a:rPr lang="en-US" sz="3499">
                <a:solidFill>
                  <a:srgbClr val="FFFFFF"/>
                </a:solidFill>
                <a:latin typeface="Heebo Medium"/>
              </a:rPr>
              <a:t>06.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sp>
        <p:nvSpPr>
          <p:cNvPr id="2" name="TextBox 2"/>
          <p:cNvSpPr txBox="1"/>
          <p:nvPr/>
        </p:nvSpPr>
        <p:spPr>
          <a:xfrm>
            <a:off x="570876" y="4215295"/>
            <a:ext cx="5672746" cy="2971165"/>
          </a:xfrm>
          <a:prstGeom prst="rect">
            <a:avLst/>
          </a:prstGeom>
          <a:ln>
            <a:solidFill>
              <a:srgbClr val="C00000"/>
            </a:solidFill>
          </a:ln>
        </p:spPr>
        <p:txBody>
          <a:bodyPr lIns="0" tIns="0" rIns="0" bIns="0" rtlCol="0" anchor="t">
            <a:spAutoFit/>
          </a:bodyPr>
          <a:lstStyle/>
          <a:p>
            <a:pPr>
              <a:lnSpc>
                <a:spcPts val="4759"/>
              </a:lnSpc>
            </a:pPr>
            <a:r>
              <a:rPr lang="en-US" sz="3399" dirty="0" err="1">
                <a:solidFill>
                  <a:srgbClr val="FFFFFF"/>
                </a:solidFill>
                <a:latin typeface="Mukta Mahee"/>
              </a:rPr>
              <a:t>Analisis</a:t>
            </a:r>
            <a:r>
              <a:rPr lang="en-US" sz="3399" dirty="0">
                <a:solidFill>
                  <a:srgbClr val="FFFFFF"/>
                </a:solidFill>
                <a:latin typeface="Mukta Mahee"/>
              </a:rPr>
              <a:t> </a:t>
            </a:r>
            <a:r>
              <a:rPr lang="en-US" sz="3399" dirty="0" err="1">
                <a:solidFill>
                  <a:srgbClr val="FFFFFF"/>
                </a:solidFill>
                <a:latin typeface="Mukta Mahee"/>
              </a:rPr>
              <a:t>sentimen</a:t>
            </a:r>
            <a:r>
              <a:rPr lang="en-US" sz="3399" dirty="0">
                <a:solidFill>
                  <a:srgbClr val="FFFFFF"/>
                </a:solidFill>
                <a:latin typeface="Mukta Mahee"/>
              </a:rPr>
              <a:t> dan </a:t>
            </a:r>
            <a:r>
              <a:rPr lang="en-US" sz="3399" dirty="0" err="1">
                <a:solidFill>
                  <a:srgbClr val="FFFFFF"/>
                </a:solidFill>
                <a:latin typeface="Mukta Mahee"/>
              </a:rPr>
              <a:t>penggalian</a:t>
            </a:r>
            <a:r>
              <a:rPr lang="en-US" sz="3399" dirty="0">
                <a:solidFill>
                  <a:srgbClr val="FFFFFF"/>
                </a:solidFill>
                <a:latin typeface="Mukta Mahee"/>
              </a:rPr>
              <a:t> </a:t>
            </a:r>
            <a:r>
              <a:rPr lang="en-US" sz="3399" dirty="0" err="1">
                <a:solidFill>
                  <a:srgbClr val="FFFFFF"/>
                </a:solidFill>
                <a:latin typeface="Mukta Mahee"/>
              </a:rPr>
              <a:t>opini</a:t>
            </a:r>
            <a:r>
              <a:rPr lang="en-US" sz="3399" dirty="0">
                <a:solidFill>
                  <a:srgbClr val="FFFFFF"/>
                </a:solidFill>
                <a:latin typeface="Mukta Mahee"/>
              </a:rPr>
              <a:t> </a:t>
            </a:r>
            <a:r>
              <a:rPr lang="en-US" sz="3399" dirty="0" err="1">
                <a:solidFill>
                  <a:srgbClr val="FFFFFF"/>
                </a:solidFill>
                <a:latin typeface="Mukta Mahee"/>
              </a:rPr>
              <a:t>adalah</a:t>
            </a:r>
            <a:r>
              <a:rPr lang="en-US" sz="3399" dirty="0">
                <a:solidFill>
                  <a:srgbClr val="FFFFFF"/>
                </a:solidFill>
                <a:latin typeface="Mukta Mahee"/>
              </a:rPr>
              <a:t> </a:t>
            </a:r>
            <a:r>
              <a:rPr lang="en-US" sz="3399" dirty="0" err="1">
                <a:solidFill>
                  <a:srgbClr val="FFFFFF"/>
                </a:solidFill>
                <a:latin typeface="Mukta Mahee"/>
              </a:rPr>
              <a:t>bidang</a:t>
            </a:r>
            <a:r>
              <a:rPr lang="en-US" sz="3399" dirty="0">
                <a:solidFill>
                  <a:srgbClr val="FFFFFF"/>
                </a:solidFill>
                <a:latin typeface="Mukta Mahee"/>
              </a:rPr>
              <a:t> </a:t>
            </a:r>
            <a:r>
              <a:rPr lang="en-US" sz="3399" dirty="0" err="1">
                <a:solidFill>
                  <a:srgbClr val="FFFFFF"/>
                </a:solidFill>
                <a:latin typeface="Mukta Mahee"/>
              </a:rPr>
              <a:t>penelitian</a:t>
            </a:r>
            <a:r>
              <a:rPr lang="en-US" sz="3399" dirty="0">
                <a:solidFill>
                  <a:srgbClr val="FFFFFF"/>
                </a:solidFill>
                <a:latin typeface="Mukta Mahee"/>
              </a:rPr>
              <a:t> yang </a:t>
            </a:r>
            <a:r>
              <a:rPr lang="en-US" sz="3399" dirty="0" err="1">
                <a:solidFill>
                  <a:srgbClr val="FFFFFF"/>
                </a:solidFill>
                <a:latin typeface="Mukta Mahee"/>
              </a:rPr>
              <a:t>menganalisis</a:t>
            </a:r>
            <a:r>
              <a:rPr lang="en-US" sz="3399" dirty="0">
                <a:solidFill>
                  <a:srgbClr val="FFFFFF"/>
                </a:solidFill>
                <a:latin typeface="Mukta Mahee"/>
              </a:rPr>
              <a:t> </a:t>
            </a:r>
            <a:r>
              <a:rPr lang="en-US" sz="3399" dirty="0" err="1">
                <a:solidFill>
                  <a:srgbClr val="FFFFFF"/>
                </a:solidFill>
                <a:latin typeface="Mukta Mahee"/>
              </a:rPr>
              <a:t>opini</a:t>
            </a:r>
            <a:r>
              <a:rPr lang="en-US" sz="3399" dirty="0">
                <a:solidFill>
                  <a:srgbClr val="FFFFFF"/>
                </a:solidFill>
                <a:latin typeface="Mukta Mahee"/>
              </a:rPr>
              <a:t>, </a:t>
            </a:r>
            <a:r>
              <a:rPr lang="en-US" sz="3399" dirty="0" err="1">
                <a:solidFill>
                  <a:srgbClr val="FFFFFF"/>
                </a:solidFill>
                <a:latin typeface="Mukta Mahee"/>
              </a:rPr>
              <a:t>sentimen</a:t>
            </a:r>
            <a:r>
              <a:rPr lang="en-US" sz="3399" dirty="0">
                <a:solidFill>
                  <a:srgbClr val="FFFFFF"/>
                </a:solidFill>
                <a:latin typeface="Mukta Mahee"/>
              </a:rPr>
              <a:t>, </a:t>
            </a:r>
            <a:r>
              <a:rPr lang="en-US" sz="3399" dirty="0" err="1">
                <a:solidFill>
                  <a:srgbClr val="FFFFFF"/>
                </a:solidFill>
                <a:latin typeface="Mukta Mahee"/>
              </a:rPr>
              <a:t>evaluasi</a:t>
            </a:r>
            <a:r>
              <a:rPr lang="en-US" sz="3399" dirty="0">
                <a:solidFill>
                  <a:srgbClr val="FFFFFF"/>
                </a:solidFill>
                <a:latin typeface="Mukta Mahee"/>
              </a:rPr>
              <a:t>, </a:t>
            </a:r>
            <a:r>
              <a:rPr lang="en-US" sz="3399" dirty="0" err="1">
                <a:solidFill>
                  <a:srgbClr val="FFFFFF"/>
                </a:solidFill>
                <a:latin typeface="Mukta Mahee"/>
              </a:rPr>
              <a:t>sikap</a:t>
            </a:r>
            <a:r>
              <a:rPr lang="en-US" sz="3399" dirty="0">
                <a:solidFill>
                  <a:srgbClr val="FFFFFF"/>
                </a:solidFill>
                <a:latin typeface="Mukta Mahee"/>
              </a:rPr>
              <a:t>, dan </a:t>
            </a:r>
            <a:r>
              <a:rPr lang="en-US" sz="3399" dirty="0" err="1">
                <a:solidFill>
                  <a:srgbClr val="FFFFFF"/>
                </a:solidFill>
                <a:latin typeface="Mukta Mahee"/>
              </a:rPr>
              <a:t>emosi</a:t>
            </a:r>
            <a:r>
              <a:rPr lang="en-US" sz="3399" dirty="0">
                <a:solidFill>
                  <a:srgbClr val="FFFFFF"/>
                </a:solidFill>
                <a:latin typeface="Mukta Mahee"/>
              </a:rPr>
              <a:t>.</a:t>
            </a:r>
          </a:p>
        </p:txBody>
      </p:sp>
      <p:grpSp>
        <p:nvGrpSpPr>
          <p:cNvPr id="3" name="Group 3"/>
          <p:cNvGrpSpPr/>
          <p:nvPr/>
        </p:nvGrpSpPr>
        <p:grpSpPr>
          <a:xfrm>
            <a:off x="851347" y="3094634"/>
            <a:ext cx="6410935" cy="352711"/>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5" name="TextBox 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6" name="TextBox 6"/>
          <p:cNvSpPr txBox="1"/>
          <p:nvPr/>
        </p:nvSpPr>
        <p:spPr>
          <a:xfrm>
            <a:off x="570876" y="2512700"/>
            <a:ext cx="6971877" cy="1049567"/>
          </a:xfrm>
          <a:prstGeom prst="rect">
            <a:avLst/>
          </a:prstGeom>
        </p:spPr>
        <p:txBody>
          <a:bodyPr lIns="0" tIns="0" rIns="0" bIns="0" rtlCol="0" anchor="t">
            <a:spAutoFit/>
          </a:bodyPr>
          <a:lstStyle/>
          <a:p>
            <a:pPr algn="ctr">
              <a:lnSpc>
                <a:spcPts val="8682"/>
              </a:lnSpc>
            </a:pPr>
            <a:r>
              <a:rPr lang="en-US" sz="6201">
                <a:solidFill>
                  <a:srgbClr val="FFFFFF"/>
                </a:solidFill>
                <a:latin typeface="Heebo Bold"/>
              </a:rPr>
              <a:t>Landasan Teori</a:t>
            </a:r>
          </a:p>
        </p:txBody>
      </p:sp>
      <p:sp>
        <p:nvSpPr>
          <p:cNvPr id="7" name="TextBox 7"/>
          <p:cNvSpPr txBox="1"/>
          <p:nvPr/>
        </p:nvSpPr>
        <p:spPr>
          <a:xfrm>
            <a:off x="1492853" y="635000"/>
            <a:ext cx="3521060" cy="777875"/>
          </a:xfrm>
          <a:prstGeom prst="rect">
            <a:avLst/>
          </a:prstGeom>
        </p:spPr>
        <p:txBody>
          <a:bodyPr lIns="0" tIns="0" rIns="0" bIns="0" rtlCol="0" anchor="t">
            <a:spAutoFit/>
          </a:bodyPr>
          <a:lstStyle/>
          <a:p>
            <a:pPr algn="just">
              <a:lnSpc>
                <a:spcPts val="3100"/>
              </a:lnSpc>
            </a:pPr>
            <a:r>
              <a:rPr lang="en-US" sz="2500" spc="100">
                <a:solidFill>
                  <a:srgbClr val="FFFFFF"/>
                </a:solidFill>
                <a:latin typeface="Heebo"/>
              </a:rPr>
              <a:t>UNIVERSITAS</a:t>
            </a:r>
          </a:p>
          <a:p>
            <a:pPr algn="just">
              <a:lnSpc>
                <a:spcPts val="3100"/>
              </a:lnSpc>
            </a:pPr>
            <a:r>
              <a:rPr lang="en-US" sz="2500" spc="100">
                <a:solidFill>
                  <a:srgbClr val="FFFFFF"/>
                </a:solidFill>
                <a:latin typeface="Heebo"/>
              </a:rPr>
              <a:t>TRUNOJOYO MADURA</a:t>
            </a:r>
          </a:p>
        </p:txBody>
      </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6182A8"/>
                </a:solidFill>
                <a:latin typeface="Heebo Bold"/>
              </a:rPr>
              <a:t>07</a:t>
            </a:r>
          </a:p>
        </p:txBody>
      </p:sp>
      <p:sp>
        <p:nvSpPr>
          <p:cNvPr id="12" name="TextBox 12"/>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FFFFFF"/>
                </a:solidFill>
                <a:latin typeface="Heebo"/>
              </a:rPr>
              <a:t>SEMINAR PROPOSAL</a:t>
            </a:r>
          </a:p>
        </p:txBody>
      </p:sp>
      <p:sp>
        <p:nvSpPr>
          <p:cNvPr id="13" name="Freeform 13"/>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4" name="Freeform 14"/>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5" name="Freeform 15"/>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6" name="TextBox 16"/>
          <p:cNvSpPr txBox="1"/>
          <p:nvPr/>
        </p:nvSpPr>
        <p:spPr>
          <a:xfrm>
            <a:off x="1028700" y="1617389"/>
            <a:ext cx="2808842" cy="1038187"/>
          </a:xfrm>
          <a:prstGeom prst="rect">
            <a:avLst/>
          </a:prstGeom>
        </p:spPr>
        <p:txBody>
          <a:bodyPr lIns="0" tIns="0" rIns="0" bIns="0" rtlCol="0" anchor="t">
            <a:spAutoFit/>
          </a:bodyPr>
          <a:lstStyle/>
          <a:p>
            <a:pPr algn="ctr">
              <a:lnSpc>
                <a:spcPts val="8402"/>
              </a:lnSpc>
            </a:pPr>
            <a:r>
              <a:rPr lang="en-US" sz="6001">
                <a:solidFill>
                  <a:srgbClr val="FFFFFF"/>
                </a:solidFill>
                <a:latin typeface="Heebo Bold"/>
              </a:rPr>
              <a:t>BAB II</a:t>
            </a:r>
          </a:p>
        </p:txBody>
      </p:sp>
      <p:sp>
        <p:nvSpPr>
          <p:cNvPr id="17" name="Freeform 17"/>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
        <p:nvSpPr>
          <p:cNvPr id="18" name="TextBox 18"/>
          <p:cNvSpPr txBox="1"/>
          <p:nvPr/>
        </p:nvSpPr>
        <p:spPr>
          <a:xfrm>
            <a:off x="6815014" y="4215295"/>
            <a:ext cx="6175798" cy="5371465"/>
          </a:xfrm>
          <a:prstGeom prst="rect">
            <a:avLst/>
          </a:prstGeom>
          <a:noFill/>
          <a:ln>
            <a:solidFill>
              <a:srgbClr val="C00000"/>
            </a:solidFill>
          </a:ln>
        </p:spPr>
        <p:style>
          <a:lnRef idx="2">
            <a:schemeClr val="accent2"/>
          </a:lnRef>
          <a:fillRef idx="1">
            <a:schemeClr val="lt1"/>
          </a:fillRef>
          <a:effectRef idx="0">
            <a:schemeClr val="accent2"/>
          </a:effectRef>
          <a:fontRef idx="minor">
            <a:schemeClr val="dk1"/>
          </a:fontRef>
        </p:style>
        <p:txBody>
          <a:bodyPr lIns="0" tIns="0" rIns="0" bIns="0" rtlCol="0" anchor="t">
            <a:spAutoFit/>
          </a:bodyPr>
          <a:lstStyle/>
          <a:p>
            <a:pPr>
              <a:lnSpc>
                <a:spcPts val="4759"/>
              </a:lnSpc>
            </a:pPr>
            <a:r>
              <a:rPr lang="en-US" sz="3399" dirty="0">
                <a:solidFill>
                  <a:srgbClr val="FFFFFF"/>
                </a:solidFill>
                <a:latin typeface="Mukta Mahee"/>
              </a:rPr>
              <a:t>Shopee Indonesia </a:t>
            </a:r>
            <a:r>
              <a:rPr lang="en-US" sz="3399" dirty="0" err="1">
                <a:solidFill>
                  <a:srgbClr val="FFFFFF"/>
                </a:solidFill>
                <a:latin typeface="Mukta Mahee"/>
              </a:rPr>
              <a:t>adalah</a:t>
            </a:r>
            <a:r>
              <a:rPr lang="en-US" sz="3399" dirty="0">
                <a:solidFill>
                  <a:srgbClr val="FFFFFF"/>
                </a:solidFill>
                <a:latin typeface="Mukta Mahee"/>
              </a:rPr>
              <a:t> salah </a:t>
            </a:r>
            <a:r>
              <a:rPr lang="en-US" sz="3399" dirty="0" err="1">
                <a:solidFill>
                  <a:srgbClr val="FFFFFF"/>
                </a:solidFill>
                <a:latin typeface="Mukta Mahee"/>
              </a:rPr>
              <a:t>satu</a:t>
            </a:r>
            <a:r>
              <a:rPr lang="en-US" sz="3399" dirty="0">
                <a:solidFill>
                  <a:srgbClr val="FFFFFF"/>
                </a:solidFill>
                <a:latin typeface="Mukta Mahee"/>
              </a:rPr>
              <a:t> platform </a:t>
            </a:r>
            <a:r>
              <a:rPr lang="en-US" sz="3399" dirty="0" err="1">
                <a:solidFill>
                  <a:srgbClr val="FFFFFF"/>
                </a:solidFill>
                <a:latin typeface="Mukta Mahee"/>
              </a:rPr>
              <a:t>perdagangan</a:t>
            </a:r>
            <a:r>
              <a:rPr lang="en-US" sz="3399" dirty="0">
                <a:solidFill>
                  <a:srgbClr val="FFFFFF"/>
                </a:solidFill>
                <a:latin typeface="Mukta Mahee"/>
              </a:rPr>
              <a:t> online yang </a:t>
            </a:r>
            <a:r>
              <a:rPr lang="en-US" sz="3399" dirty="0" err="1">
                <a:solidFill>
                  <a:srgbClr val="FFFFFF"/>
                </a:solidFill>
                <a:latin typeface="Mukta Mahee"/>
              </a:rPr>
              <a:t>dimiliki</a:t>
            </a:r>
            <a:r>
              <a:rPr lang="en-US" sz="3399" dirty="0">
                <a:solidFill>
                  <a:srgbClr val="FFFFFF"/>
                </a:solidFill>
                <a:latin typeface="Mukta Mahee"/>
              </a:rPr>
              <a:t> oleh SEA Group </a:t>
            </a:r>
            <a:r>
              <a:rPr lang="en-US" sz="3399" dirty="0" err="1">
                <a:solidFill>
                  <a:srgbClr val="FFFFFF"/>
                </a:solidFill>
                <a:latin typeface="Mukta Mahee"/>
              </a:rPr>
              <a:t>dari</a:t>
            </a:r>
            <a:r>
              <a:rPr lang="en-US" sz="3399" dirty="0">
                <a:solidFill>
                  <a:srgbClr val="FFFFFF"/>
                </a:solidFill>
                <a:latin typeface="Mukta Mahee"/>
              </a:rPr>
              <a:t> Singapura. Platform mobile Shopee yang </a:t>
            </a:r>
            <a:r>
              <a:rPr lang="en-US" sz="3399" dirty="0" err="1">
                <a:solidFill>
                  <a:srgbClr val="FFFFFF"/>
                </a:solidFill>
                <a:latin typeface="Mukta Mahee"/>
              </a:rPr>
              <a:t>berfokus</a:t>
            </a:r>
            <a:r>
              <a:rPr lang="en-US" sz="3399" dirty="0">
                <a:solidFill>
                  <a:srgbClr val="FFFFFF"/>
                </a:solidFill>
                <a:latin typeface="Mukta Mahee"/>
              </a:rPr>
              <a:t> pada </a:t>
            </a:r>
            <a:r>
              <a:rPr lang="en-US" sz="3399" dirty="0" err="1">
                <a:solidFill>
                  <a:srgbClr val="FFFFFF"/>
                </a:solidFill>
                <a:latin typeface="Mukta Mahee"/>
              </a:rPr>
              <a:t>perdagangan</a:t>
            </a:r>
            <a:r>
              <a:rPr lang="en-US" sz="3399" dirty="0">
                <a:solidFill>
                  <a:srgbClr val="FFFFFF"/>
                </a:solidFill>
                <a:latin typeface="Mukta Mahee"/>
              </a:rPr>
              <a:t> </a:t>
            </a:r>
            <a:r>
              <a:rPr lang="en-US" sz="3399" dirty="0" err="1">
                <a:solidFill>
                  <a:srgbClr val="FFFFFF"/>
                </a:solidFill>
                <a:latin typeface="Mukta Mahee"/>
              </a:rPr>
              <a:t>antar</a:t>
            </a:r>
            <a:r>
              <a:rPr lang="en-US" sz="3399" dirty="0">
                <a:solidFill>
                  <a:srgbClr val="FFFFFF"/>
                </a:solidFill>
                <a:latin typeface="Mukta Mahee"/>
              </a:rPr>
              <a:t> </a:t>
            </a:r>
            <a:r>
              <a:rPr lang="en-US" sz="3399" dirty="0" err="1">
                <a:solidFill>
                  <a:srgbClr val="FFFFFF"/>
                </a:solidFill>
                <a:latin typeface="Mukta Mahee"/>
              </a:rPr>
              <a:t>konsumen</a:t>
            </a:r>
            <a:r>
              <a:rPr lang="en-US" sz="3399" dirty="0">
                <a:solidFill>
                  <a:srgbClr val="FFFFFF"/>
                </a:solidFill>
                <a:latin typeface="Mukta Mahee"/>
              </a:rPr>
              <a:t> (C2C) </a:t>
            </a:r>
            <a:r>
              <a:rPr lang="en-US" sz="3399" dirty="0" err="1">
                <a:solidFill>
                  <a:srgbClr val="FFFFFF"/>
                </a:solidFill>
                <a:latin typeface="Mukta Mahee"/>
              </a:rPr>
              <a:t>dengan</a:t>
            </a:r>
            <a:r>
              <a:rPr lang="en-US" sz="3399" dirty="0">
                <a:solidFill>
                  <a:srgbClr val="FFFFFF"/>
                </a:solidFill>
                <a:latin typeface="Mukta Mahee"/>
              </a:rPr>
              <a:t> </a:t>
            </a:r>
            <a:r>
              <a:rPr lang="en-US" sz="3399" dirty="0" err="1">
                <a:solidFill>
                  <a:srgbClr val="FFFFFF"/>
                </a:solidFill>
                <a:latin typeface="Mukta Mahee"/>
              </a:rPr>
              <a:t>mudah</a:t>
            </a:r>
            <a:r>
              <a:rPr lang="en-US" sz="3399" dirty="0">
                <a:solidFill>
                  <a:srgbClr val="FFFFFF"/>
                </a:solidFill>
                <a:latin typeface="Mukta Mahee"/>
              </a:rPr>
              <a:t> </a:t>
            </a:r>
            <a:r>
              <a:rPr lang="en-US" sz="3399" dirty="0" err="1">
                <a:solidFill>
                  <a:srgbClr val="FFFFFF"/>
                </a:solidFill>
                <a:latin typeface="Mukta Mahee"/>
              </a:rPr>
              <a:t>diterima</a:t>
            </a:r>
            <a:r>
              <a:rPr lang="en-US" sz="3399" dirty="0">
                <a:solidFill>
                  <a:srgbClr val="FFFFFF"/>
                </a:solidFill>
                <a:latin typeface="Mukta Mahee"/>
              </a:rPr>
              <a:t> di </a:t>
            </a:r>
            <a:r>
              <a:rPr lang="en-US" sz="3399" dirty="0" err="1">
                <a:solidFill>
                  <a:srgbClr val="FFFFFF"/>
                </a:solidFill>
                <a:latin typeface="Mukta Mahee"/>
              </a:rPr>
              <a:t>berbagai</a:t>
            </a:r>
            <a:r>
              <a:rPr lang="en-US" sz="3399" dirty="0">
                <a:solidFill>
                  <a:srgbClr val="FFFFFF"/>
                </a:solidFill>
                <a:latin typeface="Mukta Mahee"/>
              </a:rPr>
              <a:t> </a:t>
            </a:r>
            <a:r>
              <a:rPr lang="en-US" sz="3399" dirty="0" err="1">
                <a:solidFill>
                  <a:srgbClr val="FFFFFF"/>
                </a:solidFill>
                <a:latin typeface="Mukta Mahee"/>
              </a:rPr>
              <a:t>aspek</a:t>
            </a:r>
            <a:r>
              <a:rPr lang="en-US" sz="3399" dirty="0">
                <a:solidFill>
                  <a:srgbClr val="FFFFFF"/>
                </a:solidFill>
                <a:latin typeface="Mukta Mahee"/>
              </a:rPr>
              <a:t> </a:t>
            </a:r>
            <a:r>
              <a:rPr lang="en-US" sz="3399" dirty="0" err="1">
                <a:solidFill>
                  <a:srgbClr val="FFFFFF"/>
                </a:solidFill>
                <a:latin typeface="Mukta Mahee"/>
              </a:rPr>
              <a:t>kehidupan</a:t>
            </a:r>
            <a:r>
              <a:rPr lang="en-US" sz="3399" dirty="0">
                <a:solidFill>
                  <a:srgbClr val="FFFFFF"/>
                </a:solidFill>
                <a:latin typeface="Mukta Mahee"/>
              </a:rPr>
              <a:t>, </a:t>
            </a:r>
            <a:r>
              <a:rPr lang="en-US" sz="3399" dirty="0" err="1">
                <a:solidFill>
                  <a:srgbClr val="FFFFFF"/>
                </a:solidFill>
                <a:latin typeface="Mukta Mahee"/>
              </a:rPr>
              <a:t>termasuk</a:t>
            </a:r>
            <a:r>
              <a:rPr lang="en-US" sz="3399" dirty="0">
                <a:solidFill>
                  <a:srgbClr val="FFFFFF"/>
                </a:solidFill>
                <a:latin typeface="Mukta Mahee"/>
              </a:rPr>
              <a:t> di Indonesia.</a:t>
            </a:r>
          </a:p>
        </p:txBody>
      </p:sp>
      <p:sp>
        <p:nvSpPr>
          <p:cNvPr id="19" name="TextBox 19"/>
          <p:cNvSpPr txBox="1"/>
          <p:nvPr/>
        </p:nvSpPr>
        <p:spPr>
          <a:xfrm>
            <a:off x="13696430" y="4215295"/>
            <a:ext cx="4124510" cy="3571240"/>
          </a:xfrm>
          <a:prstGeom prst="rect">
            <a:avLst/>
          </a:prstGeom>
          <a:ln>
            <a:solidFill>
              <a:srgbClr val="C00000"/>
            </a:solidFill>
          </a:ln>
        </p:spPr>
        <p:txBody>
          <a:bodyPr lIns="0" tIns="0" rIns="0" bIns="0" rtlCol="0" anchor="t">
            <a:spAutoFit/>
          </a:bodyPr>
          <a:lstStyle/>
          <a:p>
            <a:pPr>
              <a:lnSpc>
                <a:spcPts val="4759"/>
              </a:lnSpc>
            </a:pPr>
            <a:r>
              <a:rPr lang="en-US" sz="3399" dirty="0">
                <a:solidFill>
                  <a:srgbClr val="FFFFFF"/>
                </a:solidFill>
                <a:latin typeface="Mukta Mahee"/>
              </a:rPr>
              <a:t>Preprocessing :</a:t>
            </a:r>
          </a:p>
          <a:p>
            <a:pPr>
              <a:lnSpc>
                <a:spcPts val="4759"/>
              </a:lnSpc>
            </a:pPr>
            <a:r>
              <a:rPr lang="en-US" sz="3399" dirty="0">
                <a:solidFill>
                  <a:srgbClr val="FFFFFF"/>
                </a:solidFill>
                <a:latin typeface="Mukta Mahee"/>
              </a:rPr>
              <a:t>- Case Folding</a:t>
            </a:r>
          </a:p>
          <a:p>
            <a:pPr>
              <a:lnSpc>
                <a:spcPts val="4759"/>
              </a:lnSpc>
            </a:pPr>
            <a:r>
              <a:rPr lang="en-US" sz="3399" dirty="0">
                <a:solidFill>
                  <a:srgbClr val="FFFFFF"/>
                </a:solidFill>
                <a:latin typeface="Mukta Mahee"/>
              </a:rPr>
              <a:t>- Punctuation Removal</a:t>
            </a:r>
          </a:p>
          <a:p>
            <a:pPr>
              <a:lnSpc>
                <a:spcPts val="4759"/>
              </a:lnSpc>
            </a:pPr>
            <a:r>
              <a:rPr lang="en-US" sz="3399" dirty="0">
                <a:solidFill>
                  <a:srgbClr val="FFFFFF"/>
                </a:solidFill>
                <a:latin typeface="Mukta Mahee"/>
              </a:rPr>
              <a:t>- Tokenizing</a:t>
            </a:r>
          </a:p>
          <a:p>
            <a:pPr>
              <a:lnSpc>
                <a:spcPts val="4759"/>
              </a:lnSpc>
            </a:pPr>
            <a:r>
              <a:rPr lang="en-US" sz="3399" dirty="0">
                <a:solidFill>
                  <a:srgbClr val="FFFFFF"/>
                </a:solidFill>
                <a:latin typeface="Mukta Mahee"/>
              </a:rPr>
              <a:t>- </a:t>
            </a:r>
            <a:r>
              <a:rPr lang="en-US" sz="3399" dirty="0" err="1">
                <a:solidFill>
                  <a:srgbClr val="FFFFFF"/>
                </a:solidFill>
                <a:latin typeface="Mukta Mahee"/>
              </a:rPr>
              <a:t>Stopword</a:t>
            </a:r>
            <a:r>
              <a:rPr lang="en-US" sz="3399" dirty="0">
                <a:solidFill>
                  <a:srgbClr val="FFFFFF"/>
                </a:solidFill>
                <a:latin typeface="Mukta Mahee"/>
              </a:rPr>
              <a:t> Removal</a:t>
            </a:r>
          </a:p>
          <a:p>
            <a:pPr>
              <a:lnSpc>
                <a:spcPts val="4759"/>
              </a:lnSpc>
            </a:pPr>
            <a:r>
              <a:rPr lang="en-US" sz="3399" dirty="0">
                <a:solidFill>
                  <a:srgbClr val="FFFFFF"/>
                </a:solidFill>
                <a:latin typeface="Mukta Mahee"/>
              </a:rPr>
              <a:t>- Stemming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sp>
        <p:nvSpPr>
          <p:cNvPr id="2" name="TextBox 2"/>
          <p:cNvSpPr txBox="1"/>
          <p:nvPr/>
        </p:nvSpPr>
        <p:spPr>
          <a:xfrm>
            <a:off x="433280" y="2021663"/>
            <a:ext cx="5334000" cy="2836545"/>
          </a:xfrm>
          <a:prstGeom prst="rect">
            <a:avLst/>
          </a:prstGeom>
          <a:ln>
            <a:solidFill>
              <a:srgbClr val="C00000"/>
            </a:solidFill>
          </a:ln>
        </p:spPr>
        <p:txBody>
          <a:bodyPr lIns="0" tIns="0" rIns="0" bIns="0" rtlCol="0" anchor="t">
            <a:spAutoFit/>
          </a:bodyPr>
          <a:lstStyle/>
          <a:p>
            <a:pPr>
              <a:lnSpc>
                <a:spcPts val="3780"/>
              </a:lnSpc>
            </a:pPr>
            <a:r>
              <a:rPr lang="en-US" sz="2700">
                <a:solidFill>
                  <a:srgbClr val="FFFFFF"/>
                </a:solidFill>
                <a:latin typeface="Mukta Mahee"/>
              </a:rPr>
              <a:t>Term Frequency (TF) adalah frekuensi munculnya kata dalam suatu dokumen,</a:t>
            </a:r>
          </a:p>
          <a:p>
            <a:pPr>
              <a:lnSpc>
                <a:spcPts val="3780"/>
              </a:lnSpc>
            </a:pPr>
            <a:r>
              <a:rPr lang="en-US" sz="2700">
                <a:solidFill>
                  <a:srgbClr val="FFFFFF"/>
                </a:solidFill>
                <a:latin typeface="Mukta Mahee"/>
              </a:rPr>
              <a:t>Document Frequency (DF) adalah banyaknya dokumen yang mengandung kata tertentu.</a:t>
            </a:r>
          </a:p>
        </p:txBody>
      </p:sp>
      <p:grpSp>
        <p:nvGrpSpPr>
          <p:cNvPr id="3" name="Group 3"/>
          <p:cNvGrpSpPr/>
          <p:nvPr/>
        </p:nvGrpSpPr>
        <p:grpSpPr>
          <a:xfrm>
            <a:off x="6334789" y="934905"/>
            <a:ext cx="6410935" cy="352711"/>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5" name="TextBox 5"/>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sp>
        <p:nvSpPr>
          <p:cNvPr id="6" name="TextBox 6"/>
          <p:cNvSpPr txBox="1"/>
          <p:nvPr/>
        </p:nvSpPr>
        <p:spPr>
          <a:xfrm>
            <a:off x="6054318" y="352971"/>
            <a:ext cx="6971877" cy="1049567"/>
          </a:xfrm>
          <a:prstGeom prst="rect">
            <a:avLst/>
          </a:prstGeom>
        </p:spPr>
        <p:txBody>
          <a:bodyPr lIns="0" tIns="0" rIns="0" bIns="0" rtlCol="0" anchor="t">
            <a:spAutoFit/>
          </a:bodyPr>
          <a:lstStyle/>
          <a:p>
            <a:pPr algn="ctr">
              <a:lnSpc>
                <a:spcPts val="8682"/>
              </a:lnSpc>
            </a:pPr>
            <a:r>
              <a:rPr lang="en-US" sz="6201">
                <a:solidFill>
                  <a:srgbClr val="FFFFFF"/>
                </a:solidFill>
                <a:latin typeface="Heebo Bold"/>
              </a:rPr>
              <a:t>Landasan Teori</a:t>
            </a:r>
          </a:p>
        </p:txBody>
      </p:sp>
      <p:sp>
        <p:nvSpPr>
          <p:cNvPr id="7" name="TextBox 7"/>
          <p:cNvSpPr txBox="1"/>
          <p:nvPr/>
        </p:nvSpPr>
        <p:spPr>
          <a:xfrm>
            <a:off x="1492853" y="635000"/>
            <a:ext cx="3521060" cy="777875"/>
          </a:xfrm>
          <a:prstGeom prst="rect">
            <a:avLst/>
          </a:prstGeom>
        </p:spPr>
        <p:txBody>
          <a:bodyPr lIns="0" tIns="0" rIns="0" bIns="0" rtlCol="0" anchor="t">
            <a:spAutoFit/>
          </a:bodyPr>
          <a:lstStyle/>
          <a:p>
            <a:pPr algn="just">
              <a:lnSpc>
                <a:spcPts val="3100"/>
              </a:lnSpc>
            </a:pPr>
            <a:r>
              <a:rPr lang="en-US" sz="2500" spc="100">
                <a:solidFill>
                  <a:srgbClr val="FFFFFF"/>
                </a:solidFill>
                <a:latin typeface="Heebo"/>
              </a:rPr>
              <a:t>UNIVERSITAS</a:t>
            </a:r>
          </a:p>
          <a:p>
            <a:pPr algn="just">
              <a:lnSpc>
                <a:spcPts val="3100"/>
              </a:lnSpc>
            </a:pPr>
            <a:r>
              <a:rPr lang="en-US" sz="2500" spc="100">
                <a:solidFill>
                  <a:srgbClr val="FFFFFF"/>
                </a:solidFill>
                <a:latin typeface="Heebo"/>
              </a:rPr>
              <a:t>TRUNOJOYO MADURA</a:t>
            </a:r>
          </a:p>
        </p:txBody>
      </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D"/>
            </a:p>
          </p:txBody>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6182A8"/>
                </a:solidFill>
                <a:latin typeface="Heebo Bold"/>
              </a:rPr>
              <a:t>08</a:t>
            </a:r>
          </a:p>
        </p:txBody>
      </p:sp>
      <p:sp>
        <p:nvSpPr>
          <p:cNvPr id="12" name="TextBox 12"/>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FFFFFF"/>
                </a:solidFill>
                <a:latin typeface="Heebo"/>
              </a:rPr>
              <a:t>SEMINAR PROPOSAL</a:t>
            </a:r>
          </a:p>
        </p:txBody>
      </p:sp>
      <p:sp>
        <p:nvSpPr>
          <p:cNvPr id="13" name="Freeform 13"/>
          <p:cNvSpPr/>
          <p:nvPr/>
        </p:nvSpPr>
        <p:spPr>
          <a:xfrm flipH="1">
            <a:off x="16368855" y="-245920"/>
            <a:ext cx="1780891" cy="1780891"/>
          </a:xfrm>
          <a:custGeom>
            <a:avLst/>
            <a:gdLst/>
            <a:ahLst/>
            <a:cxnLst/>
            <a:rect l="l" t="t" r="r" b="b"/>
            <a:pathLst>
              <a:path w="1780891" h="1780891">
                <a:moveTo>
                  <a:pt x="1780890" y="0"/>
                </a:moveTo>
                <a:lnTo>
                  <a:pt x="0" y="0"/>
                </a:lnTo>
                <a:lnTo>
                  <a:pt x="0" y="1780891"/>
                </a:lnTo>
                <a:lnTo>
                  <a:pt x="1780890" y="1780891"/>
                </a:lnTo>
                <a:lnTo>
                  <a:pt x="178089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14" name="Freeform 14"/>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5" name="Freeform 15"/>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6" name="Freeform 16"/>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sp>
        <p:nvSpPr>
          <p:cNvPr id="19" name="TextBox 19"/>
          <p:cNvSpPr txBox="1"/>
          <p:nvPr/>
        </p:nvSpPr>
        <p:spPr>
          <a:xfrm>
            <a:off x="5885585" y="2069288"/>
            <a:ext cx="4704149" cy="3331083"/>
          </a:xfrm>
          <a:prstGeom prst="rect">
            <a:avLst/>
          </a:prstGeom>
          <a:ln>
            <a:solidFill>
              <a:srgbClr val="C00000"/>
            </a:solidFill>
          </a:ln>
        </p:spPr>
        <p:txBody>
          <a:bodyPr lIns="0" tIns="0" rIns="0" bIns="0" rtlCol="0" anchor="t">
            <a:spAutoFit/>
          </a:bodyPr>
          <a:lstStyle/>
          <a:p>
            <a:pPr>
              <a:lnSpc>
                <a:spcPts val="2976"/>
              </a:lnSpc>
              <a:spcBef>
                <a:spcPct val="0"/>
              </a:spcBef>
            </a:pPr>
            <a:r>
              <a:rPr lang="en-US" sz="2400" dirty="0">
                <a:solidFill>
                  <a:srgbClr val="FFFFFF"/>
                </a:solidFill>
                <a:latin typeface="Heebo"/>
              </a:rPr>
              <a:t>Teknik SMOTE (Synthetic Minority Oversampling Technique) </a:t>
            </a:r>
            <a:r>
              <a:rPr lang="en-US" sz="2400" dirty="0" err="1">
                <a:solidFill>
                  <a:srgbClr val="FFFFFF"/>
                </a:solidFill>
                <a:latin typeface="Heebo"/>
              </a:rPr>
              <a:t>adalah</a:t>
            </a:r>
            <a:r>
              <a:rPr lang="en-US" sz="2400" dirty="0">
                <a:solidFill>
                  <a:srgbClr val="FFFFFF"/>
                </a:solidFill>
                <a:latin typeface="Heebo"/>
              </a:rPr>
              <a:t> </a:t>
            </a:r>
            <a:r>
              <a:rPr lang="en-US" sz="2400" dirty="0" err="1">
                <a:solidFill>
                  <a:srgbClr val="FFFFFF"/>
                </a:solidFill>
                <a:latin typeface="Heebo"/>
              </a:rPr>
              <a:t>metode</a:t>
            </a:r>
            <a:r>
              <a:rPr lang="en-US" sz="2400" dirty="0">
                <a:solidFill>
                  <a:srgbClr val="FFFFFF"/>
                </a:solidFill>
                <a:latin typeface="Heebo"/>
              </a:rPr>
              <a:t> </a:t>
            </a:r>
            <a:r>
              <a:rPr lang="en-US" sz="2400" dirty="0" err="1">
                <a:solidFill>
                  <a:srgbClr val="FFFFFF"/>
                </a:solidFill>
                <a:latin typeface="Heebo"/>
              </a:rPr>
              <a:t>umum</a:t>
            </a:r>
            <a:r>
              <a:rPr lang="en-US" sz="2400" dirty="0">
                <a:solidFill>
                  <a:srgbClr val="FFFFFF"/>
                </a:solidFill>
                <a:latin typeface="Heebo"/>
              </a:rPr>
              <a:t> yang </a:t>
            </a:r>
            <a:r>
              <a:rPr lang="en-US" sz="2400" dirty="0" err="1">
                <a:solidFill>
                  <a:srgbClr val="FFFFFF"/>
                </a:solidFill>
                <a:latin typeface="Heebo"/>
              </a:rPr>
              <a:t>digunakan</a:t>
            </a:r>
            <a:r>
              <a:rPr lang="en-US" sz="2400" dirty="0">
                <a:solidFill>
                  <a:srgbClr val="FFFFFF"/>
                </a:solidFill>
                <a:latin typeface="Heebo"/>
              </a:rPr>
              <a:t> </a:t>
            </a:r>
            <a:r>
              <a:rPr lang="en-US" sz="2400" dirty="0" err="1">
                <a:solidFill>
                  <a:srgbClr val="FFFFFF"/>
                </a:solidFill>
                <a:latin typeface="Heebo"/>
              </a:rPr>
              <a:t>untuk</a:t>
            </a:r>
            <a:r>
              <a:rPr lang="en-US" sz="2400" dirty="0">
                <a:solidFill>
                  <a:srgbClr val="FFFFFF"/>
                </a:solidFill>
                <a:latin typeface="Heebo"/>
              </a:rPr>
              <a:t> </a:t>
            </a:r>
            <a:r>
              <a:rPr lang="en-US" sz="2400" dirty="0" err="1">
                <a:solidFill>
                  <a:srgbClr val="FFFFFF"/>
                </a:solidFill>
                <a:latin typeface="Heebo"/>
              </a:rPr>
              <a:t>mengatasi</a:t>
            </a:r>
            <a:r>
              <a:rPr lang="en-US" sz="2400" dirty="0">
                <a:solidFill>
                  <a:srgbClr val="FFFFFF"/>
                </a:solidFill>
                <a:latin typeface="Heebo"/>
              </a:rPr>
              <a:t> </a:t>
            </a:r>
            <a:r>
              <a:rPr lang="en-US" sz="2400" dirty="0" err="1">
                <a:solidFill>
                  <a:srgbClr val="FFFFFF"/>
                </a:solidFill>
                <a:latin typeface="Heebo"/>
              </a:rPr>
              <a:t>ketidakseimbangan</a:t>
            </a:r>
            <a:r>
              <a:rPr lang="en-US" sz="2400" dirty="0">
                <a:solidFill>
                  <a:srgbClr val="FFFFFF"/>
                </a:solidFill>
                <a:latin typeface="Heebo"/>
              </a:rPr>
              <a:t> </a:t>
            </a:r>
            <a:r>
              <a:rPr lang="en-US" sz="2400" dirty="0" err="1">
                <a:solidFill>
                  <a:srgbClr val="FFFFFF"/>
                </a:solidFill>
                <a:latin typeface="Heebo"/>
              </a:rPr>
              <a:t>kelas</a:t>
            </a:r>
            <a:r>
              <a:rPr lang="en-US" sz="2400" dirty="0">
                <a:solidFill>
                  <a:srgbClr val="FFFFFF"/>
                </a:solidFill>
                <a:latin typeface="Heebo"/>
              </a:rPr>
              <a:t>, di mana </a:t>
            </a:r>
            <a:r>
              <a:rPr lang="en-US" sz="2400" dirty="0" err="1">
                <a:solidFill>
                  <a:srgbClr val="FFFFFF"/>
                </a:solidFill>
                <a:latin typeface="Heebo"/>
              </a:rPr>
              <a:t>sampel</a:t>
            </a:r>
            <a:r>
              <a:rPr lang="en-US" sz="2400" dirty="0">
                <a:solidFill>
                  <a:srgbClr val="FFFFFF"/>
                </a:solidFill>
                <a:latin typeface="Heebo"/>
              </a:rPr>
              <a:t> </a:t>
            </a:r>
            <a:r>
              <a:rPr lang="en-US" sz="2400" dirty="0" err="1">
                <a:solidFill>
                  <a:srgbClr val="FFFFFF"/>
                </a:solidFill>
                <a:latin typeface="Heebo"/>
              </a:rPr>
              <a:t>baru</a:t>
            </a:r>
            <a:r>
              <a:rPr lang="en-US" sz="2400" dirty="0">
                <a:solidFill>
                  <a:srgbClr val="FFFFFF"/>
                </a:solidFill>
                <a:latin typeface="Heebo"/>
              </a:rPr>
              <a:t> </a:t>
            </a:r>
            <a:r>
              <a:rPr lang="en-US" sz="2400" dirty="0" err="1">
                <a:solidFill>
                  <a:srgbClr val="FFFFFF"/>
                </a:solidFill>
                <a:latin typeface="Heebo"/>
              </a:rPr>
              <a:t>disintesis</a:t>
            </a:r>
            <a:r>
              <a:rPr lang="en-US" sz="2400" dirty="0">
                <a:solidFill>
                  <a:srgbClr val="FFFFFF"/>
                </a:solidFill>
                <a:latin typeface="Heebo"/>
              </a:rPr>
              <a:t> </a:t>
            </a:r>
            <a:r>
              <a:rPr lang="en-US" sz="2400" dirty="0" err="1">
                <a:solidFill>
                  <a:srgbClr val="FFFFFF"/>
                </a:solidFill>
                <a:latin typeface="Heebo"/>
              </a:rPr>
              <a:t>dari</a:t>
            </a:r>
            <a:r>
              <a:rPr lang="en-US" sz="2400" dirty="0">
                <a:solidFill>
                  <a:srgbClr val="FFFFFF"/>
                </a:solidFill>
                <a:latin typeface="Heebo"/>
              </a:rPr>
              <a:t> </a:t>
            </a:r>
            <a:r>
              <a:rPr lang="en-US" sz="2400" dirty="0" err="1">
                <a:solidFill>
                  <a:srgbClr val="FFFFFF"/>
                </a:solidFill>
                <a:latin typeface="Heebo"/>
              </a:rPr>
              <a:t>kelas</a:t>
            </a:r>
            <a:r>
              <a:rPr lang="en-US" sz="2400" dirty="0">
                <a:solidFill>
                  <a:srgbClr val="FFFFFF"/>
                </a:solidFill>
                <a:latin typeface="Heebo"/>
              </a:rPr>
              <a:t> </a:t>
            </a:r>
            <a:r>
              <a:rPr lang="en-US" sz="2400" dirty="0" err="1">
                <a:solidFill>
                  <a:srgbClr val="FFFFFF"/>
                </a:solidFill>
                <a:latin typeface="Heebo"/>
              </a:rPr>
              <a:t>minoritas</a:t>
            </a:r>
            <a:r>
              <a:rPr lang="en-US" sz="2400" dirty="0">
                <a:solidFill>
                  <a:srgbClr val="FFFFFF"/>
                </a:solidFill>
                <a:latin typeface="Heebo"/>
              </a:rPr>
              <a:t> </a:t>
            </a:r>
            <a:r>
              <a:rPr lang="en-US" sz="2400" dirty="0" err="1">
                <a:solidFill>
                  <a:srgbClr val="FFFFFF"/>
                </a:solidFill>
                <a:latin typeface="Heebo"/>
              </a:rPr>
              <a:t>untuk</a:t>
            </a:r>
            <a:r>
              <a:rPr lang="en-US" sz="2400" dirty="0">
                <a:solidFill>
                  <a:srgbClr val="FFFFFF"/>
                </a:solidFill>
                <a:latin typeface="Heebo"/>
              </a:rPr>
              <a:t> </a:t>
            </a:r>
            <a:r>
              <a:rPr lang="en-US" sz="2400" dirty="0" err="1">
                <a:solidFill>
                  <a:srgbClr val="FFFFFF"/>
                </a:solidFill>
                <a:latin typeface="Heebo"/>
              </a:rPr>
              <a:t>menyeimbangkan</a:t>
            </a:r>
            <a:r>
              <a:rPr lang="en-US" sz="2400" dirty="0">
                <a:solidFill>
                  <a:srgbClr val="FFFFFF"/>
                </a:solidFill>
                <a:latin typeface="Heebo"/>
              </a:rPr>
              <a:t> dataset </a:t>
            </a:r>
            <a:r>
              <a:rPr lang="en-US" sz="2400" dirty="0" err="1">
                <a:solidFill>
                  <a:srgbClr val="FFFFFF"/>
                </a:solidFill>
                <a:latin typeface="Heebo"/>
              </a:rPr>
              <a:t>dengan</a:t>
            </a:r>
            <a:r>
              <a:rPr lang="en-US" sz="2400" dirty="0">
                <a:solidFill>
                  <a:srgbClr val="FFFFFF"/>
                </a:solidFill>
                <a:latin typeface="Heebo"/>
              </a:rPr>
              <a:t> </a:t>
            </a:r>
            <a:r>
              <a:rPr lang="en-US" sz="2400" dirty="0" err="1">
                <a:solidFill>
                  <a:srgbClr val="FFFFFF"/>
                </a:solidFill>
                <a:latin typeface="Heebo"/>
              </a:rPr>
              <a:t>mengambil</a:t>
            </a:r>
            <a:r>
              <a:rPr lang="en-US" sz="2400" dirty="0">
                <a:solidFill>
                  <a:srgbClr val="FFFFFF"/>
                </a:solidFill>
                <a:latin typeface="Heebo"/>
              </a:rPr>
              <a:t> </a:t>
            </a:r>
            <a:r>
              <a:rPr lang="en-US" sz="2400" dirty="0" err="1">
                <a:solidFill>
                  <a:srgbClr val="FFFFFF"/>
                </a:solidFill>
                <a:latin typeface="Heebo"/>
              </a:rPr>
              <a:t>sampel</a:t>
            </a:r>
            <a:r>
              <a:rPr lang="en-US" sz="2400" dirty="0">
                <a:solidFill>
                  <a:srgbClr val="FFFFFF"/>
                </a:solidFill>
                <a:latin typeface="Heebo"/>
              </a:rPr>
              <a:t> </a:t>
            </a:r>
            <a:r>
              <a:rPr lang="en-US" sz="2400" dirty="0" err="1">
                <a:solidFill>
                  <a:srgbClr val="FFFFFF"/>
                </a:solidFill>
                <a:latin typeface="Heebo"/>
              </a:rPr>
              <a:t>ulang</a:t>
            </a:r>
            <a:r>
              <a:rPr lang="en-US" sz="2400" dirty="0">
                <a:solidFill>
                  <a:srgbClr val="FFFFFF"/>
                </a:solidFill>
                <a:latin typeface="Heebo"/>
              </a:rPr>
              <a:t> </a:t>
            </a:r>
            <a:r>
              <a:rPr lang="en-US" sz="2400" dirty="0" err="1">
                <a:solidFill>
                  <a:srgbClr val="FFFFFF"/>
                </a:solidFill>
                <a:latin typeface="Heebo"/>
              </a:rPr>
              <a:t>dari</a:t>
            </a:r>
            <a:r>
              <a:rPr lang="en-US" sz="2400" dirty="0">
                <a:solidFill>
                  <a:srgbClr val="FFFFFF"/>
                </a:solidFill>
                <a:latin typeface="Heebo"/>
              </a:rPr>
              <a:t> </a:t>
            </a:r>
            <a:r>
              <a:rPr lang="en-US" sz="2400" dirty="0" err="1">
                <a:solidFill>
                  <a:srgbClr val="FFFFFF"/>
                </a:solidFill>
                <a:latin typeface="Heebo"/>
              </a:rPr>
              <a:t>kelas</a:t>
            </a:r>
            <a:r>
              <a:rPr lang="en-US" sz="2400" dirty="0">
                <a:solidFill>
                  <a:srgbClr val="FFFFFF"/>
                </a:solidFill>
                <a:latin typeface="Heebo"/>
              </a:rPr>
              <a:t> </a:t>
            </a:r>
            <a:r>
              <a:rPr lang="en-US" sz="2400" dirty="0" err="1">
                <a:solidFill>
                  <a:srgbClr val="FFFFFF"/>
                </a:solidFill>
                <a:latin typeface="Heebo"/>
              </a:rPr>
              <a:t>minoritas</a:t>
            </a:r>
            <a:r>
              <a:rPr lang="en-US" sz="2400" dirty="0">
                <a:solidFill>
                  <a:srgbClr val="FFFFFF"/>
                </a:solidFill>
                <a:latin typeface="Heebo"/>
              </a:rPr>
              <a:t>.</a:t>
            </a:r>
          </a:p>
        </p:txBody>
      </p:sp>
      <p:sp>
        <p:nvSpPr>
          <p:cNvPr id="20" name="TextBox 20"/>
          <p:cNvSpPr txBox="1"/>
          <p:nvPr/>
        </p:nvSpPr>
        <p:spPr>
          <a:xfrm>
            <a:off x="5866535" y="5780610"/>
            <a:ext cx="4723199" cy="384721"/>
          </a:xfrm>
          <a:prstGeom prst="rect">
            <a:avLst/>
          </a:prstGeom>
        </p:spPr>
        <p:txBody>
          <a:bodyPr wrap="square" lIns="0" tIns="0" rIns="0" bIns="0" rtlCol="0" anchor="t">
            <a:spAutoFit/>
          </a:bodyPr>
          <a:lstStyle/>
          <a:p>
            <a:pPr>
              <a:lnSpc>
                <a:spcPts val="2976"/>
              </a:lnSpc>
              <a:spcBef>
                <a:spcPct val="0"/>
              </a:spcBef>
            </a:pPr>
            <a:r>
              <a:rPr lang="en-US" sz="2400" dirty="0">
                <a:solidFill>
                  <a:srgbClr val="FFFFFF"/>
                </a:solidFill>
                <a:latin typeface="Heebo"/>
              </a:rPr>
              <a:t>Langkah-</a:t>
            </a:r>
            <a:r>
              <a:rPr lang="en-US" sz="2400" dirty="0" err="1">
                <a:solidFill>
                  <a:srgbClr val="FFFFFF"/>
                </a:solidFill>
                <a:latin typeface="Heebo"/>
              </a:rPr>
              <a:t>langkah</a:t>
            </a:r>
            <a:r>
              <a:rPr lang="en-US" sz="2400" dirty="0">
                <a:solidFill>
                  <a:srgbClr val="FFFFFF"/>
                </a:solidFill>
                <a:latin typeface="Heebo"/>
              </a:rPr>
              <a:t> proses SMOTE:</a:t>
            </a:r>
          </a:p>
        </p:txBody>
      </p:sp>
      <p:sp>
        <p:nvSpPr>
          <p:cNvPr id="21" name="TextBox 21"/>
          <p:cNvSpPr txBox="1"/>
          <p:nvPr/>
        </p:nvSpPr>
        <p:spPr>
          <a:xfrm>
            <a:off x="11687112" y="2052965"/>
            <a:ext cx="6151070" cy="2501264"/>
          </a:xfrm>
          <a:prstGeom prst="rect">
            <a:avLst/>
          </a:prstGeom>
          <a:ln>
            <a:solidFill>
              <a:srgbClr val="C00000"/>
            </a:solidFill>
          </a:ln>
        </p:spPr>
        <p:txBody>
          <a:bodyPr lIns="0" tIns="0" rIns="0" bIns="0" rtlCol="0" anchor="t">
            <a:spAutoFit/>
          </a:bodyPr>
          <a:lstStyle/>
          <a:p>
            <a:pPr>
              <a:lnSpc>
                <a:spcPts val="3360"/>
              </a:lnSpc>
            </a:pPr>
            <a:r>
              <a:rPr lang="en-US" sz="2400" dirty="0">
                <a:solidFill>
                  <a:srgbClr val="FFFFFF"/>
                </a:solidFill>
                <a:latin typeface="Mukta Mahee"/>
              </a:rPr>
              <a:t>Query Expansion Ranking </a:t>
            </a:r>
            <a:r>
              <a:rPr lang="en-US" sz="2400" dirty="0" err="1">
                <a:solidFill>
                  <a:srgbClr val="FFFFFF"/>
                </a:solidFill>
                <a:latin typeface="Mukta Mahee"/>
              </a:rPr>
              <a:t>adalah</a:t>
            </a:r>
            <a:r>
              <a:rPr lang="en-US" sz="2400" dirty="0">
                <a:solidFill>
                  <a:srgbClr val="FFFFFF"/>
                </a:solidFill>
                <a:latin typeface="Mukta Mahee"/>
              </a:rPr>
              <a:t> </a:t>
            </a:r>
            <a:r>
              <a:rPr lang="en-US" sz="2400" dirty="0" err="1">
                <a:solidFill>
                  <a:srgbClr val="FFFFFF"/>
                </a:solidFill>
                <a:latin typeface="Mukta Mahee"/>
              </a:rPr>
              <a:t>metode</a:t>
            </a:r>
            <a:r>
              <a:rPr lang="en-US" sz="2400" dirty="0">
                <a:solidFill>
                  <a:srgbClr val="FFFFFF"/>
                </a:solidFill>
                <a:latin typeface="Mukta Mahee"/>
              </a:rPr>
              <a:t> Query Expansion yang </a:t>
            </a:r>
            <a:r>
              <a:rPr lang="en-US" sz="2400" dirty="0" err="1">
                <a:solidFill>
                  <a:srgbClr val="FFFFFF"/>
                </a:solidFill>
                <a:latin typeface="Mukta Mahee"/>
              </a:rPr>
              <a:t>efektif</a:t>
            </a:r>
            <a:r>
              <a:rPr lang="en-US" sz="2400" dirty="0">
                <a:solidFill>
                  <a:srgbClr val="FFFFFF"/>
                </a:solidFill>
                <a:latin typeface="Mukta Mahee"/>
              </a:rPr>
              <a:t> </a:t>
            </a:r>
            <a:r>
              <a:rPr lang="en-US" sz="2400" dirty="0" err="1">
                <a:solidFill>
                  <a:srgbClr val="FFFFFF"/>
                </a:solidFill>
                <a:latin typeface="Mukta Mahee"/>
              </a:rPr>
              <a:t>untuk</a:t>
            </a:r>
            <a:r>
              <a:rPr lang="en-US" sz="2400" dirty="0">
                <a:solidFill>
                  <a:srgbClr val="FFFFFF"/>
                </a:solidFill>
                <a:latin typeface="Mukta Mahee"/>
              </a:rPr>
              <a:t> </a:t>
            </a:r>
            <a:r>
              <a:rPr lang="en-US" sz="2400" dirty="0" err="1">
                <a:solidFill>
                  <a:srgbClr val="FFFFFF"/>
                </a:solidFill>
                <a:latin typeface="Mukta Mahee"/>
              </a:rPr>
              <a:t>meningkatkan</a:t>
            </a:r>
            <a:r>
              <a:rPr lang="en-US" sz="2400" dirty="0">
                <a:solidFill>
                  <a:srgbClr val="FFFFFF"/>
                </a:solidFill>
                <a:latin typeface="Mukta Mahee"/>
              </a:rPr>
              <a:t> </a:t>
            </a:r>
            <a:r>
              <a:rPr lang="en-US" sz="2400" dirty="0" err="1">
                <a:solidFill>
                  <a:srgbClr val="FFFFFF"/>
                </a:solidFill>
                <a:latin typeface="Mukta Mahee"/>
              </a:rPr>
              <a:t>kualitas</a:t>
            </a:r>
            <a:r>
              <a:rPr lang="en-US" sz="2400" dirty="0">
                <a:solidFill>
                  <a:srgbClr val="FFFFFF"/>
                </a:solidFill>
                <a:latin typeface="Mukta Mahee"/>
              </a:rPr>
              <a:t> </a:t>
            </a:r>
            <a:r>
              <a:rPr lang="en-US" sz="2400" dirty="0" err="1">
                <a:solidFill>
                  <a:srgbClr val="FFFFFF"/>
                </a:solidFill>
                <a:latin typeface="Mukta Mahee"/>
              </a:rPr>
              <a:t>kueri</a:t>
            </a:r>
            <a:r>
              <a:rPr lang="en-US" sz="2400" dirty="0">
                <a:solidFill>
                  <a:srgbClr val="FFFFFF"/>
                </a:solidFill>
                <a:latin typeface="Mukta Mahee"/>
              </a:rPr>
              <a:t>. </a:t>
            </a:r>
            <a:r>
              <a:rPr lang="en-US" sz="2400" dirty="0" err="1">
                <a:solidFill>
                  <a:srgbClr val="FFFFFF"/>
                </a:solidFill>
                <a:latin typeface="Mukta Mahee"/>
              </a:rPr>
              <a:t>Kueri</a:t>
            </a:r>
            <a:r>
              <a:rPr lang="en-US" sz="2400" dirty="0">
                <a:solidFill>
                  <a:srgbClr val="FFFFFF"/>
                </a:solidFill>
                <a:latin typeface="Mukta Mahee"/>
              </a:rPr>
              <a:t> </a:t>
            </a:r>
            <a:r>
              <a:rPr lang="en-US" sz="2400" dirty="0" err="1">
                <a:solidFill>
                  <a:srgbClr val="FFFFFF"/>
                </a:solidFill>
                <a:latin typeface="Mukta Mahee"/>
              </a:rPr>
              <a:t>dimasukkan</a:t>
            </a:r>
            <a:r>
              <a:rPr lang="en-US" sz="2400" dirty="0">
                <a:solidFill>
                  <a:srgbClr val="FFFFFF"/>
                </a:solidFill>
                <a:latin typeface="Mukta Mahee"/>
              </a:rPr>
              <a:t> oleh </a:t>
            </a:r>
            <a:r>
              <a:rPr lang="en-US" sz="2400" dirty="0" err="1">
                <a:solidFill>
                  <a:srgbClr val="FFFFFF"/>
                </a:solidFill>
                <a:latin typeface="Mukta Mahee"/>
              </a:rPr>
              <a:t>pengguna</a:t>
            </a:r>
            <a:r>
              <a:rPr lang="en-US" sz="2400" dirty="0">
                <a:solidFill>
                  <a:srgbClr val="FFFFFF"/>
                </a:solidFill>
                <a:latin typeface="Mukta Mahee"/>
              </a:rPr>
              <a:t> dan </a:t>
            </a:r>
            <a:r>
              <a:rPr lang="en-US" sz="2400" dirty="0" err="1">
                <a:solidFill>
                  <a:srgbClr val="FFFFFF"/>
                </a:solidFill>
                <a:latin typeface="Mukta Mahee"/>
              </a:rPr>
              <a:t>digabungkan</a:t>
            </a:r>
            <a:r>
              <a:rPr lang="en-US" sz="2400" dirty="0">
                <a:solidFill>
                  <a:srgbClr val="FFFFFF"/>
                </a:solidFill>
                <a:latin typeface="Mukta Mahee"/>
              </a:rPr>
              <a:t> </a:t>
            </a:r>
            <a:r>
              <a:rPr lang="en-US" sz="2400" dirty="0" err="1">
                <a:solidFill>
                  <a:srgbClr val="FFFFFF"/>
                </a:solidFill>
                <a:latin typeface="Mukta Mahee"/>
              </a:rPr>
              <a:t>dengan</a:t>
            </a:r>
            <a:r>
              <a:rPr lang="en-US" sz="2400" dirty="0">
                <a:solidFill>
                  <a:srgbClr val="FFFFFF"/>
                </a:solidFill>
                <a:latin typeface="Mukta Mahee"/>
              </a:rPr>
              <a:t> model </a:t>
            </a:r>
            <a:r>
              <a:rPr lang="en-US" sz="2400" dirty="0" err="1">
                <a:solidFill>
                  <a:srgbClr val="FFFFFF"/>
                </a:solidFill>
                <a:latin typeface="Mukta Mahee"/>
              </a:rPr>
              <a:t>pembobotan</a:t>
            </a:r>
            <a:r>
              <a:rPr lang="en-US" sz="2400" dirty="0">
                <a:solidFill>
                  <a:srgbClr val="FFFFFF"/>
                </a:solidFill>
                <a:latin typeface="Mukta Mahee"/>
              </a:rPr>
              <a:t> </a:t>
            </a:r>
            <a:r>
              <a:rPr lang="en-US" sz="2400" dirty="0" err="1">
                <a:solidFill>
                  <a:srgbClr val="FFFFFF"/>
                </a:solidFill>
                <a:latin typeface="Mukta Mahee"/>
              </a:rPr>
              <a:t>probabilistik</a:t>
            </a:r>
            <a:r>
              <a:rPr lang="en-US" sz="2400" dirty="0">
                <a:solidFill>
                  <a:srgbClr val="FFFFFF"/>
                </a:solidFill>
                <a:latin typeface="Mukta Mahee"/>
              </a:rPr>
              <a:t> </a:t>
            </a:r>
            <a:r>
              <a:rPr lang="en-US" sz="2400" dirty="0" err="1">
                <a:solidFill>
                  <a:srgbClr val="FFFFFF"/>
                </a:solidFill>
                <a:latin typeface="Mukta Mahee"/>
              </a:rPr>
              <a:t>Tetapkan</a:t>
            </a:r>
            <a:r>
              <a:rPr lang="en-US" sz="2400" dirty="0">
                <a:solidFill>
                  <a:srgbClr val="FFFFFF"/>
                </a:solidFill>
                <a:latin typeface="Mukta Mahee"/>
              </a:rPr>
              <a:t> </a:t>
            </a:r>
            <a:r>
              <a:rPr lang="en-US" sz="2400" dirty="0" err="1">
                <a:solidFill>
                  <a:srgbClr val="FFFFFF"/>
                </a:solidFill>
                <a:latin typeface="Mukta Mahee"/>
              </a:rPr>
              <a:t>nilai</a:t>
            </a:r>
            <a:r>
              <a:rPr lang="en-US" sz="2400" dirty="0">
                <a:solidFill>
                  <a:srgbClr val="FFFFFF"/>
                </a:solidFill>
                <a:latin typeface="Mukta Mahee"/>
              </a:rPr>
              <a:t> </a:t>
            </a:r>
            <a:r>
              <a:rPr lang="en-US" sz="2400" dirty="0" err="1">
                <a:solidFill>
                  <a:srgbClr val="FFFFFF"/>
                </a:solidFill>
                <a:latin typeface="Mukta Mahee"/>
              </a:rPr>
              <a:t>untuk</a:t>
            </a:r>
            <a:r>
              <a:rPr lang="en-US" sz="2400" dirty="0">
                <a:solidFill>
                  <a:srgbClr val="FFFFFF"/>
                </a:solidFill>
                <a:latin typeface="Mukta Mahee"/>
              </a:rPr>
              <a:t> </a:t>
            </a:r>
            <a:r>
              <a:rPr lang="en-US" sz="2400" dirty="0" err="1">
                <a:solidFill>
                  <a:srgbClr val="FFFFFF"/>
                </a:solidFill>
                <a:latin typeface="Mukta Mahee"/>
              </a:rPr>
              <a:t>setiap</a:t>
            </a:r>
            <a:r>
              <a:rPr lang="en-US" sz="2400" dirty="0">
                <a:solidFill>
                  <a:srgbClr val="FFFFFF"/>
                </a:solidFill>
                <a:latin typeface="Mukta Mahee"/>
              </a:rPr>
              <a:t> </a:t>
            </a:r>
            <a:r>
              <a:rPr lang="en-US" sz="2400" dirty="0" err="1">
                <a:solidFill>
                  <a:srgbClr val="FFFFFF"/>
                </a:solidFill>
                <a:latin typeface="Mukta Mahee"/>
              </a:rPr>
              <a:t>fitur</a:t>
            </a:r>
            <a:r>
              <a:rPr lang="en-US" sz="2400" dirty="0">
                <a:solidFill>
                  <a:srgbClr val="FFFFFF"/>
                </a:solidFill>
                <a:latin typeface="Mukta Mahee"/>
              </a:rPr>
              <a:t> yang </a:t>
            </a:r>
            <a:r>
              <a:rPr lang="en-US" sz="2400" dirty="0" err="1">
                <a:solidFill>
                  <a:srgbClr val="FFFFFF"/>
                </a:solidFill>
                <a:latin typeface="Mukta Mahee"/>
              </a:rPr>
              <a:t>digabungkan</a:t>
            </a:r>
            <a:r>
              <a:rPr lang="en-US" sz="2400" dirty="0">
                <a:solidFill>
                  <a:srgbClr val="FFFFFF"/>
                </a:solidFill>
                <a:latin typeface="Mukta Mahee"/>
              </a:rPr>
              <a:t> </a:t>
            </a:r>
            <a:r>
              <a:rPr lang="en-US" sz="2400" dirty="0" err="1">
                <a:solidFill>
                  <a:srgbClr val="FFFFFF"/>
                </a:solidFill>
                <a:latin typeface="Mukta Mahee"/>
              </a:rPr>
              <a:t>dengan</a:t>
            </a:r>
            <a:r>
              <a:rPr lang="en-US" sz="2400" dirty="0">
                <a:solidFill>
                  <a:srgbClr val="FFFFFF"/>
                </a:solidFill>
                <a:latin typeface="Mukta Mahee"/>
              </a:rPr>
              <a:t> model. </a:t>
            </a:r>
          </a:p>
        </p:txBody>
      </p:sp>
      <p:sp>
        <p:nvSpPr>
          <p:cNvPr id="22" name="TextBox 22"/>
          <p:cNvSpPr txBox="1"/>
          <p:nvPr/>
        </p:nvSpPr>
        <p:spPr>
          <a:xfrm>
            <a:off x="11292450" y="4753814"/>
            <a:ext cx="6734770" cy="646557"/>
          </a:xfrm>
          <a:prstGeom prst="rect">
            <a:avLst/>
          </a:prstGeom>
        </p:spPr>
        <p:txBody>
          <a:bodyPr lIns="0" tIns="0" rIns="0" bIns="0" rtlCol="0" anchor="t">
            <a:spAutoFit/>
          </a:bodyPr>
          <a:lstStyle/>
          <a:p>
            <a:pPr>
              <a:lnSpc>
                <a:spcPts val="2604"/>
              </a:lnSpc>
            </a:pPr>
            <a:r>
              <a:rPr lang="en-US" sz="2100">
                <a:solidFill>
                  <a:srgbClr val="FFFFFF"/>
                </a:solidFill>
                <a:latin typeface="Heebo"/>
              </a:rPr>
              <a:t>Langkah-langkah perhitungannya adalah sebagai berikut:</a:t>
            </a:r>
          </a:p>
          <a:p>
            <a:pPr>
              <a:lnSpc>
                <a:spcPts val="2604"/>
              </a:lnSpc>
              <a:spcBef>
                <a:spcPct val="0"/>
              </a:spcBef>
            </a:pPr>
            <a:endParaRPr lang="en-US" sz="2100">
              <a:solidFill>
                <a:srgbClr val="FFFFFF"/>
              </a:solidFill>
              <a:latin typeface="Heebo"/>
            </a:endParaRPr>
          </a:p>
        </p:txBody>
      </p:sp>
      <p:sp>
        <p:nvSpPr>
          <p:cNvPr id="23" name="TextBox 23"/>
          <p:cNvSpPr txBox="1"/>
          <p:nvPr/>
        </p:nvSpPr>
        <p:spPr>
          <a:xfrm>
            <a:off x="11209444" y="5210188"/>
            <a:ext cx="6859191" cy="313690"/>
          </a:xfrm>
          <a:prstGeom prst="rect">
            <a:avLst/>
          </a:prstGeom>
        </p:spPr>
        <p:txBody>
          <a:bodyPr lIns="0" tIns="0" rIns="0" bIns="0" rtlCol="0" anchor="t">
            <a:spAutoFit/>
          </a:bodyPr>
          <a:lstStyle/>
          <a:p>
            <a:pPr>
              <a:lnSpc>
                <a:spcPts val="2480"/>
              </a:lnSpc>
              <a:spcBef>
                <a:spcPct val="0"/>
              </a:spcBef>
            </a:pPr>
            <a:r>
              <a:rPr lang="en-US" sz="2000">
                <a:solidFill>
                  <a:srgbClr val="FFFFFF"/>
                </a:solidFill>
                <a:latin typeface="Heebo"/>
              </a:rPr>
              <a:t>a. Hitung nilai probabilitas fitur f pada dokumen kelas positif.</a:t>
            </a:r>
          </a:p>
        </p:txBody>
      </p:sp>
      <p:sp>
        <p:nvSpPr>
          <p:cNvPr id="25" name="TextBox 25"/>
          <p:cNvSpPr txBox="1"/>
          <p:nvPr/>
        </p:nvSpPr>
        <p:spPr>
          <a:xfrm>
            <a:off x="11209444" y="6539018"/>
            <a:ext cx="7021413" cy="313690"/>
          </a:xfrm>
          <a:prstGeom prst="rect">
            <a:avLst/>
          </a:prstGeom>
        </p:spPr>
        <p:txBody>
          <a:bodyPr lIns="0" tIns="0" rIns="0" bIns="0" rtlCol="0" anchor="t">
            <a:spAutoFit/>
          </a:bodyPr>
          <a:lstStyle/>
          <a:p>
            <a:pPr>
              <a:lnSpc>
                <a:spcPts val="2480"/>
              </a:lnSpc>
              <a:spcBef>
                <a:spcPct val="0"/>
              </a:spcBef>
            </a:pPr>
            <a:r>
              <a:rPr lang="en-US" sz="2000">
                <a:solidFill>
                  <a:srgbClr val="FFFFFF"/>
                </a:solidFill>
                <a:latin typeface="Heebo"/>
              </a:rPr>
              <a:t>b. Hitung nilai probabilitas fitur f pada dokumen kelas megatif.</a:t>
            </a:r>
          </a:p>
        </p:txBody>
      </p:sp>
      <p:sp>
        <p:nvSpPr>
          <p:cNvPr id="27" name="TextBox 27"/>
          <p:cNvSpPr txBox="1"/>
          <p:nvPr/>
        </p:nvSpPr>
        <p:spPr>
          <a:xfrm>
            <a:off x="11289742" y="7991516"/>
            <a:ext cx="3645458" cy="320601"/>
          </a:xfrm>
          <a:prstGeom prst="rect">
            <a:avLst/>
          </a:prstGeom>
        </p:spPr>
        <p:txBody>
          <a:bodyPr wrap="square" lIns="0" tIns="0" rIns="0" bIns="0" rtlCol="0" anchor="t">
            <a:spAutoFit/>
          </a:bodyPr>
          <a:lstStyle/>
          <a:p>
            <a:pPr>
              <a:lnSpc>
                <a:spcPts val="2480"/>
              </a:lnSpc>
              <a:spcBef>
                <a:spcPct val="0"/>
              </a:spcBef>
            </a:pPr>
            <a:r>
              <a:rPr lang="en-US" sz="2000" dirty="0">
                <a:solidFill>
                  <a:srgbClr val="FFFFFF"/>
                </a:solidFill>
                <a:latin typeface="Heebo"/>
              </a:rPr>
              <a:t>c. </a:t>
            </a:r>
            <a:r>
              <a:rPr lang="en-US" sz="2000" dirty="0" err="1">
                <a:solidFill>
                  <a:srgbClr val="FFFFFF"/>
                </a:solidFill>
                <a:latin typeface="Heebo"/>
              </a:rPr>
              <a:t>Hitung</a:t>
            </a:r>
            <a:r>
              <a:rPr lang="en-US" sz="2000" dirty="0">
                <a:solidFill>
                  <a:srgbClr val="FFFFFF"/>
                </a:solidFill>
                <a:latin typeface="Heebo"/>
              </a:rPr>
              <a:t> </a:t>
            </a:r>
            <a:r>
              <a:rPr lang="en-US" sz="2000" dirty="0" err="1">
                <a:solidFill>
                  <a:srgbClr val="FFFFFF"/>
                </a:solidFill>
                <a:latin typeface="Heebo"/>
              </a:rPr>
              <a:t>skor</a:t>
            </a:r>
            <a:r>
              <a:rPr lang="en-US" sz="2000" dirty="0">
                <a:solidFill>
                  <a:srgbClr val="FFFFFF"/>
                </a:solidFill>
                <a:latin typeface="Heebo"/>
              </a:rPr>
              <a:t> QER </a:t>
            </a:r>
            <a:r>
              <a:rPr lang="en-US" sz="2000" dirty="0" err="1">
                <a:solidFill>
                  <a:srgbClr val="FFFFFF"/>
                </a:solidFill>
                <a:latin typeface="Heebo"/>
              </a:rPr>
              <a:t>untuk</a:t>
            </a:r>
            <a:r>
              <a:rPr lang="en-US" sz="2000" dirty="0">
                <a:solidFill>
                  <a:srgbClr val="FFFFFF"/>
                </a:solidFill>
                <a:latin typeface="Heebo"/>
              </a:rPr>
              <a:t> </a:t>
            </a:r>
            <a:r>
              <a:rPr lang="en-US" sz="2000" dirty="0" err="1">
                <a:solidFill>
                  <a:srgbClr val="FFFFFF"/>
                </a:solidFill>
                <a:latin typeface="Heebo"/>
              </a:rPr>
              <a:t>fitur</a:t>
            </a:r>
            <a:r>
              <a:rPr lang="en-US" sz="2000" dirty="0">
                <a:solidFill>
                  <a:srgbClr val="FFFFFF"/>
                </a:solidFill>
                <a:latin typeface="Heebo"/>
              </a:rPr>
              <a:t> f</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7B0BB4E-DF5B-9345-67DF-7A64A69FAF78}"/>
                  </a:ext>
                </a:extLst>
              </p:cNvPr>
              <p:cNvSpPr txBox="1"/>
              <p:nvPr/>
            </p:nvSpPr>
            <p:spPr>
              <a:xfrm>
                <a:off x="12622401" y="5670976"/>
                <a:ext cx="2785232"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400" i="1" smtClean="0">
                          <a:solidFill>
                            <a:schemeClr val="bg1"/>
                          </a:solidFill>
                          <a:latin typeface="Cambria Math" panose="02040503050406030204" pitchFamily="18" charset="0"/>
                        </a:rPr>
                        <m:t>𝑝𝑓</m:t>
                      </m:r>
                      <m:r>
                        <a:rPr lang="en-ID" sz="2400" i="0">
                          <a:solidFill>
                            <a:schemeClr val="bg1"/>
                          </a:solidFill>
                          <a:latin typeface="Cambria Math" panose="02040503050406030204" pitchFamily="18" charset="0"/>
                        </a:rPr>
                        <m:t>=</m:t>
                      </m:r>
                      <m:f>
                        <m:fPr>
                          <m:ctrlPr>
                            <a:rPr lang="en-ID" sz="2400" i="1">
                              <a:solidFill>
                                <a:schemeClr val="bg1"/>
                              </a:solidFill>
                              <a:latin typeface="Cambria Math" panose="02040503050406030204" pitchFamily="18" charset="0"/>
                            </a:rPr>
                          </m:ctrlPr>
                        </m:fPr>
                        <m:num>
                          <m:r>
                            <a:rPr lang="en-ID" sz="2400" i="1">
                              <a:solidFill>
                                <a:schemeClr val="bg1"/>
                              </a:solidFill>
                              <a:latin typeface="Cambria Math" panose="02040503050406030204" pitchFamily="18" charset="0"/>
                            </a:rPr>
                            <m:t>𝑑𝑓</m:t>
                          </m:r>
                          <m:r>
                            <a:rPr lang="en-ID" sz="2400" i="0">
                              <a:solidFill>
                                <a:schemeClr val="bg1"/>
                              </a:solidFill>
                              <a:latin typeface="Cambria Math" panose="02040503050406030204" pitchFamily="18" charset="0"/>
                            </a:rPr>
                            <m:t>+ + 0.5</m:t>
                          </m:r>
                        </m:num>
                        <m:den>
                          <m:r>
                            <m:rPr>
                              <m:sty m:val="p"/>
                            </m:rPr>
                            <a:rPr lang="en-ID" sz="2400" i="0">
                              <a:solidFill>
                                <a:schemeClr val="bg1"/>
                              </a:solidFill>
                              <a:latin typeface="Cambria Math" panose="02040503050406030204" pitchFamily="18" charset="0"/>
                            </a:rPr>
                            <m:t>n</m:t>
                          </m:r>
                          <m:r>
                            <a:rPr lang="en-ID" sz="2400" i="0">
                              <a:solidFill>
                                <a:schemeClr val="bg1"/>
                              </a:solidFill>
                              <a:latin typeface="Cambria Math" panose="02040503050406030204" pitchFamily="18" charset="0"/>
                            </a:rPr>
                            <m:t>+ + 1.0</m:t>
                          </m:r>
                        </m:den>
                      </m:f>
                    </m:oMath>
                  </m:oMathPara>
                </a14:m>
                <a:endParaRPr lang="en-ID" sz="2400" dirty="0">
                  <a:solidFill>
                    <a:schemeClr val="bg1"/>
                  </a:solidFill>
                </a:endParaRPr>
              </a:p>
            </p:txBody>
          </p:sp>
        </mc:Choice>
        <mc:Fallback xmlns="">
          <p:sp>
            <p:nvSpPr>
              <p:cNvPr id="29" name="TextBox 28">
                <a:extLst>
                  <a:ext uri="{FF2B5EF4-FFF2-40B4-BE49-F238E27FC236}">
                    <a16:creationId xmlns:a16="http://schemas.microsoft.com/office/drawing/2014/main" id="{A7B0BB4E-DF5B-9345-67DF-7A64A69FAF78}"/>
                  </a:ext>
                </a:extLst>
              </p:cNvPr>
              <p:cNvSpPr txBox="1">
                <a:spLocks noRot="1" noChangeAspect="1" noMove="1" noResize="1" noEditPoints="1" noAdjustHandles="1" noChangeArrowheads="1" noChangeShapeType="1" noTextEdit="1"/>
              </p:cNvSpPr>
              <p:nvPr/>
            </p:nvSpPr>
            <p:spPr>
              <a:xfrm>
                <a:off x="12622401" y="5670976"/>
                <a:ext cx="2785232" cy="800668"/>
              </a:xfrm>
              <a:prstGeom prst="rect">
                <a:avLst/>
              </a:prstGeom>
              <a:blipFill>
                <a:blip r:embed="rId7"/>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78A605E-6047-735E-D3DB-610FAF2083A0}"/>
                  </a:ext>
                </a:extLst>
              </p:cNvPr>
              <p:cNvSpPr txBox="1"/>
              <p:nvPr/>
            </p:nvSpPr>
            <p:spPr>
              <a:xfrm>
                <a:off x="12768118" y="7086450"/>
                <a:ext cx="2493797"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400" i="1" smtClean="0">
                          <a:solidFill>
                            <a:schemeClr val="bg1"/>
                          </a:solidFill>
                          <a:latin typeface="Cambria Math" panose="02040503050406030204" pitchFamily="18" charset="0"/>
                        </a:rPr>
                        <m:t>𝑞𝑓</m:t>
                      </m:r>
                      <m:r>
                        <a:rPr lang="en-ID" sz="2400" i="0">
                          <a:solidFill>
                            <a:schemeClr val="bg1"/>
                          </a:solidFill>
                          <a:latin typeface="Cambria Math" panose="02040503050406030204" pitchFamily="18" charset="0"/>
                        </a:rPr>
                        <m:t>=</m:t>
                      </m:r>
                      <m:f>
                        <m:fPr>
                          <m:ctrlPr>
                            <a:rPr lang="en-ID" sz="2400" i="1">
                              <a:solidFill>
                                <a:schemeClr val="bg1"/>
                              </a:solidFill>
                              <a:latin typeface="Cambria Math" panose="02040503050406030204" pitchFamily="18" charset="0"/>
                            </a:rPr>
                          </m:ctrlPr>
                        </m:fPr>
                        <m:num>
                          <m:r>
                            <a:rPr lang="en-ID" sz="2400" i="1">
                              <a:solidFill>
                                <a:schemeClr val="bg1"/>
                              </a:solidFill>
                              <a:latin typeface="Cambria Math" panose="02040503050406030204" pitchFamily="18" charset="0"/>
                            </a:rPr>
                            <m:t>𝑑𝑓</m:t>
                          </m:r>
                          <m:r>
                            <a:rPr lang="en-ID" sz="2400" i="0">
                              <a:solidFill>
                                <a:schemeClr val="bg1"/>
                              </a:solidFill>
                              <a:latin typeface="Cambria Math" panose="02040503050406030204" pitchFamily="18" charset="0"/>
                            </a:rPr>
                            <m:t>− + 0.5</m:t>
                          </m:r>
                        </m:num>
                        <m:den>
                          <m:r>
                            <m:rPr>
                              <m:sty m:val="p"/>
                            </m:rPr>
                            <a:rPr lang="en-ID" sz="2400" i="0">
                              <a:solidFill>
                                <a:schemeClr val="bg1"/>
                              </a:solidFill>
                              <a:latin typeface="Cambria Math" panose="02040503050406030204" pitchFamily="18" charset="0"/>
                            </a:rPr>
                            <m:t>n</m:t>
                          </m:r>
                          <m:r>
                            <a:rPr lang="en-ID" sz="2400" i="0">
                              <a:solidFill>
                                <a:schemeClr val="bg1"/>
                              </a:solidFill>
                              <a:latin typeface="Cambria Math" panose="02040503050406030204" pitchFamily="18" charset="0"/>
                            </a:rPr>
                            <m:t>− + 0.5</m:t>
                          </m:r>
                        </m:den>
                      </m:f>
                    </m:oMath>
                  </m:oMathPara>
                </a14:m>
                <a:endParaRPr lang="en-ID" sz="2400" dirty="0">
                  <a:solidFill>
                    <a:schemeClr val="bg1"/>
                  </a:solidFill>
                </a:endParaRPr>
              </a:p>
            </p:txBody>
          </p:sp>
        </mc:Choice>
        <mc:Fallback xmlns="">
          <p:sp>
            <p:nvSpPr>
              <p:cNvPr id="30" name="TextBox 29">
                <a:extLst>
                  <a:ext uri="{FF2B5EF4-FFF2-40B4-BE49-F238E27FC236}">
                    <a16:creationId xmlns:a16="http://schemas.microsoft.com/office/drawing/2014/main" id="{278A605E-6047-735E-D3DB-610FAF2083A0}"/>
                  </a:ext>
                </a:extLst>
              </p:cNvPr>
              <p:cNvSpPr txBox="1">
                <a:spLocks noRot="1" noChangeAspect="1" noMove="1" noResize="1" noEditPoints="1" noAdjustHandles="1" noChangeArrowheads="1" noChangeShapeType="1" noTextEdit="1"/>
              </p:cNvSpPr>
              <p:nvPr/>
            </p:nvSpPr>
            <p:spPr>
              <a:xfrm>
                <a:off x="12768118" y="7086450"/>
                <a:ext cx="2493797" cy="800668"/>
              </a:xfrm>
              <a:prstGeom prst="rect">
                <a:avLst/>
              </a:prstGeom>
              <a:blipFill>
                <a:blip r:embed="rId8"/>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8AC26D-09DA-B049-10A5-C1BBA714D240}"/>
                  </a:ext>
                </a:extLst>
              </p:cNvPr>
              <p:cNvSpPr txBox="1"/>
              <p:nvPr/>
            </p:nvSpPr>
            <p:spPr>
              <a:xfrm>
                <a:off x="13193027" y="8234035"/>
                <a:ext cx="2214606" cy="895886"/>
              </a:xfrm>
              <a:prstGeom prst="rect">
                <a:avLst/>
              </a:prstGeom>
              <a:noFill/>
            </p:spPr>
            <p:txBody>
              <a:bodyPr wrap="square">
                <a:spAutoFit/>
              </a:bodyPr>
              <a:lstStyle/>
              <a:p>
                <a:pPr algn="just">
                  <a:lnSpc>
                    <a:spcPct val="150000"/>
                  </a:lnSpc>
                </a:pPr>
                <a:r>
                  <a:rPr lang="en-US" sz="2400" dirty="0">
                    <a:solidFill>
                      <a:schemeClr val="bg1"/>
                    </a:solidFill>
                    <a:effectLst/>
                    <a:latin typeface="Cambria Math" panose="02040503050406030204" pitchFamily="18" charset="0"/>
                    <a:ea typeface="Arial" panose="020B0604020202020204" pitchFamily="34" charset="0"/>
                    <a:cs typeface="Cambria Math" panose="02040503050406030204" pitchFamily="18" charset="0"/>
                  </a:rPr>
                  <a:t>𝑠𝑐𝑜𝑟𝑒𝑓=</a:t>
                </a:r>
                <a14:m>
                  <m:oMath xmlns:m="http://schemas.openxmlformats.org/officeDocument/2006/math">
                    <m:f>
                      <m:fPr>
                        <m:ctrlPr>
                          <a:rPr lang="en-ID"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ctrlPr>
                      </m:fPr>
                      <m:num>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𝑝𝑓</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𝑞𝑓</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m:t>
                        </m:r>
                      </m:num>
                      <m:den>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𝑝𝑓</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𝑞𝑓</m:t>
                        </m:r>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m:t>
                        </m:r>
                      </m:den>
                    </m:f>
                  </m:oMath>
                </a14:m>
                <a:endParaRPr lang="en-ID" sz="2400" dirty="0">
                  <a:solidFill>
                    <a:schemeClr val="bg1"/>
                  </a:solidFill>
                  <a:effectLst/>
                  <a:latin typeface="Arial" panose="020B0604020202020204" pitchFamily="34" charset="0"/>
                  <a:ea typeface="Arial" panose="020B0604020202020204" pitchFamily="34" charset="0"/>
                </a:endParaRPr>
              </a:p>
            </p:txBody>
          </p:sp>
        </mc:Choice>
        <mc:Fallback xmlns="">
          <p:sp>
            <p:nvSpPr>
              <p:cNvPr id="31" name="TextBox 30">
                <a:extLst>
                  <a:ext uri="{FF2B5EF4-FFF2-40B4-BE49-F238E27FC236}">
                    <a16:creationId xmlns:a16="http://schemas.microsoft.com/office/drawing/2014/main" id="{B78AC26D-09DA-B049-10A5-C1BBA714D240}"/>
                  </a:ext>
                </a:extLst>
              </p:cNvPr>
              <p:cNvSpPr txBox="1">
                <a:spLocks noRot="1" noChangeAspect="1" noMove="1" noResize="1" noEditPoints="1" noAdjustHandles="1" noChangeArrowheads="1" noChangeShapeType="1" noTextEdit="1"/>
              </p:cNvSpPr>
              <p:nvPr/>
            </p:nvSpPr>
            <p:spPr>
              <a:xfrm>
                <a:off x="13193027" y="8234035"/>
                <a:ext cx="2214606" cy="895886"/>
              </a:xfrm>
              <a:prstGeom prst="rect">
                <a:avLst/>
              </a:prstGeom>
              <a:blipFill>
                <a:blip r:embed="rId9"/>
                <a:stretch>
                  <a:fillRect l="-4132"/>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D74838D-5910-12B2-62C1-0D25CD5D6571}"/>
                  </a:ext>
                </a:extLst>
              </p:cNvPr>
              <p:cNvSpPr txBox="1"/>
              <p:nvPr/>
            </p:nvSpPr>
            <p:spPr>
              <a:xfrm>
                <a:off x="1058184" y="5141939"/>
                <a:ext cx="3361415" cy="835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400" i="1" smtClean="0">
                          <a:solidFill>
                            <a:schemeClr val="bg1"/>
                          </a:solidFill>
                          <a:latin typeface="Cambria Math" panose="02040503050406030204" pitchFamily="18" charset="0"/>
                        </a:rPr>
                        <m:t>𝐼𝐷𝐹</m:t>
                      </m:r>
                      <m:r>
                        <a:rPr lang="en-ID" sz="2400" i="0">
                          <a:solidFill>
                            <a:schemeClr val="bg1"/>
                          </a:solidFill>
                          <a:latin typeface="Cambria Math" panose="02040503050406030204" pitchFamily="18" charset="0"/>
                        </a:rPr>
                        <m:t> </m:t>
                      </m:r>
                      <m:d>
                        <m:dPr>
                          <m:ctrlPr>
                            <a:rPr lang="en-ID" sz="2400" i="1">
                              <a:solidFill>
                                <a:schemeClr val="bg1"/>
                              </a:solidFill>
                              <a:latin typeface="Cambria Math" panose="02040503050406030204" pitchFamily="18" charset="0"/>
                            </a:rPr>
                          </m:ctrlPr>
                        </m:dPr>
                        <m:e>
                          <m:r>
                            <a:rPr lang="en-ID" sz="2400" i="1">
                              <a:solidFill>
                                <a:schemeClr val="bg1"/>
                              </a:solidFill>
                              <a:latin typeface="Cambria Math" panose="02040503050406030204" pitchFamily="18" charset="0"/>
                            </a:rPr>
                            <m:t>𝑤</m:t>
                          </m:r>
                        </m:e>
                      </m:d>
                      <m:r>
                        <a:rPr lang="en-ID" sz="2400" i="0">
                          <a:solidFill>
                            <a:schemeClr val="bg1"/>
                          </a:solidFill>
                          <a:latin typeface="Cambria Math" panose="02040503050406030204" pitchFamily="18" charset="0"/>
                        </a:rPr>
                        <m:t>=</m:t>
                      </m:r>
                      <m:func>
                        <m:funcPr>
                          <m:ctrlPr>
                            <a:rPr lang="en-ID" sz="2400" i="1">
                              <a:solidFill>
                                <a:schemeClr val="bg1"/>
                              </a:solidFill>
                              <a:latin typeface="Cambria Math" panose="02040503050406030204" pitchFamily="18" charset="0"/>
                            </a:rPr>
                          </m:ctrlPr>
                        </m:funcPr>
                        <m:fName>
                          <m:r>
                            <m:rPr>
                              <m:sty m:val="p"/>
                            </m:rPr>
                            <a:rPr lang="en-ID" sz="2400" i="0">
                              <a:solidFill>
                                <a:schemeClr val="bg1"/>
                              </a:solidFill>
                              <a:latin typeface="Cambria Math" panose="02040503050406030204" pitchFamily="18" charset="0"/>
                            </a:rPr>
                            <m:t>log</m:t>
                          </m:r>
                        </m:fName>
                        <m:e>
                          <m:d>
                            <m:dPr>
                              <m:ctrlPr>
                                <a:rPr lang="en-ID" sz="2400" i="1">
                                  <a:solidFill>
                                    <a:schemeClr val="bg1"/>
                                  </a:solidFill>
                                  <a:latin typeface="Cambria Math" panose="02040503050406030204" pitchFamily="18" charset="0"/>
                                </a:rPr>
                              </m:ctrlPr>
                            </m:dPr>
                            <m:e>
                              <m:f>
                                <m:fPr>
                                  <m:ctrlPr>
                                    <a:rPr lang="en-ID" sz="2400" i="1">
                                      <a:solidFill>
                                        <a:schemeClr val="bg1"/>
                                      </a:solidFill>
                                      <a:latin typeface="Cambria Math" panose="02040503050406030204" pitchFamily="18" charset="0"/>
                                    </a:rPr>
                                  </m:ctrlPr>
                                </m:fPr>
                                <m:num>
                                  <m:r>
                                    <a:rPr lang="en-ID" sz="2400" i="1">
                                      <a:solidFill>
                                        <a:schemeClr val="bg1"/>
                                      </a:solidFill>
                                      <a:latin typeface="Cambria Math" panose="02040503050406030204" pitchFamily="18" charset="0"/>
                                    </a:rPr>
                                    <m:t>𝑁</m:t>
                                  </m:r>
                                </m:num>
                                <m:den>
                                  <m:r>
                                    <a:rPr lang="en-ID" sz="2400" i="1">
                                      <a:solidFill>
                                        <a:schemeClr val="bg1"/>
                                      </a:solidFill>
                                      <a:latin typeface="Cambria Math" panose="02040503050406030204" pitchFamily="18" charset="0"/>
                                    </a:rPr>
                                    <m:t>𝐷𝐹</m:t>
                                  </m:r>
                                  <m:d>
                                    <m:dPr>
                                      <m:ctrlPr>
                                        <a:rPr lang="en-ID" sz="2400" i="1">
                                          <a:solidFill>
                                            <a:schemeClr val="bg1"/>
                                          </a:solidFill>
                                          <a:latin typeface="Cambria Math" panose="02040503050406030204" pitchFamily="18" charset="0"/>
                                        </a:rPr>
                                      </m:ctrlPr>
                                    </m:dPr>
                                    <m:e>
                                      <m:r>
                                        <a:rPr lang="en-ID" sz="2400" i="1">
                                          <a:solidFill>
                                            <a:schemeClr val="bg1"/>
                                          </a:solidFill>
                                          <a:latin typeface="Cambria Math" panose="02040503050406030204" pitchFamily="18" charset="0"/>
                                        </a:rPr>
                                        <m:t>𝑤</m:t>
                                      </m:r>
                                    </m:e>
                                  </m:d>
                                </m:den>
                              </m:f>
                            </m:e>
                          </m:d>
                        </m:e>
                      </m:func>
                    </m:oMath>
                  </m:oMathPara>
                </a14:m>
                <a:endParaRPr lang="en-ID" sz="2400" dirty="0">
                  <a:solidFill>
                    <a:schemeClr val="bg1"/>
                  </a:solidFill>
                </a:endParaRPr>
              </a:p>
            </p:txBody>
          </p:sp>
        </mc:Choice>
        <mc:Fallback xmlns="">
          <p:sp>
            <p:nvSpPr>
              <p:cNvPr id="33" name="TextBox 32">
                <a:extLst>
                  <a:ext uri="{FF2B5EF4-FFF2-40B4-BE49-F238E27FC236}">
                    <a16:creationId xmlns:a16="http://schemas.microsoft.com/office/drawing/2014/main" id="{AD74838D-5910-12B2-62C1-0D25CD5D6571}"/>
                  </a:ext>
                </a:extLst>
              </p:cNvPr>
              <p:cNvSpPr txBox="1">
                <a:spLocks noRot="1" noChangeAspect="1" noMove="1" noResize="1" noEditPoints="1" noAdjustHandles="1" noChangeArrowheads="1" noChangeShapeType="1" noTextEdit="1"/>
              </p:cNvSpPr>
              <p:nvPr/>
            </p:nvSpPr>
            <p:spPr>
              <a:xfrm>
                <a:off x="1058184" y="5141939"/>
                <a:ext cx="3361415" cy="835998"/>
              </a:xfrm>
              <a:prstGeom prst="rect">
                <a:avLst/>
              </a:prstGeom>
              <a:blipFill>
                <a:blip r:embed="rId10"/>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24D5763-FCCD-FA03-A986-9F933D3E81E7}"/>
                  </a:ext>
                </a:extLst>
              </p:cNvPr>
              <p:cNvSpPr txBox="1"/>
              <p:nvPr/>
            </p:nvSpPr>
            <p:spPr>
              <a:xfrm>
                <a:off x="243812" y="6484935"/>
                <a:ext cx="53317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400" i="1" smtClean="0">
                          <a:solidFill>
                            <a:schemeClr val="bg1"/>
                          </a:solidFill>
                          <a:latin typeface="Cambria Math" panose="02040503050406030204" pitchFamily="18" charset="0"/>
                        </a:rPr>
                        <m:t>𝑇𝐹</m:t>
                      </m:r>
                      <m:r>
                        <a:rPr lang="en-ID" sz="2400" i="0">
                          <a:solidFill>
                            <a:schemeClr val="bg1"/>
                          </a:solidFill>
                          <a:latin typeface="Cambria Math" panose="02040503050406030204" pitchFamily="18" charset="0"/>
                        </a:rPr>
                        <m:t>−</m:t>
                      </m:r>
                      <m:r>
                        <a:rPr lang="en-ID" sz="2400" i="1">
                          <a:solidFill>
                            <a:schemeClr val="bg1"/>
                          </a:solidFill>
                          <a:latin typeface="Cambria Math" panose="02040503050406030204" pitchFamily="18" charset="0"/>
                        </a:rPr>
                        <m:t>𝐼𝐷𝐹</m:t>
                      </m:r>
                      <m:d>
                        <m:dPr>
                          <m:ctrlPr>
                            <a:rPr lang="en-ID" sz="2400" i="1">
                              <a:solidFill>
                                <a:schemeClr val="bg1"/>
                              </a:solidFill>
                              <a:latin typeface="Cambria Math" panose="02040503050406030204" pitchFamily="18" charset="0"/>
                            </a:rPr>
                          </m:ctrlPr>
                        </m:dPr>
                        <m:e>
                          <m:r>
                            <a:rPr lang="en-ID" sz="2400" i="1">
                              <a:solidFill>
                                <a:schemeClr val="bg1"/>
                              </a:solidFill>
                              <a:latin typeface="Cambria Math" panose="02040503050406030204" pitchFamily="18" charset="0"/>
                            </a:rPr>
                            <m:t>𝑤</m:t>
                          </m:r>
                          <m:r>
                            <a:rPr lang="en-ID" sz="2400" i="0">
                              <a:solidFill>
                                <a:schemeClr val="bg1"/>
                              </a:solidFill>
                              <a:latin typeface="Cambria Math" panose="02040503050406030204" pitchFamily="18" charset="0"/>
                            </a:rPr>
                            <m:t>,</m:t>
                          </m:r>
                          <m:r>
                            <a:rPr lang="en-ID" sz="2400" i="1">
                              <a:solidFill>
                                <a:schemeClr val="bg1"/>
                              </a:solidFill>
                              <a:latin typeface="Cambria Math" panose="02040503050406030204" pitchFamily="18" charset="0"/>
                            </a:rPr>
                            <m:t>𝑑</m:t>
                          </m:r>
                        </m:e>
                      </m:d>
                      <m:r>
                        <a:rPr lang="en-ID" sz="2400" i="0">
                          <a:solidFill>
                            <a:schemeClr val="bg1"/>
                          </a:solidFill>
                          <a:latin typeface="Cambria Math" panose="02040503050406030204" pitchFamily="18" charset="0"/>
                        </a:rPr>
                        <m:t>=</m:t>
                      </m:r>
                      <m:r>
                        <a:rPr lang="en-ID" sz="2400" i="1">
                          <a:solidFill>
                            <a:schemeClr val="bg1"/>
                          </a:solidFill>
                          <a:latin typeface="Cambria Math" panose="02040503050406030204" pitchFamily="18" charset="0"/>
                        </a:rPr>
                        <m:t>𝑇𝐹</m:t>
                      </m:r>
                      <m:d>
                        <m:dPr>
                          <m:ctrlPr>
                            <a:rPr lang="en-ID" sz="2400" i="1">
                              <a:solidFill>
                                <a:schemeClr val="bg1"/>
                              </a:solidFill>
                              <a:latin typeface="Cambria Math" panose="02040503050406030204" pitchFamily="18" charset="0"/>
                            </a:rPr>
                          </m:ctrlPr>
                        </m:dPr>
                        <m:e>
                          <m:r>
                            <a:rPr lang="en-ID" sz="2400" i="1">
                              <a:solidFill>
                                <a:schemeClr val="bg1"/>
                              </a:solidFill>
                              <a:latin typeface="Cambria Math" panose="02040503050406030204" pitchFamily="18" charset="0"/>
                            </a:rPr>
                            <m:t>𝑤</m:t>
                          </m:r>
                          <m:r>
                            <a:rPr lang="en-ID" sz="2400" i="0">
                              <a:solidFill>
                                <a:schemeClr val="bg1"/>
                              </a:solidFill>
                              <a:latin typeface="Cambria Math" panose="02040503050406030204" pitchFamily="18" charset="0"/>
                            </a:rPr>
                            <m:t>,</m:t>
                          </m:r>
                          <m:r>
                            <a:rPr lang="en-ID" sz="2400" i="1">
                              <a:solidFill>
                                <a:schemeClr val="bg1"/>
                              </a:solidFill>
                              <a:latin typeface="Cambria Math" panose="02040503050406030204" pitchFamily="18" charset="0"/>
                            </a:rPr>
                            <m:t>𝑑</m:t>
                          </m:r>
                        </m:e>
                      </m:d>
                      <m:r>
                        <a:rPr lang="en-ID" sz="2400" i="0">
                          <a:solidFill>
                            <a:schemeClr val="bg1"/>
                          </a:solidFill>
                          <a:latin typeface="Cambria Math" panose="02040503050406030204" pitchFamily="18" charset="0"/>
                        </a:rPr>
                        <m:t> </m:t>
                      </m:r>
                      <m:r>
                        <a:rPr lang="en-ID" sz="2400" i="1">
                          <a:solidFill>
                            <a:schemeClr val="bg1"/>
                          </a:solidFill>
                          <a:latin typeface="Cambria Math" panose="02040503050406030204" pitchFamily="18" charset="0"/>
                        </a:rPr>
                        <m:t>𝑥</m:t>
                      </m:r>
                      <m:r>
                        <a:rPr lang="en-ID" sz="2400" i="0">
                          <a:solidFill>
                            <a:schemeClr val="bg1"/>
                          </a:solidFill>
                          <a:latin typeface="Cambria Math" panose="02040503050406030204" pitchFamily="18" charset="0"/>
                        </a:rPr>
                        <m:t> </m:t>
                      </m:r>
                      <m:r>
                        <a:rPr lang="en-ID" sz="2400" i="1">
                          <a:solidFill>
                            <a:schemeClr val="bg1"/>
                          </a:solidFill>
                          <a:latin typeface="Cambria Math" panose="02040503050406030204" pitchFamily="18" charset="0"/>
                        </a:rPr>
                        <m:t>𝐼𝐷𝐹</m:t>
                      </m:r>
                      <m:d>
                        <m:dPr>
                          <m:ctrlPr>
                            <a:rPr lang="en-ID" sz="2400" i="1">
                              <a:solidFill>
                                <a:schemeClr val="bg1"/>
                              </a:solidFill>
                              <a:latin typeface="Cambria Math" panose="02040503050406030204" pitchFamily="18" charset="0"/>
                            </a:rPr>
                          </m:ctrlPr>
                        </m:dPr>
                        <m:e>
                          <m:r>
                            <a:rPr lang="en-ID" sz="2400" i="1">
                              <a:solidFill>
                                <a:schemeClr val="bg1"/>
                              </a:solidFill>
                              <a:latin typeface="Cambria Math" panose="02040503050406030204" pitchFamily="18" charset="0"/>
                            </a:rPr>
                            <m:t>𝑤</m:t>
                          </m:r>
                        </m:e>
                      </m:d>
                    </m:oMath>
                  </m:oMathPara>
                </a14:m>
                <a:endParaRPr lang="en-ID" sz="2400" dirty="0">
                  <a:solidFill>
                    <a:schemeClr val="bg1"/>
                  </a:solidFill>
                </a:endParaRPr>
              </a:p>
            </p:txBody>
          </p:sp>
        </mc:Choice>
        <mc:Fallback xmlns="">
          <p:sp>
            <p:nvSpPr>
              <p:cNvPr id="35" name="TextBox 34">
                <a:extLst>
                  <a:ext uri="{FF2B5EF4-FFF2-40B4-BE49-F238E27FC236}">
                    <a16:creationId xmlns:a16="http://schemas.microsoft.com/office/drawing/2014/main" id="{224D5763-FCCD-FA03-A986-9F933D3E81E7}"/>
                  </a:ext>
                </a:extLst>
              </p:cNvPr>
              <p:cNvSpPr txBox="1">
                <a:spLocks noRot="1" noChangeAspect="1" noMove="1" noResize="1" noEditPoints="1" noAdjustHandles="1" noChangeArrowheads="1" noChangeShapeType="1" noTextEdit="1"/>
              </p:cNvSpPr>
              <p:nvPr/>
            </p:nvSpPr>
            <p:spPr>
              <a:xfrm>
                <a:off x="243812" y="6484935"/>
                <a:ext cx="5331707" cy="461665"/>
              </a:xfrm>
              <a:prstGeom prst="rect">
                <a:avLst/>
              </a:prstGeom>
              <a:blipFill>
                <a:blip r:embed="rId11"/>
                <a:stretch>
                  <a:fillRect/>
                </a:stretch>
              </a:blipFill>
            </p:spPr>
            <p:txBody>
              <a:bodyPr/>
              <a:lstStyle/>
              <a:p>
                <a:r>
                  <a:rPr lang="en-ID">
                    <a:noFill/>
                  </a:rPr>
                  <a:t> </a:t>
                </a:r>
              </a:p>
            </p:txBody>
          </p:sp>
        </mc:Fallback>
      </mc:AlternateContent>
      <p:pic>
        <p:nvPicPr>
          <p:cNvPr id="1030" name="Picture 6">
            <a:extLst>
              <a:ext uri="{FF2B5EF4-FFF2-40B4-BE49-F238E27FC236}">
                <a16:creationId xmlns:a16="http://schemas.microsoft.com/office/drawing/2014/main" id="{590CE81D-96BA-063D-2DC1-AD8C794EC8A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169116" y="6611729"/>
            <a:ext cx="3738170" cy="32759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6770354" y="945242"/>
            <a:ext cx="6410935" cy="352711"/>
            <a:chOff x="0" y="0"/>
            <a:chExt cx="1633610" cy="89877"/>
          </a:xfrm>
        </p:grpSpPr>
        <p:sp>
          <p:nvSpPr>
            <p:cNvPr id="3" name="Freeform 3"/>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txBody>
            <a:bodyPr/>
            <a:lstStyle/>
            <a:p>
              <a:endParaRPr lang="en-ID"/>
            </a:p>
          </p:txBody>
        </p:sp>
        <p:sp>
          <p:nvSpPr>
            <p:cNvPr id="4" name="TextBox 4"/>
            <p:cNvSpPr txBox="1"/>
            <p:nvPr/>
          </p:nvSpPr>
          <p:spPr>
            <a:xfrm>
              <a:off x="0" y="-9525"/>
              <a:ext cx="812800" cy="822325"/>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D"/>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flipH="1">
            <a:off x="14972201" y="0"/>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9" name="Freeform 9"/>
          <p:cNvSpPr/>
          <p:nvPr/>
        </p:nvSpPr>
        <p:spPr>
          <a:xfrm>
            <a:off x="65351"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0" name="Freeform 10"/>
          <p:cNvSpPr/>
          <p:nvPr/>
        </p:nvSpPr>
        <p:spPr>
          <a:xfrm>
            <a:off x="1492853" y="8889689"/>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txBody>
          <a:bodyPr/>
          <a:lstStyle/>
          <a:p>
            <a:endParaRPr lang="en-ID"/>
          </a:p>
        </p:txBody>
      </p:sp>
      <p:sp>
        <p:nvSpPr>
          <p:cNvPr id="11" name="Freeform 11"/>
          <p:cNvSpPr/>
          <p:nvPr/>
        </p:nvSpPr>
        <p:spPr>
          <a:xfrm>
            <a:off x="279732" y="491800"/>
            <a:ext cx="1005235" cy="997600"/>
          </a:xfrm>
          <a:custGeom>
            <a:avLst/>
            <a:gdLst/>
            <a:ahLst/>
            <a:cxnLst/>
            <a:rect l="l" t="t" r="r" b="b"/>
            <a:pathLst>
              <a:path w="1005235" h="997600">
                <a:moveTo>
                  <a:pt x="0" y="0"/>
                </a:moveTo>
                <a:lnTo>
                  <a:pt x="1005235" y="0"/>
                </a:lnTo>
                <a:lnTo>
                  <a:pt x="1005235" y="997600"/>
                </a:lnTo>
                <a:lnTo>
                  <a:pt x="0" y="997600"/>
                </a:lnTo>
                <a:lnTo>
                  <a:pt x="0" y="0"/>
                </a:lnTo>
                <a:close/>
              </a:path>
            </a:pathLst>
          </a:custGeom>
          <a:blipFill>
            <a:blip r:embed="rId6"/>
            <a:stretch>
              <a:fillRect/>
            </a:stretch>
          </a:blipFill>
        </p:spPr>
        <p:txBody>
          <a:bodyPr/>
          <a:lstStyle/>
          <a:p>
            <a:endParaRPr lang="en-ID"/>
          </a:p>
        </p:txBody>
      </p:sp>
      <p:graphicFrame>
        <p:nvGraphicFramePr>
          <p:cNvPr id="12" name="Table 12"/>
          <p:cNvGraphicFramePr>
            <a:graphicFrameLocks noGrp="1"/>
          </p:cNvGraphicFramePr>
          <p:nvPr/>
        </p:nvGraphicFramePr>
        <p:xfrm>
          <a:off x="9134475" y="4603634"/>
          <a:ext cx="8291678" cy="4386262"/>
        </p:xfrm>
        <a:graphic>
          <a:graphicData uri="http://schemas.openxmlformats.org/drawingml/2006/table">
            <a:tbl>
              <a:tblPr/>
              <a:tblGrid>
                <a:gridCol w="1620810">
                  <a:extLst>
                    <a:ext uri="{9D8B030D-6E8A-4147-A177-3AD203B41FA5}">
                      <a16:colId xmlns:a16="http://schemas.microsoft.com/office/drawing/2014/main" val="20000"/>
                    </a:ext>
                  </a:extLst>
                </a:gridCol>
                <a:gridCol w="1620810">
                  <a:extLst>
                    <a:ext uri="{9D8B030D-6E8A-4147-A177-3AD203B41FA5}">
                      <a16:colId xmlns:a16="http://schemas.microsoft.com/office/drawing/2014/main" val="20001"/>
                    </a:ext>
                  </a:extLst>
                </a:gridCol>
                <a:gridCol w="2479706">
                  <a:extLst>
                    <a:ext uri="{9D8B030D-6E8A-4147-A177-3AD203B41FA5}">
                      <a16:colId xmlns:a16="http://schemas.microsoft.com/office/drawing/2014/main" val="20002"/>
                    </a:ext>
                  </a:extLst>
                </a:gridCol>
                <a:gridCol w="2570352">
                  <a:extLst>
                    <a:ext uri="{9D8B030D-6E8A-4147-A177-3AD203B41FA5}">
                      <a16:colId xmlns:a16="http://schemas.microsoft.com/office/drawing/2014/main" val="20003"/>
                    </a:ext>
                  </a:extLst>
                </a:gridCol>
              </a:tblGrid>
              <a:tr h="1054620">
                <a:tc rowSpan="2" gridSpan="2">
                  <a:txBody>
                    <a:bodyPr/>
                    <a:lstStyle/>
                    <a:p>
                      <a:pPr algn="l">
                        <a:lnSpc>
                          <a:spcPts val="4200"/>
                        </a:lnSpc>
                        <a:defRPr/>
                      </a:pPr>
                      <a:r>
                        <a:rPr lang="en-US" sz="3000">
                          <a:solidFill>
                            <a:srgbClr val="FFFFFF"/>
                          </a:solidFill>
                          <a:latin typeface="Heebo"/>
                        </a:rPr>
                        <a:t>Kondisi</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rowSpan="2" hMerge="1">
                  <a:txBody>
                    <a:bodyPr/>
                    <a:lstStyle/>
                    <a:p>
                      <a:pPr algn="l">
                        <a:lnSpc>
                          <a:spcPts val="4200"/>
                        </a:lnSpc>
                        <a:defRPr/>
                      </a:pPr>
                      <a:r>
                        <a:rPr lang="en-US" sz="3000">
                          <a:solidFill>
                            <a:srgbClr val="FFFFFF"/>
                          </a:solidFill>
                          <a:latin typeface="Heebo"/>
                        </a:rPr>
                        <a:t>Kondisi</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gridSpan="2">
                  <a:txBody>
                    <a:bodyPr/>
                    <a:lstStyle/>
                    <a:p>
                      <a:pPr algn="l">
                        <a:lnSpc>
                          <a:spcPts val="4200"/>
                        </a:lnSpc>
                        <a:defRPr/>
                      </a:pPr>
                      <a:r>
                        <a:rPr lang="en-US" sz="3000">
                          <a:solidFill>
                            <a:srgbClr val="FFFFFF"/>
                          </a:solidFill>
                          <a:latin typeface="Heebo"/>
                        </a:rPr>
                        <a:t>Nilai Sebenarnya</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a:txBody>
                    <a:bodyPr/>
                    <a:lstStyle/>
                    <a:p>
                      <a:pPr algn="l">
                        <a:lnSpc>
                          <a:spcPts val="4200"/>
                        </a:lnSpc>
                        <a:defRPr/>
                      </a:pPr>
                      <a:r>
                        <a:rPr lang="en-US" sz="3000">
                          <a:solidFill>
                            <a:srgbClr val="FFFFFF"/>
                          </a:solidFill>
                          <a:latin typeface="Heebo"/>
                        </a:rPr>
                        <a:t>Nilai Sebenarnya</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75132">
                <a:tc gridSpan="2" vMerge="1">
                  <a:txBody>
                    <a:bodyPr/>
                    <a:lstStyle/>
                    <a:p>
                      <a:pPr algn="l">
                        <a:lnSpc>
                          <a:spcPts val="4200"/>
                        </a:lnSpc>
                        <a:defRPr/>
                      </a:pPr>
                      <a:r>
                        <a:rPr lang="en-US" sz="3000">
                          <a:solidFill>
                            <a:srgbClr val="FFFFFF"/>
                          </a:solidFill>
                          <a:latin typeface="Heebo"/>
                        </a:rPr>
                        <a:t>Kondisi</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hMerge="1" vMerge="1">
                  <a:txBody>
                    <a:bodyPr/>
                    <a:lstStyle/>
                    <a:p>
                      <a:pPr algn="l">
                        <a:lnSpc>
                          <a:spcPts val="4200"/>
                        </a:lnSpc>
                        <a:defRPr/>
                      </a:pPr>
                      <a:r>
                        <a:rPr lang="en-US" sz="3000">
                          <a:solidFill>
                            <a:srgbClr val="FFFFFF"/>
                          </a:solidFill>
                          <a:latin typeface="Heebo"/>
                        </a:rPr>
                        <a:t>Kondisi</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940"/>
                        </a:lnSpc>
                        <a:defRPr/>
                      </a:pPr>
                      <a:r>
                        <a:rPr lang="en-US" sz="2100">
                          <a:solidFill>
                            <a:srgbClr val="FFFFFF"/>
                          </a:solidFill>
                          <a:latin typeface="Heebo"/>
                        </a:rPr>
                        <a:t>Terklasifikasi Positif</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080"/>
                        </a:lnSpc>
                        <a:defRPr/>
                      </a:pPr>
                      <a:r>
                        <a:rPr lang="en-US" sz="2200">
                          <a:solidFill>
                            <a:srgbClr val="FFFFFF"/>
                          </a:solidFill>
                          <a:latin typeface="Heebo"/>
                        </a:rPr>
                        <a:t>Terklasifikasi Negatif</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8255">
                <a:tc rowSpan="2">
                  <a:txBody>
                    <a:bodyPr/>
                    <a:lstStyle/>
                    <a:p>
                      <a:pPr algn="l">
                        <a:lnSpc>
                          <a:spcPts val="3500"/>
                        </a:lnSpc>
                        <a:defRPr/>
                      </a:pPr>
                      <a:r>
                        <a:rPr lang="en-US" sz="2500">
                          <a:solidFill>
                            <a:srgbClr val="FFFFFF"/>
                          </a:solidFill>
                          <a:latin typeface="Heebo"/>
                        </a:rPr>
                        <a:t>Prediksi</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500"/>
                        </a:lnSpc>
                        <a:defRPr/>
                      </a:pPr>
                      <a:r>
                        <a:rPr lang="en-US" sz="2500">
                          <a:solidFill>
                            <a:srgbClr val="FFFFFF"/>
                          </a:solidFill>
                          <a:latin typeface="Heebo"/>
                        </a:rPr>
                        <a:t>Positif</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FFFFFF"/>
                          </a:solidFill>
                          <a:latin typeface="Heebo"/>
                        </a:rPr>
                        <a:t>True Positif (TP)</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FFFFFF"/>
                          </a:solidFill>
                          <a:latin typeface="Heebo"/>
                        </a:rPr>
                        <a:t>False Negatif (FN)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28255">
                <a:tc vMerge="1">
                  <a:txBody>
                    <a:bodyPr/>
                    <a:lstStyle/>
                    <a:p>
                      <a:pPr algn="l">
                        <a:lnSpc>
                          <a:spcPts val="3500"/>
                        </a:lnSpc>
                        <a:defRPr/>
                      </a:pPr>
                      <a:r>
                        <a:rPr lang="en-US" sz="2500">
                          <a:solidFill>
                            <a:srgbClr val="FFFFFF"/>
                          </a:solidFill>
                          <a:latin typeface="Heebo"/>
                        </a:rPr>
                        <a:t>Prediksi</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3500"/>
                        </a:lnSpc>
                        <a:defRPr/>
                      </a:pPr>
                      <a:r>
                        <a:rPr lang="en-US" sz="2500">
                          <a:solidFill>
                            <a:srgbClr val="FFFFFF"/>
                          </a:solidFill>
                          <a:latin typeface="Heebo"/>
                        </a:rPr>
                        <a:t>Negatif</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FFFFFF"/>
                          </a:solidFill>
                          <a:latin typeface="Heebo"/>
                        </a:rPr>
                        <a:t>False Positif (FP)</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FFFFFF"/>
                          </a:solidFill>
                          <a:latin typeface="Heebo"/>
                        </a:rPr>
                        <a:t>True Negatif (TN)</a:t>
                      </a:r>
                      <a:endParaRPr lang="en-US" sz="1100"/>
                    </a:p>
                  </a:txBody>
                  <a:tcPr marL="190500" marR="190500" marT="190500" marB="190500"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3" name="TextBox 13"/>
          <p:cNvSpPr txBox="1"/>
          <p:nvPr/>
        </p:nvSpPr>
        <p:spPr>
          <a:xfrm>
            <a:off x="279732" y="2018031"/>
            <a:ext cx="8121410" cy="1736724"/>
          </a:xfrm>
          <a:prstGeom prst="rect">
            <a:avLst/>
          </a:prstGeom>
          <a:ln>
            <a:solidFill>
              <a:srgbClr val="C00000"/>
            </a:solidFill>
          </a:ln>
        </p:spPr>
        <p:txBody>
          <a:bodyPr lIns="0" tIns="0" rIns="0" bIns="0" rtlCol="0" anchor="t">
            <a:spAutoFit/>
          </a:bodyPr>
          <a:lstStyle/>
          <a:p>
            <a:pPr>
              <a:lnSpc>
                <a:spcPts val="3500"/>
              </a:lnSpc>
            </a:pPr>
            <a:r>
              <a:rPr lang="en-US" sz="2500" dirty="0">
                <a:solidFill>
                  <a:srgbClr val="FFFFFF"/>
                </a:solidFill>
                <a:latin typeface="Mukta Mahee"/>
              </a:rPr>
              <a:t>Support Vector Machine (SVM) </a:t>
            </a:r>
            <a:r>
              <a:rPr lang="en-US" sz="2500" dirty="0" err="1">
                <a:solidFill>
                  <a:srgbClr val="FFFFFF"/>
                </a:solidFill>
                <a:latin typeface="Mukta Mahee"/>
              </a:rPr>
              <a:t>adalah</a:t>
            </a:r>
            <a:r>
              <a:rPr lang="en-US" sz="2500" dirty="0">
                <a:solidFill>
                  <a:srgbClr val="FFFFFF"/>
                </a:solidFill>
                <a:latin typeface="Mukta Mahee"/>
              </a:rPr>
              <a:t> </a:t>
            </a:r>
            <a:r>
              <a:rPr lang="en-US" sz="2500" dirty="0" err="1">
                <a:solidFill>
                  <a:srgbClr val="FFFFFF"/>
                </a:solidFill>
                <a:latin typeface="Mukta Mahee"/>
              </a:rPr>
              <a:t>metode</a:t>
            </a:r>
            <a:r>
              <a:rPr lang="en-US" sz="2500" dirty="0">
                <a:solidFill>
                  <a:srgbClr val="FFFFFF"/>
                </a:solidFill>
                <a:latin typeface="Mukta Mahee"/>
              </a:rPr>
              <a:t> </a:t>
            </a:r>
            <a:r>
              <a:rPr lang="en-US" sz="2500" dirty="0" err="1">
                <a:solidFill>
                  <a:srgbClr val="FFFFFF"/>
                </a:solidFill>
                <a:latin typeface="Mukta Mahee"/>
              </a:rPr>
              <a:t>pembelajaran</a:t>
            </a:r>
            <a:r>
              <a:rPr lang="en-US" sz="2500" dirty="0">
                <a:solidFill>
                  <a:srgbClr val="FFFFFF"/>
                </a:solidFill>
                <a:latin typeface="Mukta Mahee"/>
              </a:rPr>
              <a:t> </a:t>
            </a:r>
            <a:r>
              <a:rPr lang="en-US" sz="2500" dirty="0" err="1">
                <a:solidFill>
                  <a:srgbClr val="FFFFFF"/>
                </a:solidFill>
                <a:latin typeface="Mukta Mahee"/>
              </a:rPr>
              <a:t>terawasi</a:t>
            </a:r>
            <a:r>
              <a:rPr lang="en-US" sz="2500" dirty="0">
                <a:solidFill>
                  <a:srgbClr val="FFFFFF"/>
                </a:solidFill>
                <a:latin typeface="Mukta Mahee"/>
              </a:rPr>
              <a:t> yang </a:t>
            </a:r>
            <a:r>
              <a:rPr lang="en-US" sz="2500" dirty="0" err="1">
                <a:solidFill>
                  <a:srgbClr val="FFFFFF"/>
                </a:solidFill>
                <a:latin typeface="Mukta Mahee"/>
              </a:rPr>
              <a:t>menganalisis</a:t>
            </a:r>
            <a:r>
              <a:rPr lang="en-US" sz="2500" dirty="0">
                <a:solidFill>
                  <a:srgbClr val="FFFFFF"/>
                </a:solidFill>
                <a:latin typeface="Mukta Mahee"/>
              </a:rPr>
              <a:t> data dan </a:t>
            </a:r>
            <a:r>
              <a:rPr lang="en-US" sz="2500" dirty="0" err="1">
                <a:solidFill>
                  <a:srgbClr val="FFFFFF"/>
                </a:solidFill>
                <a:latin typeface="Mukta Mahee"/>
              </a:rPr>
              <a:t>mengenali</a:t>
            </a:r>
            <a:r>
              <a:rPr lang="en-US" sz="2500" dirty="0">
                <a:solidFill>
                  <a:srgbClr val="FFFFFF"/>
                </a:solidFill>
                <a:latin typeface="Mukta Mahee"/>
              </a:rPr>
              <a:t> </a:t>
            </a:r>
            <a:r>
              <a:rPr lang="en-US" sz="2500" dirty="0" err="1">
                <a:solidFill>
                  <a:srgbClr val="FFFFFF"/>
                </a:solidFill>
                <a:latin typeface="Mukta Mahee"/>
              </a:rPr>
              <a:t>pola</a:t>
            </a:r>
            <a:r>
              <a:rPr lang="en-US" sz="2500" dirty="0">
                <a:solidFill>
                  <a:srgbClr val="FFFFFF"/>
                </a:solidFill>
                <a:latin typeface="Mukta Mahee"/>
              </a:rPr>
              <a:t> yang </a:t>
            </a:r>
            <a:r>
              <a:rPr lang="en-US" sz="2500" dirty="0" err="1">
                <a:solidFill>
                  <a:srgbClr val="FFFFFF"/>
                </a:solidFill>
                <a:latin typeface="Mukta Mahee"/>
              </a:rPr>
              <a:t>digunakan</a:t>
            </a:r>
            <a:r>
              <a:rPr lang="en-US" sz="2500" dirty="0">
                <a:solidFill>
                  <a:srgbClr val="FFFFFF"/>
                </a:solidFill>
                <a:latin typeface="Mukta Mahee"/>
              </a:rPr>
              <a:t> </a:t>
            </a:r>
            <a:r>
              <a:rPr lang="en-US" sz="2500" dirty="0" err="1">
                <a:solidFill>
                  <a:srgbClr val="FFFFFF"/>
                </a:solidFill>
                <a:latin typeface="Mukta Mahee"/>
              </a:rPr>
              <a:t>untuk</a:t>
            </a:r>
            <a:r>
              <a:rPr lang="en-US" sz="2500" dirty="0">
                <a:solidFill>
                  <a:srgbClr val="FFFFFF"/>
                </a:solidFill>
                <a:latin typeface="Mukta Mahee"/>
              </a:rPr>
              <a:t> </a:t>
            </a:r>
            <a:r>
              <a:rPr lang="en-US" sz="2500" dirty="0" err="1">
                <a:solidFill>
                  <a:srgbClr val="FFFFFF"/>
                </a:solidFill>
                <a:latin typeface="Mukta Mahee"/>
              </a:rPr>
              <a:t>klasifikasi</a:t>
            </a:r>
            <a:r>
              <a:rPr lang="en-US" sz="2500" dirty="0">
                <a:solidFill>
                  <a:srgbClr val="FFFFFF"/>
                </a:solidFill>
                <a:latin typeface="Mukta Mahee"/>
              </a:rPr>
              <a:t>. </a:t>
            </a:r>
            <a:r>
              <a:rPr lang="en-US" sz="2500" dirty="0" err="1">
                <a:solidFill>
                  <a:srgbClr val="FFFFFF"/>
                </a:solidFill>
                <a:latin typeface="Mukta Mahee"/>
              </a:rPr>
              <a:t>Tujuan</a:t>
            </a:r>
            <a:r>
              <a:rPr lang="en-US" sz="2500" dirty="0">
                <a:solidFill>
                  <a:srgbClr val="FFFFFF"/>
                </a:solidFill>
                <a:latin typeface="Mukta Mahee"/>
              </a:rPr>
              <a:t> </a:t>
            </a:r>
            <a:r>
              <a:rPr lang="en-US" sz="2500" dirty="0" err="1">
                <a:solidFill>
                  <a:srgbClr val="FFFFFF"/>
                </a:solidFill>
                <a:latin typeface="Mukta Mahee"/>
              </a:rPr>
              <a:t>dari</a:t>
            </a:r>
            <a:r>
              <a:rPr lang="en-US" sz="2500" dirty="0">
                <a:solidFill>
                  <a:srgbClr val="FFFFFF"/>
                </a:solidFill>
                <a:latin typeface="Mukta Mahee"/>
              </a:rPr>
              <a:t> SVM </a:t>
            </a:r>
            <a:r>
              <a:rPr lang="en-US" sz="2500" dirty="0" err="1">
                <a:solidFill>
                  <a:srgbClr val="FFFFFF"/>
                </a:solidFill>
                <a:latin typeface="Mukta Mahee"/>
              </a:rPr>
              <a:t>adalah</a:t>
            </a:r>
            <a:r>
              <a:rPr lang="en-US" sz="2500" dirty="0">
                <a:solidFill>
                  <a:srgbClr val="FFFFFF"/>
                </a:solidFill>
                <a:latin typeface="Mukta Mahee"/>
              </a:rPr>
              <a:t> </a:t>
            </a:r>
            <a:r>
              <a:rPr lang="en-US" sz="2500" dirty="0" err="1">
                <a:solidFill>
                  <a:srgbClr val="FFFFFF"/>
                </a:solidFill>
                <a:latin typeface="Mukta Mahee"/>
              </a:rPr>
              <a:t>untuk</a:t>
            </a:r>
            <a:r>
              <a:rPr lang="en-US" sz="2500" dirty="0">
                <a:solidFill>
                  <a:srgbClr val="FFFFFF"/>
                </a:solidFill>
                <a:latin typeface="Mukta Mahee"/>
              </a:rPr>
              <a:t> </a:t>
            </a:r>
            <a:r>
              <a:rPr lang="en-US" sz="2500" dirty="0" err="1">
                <a:solidFill>
                  <a:srgbClr val="FFFFFF"/>
                </a:solidFill>
                <a:latin typeface="Mukta Mahee"/>
              </a:rPr>
              <a:t>memuat</a:t>
            </a:r>
            <a:r>
              <a:rPr lang="en-US" sz="2500" dirty="0">
                <a:solidFill>
                  <a:srgbClr val="FFFFFF"/>
                </a:solidFill>
                <a:latin typeface="Mukta Mahee"/>
              </a:rPr>
              <a:t> </a:t>
            </a:r>
            <a:r>
              <a:rPr lang="en-US" sz="2500" dirty="0" err="1">
                <a:solidFill>
                  <a:srgbClr val="FFFFFF"/>
                </a:solidFill>
                <a:latin typeface="Mukta Mahee"/>
              </a:rPr>
              <a:t>keputusan</a:t>
            </a:r>
            <a:r>
              <a:rPr lang="en-US" sz="2500" dirty="0">
                <a:solidFill>
                  <a:srgbClr val="FFFFFF"/>
                </a:solidFill>
                <a:latin typeface="Mukta Mahee"/>
              </a:rPr>
              <a:t> </a:t>
            </a:r>
            <a:r>
              <a:rPr lang="en-US" sz="2500" dirty="0" err="1">
                <a:solidFill>
                  <a:srgbClr val="FFFFFF"/>
                </a:solidFill>
                <a:latin typeface="Mukta Mahee"/>
              </a:rPr>
              <a:t>antara</a:t>
            </a:r>
            <a:r>
              <a:rPr lang="en-US" sz="2500" dirty="0">
                <a:solidFill>
                  <a:srgbClr val="FFFFFF"/>
                </a:solidFill>
                <a:latin typeface="Mukta Mahee"/>
              </a:rPr>
              <a:t> dua </a:t>
            </a:r>
            <a:r>
              <a:rPr lang="en-US" sz="2500" dirty="0" err="1">
                <a:solidFill>
                  <a:srgbClr val="FFFFFF"/>
                </a:solidFill>
                <a:latin typeface="Mukta Mahee"/>
              </a:rPr>
              <a:t>kelas</a:t>
            </a:r>
            <a:r>
              <a:rPr lang="en-US" sz="2500" dirty="0">
                <a:solidFill>
                  <a:srgbClr val="FFFFFF"/>
                </a:solidFill>
                <a:latin typeface="Mukta Mahee"/>
              </a:rPr>
              <a:t> yang </a:t>
            </a:r>
            <a:r>
              <a:rPr lang="en-US" sz="2500" dirty="0" err="1">
                <a:solidFill>
                  <a:srgbClr val="FFFFFF"/>
                </a:solidFill>
                <a:latin typeface="Mukta Mahee"/>
              </a:rPr>
              <a:t>memprediksi</a:t>
            </a:r>
            <a:r>
              <a:rPr lang="en-US" sz="2500" dirty="0">
                <a:solidFill>
                  <a:srgbClr val="FFFFFF"/>
                </a:solidFill>
                <a:latin typeface="Mukta Mahee"/>
              </a:rPr>
              <a:t> label.</a:t>
            </a:r>
          </a:p>
        </p:txBody>
      </p:sp>
      <p:sp>
        <p:nvSpPr>
          <p:cNvPr id="14" name="TextBox 14"/>
          <p:cNvSpPr txBox="1"/>
          <p:nvPr/>
        </p:nvSpPr>
        <p:spPr>
          <a:xfrm>
            <a:off x="6489883" y="363308"/>
            <a:ext cx="6971877" cy="1049567"/>
          </a:xfrm>
          <a:prstGeom prst="rect">
            <a:avLst/>
          </a:prstGeom>
        </p:spPr>
        <p:txBody>
          <a:bodyPr lIns="0" tIns="0" rIns="0" bIns="0" rtlCol="0" anchor="t">
            <a:spAutoFit/>
          </a:bodyPr>
          <a:lstStyle/>
          <a:p>
            <a:pPr algn="ctr">
              <a:lnSpc>
                <a:spcPts val="8682"/>
              </a:lnSpc>
            </a:pPr>
            <a:r>
              <a:rPr lang="en-US" sz="6201">
                <a:solidFill>
                  <a:srgbClr val="FFFFFF"/>
                </a:solidFill>
                <a:latin typeface="Heebo Bold"/>
              </a:rPr>
              <a:t>Landasan Teori</a:t>
            </a:r>
          </a:p>
        </p:txBody>
      </p:sp>
      <p:sp>
        <p:nvSpPr>
          <p:cNvPr id="15" name="TextBox 15"/>
          <p:cNvSpPr txBox="1"/>
          <p:nvPr/>
        </p:nvSpPr>
        <p:spPr>
          <a:xfrm>
            <a:off x="1492853" y="635000"/>
            <a:ext cx="3521060" cy="777875"/>
          </a:xfrm>
          <a:prstGeom prst="rect">
            <a:avLst/>
          </a:prstGeom>
        </p:spPr>
        <p:txBody>
          <a:bodyPr lIns="0" tIns="0" rIns="0" bIns="0" rtlCol="0" anchor="t">
            <a:spAutoFit/>
          </a:bodyPr>
          <a:lstStyle/>
          <a:p>
            <a:pPr algn="just">
              <a:lnSpc>
                <a:spcPts val="3100"/>
              </a:lnSpc>
            </a:pPr>
            <a:r>
              <a:rPr lang="en-US" sz="2500" spc="100">
                <a:solidFill>
                  <a:srgbClr val="FFFFFF"/>
                </a:solidFill>
                <a:latin typeface="Heebo"/>
              </a:rPr>
              <a:t>UNIVERSITAS</a:t>
            </a:r>
          </a:p>
          <a:p>
            <a:pPr algn="just">
              <a:lnSpc>
                <a:spcPts val="3100"/>
              </a:lnSpc>
            </a:pPr>
            <a:r>
              <a:rPr lang="en-US" sz="2500" spc="100">
                <a:solidFill>
                  <a:srgbClr val="FFFFFF"/>
                </a:solidFill>
                <a:latin typeface="Heebo"/>
              </a:rPr>
              <a:t>TRUNOJOYO MADURA</a:t>
            </a:r>
          </a:p>
        </p:txBody>
      </p:sp>
      <p:sp>
        <p:nvSpPr>
          <p:cNvPr id="16" name="TextBox 16"/>
          <p:cNvSpPr txBox="1"/>
          <p:nvPr/>
        </p:nvSpPr>
        <p:spPr>
          <a:xfrm>
            <a:off x="17033176" y="9199514"/>
            <a:ext cx="805006" cy="422274"/>
          </a:xfrm>
          <a:prstGeom prst="rect">
            <a:avLst/>
          </a:prstGeom>
        </p:spPr>
        <p:txBody>
          <a:bodyPr lIns="0" tIns="0" rIns="0" bIns="0" rtlCol="0" anchor="t">
            <a:spAutoFit/>
          </a:bodyPr>
          <a:lstStyle/>
          <a:p>
            <a:pPr algn="ctr">
              <a:lnSpc>
                <a:spcPts val="3500"/>
              </a:lnSpc>
            </a:pPr>
            <a:r>
              <a:rPr lang="en-US" sz="2500">
                <a:solidFill>
                  <a:srgbClr val="6182A8"/>
                </a:solidFill>
                <a:latin typeface="Heebo Bold"/>
              </a:rPr>
              <a:t>09</a:t>
            </a:r>
          </a:p>
        </p:txBody>
      </p:sp>
      <p:sp>
        <p:nvSpPr>
          <p:cNvPr id="17" name="TextBox 17"/>
          <p:cNvSpPr txBox="1"/>
          <p:nvPr/>
        </p:nvSpPr>
        <p:spPr>
          <a:xfrm>
            <a:off x="12990812" y="9199514"/>
            <a:ext cx="3738170" cy="422274"/>
          </a:xfrm>
          <a:prstGeom prst="rect">
            <a:avLst/>
          </a:prstGeom>
        </p:spPr>
        <p:txBody>
          <a:bodyPr lIns="0" tIns="0" rIns="0" bIns="0" rtlCol="0" anchor="t">
            <a:spAutoFit/>
          </a:bodyPr>
          <a:lstStyle/>
          <a:p>
            <a:pPr algn="r">
              <a:lnSpc>
                <a:spcPts val="3500"/>
              </a:lnSpc>
            </a:pPr>
            <a:r>
              <a:rPr lang="en-US" sz="2500" spc="150">
                <a:solidFill>
                  <a:srgbClr val="FFFFFF"/>
                </a:solidFill>
                <a:latin typeface="Heebo"/>
              </a:rPr>
              <a:t>SEMINAR PROPOSAL</a:t>
            </a:r>
          </a:p>
        </p:txBody>
      </p:sp>
      <p:sp>
        <p:nvSpPr>
          <p:cNvPr id="18" name="TextBox 18"/>
          <p:cNvSpPr txBox="1"/>
          <p:nvPr/>
        </p:nvSpPr>
        <p:spPr>
          <a:xfrm>
            <a:off x="292823" y="4065164"/>
            <a:ext cx="5712619" cy="359791"/>
          </a:xfrm>
          <a:prstGeom prst="rect">
            <a:avLst/>
          </a:prstGeom>
        </p:spPr>
        <p:txBody>
          <a:bodyPr lIns="0" tIns="0" rIns="0" bIns="0" rtlCol="0" anchor="t">
            <a:spAutoFit/>
          </a:bodyPr>
          <a:lstStyle/>
          <a:p>
            <a:pPr>
              <a:lnSpc>
                <a:spcPts val="2852"/>
              </a:lnSpc>
              <a:spcBef>
                <a:spcPct val="0"/>
              </a:spcBef>
            </a:pPr>
            <a:r>
              <a:rPr lang="en-US" sz="2300">
                <a:solidFill>
                  <a:srgbClr val="FFFFFF"/>
                </a:solidFill>
                <a:latin typeface="Heebo"/>
              </a:rPr>
              <a:t>Hyperplane optimal dapat diartikan sebagai:</a:t>
            </a:r>
          </a:p>
        </p:txBody>
      </p:sp>
      <p:sp>
        <p:nvSpPr>
          <p:cNvPr id="26" name="TextBox 26"/>
          <p:cNvSpPr txBox="1"/>
          <p:nvPr/>
        </p:nvSpPr>
        <p:spPr>
          <a:xfrm>
            <a:off x="9120298" y="1967334"/>
            <a:ext cx="6089199" cy="2531491"/>
          </a:xfrm>
          <a:prstGeom prst="rect">
            <a:avLst/>
          </a:prstGeom>
          <a:ln>
            <a:solidFill>
              <a:srgbClr val="C00000"/>
            </a:solidFill>
          </a:ln>
        </p:spPr>
        <p:txBody>
          <a:bodyPr lIns="0" tIns="0" rIns="0" bIns="0" rtlCol="0" anchor="t">
            <a:spAutoFit/>
          </a:bodyPr>
          <a:lstStyle/>
          <a:p>
            <a:pPr>
              <a:lnSpc>
                <a:spcPts val="2852"/>
              </a:lnSpc>
              <a:spcBef>
                <a:spcPct val="0"/>
              </a:spcBef>
            </a:pPr>
            <a:r>
              <a:rPr lang="en-US" sz="2300" dirty="0">
                <a:solidFill>
                  <a:srgbClr val="FFFFFF"/>
                </a:solidFill>
                <a:latin typeface="Heebo"/>
              </a:rPr>
              <a:t>Confusion matrix </a:t>
            </a:r>
            <a:r>
              <a:rPr lang="en-US" sz="2300" dirty="0" err="1">
                <a:solidFill>
                  <a:srgbClr val="FFFFFF"/>
                </a:solidFill>
                <a:latin typeface="Heebo"/>
              </a:rPr>
              <a:t>digunakan</a:t>
            </a:r>
            <a:r>
              <a:rPr lang="en-US" sz="2300" dirty="0">
                <a:solidFill>
                  <a:srgbClr val="FFFFFF"/>
                </a:solidFill>
                <a:latin typeface="Heebo"/>
              </a:rPr>
              <a:t> </a:t>
            </a:r>
            <a:r>
              <a:rPr lang="en-US" sz="2300" dirty="0" err="1">
                <a:solidFill>
                  <a:srgbClr val="FFFFFF"/>
                </a:solidFill>
                <a:latin typeface="Heebo"/>
              </a:rPr>
              <a:t>sebagai</a:t>
            </a:r>
            <a:r>
              <a:rPr lang="en-US" sz="2300" dirty="0">
                <a:solidFill>
                  <a:srgbClr val="FFFFFF"/>
                </a:solidFill>
                <a:latin typeface="Heebo"/>
              </a:rPr>
              <a:t> </a:t>
            </a:r>
            <a:r>
              <a:rPr lang="en-US" sz="2300" dirty="0" err="1">
                <a:solidFill>
                  <a:srgbClr val="FFFFFF"/>
                </a:solidFill>
                <a:latin typeface="Heebo"/>
              </a:rPr>
              <a:t>evaluasi</a:t>
            </a:r>
            <a:r>
              <a:rPr lang="en-US" sz="2300" dirty="0">
                <a:solidFill>
                  <a:srgbClr val="FFFFFF"/>
                </a:solidFill>
                <a:latin typeface="Heebo"/>
              </a:rPr>
              <a:t> </a:t>
            </a:r>
            <a:r>
              <a:rPr lang="en-US" sz="2300" dirty="0" err="1">
                <a:solidFill>
                  <a:srgbClr val="FFFFFF"/>
                </a:solidFill>
                <a:latin typeface="Heebo"/>
              </a:rPr>
              <a:t>klasifikasi</a:t>
            </a:r>
            <a:r>
              <a:rPr lang="en-US" sz="2300" dirty="0">
                <a:solidFill>
                  <a:srgbClr val="FFFFFF"/>
                </a:solidFill>
                <a:latin typeface="Heebo"/>
              </a:rPr>
              <a:t> </a:t>
            </a:r>
            <a:r>
              <a:rPr lang="en-US" sz="2300" dirty="0" err="1">
                <a:solidFill>
                  <a:srgbClr val="FFFFFF"/>
                </a:solidFill>
                <a:latin typeface="Heebo"/>
              </a:rPr>
              <a:t>metode</a:t>
            </a:r>
            <a:r>
              <a:rPr lang="en-US" sz="2300" dirty="0">
                <a:solidFill>
                  <a:srgbClr val="FFFFFF"/>
                </a:solidFill>
                <a:latin typeface="Heebo"/>
              </a:rPr>
              <a:t> support vector machine. Confusion matrix </a:t>
            </a:r>
            <a:r>
              <a:rPr lang="en-US" sz="2300" dirty="0" err="1">
                <a:solidFill>
                  <a:srgbClr val="FFFFFF"/>
                </a:solidFill>
                <a:latin typeface="Heebo"/>
              </a:rPr>
              <a:t>diharapkan</a:t>
            </a:r>
            <a:r>
              <a:rPr lang="en-US" sz="2300" dirty="0">
                <a:solidFill>
                  <a:srgbClr val="FFFFFF"/>
                </a:solidFill>
                <a:latin typeface="Heebo"/>
              </a:rPr>
              <a:t> </a:t>
            </a:r>
            <a:r>
              <a:rPr lang="en-US" sz="2300" dirty="0" err="1">
                <a:solidFill>
                  <a:srgbClr val="FFFFFF"/>
                </a:solidFill>
                <a:latin typeface="Heebo"/>
              </a:rPr>
              <a:t>dapat</a:t>
            </a:r>
            <a:r>
              <a:rPr lang="en-US" sz="2300" dirty="0">
                <a:solidFill>
                  <a:srgbClr val="FFFFFF"/>
                </a:solidFill>
                <a:latin typeface="Heebo"/>
              </a:rPr>
              <a:t> </a:t>
            </a:r>
            <a:r>
              <a:rPr lang="en-US" sz="2300" dirty="0" err="1">
                <a:solidFill>
                  <a:srgbClr val="FFFFFF"/>
                </a:solidFill>
                <a:latin typeface="Heebo"/>
              </a:rPr>
              <a:t>memberikan</a:t>
            </a:r>
            <a:r>
              <a:rPr lang="en-US" sz="2300" dirty="0">
                <a:solidFill>
                  <a:srgbClr val="FFFFFF"/>
                </a:solidFill>
                <a:latin typeface="Heebo"/>
              </a:rPr>
              <a:t> </a:t>
            </a:r>
            <a:r>
              <a:rPr lang="en-US" sz="2300" dirty="0" err="1">
                <a:solidFill>
                  <a:srgbClr val="FFFFFF"/>
                </a:solidFill>
                <a:latin typeface="Heebo"/>
              </a:rPr>
              <a:t>informasi</a:t>
            </a:r>
            <a:r>
              <a:rPr lang="en-US" sz="2300" dirty="0">
                <a:solidFill>
                  <a:srgbClr val="FFFFFF"/>
                </a:solidFill>
                <a:latin typeface="Heebo"/>
              </a:rPr>
              <a:t> </a:t>
            </a:r>
            <a:r>
              <a:rPr lang="en-US" sz="2300" dirty="0" err="1">
                <a:solidFill>
                  <a:srgbClr val="FFFFFF"/>
                </a:solidFill>
                <a:latin typeface="Heebo"/>
              </a:rPr>
              <a:t>tentang</a:t>
            </a:r>
            <a:r>
              <a:rPr lang="en-US" sz="2300" dirty="0">
                <a:solidFill>
                  <a:srgbClr val="FFFFFF"/>
                </a:solidFill>
                <a:latin typeface="Heebo"/>
              </a:rPr>
              <a:t> </a:t>
            </a:r>
            <a:r>
              <a:rPr lang="en-US" sz="2300" dirty="0" err="1">
                <a:solidFill>
                  <a:srgbClr val="FFFFFF"/>
                </a:solidFill>
                <a:latin typeface="Heebo"/>
              </a:rPr>
              <a:t>seberapa</a:t>
            </a:r>
            <a:r>
              <a:rPr lang="en-US" sz="2300" dirty="0">
                <a:solidFill>
                  <a:srgbClr val="FFFFFF"/>
                </a:solidFill>
                <a:latin typeface="Heebo"/>
              </a:rPr>
              <a:t> </a:t>
            </a:r>
            <a:r>
              <a:rPr lang="en-US" sz="2300" dirty="0" err="1">
                <a:solidFill>
                  <a:srgbClr val="FFFFFF"/>
                </a:solidFill>
                <a:latin typeface="Heebo"/>
              </a:rPr>
              <a:t>akurat</a:t>
            </a:r>
            <a:r>
              <a:rPr lang="en-US" sz="2300" dirty="0">
                <a:solidFill>
                  <a:srgbClr val="FFFFFF"/>
                </a:solidFill>
                <a:latin typeface="Heebo"/>
              </a:rPr>
              <a:t> </a:t>
            </a:r>
            <a:r>
              <a:rPr lang="en-US" sz="2300" dirty="0" err="1">
                <a:solidFill>
                  <a:srgbClr val="FFFFFF"/>
                </a:solidFill>
                <a:latin typeface="Heebo"/>
              </a:rPr>
              <a:t>metode</a:t>
            </a:r>
            <a:r>
              <a:rPr lang="en-US" sz="2300" dirty="0">
                <a:solidFill>
                  <a:srgbClr val="FFFFFF"/>
                </a:solidFill>
                <a:latin typeface="Heebo"/>
              </a:rPr>
              <a:t> yang </a:t>
            </a:r>
            <a:r>
              <a:rPr lang="en-US" sz="2300" dirty="0" err="1">
                <a:solidFill>
                  <a:srgbClr val="FFFFFF"/>
                </a:solidFill>
                <a:latin typeface="Heebo"/>
              </a:rPr>
              <a:t>sedang</a:t>
            </a:r>
            <a:r>
              <a:rPr lang="en-US" sz="2300" dirty="0">
                <a:solidFill>
                  <a:srgbClr val="FFFFFF"/>
                </a:solidFill>
                <a:latin typeface="Heebo"/>
              </a:rPr>
              <a:t> </a:t>
            </a:r>
            <a:r>
              <a:rPr lang="en-US" sz="2300" dirty="0" err="1">
                <a:solidFill>
                  <a:srgbClr val="FFFFFF"/>
                </a:solidFill>
                <a:latin typeface="Heebo"/>
              </a:rPr>
              <a:t>dievaluasi</a:t>
            </a:r>
            <a:r>
              <a:rPr lang="en-US" sz="2300" dirty="0">
                <a:solidFill>
                  <a:srgbClr val="FFFFFF"/>
                </a:solidFill>
                <a:latin typeface="Heebo"/>
              </a:rPr>
              <a:t>. Parameter yang </a:t>
            </a:r>
            <a:r>
              <a:rPr lang="en-US" sz="2300" dirty="0" err="1">
                <a:solidFill>
                  <a:srgbClr val="FFFFFF"/>
                </a:solidFill>
                <a:latin typeface="Heebo"/>
              </a:rPr>
              <a:t>digunakan</a:t>
            </a:r>
            <a:r>
              <a:rPr lang="en-US" sz="2300" dirty="0">
                <a:solidFill>
                  <a:srgbClr val="FFFFFF"/>
                </a:solidFill>
                <a:latin typeface="Heebo"/>
              </a:rPr>
              <a:t> </a:t>
            </a:r>
            <a:r>
              <a:rPr lang="en-US" sz="2300" dirty="0" err="1">
                <a:solidFill>
                  <a:srgbClr val="FFFFFF"/>
                </a:solidFill>
                <a:latin typeface="Heebo"/>
              </a:rPr>
              <a:t>adalah</a:t>
            </a:r>
            <a:r>
              <a:rPr lang="en-US" sz="2300" dirty="0">
                <a:solidFill>
                  <a:srgbClr val="FFFFFF"/>
                </a:solidFill>
                <a:latin typeface="Heebo"/>
              </a:rPr>
              <a:t> </a:t>
            </a:r>
            <a:r>
              <a:rPr lang="en-US" sz="2300" dirty="0" err="1">
                <a:solidFill>
                  <a:srgbClr val="FFFFFF"/>
                </a:solidFill>
                <a:latin typeface="Heebo"/>
              </a:rPr>
              <a:t>akurasi</a:t>
            </a:r>
            <a:r>
              <a:rPr lang="en-US" sz="2300" dirty="0">
                <a:solidFill>
                  <a:srgbClr val="FFFFFF"/>
                </a:solidFill>
                <a:latin typeface="Heebo"/>
              </a:rPr>
              <a:t>, </a:t>
            </a:r>
            <a:r>
              <a:rPr lang="en-US" sz="2300" dirty="0" err="1">
                <a:solidFill>
                  <a:srgbClr val="FFFFFF"/>
                </a:solidFill>
                <a:latin typeface="Heebo"/>
              </a:rPr>
              <a:t>presisi</a:t>
            </a:r>
            <a:r>
              <a:rPr lang="en-US" sz="2300" dirty="0">
                <a:solidFill>
                  <a:srgbClr val="FFFFFF"/>
                </a:solidFill>
                <a:latin typeface="Heebo"/>
              </a:rPr>
              <a:t>, recall dan f1-score.</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FF8975F-E1C0-FC49-47E2-96700408609E}"/>
                  </a:ext>
                </a:extLst>
              </p:cNvPr>
              <p:cNvSpPr txBox="1"/>
              <p:nvPr/>
            </p:nvSpPr>
            <p:spPr>
              <a:xfrm>
                <a:off x="1595169" y="4791857"/>
                <a:ext cx="21505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D" sz="2400" i="1" smtClean="0">
                              <a:solidFill>
                                <a:schemeClr val="bg1"/>
                              </a:solidFill>
                              <a:latin typeface="Cambria Math" panose="02040503050406030204" pitchFamily="18" charset="0"/>
                            </a:rPr>
                          </m:ctrlPr>
                        </m:sSupPr>
                        <m:e>
                          <m:r>
                            <a:rPr lang="en-ID" sz="2400" i="1">
                              <a:solidFill>
                                <a:schemeClr val="bg1"/>
                              </a:solidFill>
                              <a:latin typeface="Cambria Math" panose="02040503050406030204" pitchFamily="18" charset="0"/>
                            </a:rPr>
                            <m:t>𝑤𝑥</m:t>
                          </m:r>
                        </m:e>
                        <m:sup>
                          <m:r>
                            <a:rPr lang="en-ID" sz="2400" i="0">
                              <a:solidFill>
                                <a:schemeClr val="bg1"/>
                              </a:solidFill>
                              <a:latin typeface="Cambria Math" panose="02040503050406030204" pitchFamily="18" charset="0"/>
                            </a:rPr>
                            <m:t>1</m:t>
                          </m:r>
                        </m:sup>
                      </m:sSup>
                      <m:r>
                        <a:rPr lang="en-ID" sz="2400" i="0">
                          <a:solidFill>
                            <a:schemeClr val="bg1"/>
                          </a:solidFill>
                          <a:latin typeface="Cambria Math" panose="02040503050406030204" pitchFamily="18" charset="0"/>
                        </a:rPr>
                        <m:t>+</m:t>
                      </m:r>
                      <m:r>
                        <a:rPr lang="en-ID" sz="2400" i="1">
                          <a:solidFill>
                            <a:schemeClr val="bg1"/>
                          </a:solidFill>
                          <a:latin typeface="Cambria Math" panose="02040503050406030204" pitchFamily="18" charset="0"/>
                        </a:rPr>
                        <m:t>𝑏</m:t>
                      </m:r>
                      <m:r>
                        <a:rPr lang="en-ID" sz="2400" i="0">
                          <a:solidFill>
                            <a:schemeClr val="bg1"/>
                          </a:solidFill>
                          <a:latin typeface="Cambria Math" panose="02040503050406030204" pitchFamily="18" charset="0"/>
                        </a:rPr>
                        <m:t>=0</m:t>
                      </m:r>
                    </m:oMath>
                  </m:oMathPara>
                </a14:m>
                <a:endParaRPr lang="en-ID" sz="2400" dirty="0">
                  <a:solidFill>
                    <a:schemeClr val="bg1"/>
                  </a:solidFill>
                </a:endParaRPr>
              </a:p>
            </p:txBody>
          </p:sp>
        </mc:Choice>
        <mc:Fallback xmlns="">
          <p:sp>
            <p:nvSpPr>
              <p:cNvPr id="28" name="TextBox 27">
                <a:extLst>
                  <a:ext uri="{FF2B5EF4-FFF2-40B4-BE49-F238E27FC236}">
                    <a16:creationId xmlns:a16="http://schemas.microsoft.com/office/drawing/2014/main" id="{2FF8975F-E1C0-FC49-47E2-96700408609E}"/>
                  </a:ext>
                </a:extLst>
              </p:cNvPr>
              <p:cNvSpPr txBox="1">
                <a:spLocks noRot="1" noChangeAspect="1" noMove="1" noResize="1" noEditPoints="1" noAdjustHandles="1" noChangeArrowheads="1" noChangeShapeType="1" noTextEdit="1"/>
              </p:cNvSpPr>
              <p:nvPr/>
            </p:nvSpPr>
            <p:spPr>
              <a:xfrm>
                <a:off x="1595169" y="4791857"/>
                <a:ext cx="2150507" cy="461665"/>
              </a:xfrm>
              <a:prstGeom prst="rect">
                <a:avLst/>
              </a:prstGeom>
              <a:blipFill>
                <a:blip r:embed="rId7"/>
                <a:stretch>
                  <a:fillRect/>
                </a:stretch>
              </a:blipFill>
            </p:spPr>
            <p:txBody>
              <a:bodyPr/>
              <a:lstStyle/>
              <a:p>
                <a:r>
                  <a:rPr lang="en-ID">
                    <a:noFill/>
                  </a:rPr>
                  <a:t> </a:t>
                </a:r>
              </a:p>
            </p:txBody>
          </p:sp>
        </mc:Fallback>
      </mc:AlternateContent>
      <p:sp>
        <p:nvSpPr>
          <p:cNvPr id="30" name="TextBox 29">
            <a:extLst>
              <a:ext uri="{FF2B5EF4-FFF2-40B4-BE49-F238E27FC236}">
                <a16:creationId xmlns:a16="http://schemas.microsoft.com/office/drawing/2014/main" id="{8CD9634B-D60E-C998-03ED-ECF4E88136DE}"/>
              </a:ext>
            </a:extLst>
          </p:cNvPr>
          <p:cNvSpPr txBox="1"/>
          <p:nvPr/>
        </p:nvSpPr>
        <p:spPr>
          <a:xfrm>
            <a:off x="464450" y="5448608"/>
            <a:ext cx="3189749" cy="461665"/>
          </a:xfrm>
          <a:prstGeom prst="rect">
            <a:avLst/>
          </a:prstGeom>
          <a:noFill/>
        </p:spPr>
        <p:txBody>
          <a:bodyPr wrap="square">
            <a:spAutoFit/>
          </a:bodyPr>
          <a:lstStyle/>
          <a:p>
            <a:r>
              <a:rPr lang="en-US" sz="2400">
                <a:solidFill>
                  <a:schemeClr val="bg1"/>
                </a:solidFill>
                <a:effectLst/>
                <a:latin typeface="Times New Roman" panose="02020603050405020304" pitchFamily="18" charset="0"/>
                <a:ea typeface="Arial" panose="020B0604020202020204" pitchFamily="34" charset="0"/>
              </a:rPr>
              <a:t>wxi T + b ≥ +1 if yi = 1</a:t>
            </a:r>
            <a:endParaRPr lang="en-ID" sz="2400" dirty="0">
              <a:solidFill>
                <a:schemeClr val="bg1"/>
              </a:solidFill>
            </a:endParaRPr>
          </a:p>
        </p:txBody>
      </p:sp>
      <p:sp>
        <p:nvSpPr>
          <p:cNvPr id="32" name="TextBox 31">
            <a:extLst>
              <a:ext uri="{FF2B5EF4-FFF2-40B4-BE49-F238E27FC236}">
                <a16:creationId xmlns:a16="http://schemas.microsoft.com/office/drawing/2014/main" id="{82BC9D54-EE66-E41F-F50F-0F6041EA0871}"/>
              </a:ext>
            </a:extLst>
          </p:cNvPr>
          <p:cNvSpPr txBox="1"/>
          <p:nvPr/>
        </p:nvSpPr>
        <p:spPr>
          <a:xfrm>
            <a:off x="3973860" y="5448608"/>
            <a:ext cx="3222841" cy="461665"/>
          </a:xfrm>
          <a:prstGeom prst="rect">
            <a:avLst/>
          </a:prstGeom>
          <a:noFill/>
        </p:spPr>
        <p:txBody>
          <a:bodyPr wrap="square">
            <a:spAutoFit/>
          </a:bodyPr>
          <a:lstStyle/>
          <a:p>
            <a:r>
              <a:rPr lang="id-ID" sz="2400" dirty="0">
                <a:solidFill>
                  <a:schemeClr val="bg1"/>
                </a:solidFill>
                <a:effectLst/>
                <a:latin typeface="Times New Roman" panose="02020603050405020304" pitchFamily="18" charset="0"/>
                <a:ea typeface="Arial" panose="020B0604020202020204" pitchFamily="34" charset="0"/>
              </a:rPr>
              <a:t>wxi T + b ≤ −1 if yi = –1</a:t>
            </a:r>
            <a:endParaRPr lang="en-ID" sz="2400" dirty="0">
              <a:solidFill>
                <a:schemeClr val="bg1"/>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EC9C437-307D-73C8-D2E9-0958DC1C95DB}"/>
                  </a:ext>
                </a:extLst>
              </p:cNvPr>
              <p:cNvSpPr txBox="1"/>
              <p:nvPr/>
            </p:nvSpPr>
            <p:spPr>
              <a:xfrm>
                <a:off x="1059001" y="6270932"/>
                <a:ext cx="3222841" cy="8179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400" i="1" smtClean="0">
                          <a:solidFill>
                            <a:schemeClr val="bg1"/>
                          </a:solidFill>
                          <a:latin typeface="Cambria Math" panose="02040503050406030204" pitchFamily="18" charset="0"/>
                        </a:rPr>
                        <m:t>𝑓</m:t>
                      </m:r>
                      <m:d>
                        <m:dPr>
                          <m:ctrlPr>
                            <a:rPr lang="en-ID" sz="2400" i="1">
                              <a:solidFill>
                                <a:schemeClr val="bg1"/>
                              </a:solidFill>
                              <a:latin typeface="Cambria Math" panose="02040503050406030204" pitchFamily="18" charset="0"/>
                            </a:rPr>
                          </m:ctrlPr>
                        </m:dPr>
                        <m:e>
                          <m:r>
                            <a:rPr lang="en-ID" sz="2400" i="1">
                              <a:solidFill>
                                <a:schemeClr val="bg1"/>
                              </a:solidFill>
                              <a:latin typeface="Cambria Math" panose="02040503050406030204" pitchFamily="18" charset="0"/>
                            </a:rPr>
                            <m:t>𝑦</m:t>
                          </m:r>
                        </m:e>
                      </m:d>
                      <m:r>
                        <a:rPr lang="en-ID" sz="2400" i="0">
                          <a:solidFill>
                            <a:schemeClr val="bg1"/>
                          </a:solidFill>
                          <a:latin typeface="Cambria Math" panose="02040503050406030204" pitchFamily="18" charset="0"/>
                        </a:rPr>
                        <m:t>=</m:t>
                      </m:r>
                      <m:nary>
                        <m:naryPr>
                          <m:chr m:val="∑"/>
                          <m:limLoc m:val="subSup"/>
                          <m:ctrlPr>
                            <a:rPr lang="en-ID" sz="2400" i="1">
                              <a:solidFill>
                                <a:schemeClr val="bg1"/>
                              </a:solidFill>
                              <a:latin typeface="Cambria Math" panose="02040503050406030204" pitchFamily="18" charset="0"/>
                            </a:rPr>
                          </m:ctrlPr>
                        </m:naryPr>
                        <m:sub>
                          <m:r>
                            <a:rPr lang="en-ID" sz="2400" i="1">
                              <a:solidFill>
                                <a:schemeClr val="bg1"/>
                              </a:solidFill>
                              <a:latin typeface="Cambria Math" panose="02040503050406030204" pitchFamily="18" charset="0"/>
                            </a:rPr>
                            <m:t>𝑖</m:t>
                          </m:r>
                          <m:r>
                            <a:rPr lang="en-ID" sz="2400" i="0">
                              <a:solidFill>
                                <a:schemeClr val="bg1"/>
                              </a:solidFill>
                              <a:latin typeface="Cambria Math" panose="02040503050406030204" pitchFamily="18" charset="0"/>
                            </a:rPr>
                            <m:t>=1</m:t>
                          </m:r>
                        </m:sub>
                        <m:sup>
                          <m:r>
                            <a:rPr lang="en-ID" sz="2400" i="1">
                              <a:solidFill>
                                <a:schemeClr val="bg1"/>
                              </a:solidFill>
                              <a:latin typeface="Cambria Math" panose="02040503050406030204" pitchFamily="18" charset="0"/>
                            </a:rPr>
                            <m:t>𝑛</m:t>
                          </m:r>
                        </m:sup>
                        <m:e>
                          <m:r>
                            <a:rPr lang="en-ID" sz="2400" i="1">
                              <a:solidFill>
                                <a:schemeClr val="bg1"/>
                              </a:solidFill>
                              <a:latin typeface="Cambria Math" panose="02040503050406030204" pitchFamily="18" charset="0"/>
                            </a:rPr>
                            <m:t>𝑤</m:t>
                          </m:r>
                          <m:sSup>
                            <m:sSupPr>
                              <m:ctrlPr>
                                <a:rPr lang="en-ID" sz="2400" i="1">
                                  <a:solidFill>
                                    <a:schemeClr val="bg1"/>
                                  </a:solidFill>
                                  <a:latin typeface="Cambria Math" panose="02040503050406030204" pitchFamily="18" charset="0"/>
                                </a:rPr>
                              </m:ctrlPr>
                            </m:sSupPr>
                            <m:e>
                              <m:r>
                                <a:rPr lang="en-ID" sz="2400" i="1">
                                  <a:solidFill>
                                    <a:schemeClr val="bg1"/>
                                  </a:solidFill>
                                  <a:latin typeface="Cambria Math" panose="02040503050406030204" pitchFamily="18" charset="0"/>
                                </a:rPr>
                                <m:t>𝑥</m:t>
                              </m:r>
                            </m:e>
                            <m:sup>
                              <m:r>
                                <a:rPr lang="en-ID" sz="2400" i="0">
                                  <a:solidFill>
                                    <a:schemeClr val="bg1"/>
                                  </a:solidFill>
                                  <a:latin typeface="Cambria Math" panose="02040503050406030204" pitchFamily="18" charset="0"/>
                                </a:rPr>
                                <m:t>1</m:t>
                              </m:r>
                            </m:sup>
                          </m:sSup>
                        </m:e>
                      </m:nary>
                      <m:r>
                        <a:rPr lang="en-ID" sz="2400" i="0">
                          <a:solidFill>
                            <a:schemeClr val="bg1"/>
                          </a:solidFill>
                          <a:latin typeface="Cambria Math" panose="02040503050406030204" pitchFamily="18" charset="0"/>
                        </a:rPr>
                        <m:t>+</m:t>
                      </m:r>
                      <m:r>
                        <a:rPr lang="en-ID" sz="2400" i="1">
                          <a:solidFill>
                            <a:schemeClr val="bg1"/>
                          </a:solidFill>
                          <a:latin typeface="Cambria Math" panose="02040503050406030204" pitchFamily="18" charset="0"/>
                        </a:rPr>
                        <m:t>𝑏</m:t>
                      </m:r>
                    </m:oMath>
                  </m:oMathPara>
                </a14:m>
                <a:endParaRPr lang="en-ID" sz="2400" dirty="0">
                  <a:solidFill>
                    <a:schemeClr val="bg1"/>
                  </a:solidFill>
                </a:endParaRPr>
              </a:p>
            </p:txBody>
          </p:sp>
        </mc:Choice>
        <mc:Fallback xmlns="">
          <p:sp>
            <p:nvSpPr>
              <p:cNvPr id="34" name="TextBox 33">
                <a:extLst>
                  <a:ext uri="{FF2B5EF4-FFF2-40B4-BE49-F238E27FC236}">
                    <a16:creationId xmlns:a16="http://schemas.microsoft.com/office/drawing/2014/main" id="{DEC9C437-307D-73C8-D2E9-0958DC1C95DB}"/>
                  </a:ext>
                </a:extLst>
              </p:cNvPr>
              <p:cNvSpPr txBox="1">
                <a:spLocks noRot="1" noChangeAspect="1" noMove="1" noResize="1" noEditPoints="1" noAdjustHandles="1" noChangeArrowheads="1" noChangeShapeType="1" noTextEdit="1"/>
              </p:cNvSpPr>
              <p:nvPr/>
            </p:nvSpPr>
            <p:spPr>
              <a:xfrm>
                <a:off x="1059001" y="6270932"/>
                <a:ext cx="3222841" cy="817981"/>
              </a:xfrm>
              <a:prstGeom prst="rect">
                <a:avLst/>
              </a:prstGeom>
              <a:blipFill>
                <a:blip r:embed="rId8"/>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58F0FD2-2DA6-131F-D44F-4FA275739D76}"/>
                  </a:ext>
                </a:extLst>
              </p:cNvPr>
              <p:cNvSpPr txBox="1"/>
              <p:nvPr/>
            </p:nvSpPr>
            <p:spPr>
              <a:xfrm>
                <a:off x="2163634" y="7653095"/>
                <a:ext cx="1077344" cy="615874"/>
              </a:xfrm>
              <a:prstGeom prst="rect">
                <a:avLst/>
              </a:prstGeom>
              <a:noFill/>
            </p:spPr>
            <p:txBody>
              <a:bodyPr wrap="square">
                <a:spAutoFit/>
              </a:bodyPr>
              <a:lstStyle/>
              <a:p>
                <a:r>
                  <a:rPr lang="en-US" sz="2400" dirty="0">
                    <a:solidFill>
                      <a:schemeClr val="bg1"/>
                    </a:solidFill>
                    <a:effectLst/>
                    <a:latin typeface="Times New Roman" panose="02020603050405020304" pitchFamily="18" charset="0"/>
                    <a:ea typeface="Arial" panose="020B0604020202020204" pitchFamily="34" charset="0"/>
                  </a:rPr>
                  <a:t>wi = </a:t>
                </a:r>
                <a14:m>
                  <m:oMath xmlns:m="http://schemas.openxmlformats.org/officeDocument/2006/math">
                    <m:f>
                      <m:fPr>
                        <m:ctrlPr>
                          <a:rPr lang="en-ID" sz="2400" i="1">
                            <a:solidFill>
                              <a:schemeClr val="bg1"/>
                            </a:solidFill>
                            <a:effectLst/>
                            <a:latin typeface="Cambria Math" panose="02040503050406030204" pitchFamily="18" charset="0"/>
                            <a:cs typeface="Times New Roman" panose="02020603050405020304" pitchFamily="18" charset="0"/>
                          </a:rPr>
                        </m:ctrlPr>
                      </m:fPr>
                      <m:num>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1</m:t>
                        </m:r>
                      </m:num>
                      <m:den>
                        <m:r>
                          <a:rPr lang="en-US" sz="2400" i="1">
                            <a:solidFill>
                              <a:schemeClr val="bg1"/>
                            </a:solidFill>
                            <a:effectLst/>
                            <a:latin typeface="Cambria Math" panose="02040503050406030204" pitchFamily="18" charset="0"/>
                            <a:ea typeface="Arial" panose="020B0604020202020204" pitchFamily="34" charset="0"/>
                            <a:cs typeface="Times New Roman" panose="02020603050405020304" pitchFamily="18" charset="0"/>
                          </a:rPr>
                          <m:t>𝑛</m:t>
                        </m:r>
                      </m:den>
                    </m:f>
                  </m:oMath>
                </a14:m>
                <a:r>
                  <a:rPr lang="en-US" sz="2400" dirty="0">
                    <a:solidFill>
                      <a:schemeClr val="bg1"/>
                    </a:solidFill>
                    <a:effectLst/>
                    <a:latin typeface="Times New Roman" panose="02020603050405020304" pitchFamily="18" charset="0"/>
                    <a:ea typeface="Arial" panose="020B0604020202020204" pitchFamily="34" charset="0"/>
                  </a:rPr>
                  <a:t> </a:t>
                </a:r>
                <a:endParaRPr lang="en-ID" sz="2400" dirty="0">
                  <a:solidFill>
                    <a:schemeClr val="bg1"/>
                  </a:solidFill>
                </a:endParaRPr>
              </a:p>
            </p:txBody>
          </p:sp>
        </mc:Choice>
        <mc:Fallback xmlns="">
          <p:sp>
            <p:nvSpPr>
              <p:cNvPr id="36" name="TextBox 35">
                <a:extLst>
                  <a:ext uri="{FF2B5EF4-FFF2-40B4-BE49-F238E27FC236}">
                    <a16:creationId xmlns:a16="http://schemas.microsoft.com/office/drawing/2014/main" id="{658F0FD2-2DA6-131F-D44F-4FA275739D76}"/>
                  </a:ext>
                </a:extLst>
              </p:cNvPr>
              <p:cNvSpPr txBox="1">
                <a:spLocks noRot="1" noChangeAspect="1" noMove="1" noResize="1" noEditPoints="1" noAdjustHandles="1" noChangeArrowheads="1" noChangeShapeType="1" noTextEdit="1"/>
              </p:cNvSpPr>
              <p:nvPr/>
            </p:nvSpPr>
            <p:spPr>
              <a:xfrm>
                <a:off x="2163634" y="7653095"/>
                <a:ext cx="1077344" cy="615874"/>
              </a:xfrm>
              <a:prstGeom prst="rect">
                <a:avLst/>
              </a:prstGeom>
              <a:blipFill>
                <a:blip r:embed="rId9"/>
                <a:stretch>
                  <a:fillRect l="-9040" b="-8911"/>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96C1F8E-F8AA-44DF-86D4-30E706DF4F2E}"/>
                  </a:ext>
                </a:extLst>
              </p:cNvPr>
              <p:cNvSpPr txBox="1"/>
              <p:nvPr/>
            </p:nvSpPr>
            <p:spPr>
              <a:xfrm>
                <a:off x="3784194" y="7564834"/>
                <a:ext cx="1870036" cy="7923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400" i="1" smtClean="0">
                          <a:solidFill>
                            <a:schemeClr val="bg1"/>
                          </a:solidFill>
                          <a:latin typeface="Cambria Math" panose="02040503050406030204" pitchFamily="18" charset="0"/>
                        </a:rPr>
                        <m:t>𝑏</m:t>
                      </m:r>
                      <m:r>
                        <a:rPr lang="en-ID" sz="2400" i="0">
                          <a:solidFill>
                            <a:schemeClr val="bg1"/>
                          </a:solidFill>
                          <a:latin typeface="Cambria Math" panose="02040503050406030204" pitchFamily="18" charset="0"/>
                        </a:rPr>
                        <m:t>= </m:t>
                      </m:r>
                      <m:f>
                        <m:fPr>
                          <m:ctrlPr>
                            <a:rPr lang="en-ID" sz="2400" i="1">
                              <a:solidFill>
                                <a:schemeClr val="bg1"/>
                              </a:solidFill>
                              <a:latin typeface="Cambria Math" panose="02040503050406030204" pitchFamily="18" charset="0"/>
                            </a:rPr>
                          </m:ctrlPr>
                        </m:fPr>
                        <m:num>
                          <m:r>
                            <a:rPr lang="en-ID" sz="2400" i="0">
                              <a:solidFill>
                                <a:schemeClr val="bg1"/>
                              </a:solidFill>
                              <a:latin typeface="Cambria Math" panose="02040503050406030204" pitchFamily="18" charset="0"/>
                            </a:rPr>
                            <m:t>1</m:t>
                          </m:r>
                        </m:num>
                        <m:den>
                          <m:r>
                            <a:rPr lang="en-ID" sz="2400" i="1">
                              <a:solidFill>
                                <a:schemeClr val="bg1"/>
                              </a:solidFill>
                              <a:latin typeface="Cambria Math" panose="02040503050406030204" pitchFamily="18" charset="0"/>
                            </a:rPr>
                            <m:t>𝑛</m:t>
                          </m:r>
                          <m:r>
                            <a:rPr lang="en-ID" sz="2400" i="0">
                              <a:solidFill>
                                <a:schemeClr val="bg1"/>
                              </a:solidFill>
                              <a:latin typeface="Cambria Math" panose="02040503050406030204" pitchFamily="18" charset="0"/>
                            </a:rPr>
                            <m:t>+1</m:t>
                          </m:r>
                        </m:den>
                      </m:f>
                    </m:oMath>
                  </m:oMathPara>
                </a14:m>
                <a:endParaRPr lang="en-ID" sz="2400" dirty="0">
                  <a:solidFill>
                    <a:schemeClr val="bg1"/>
                  </a:solidFill>
                </a:endParaRPr>
              </a:p>
            </p:txBody>
          </p:sp>
        </mc:Choice>
        <mc:Fallback xmlns="">
          <p:sp>
            <p:nvSpPr>
              <p:cNvPr id="38" name="TextBox 37">
                <a:extLst>
                  <a:ext uri="{FF2B5EF4-FFF2-40B4-BE49-F238E27FC236}">
                    <a16:creationId xmlns:a16="http://schemas.microsoft.com/office/drawing/2014/main" id="{A96C1F8E-F8AA-44DF-86D4-30E706DF4F2E}"/>
                  </a:ext>
                </a:extLst>
              </p:cNvPr>
              <p:cNvSpPr txBox="1">
                <a:spLocks noRot="1" noChangeAspect="1" noMove="1" noResize="1" noEditPoints="1" noAdjustHandles="1" noChangeArrowheads="1" noChangeShapeType="1" noTextEdit="1"/>
              </p:cNvSpPr>
              <p:nvPr/>
            </p:nvSpPr>
            <p:spPr>
              <a:xfrm>
                <a:off x="3784194" y="7564834"/>
                <a:ext cx="1870036" cy="792396"/>
              </a:xfrm>
              <a:prstGeom prst="rect">
                <a:avLst/>
              </a:prstGeom>
              <a:blipFill>
                <a:blip r:embed="rId10"/>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EECD6F3-DEF8-F94D-026A-23C8C51874AF}"/>
                  </a:ext>
                </a:extLst>
              </p:cNvPr>
              <p:cNvSpPr txBox="1"/>
              <p:nvPr/>
            </p:nvSpPr>
            <p:spPr>
              <a:xfrm>
                <a:off x="3339877" y="9094351"/>
                <a:ext cx="2314353"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D" sz="2000" i="1" smtClean="0">
                          <a:solidFill>
                            <a:schemeClr val="bg1"/>
                          </a:solidFill>
                          <a:latin typeface="Cambria Math" panose="02040503050406030204" pitchFamily="18" charset="0"/>
                        </a:rPr>
                        <m:t>𝑤𝑖</m:t>
                      </m:r>
                      <m:r>
                        <a:rPr lang="en-ID" sz="2000" i="0">
                          <a:solidFill>
                            <a:schemeClr val="bg1"/>
                          </a:solidFill>
                          <a:latin typeface="Cambria Math" panose="02040503050406030204" pitchFamily="18" charset="0"/>
                        </a:rPr>
                        <m:t>=</m:t>
                      </m:r>
                      <m:r>
                        <a:rPr lang="en-ID" sz="2000" i="1">
                          <a:solidFill>
                            <a:schemeClr val="bg1"/>
                          </a:solidFill>
                          <a:latin typeface="Cambria Math" panose="02040503050406030204" pitchFamily="18" charset="0"/>
                        </a:rPr>
                        <m:t>𝑤𝑜</m:t>
                      </m:r>
                      <m:r>
                        <a:rPr lang="en-ID" sz="2000" i="0">
                          <a:solidFill>
                            <a:schemeClr val="bg1"/>
                          </a:solidFill>
                          <a:latin typeface="Cambria Math" panose="02040503050406030204" pitchFamily="18" charset="0"/>
                        </a:rPr>
                        <m:t>+</m:t>
                      </m:r>
                      <m:r>
                        <a:rPr lang="en-ID" sz="2000" i="1">
                          <a:solidFill>
                            <a:schemeClr val="bg1"/>
                          </a:solidFill>
                          <a:latin typeface="Cambria Math" panose="02040503050406030204" pitchFamily="18" charset="0"/>
                        </a:rPr>
                        <m:t>𝑦𝑖</m:t>
                      </m:r>
                      <m:r>
                        <a:rPr lang="en-ID" sz="2000" i="0">
                          <a:solidFill>
                            <a:schemeClr val="bg1"/>
                          </a:solidFill>
                          <a:latin typeface="Cambria Math" panose="02040503050406030204" pitchFamily="18" charset="0"/>
                        </a:rPr>
                        <m:t>∗</m:t>
                      </m:r>
                      <m:r>
                        <a:rPr lang="en-ID" sz="2000" i="1">
                          <a:solidFill>
                            <a:schemeClr val="bg1"/>
                          </a:solidFill>
                          <a:latin typeface="Cambria Math" panose="02040503050406030204" pitchFamily="18" charset="0"/>
                        </a:rPr>
                        <m:t>𝑥𝑖𝑗</m:t>
                      </m:r>
                      <m:r>
                        <a:rPr lang="en-ID" sz="2000" i="0">
                          <a:solidFill>
                            <a:schemeClr val="bg1"/>
                          </a:solidFill>
                          <a:latin typeface="Cambria Math" panose="02040503050406030204" pitchFamily="18" charset="0"/>
                        </a:rPr>
                        <m:t> </m:t>
                      </m:r>
                    </m:oMath>
                  </m:oMathPara>
                </a14:m>
                <a:endParaRPr lang="en-ID" sz="2000" dirty="0">
                  <a:solidFill>
                    <a:schemeClr val="bg1"/>
                  </a:solidFill>
                </a:endParaRPr>
              </a:p>
            </p:txBody>
          </p:sp>
        </mc:Choice>
        <mc:Fallback xmlns="">
          <p:sp>
            <p:nvSpPr>
              <p:cNvPr id="40" name="TextBox 39">
                <a:extLst>
                  <a:ext uri="{FF2B5EF4-FFF2-40B4-BE49-F238E27FC236}">
                    <a16:creationId xmlns:a16="http://schemas.microsoft.com/office/drawing/2014/main" id="{CEECD6F3-DEF8-F94D-026A-23C8C51874AF}"/>
                  </a:ext>
                </a:extLst>
              </p:cNvPr>
              <p:cNvSpPr txBox="1">
                <a:spLocks noRot="1" noChangeAspect="1" noMove="1" noResize="1" noEditPoints="1" noAdjustHandles="1" noChangeArrowheads="1" noChangeShapeType="1" noTextEdit="1"/>
              </p:cNvSpPr>
              <p:nvPr/>
            </p:nvSpPr>
            <p:spPr>
              <a:xfrm>
                <a:off x="3339877" y="9094351"/>
                <a:ext cx="2314353" cy="400110"/>
              </a:xfrm>
              <a:prstGeom prst="rect">
                <a:avLst/>
              </a:prstGeom>
              <a:blipFill>
                <a:blip r:embed="rId11"/>
                <a:stretch>
                  <a:fillRect b="-13846"/>
                </a:stretch>
              </a:blipFill>
            </p:spPr>
            <p:txBody>
              <a:bodyPr/>
              <a:lstStyle/>
              <a:p>
                <a:r>
                  <a:rPr lang="en-ID">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2828</Words>
  <Application>Microsoft Office PowerPoint</Application>
  <PresentationFormat>Custom</PresentationFormat>
  <Paragraphs>1094</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Heebo Bold</vt:lpstr>
      <vt:lpstr>Arial</vt:lpstr>
      <vt:lpstr>Cambria Math</vt:lpstr>
      <vt:lpstr>Heebo Medium</vt:lpstr>
      <vt:lpstr>Calibri</vt:lpstr>
      <vt:lpstr>Mukta Mahee</vt:lpstr>
      <vt:lpstr>Heebo Ultra-Bold</vt:lpstr>
      <vt:lpstr>Heebo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simpel formal seminar proposal sidang presentasi</dc:title>
  <cp:lastModifiedBy>Hambali Fitrianto</cp:lastModifiedBy>
  <cp:revision>27</cp:revision>
  <dcterms:created xsi:type="dcterms:W3CDTF">2006-08-16T00:00:00Z</dcterms:created>
  <dcterms:modified xsi:type="dcterms:W3CDTF">2023-10-10T04:27:09Z</dcterms:modified>
  <dc:identifier>DAFwQmb886E</dc:identifier>
</cp:coreProperties>
</file>