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1" r:id="rId2"/>
    <p:sldMasterId id="2147483650" r:id="rId3"/>
    <p:sldMasterId id="2147483762" r:id="rId4"/>
    <p:sldMasterId id="2147483774" r:id="rId5"/>
    <p:sldMasterId id="2147483822" r:id="rId6"/>
    <p:sldMasterId id="2147483798" r:id="rId7"/>
    <p:sldMasterId id="2147483786" r:id="rId8"/>
    <p:sldMasterId id="2147483810" r:id="rId9"/>
  </p:sldMasterIdLst>
  <p:notesMasterIdLst>
    <p:notesMasterId r:id="rId54"/>
  </p:notesMasterIdLst>
  <p:handoutMasterIdLst>
    <p:handoutMasterId r:id="rId55"/>
  </p:handoutMasterIdLst>
  <p:sldIdLst>
    <p:sldId id="382" r:id="rId10"/>
    <p:sldId id="257" r:id="rId11"/>
    <p:sldId id="339" r:id="rId12"/>
    <p:sldId id="387" r:id="rId13"/>
    <p:sldId id="384" r:id="rId14"/>
    <p:sldId id="385" r:id="rId15"/>
    <p:sldId id="388" r:id="rId16"/>
    <p:sldId id="340" r:id="rId17"/>
    <p:sldId id="342" r:id="rId18"/>
    <p:sldId id="343" r:id="rId19"/>
    <p:sldId id="344" r:id="rId20"/>
    <p:sldId id="345" r:id="rId21"/>
    <p:sldId id="348" r:id="rId22"/>
    <p:sldId id="349" r:id="rId23"/>
    <p:sldId id="350" r:id="rId24"/>
    <p:sldId id="351" r:id="rId25"/>
    <p:sldId id="352" r:id="rId26"/>
    <p:sldId id="353" r:id="rId27"/>
    <p:sldId id="341" r:id="rId28"/>
    <p:sldId id="355" r:id="rId29"/>
    <p:sldId id="356" r:id="rId30"/>
    <p:sldId id="354" r:id="rId31"/>
    <p:sldId id="357" r:id="rId32"/>
    <p:sldId id="359" r:id="rId33"/>
    <p:sldId id="360" r:id="rId34"/>
    <p:sldId id="391" r:id="rId35"/>
    <p:sldId id="361" r:id="rId36"/>
    <p:sldId id="362" r:id="rId37"/>
    <p:sldId id="363" r:id="rId38"/>
    <p:sldId id="393" r:id="rId39"/>
    <p:sldId id="364" r:id="rId40"/>
    <p:sldId id="394" r:id="rId41"/>
    <p:sldId id="369" r:id="rId42"/>
    <p:sldId id="395" r:id="rId43"/>
    <p:sldId id="371" r:id="rId44"/>
    <p:sldId id="372" r:id="rId45"/>
    <p:sldId id="373" r:id="rId46"/>
    <p:sldId id="396" r:id="rId47"/>
    <p:sldId id="370" r:id="rId48"/>
    <p:sldId id="375" r:id="rId49"/>
    <p:sldId id="374" r:id="rId50"/>
    <p:sldId id="377" r:id="rId51"/>
    <p:sldId id="397" r:id="rId52"/>
    <p:sldId id="37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Hetzler" initials="H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CCECFF"/>
    <a:srgbClr val="222222"/>
    <a:srgbClr val="FFFFFF"/>
    <a:srgbClr val="18B2B6"/>
    <a:srgbClr val="0033CC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10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4" autoAdjust="0"/>
    <p:restoredTop sz="94536" autoAdjust="0"/>
  </p:normalViewPr>
  <p:slideViewPr>
    <p:cSldViewPr>
      <p:cViewPr>
        <p:scale>
          <a:sx n="90" d="100"/>
          <a:sy n="90" d="100"/>
        </p:scale>
        <p:origin x="-81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237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4F2D-942A-4C7B-9B31-FB7B2194883B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BD979-FA01-4434-A921-26FFA4C420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2332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CDB9B10-D775-4142-B02E-3AB99A0ACC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70522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D1E576-41C8-4EF1-856E-4BCAB81CD1B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9070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8032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6100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5977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45187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969599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61334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42822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72089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63197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072725-3AE5-420B-A74D-3804343017F5}" type="slidenum">
              <a:rPr 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53540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390246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61080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85095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341222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82971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045571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14168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132294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62456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88578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62687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3468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959039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934638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79910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41013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806710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21657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82916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7314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84984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925247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526848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747958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9174049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2383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77508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0723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2952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0078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B9B10-D775-4142-B02E-3AB99A0ACC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3509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780CF-DA0F-4FED-9ECD-D1AB17E8F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363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AC88B-4085-4214-BE1E-33693526C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47225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0924C-CB0F-45FC-BCE8-B03BBA4BF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735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0793B-2F5B-4F3C-8905-5B061F45D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0684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0DAD-A670-4E17-B2C9-D16FA08207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83111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B653C-3760-4049-B344-29AB4E2AA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77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5D72-519C-4CD8-A250-88791D4C2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0976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DesignJust Enough Programming Logic &amp; Design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455AF-37CA-47A2-AB6B-773B8E8618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0281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DesignJust Enough Programming Logic &amp; Design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C3836-EB1D-468B-8085-00940F689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73676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DesignJust Enough Programming Logic &amp; Design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E3D5-662A-4B77-9299-0FC90F24F0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204446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CA35B-2F12-453D-BF83-83A2705B80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59635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A8F84-2CCE-47E8-8CAD-0AFE0870D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917572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3A8E-6C45-4ABB-953D-F0BDC33EF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69513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DesignJust Enough Programming Logic &amp; Design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EEA0-8942-4148-AD20-8B41553B1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587151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DesignJust Enough Programming Logic &amp; Design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EA0-DF19-4A3D-8773-4C21713FD0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50538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</a:t>
            </a:r>
            <a:r>
              <a:rPr lang="en-US" dirty="0" err="1"/>
              <a:t>DesignJust</a:t>
            </a:r>
            <a:r>
              <a:rPr lang="en-US" dirty="0"/>
              <a:t> Enough Programming Logic &amp; Design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1A525-029A-4370-9A08-E9995B65F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455482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Just Enough Programming Logic &amp; DesignJust Enough Programming Logic &amp; Design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56B8-C4C5-427A-A956-434EF0D1A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92941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042794"/>
            <a:ext cx="3240990" cy="51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4800"/>
            <a:ext cx="9144000" cy="1600200"/>
          </a:xfrm>
        </p:spPr>
        <p:txBody>
          <a:bodyPr/>
          <a:lstStyle>
            <a:lvl1pPr>
              <a:defRPr sz="4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and Design</a:t>
            </a:r>
            <a:br>
              <a:rPr lang="en-US" dirty="0" smtClean="0"/>
            </a:br>
            <a:r>
              <a:rPr lang="en-US" dirty="0" smtClean="0"/>
              <a:t>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5200" y="3657600"/>
            <a:ext cx="4724400" cy="2133600"/>
          </a:xfrm>
        </p:spPr>
        <p:txBody>
          <a:bodyPr/>
          <a:lstStyle>
            <a:lvl1pPr marL="0" indent="0" algn="ctr">
              <a:buNone/>
              <a:defRPr sz="3600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A7999-30EF-4729-8E4B-7B93932FA1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603186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0DAD-A670-4E17-B2C9-D16FA08207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042794"/>
            <a:ext cx="3240990" cy="51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4800"/>
            <a:ext cx="9144000" cy="1600200"/>
          </a:xfrm>
        </p:spPr>
        <p:txBody>
          <a:bodyPr/>
          <a:lstStyle>
            <a:lvl1pPr>
              <a:defRPr sz="4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and Design</a:t>
            </a:r>
            <a:br>
              <a:rPr lang="en-US" dirty="0" smtClean="0"/>
            </a:br>
            <a:r>
              <a:rPr lang="en-US" dirty="0" smtClean="0"/>
              <a:t>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5200" y="3657600"/>
            <a:ext cx="4724400" cy="2133600"/>
          </a:xfrm>
        </p:spPr>
        <p:txBody>
          <a:bodyPr/>
          <a:lstStyle>
            <a:lvl1pPr marL="0" indent="0" algn="ctr">
              <a:buNone/>
              <a:defRPr sz="3600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407B-F6F2-4FF7-927C-1C0728C34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621131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0DAD-A670-4E17-B2C9-D16FA08207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Just Enough Programming Logic and Design, Second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FF63-00DD-4C9F-BADB-557F0080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Just Enough Programming Logic &amp;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042794"/>
            <a:ext cx="3240990" cy="51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4800"/>
            <a:ext cx="9144000" cy="1600200"/>
          </a:xfrm>
        </p:spPr>
        <p:txBody>
          <a:bodyPr/>
          <a:lstStyle>
            <a:lvl1pPr>
              <a:defRPr sz="4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and Design</a:t>
            </a:r>
            <a:br>
              <a:rPr lang="en-US" dirty="0" smtClean="0"/>
            </a:br>
            <a:r>
              <a:rPr lang="en-US" dirty="0" smtClean="0"/>
              <a:t>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5200" y="3657600"/>
            <a:ext cx="4724400" cy="2133600"/>
          </a:xfrm>
        </p:spPr>
        <p:txBody>
          <a:bodyPr/>
          <a:lstStyle>
            <a:lvl1pPr marL="0" indent="0" algn="ctr">
              <a:buNone/>
              <a:defRPr sz="3600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911654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BE86-0E4F-453D-9437-6C1FDB1B3B52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78259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31F24-EA48-4323-BBF2-27701DBBA87B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0518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92BC8-05DC-491A-91BD-EDFD2574B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531973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6954-442A-4EC5-B62E-3CB309366C6A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223500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58E4-6A77-4922-ACD3-FC5574089819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35598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E18D-9B50-411D-A907-E1DA7780F53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314912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90FC-3035-4FDC-A0F8-048F665B6B7D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1837581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1E639-8042-480A-B373-36A9F2582F46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342396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CD34-338E-4C6A-959D-3577F2890B98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064083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DCF3-6E50-4217-B9A0-49814883C497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4925848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365BE-9E06-461E-92D2-5146F2164F05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06230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042794"/>
            <a:ext cx="3240990" cy="51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4800"/>
            <a:ext cx="9144000" cy="1600200"/>
          </a:xfrm>
        </p:spPr>
        <p:txBody>
          <a:bodyPr/>
          <a:lstStyle>
            <a:lvl1pPr>
              <a:defRPr sz="4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and Design</a:t>
            </a:r>
            <a:br>
              <a:rPr lang="en-US" dirty="0" smtClean="0"/>
            </a:br>
            <a:r>
              <a:rPr lang="en-US" dirty="0" smtClean="0"/>
              <a:t>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5200" y="3657600"/>
            <a:ext cx="4724400" cy="2133600"/>
          </a:xfrm>
        </p:spPr>
        <p:txBody>
          <a:bodyPr/>
          <a:lstStyle>
            <a:lvl1pPr marL="0" indent="0" algn="ctr">
              <a:buNone/>
              <a:defRPr sz="3600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8627696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BE86-0E4F-453D-9437-6C1FDB1B3B52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3857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B87AE-0798-4F2D-BF8E-B1F5161827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072904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31F24-EA48-4323-BBF2-27701DBBA87B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2373709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6954-442A-4EC5-B62E-3CB309366C6A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777659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58E4-6A77-4922-ACD3-FC5574089819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7050317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E18D-9B50-411D-A907-E1DA7780F53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2029539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90FC-3035-4FDC-A0F8-048F665B6B7D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2673685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1E639-8042-480A-B373-36A9F2582F46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318461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CD34-338E-4C6A-959D-3577F2890B98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774251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DCF3-6E50-4217-B9A0-49814883C497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039709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365BE-9E06-461E-92D2-5146F2164F05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040607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15094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0AD57-D721-4A08-A13B-EC1D7EC92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3257335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541801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762097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645632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3096791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466290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3894472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471979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0161118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3828119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0A5-E40E-4452-B697-F6ADC9300328}" type="datetimeFigureOut">
              <a:rPr lang="en-US" smtClean="0"/>
              <a:pPr/>
              <a:t>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A6C-242A-4985-8E30-76094DBEB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88650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15DD-6DF2-49DC-BC17-69D91103C4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2223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042794"/>
            <a:ext cx="3240990" cy="51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4800"/>
            <a:ext cx="9144000" cy="1600200"/>
          </a:xfrm>
        </p:spPr>
        <p:txBody>
          <a:bodyPr/>
          <a:lstStyle>
            <a:lvl1pPr>
              <a:defRPr sz="4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and Design</a:t>
            </a:r>
            <a:br>
              <a:rPr lang="en-US" dirty="0" smtClean="0"/>
            </a:br>
            <a:r>
              <a:rPr lang="en-US" dirty="0" smtClean="0"/>
              <a:t>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5200" y="3657600"/>
            <a:ext cx="4724400" cy="2133600"/>
          </a:xfrm>
        </p:spPr>
        <p:txBody>
          <a:bodyPr/>
          <a:lstStyle>
            <a:lvl1pPr marL="0" indent="0" algn="ctr">
              <a:buNone/>
              <a:defRPr sz="3600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Chapter Title Goes Here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127197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BE86-0E4F-453D-9437-6C1FDB1B3B52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0297414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31F24-EA48-4323-BBF2-27701DBBA87B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150866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6954-442A-4EC5-B62E-3CB309366C6A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826220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58E4-6A77-4922-ACD3-FC5574089819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36345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E18D-9B50-411D-A907-E1DA7780F53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936904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90FC-3035-4FDC-A0F8-048F665B6B7D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2408063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1E639-8042-480A-B373-36A9F2582F46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9287596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CD34-338E-4C6A-959D-3577F2890B98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9016257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DCF3-6E50-4217-B9A0-49814883C497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5782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71F40-4525-49A5-BF64-C51F8ECA3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2521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365BE-9E06-461E-92D2-5146F2164F05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79646">
                    <a:lumMod val="75000"/>
                  </a:srgbClr>
                </a:solidFill>
              </a:rPr>
              <a:t>Just Enough Programming Logic and Design, Second Edition</a:t>
            </a:r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8206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&amp; Design, Second Edition</a:t>
            </a:r>
            <a:endParaRPr lang="en-US" dirty="0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4F8568-B2B1-4AF0-9BBA-1788C8A245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/>
              <a:t>Just Enough Programming Logic &amp;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4711FF63-00DD-4C9F-BADB-557F00808B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&amp; Design, Second Edition</a:t>
            </a:r>
            <a:endParaRPr lang="en-US" dirty="0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FFFFFF"/>
              </a:buClr>
              <a:buSzPct val="100000"/>
              <a:buFont typeface="Times New Roman" pitchFamily="18" charset="0"/>
              <a:buNone/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CED725E9-00B3-4217-BA21-70177EC6F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5" r:id="rId3"/>
    <p:sldLayoutId id="2147483756" r:id="rId4"/>
    <p:sldLayoutId id="2147483757" r:id="rId5"/>
    <p:sldLayoutId id="2147483753" r:id="rId6"/>
    <p:sldLayoutId id="2147483754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94F8568-B2B1-4AF0-9BBA-1788C8A24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&amp; Design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94F8568-B2B1-4AF0-9BBA-1788C8A24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Just Enough Programming Logic &amp; Design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C84B29F-2730-46EF-9B29-652549C8DE21}" type="slidenum">
              <a:rPr lang="en-US">
                <a:solidFill>
                  <a:srgbClr val="F79646">
                    <a:lumMod val="75000"/>
                  </a:srgb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cs typeface="Arial" pitchFamily="34" charset="0"/>
              </a:rPr>
              <a:t>Just Enough Programming Logic and Design, Second Edition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3133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C84B29F-2730-46EF-9B29-652549C8DE21}" type="slidenum">
              <a:rPr lang="en-US">
                <a:solidFill>
                  <a:srgbClr val="F79646">
                    <a:lumMod val="75000"/>
                  </a:srgb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cs typeface="Arial" pitchFamily="34" charset="0"/>
              </a:rPr>
              <a:t>Just Enough Programming Logic and Design, Second Edition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3786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B0A5-E40E-4452-B697-F6ADC9300328}" type="datetimeFigureOut">
              <a:rPr lang="en-US" smtClean="0"/>
              <a:pPr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1A6C-242A-4985-8E30-76094DBEB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2622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C84B29F-2730-46EF-9B29-652549C8DE21}" type="slidenum">
              <a:rPr lang="en-US">
                <a:solidFill>
                  <a:srgbClr val="F79646">
                    <a:lumMod val="75000"/>
                  </a:srgb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79646">
                  <a:lumMod val="75000"/>
                </a:srgbClr>
              </a:solidFill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cs typeface="Arial" pitchFamily="34" charset="0"/>
              </a:rPr>
              <a:t>Just Enough Programming Logic and Design, Second Edition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107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dirty="0"/>
              <a:t>Just Enough Programming Logic &amp; Design</a:t>
            </a:r>
            <a:endParaRPr lang="en-US" dirty="0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276600"/>
            <a:ext cx="4876800" cy="1752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600" i="1" dirty="0" smtClean="0"/>
              <a:t>Chapter 1</a:t>
            </a:r>
          </a:p>
          <a:p>
            <a:pPr>
              <a:defRPr/>
            </a:pPr>
            <a:r>
              <a:rPr lang="en-US" sz="3600" i="1" dirty="0" smtClean="0"/>
              <a:t>An Overview of Computers and Logic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3706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A8D233-EC14-4C70-9F4D-2EC6022E1DF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Logic errors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include instructions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that are out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of sequence, missing instructions, and instructions not part of the procedure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Using an otherwise correct statement that does not make sense in the current context is called 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semantic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error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Logical errors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are much more difficult to locate than syntax errors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363744-6C5A-47D5-9B3D-73C17FF1096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To use a computer program, it must first be loaded into the computer’s memory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Memory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is the internal storage in a computer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Also called </a:t>
            </a: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main memory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or </a:t>
            </a: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random access memory (RAM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Internal memory is temporary and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volatile –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its contents are lost when the computer loses power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Programmers often refer to memory locations, or addresses using hexadecimal notation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693A25-2895-4140-800B-71AAEC6DD2B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Programming Process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programmer’s job can be broken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down into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seven development steps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Understanding the problem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Planning the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Coding the program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Using software (a compiler or interpreter) to translate the program into machine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language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Testing the program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Putting the program into production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Maintaining the program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400" dirty="0" smtClean="0">
              <a:solidFill>
                <a:schemeClr val="tx1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D014F7-6877-44DF-AE34-4DE308C4F979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Programming Process (cont’d)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5562600"/>
            <a:ext cx="469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1.1 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The program development cycle</a:t>
            </a:r>
          </a:p>
        </p:txBody>
      </p:sp>
      <p:pic>
        <p:nvPicPr>
          <p:cNvPr id="1026" name="Picture 2" descr="C:\Documents and Settings\slorenz\Desktop\Supps\Farrell - JE PLD 2e\I_Final Figures\C7978_Ch01\ch01-f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981200"/>
            <a:ext cx="4191000" cy="3356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09AA3-66FE-4587-B320-6837B40AF39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Problem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Professional computer programmers write programs to satisfy the needs of others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Really understanding the problem may be one of the most difficult aspects of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On any job, the description of what the user needs may be vague, or the users may not even really know what they want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Users frequently change their minds after seeing sample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good programmer is often part counselor, part detective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48E39F-AFDA-4FB6-B831-2EE4C81FC65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Planning the Logic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533400" y="16764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heart of the programming process lies in planning the program’s logic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During this phase of the programming process, the programmer plans the steps of the program, deciding what steps to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include and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how to order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them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An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is the sequence of steps needed to solve any problem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two most common planning tools are flowcharts and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pseudocode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C7BFB-7A70-4B31-BC34-1931F1C428C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Just Enough Programming Logic and Design, Second Edition</a:t>
            </a:r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Planning the Logic (cont’d)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Programmer should define the sequence of events that will lead to the desired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Planning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program’s logic includes: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Thinking carefully about all the possible data values a program might encounter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How you want the program to handle each scenario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process of walking through a program’s logic on paper before you actually write the program is called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desk-checking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0262C4-59CC-4061-B13A-7E578693E2A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Coding the Program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Only when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programmer has developed the logic of a program,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can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he or she code the program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In one of more than 400 programming languages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Programmers choose a particular language because some languages have built-in capabilities that make them more efficient than others at handling certain types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9E2C1-4B3D-4558-84B2-DA4BF6198D5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Software to Translate the Program into Machine Language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Even though there are many programming languages, each computer is built knowing only one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language –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its machine language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Machine language consists of many 1s and 0s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translator program (a compiler or interpreter) changes the English-like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high-level programming language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in which the programmer writes into the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low-level machine language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that the computer understands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0C6EB2-DD90-4F50-AE42-A2184D05542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Using Software to Translate the Program into Machine Language (cont’d)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computer program must be free of syntax errors before you can execute 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Typically, a programmer develops a program’s logic, writes the code, and then attempts to compile or interpret the program using language-interpreting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After completing this chapter, you will be able to:</a:t>
            </a:r>
          </a:p>
          <a:p>
            <a:pPr eaLnBrk="1" hangingPunct="1"/>
            <a:r>
              <a:rPr lang="en-US" dirty="0" smtClean="0"/>
              <a:t>Explain computer components and operations </a:t>
            </a:r>
          </a:p>
          <a:p>
            <a:pPr eaLnBrk="1" hangingPunct="1"/>
            <a:r>
              <a:rPr lang="en-US" dirty="0" smtClean="0"/>
              <a:t>Discuss the steps involved in the programming process</a:t>
            </a:r>
          </a:p>
          <a:p>
            <a:pPr eaLnBrk="1" hangingPunct="1"/>
            <a:r>
              <a:rPr lang="en-US" dirty="0" smtClean="0"/>
              <a:t>Use pseudocode statements and flowchart symbols</a:t>
            </a:r>
          </a:p>
          <a:p>
            <a:pPr eaLnBrk="1" hangingPunct="1"/>
            <a:r>
              <a:rPr lang="en-US" dirty="0" smtClean="0"/>
              <a:t>Use and name variables and constants </a:t>
            </a:r>
          </a:p>
          <a:p>
            <a:pPr eaLnBrk="1" hangingPunct="1"/>
            <a:r>
              <a:rPr lang="en-US" dirty="0" smtClean="0"/>
              <a:t>Explain data types and declare variables</a:t>
            </a:r>
          </a:p>
          <a:p>
            <a:r>
              <a:rPr lang="en-US" dirty="0" smtClean="0"/>
              <a:t>End a program by using sentinel values</a:t>
            </a:r>
          </a:p>
          <a:p>
            <a:r>
              <a:rPr lang="en-US" dirty="0" smtClean="0"/>
              <a:t>Discuss the evolution of programming techniques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96FEF7-AFF5-40A3-BAF4-8F085AD655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E4297-77AA-4F2C-AEC1-AD4BF1704547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Testing the Program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program that is free of syntax errors is not necessarily free of logical errors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Selecting test data is something of an art in itself, and it should be done carefully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Many companies do not know that their software has a problem until an unusual circumstance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C6C8B-6148-4109-96B5-CAEE2C105784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Putting the Program into Production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Once the program is tested adequately, it is ready for the organization to use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Putting the program into production might mean simply running the program once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process might take months if the program will be run on a regular basis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Conversion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, the entire set of actions an organization must take to switch over to using a new program or set of programs, can sometimes take months or years to accomplish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41BD39-E242-4E57-9E80-4161C12C09B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Maintaining the Program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After programs are put into production,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changes may be required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M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aintenance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is the process of updating programs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When maintaining programs others have written, programmers appreciate the effort the original programmer put into writing clear code, using reasonable identifiers for values, and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documenting his or her work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FB5398-C153-47C3-83F6-2C8B32664B5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Maintaining the Program (cont’d)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Changes to existing programs repeat the development cycle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Understand the changes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Plan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Code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Translate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Test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Put into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production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Maintenance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03C349-415E-4D22-9F03-0F3D75B370A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Pseudocode Statements and Flowchart Symbols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Pseudocode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is an English-like representation of the logical steps it takes to solve a problem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222222"/>
                </a:solidFill>
                <a:latin typeface="+mn-lt"/>
              </a:rPr>
              <a:t>Example: Pseudocode for program doubling a number</a:t>
            </a:r>
            <a:endParaRPr lang="en-US" sz="26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flowchart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is a pictorial representation of the same thing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886200"/>
            <a:ext cx="5360554" cy="114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0AB754-9056-46AB-9336-F19F44CA9EB3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Pseudocode Statements and Flowchart Symbols (cont’d)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572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When creating 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flowchart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, draw geometric shapes around individual statements and connect them with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arrows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Input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symbol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Parallelogram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Indicates input operation</a:t>
            </a:r>
          </a:p>
          <a:p>
            <a:pPr lvl="1">
              <a:spcBef>
                <a:spcPct val="20000"/>
              </a:spcBef>
            </a:pPr>
            <a:endParaRPr lang="en-US" sz="2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833659" y="4239112"/>
            <a:ext cx="256236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1.2 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Input symbol</a:t>
            </a:r>
          </a:p>
        </p:txBody>
      </p:sp>
      <p:pic>
        <p:nvPicPr>
          <p:cNvPr id="3074" name="Picture 2" descr="C:\Documents and Settings\slorenz\Desktop\Supps\Farrell - JE PLD 2e\I_Final Figures\C7978_Ch01\ch01-f-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276600"/>
            <a:ext cx="2683907" cy="82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0AB754-9056-46AB-9336-F19F44CA9EB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Pseudocode Statements and Flowchart Symbols (cont’d)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572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Processing symbol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Rectangle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Processing statement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Output symbol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Parallelogram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Often called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I/O symbol                             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or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input/output symbol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Indicates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output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operation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Char char="‒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28616" y="2906280"/>
            <a:ext cx="3031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1.3 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Processing symbol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791199" y="4687551"/>
            <a:ext cx="26693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1.4 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Output symbol</a:t>
            </a:r>
          </a:p>
        </p:txBody>
      </p:sp>
      <p:pic>
        <p:nvPicPr>
          <p:cNvPr id="4098" name="Picture 2" descr="C:\Documents and Settings\slorenz\Desktop\Supps\Farrell - JE PLD 2e\I_Final Figures\C7978_Ch01\ch01-f-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2714626" cy="642937"/>
          </a:xfrm>
          <a:prstGeom prst="rect">
            <a:avLst/>
          </a:prstGeom>
          <a:noFill/>
        </p:spPr>
      </p:pic>
      <p:pic>
        <p:nvPicPr>
          <p:cNvPr id="4099" name="Picture 3" descr="C:\Documents and Settings\slorenz\Desktop\Supps\Farrell - JE PLD 2e\I_Final Figures\C7978_Ch01\ch01-f-0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886200"/>
            <a:ext cx="2186504" cy="669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180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AEF09-27D6-4DEB-BD8F-532D79E625DF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Pseudocode Statements and Flowchart Symbols (cont’d)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To show the correct sequence of these statements,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use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arrows, or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flowlines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, to connect the steps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To be complete, a flowchart should include two more elements: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Terminal symbols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or start/stop symbols, at each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A78C60-FDE5-435E-81EA-33B4EDA9D61A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Pseudocode Statements and Flowchart Symbols (cont’d)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6096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866688" y="5715278"/>
            <a:ext cx="7909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 b="1" dirty="0">
                <a:solidFill>
                  <a:srgbClr val="222222"/>
                </a:solidFill>
                <a:latin typeface="Arial" charset="0"/>
                <a:cs typeface="Arial" charset="0"/>
              </a:rPr>
              <a:t>Figure 1.5  </a:t>
            </a:r>
            <a:r>
              <a:rPr lang="en-US" sz="1800" dirty="0">
                <a:solidFill>
                  <a:srgbClr val="222222"/>
                </a:solidFill>
                <a:latin typeface="Arial" charset="0"/>
                <a:cs typeface="Arial" charset="0"/>
              </a:rPr>
              <a:t>Flowchart and </a:t>
            </a:r>
            <a:r>
              <a:rPr lang="en-US" sz="1800" dirty="0" err="1">
                <a:solidFill>
                  <a:srgbClr val="222222"/>
                </a:solidFill>
                <a:latin typeface="Arial" charset="0"/>
                <a:cs typeface="Arial" charset="0"/>
              </a:rPr>
              <a:t>pseudocode</a:t>
            </a:r>
            <a:r>
              <a:rPr lang="en-US" sz="1800" dirty="0">
                <a:solidFill>
                  <a:srgbClr val="222222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rgbClr val="222222"/>
                </a:solidFill>
                <a:latin typeface="Arial" charset="0"/>
                <a:cs typeface="Arial" charset="0"/>
              </a:rPr>
              <a:t>of a </a:t>
            </a:r>
            <a:r>
              <a:rPr lang="en-US" sz="1800" dirty="0">
                <a:solidFill>
                  <a:srgbClr val="222222"/>
                </a:solidFill>
                <a:latin typeface="Arial" charset="0"/>
                <a:cs typeface="Arial" charset="0"/>
              </a:rPr>
              <a:t>program that doubles a number</a:t>
            </a:r>
          </a:p>
        </p:txBody>
      </p:sp>
      <p:pic>
        <p:nvPicPr>
          <p:cNvPr id="5122" name="Picture 2" descr="C:\Documents and Settings\slorenz\Desktop\Supps\Farrell - JE PLD 2e\I_Final Figures\C7978_Ch01\ch01-f-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09800"/>
            <a:ext cx="5321678" cy="304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54AFF8-4EDB-41F6-9CB4-FDAF6DB97D85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Advantages of Repetition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Writing a number-doubling computer program is worth the effort only if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a user has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many numbers to double in a limited amount of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609600" y="5622925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222222"/>
                </a:solidFill>
                <a:latin typeface="Arial" charset="0"/>
                <a:cs typeface="Arial" charset="0"/>
              </a:rPr>
              <a:t>Figure 1.6  </a:t>
            </a:r>
            <a:r>
              <a:rPr lang="en-US" dirty="0">
                <a:solidFill>
                  <a:srgbClr val="222222"/>
                </a:solidFill>
                <a:latin typeface="Arial" charset="0"/>
                <a:cs typeface="Arial" charset="0"/>
              </a:rPr>
              <a:t>Inefficient pseudocode for program that doubles 10,000 numbers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6146" name="Picture 2" descr="C:\Documents and Settings\slorenz\Desktop\Supps\Farrell - JE PLD 2e\I_Final Figures\C7978_Ch01\ch01-f-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05200"/>
            <a:ext cx="5700712" cy="1614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D736B8-9FC0-428D-9C0A-C259DE4E268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533400" y="1828800"/>
            <a:ext cx="830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Components of a computer system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Hardware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Equipment or devices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associated with a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computer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	Software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Computer instructions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Tells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hardware what to do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Programs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: instruction sets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written by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programmers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Programming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: writing computer instructions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4DD1DD-0D26-422A-8E42-83A0E4FCC11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and Naming Variables and Constants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Variables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are named memory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locations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whose contents can vary over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variable name is also called an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identifier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Different languages put different limits on the length of identifiers, although in general, newer languages allow longer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names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Every language has its own rules for naming variables</a:t>
            </a:r>
          </a:p>
          <a:p>
            <a:pPr>
              <a:spcBef>
                <a:spcPct val="20000"/>
              </a:spcBef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052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4DD1DD-0D26-422A-8E42-83A0E4FCC11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and Naming Variables and Constants (cont’d)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Variable name formats: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Camel casing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has a “hump” in the middle – hourlyWage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Pascal casing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is where the first letter of each name is upper case – HourlyWage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Names must be one word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Names should have some appropriate meaning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When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designing logic, do not be concerned with the syntax of any particular computer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4DD1DD-0D26-422A-8E42-83A0E4FCC11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dirty="0" smtClean="0"/>
              <a:t>Assigning Values to Variables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Assigning values to variables: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Assignment statements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calculatedAnswer = originalNumber * 2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The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 assignment operator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is the equal sign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named constant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can be assigned a value only once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magic number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is an unnamed constant, like 0.08, whose meaning is not immediately apparent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7443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DE0B24-9D8B-4D67-958C-46D970B5AA49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Performing Arithmetic Operations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Most programming languages use the following standard arithmetic operators: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+ (plus sign)—addition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– (minus sign)—subtraction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* (asterisk)—multiplication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/ (slash)—division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Every operator follows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rules of precedence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that dictate the order in which operations in the same statement are carried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9B385-C9B4-4F61-992C-5A18725E2F6F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Data Types and Declaring Variables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Computers deal with two basic types of data: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numeric and text (or string)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specific numeric value is often called 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numeric constant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(or 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literal numeric constant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or an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unnamed numeric constant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) because it does not change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specific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text value, or string of characters, enclosed in quotation marks is a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string constant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598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9B385-C9B4-4F61-992C-5A18725E2F6F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Data Types and Declaring Variables (cont’d)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variable’s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data type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describes the kind of values the variable can hold, how much memory the value occupies, and the types of operations that can be performed with the data stored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there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numeric variable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is one that can have mathematical operations performed on it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Can hold digits, and usually can hold a decimal point and a sign indicating positive or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negative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ABA17F-24AA-457B-B2D0-865B07DA79B0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Data Types and Declaring Variables (cont’d)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string variable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is a separate type of variable that can hold letters of the alphabet and other special characters such as punctuation marks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To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declare the variable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is to tell the computer what type of variable to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expect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Variables must always be declared before the first time they are used in a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2AE67E-F6BA-43D0-86AE-C8B63CA6EBE0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Data Types and Declaring Variables (cont’d)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variable is declared, you can assign a value to it, send it to output, or perform any operations that are allowed for its data 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Variables are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initialized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when you assign initial values to them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Example: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648200"/>
            <a:ext cx="4219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2AE67E-F6BA-43D0-86AE-C8B63CA6EBE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Data Types and Declaring Variables (cont’d)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In some languages uninitialized variables are a assigned a default value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More commonly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, uninitialized variables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have an unknown, or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garbage value,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until a valid  assignment is made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8888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D72136-03CB-4FCC-815A-2CB9575D34E6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Ending a Program by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Sentinel </a:t>
            </a:r>
            <a:r>
              <a:rPr lang="en-US" dirty="0" smtClean="0"/>
              <a:t>Values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Infinite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loop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repeating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flow of logic with no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Sentinel value: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predetermined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value that means “Stop the program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!”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Dummy value: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preselected value that stops the program 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Testing a value is also called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making a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decision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Decision symbol: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a diamond shape in a flowchart that represents a decision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B4C197-6B21-40D3-AA1A-FEF236316F8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Application software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Programs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applied to a task </a:t>
            </a:r>
            <a:endParaRPr lang="en-US" sz="2400" dirty="0" smtClean="0">
              <a:solidFill>
                <a:schemeClr val="tx1"/>
              </a:solidFill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Includes word processing programs, spreadsheets, payroll and inventory programs, and even games </a:t>
            </a:r>
            <a:endParaRPr lang="en-US" sz="2400" b="1" dirty="0" smtClean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System software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Programs used to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manage your computer </a:t>
            </a:r>
            <a:endParaRPr lang="en-US" sz="2400" dirty="0" smtClean="0">
              <a:solidFill>
                <a:schemeClr val="tx1"/>
              </a:solidFill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Includes operating systems such as Windows, Linux or UNIX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8416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CACB63-81CD-4AE4-A8DA-801F74F12F0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057400" y="5562600"/>
            <a:ext cx="533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rgbClr val="222222"/>
                </a:solidFill>
                <a:latin typeface="Arial" charset="0"/>
                <a:cs typeface="Arial" charset="0"/>
              </a:rPr>
              <a:t>Figure 1.8  </a:t>
            </a:r>
            <a:r>
              <a:rPr lang="en-US" sz="1800" dirty="0">
                <a:solidFill>
                  <a:srgbClr val="222222"/>
                </a:solidFill>
                <a:latin typeface="Arial" charset="0"/>
                <a:cs typeface="Arial" charset="0"/>
              </a:rPr>
              <a:t>Flowchart of number-doubling program with sentinel value of 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2286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smtClean="0">
                <a:solidFill>
                  <a:srgbClr val="558ED5"/>
                </a:solidFill>
                <a:latin typeface="Calibri"/>
                <a:ea typeface="+mj-ea"/>
                <a:cs typeface="+mj-cs"/>
              </a:rPr>
              <a:t>Ending a Program by Using </a:t>
            </a:r>
            <a:endParaRPr lang="en-US" sz="4400" dirty="0" smtClean="0">
              <a:solidFill>
                <a:srgbClr val="558ED5"/>
              </a:solidFill>
              <a:latin typeface="Calibri"/>
              <a:ea typeface="+mj-ea"/>
              <a:cs typeface="+mj-cs"/>
            </a:endParaRPr>
          </a:p>
          <a:p>
            <a:pPr algn="ctr">
              <a:defRPr/>
            </a:pPr>
            <a:r>
              <a:rPr lang="en-US" sz="4400" dirty="0" smtClean="0">
                <a:solidFill>
                  <a:srgbClr val="558ED5"/>
                </a:solidFill>
                <a:latin typeface="Calibri"/>
                <a:ea typeface="+mj-ea"/>
                <a:cs typeface="+mj-cs"/>
              </a:rPr>
              <a:t>Sentinel </a:t>
            </a:r>
            <a:r>
              <a:rPr lang="en-US" sz="4400" dirty="0" smtClean="0">
                <a:solidFill>
                  <a:srgbClr val="558ED5"/>
                </a:solidFill>
                <a:latin typeface="Calibri"/>
                <a:ea typeface="+mj-ea"/>
                <a:cs typeface="+mj-cs"/>
              </a:rPr>
              <a:t>Values (cont’d)</a:t>
            </a:r>
            <a:endParaRPr lang="en-US" sz="360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Documents and Settings\slorenz\Desktop\Supps\Farrell - JE PLD 2e\I_Final Figures\C7978_Ch01\ch01-f-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371600"/>
            <a:ext cx="3657600" cy="4110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CF5067-988D-4B5D-8FB4-5A68E063ED48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Ending a Program by Using Sentinel Values (cont’d)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Many programming languages use the term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eof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(for “end of file”) to refer to a marker that automatically acts as a sentinel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F0DCE-5D84-4C5F-AE08-E2967C58C627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Evolution</a:t>
            </a:r>
            <a:br>
              <a:rPr lang="en-US" dirty="0" smtClean="0"/>
            </a:br>
            <a:r>
              <a:rPr lang="en-US" dirty="0" smtClean="0"/>
              <a:t>of Programming Techniques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People have been writing modern computer programs since the 1940s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oldest programming languages required programmers to work with memory addresses and to memorize awkward codes associated with machine languages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Newer programming languages look much more like natural language and are easier for programmers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F0DCE-5D84-4C5F-AE08-E2967C58C627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Evolution</a:t>
            </a:r>
            <a:br>
              <a:rPr lang="en-US" dirty="0" smtClean="0"/>
            </a:br>
            <a:r>
              <a:rPr lang="en-US" dirty="0" smtClean="0"/>
              <a:t>of Programming Techniques (cont’d)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Modern programs use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modularity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- the ability to build programs from smaller segments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Techniques used to develop programs: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Procedural programming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focuses on the procedures that programmers create by breaking down processes into manageable tasks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‒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Object-oriented programming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focuses on objects and describes their attributes and behaviors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364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E392DD-1E49-4EE7-B2F0-9655B9D0FE9A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533400" y="1600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04813" indent="-404813"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Hardware and software are the two major components of any computer</a:t>
            </a:r>
          </a:p>
          <a:p>
            <a:pPr marL="404813" indent="-404813"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The programmer’s job can be broken down into seven development steps</a:t>
            </a:r>
          </a:p>
          <a:p>
            <a:pPr marL="404813" indent="-404813"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Pseudocode and flowcharts are used to plan the logic for a solution</a:t>
            </a:r>
          </a:p>
          <a:p>
            <a:pPr marL="404813" indent="-404813"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Variables are named memory locations, whose contents can vary</a:t>
            </a:r>
          </a:p>
          <a:p>
            <a:pPr marL="404813" indent="-404813"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Two major techniques used to develop programs:  </a:t>
            </a:r>
          </a:p>
          <a:p>
            <a:pPr marL="862013" lvl="1" indent="-404813">
              <a:buFont typeface="Arial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Procedural programming</a:t>
            </a:r>
          </a:p>
          <a:p>
            <a:pPr marL="862013" lvl="1" indent="-404813">
              <a:buFont typeface="Arial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Arial" charset="0"/>
                <a:cs typeface="Arial" charset="0"/>
              </a:rPr>
              <a:t>Object-oriented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B4C197-6B21-40D3-AA1A-FEF236316F8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Hardware devices, such as keyboards and mice, perform input operations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Data,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or facts, enter the computer system through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input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devices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Processing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Processing data items may involve organizing them, checking them for accuracy, or performing mathematical operations on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them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80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B4C197-6B21-40D3-AA1A-FEF236316F8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Processing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continued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‒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hardware that performs these tasks is the </a:t>
            </a: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central processing unit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or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CPU</a:t>
            </a:r>
            <a:endParaRPr lang="en-US" sz="2600" b="1" dirty="0" smtClean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Output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Sending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information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resulting from processing to a printer or monitor so people can view, interpret, and use the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results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Can be stored on disks or flash media for later retrieval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4377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F274B2-3651-4DD6-84A2-E6CE4D29B4B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85800" y="2133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Computer instructions are written in a computer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programming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Computer instructions you write are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program code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, also called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source code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Coding a program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is when you write a program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Syntax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are the rules governing the word usage and punctuation of a programming language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743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F274B2-3651-4DD6-84A2-E6CE4D29B4B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85800" y="21336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33400" y="19050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Each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programming language uses a piece of software to translate the specific programming language statements 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into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object code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Object code is 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computers on/off circuitry language, or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machine language</a:t>
            </a:r>
            <a:endParaRPr lang="en-US" sz="2600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Machine language is represented as a series of 0s and 1s, also called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binary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The language translation software is called a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compiler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or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interpreter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914859-F718-4840-9965-59886B58E6F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Enough Programming Logic and Design, Second Edition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Computer Components </a:t>
            </a:r>
            <a:br>
              <a:rPr lang="en-US" dirty="0" smtClean="0"/>
            </a:br>
            <a:r>
              <a:rPr lang="en-US" dirty="0" smtClean="0"/>
              <a:t>and Operations (cont’d)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955925" y="207168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When a program’s instructions are carried out, the program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runs</a:t>
            </a:r>
            <a:r>
              <a:rPr lang="en-US" sz="2600" dirty="0" smtClean="0">
                <a:solidFill>
                  <a:schemeClr val="tx1"/>
                </a:solidFill>
                <a:latin typeface="Arial" charset="0"/>
              </a:rPr>
              <a:t> or </a:t>
            </a:r>
            <a:r>
              <a:rPr lang="en-US" sz="2600" b="1" dirty="0" smtClean="0">
                <a:solidFill>
                  <a:schemeClr val="tx1"/>
                </a:solidFill>
                <a:latin typeface="Arial" charset="0"/>
              </a:rPr>
              <a:t>executes</a:t>
            </a:r>
            <a:endParaRPr lang="en-US" sz="2600" b="1" dirty="0">
              <a:solidFill>
                <a:schemeClr val="tx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A program that is free of syntax errors can be executed, but it might not produce the correct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charset="0"/>
              </a:rPr>
              <a:t>For a program to work, the programmer must give the instructions to the computer in a specific sequence called the </a:t>
            </a:r>
            <a:r>
              <a:rPr lang="en-US" sz="2600" b="1" dirty="0">
                <a:solidFill>
                  <a:schemeClr val="tx1"/>
                </a:solidFill>
                <a:latin typeface="Arial" charset="0"/>
              </a:rPr>
              <a:t>logic</a:t>
            </a:r>
            <a:r>
              <a:rPr lang="en-US" sz="2600" dirty="0">
                <a:solidFill>
                  <a:schemeClr val="tx1"/>
                </a:solidFill>
                <a:latin typeface="Arial" charset="0"/>
              </a:rPr>
              <a:t> of the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mple PPT_template">
  <a:themeElements>
    <a:clrScheme name="1_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Sample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Sample PP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ple PP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PPT_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mple PPT_template">
  <a:themeElements>
    <a:clrScheme name="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Sample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accent1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>
        <a:spAutoFit/>
      </a:bodyPr>
      <a:lstStyle>
        <a:defPPr>
          <a:spcBef>
            <a:spcPct val="50000"/>
          </a:spcBef>
          <a:defRPr sz="1800" dirty="0">
            <a:solidFill>
              <a:srgbClr val="222222"/>
            </a:solidFill>
          </a:defRPr>
        </a:defPPr>
      </a:lstStyle>
    </a:txDef>
  </a:objectDefaults>
  <a:extraClrSchemeLst>
    <a:extraClrScheme>
      <a:clrScheme name="Sample PP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PP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PT_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arrell - J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arrell - J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arrell_JE_PL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Farrell_JE_PL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2647</Words>
  <Application>Microsoft Office PowerPoint</Application>
  <PresentationFormat>On-screen Show (4:3)</PresentationFormat>
  <Paragraphs>362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Custom Design</vt:lpstr>
      <vt:lpstr>1_Sample PPT_template</vt:lpstr>
      <vt:lpstr>Sample PPT_template</vt:lpstr>
      <vt:lpstr>Farrell - JE</vt:lpstr>
      <vt:lpstr>1_Farrell - JE</vt:lpstr>
      <vt:lpstr>1_Farrell_PLD</vt:lpstr>
      <vt:lpstr>Farrell_JE_PLD_Template</vt:lpstr>
      <vt:lpstr>1_Custom Design</vt:lpstr>
      <vt:lpstr>1_Farrell_JE_PLD_Template</vt:lpstr>
      <vt:lpstr>Just Enough Programming Logic &amp; Design</vt:lpstr>
      <vt:lpstr>Objectives</vt:lpstr>
      <vt:lpstr>Understanding Computer Components  and Operations</vt:lpstr>
      <vt:lpstr>Understanding Computer Components  and Operations (cont’d)</vt:lpstr>
      <vt:lpstr>Understanding Computer Components  and Operations (cont’d)</vt:lpstr>
      <vt:lpstr>Understanding Computer Components  and Operations (cont’d)</vt:lpstr>
      <vt:lpstr>Understanding Computer Components  and Operations (cont’d)</vt:lpstr>
      <vt:lpstr>Understanding Computer Components  and Operations (cont’d)</vt:lpstr>
      <vt:lpstr>Understanding Computer Components  and Operations (cont’d)</vt:lpstr>
      <vt:lpstr>Understanding Computer Components  and Operations (cont’d)</vt:lpstr>
      <vt:lpstr>Understanding Computer Components  and Operations (cont’d)</vt:lpstr>
      <vt:lpstr>Understanding the Programming Process</vt:lpstr>
      <vt:lpstr>Understanding the Programming Process (cont’d)</vt:lpstr>
      <vt:lpstr>Understanding the Problem</vt:lpstr>
      <vt:lpstr>Planning the Logic</vt:lpstr>
      <vt:lpstr>Planning the Logic (cont’d)</vt:lpstr>
      <vt:lpstr>Coding the Program</vt:lpstr>
      <vt:lpstr>Using Software to Translate the Program into Machine Language</vt:lpstr>
      <vt:lpstr>Using Software to Translate the Program into Machine Language (cont’d)</vt:lpstr>
      <vt:lpstr>Testing the Program</vt:lpstr>
      <vt:lpstr>Putting the Program into Production</vt:lpstr>
      <vt:lpstr>Maintaining the Program</vt:lpstr>
      <vt:lpstr>Maintaining the Program (cont’d)</vt:lpstr>
      <vt:lpstr>Using Pseudocode Statements and Flowchart Symbols</vt:lpstr>
      <vt:lpstr>Using Pseudocode Statements and Flowchart Symbols (cont’d)</vt:lpstr>
      <vt:lpstr>Using Pseudocode Statements and Flowchart Symbols (cont’d)</vt:lpstr>
      <vt:lpstr>Using Pseudocode Statements and Flowchart Symbols (cont’d)</vt:lpstr>
      <vt:lpstr>Using Pseudocode Statements and Flowchart Symbols (cont’d)</vt:lpstr>
      <vt:lpstr>The Advantages of Repetition</vt:lpstr>
      <vt:lpstr>Using and Naming Variables and Constants</vt:lpstr>
      <vt:lpstr>Using and Naming Variables and Constants (cont’d)</vt:lpstr>
      <vt:lpstr>Assigning Values to Variables</vt:lpstr>
      <vt:lpstr>Performing Arithmetic Operations</vt:lpstr>
      <vt:lpstr>Understanding Data Types and Declaring Variables</vt:lpstr>
      <vt:lpstr>Understanding Data Types and Declaring Variables (cont’d)</vt:lpstr>
      <vt:lpstr>Understanding Data Types and Declaring Variables (cont’d)</vt:lpstr>
      <vt:lpstr>Understanding Data Types and Declaring Variables (cont’d)</vt:lpstr>
      <vt:lpstr>Understanding Data Types and Declaring Variables (cont’d)</vt:lpstr>
      <vt:lpstr>Ending a Program by Using  Sentinel Values</vt:lpstr>
      <vt:lpstr>Slide 40</vt:lpstr>
      <vt:lpstr>Ending a Program by Using Sentinel Values (cont’d)</vt:lpstr>
      <vt:lpstr>Understanding the Evolution of Programming Techniques</vt:lpstr>
      <vt:lpstr>Understanding the Evolution of Programming Techniques (cont’d)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Annette</dc:creator>
  <cp:lastModifiedBy>sdl</cp:lastModifiedBy>
  <cp:revision>603</cp:revision>
  <dcterms:created xsi:type="dcterms:W3CDTF">2011-12-02T16:34:27Z</dcterms:created>
  <dcterms:modified xsi:type="dcterms:W3CDTF">2012-01-05T21:53:55Z</dcterms:modified>
</cp:coreProperties>
</file>