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1" r:id="rId2"/>
    <p:sldMasterId id="2147483654" r:id="rId3"/>
    <p:sldMasterId id="2147483650" r:id="rId4"/>
    <p:sldMasterId id="2147483696" r:id="rId5"/>
  </p:sldMasterIdLst>
  <p:notesMasterIdLst>
    <p:notesMasterId r:id="rId33"/>
  </p:notesMasterIdLst>
  <p:sldIdLst>
    <p:sldId id="337" r:id="rId6"/>
    <p:sldId id="257" r:id="rId7"/>
    <p:sldId id="379" r:id="rId8"/>
    <p:sldId id="382" r:id="rId9"/>
    <p:sldId id="383" r:id="rId10"/>
    <p:sldId id="385" r:id="rId11"/>
    <p:sldId id="411" r:id="rId12"/>
    <p:sldId id="412" r:id="rId13"/>
    <p:sldId id="386" r:id="rId14"/>
    <p:sldId id="388" r:id="rId15"/>
    <p:sldId id="389" r:id="rId16"/>
    <p:sldId id="390" r:id="rId17"/>
    <p:sldId id="391" r:id="rId18"/>
    <p:sldId id="393" r:id="rId19"/>
    <p:sldId id="395" r:id="rId20"/>
    <p:sldId id="394" r:id="rId21"/>
    <p:sldId id="410" r:id="rId22"/>
    <p:sldId id="401" r:id="rId23"/>
    <p:sldId id="402" r:id="rId24"/>
    <p:sldId id="397" r:id="rId25"/>
    <p:sldId id="404" r:id="rId26"/>
    <p:sldId id="405" r:id="rId27"/>
    <p:sldId id="406" r:id="rId28"/>
    <p:sldId id="408" r:id="rId29"/>
    <p:sldId id="407" r:id="rId30"/>
    <p:sldId id="409" r:id="rId31"/>
    <p:sldId id="41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Hetzler" initials="H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CCECFF"/>
    <a:srgbClr val="222222"/>
    <a:srgbClr val="FFFFFF"/>
    <a:srgbClr val="18B2B6"/>
    <a:srgbClr val="0033CC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 autoAdjust="0"/>
    <p:restoredTop sz="94536" autoAdjust="0"/>
  </p:normalViewPr>
  <p:slideViewPr>
    <p:cSldViewPr>
      <p:cViewPr>
        <p:scale>
          <a:sx n="80" d="100"/>
          <a:sy n="80" d="100"/>
        </p:scale>
        <p:origin x="-108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26F4E7-B3E1-48DB-930A-58567252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5515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BFB5F6-BA2C-42C3-ACC2-D5350D7EBEE7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0723" name="Rectangle 12"/>
          <p:cNvSpPr txBox="1">
            <a:spLocks noGrp="1"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5146A12B-B4EB-41C2-93FA-1319C26F2DD8}" type="slidenum">
              <a:rPr lang="en-US" sz="1200">
                <a:solidFill>
                  <a:srgbClr val="000000"/>
                </a:solidFill>
                <a:ea typeface="DejaVu Sans" pitchFamily="34" charset="0"/>
                <a:cs typeface="DejaVu Sans" pitchFamily="34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1</a:t>
            </a:fld>
            <a:endParaRPr lang="en-US" sz="1200">
              <a:solidFill>
                <a:srgbClr val="000000"/>
              </a:solidFill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072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A2CD49-689D-4572-825E-1D6EF86D2F18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3794D1-B5B9-45BD-989C-4B11D0AAA32D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3794D1-B5B9-45BD-989C-4B11D0AAA32D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27DE8-DC39-43D8-B95F-791ECC35A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196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E580-9120-496F-A966-EA8230872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677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6A553-E827-407C-9D6D-C41B88F2F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0456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F110C-2B62-4A0E-BE0F-747B4642D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1085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E6002-8774-4D79-B5BA-D61CF5CFB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7519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A5822-9A42-4723-8BE7-6486A671B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2511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EF628-396D-43D2-A2CE-F6ACB71196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7209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3876-A91D-4B99-8F6C-5C170D831B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8957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C81B8-4A26-4A3B-9E04-B9E03470FA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3566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5E39-8075-4F43-8A0A-27B88F6CA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572931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7DA4D-0325-410A-AB65-45F299CFB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674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E785F-E252-4A48-A106-D1366A208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0327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346EB-B36B-46FB-8795-1E0127CFF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50998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576A-6403-45FA-A617-64ADC7DB8B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8973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DD458-4794-4EB7-88AC-D15F49E648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29324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4FEA4-7191-4304-807D-168A2E8581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83323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91A2C-82A8-4BB1-BDDE-CF8851207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29999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9469-DB2E-4286-864E-FFEC100B3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525275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567B3-8B97-4384-8FE3-A0E133957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48990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0756-A43E-4DEB-BF77-00C8DA779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789195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9411-91AA-4D75-8CE5-441798F9ED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614096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6E3D-472C-4461-B84A-B14C033E25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05671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D539C-BDAC-4F0D-AEA0-E7D4D3205D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8800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C47F5-6217-4353-AEA1-5CE36627C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29233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27A51-4CCF-40CD-BE45-DB7798947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08820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53279-46C0-4500-AD9B-154B2143DB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79757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4DFE-C5C5-400E-B048-69EC8891F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74350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5F7F-7270-442E-BDE9-57CDEEF583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128019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A2C97-9AA1-4779-809C-3791136E2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60273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B267-A190-4965-8FD7-63079B843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925104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C9FA-80C7-4090-9588-87D83F941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36627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4A51-FBD6-48F0-87FA-68E9ADFB71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67866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D4B8-B4A2-4AC5-856C-3C02B5A4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5959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E4530-2BC8-4D49-A996-5F293EC2D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183621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FE8-FFC2-4F19-93F9-798256841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61481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E6002-8774-4D79-B5BA-D61CF5CFB9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A5822-9A42-4723-8BE7-6486A671BE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EF628-396D-43D2-A2CE-F6ACB71196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3876-A91D-4B99-8F6C-5C170D831B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C81B8-4A26-4A3B-9E04-B9E03470FA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05E39-8075-4F43-8A0A-27B88F6CA6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7DA4D-0325-410A-AB65-45F299CFB4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346EB-B36B-46FB-8795-1E0127CFF4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0E91C-5218-4D3E-9475-87100CA2A1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727525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576A-6403-45FA-A617-64ADC7DB8B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DD458-4794-4EB7-88AC-D15F49E648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33BE3-0BAF-4DCF-9924-00A14DAAB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933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C671-6481-44C9-A848-632329D1D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38518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1C44-72F5-49DC-BDA2-580B95269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574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BA7-096A-41B1-A64C-30E328F52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833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6557F55-7DB8-4637-810D-F6025F5A6D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0D275262-1128-4894-8BAE-142E9507F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2BB944-7D55-4F98-80E9-B69E12671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AB9BEB65-B40E-4145-9261-F0361AF219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6557F55-7DB8-4637-810D-F6025F5A6D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2133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/>
              <a:t>Just Enough Programming Logic &amp; Design</a:t>
            </a:r>
            <a:endParaRPr lang="en-US" sz="4400" i="1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657600"/>
            <a:ext cx="5486400" cy="2209800"/>
          </a:xfrm>
          <a:noFill/>
        </p:spPr>
        <p:txBody>
          <a:bodyPr lIns="90000" tIns="46800" rIns="90000" bIns="46800"/>
          <a:lstStyle/>
          <a:p>
            <a:pPr lvl="1" eaLnBrk="1" hangingPunct="1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Chapter 2</a:t>
            </a:r>
          </a:p>
          <a:p>
            <a:pPr lvl="1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Understanding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lang="en-US" sz="3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CF5AFB-648D-433C-B139-413ACA43EAC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Structures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33400" y="16002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Attaching structures end-to-end is called </a:t>
            </a:r>
            <a:r>
              <a:rPr lang="en-US" sz="2600" b="1" dirty="0">
                <a:latin typeface="Arial" charset="0"/>
              </a:rPr>
              <a:t>stacking </a:t>
            </a:r>
            <a:r>
              <a:rPr lang="en-US" sz="2600" b="1" dirty="0" smtClean="0">
                <a:latin typeface="Arial" charset="0"/>
              </a:rPr>
              <a:t>structures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latin typeface="Arial" charset="0"/>
              </a:rPr>
              <a:t>End-structure statements</a:t>
            </a:r>
            <a:endParaRPr lang="en-US" sz="2600" b="1" dirty="0">
              <a:latin typeface="Arial" charset="0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>
                <a:latin typeface="Arial" charset="0"/>
              </a:rPr>
              <a:t>Use an </a:t>
            </a:r>
            <a:r>
              <a:rPr lang="en-US" sz="2600" b="1" dirty="0" err="1">
                <a:latin typeface="Courier New"/>
                <a:cs typeface="Courier New"/>
              </a:rPr>
              <a:t>endif</a:t>
            </a:r>
            <a:r>
              <a:rPr lang="en-US" sz="2600" dirty="0">
                <a:latin typeface="Arial" charset="0"/>
              </a:rPr>
              <a:t> statement to clearly show where the actions that depend on a decision end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>
                <a:latin typeface="Arial" charset="0"/>
              </a:rPr>
              <a:t>Use an </a:t>
            </a:r>
            <a:r>
              <a:rPr lang="en-US" sz="2600" b="1" dirty="0" err="1">
                <a:latin typeface="Courier New"/>
                <a:cs typeface="Courier New"/>
              </a:rPr>
              <a:t>endwhile</a:t>
            </a:r>
            <a:r>
              <a:rPr lang="en-US" sz="2600" dirty="0">
                <a:latin typeface="Arial" charset="0"/>
              </a:rPr>
              <a:t> statement to show where a loop structure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5ED371-5393-426E-830D-91EAC8A9A419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Structures (cont’d)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6705600" y="1752600"/>
            <a:ext cx="1828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Figure 2.7</a:t>
            </a:r>
            <a:r>
              <a:rPr lang="en-US" dirty="0">
                <a:latin typeface="+mn-lt"/>
              </a:rPr>
              <a:t>  Structured flowchart and pseudocode</a:t>
            </a:r>
          </a:p>
        </p:txBody>
      </p:sp>
      <p:pic>
        <p:nvPicPr>
          <p:cNvPr id="4098" name="Picture 2" descr="C:\Documents and Settings\slorenz\Desktop\Supps\Farrell - JE PLD 2e\I_Final Figures\ch02-f-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08681"/>
            <a:ext cx="5364162" cy="4250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85FD96-7975-4DB8-9B11-9BBD8797D08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Structures (cont’d)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533400" y="1600200"/>
            <a:ext cx="3124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>
                <a:latin typeface="Arial" charset="0"/>
              </a:rPr>
              <a:t>Placing a structure within another structure is called </a:t>
            </a:r>
            <a:r>
              <a:rPr lang="en-US" sz="2600" b="1">
                <a:latin typeface="Arial" charset="0"/>
              </a:rPr>
              <a:t>nesting structures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>
                <a:latin typeface="Arial" charset="0"/>
              </a:rPr>
              <a:t>Block: </a:t>
            </a:r>
            <a:r>
              <a:rPr lang="en-US" sz="2600">
                <a:latin typeface="Arial" charset="0"/>
              </a:rPr>
              <a:t>Group of statements that executes as a single unit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267200" y="5408613"/>
            <a:ext cx="4267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Figure 2.8</a:t>
            </a:r>
            <a:r>
              <a:rPr lang="en-US" dirty="0">
                <a:latin typeface="+mn-lt"/>
              </a:rPr>
              <a:t>  Flowchart and pseudocode showing a sequence nested within a selection</a:t>
            </a:r>
          </a:p>
        </p:txBody>
      </p:sp>
      <p:pic>
        <p:nvPicPr>
          <p:cNvPr id="5122" name="Picture 2" descr="C:\Documents and Settings\slorenz\Desktop\Supps\Farrell - JE PLD 2e\I_Final Figures\ch02-f-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86000"/>
            <a:ext cx="4665858" cy="288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8CA22B-4456-418E-BB89-3E8D6D57394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Structures (cont’d)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858000" y="2209800"/>
            <a:ext cx="1752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2.9</a:t>
            </a:r>
            <a:r>
              <a:rPr lang="en-US">
                <a:latin typeface="Arial" charset="0"/>
                <a:cs typeface="Arial" charset="0"/>
              </a:rPr>
              <a:t> Selection in a sequence within a selection</a:t>
            </a:r>
          </a:p>
        </p:txBody>
      </p:sp>
      <p:pic>
        <p:nvPicPr>
          <p:cNvPr id="6146" name="Picture 2" descr="C:\Documents and Settings\slorenz\Desktop\Supps\Farrell - JE PLD 2e\I_Final Figures\ch02-f-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5301272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BEF2A5-4C41-4925-B395-5CAD9628315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Structures (cont’d)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705600" y="1981200"/>
            <a:ext cx="2133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2.10</a:t>
            </a:r>
            <a:r>
              <a:rPr lang="en-US">
                <a:latin typeface="Arial" charset="0"/>
                <a:cs typeface="Arial" charset="0"/>
              </a:rPr>
              <a:t> Flowchart and pseudocode for loop within selection within sequence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within selection</a:t>
            </a:r>
          </a:p>
        </p:txBody>
      </p:sp>
      <p:pic>
        <p:nvPicPr>
          <p:cNvPr id="7170" name="Picture 2" descr="C:\Documents and Settings\slorenz\Desktop\Supps\Farrell - JE PLD 2e\I_Final Figures\ch02-f-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4556125" cy="423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57FF95-6639-4EC5-BDF8-9CD9A74BA09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dirty="0" smtClean="0"/>
              <a:t>Combining Structures (cont’d)</a:t>
            </a:r>
            <a:endParaRPr lang="en-US" dirty="0" smtClean="0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33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>
                <a:latin typeface="Arial" charset="0"/>
              </a:rPr>
              <a:t>A structured program includes only combinations of the three basic structures: sequence, selection, and loop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>
                <a:latin typeface="Arial" charset="0"/>
              </a:rPr>
              <a:t>Any structured program might contain one, two, or all three types of structures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>
                <a:latin typeface="Arial" charset="0"/>
              </a:rPr>
              <a:t>Structures can be stacked or connected to one another only at their entry or exit points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>
                <a:latin typeface="Arial" charset="0"/>
              </a:rPr>
              <a:t>Any structure can be nested within another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F909B-ECFA-453B-95F9-A2163E80D71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dirty="0" smtClean="0"/>
              <a:t>Combining Structures (cont’d)</a:t>
            </a:r>
            <a:endParaRPr lang="en-US" dirty="0" smtClean="0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438400" y="54102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2.12</a:t>
            </a:r>
            <a:r>
              <a:rPr lang="en-US">
                <a:latin typeface="Arial" charset="0"/>
                <a:cs typeface="Arial" charset="0"/>
              </a:rPr>
              <a:t>  The three structures</a:t>
            </a:r>
          </a:p>
        </p:txBody>
      </p:sp>
      <p:pic>
        <p:nvPicPr>
          <p:cNvPr id="8194" name="Picture 2" descr="C:\Documents and Settings\slorenz\Desktop\Supps\Farrell - JE PLD 2e\I_Final Figures\ch02-f-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09800"/>
            <a:ext cx="5486400" cy="2812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Priming Input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priming input, </a:t>
            </a:r>
            <a:r>
              <a:rPr lang="en-US" dirty="0" smtClean="0"/>
              <a:t>or </a:t>
            </a:r>
            <a:r>
              <a:rPr lang="en-US" b="1" dirty="0" smtClean="0"/>
              <a:t>priming read, </a:t>
            </a:r>
            <a:r>
              <a:rPr lang="en-US" dirty="0" smtClean="0"/>
              <a:t>is the statement that reads the first input value in a program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E0E3C-5127-4B82-9E18-0285DD6D893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638800" y="5181600"/>
            <a:ext cx="3048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2.13</a:t>
            </a:r>
            <a:r>
              <a:rPr lang="en-US">
                <a:latin typeface="Arial" charset="0"/>
                <a:cs typeface="Arial" charset="0"/>
              </a:rPr>
              <a:t>  Unstructured flowchart of a number-doubling program</a:t>
            </a:r>
          </a:p>
        </p:txBody>
      </p:sp>
      <p:pic>
        <p:nvPicPr>
          <p:cNvPr id="9218" name="Picture 2" descr="C:\Documents and Settings\slorenz\Desktop\Supps\Farrell - JE PLD 2e\I_Final Figures\ch02-f-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3055999" cy="343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CA5C72-DEDA-4346-A8CF-BDD88738CFF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the Priming Input (cont’d)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2057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2.16 </a:t>
            </a:r>
            <a:r>
              <a:rPr lang="en-US">
                <a:latin typeface="Arial" charset="0"/>
                <a:cs typeface="Arial" charset="0"/>
              </a:rPr>
              <a:t> Structured, but nonfunctional, flowchart of number doubling problem</a:t>
            </a:r>
          </a:p>
        </p:txBody>
      </p:sp>
      <p:pic>
        <p:nvPicPr>
          <p:cNvPr id="10242" name="Picture 2" descr="C:\Documents and Settings\slorenz\Desktop\Supps\Farrell - JE PLD 2e\I_Final Figures\ch02-f-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3971925" cy="4650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915098-670A-4F6F-834F-5BB576E71F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the Priming Input (cont’d)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248400" y="22860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2.18</a:t>
            </a:r>
            <a:r>
              <a:rPr lang="en-US">
                <a:latin typeface="Arial" charset="0"/>
                <a:cs typeface="Arial" charset="0"/>
              </a:rPr>
              <a:t> Functional, structured flowchart and pseudocode for the number-doubling problem</a:t>
            </a:r>
          </a:p>
        </p:txBody>
      </p:sp>
      <p:pic>
        <p:nvPicPr>
          <p:cNvPr id="11266" name="Picture 2" descr="C:\Documents and Settings\slorenz\Desktop\Supps\Farrell - JE PLD 2e\I_Final Figures\ch02-f-0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3429000" cy="4514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Objectives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After completing this chapter you will be able to:</a:t>
            </a:r>
          </a:p>
          <a:p>
            <a:pPr eaLnBrk="1" hangingPunct="1"/>
            <a:r>
              <a:rPr lang="en-US" dirty="0" smtClean="0"/>
              <a:t>Describe the features of unstructured spaghetti code</a:t>
            </a:r>
          </a:p>
          <a:p>
            <a:pPr eaLnBrk="1" hangingPunct="1"/>
            <a:r>
              <a:rPr lang="en-US" dirty="0" smtClean="0"/>
              <a:t>Identify the three basic structures: sequence, selection, and loop</a:t>
            </a:r>
          </a:p>
          <a:p>
            <a:pPr eaLnBrk="1" hangingPunct="1"/>
            <a:r>
              <a:rPr lang="en-US" dirty="0" smtClean="0"/>
              <a:t>Use a priming input</a:t>
            </a:r>
          </a:p>
          <a:p>
            <a:pPr eaLnBrk="1" hangingPunct="1"/>
            <a:r>
              <a:rPr lang="en-US" dirty="0" smtClean="0"/>
              <a:t>Discuss the need for structure</a:t>
            </a:r>
          </a:p>
          <a:p>
            <a:pPr eaLnBrk="1" hangingPunct="1"/>
            <a:r>
              <a:rPr lang="en-US" dirty="0" smtClean="0"/>
              <a:t>Recognize structure and structure unstructured logic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18EA08-D51F-4FA5-9E52-F02381CEB1F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7AF42D-3E36-46C5-919B-4A0708A70D6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Reasons for Structure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096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Staying with the three structures is better for the following reasons: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Clarity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Professionalism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Efficiency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Maintenance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Modularity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Arial" charset="0"/>
              </a:rPr>
              <a:t>Structured programs can be easily broken down into </a:t>
            </a:r>
            <a:r>
              <a:rPr lang="en-US" sz="2200" dirty="0" smtClean="0">
                <a:latin typeface="Arial" charset="0"/>
              </a:rPr>
              <a:t>routines, </a:t>
            </a:r>
            <a:r>
              <a:rPr lang="en-US" sz="2200" dirty="0">
                <a:latin typeface="Arial" charset="0"/>
              </a:rPr>
              <a:t>or </a:t>
            </a:r>
            <a:r>
              <a:rPr lang="en-US" sz="2200" b="1" dirty="0">
                <a:latin typeface="Arial" charset="0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66F6E0-CCC8-47F8-8265-7145DEA9819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Recognizing Structure and Structuring</a:t>
            </a:r>
            <a:br>
              <a:rPr lang="en-US" dirty="0" smtClean="0"/>
            </a:br>
            <a:r>
              <a:rPr lang="en-US" dirty="0" smtClean="0"/>
              <a:t>Unstructured Logic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2971800" y="56388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2.22</a:t>
            </a:r>
            <a:r>
              <a:rPr lang="en-US">
                <a:latin typeface="Arial" charset="0"/>
                <a:cs typeface="Arial" charset="0"/>
              </a:rPr>
              <a:t>  Example 3</a:t>
            </a:r>
          </a:p>
        </p:txBody>
      </p:sp>
      <p:pic>
        <p:nvPicPr>
          <p:cNvPr id="12290" name="Picture 2" descr="C:\Documents and Settings\slorenz\Desktop\Supps\Farrell - JE PLD 2e\I_Final Figures\ch02-f-0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600"/>
            <a:ext cx="4191000" cy="3137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BAFB-E3A7-4594-BFFA-E07407E1BAC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28600" y="3048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2.23</a:t>
            </a:r>
            <a:r>
              <a:rPr lang="en-US">
                <a:latin typeface="Arial" charset="0"/>
                <a:cs typeface="Arial" charset="0"/>
              </a:rPr>
              <a:t> First step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57200" y="5638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  <a:cs typeface="Arial" charset="0"/>
              </a:rPr>
              <a:t>Figure 2.24</a:t>
            </a:r>
            <a:r>
              <a:rPr lang="en-US" dirty="0">
                <a:latin typeface="Arial" charset="0"/>
                <a:cs typeface="Arial" charset="0"/>
              </a:rPr>
              <a:t>  Second step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819400" y="4343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2.25</a:t>
            </a:r>
            <a:r>
              <a:rPr lang="en-US">
                <a:latin typeface="Arial" charset="0"/>
                <a:cs typeface="Arial" charset="0"/>
              </a:rPr>
              <a:t>  Third step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638800" y="4354513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2.26</a:t>
            </a:r>
            <a:r>
              <a:rPr lang="en-US">
                <a:latin typeface="Arial" charset="0"/>
                <a:cs typeface="Arial" charset="0"/>
              </a:rPr>
              <a:t>  Fourth step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240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Recognizing Structure and Structuring</a:t>
            </a:r>
            <a:b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Unstructured Logic (</a:t>
            </a:r>
            <a:r>
              <a:rPr lang="en-US" sz="4000" dirty="0" smtClean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cont’d</a:t>
            </a: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3314" name="Picture 2" descr="C:\Documents and Settings\slorenz\Desktop\Supps\Farrell - JE PLD 2e\I_Final Figures\ch02-f-0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1066800" cy="1316344"/>
          </a:xfrm>
          <a:prstGeom prst="rect">
            <a:avLst/>
          </a:prstGeom>
          <a:noFill/>
        </p:spPr>
      </p:pic>
      <p:pic>
        <p:nvPicPr>
          <p:cNvPr id="13315" name="Picture 3" descr="C:\Documents and Settings\slorenz\Desktop\Supps\Farrell - JE PLD 2e\I_Final Figures\ch02-f-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33800"/>
            <a:ext cx="1143000" cy="1755057"/>
          </a:xfrm>
          <a:prstGeom prst="rect">
            <a:avLst/>
          </a:prstGeom>
          <a:noFill/>
        </p:spPr>
      </p:pic>
      <p:pic>
        <p:nvPicPr>
          <p:cNvPr id="13316" name="Picture 4" descr="C:\Documents and Settings\slorenz\Desktop\Supps\Farrell - JE PLD 2e\I_Final Figures\ch02-f-0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752600"/>
            <a:ext cx="2399920" cy="2362200"/>
          </a:xfrm>
          <a:prstGeom prst="rect">
            <a:avLst/>
          </a:prstGeom>
          <a:noFill/>
        </p:spPr>
      </p:pic>
      <p:pic>
        <p:nvPicPr>
          <p:cNvPr id="13317" name="Picture 5" descr="C:\Documents and Settings\slorenz\Desktop\Supps\Farrell - JE PLD 2e\I_Final Figures\ch02-f-0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828800"/>
            <a:ext cx="2638737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FFE4BD-7878-4B67-95B7-D332ED4E22D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609600" y="57150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Figure 2.27</a:t>
            </a:r>
            <a:r>
              <a:rPr lang="en-US" dirty="0">
                <a:latin typeface="Arial" pitchFamily="34" charset="0"/>
                <a:cs typeface="Arial" pitchFamily="34" charset="0"/>
              </a:rPr>
              <a:t>  Fifth step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4724400" y="57292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  <a:cs typeface="Arial" charset="0"/>
              </a:rPr>
              <a:t>Figure 2.28</a:t>
            </a:r>
            <a:r>
              <a:rPr lang="en-US" dirty="0">
                <a:latin typeface="Arial" charset="0"/>
                <a:cs typeface="Arial" charset="0"/>
              </a:rPr>
              <a:t>  Sixth step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3810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Recognizing Structure and Structuring</a:t>
            </a:r>
            <a:b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Unstructured Logic (</a:t>
            </a:r>
            <a:r>
              <a:rPr lang="en-US" sz="4000" dirty="0" smtClean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cont’d</a:t>
            </a: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4340" name="Picture 4" descr="C:\Documents and Settings\slorenz\Desktop\Supps\Farrell - JE PLD 2e\I_Final Figures\ch02-f-0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3243027" cy="3352800"/>
          </a:xfrm>
          <a:prstGeom prst="rect">
            <a:avLst/>
          </a:prstGeom>
          <a:noFill/>
        </p:spPr>
      </p:pic>
      <p:pic>
        <p:nvPicPr>
          <p:cNvPr id="14341" name="Picture 5" descr="C:\Documents and Settings\slorenz\Desktop\Supps\Farrell - JE PLD 2e\I_Final Figures\ch02-f-0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3505200" cy="3351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141A43-D94B-4BF7-96D6-3988FC7DA75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438400" y="56388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2.29</a:t>
            </a:r>
            <a:r>
              <a:rPr lang="en-US">
                <a:latin typeface="Arial" charset="0"/>
                <a:cs typeface="Arial" charset="0"/>
              </a:rPr>
              <a:t>  Finished flowchart and pseudocode for untangling Example 3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-1588" y="34665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Recognizing Structure and Structuring</a:t>
            </a:r>
            <a:b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Unstructured Logic (</a:t>
            </a:r>
            <a:r>
              <a:rPr lang="en-US" sz="4000" dirty="0" smtClean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cont’d</a:t>
            </a: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5362" name="Picture 2" descr="C:\Documents and Settings\slorenz\Desktop\Supps\Farrell - JE PLD 2e\I_Final Figures\ch02-f-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828800"/>
            <a:ext cx="3657600" cy="3526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slorenz\Desktop\Supps\Farrell - JE PLD 2e\I_Final Figures\ch02-f-0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914400"/>
            <a:ext cx="4343400" cy="5778287"/>
          </a:xfrm>
          <a:prstGeom prst="rect">
            <a:avLst/>
          </a:prstGeom>
          <a:noFill/>
        </p:spPr>
      </p:pic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7E787-93AB-4FB8-ABD8-ED7CDBE05B49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289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  <a:cs typeface="Arial" charset="0"/>
              </a:rPr>
              <a:t>Figure 2.34</a:t>
            </a:r>
            <a:r>
              <a:rPr lang="en-US">
                <a:latin typeface="Arial" charset="0"/>
                <a:cs typeface="Arial" charset="0"/>
              </a:rPr>
              <a:t> Structured dog-washing flowchart and pseudocode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-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558ED5"/>
                </a:solidFill>
                <a:latin typeface="+mj-lt"/>
                <a:ea typeface="+mj-ea"/>
                <a:cs typeface="+mj-cs"/>
              </a:rPr>
              <a:t>Structuring the Dog-Washing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Programs that use spaghetti code logic are </a:t>
            </a:r>
            <a:r>
              <a:rPr lang="en-US" b="1" dirty="0" smtClean="0"/>
              <a:t>unstructured programs</a:t>
            </a:r>
          </a:p>
          <a:p>
            <a:pPr eaLnBrk="1" hangingPunct="1">
              <a:defRPr/>
            </a:pPr>
            <a:r>
              <a:rPr lang="en-US" dirty="0" smtClean="0"/>
              <a:t>A structure is a basic unit of programming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Each structure is a sequence, selection, or loop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All problems can be reduced to combinations of the three basic structures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Structures can be nested and stacked in an infinite number of ways to describe the logic of any process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Structures attach to each other only at the entry or exit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9D311-2EEA-431A-AB24-98E7A45A2714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priming input is the statement that </a:t>
            </a:r>
            <a:r>
              <a:rPr lang="en-US" dirty="0" smtClean="0"/>
              <a:t>reads </a:t>
            </a:r>
            <a:r>
              <a:rPr lang="en-US" dirty="0"/>
              <a:t>the first input </a:t>
            </a:r>
            <a:r>
              <a:rPr lang="en-US" dirty="0" smtClean="0"/>
              <a:t>value in a program</a:t>
            </a:r>
          </a:p>
          <a:p>
            <a:r>
              <a:rPr lang="en-US" dirty="0"/>
              <a:t>Programmers use structured techniques to promote clarity, professionalism, efficiency</a:t>
            </a:r>
            <a:r>
              <a:rPr lang="en-US" dirty="0" smtClean="0"/>
              <a:t>, maintenance and modularity</a:t>
            </a:r>
          </a:p>
          <a:p>
            <a:pPr eaLnBrk="1" hangingPunct="1">
              <a:defRPr/>
            </a:pPr>
            <a:r>
              <a:rPr lang="en-US" dirty="0" smtClean="0"/>
              <a:t>It is important to recognize unstructured logic and correct it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9D311-2EEA-431A-AB24-98E7A45A2714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30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86FA2F-B04F-4456-9C45-443D39272D9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Unstructured Spaghetti Code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The popular name for logically snarled program statements is </a:t>
            </a:r>
            <a:r>
              <a:rPr lang="en-US" sz="2600" b="1" dirty="0">
                <a:latin typeface="Arial" charset="0"/>
              </a:rPr>
              <a:t>spaghetti </a:t>
            </a:r>
            <a:r>
              <a:rPr lang="en-US" sz="2600" b="1" dirty="0" smtClean="0">
                <a:latin typeface="Arial" charset="0"/>
              </a:rPr>
              <a:t>code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400" dirty="0" smtClean="0">
                <a:latin typeface="Arial" charset="0"/>
              </a:rPr>
              <a:t>Difficult to alter when changes are required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400" dirty="0" smtClean="0">
                <a:latin typeface="Arial" charset="0"/>
              </a:rPr>
              <a:t>Shorter life span than structured code</a:t>
            </a:r>
            <a:endParaRPr lang="en-US" sz="24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Programs that use spaghetti code logic are </a:t>
            </a:r>
            <a:r>
              <a:rPr lang="en-US" sz="2600" b="1" dirty="0">
                <a:latin typeface="Arial" charset="0"/>
              </a:rPr>
              <a:t>unstructured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B2DC9B-299E-434F-B41B-15C90E6DFC5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the Three Basic Structures: Sequence, Selection, and Loop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3400" y="16764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A </a:t>
            </a:r>
            <a:r>
              <a:rPr lang="en-US" sz="2600" b="1" dirty="0">
                <a:latin typeface="Arial" charset="0"/>
              </a:rPr>
              <a:t>structure </a:t>
            </a:r>
            <a:r>
              <a:rPr lang="en-US" sz="2600" dirty="0">
                <a:latin typeface="Arial" charset="0"/>
              </a:rPr>
              <a:t>is a basic unit of programming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Sequence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Selection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charset="0"/>
              </a:rPr>
              <a:t>Loop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One can diagram each structure with a specific configuration of flowchart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654933-3390-43A4-ACDC-BBAD3D15D93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Sequence Structure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533400" y="1600200"/>
            <a:ext cx="5562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Perform an action or task, and then perform the next action, in 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Can contain any number of tasks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No chance to branch off and skip any of the tasks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Continue step-by-step until the sequence ends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6705600" y="4495800"/>
            <a:ext cx="160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Figure 2.3</a:t>
            </a:r>
            <a:r>
              <a:rPr lang="en-US" dirty="0">
                <a:latin typeface="+mn-lt"/>
              </a:rPr>
              <a:t> Sequence structure</a:t>
            </a:r>
          </a:p>
        </p:txBody>
      </p:sp>
      <p:pic>
        <p:nvPicPr>
          <p:cNvPr id="1026" name="Picture 2" descr="C:\Documents and Settings\slorenz\Desktop\Supps\Farrell - JE PLD 2e\I_Final Figures\ch02-f-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905000"/>
            <a:ext cx="990600" cy="2430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8D9250-6CE2-416B-A619-8CF9111AEA0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Selection Structure</a:t>
            </a:r>
            <a:endParaRPr lang="en-US" dirty="0" smtClean="0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533400" y="1600200"/>
            <a:ext cx="411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Ask a </a:t>
            </a:r>
            <a:r>
              <a:rPr lang="en-US" sz="2600" dirty="0" smtClean="0">
                <a:latin typeface="Arial" charset="0"/>
              </a:rPr>
              <a:t>question </a:t>
            </a:r>
            <a:r>
              <a:rPr lang="en-US" sz="2600" dirty="0">
                <a:latin typeface="Arial" charset="0"/>
              </a:rPr>
              <a:t>and, depending on the answer, take one of two courses of action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No matter which path followed, continue with the next task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Some people call the selection structure an </a:t>
            </a:r>
            <a:r>
              <a:rPr lang="en-US" sz="2600" b="1" dirty="0">
                <a:latin typeface="Arial" charset="0"/>
              </a:rPr>
              <a:t>if-then-else</a:t>
            </a:r>
            <a:r>
              <a:rPr lang="en-US" sz="2600" dirty="0">
                <a:latin typeface="Arial" charset="0"/>
              </a:rPr>
              <a:t> structure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latin typeface="Arial" charset="0"/>
            </a:endParaRP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876800" y="42672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Figure 2.4</a:t>
            </a:r>
            <a:r>
              <a:rPr lang="en-US" dirty="0">
                <a:latin typeface="+mn-lt"/>
              </a:rPr>
              <a:t>  Selection structure</a:t>
            </a:r>
          </a:p>
        </p:txBody>
      </p:sp>
      <p:pic>
        <p:nvPicPr>
          <p:cNvPr id="2050" name="Picture 2" descr="C:\Documents and Settings\slorenz\Desktop\Supps\Farrell - JE PLD 2e\I_Final Figures\ch02-f-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92164"/>
            <a:ext cx="2590800" cy="213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Dual-alternative ifs </a:t>
            </a:r>
            <a:r>
              <a:rPr lang="en-US" dirty="0" smtClean="0"/>
              <a:t>(</a:t>
            </a:r>
            <a:r>
              <a:rPr lang="en-US" b="1" dirty="0" smtClean="0"/>
              <a:t>dual-alternative selections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 two alternatives</a:t>
            </a:r>
          </a:p>
          <a:p>
            <a:pPr lvl="1"/>
            <a:r>
              <a:rPr lang="en-US" dirty="0" smtClean="0"/>
              <a:t>True action resides in the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if </a:t>
            </a:r>
            <a:r>
              <a:rPr lang="en-US" b="1" dirty="0" smtClean="0"/>
              <a:t>clause</a:t>
            </a:r>
          </a:p>
          <a:p>
            <a:pPr lvl="1"/>
            <a:r>
              <a:rPr lang="en-US" dirty="0" smtClean="0"/>
              <a:t>False action resides in the </a:t>
            </a:r>
            <a:r>
              <a:rPr lang="en-US" b="1" dirty="0" smtClean="0">
                <a:latin typeface="Courier New"/>
                <a:cs typeface="Courier New"/>
              </a:rPr>
              <a:t>else</a:t>
            </a:r>
            <a:r>
              <a:rPr lang="en-US" b="1" dirty="0" smtClean="0"/>
              <a:t> clause</a:t>
            </a:r>
          </a:p>
          <a:p>
            <a:pPr lvl="1"/>
            <a:r>
              <a:rPr lang="en-US" sz="2400" b="1" dirty="0" smtClean="0"/>
              <a:t>Example: 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if</a:t>
            </a:r>
            <a:r>
              <a:rPr lang="en-US" sz="2400" dirty="0" smtClean="0"/>
              <a:t>  hours worked are more than 40 then</a:t>
            </a:r>
          </a:p>
          <a:p>
            <a:pPr marL="0" indent="0">
              <a:buNone/>
            </a:pPr>
            <a:r>
              <a:rPr lang="en-US" sz="2400" dirty="0" smtClean="0"/>
              <a:t>             	   calculate regular pay and overtime pay</a:t>
            </a:r>
          </a:p>
          <a:p>
            <a:pPr marL="0" indent="0">
              <a:buNone/>
            </a:pPr>
            <a:r>
              <a:rPr lang="en-US" sz="2400" dirty="0" smtClean="0"/>
              <a:t>       	</a:t>
            </a:r>
            <a:r>
              <a:rPr lang="en-US" sz="2400" dirty="0" smtClean="0">
                <a:latin typeface="Courier New"/>
                <a:cs typeface="Courier New"/>
              </a:rPr>
              <a:t> else  </a:t>
            </a:r>
          </a:p>
          <a:p>
            <a:pPr marL="0" indent="0">
              <a:buNone/>
            </a:pPr>
            <a:r>
              <a:rPr lang="en-US" sz="2400" dirty="0" smtClean="0"/>
              <a:t>	   calculate regular pay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A2C97-9AA1-4779-809C-3791136E249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201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Single-alternative ifs </a:t>
            </a:r>
            <a:r>
              <a:rPr lang="en-US" dirty="0" smtClean="0"/>
              <a:t>(</a:t>
            </a:r>
            <a:r>
              <a:rPr lang="en-US" b="1" dirty="0" smtClean="0"/>
              <a:t>single-alternative selections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 one question</a:t>
            </a:r>
          </a:p>
          <a:p>
            <a:pPr lvl="1"/>
            <a:r>
              <a:rPr lang="en-US" dirty="0" smtClean="0"/>
              <a:t>True action resides in the </a:t>
            </a:r>
            <a:r>
              <a:rPr lang="en-US" b="1" dirty="0" smtClean="0">
                <a:latin typeface="Courier New"/>
                <a:cs typeface="Courier New"/>
              </a:rPr>
              <a:t>if </a:t>
            </a:r>
            <a:r>
              <a:rPr lang="en-US" b="1" dirty="0" smtClean="0"/>
              <a:t>clause</a:t>
            </a:r>
          </a:p>
          <a:p>
            <a:pPr lvl="1"/>
            <a:r>
              <a:rPr lang="en-US" dirty="0" smtClean="0"/>
              <a:t>No special action taken if false</a:t>
            </a:r>
          </a:p>
          <a:p>
            <a:pPr lvl="1"/>
            <a:r>
              <a:rPr lang="en-US" sz="2400" b="1" dirty="0" smtClean="0">
                <a:cs typeface="Courier New"/>
              </a:rPr>
              <a:t>Example: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if  </a:t>
            </a:r>
            <a:r>
              <a:rPr lang="en-US" sz="2400" dirty="0" smtClean="0"/>
              <a:t>employee belongs to the dental plan then</a:t>
            </a:r>
          </a:p>
          <a:p>
            <a:pPr marL="0" indent="0">
              <a:buNone/>
            </a:pPr>
            <a:r>
              <a:rPr lang="en-US" sz="2400" dirty="0" smtClean="0"/>
              <a:t>           	   deduct $40 from employee gross pay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A2C97-9AA1-4779-809C-3791136E249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90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D88B6-5E2A-48C6-B0D8-9899D3451DE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Just Enough Programming Logic and Design, Second Edition</a:t>
            </a:r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Loop Structure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>
              <a:latin typeface="Arial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533400" y="1600200"/>
            <a:ext cx="495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Continues </a:t>
            </a:r>
            <a:r>
              <a:rPr lang="en-US" sz="2600" dirty="0">
                <a:latin typeface="Arial" charset="0"/>
              </a:rPr>
              <a:t>to repeat actions while a condition remains true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Action or actions that occur within the loop are known as the </a:t>
            </a:r>
            <a:r>
              <a:rPr lang="en-US" sz="2600" b="1" dirty="0">
                <a:latin typeface="Arial" charset="0"/>
              </a:rPr>
              <a:t>loop body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Programmers refer to looping as </a:t>
            </a:r>
            <a:r>
              <a:rPr lang="en-US" sz="2600" b="1" dirty="0">
                <a:latin typeface="Arial" charset="0"/>
              </a:rPr>
              <a:t>repetition </a:t>
            </a:r>
            <a:r>
              <a:rPr lang="en-US" sz="2600" dirty="0">
                <a:latin typeface="Arial" charset="0"/>
              </a:rPr>
              <a:t>or </a:t>
            </a:r>
            <a:r>
              <a:rPr lang="en-US" sz="2600" b="1" dirty="0">
                <a:latin typeface="Arial" charset="0"/>
              </a:rPr>
              <a:t>iteration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Arial" charset="0"/>
              </a:rPr>
              <a:t>Some programmers call this structure a </a:t>
            </a:r>
            <a:r>
              <a:rPr lang="en-US" sz="2600" b="1" dirty="0">
                <a:latin typeface="Courier New"/>
                <a:cs typeface="Courier New"/>
              </a:rPr>
              <a:t>while...do</a:t>
            </a:r>
            <a:r>
              <a:rPr lang="en-US" sz="2600" dirty="0">
                <a:latin typeface="Arial" charset="0"/>
              </a:rPr>
              <a:t>, or more simply, a </a:t>
            </a:r>
            <a:r>
              <a:rPr lang="en-US" sz="2600" b="1" dirty="0">
                <a:latin typeface="Courier New"/>
                <a:cs typeface="Courier New"/>
              </a:rPr>
              <a:t>while</a:t>
            </a:r>
            <a:r>
              <a:rPr lang="en-US" sz="2600" b="1" dirty="0">
                <a:latin typeface="Arial" charset="0"/>
              </a:rPr>
              <a:t> loop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latin typeface="Arial" charset="0"/>
            </a:endParaRP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638800" y="3352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  <a:cs typeface="Arial" charset="0"/>
              </a:rPr>
              <a:t>Figure 2.6</a:t>
            </a:r>
            <a:r>
              <a:rPr lang="en-US">
                <a:latin typeface="Arial" charset="0"/>
                <a:cs typeface="Arial" charset="0"/>
              </a:rPr>
              <a:t>  Loop structure</a:t>
            </a:r>
          </a:p>
        </p:txBody>
      </p:sp>
      <p:pic>
        <p:nvPicPr>
          <p:cNvPr id="3074" name="Picture 2" descr="C:\Documents and Settings\slorenz\Desktop\Supps\Farrell - JE PLD 2e\I_Final Figures\ch02-f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79884"/>
            <a:ext cx="2438400" cy="1260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 PPT_template">
  <a:themeElements>
    <a:clrScheme name="1_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Sample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ample PP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 PP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Sample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mple PP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PP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arre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1082</Words>
  <Application>Microsoft Office PowerPoint</Application>
  <PresentationFormat>On-screen Show (4:3)</PresentationFormat>
  <Paragraphs>175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Custom Design</vt:lpstr>
      <vt:lpstr>1_Sample PPT_template</vt:lpstr>
      <vt:lpstr>3_Default Design</vt:lpstr>
      <vt:lpstr>Sample PPT_template</vt:lpstr>
      <vt:lpstr>Farrell</vt:lpstr>
      <vt:lpstr>Just Enough Programming Logic &amp; Design</vt:lpstr>
      <vt:lpstr>Objectives</vt:lpstr>
      <vt:lpstr>Understanding Unstructured Spaghetti Code</vt:lpstr>
      <vt:lpstr>Understanding the Three Basic Structures: Sequence, Selection, and Loop</vt:lpstr>
      <vt:lpstr>The Sequence Structure</vt:lpstr>
      <vt:lpstr>The Selection Structure</vt:lpstr>
      <vt:lpstr>The Selection Structure (con’t)</vt:lpstr>
      <vt:lpstr>The Selection Structure (con’t)</vt:lpstr>
      <vt:lpstr>The Loop Structure</vt:lpstr>
      <vt:lpstr>Combining Structures</vt:lpstr>
      <vt:lpstr>Combining Structures (cont’d)</vt:lpstr>
      <vt:lpstr>Combining Structures (cont’d)</vt:lpstr>
      <vt:lpstr>Combining Structures (cont’d)</vt:lpstr>
      <vt:lpstr>Combining Structures (cont’d)</vt:lpstr>
      <vt:lpstr>Combining Structures (cont’d)</vt:lpstr>
      <vt:lpstr>Combining Structures (cont’d)</vt:lpstr>
      <vt:lpstr>Using the Priming Input</vt:lpstr>
      <vt:lpstr>Using the Priming Input (cont’d)</vt:lpstr>
      <vt:lpstr>Using the Priming Input (cont’d)</vt:lpstr>
      <vt:lpstr>Understanding the Reasons for Structure</vt:lpstr>
      <vt:lpstr>Recognizing Structure and Structuring Unstructured Logic</vt:lpstr>
      <vt:lpstr>Slide 22</vt:lpstr>
      <vt:lpstr>Slide 23</vt:lpstr>
      <vt:lpstr>Slide 24</vt:lpstr>
      <vt:lpstr>Slide 25</vt:lpstr>
      <vt:lpstr>Summary</vt:lpstr>
      <vt:lpstr>Summary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Enough Programming Logic &amp; Design</dc:title>
  <dc:creator>Annette</dc:creator>
  <cp:lastModifiedBy>sdl</cp:lastModifiedBy>
  <cp:revision>722</cp:revision>
  <dcterms:created xsi:type="dcterms:W3CDTF">2011-12-18T22:21:17Z</dcterms:created>
  <dcterms:modified xsi:type="dcterms:W3CDTF">2012-01-05T20:49:17Z</dcterms:modified>
</cp:coreProperties>
</file>