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333" r:id="rId4"/>
    <p:sldId id="33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6" autoAdjust="0"/>
    <p:restoredTop sz="86452" autoAdjust="0"/>
  </p:normalViewPr>
  <p:slideViewPr>
    <p:cSldViewPr>
      <p:cViewPr varScale="1">
        <p:scale>
          <a:sx n="113" d="100"/>
          <a:sy n="113" d="100"/>
        </p:scale>
        <p:origin x="12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10/12/2018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Text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33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51056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2206078"/>
            <a:ext cx="7391400" cy="76572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xmlns="" id="{D66358B5-12C0-43B3-99CB-AF3876E01A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122656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2B727416-16C9-42FB-A506-84DD38848EA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577678"/>
            <a:ext cx="7391400" cy="76572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8200" y="4495800"/>
            <a:ext cx="7391400" cy="3810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38200" y="4953000"/>
            <a:ext cx="7391400" cy="762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5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s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6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4" r:id="rId5"/>
    <p:sldLayoutId id="2147483685" r:id="rId6"/>
    <p:sldLayoutId id="2147483683" r:id="rId7"/>
    <p:sldLayoutId id="2147483681" r:id="rId8"/>
    <p:sldLayoutId id="2147483673" r:id="rId9"/>
    <p:sldLayoutId id="2147483674" r:id="rId10"/>
    <p:sldLayoutId id="2147483676" r:id="rId11"/>
    <p:sldLayoutId id="214748367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define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1E0F3-C8AD-4B93-9220-79F957B8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defining private and public members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3D1901-8EB0-478B-83B6-F69F9283F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private members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public members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you can also code private members here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04A31A-F4E9-4785-8F89-E57B7BE1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149294-E415-4425-A43D-D1A78E45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F08F1E-2C77-4852-BC7B-B762B9E5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00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245B9F-215C-433E-8EA0-66AB2694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places all private members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public members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4232ED-02EC-4E46-849D-0B25C70DF9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title;                // private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                          // public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equals(const Movie&amp;);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6DB4AD-F65A-4720-B5F4-D74C5839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FB7D42-E044-4D61-9366-30195B54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48C93F-F98E-449C-A518-98E7CA6E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8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7412D3-C831-480A-8468-D9ACDEDF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 that places all public members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private members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B0C318-2FCB-4728-B5C7-F89EDA5B0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                          // public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equals(const Movie&amp;);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                         // private members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8AB9FD-7371-4298-88DC-73B2DF34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22D6DD-9EEE-424D-B758-1A27A63E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FD56A9-CACA-4AB6-8A71-FE056508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17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38719BE-A2E3-4993-9ED4-3479E8A1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9CAF8-69D7-4575-87DF-8F1F6B45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5DD79A-5CC0-42E7-B65E-4C5631B9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82F00252-4FD9-46D2-A44B-7FE4485C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setter function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45AFF88-A427-4BE0-B2AC-240688C67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14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9593362-F8D8-4779-B652-FBCD6D19D0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981200"/>
            <a:ext cx="7391400" cy="38254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this setter function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87AB1AE-9C41-4D89-BB63-04C8EC7F3A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436222"/>
            <a:ext cx="7391400" cy="7657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title)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this-&gt;title = title;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0DD39FF-667C-49FD-ADDF-E87E30F60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3429000"/>
            <a:ext cx="7391400" cy="38254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setter function that validates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0A2D0D2-A335-48F3-8FDD-6370BC1B90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3884022"/>
            <a:ext cx="7391400" cy="12991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1888)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("Year must be 1888 or later.");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164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646901-F657-4AE4-AFB3-47794F03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getter function that returns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C8B7B7-FCD2-4C70-A2B4-05D71F49A6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Movie::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title;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9B29FE-24BE-4622-9A7F-2AD29D301B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133600"/>
            <a:ext cx="7391400" cy="38254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getter function that returns an int value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2320F4D-E533-4FFD-8872-83803C8699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588622"/>
            <a:ext cx="7391400" cy="2049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Movie::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year;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1EFC7C87-E320-413F-8F1E-91655380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9E9AE21C-CEAD-4808-B432-16981972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2E9F3E8-FED8-4147-A6DC-EE937888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1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12349-B667-44C9-B51F-1F80FFEB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get and set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D4AE6C-A346-4188-958A-281D43CA7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movie.set_title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("Roundhay Garden Scene");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movie.set_year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(1888);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title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year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E1503C-83E4-45FF-9F87-371F437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EBCD1-E1EB-4A8A-A05C-A98365C1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FED649-9CE7-4B08-91AA-683E7F15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1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782FA3-0AA6-4502-B60C-6BE52489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Movie List 1.0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B7F323-4FB4-4D99-95C9-1A3222663A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008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 movie...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Roundhay Garden Scene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1888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another movie?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 of a Train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1895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another movie?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                         YEAR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Roundhay Garden Scene         1888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 of a Train            1895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0266D0-B8B7-4C3A-9225-7D117C98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69A704-3A37-4E8C-8EC0-62B1A774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628FF7-63CE-4E51-9F3F-15BCD699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8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3C28FA-12C8-419F-AC91-361DE90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1.0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FBB2FE-14CD-4759-A9E0-DEC8A9493C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Movie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284C4B-8196-4803-AD92-E079A8B8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E33DB1-B6FB-449B-BCFE-A9E1CFF1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541DE2-E349-418D-B04A-73060A1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68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008F4-8D56-4DD4-9424-08C147E4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1.0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F407FA-FFB9-4498-9463-618418459F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title;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1888)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("Year must be 1888 or later.");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Movie List program\n\n"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"Enter a movie...\n\n";</a:t>
            </a:r>
          </a:p>
          <a:p>
            <a:endParaRPr lang="en-US" sz="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F22EAC-0A58-4932-92E6-D9E515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1382C0-4DEE-43FE-9BD6-9B8BCED0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1B06F6-98C4-4B23-B165-E2531322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0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D8A358-7674-4CD3-AF34-27040918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1.0 program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D76521-BFB9-4DF5-9518-A6B308ED2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get movies from user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vector&lt;Movie&gt; movies;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another = 'y';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(another) == 'y')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title;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"Title: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title);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movie.set_title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"Year: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movie.set_year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(const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e.what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"\n";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"Exiting program...\n\n";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09EC6F-50EF-43BA-9728-B2446B5D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8329D5-A273-4B77-95F0-7E65A5B5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096DFC-2327-4E24-A5A0-3D14F106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1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D72F3C-9A2D-4DBA-864F-51D84D8F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F554C9-455E-4003-8685-97C95C3EC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the data members, member functions, constructors, and destructors of a class that defines an object.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 code that creates objects from a class and then uses the public members of the objects to accomplish the required tasks.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three functions for converting between numbers and strings that were presented in this chapter.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class, code the class in header and source files.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specifications for a class, create a UML class diagram for it.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Work with object composition in your C++ programs.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2358CE-2F18-4757-99E1-2D3CAB6C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80452-305E-4162-A2CF-021DC5C4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14074B-D114-4B93-8747-F745D314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4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E40471-65A5-401A-A3D9-776C78C1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1.0 program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7840EE-C45B-4510-92C4-CC496F8DA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another movie? (y/n):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another;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cin.ignore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display the movies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const int w = 10;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left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 * 3) &lt;&lt; "TITLE"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(w) &lt;&lt; "YEAR"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 * 3)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(w)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movie.get_year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5FE036-42F6-47AE-8BD3-58A9F607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81A440-B25D-474C-8F8F-956557B7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F8807D-B26D-4D47-AA44-E7CDD353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52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ED204-C7BD-4D08-8753-C17034E1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declarations for three more functions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Movie class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8CEAF9-1D52-45F0-AB1E-F8676EE08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(string);     // helper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get_title_upper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iequals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Movie&amp;);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2E2504-5E51-4B79-92E2-330C9536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EA8D30-9742-4F9B-A760-3B3AF747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867B0-AC86-4D3C-8021-8343125F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0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2CD006-5DC5-49E0-A3C7-D626D9EA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private function that converts a string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uppercase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A7D7F9-ABD8-4587-A679-6D1B6559B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4078"/>
            <a:ext cx="7391400" cy="17563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Movie::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str)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str_upper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(char c : str)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str_upper.push_back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str_upper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60B575-F5D3-4CE5-8BA7-A758E75648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public function that returns the title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uppercase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4FA102-768D-4028-AB6A-20EDAB66A2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191000"/>
            <a:ext cx="7391400" cy="1668956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Movie::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get_title_upper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E5BBFF3-52E6-4037-A0F7-40198953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A54C3A8-C109-4397-AE22-5F6D9602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CDCC1A0-94D7-4156-93BA-AFA0300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4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DF151-9F0F-4D18-ABA0-83786467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public function that performs a case-insensitive equality comparison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7FCD20-F7AE-4AF3-8CA4-9DB7A85B56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iequals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Movie&amp;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year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D8F1C9-A635-4031-BC81-40540782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2F7413-963E-44B5-99B1-7BF6BAB5C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0A7B1F-D2FA-4D59-A9D8-0BEB4310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A0201-57CD-4449-AAF0-7548F3B7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public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B8AFFD-A314-4D6E-89B3-0111FD704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124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m1.set_title("Test");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m1.set_year(2018);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m2.set_title("test");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m2.set_year(2018);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(m1.iequals(m2))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test movies are equal (case-insensitive).\n";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m1.to_upper() // illegal – can't call private member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title is " &lt;&lt; m1.get_title()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uppercase title is " &lt;&lt; m1.get_title_upper()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25ED48E-1991-41BC-881D-EA59922BB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263479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D94C2C-17BD-48D6-9E55-E236F7E26C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800601"/>
            <a:ext cx="6934200" cy="9085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test movies are equal (case-insensitive).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title is Test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uppercase title is TEST</a:t>
            </a:r>
            <a:endParaRPr lang="en-US" sz="18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FF0345E-B34D-43EE-B5DF-80C7927D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3AA75E5-83F8-4961-8497-9B0B0C63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4C23DA6-A272-4F90-A494-ED443109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7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DAE54F-C8AD-4165-B121-6290347F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functions for converting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numbers and strings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6F0B29-2D79-407A-B3DE-9236D308B1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ABB779-DA96-4108-BEFC-EDF77EBB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9D007C-D587-4819-B024-A030F840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70149C-3D40-4EA2-AC87-5E44D8D3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4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061F5A-D597-49A1-BD1F-68F4F5FB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068C84B-CD11-48B4-8A81-774E6859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6B6E7F-67F5-48ED-A5BE-7994594D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F6271F81-1688-4E88-A4BF-9F07C0E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08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declarations for more functions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Movie class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AEE2AC1-7FAE-49F2-9E6C-81B55AF7D1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106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to_str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5EA2526-D621-4AFF-9C62-D6E3A7FE25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362200"/>
            <a:ext cx="7391400" cy="38254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that accepts an int value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0DCB072F-B7AF-4A33-903C-8F7D0E5DFE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7222"/>
            <a:ext cx="7391400" cy="144997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1888)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("Year must be 1888 or later.");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81D86B5F-0792-462D-8146-95DFC9476A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4191000"/>
            <a:ext cx="7391400" cy="38254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overload of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accepts a string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3AB1FEA-E7C5-4AEF-B39A-D8D17653A8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5105400"/>
            <a:ext cx="7391400" cy="83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stoi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// string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2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507FC-23A0-41F8-BE6A-E96887BA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3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returns a string representation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an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4E4537-E567-48CD-80C4-5D0A94C521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Movie::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title + " (" +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to_string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')';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int to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B3364E-00A1-480C-AF85-DDA8D08CF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7256DA-DC4E-4B52-84F5-6E68051A8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FC6D31-A994-4809-8321-7930140B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58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66D32-1E0D-4B58-BF1E-2CBD2F06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calls the three public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351C94-0856-408A-99AE-305E91355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movie.set_title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("Arrival of a Train");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movie.set_year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("1895");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movie.to_str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D4AA0C-7F56-49A6-AEA6-FD8996165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146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B26FC64-FB0D-4B4A-9C58-4A4285033D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051722"/>
            <a:ext cx="5105400" cy="37727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Arrival of a Train (1895)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7E821BA-5A34-4F6D-A93A-2EA2E020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0F4758B-134E-4E93-ADAC-808BADB7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12CD0A4-BA44-4950-AF79-81C3B02C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9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1C953D-DE4A-433B-813A-EE053357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default constructor (zero parameters)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1B9F8E-C626-4CBE-BDBC-EADBA51A2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declaration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definition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Movie::Movie()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1888;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2ED05D-270A-4643-9548-A56DB662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A19B07-3395-4D81-B0DB-872B0DF4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ED14F-E36F-41D3-B779-798F98F8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1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(part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663" marR="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the C++ code for a program that uses any of the language elements presented in this chapter, explain what each statement in the program does.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encapsulation works and how it’s implemented in C++.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an object’s identity, state, and behavior.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components of a class.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when you need to use the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keyword and the member access operator in a setter function.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helper functions are.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can code setter functions that provide for different data types.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C++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18C642-0391-4FD3-9369-EF01E753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way to code a default constructor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(zero required parameters)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7A6CF6-0957-4578-9DEC-F20098DC6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declaration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Movie(string title = "", int year = 1888);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definition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Movie::Movie(string title, int year)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ADB3B2-070E-411C-A43C-995930271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324D82-5044-4804-946D-5451B335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681A8D-6525-4B2C-95C7-97C1E672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23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C6B5FA2-2702-4BC0-BD3C-6E530DE3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E4B7D9A-D6B0-4336-933F-FB5ECBFF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7D232A0-1600-4EA8-BC38-B12637D1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0A88813-B083-4E79-98FB-83AB56B0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call the default constructor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 arguments)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98D3ACB4-F8FC-486B-9C51-2A19BC8931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51465"/>
            <a:ext cx="7391400" cy="103453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m1 = Movie();    // full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m2();            // partially abbreviated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m3;              // abbreviated syntax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AD8E626-E201-41C7-B6D0-8B962078B0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360656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pass arguments to a constructor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038BF19-5177-4B62-994A-9CC8CCB6B1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5678"/>
            <a:ext cx="7391400" cy="17563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m4 = Movie("Wizard of Oz");        // 1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m5("Wizard of Oz");                // 1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m6 = Movie("Wizard of Oz", 1939);  // 2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m7("Wizard of Oz", 1939);          // 2 arguments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B8C83FF-34BF-4D37-93DE-2189E05002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4191000"/>
            <a:ext cx="7391400" cy="765722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that creates an object and stores it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vector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5F737FA0-0E8D-4F9F-9E3C-C751107D64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5025478"/>
            <a:ext cx="7391400" cy="76572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movies.push_back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(Movie("Wizard of Oz", 1939));</a:t>
            </a:r>
          </a:p>
        </p:txBody>
      </p:sp>
    </p:spTree>
    <p:extLst>
      <p:ext uri="{BB962C8B-B14F-4D97-AF65-F5344CB8AC3E}">
        <p14:creationId xmlns:p14="http://schemas.microsoft.com/office/powerpoint/2010/main" val="3525376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6CAAD5-98A1-4BAB-87FD-CD617F0B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destructor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A7A7F8-3C9F-48BC-B05B-4616ECFBF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declaration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~Movie();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definition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Movie::~Movie()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code that frees system resources goes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E5FCB1-A7E8-4D6A-83B5-7D9FC456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C84597-836C-4098-9170-52BA58F0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A46B9F-0728-40CF-AF86-823F58BC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36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FB1BB5-BF20-4CDA-B1BD-D2E43984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of a class with a destructor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687A72-163A-466B-A3B3-EBB21563CF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declaration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filename = "movies.txt";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vector&lt;Movie&gt; movies;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~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7A061E-F9A8-4D33-83B1-F0C8B8E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64C9D1-5C1D-477C-80D0-87C70E73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B0D99F-47DD-4CF6-9564-FD0294E2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13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F32DD-BC48-4D78-9442-CD6F01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example of a class with a destructor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3ECC95-4C58-43C5-80C7-1E552841EC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definition for the constructor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::in);   // open a system resource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definition for the destructor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file.is_open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           // close a system resource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13E0E2-C35F-4082-90C8-9E2B808A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333599-DDC7-4CD2-917E-8C2E883A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DB9A70-78DF-4FF2-BE1B-02E2C7FF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32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2AD923-C302-4F8D-BD94-27E4235A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3D6562-A8F6-4B0B-9E6C-A3855FB592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MURACH_MOVIE_H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MURACH_MOVIE_H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Movie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title;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stars;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Movie(std::string title = "", int year = 1888, int stars = 1);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14055D-C269-4AAA-A13F-0AC1B876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EE593C-717A-43FF-BD4F-E1511AAB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CBF6AB-9772-4CCF-825D-2B8D766B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944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57061-55F1-40AF-99C4-1BE55F7D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5847CE-6899-48E9-AA16-24B7399B2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set_stars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get_stars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iequals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Movie&amp;);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MURACH_MOVIE_H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E90DEE-35E8-4762-9A90-4D4BA30E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485C32-3A15-4A0B-A442-2ADB5187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8F5D11-BC2E-4F74-8281-1CEE896F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814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7FEFB-E35E-48BF-B729-4C1E03A8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Movie.cpp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2DC112-E70B-460E-9778-8D1C415CB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std::string;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std::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private function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str)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str_upper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(char c : str)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str_upper.push_back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str_upper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public functions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Movie::Movie(string title, int year, int stars)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(year);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set_stars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(stars);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1D61F8-8B7E-46F3-B9F2-7BAC1536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05528F-497E-49C7-B9BA-1E1ECF36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DBE89C-3FB4-4443-810D-66BD03ED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90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0883B-77CC-4860-AAAD-5B42F5AD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Movie.cpp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C5CDF9-17AC-44CC-97B3-42EE4E920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title_param.size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&gt; 120)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"Title must not have more than 120 chars.");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title;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1888)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("Year must be 1888 or later.");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65EFDE-3817-484E-9F3B-C9C63332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DC3BC2-AF64-447B-8F6E-3211CB5E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1B0D9E-2047-4AA5-B840-8B0A7ECF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4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F89F6-63DC-458A-8C08-CDB6B254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Movie.cpp file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88BF79D-B6C7-4320-82F7-2B3053608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set_stars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stars_param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stars_param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 ||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stars_param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("Stars must be from 1 to 5.");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stars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stars_param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get_stars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stars;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iequals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Movie&amp;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&amp;&amp;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year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CB14C5-792A-4CB8-B0A8-5A4A6899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F73484-B40A-4B7D-BBE9-1D946326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C0B7FB-B29C-4E3A-A40E-EAC126DF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8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(part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663" marR="0" lvl="0" indent="-3476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that you can code a default constructor.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why you might want to store a class in header and source files.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inline functions are and describe the pros and cons of using them.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UML is and what UML class diagrams are used for.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object composition is.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C++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90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97E73-DCAF-4824-BFD9-652C74C6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that uses inline function definitions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9916AB-0341-45CE-A5BD-FCE2145A54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MURACH_MOVIE_H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MURACH_MOVIE_H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Movie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title;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stars;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to_upper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Movie(std::string title = "", int year = 1888, int stars = 1);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(std::string);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std::string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 return title; }    // inline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 smtClean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 return year; }       // inline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other function declarations go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MURACH_MOVIE_H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FF919E-B4DE-43A8-BC56-1D3D6B9C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EB1234-C904-463D-B3D9-98DFF94C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84893B-E508-4731-AB13-F80A2FB2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503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CFB9A-2687-4FEA-ADFF-3707FB18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 of inline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9E2B5D-1B03-4606-ACFB-894036FC55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More concise code due to function being declared and defined in the same place.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Possible improved performance due to avoiding function call overhead.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7F5171-E839-4E57-BD86-6B753FAC6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62321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 of inline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2FBA207-7C2E-44D3-B9DC-24BB8170BD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017343"/>
            <a:ext cx="7391400" cy="2049956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Larger executable file size because the inline function is duplicated each time it’s called.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Possible degraded performance due to larger executable file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Header file must be recompiled if you change any of the implementation code of the inline function.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F52A1EA7-BCFB-4BF9-9277-CA8FE5F9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22A50C1B-44E0-4786-BC07-03B72D93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18346FF5-71E0-457C-832A-37C59848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22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1F19D3-5B89-41D8-AC98-EEA87C8D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 for the Movie List 2.0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51E01A-80D2-4A9F-AD22-8A62C81112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705600" cy="4572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- View movie list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- Add a movie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- Delete a movie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- Exit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                          YEAR    STARS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Casablanca                      1942    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Wonder Woman                    2017    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Wizard of Oz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Stars (1-5):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Wizard of Oz was added.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9B45C8-5C51-450A-8E2A-EE509022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FB1308-6B6B-4AAF-84E7-AD5AB13F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D59A0-4AC2-4032-B84B-609388CD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83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72BEA-F317-4F16-AC8C-3036A7FE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 for the Movie List 2.0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1DDA60-52DE-40B5-89B6-70C33BF4B2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77000" cy="1676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deleted.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66AB6-6AE2-4A81-8F3E-7E8DADC1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34D424-2E6C-4700-8E41-2C01696A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2CB171-9D3E-4B84-B159-DF3B4C9C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07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EA8EA-E807-4FA3-AC1C-BB854FE1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170B53-593D-4896-BD48-B4380FC27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"movies.txt";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vector&lt;Movie&gt;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vector&lt;Movie&gt; movies;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// if file opened successfully...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string line;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while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line))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ss(line);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string title;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stars;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DDD99F-BBA6-4ACD-A940-6050CB6A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D4F04A-0711-4F75-8C09-638180B5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4DFFE2-C472-4588-BC4B-1185C1B3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409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8653C-1BBA-46CA-B0B0-61BB473D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6B49761-7EAE-44D1-A4AC-2A63F6AE01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(ss, title, '\t');        // get title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ss &gt;&gt; year &gt;&gt; stars;             // get year and stars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add movie to vector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movies.push_back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(Movie(title, year, stars));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write_movies_to_file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     // if file opened successfully...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'\t'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movie.get_year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'\t'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movie.get_stars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'\n';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output_file.close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481CFE-A2D9-4648-96B2-544BA82D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7AC064-1452-4A44-8E33-E59CCF8E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05085E-7325-40AA-8D3A-2692FA0E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63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8A2A3-609B-4A3D-92CD-1F13D62D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163622-227C-4447-B92E-559F1EED92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8;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left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2) &lt;&lt; "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4) &lt;&lt; "TITLE"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"YEAR"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"STARS"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2) &lt;&lt; number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4)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movie.get_year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col_width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movie.get_stars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++number;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E77373-0E55-46FD-96EB-03FE7B04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01C120-7FCA-4D42-814E-82D2629C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82F975-E230-4ECB-8497-DE70EBD9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55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9AB10-74E6-4C9C-B471-1E1A349D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ABA690-58CD-4F54-B6DD-2FD0957132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"Title: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cin.ignore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(1000, '\n');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title);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"Year: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year;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stars;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"Stars (1-5):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stars;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movie(title, year, stars);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256637-8EFA-4220-8310-9EF615BB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26786A-D914-4D4E-A8CF-DF70A749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3F2AE8-E23C-4E17-B223-5BB13F2B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94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F90EA2-347A-4F20-8821-31EC58F1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731FE9-9F6E-4D3D-A6A0-173CBFDA63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check if movie already exists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already_exists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(Movie&amp; m :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m.iequals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already_exists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m.set_stars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movie.get_stars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already_exists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write_movies_to_file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was updated.\n\n";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movies.push_back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write_movies_to_file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was added.\n\n";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C8DF9B-C14C-4E11-9951-D3E3306C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85F16F-7D01-425B-9F78-3235DB80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0A48CE-DF07-46B7-A2A7-3C7B6E85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50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E65A9-FF6D-4BC9-B353-E4BCA214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143B1B-54AC-49F2-8A37-4E67D73B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(true)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"Number: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&gt; 0 &amp;&amp; number &lt;=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movie number. Try again.\n";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(vector&lt;Movie&gt;&amp; movies)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get_movie_number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index = number - 1;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movies[index];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movies.erase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movies.begin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+ index);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write_movies_to_file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movie.get_title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was deleted.\n\n";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1DD2E7-61F1-418F-AB07-2A4E7E18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2448B0-2145-4C3A-AEA9-FD783E3F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97E6AD-3A63-462E-A10D-4608694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8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B18089-31F0-4786-856F-E03A2DAF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Movie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E49D79-1963-452D-AD20-F5025057A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Movie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 = "";            // data member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 = 0;                 // data member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equals(const Movie&amp;);    // member function declaration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member function definition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Movie::equals(const Movie&amp;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(title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 year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1BFA13-58C5-480E-AF0C-659ABFC3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FE91A8-CA94-4EE6-8C42-9475C72A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550089-2010-4D14-B9E6-0EB1E1D4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700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6E129-A3E9-4314-BFE8-CD467D7B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68EB25-F91F-4297-A08D-9A7EC34C6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"COMMANDS\n"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"v - View movie list\n"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"a - Add a movie\n"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"d - Delete a movie\n"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"x - Exit\n\n";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Movie List program\n\n";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vector&lt;Movie&gt;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read_movies_from_file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command = 'v';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(command != 'x')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"Command: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command;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switch (command)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'v':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'a':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50B05D-0836-4AE4-A63D-58277763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A44B3F-3539-44DB-AEEE-2C5F5E12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21AB70-8623-4995-B457-FC3C5D7D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938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C74A5-708A-489C-90F8-A47F6AE8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Movie List 2.0 program (part 8)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7F164CE-6EC5-444E-99F4-3B0DEF119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'd':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case 'x':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default: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"Not a valid command. Please try again.\n\n";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break;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6C5398-1254-4C8E-9901-FB5171AD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7F8CEF-9508-40F2-BCF2-9462CCC2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8164D0-6BD8-4A09-8E95-39F1B441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19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AED6E-6DA6-4D5C-ABAD-595B440C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UML diagram for the Movie class</a:t>
            </a:r>
            <a:endParaRPr lang="en-US" dirty="0"/>
          </a:p>
        </p:txBody>
      </p:sp>
      <p:pic>
        <p:nvPicPr>
          <p:cNvPr id="7" name="Content Placeholder 6" descr="A UML diagram for the Movie class.">
            <a:extLst>
              <a:ext uri="{FF2B5EF4-FFF2-40B4-BE49-F238E27FC236}">
                <a16:creationId xmlns:a16="http://schemas.microsoft.com/office/drawing/2014/main" xmlns="" id="{9563C510-ABCF-4A0F-9E0E-09FDDC543D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71952"/>
            <a:ext cx="4238095" cy="30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35C166-4DF2-414E-B392-81F715F6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65778-62FA-4E6E-8581-F0395819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1B3F2E-F427-400B-8C0F-771DB3F1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06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D264C-12E5-4DAC-BE9B-40D70F8E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UML diagram for the Product class</a:t>
            </a:r>
            <a:endParaRPr lang="en-US" dirty="0"/>
          </a:p>
        </p:txBody>
      </p:sp>
      <p:pic>
        <p:nvPicPr>
          <p:cNvPr id="7" name="Content Placeholder 6" descr="A UML diagram for the Product class.">
            <a:extLst>
              <a:ext uri="{FF2B5EF4-FFF2-40B4-BE49-F238E27FC236}">
                <a16:creationId xmlns:a16="http://schemas.microsoft.com/office/drawing/2014/main" xmlns="" id="{2D4B6127-30AF-4BC1-8D90-2F9BBB4575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315200" cy="27310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71DDE2-6054-421B-BB20-21D8A7DA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4718E3-0C09-40F9-B2FB-70333B25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C51E9A-4348-4988-9FC8-6ED3E0AD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9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4C3054-C303-430E-942A-D02992AC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UML diagram for the Movie 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data types</a:t>
            </a:r>
            <a:endParaRPr lang="en-US" dirty="0"/>
          </a:p>
        </p:txBody>
      </p:sp>
      <p:pic>
        <p:nvPicPr>
          <p:cNvPr id="7" name="Content Placeholder 6" descr="A UML diagram for the Movie class with data types.">
            <a:extLst>
              <a:ext uri="{FF2B5EF4-FFF2-40B4-BE49-F238E27FC236}">
                <a16:creationId xmlns:a16="http://schemas.microsoft.com/office/drawing/2014/main" xmlns="" id="{BF034F76-6DF0-4117-B55A-157A1F674A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3384" y="1508475"/>
            <a:ext cx="6645216" cy="3292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DEFD0B-704A-43CF-B57F-5920CF52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2F8F81-69AF-4405-91C0-6000F4DF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B0EEFB-A368-470B-98B6-148AF967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7157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1A07E-6529-47A1-9E7A-CBEE2D4A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UML diagram for the Product class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data types</a:t>
            </a:r>
            <a:endParaRPr lang="en-US" dirty="0"/>
          </a:p>
        </p:txBody>
      </p:sp>
      <p:pic>
        <p:nvPicPr>
          <p:cNvPr id="7" name="Content Placeholder 6" descr="A UML diagram for the Product class with data types.">
            <a:extLst>
              <a:ext uri="{FF2B5EF4-FFF2-40B4-BE49-F238E27FC236}">
                <a16:creationId xmlns:a16="http://schemas.microsoft.com/office/drawing/2014/main" xmlns="" id="{7AE6EE07-BA65-4129-B222-C36D51D804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315200" cy="27310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B6BB5D-7D28-44C3-85BB-A66F5A31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FB2E3D-67D0-4981-BBCE-C93F22F6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05C31-3A5F-4066-BC0A-C1CAFA66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40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9F670-4CFA-4A23-9F02-42FBF119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2269A3-091E-40A2-B5C3-487FD9CE4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MURACH_PRODUCT_H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MURACH_PRODUCT_H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Product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price;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std::string name;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Product(std::string name = "", double price = 0.0,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price;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CEB68D-A7BF-4987-A6E0-B99B3A8D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2692A8-FEF4-4FF9-A8BB-50D71F05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40638-F14D-4E6C-BD25-83653CCD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820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506E6-D20D-4DC6-B93C-E4952EAD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334967-F3EC-4731-96EC-4CDF76029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MURACH_PRODUCT_H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EAEF2E-732A-4134-A36C-FF098306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4FADE5-E9D2-4B62-978A-44230748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B429A7-4409-4DFA-AF02-21D92117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22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AF8FA6-9EF7-486D-B979-FBD90EBE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Product.cpp file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E8FFEE-8999-489E-BC46-644E5A20B7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std::string;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std::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Product::Product(string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double price,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(price);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Product::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0.0)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price =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100) / 100;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("Price can't be negative.");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9B37A6-4D28-4D7A-BC97-F8541BBA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DCB59A-5F74-4063-BE3C-90DB6F3E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47BC2C-FC1F-4BF3-90D0-4D0B542B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37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96848B-A8FD-45C6-908A-7AFCCFAD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Product.cpp file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BEEBBF-321C-4ECD-BD19-06E0BC2CB2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Product::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100)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p_discount_percent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"Invalid range for discount percent.");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Product::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100) / 100;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Product::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double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get_discount_amount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round(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100) / 100;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26AD9-958A-4085-B2DE-C26842B3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2E58D2-5FE4-4FDF-8823-86A4B9F4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372AE4-EE67-45BF-A04A-6AFFBCEC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76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C31FE-85E6-459B-BD29-25A051C0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object from the Movie structure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use 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E8669D-3ABC-4DD0-8443-B12DA30FC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1752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                        // create Movie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"Roundhay Garden Scene";  // set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1776;                    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set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// invalid - too old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"MOVIE DATA\n"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"Title: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get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"Year: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get year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ED1D54-9F1C-4D17-B631-39C96801B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429000"/>
            <a:ext cx="7391400" cy="38254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2E3EAD-289B-4D75-9AF3-D9B8A6906C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966122"/>
            <a:ext cx="53340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Roundhay Garden Scene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 1776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AD7419D4-348A-4268-A515-A66C51F4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D99D8898-35C2-42E8-BB2D-1E9B1B49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2871FFD-1361-47C1-85B4-248E9187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85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38C745-F361-444D-907B-4FED4DA8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Product Viewer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0F4D32-CEBD-43F0-92E3-71EC1D40D6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4770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Product Viewer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Stanley 13 Ounce Wood Hammer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National Hardware 3/4" Wire Nails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Economy Duct Tape, 60 yds, Silver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product number: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            Stanley 13 Ounce Wood Hammer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Price:            12.99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percent: 62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8.05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price:   4.94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another product? (y/n):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FDB217-A6FC-4380-B0F8-A21DEE28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F62941-6F4E-456C-9416-9397F91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C6B72C-B40D-4498-A88F-027783F3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86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A71E4-1AC9-4B59-8BFC-EAA91BD9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Viewer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D9C62A-EFBD-4FBF-B623-43E5505D3D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&lt;string&gt;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vector&lt;Product&gt;&amp; products)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"PRODUCTS\n";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number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(Product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products)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++number &lt;&lt; ". " &lt;&lt; product.name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Product&amp; p)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"PRODUCT DATA\n"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"Name:             " &lt;&lt; p.name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"Price:            "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p.get_price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"Discount percent: "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p.get_discount_percent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"Discount amount:  "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p.get_discount_amount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"Discount price:   "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p.get_discount_price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"\n\n";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5E2D7C-A779-4EA8-AD6B-0E62848D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4AE0E4-E757-4BAD-BDD6-1955241B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C91C98-92C1-4B8B-B2E8-9AD1E535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21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D86E2-8963-4D3C-A45B-055B691A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Viewer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68EA77-163E-40F8-AA84-CC55A28B8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Product Viewer program\n\n";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vector&lt;Product&gt; products;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products.push_back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Product("Stanley 13 Ounce Wood Hammer", 12.99, 62));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products.push_back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Product("National Hardware 3/4\" Wire Nails", 5.06, 0));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products.push_back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Product("Economy Duct Tape, 60 yds, Silver", 7.24, 0));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(products);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choice = 'y';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(choice == 'y')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product number: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number;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676149-2A5C-4608-AA44-7CFC24D3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D04DDD2-7BA0-463A-A69F-57D88395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3E5C3C-7800-4D49-8027-087AF10A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693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26FB6-E2AD-446A-9B83-17AB3138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Product Viewer program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696D58A-6D2F-4EA1-B49F-6CA489BB11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(number &gt; 0 &amp;&amp; number &lt;=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products.size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Product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products[number - 1];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show_product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(product);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"There is no product with that number.\n\n";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"View another product? (y/n):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543011-11F5-4260-B878-9904CCC1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3BF4E9-13F4-47DF-86B4-7C601E30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02F242-C805-4414-B1C6-6F7C8FF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460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171A0-74E4-459B-BEBF-97630D8E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UML diagram for a Die class</a:t>
            </a:r>
            <a:endParaRPr lang="en-US" dirty="0"/>
          </a:p>
        </p:txBody>
      </p:sp>
      <p:pic>
        <p:nvPicPr>
          <p:cNvPr id="7" name="Content Placeholder 6" descr="A UML diagram for a Die class.">
            <a:extLst>
              <a:ext uri="{FF2B5EF4-FFF2-40B4-BE49-F238E27FC236}">
                <a16:creationId xmlns:a16="http://schemas.microsoft.com/office/drawing/2014/main" xmlns="" id="{B71C6121-DEEC-45F8-8EE0-A5FA9FE37B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86038"/>
            <a:ext cx="2580952" cy="150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BD1717-08BE-4153-9165-A1967574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62339-A69E-4005-847D-74977ACE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A8BD9C-E2BA-4FCD-AAFE-AB3E4847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551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93E98D-A6A1-4F91-B60F-B101B25D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8F6399-8ED2-4C4D-898A-B8ED8D84F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MURACH_DIE_H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MURACH_DIE_H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roll();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MURACH_DIE_H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F7C715-25B3-4EC9-9727-D03ABF16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B2CF70-266E-4BBD-8899-D8AAF85C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B60A2D-4818-4C97-A609-4EB287E3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404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A3A537-55D5-4D55-BBA2-E1E5C638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Die.cpp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0CC2C2-F1FC-45DE-B437-871E6CD0E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Die::Die()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srand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(time(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  // seed the rand()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 = 1;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Die::roll()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 = rand() % 6;    // value is &gt;= 0 and &lt;=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++value;               // value is &gt;= 1 and &lt;=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Die::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value;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17BA53-9115-4213-821D-4DDC5A80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2AA6B5-89F8-462B-B5A1-F8C06268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EFAD2F-F4F5-4220-8385-C1AA52D0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739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64DD66-9462-4CF8-B7A0-E94F9DAA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UML diagram for two classes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 composition</a:t>
            </a:r>
            <a:endParaRPr lang="en-US" dirty="0"/>
          </a:p>
        </p:txBody>
      </p:sp>
      <p:pic>
        <p:nvPicPr>
          <p:cNvPr id="7" name="Content Placeholder 6" descr="A UML diagram for two classes that use composition.">
            <a:extLst>
              <a:ext uri="{FF2B5EF4-FFF2-40B4-BE49-F238E27FC236}">
                <a16:creationId xmlns:a16="http://schemas.microsoft.com/office/drawing/2014/main" xmlns="" id="{22B6201C-B2FF-462D-AB09-680ECDAD38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38486"/>
            <a:ext cx="5600000" cy="16857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C19983-BF52-4DBC-BDE7-E7669BAF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04FA3C-5F69-4A71-819F-7B6D95D2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8F864C-7782-443A-81BE-85006947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556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B2C7E-71CA-4601-B13A-0D04A1D8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E99F38-3F8E-49D1-9787-34D279485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ifndef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MURACH_DICE_H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MURACH_DICE_H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&lt;vector&gt;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Dice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std::vector&lt;Die&gt; dice;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Dice();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add_die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 die);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std::vector&lt;Die&gt;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#endif // MURACH_DICE_H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F1909C-D9A9-4ACE-9FEC-D82E6ED1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3EF2F8-801E-4219-87B9-DE4B99D5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512DCB-65DD-484F-AAC0-03A8CD14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309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165D10-7214-40B0-9A4E-16CF76E4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Dice.cpp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210CFF-5800-4855-B934-951ED0F90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Dice::Dice() {}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Dice::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add_die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 die)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dice.push_back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Dice::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(Die&amp; die : dice)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die.roll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std::vector&lt;Die&gt; Dice::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get_dice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dice;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3132F1-876A-4DA2-8518-75D36824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720656-E1F9-4C55-B0C9-E34F8C49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575657-90AF-4860-9768-63F54D79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9C245-C280-4545-9913-2EEFFF04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Movie class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F7FBB1-0FD5-4E23-94FA-1671D443CE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Movie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private:                         // data members are private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title = "";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year =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                          // member functions are public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equals(const Movie&amp;);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member function definitions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title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title;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3FB0BC-7687-499E-8625-73105597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E4DA2B-0573-4A82-B785-0ABD69C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E6937B-71E2-461E-998A-8E29AEDD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075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458895-E9A8-49F7-90DE-0CC9FB13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Dice Roller program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2FBD5B-4C81-422C-ACC8-9E0DDE85EC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791200" cy="3352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Dice Roller program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the number of dice to roll: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ROLL: 1 5 1 2 6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again?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ROLL: 1 1 4 3 4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again?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ROLL: 5 4 6 2 2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again? (y/n):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245A11-37EF-405B-9921-EE7834A9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D1A39A-3739-428D-98C5-B2413A4A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6FD1F2-9F6F-413D-AD51-D56F4874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87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A0FAA-9132-447D-9AD1-2B59A9BF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Dice Roller program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C6B4B1-E19E-4724-9A0C-2494AE760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"The Dice Roller program\n\n";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// get number of dice from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count;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"Enter the number of dice to roll: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count;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create Dice object and add Die objects to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count; ++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dice.add_die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(die);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D6EEDC-2FAB-4E82-B651-A1A71883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0D897A-05E1-412B-B023-F6B98706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987439-DD22-4407-BB5F-9C457816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309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22409B-AD30-40F5-8576-3556F50C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Dice Roller program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F51B71-2A2C-4797-802D-B8E960D19F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char choice = 'y';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(choice == 'y')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roll the dice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dice.roll_all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"YOUR ROLL: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(Die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dice.get_dice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die.get_value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"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"Roll again? (y/n): 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"Bye!\n\n";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02205F-1FBB-43E6-BC6B-9C6C6B2D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D45F3C-4BAA-49C7-8469-6D771981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D17092-9573-42F7-9C29-DAEFD33E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201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C12411-2CA8-4F1F-964A-C0EE0AFD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Pig Dice game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971FC3-C975-495D-8202-7B374B4FFD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Let's Play PIG!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See how many turns it takes you to get to 20.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Turn ends when you hold or roll a 1.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If you roll a 1, you lose all points for the turn.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If you hold, you save all points for the turn.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1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5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for turn: 14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14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90701F-56D8-4E68-8F77-26F964C6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639CC7-FD39-4256-9A36-F9B5CD1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264BF2-C68F-432C-95D0-E1B85E7C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113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6BB2C-5A15-4859-A45D-6F24884F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 for the Pig Dice game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FA4913-C53D-45A9-8990-F5803B69F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2590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2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Die: 6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 or hold? (r/h):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 for turn: 6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score: 20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finished in 2 turns!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 over!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8DAF17-61A8-4120-9190-FEB1F729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480EC9-9F05-486B-B553-5CC04D34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5C9A6-1CDB-4765-9610-A11C0D20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11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0EEA44-DBDB-49DB-939E-2443D692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Pig Dice game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5E39B65-E5C5-4716-BE42-75617556D1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Die.h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 struct for game variables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turn 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score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score_this_turn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turn_over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declare functions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display_rules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roll_die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ED1631-C8EB-4287-8896-161BBCAE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AF38D1-3130-4D9E-8F32-169D5D7C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D1821F-152A-45A8-825B-5D4A5A47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099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B7E4D-649A-41C2-981E-FAE3DB85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Pig Dice game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50CE64-785D-4C50-BD32-4AE9003C05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display_rules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define functions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display_rules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"Let's Play PIG!\n"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"* See how many turns it takes you to get to 20.\n"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"* Turn ends when you hold or roll a 1.\n"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"* If you roll a 1, you lose all points for the turn.\n"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&lt;&lt; "* If you hold, you save all points for the turn.\n\n";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play_game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game)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game.game_over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"Game over!\n";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D675CC-1167-4BD0-A927-F4F96800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0CB769-5474-4402-83AB-66562A26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FE19DB-6F79-4543-8BFF-80C398E0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837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EDF17-5FA1-4268-8312-4C304288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Pig Dice game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A9953E-09B6-459F-A699-C54E33AE19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game)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"TURN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game.turn_over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game.turn_over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char choice;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"Roll or hold? (r/h): 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choice;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(choice == 'r')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roll_die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 if (choice == 'h')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(game);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"Invalid choice. Try again.\n";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EBBC3A-D7A9-43FB-99BB-E53CF922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7C263D-5C34-4FC4-9D52-EC8EE56F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0F936B-D04D-41F8-870C-770911CB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06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C2305-335C-423F-B7E8-B67B1AE3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Pig Dice game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627BBC-140E-4001-ABD5-D7DE4B491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roll_die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game)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game.die.roll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"Die: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game.die.getValue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game.die.getValue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1)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game.score_this_turn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game.turn_over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"Turn over. No score.\n\n";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game.score_this_turn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game.die.getValue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19E775-2A74-4D4D-ACA3-72CC7A86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BB729D-9D7A-4C12-A8F1-53C6FF09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1C6CFF-356F-45E0-83AA-23A0893F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737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49B8A-D097-45C6-B8A7-D2CA9592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Pig Dice game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F8745D-6501-4867-AA8B-AF17A8B53C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game)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game.score_this_turn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game.turn_over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"Score for turn: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game.score_this_turn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"Total score: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game.score_this_turn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game.score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20)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game.game_over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"You finished in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 turns!\n\n";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game.turn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1;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F91D7-EAF0-41A6-BC26-2F498103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6A6697-66C7-4B62-8BF7-1E7D37E3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13BBDB-19B6-4ED1-AEB8-7576C899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8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E5FF5-22E5-443C-AC27-DF6C3FB2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Movie class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057FB5-63DE-449A-B0A1-4D1113A30D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1888)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throw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invalid_argument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("Year must be 1888 or later.");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Movie::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year;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 Movie::equals(const Movie&amp;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(title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year ==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to_compare.year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5876F2-4566-4D70-AFFA-42660B91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7D5069-7EDE-414D-A956-34900664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16AAC2-2274-436C-AE17-921F97F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2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88E4B-F3E3-418A-B6E3-E7C7A6BD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object from the Movie class and use 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9B1FD7-7EFB-45ED-A5AA-DE125AA62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("Roundhay Garden Scene");  // set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1776;              // illegal – no direct access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(1776);           // invalid – throws 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movie.set_year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(1888);                      // set year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"MOVIE DATA\n"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"Title: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get title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&lt;&lt; "Year:  "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movie.get_year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// get year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79E6FA-C176-40D2-AF58-8CB1D5B8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3BA0B1-F520-44A4-9A53-0BDEDDAB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7EC2C4-3362-4EA2-B0BB-5B2C9836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070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new accessible slide layouts.potx" id="{26E46A92-92D0-4FB8-A9C3-38549F8C3B7A}" vid="{7CAA49EF-7662-4DD0-8516-F7C86FE20B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new accessible slide layouts</Template>
  <TotalTime>152</TotalTime>
  <Words>4324</Words>
  <Application>Microsoft Office PowerPoint</Application>
  <PresentationFormat>On-screen Show (4:3)</PresentationFormat>
  <Paragraphs>1414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14</vt:lpstr>
      <vt:lpstr>Objectives (part 1)</vt:lpstr>
      <vt:lpstr>Objectives (part 2)</vt:lpstr>
      <vt:lpstr>Objectives (part 3)</vt:lpstr>
      <vt:lpstr>A Movie structure</vt:lpstr>
      <vt:lpstr>Create an object from the Movie structure  and use it</vt:lpstr>
      <vt:lpstr>A Movie class (part 1)</vt:lpstr>
      <vt:lpstr>A Movie class (part 2)</vt:lpstr>
      <vt:lpstr>Create an object from the Movie class and use it</vt:lpstr>
      <vt:lpstr>The syntax for defining private and public members</vt:lpstr>
      <vt:lpstr>A class that places all private members  before public members</vt:lpstr>
      <vt:lpstr>A class that places all public members  before private members</vt:lpstr>
      <vt:lpstr>A setter function</vt:lpstr>
      <vt:lpstr>A getter function that returns a string</vt:lpstr>
      <vt:lpstr>Code that calls the get and set functions</vt:lpstr>
      <vt:lpstr>The console for the Movie List 1.0 program</vt:lpstr>
      <vt:lpstr>The code for the Movie List 1.0 program (part 1)</vt:lpstr>
      <vt:lpstr>The code for the Movie List 1.0 program (part 2)</vt:lpstr>
      <vt:lpstr>The code for the Movie List 1.0 program (part 3)</vt:lpstr>
      <vt:lpstr>The code for the Movie List 1.0 program (part 4)</vt:lpstr>
      <vt:lpstr>The declarations for three more functions  for the Movie class</vt:lpstr>
      <vt:lpstr>A private function that converts a string  to uppercase</vt:lpstr>
      <vt:lpstr>A public function that performs a case-insensitive equality comparison</vt:lpstr>
      <vt:lpstr>Code that calls the public functions</vt:lpstr>
      <vt:lpstr>Three functions for converting  between numbers and strings</vt:lpstr>
      <vt:lpstr>The declarations for more functions  for the Movie class</vt:lpstr>
      <vt:lpstr>A function that returns a string representation  of an object</vt:lpstr>
      <vt:lpstr>Code that calls the three public functions</vt:lpstr>
      <vt:lpstr>A default constructor (zero parameters)</vt:lpstr>
      <vt:lpstr>Another way to code a default constructor  (zero required parameters)</vt:lpstr>
      <vt:lpstr>Three ways to call the default constructor  (no arguments)</vt:lpstr>
      <vt:lpstr>A destructor</vt:lpstr>
      <vt:lpstr>An example of a class with a destructor (part 1)</vt:lpstr>
      <vt:lpstr>An example of a class with a destructor (part 2)</vt:lpstr>
      <vt:lpstr>The Movie.h file (part 1)</vt:lpstr>
      <vt:lpstr>The Movie.h file (part 2)</vt:lpstr>
      <vt:lpstr>The Movie.cpp file (part 1)</vt:lpstr>
      <vt:lpstr>The Movie.cpp file (part 2)</vt:lpstr>
      <vt:lpstr>The Movie.cpp file (part 3)</vt:lpstr>
      <vt:lpstr>A Movie.h file that uses inline function definitions</vt:lpstr>
      <vt:lpstr>Pros of inline functions</vt:lpstr>
      <vt:lpstr>Console for the Movie List 2.0 program (part 1)</vt:lpstr>
      <vt:lpstr>Console for the Movie List 2.0 program (part 2)</vt:lpstr>
      <vt:lpstr>The code for the Movie List 2.0 program (part 1)</vt:lpstr>
      <vt:lpstr>The code for the Movie List 2.0 program (part 2)</vt:lpstr>
      <vt:lpstr>The code for the Movie List 2.0 program (part 3)</vt:lpstr>
      <vt:lpstr>The code for the Movie List 2.0 program (part 4)</vt:lpstr>
      <vt:lpstr>The code for the Movie List 2.0 program (part 5)</vt:lpstr>
      <vt:lpstr>The code for the Movie List 2.0 program (part 6)</vt:lpstr>
      <vt:lpstr>The code for the Movie List 2.0 program (part 7)</vt:lpstr>
      <vt:lpstr>The code for the Movie List 2.0 program (part 8)</vt:lpstr>
      <vt:lpstr>A UML diagram for the Movie class</vt:lpstr>
      <vt:lpstr>A UML diagram for the Product class</vt:lpstr>
      <vt:lpstr>A UML diagram for the Movie class  with data types</vt:lpstr>
      <vt:lpstr>A UML diagram for the Product class  with data types</vt:lpstr>
      <vt:lpstr>The Product.h file (part 1)</vt:lpstr>
      <vt:lpstr>The Product.h file (part 2)</vt:lpstr>
      <vt:lpstr>The Product.cpp file (part 1)</vt:lpstr>
      <vt:lpstr>The Product.cpp file (part 2)</vt:lpstr>
      <vt:lpstr>The console for the Product Viewer program</vt:lpstr>
      <vt:lpstr>The code for the Product Viewer program (part 1)</vt:lpstr>
      <vt:lpstr>The code for the Product Viewer program (part 2)</vt:lpstr>
      <vt:lpstr>The code for the Product Viewer program (part 3)</vt:lpstr>
      <vt:lpstr>A UML diagram for a Die class</vt:lpstr>
      <vt:lpstr>The Die.h file</vt:lpstr>
      <vt:lpstr>The Die.cpp file</vt:lpstr>
      <vt:lpstr>A UML diagram for two classes  that use composition</vt:lpstr>
      <vt:lpstr>The Dice.h file</vt:lpstr>
      <vt:lpstr>The Dice.cpp file</vt:lpstr>
      <vt:lpstr>The console for the Dice Roller program</vt:lpstr>
      <vt:lpstr>The code for the Dice Roller program (part 1)</vt:lpstr>
      <vt:lpstr>The code for the Dice Roller program (part 2)</vt:lpstr>
      <vt:lpstr>The console for the Pig Dice game (part 1)</vt:lpstr>
      <vt:lpstr>The console for the Pig Dice game (part 2)</vt:lpstr>
      <vt:lpstr>The code for the Pig Dice game (part 1)</vt:lpstr>
      <vt:lpstr>The code for the Pig Dice game (part 2)</vt:lpstr>
      <vt:lpstr>The code for the Pig Dice game (part 3)</vt:lpstr>
      <vt:lpstr>The code for the Pig Dice game (part 4)</vt:lpstr>
      <vt:lpstr>The code for the Pig Dice game (part 5)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20</cp:revision>
  <cp:lastPrinted>2016-01-14T23:03:16Z</cp:lastPrinted>
  <dcterms:created xsi:type="dcterms:W3CDTF">2018-09-19T20:55:13Z</dcterms:created>
  <dcterms:modified xsi:type="dcterms:W3CDTF">2018-10-12T21:39:26Z</dcterms:modified>
</cp:coreProperties>
</file>