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81"/>
  </p:notesMasterIdLst>
  <p:handoutMasterIdLst>
    <p:handoutMasterId r:id="rId8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452" autoAdjust="0"/>
  </p:normalViewPr>
  <p:slideViewPr>
    <p:cSldViewPr>
      <p:cViewPr varScale="1">
        <p:scale>
          <a:sx n="108" d="100"/>
          <a:sy n="108" d="100"/>
        </p:scale>
        <p:origin x="396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10/24/2022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67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8521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/>
              <a:t>Master heading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13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914400" y="1143000"/>
            <a:ext cx="7315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Text_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1219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2438400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838200" y="2893422"/>
            <a:ext cx="7391400" cy="1258706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38200" y="4267200"/>
            <a:ext cx="7391400" cy="3810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838200" y="4724400"/>
            <a:ext cx="7391400" cy="12192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065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_Text_Text_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762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981200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838200" y="2436222"/>
            <a:ext cx="7391400" cy="76417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38200" y="4800600"/>
            <a:ext cx="7391400" cy="3810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838200" y="5257800"/>
            <a:ext cx="7391400" cy="608056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3C0C1851-4456-4204-8E19-3D32241F63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8200" y="3354344"/>
            <a:ext cx="7391400" cy="3810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A2CB1095-8FD0-4256-AA76-DF8B86ECC9F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3811544"/>
            <a:ext cx="7391400" cy="836656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634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13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838200" y="3810000"/>
            <a:ext cx="7391400" cy="2049956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97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4187278"/>
            <a:ext cx="7391400" cy="175632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73" r:id="rId8"/>
    <p:sldLayoutId id="2147483674" r:id="rId9"/>
    <p:sldLayoutId id="2147483676" r:id="rId10"/>
    <p:sldLayoutId id="2147483675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6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905000" y="2209800"/>
            <a:ext cx="5334000" cy="2971800"/>
          </a:xfrm>
        </p:spPr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work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data types,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strings, and vectors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3500C7-F065-4B33-B972-E5944AA65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88346-846F-4EEB-B4C3-F74C99B22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80DDB6-648C-4801-BD99-0231ABEBD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A36F6B7-8437-4410-BA4C-D541E9718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define and initialize a constant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249582-9647-4C24-8C61-114485DF15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data_type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constant_name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int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days_in_november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30;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float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sales_tax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.075F;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double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miles_per_light_year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5.879e+12;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int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feb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2, mar = 3;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int COL_WIDTH = 7;   // all caps is not recommended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504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66D5B4-BA76-42C2-8A39-1648027F9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79DA5B-262B-462B-BE9B-021872011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A342B-E039-423C-BB1D-D99A6860E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0AAC24-955D-4128-BDF1-A2A7941F2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a constant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1AC275-0C14-40A7-B4FC-DFBC5B1DB9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double pi = 3.14;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radius;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"Enter radius: 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&gt;&gt; radius;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area = pi * radius * radius;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"Area: " &lt;&lt; area &lt;&lt;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8FF79D8-A6A8-467E-B993-9068463894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2511907-3805-4DCC-ADAF-B4D971B7A1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3733800" cy="6037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radius: 6.5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Area: 132.665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802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667BE1-BC9E-4C96-A8A0-AB77DDFF0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056D61-E351-4CB1-AAC5-71BE529F6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D5A6F-141E-40D2-BD54-267B70C5B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4463B42-BE26-4CD8-B392-B00774421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 for the Light Years program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B4C49-B45D-4B5A-BFD7-A0815FFD81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477000" cy="38100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Light Years Calculator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light years: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SCIENTIFIC NOTATION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Miles:             3.5274e+013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Kilometers:        5.6766e+013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Parsecs:           1.839606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FIXED NOTATION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Miles:              35274000000000.00000000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Kilometers:         56766000000000.00000000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Parsecs:                         1.83960600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380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837F5B-18E7-4F84-8C82-1B7F19151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2FF283-A506-4BA4-B882-31A8F7849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7F777-730A-4172-A735-D51B016E5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627790-28CB-480C-B641-0D076B978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Light Years Calc program (part 1)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C3E7AC4-9630-4B40-87EA-0236A8AFEE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iomanip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main()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"Light Years Calculator\n\n";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double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light_years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"Enter light years: 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light_years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define three constants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double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miles_per_light_year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5.879e+12;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double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km_per_light_year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9.461e+12;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double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parsec_per_light_year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0.306601;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calculate miles, kilometers, and parsecs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double miles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light_years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miles_per_light_year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double km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light_years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km_per_light_year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double parsecs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light_years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parsec_per_light_year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12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F5F4ED-2FB6-4626-A6DE-FE6ACFEA3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E1D763-5652-44B0-BA38-9EBB39057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28FBC5-C003-4D74-92FE-3522FC5C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30377A-E5B2-4C0A-B543-D9FA38729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Light Years Calc program (part 2)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896A85-5ED6-40EA-971C-42F7D3B3D7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// display the results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setprecision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(8)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&lt;&lt; "SCIENTIFIC NOTATION\n"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&lt;&lt; "Miles:             " &lt;&lt; miles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&lt;&lt; "Kilometers:        " &lt;&lt; km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&lt;&lt; "Parsecs:           " &lt;&lt; parsecs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fixed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&lt;&lt; "FIXED NOTATION\n"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&lt;&lt; "Miles:             "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setw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(24) &lt;&lt; miles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&lt;&lt; "Kilometers:        "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setw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(24) &lt;&lt; km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&lt;&lt; "Parsecs:           "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setw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(24) &lt;&lt; parsecs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"Bye!\n\n";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84562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47941-3AF8-4EA5-A4ED-2CB0FBFC2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C++ rules for type coercion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96A52-F9D0-4BE7-82CB-E99ED42ECB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char, short, and unsigned short types are automatically promoted to the int type. If a system allows an unsigned short to hold a value greater than an int can hold, then the unsigned short is promoted to an unsigned int.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For all other data types, the lower ranking data type is promoted to the next higher data type, as described below.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final value of an expression is converted to the data type of the variable to which it is assigned. If the variable has a lower ranking data type, then the result is demoted to that data type.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01DF8C-7F45-4C5E-B227-31C4A90674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4191000"/>
            <a:ext cx="7391400" cy="382544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ranking of the data types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8E6762-03A1-449E-A26C-ED86755F60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4646022"/>
            <a:ext cx="7391400" cy="918122"/>
          </a:xfrm>
        </p:spPr>
        <p:txBody>
          <a:bodyPr/>
          <a:lstStyle/>
          <a:p>
            <a:pPr marL="400050" marR="18288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int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unsigned int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long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unsigned long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float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b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double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long double</a:t>
            </a:r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47222C0-38C9-4D3F-BC43-D0630CA9A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4DBA26E-39E7-439C-A465-C7ACC3523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3D7248D-D61D-429F-B09F-D300AB2C8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163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F9236C-6DC9-493D-9EC7-4C412D20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3EF37B-6A6A-4469-9881-27F69C4B1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D0925-58FE-4AD7-9954-2B79ED40A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F77AF8D-5686-4F3A-9A59-156AB44CE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 of type coercion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0B748C4-4C36-47EF-8EC2-56F9A48CAB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grade = 93;              // promote int to double;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// grade = 93.0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grade = 93.67;              // demote double to int;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// grade = 93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d = 95.5;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86, j = 91;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average =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d+i+j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)/3;     // promote int values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// to double values;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// average = 90.8333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829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68009-56FA-4F36-A811-B88334BB6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explicitly convert a value to another type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82C60-5E1A-4564-85C0-96F737DD81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static_cast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explicitly demote a data type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grade =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static_cast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&lt;int&gt;(93.67)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// grade = 93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</a:t>
            </a:r>
            <a:r>
              <a:rPr lang="en-US" b="1" spc="-10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static_cast</a:t>
            </a: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correct integer division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a = 8, b = 7;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result =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static_cast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&lt;double&gt;(a)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b;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// result = 1.14286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51D6D4-3D7B-4B9B-A22F-D07AC9016E5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3964578"/>
            <a:ext cx="7391400" cy="7620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Another way to perform an explicit conversion (not recommended)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24943B-E8D4-4FF9-9685-D64EC27BC1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4876800"/>
            <a:ext cx="7391400" cy="4572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grade =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(int)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93.67;             // grade = 93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4C5FB69-25E5-4D24-9C31-ECA9643B4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1A90DA9-F8DC-496C-B2CB-1D1659ACC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6613083-CC47-4660-8B28-C90D27C1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824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2BB5AA-0995-4CEF-B084-CA68FC13A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F16A80-15BA-4A8D-9C91-07AACE852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F2FA5-AB74-4136-92CA-28BC0AB85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D05A3C-0E9C-4DDE-AF6A-1DB60D737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operator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ED7010-3B11-43B2-90BC-46E1F39181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 size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unsigned short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// argument is a data type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size &lt;&lt; " bytes\n";   // displays "2 bytes"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unsigned short us = 100;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        // argument is a variable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size &lt;&lt; " bytes\n";   // displays "2 bytes"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770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21438-634F-448A-9B94-8C7493716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numeric_limits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header file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82FFD-F734-4DA1-A436-6B3908F4B6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&lt;limits&gt;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2CC04-F6B9-4C8C-8AAA-DB25ECA888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676400"/>
            <a:ext cx="7391400" cy="382544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 members of 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numeric_limits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BAE744-10FA-4186-81CB-03BBDB41B8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131422"/>
            <a:ext cx="7391400" cy="2049956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is_signed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is_integer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is_exact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23B14F9-BAE9-4F7C-95A2-875C2F93B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1182159-83E8-415E-B718-85D742A02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8980083-3CF3-4211-8408-F340D2715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778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0E843B-189B-4EC9-A406-C84A4CD6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841F89-E820-49E9-BEBB-F48BB0599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E8351-5F9F-4CE5-8D2F-0E72C5758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A25B47C-5501-4F68-959C-31762F09C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1)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62E4B8-A2BC-47E4-B137-27B09D9678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the specifications for a program that uses any of the nine fundamental data types presented in this chapter, write the program.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the specifications for a program that uses one or more vectors, write the program.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the member functions of the vector container that were presented in this chapter to work with a vector.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the member functions of the string class that were presented in this chapter to work with a string.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the C++ functions presented in this chapter to check the value of a character within a string.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the C++ code for a program that uses any of the language elements presented in this chapter, explain what each statement in the program does.</a:t>
            </a:r>
          </a:p>
        </p:txBody>
      </p:sp>
    </p:spTree>
    <p:extLst>
      <p:ext uri="{BB962C8B-B14F-4D97-AF65-F5344CB8AC3E}">
        <p14:creationId xmlns:p14="http://schemas.microsoft.com/office/powerpoint/2010/main" val="1607623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18D32E-017C-4295-9534-534F0235C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B50A64-679C-4088-9EA2-966F1B0BA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34DFC-1721-4A77-89F1-DED76D5F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36609AA-FBB2-4ACB-AC9E-D7963D723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that use the static members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0BEC6B9-90F1-4FE0-B3A1-E8218463EF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 result1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numeric_limits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&lt;int&gt;::min();         // -2147483648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 result2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numeric_limits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&lt;int&gt;::max();         // 2147483647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 result3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numeric_limits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&lt;double&gt;::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is_signed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// 1 (true)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 result4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numeric_limits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&lt;short&gt;::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is_integer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// 1 (true)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 result5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numeric_limits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&lt;float&gt;::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is_exact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// 0 (false)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768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D1BA6E-6F49-40C4-BCA5-A37914C32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56A7CB-319F-46E2-9EDB-12153DA90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AE8284-E47E-458A-88B3-A0E9D1F4D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4C9CBC2-7364-4B36-BA7D-61F359522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happens when you exceed an integer type’s minimum or maximum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19DC36C-14CE-45B3-8F9B-81C580C5E3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24000"/>
            <a:ext cx="7391400" cy="3429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unsigned short s;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numeric_limits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&lt;unsigned short&gt;::max();  // s is 65535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 += 100;                                   // overflow: s is 99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numeric_limits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&lt;unsigned short&gt;::min();  // s is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 -= 100;                                   // underflow: s is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// 65436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718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696D49-C203-421B-A4FC-9102D4837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00D9AE-A776-41FC-BE56-815A11FB5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9AFE0-3918-4EF3-A8BA-2EDA6072D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E792D7-F84C-4227-A449-A85594781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68923"/>
            <a:ext cx="7315200" cy="626477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shows how some floating-point numbers are not exact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BDD21D-2A9D-46B9-ADFD-86A2BE33EC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9344"/>
            <a:ext cx="7391400" cy="1827256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setprecision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(24);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.0 &lt;&lt;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.1 &lt;&lt;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.5 &lt;&lt;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.9 &lt;&lt;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D32C84-C088-4A35-B27B-016BD0E875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3048000"/>
            <a:ext cx="7391400" cy="382544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C087F5-8651-4DB2-B649-323E24D86D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3585122"/>
            <a:ext cx="5334000" cy="106307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0.100000000000000005551115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0.90000000000000002220446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477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41AF70-30C7-4534-A94E-C2E2EC245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1F9D50-6084-4CC1-BE88-E7568C6B7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63CF0-657D-4410-8AF7-9C84D303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978D074-ABAF-43C0-B776-A05C26B5E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66290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infinite loop caused by an issue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floating-point data comparisons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ACD58D-6DE7-4AD1-AB99-40EA49F361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59532"/>
            <a:ext cx="7391400" cy="2021868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counter = 0.5;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(counter != .9) {     // counter never equals .9,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// so loop never stops 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counter &lt;&lt; "  ";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counter += .1;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2ED4CF-0E69-45B6-8A36-268513A8D7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3271334"/>
            <a:ext cx="7391400" cy="382544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3F95441-4E35-407A-A9D8-A614EB0E633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3808456"/>
            <a:ext cx="6934200" cy="30634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0.5  0.6  0.7  0.8  0.9  1  1.1  1.2  1.3  1.4 ...</a:t>
            </a:r>
          </a:p>
        </p:txBody>
      </p:sp>
    </p:spTree>
    <p:extLst>
      <p:ext uri="{BB962C8B-B14F-4D97-AF65-F5344CB8AC3E}">
        <p14:creationId xmlns:p14="http://schemas.microsoft.com/office/powerpoint/2010/main" val="1016637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3CFB9C-4671-435F-9EDD-5A76742DE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59315-79A0-47A5-8D19-42A4B01C9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45165-3C9C-4445-A0F7-6967D80E2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E581AD-A287-4010-97F7-530B68BFB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ways to fix the problem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floating-point numbers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36F985-D812-4AC2-B95C-D7478F173D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89687"/>
            <a:ext cx="7391400" cy="3234713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not using an equality comparison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(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 &lt; .85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counter &lt;&lt; "  ";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counter += .1;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using the round() function to fix the calculation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(counter != .9) {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counter &lt;&lt; "  ";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counter += .1;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 = round(counter * 10) / 10;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0A6ABB3-33ED-40A8-BCA9-B7C289A72C5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4795334"/>
            <a:ext cx="7391400" cy="382544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 for both solutions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489C2D-E9F1-4278-A4CA-8679128CC4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5332456"/>
            <a:ext cx="5181600" cy="30634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0.5  0.6  0.7  0.8  </a:t>
            </a:r>
          </a:p>
        </p:txBody>
      </p:sp>
    </p:spTree>
    <p:extLst>
      <p:ext uri="{BB962C8B-B14F-4D97-AF65-F5344CB8AC3E}">
        <p14:creationId xmlns:p14="http://schemas.microsoft.com/office/powerpoint/2010/main" val="42154837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A9253-E598-4748-B747-2EB121156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include the header file for the vector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9023F-6A3A-4633-95E6-5A5B3BCC56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19200" y="1066800"/>
            <a:ext cx="7010400" cy="2133600"/>
          </a:xfrm>
        </p:spPr>
        <p:txBody>
          <a:bodyPr/>
          <a:lstStyle/>
          <a:p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#include &lt;vector&gt;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6BD2B2-CC1D-4349-906D-F798B20ECF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524000"/>
            <a:ext cx="7391400" cy="382544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defining a vector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BF7A6-8857-4A01-BAD3-145875E9B6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1979022"/>
            <a:ext cx="7391400" cy="2049956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vector&lt;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initial_size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6EE9862-A1DD-421D-9077-0DC53B5EA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AEAF50-8B1C-4549-B2E9-12AD7DA1C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FD3F7BB-58B2-4853-BC46-DAE4F36D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9711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F5B97C-051B-444C-A768-0C39D6705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3EDC3A-70A3-4722-BF12-4D9931941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8D96B-5FA9-4C77-AF79-D5D48E91F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230D00F-B6DC-4EDB-AE13-F3C5CDD89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 of vector definitions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5C645C-F462-42BF-B250-9155FEB33D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962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Define a vector object that holds a sequence of doubles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vector&lt;double&gt; prices;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Define a vector of 10 doubles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vector&lt;double&gt; prices(10);  // create a vector with 10 elements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a variable to specify the size of a vector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name_count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"Enter the number of names: 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name_count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  // vector size not set until runtime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vector&lt;string&gt; names(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name_count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921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EDF67-74E1-4328-B95E-ACE446031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referring to an element of a vector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A3675-8FAE-4C74-BF22-037843CC24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762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vector_name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5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DA9E21-3717-4AB7-A706-DAD747D129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676400"/>
            <a:ext cx="7391400" cy="7620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subscript operator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access the elements in a vector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17CADC-D4C3-4ACA-9355-E62E457769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590800"/>
            <a:ext cx="7543800" cy="2049956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vector&lt;int&gt; scores(3); // create a vector with 3 elements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scores[0] = 99;        // set the value of the first element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scores[1] = 87;        // set the value of the second element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scores[2] = 91;        // set the value of the third element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scores[1];     // display the value of the second element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scores[3];     // BAD! out of bounds access!</a:t>
            </a:r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B22AF92-8D0D-418E-A454-077F7D41C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6B68AE9-5EBC-4295-ABE0-C64900A50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82AAE98-968C-4D6F-8A05-A57E5031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188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FEE15-A0B2-4E93-B79F-843B83F2A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using an initialization list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define and initialize a vector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ACB30-4903-46F4-B0A8-7548F041F0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4078"/>
            <a:ext cx="7391400" cy="1632969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vector&lt;</a:t>
            </a:r>
            <a:r>
              <a:rPr lang="en-US" sz="15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5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vector_name</a:t>
            </a:r>
            <a:r>
              <a:rPr lang="en-US" sz="15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5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15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value1[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5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value2] ...] 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sz="15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19AF6-BE89-48D2-BB24-4561D9A998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981200"/>
            <a:ext cx="7391400" cy="382544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 that use an initialization list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FC2C7C-B1B5-4F50-8F5B-38BA6CD244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436222"/>
            <a:ext cx="7391400" cy="2049956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vector&lt;int&gt; scores = { 99, 87, 91 };       // 3 elements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vector&lt;double&gt; prices { 14.95, 12.95, 11.95, 9.95, 16.95 };</a:t>
            </a:r>
            <a:b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// 5 elements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vector&lt;string&gt; names { "Joel", "Mary", "Anne", "Samantha" };</a:t>
            </a:r>
            <a:b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// 4 elements</a:t>
            </a:r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BC03DC4-D09F-4EEA-9EDD-C843AD82C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CCA9D9C-B63C-4C89-BBE5-0DFB401B4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0101043-C696-437B-96EB-94B4503D9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9502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385744-85DF-4FE7-9A01-1ABA14013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06FE9B-40A8-4B0C-B725-51CB7B540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D5B6E-1205-42AB-A5F1-AC74D537C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4A873F6-D8EB-4585-B625-6AF820253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for loop that displays the elements in a vector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7ADE96-83C2-42B0-8093-B614165325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1447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vector&lt;int&gt; scores { 99, 87, 91, 76 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scores.size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++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score = scores[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score &lt;&lt; ' ';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B16445-84B0-4D53-9229-1CEA2DEFA7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2514600"/>
            <a:ext cx="7391400" cy="382544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4DE668-6F33-48C2-96C9-7649E7940B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3051722"/>
            <a:ext cx="4267200" cy="30107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99 87 91 76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99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0B1A6E-7295-42F0-9231-9299670A6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0C723B-5CC1-4DC9-8C85-B0EF4A91D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5D927-53C4-4BFA-AA71-E23145C20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1B488C-46BF-4F20-A118-18A763BD5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2)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24CC806-6B05-4395-9030-0F6722AC24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each of the nine fundamental types.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how you can infer the data type of a variable based on its initial value.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 variable and a constant.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a list of names, identify the ones that follow the naming recommendations for constants presented in this chapter.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what casting is, when it’s performed implicitly, and when you should perform it explicitly.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what it means for a data type to be promoted or demoted.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why you may sometimes need to check the number of bytes used by a data type or get the minimum and maximum value that’s allowed for a data type.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3253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385744-85DF-4FE7-9A01-1ABA14013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06FE9B-40A8-4B0C-B725-51CB7B540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D5B6E-1205-42AB-A5F1-AC74D537C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4A873F6-D8EB-4585-B625-6AF820253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r>
              <a:rPr lang="en-US" dirty="0"/>
              <a:t>How to use a range-based for loop </a:t>
            </a:r>
            <a:br>
              <a:rPr lang="en-US" dirty="0"/>
            </a:br>
            <a:r>
              <a:rPr lang="en-US" dirty="0"/>
              <a:t>to avoid out of bounds access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7ADE96-83C2-42B0-8093-B614165325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106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vector&lt;int&gt; scores { 99, 87, 91, 76 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score: scores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 score &lt;&lt; ' ';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B16445-84B0-4D53-9229-1CEA2DEFA7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2590800"/>
            <a:ext cx="7391400" cy="382544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4DE668-6F33-48C2-96C9-7649E7940B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3127922"/>
            <a:ext cx="4267200" cy="30107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99 87 91 76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3052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4E9D81-249D-4AF8-B472-45F9406BB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32DB26-E8EF-4A2A-BCCF-3E157DF6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CAD51-EC51-4E92-9CDA-2F1AFD1A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30B6CD0-3F46-4B1A-AA3A-D09F385B6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member functions of a vector object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3C23BE1-BF36-4FE7-AEEE-D2188C3399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empty()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push_back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pop_back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front()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at(index)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iterator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erase(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iterator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3126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58945E-38D4-42AF-B9AC-8F8B68C67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63E268-3CC1-4A24-BADF-E1CA4DA2E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B5CB8-CDF4-4D26-B7AA-5F502E245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B9E4AA-0820-4DC7-AAB2-6C12E2142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that use the member functions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a vector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C8E273-E5C5-4C4D-BE3B-0154C3EEE9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543800" cy="46482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vector&lt;double&gt; prices;           // create empty vector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prices.push_back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(9.99);          // add element to vector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prices.push_back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(149.99);        // add element to back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// of vector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 size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prices.size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     // size is 2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first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prices.front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 // first is 9.99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last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prices.back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   // last is 149.99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second = prices.at(1);    // second is 149.99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prices.pop_back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             // remove back element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prices.size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          // size is 1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is_empty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prices.empty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//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is_empty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false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prices.back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          // last is 9.99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9263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15E1A3-810C-404D-8DEF-23CF10ACE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017F0E-254D-4169-ABB2-E81FA676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5118E-2E00-4D81-AD5F-7160230E0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831C35-17FB-47A5-A7D2-1ABB9E3F9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insert and erase elements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BF02E8-F09B-4E9C-B7FB-10A59A385F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vector&lt;string&gt; names { "Mary", "Joel", "Mike", "Anne" 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index = 2;                        // index for "Mike"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names.erase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names.begin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+ index);   // removes "Mike"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 size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names.size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           // size is 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name = names.at(index);        // name is "Anne"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names.insert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names.begin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"Ben");   // insert "Ben" at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// front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names.size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                // size is 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names.front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               // name is "Ben"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083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57C3B8-465C-4E26-AD3E-E232CDE1F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BB1919-DC84-49A1-BD55-7C0A966DA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A2B9D-54A6-4EF4-87E2-37D02633B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7114BF7-76E3-438A-94B6-8FE2A645E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 for the Test Scores program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71520E3-5B63-4E70-AE62-E8BC4792DF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019800" cy="43434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Test Scores program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test scores from 0 to 100.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end the program, enter -1.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score: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97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score: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93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score: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eighty two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Invalid number. Try again.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score: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 must be from 0 to 100. Try again.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score: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83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score: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 count:   3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 total:   273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score: 91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4492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0234B4-E308-4666-A150-C8B970B73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71ECF-4824-470C-9DB3-0D80BB6EF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52C13-2F1E-4E2A-8477-F08FD8C7D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EFB191A-D634-41C1-9955-7EADCADF3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Test Scores program (part 1)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A6B2FD5-EEAE-42A2-BC40-87F87A20A8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&lt;vector&gt;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cmath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"The Test Scores program\n\n";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"Enter test scores from 0 to 100.\n"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&lt;&lt; "To end the program, enter -1.\n\n";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vector&lt;int&gt; scores;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score = 0;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(score != -1)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"Enter score: 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&gt;&gt; score;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6392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891F61-346E-4830-9898-D44A4EE6A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98B018-00DC-4B41-AC11-628CA94B2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0C34D4-A7BE-44FC-A3A8-E8E91D5E3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115A460-7F10-4899-8285-BBBECC697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Test Scores program (part 2)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7FF362-4798-46CF-89A1-85F68B61C5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cin.fail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cin.clear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           // clear error bits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cin.ignore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(1000, '\n');  // discard input to end of line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"Invalid number. Try again.\n";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 if (score &gt; 100)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"Score must be from 0 to 100. Try again.\n";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 if (score &lt; -1)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"Score can't be a negative number. 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&lt;&lt; "Try again.\n";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 if (score &gt; -1) {     // valid score – add to vector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scores.push_back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(score);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736288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ED785E-2BAA-445F-87D6-8FEFC28E6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DBDEBF-F452-456A-AFA3-DB6BD5595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F5DC4-3A73-449B-A9AD-84F927A1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3F88851-A041-4019-AC98-17367735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Test Scores program (part 3)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BBAFF56-B684-4A9B-A186-044F0DC0D2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scores.empty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 {                  // vector is empty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"\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nNo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scores entered\n.";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 {                                 // vector contains scores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calculate total of all scores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int total = 0;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 (int score : scores)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total += score;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get the count and calculate the average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auto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score_count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scores.size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double average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static_cast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&lt;double&gt;(total) /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score_count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average = round(average * 10) / 10;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display the score count, total, and average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'\n'  // blank line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&lt;&lt; "Score count:   "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score_count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&lt;&lt; "Score total:   " &lt;&lt; total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&lt;&lt; "Average score: " &lt;&lt; average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535396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8A430C-0ACB-4F6A-809B-FC41E6EDB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C25808-46C7-4FA2-83E2-3BEB0CE88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06A0C4-9F2A-4A2C-A020-FB4B6FB49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E7F272-6EB2-4088-8E8C-BA4AF55D8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 for the Temp Manager program (part 1)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B46131-3214-4501-AF70-D5B6694D15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477000" cy="4038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Temperature Manager program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 - View temperatures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- Add a temperature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 - Remove a temperature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 - Save changes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- Exit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TEMPERATURES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      Low    High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---- ------- -------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1       48.4    57.2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2       46.0    50.0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3       68.2    73.0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0838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6FBB12-06F6-4624-8489-E8C57FEF7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CBB914-6AE4-4E9D-9729-BBC0F55AE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4D29C-8FBC-457F-8D4B-0E6201ED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8CCBAA3-C5BF-451C-8646-E65503B4D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 for the Temp Manager program (part 2)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123275-C30E-49E1-BC45-59E90D7C576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477000" cy="3352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low temp: 73.2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high temp: 101.5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day to remove: 3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Temps for day 3 have been removed.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Your changes have been saved.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17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49D29-E602-4306-BA97-79F754FA9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D9EA8C-0494-4D32-A3D8-7CB54C88F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2CF3D-5E82-4381-A1C8-2AD6034BE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B70861-81C4-40CF-B97D-E4745025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3)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B7D34A3-191E-4609-9CC4-898BDB877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8"/>
              <a:tabLst>
                <a:tab pos="347345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what happens when an integer variable is assigned a value that’s too big or too small for its type.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8"/>
              <a:tabLst>
                <a:tab pos="347345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two ways that you can fix the problems that floating-point numbers can cause because they can’t represent the exact values of some numbers.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8"/>
              <a:tabLst>
                <a:tab pos="347345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what a vector is and how you can access its elements.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8"/>
              <a:tabLst>
                <a:tab pos="347345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what a string is and how you can access its individual characters.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8"/>
              <a:tabLst>
                <a:tab pos="347345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similarities between a string and a vector.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8"/>
              <a:tabLst>
                <a:tab pos="347345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how a range-based for loop works and describe the main advantage it provides over a standard for loop when working with a vector or a string.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1361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ADCF8A-D227-4E6E-B8FC-EBFEC2D30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CC1948-C103-4401-A75D-D4306AE66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591A4-A3A2-41AD-A08C-843E7805F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032D0E-E827-487D-8A5D-95801AD0E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Temp Manager program (part 1)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E3CDF4-6F76-4F86-BE1D-F8D933FD10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iomanip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fstream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&lt;string&gt;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&lt;vector&gt;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filename = "temps.txt";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"The Temperature Manager program\n\n";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"COMMANDS\n"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&lt;&lt; "v - View temperatures\n"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&lt;&lt; "a - Add temperatures\n"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&lt;&lt; "r - Remove temperatures\n"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&lt;&lt; "s - Save changes\n"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&lt;&lt; "x - Exit\n";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9226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7FA4C9-E26C-4C1E-A550-4C1EB5A4C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B38F0B-47F9-4565-8FA3-3D419D003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DA13E-51DB-43CD-B022-8E21326AD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4038148-590C-44D7-BD9B-E2B529595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Temp Manager program (part 2)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B7E77D-ADA8-474C-B9ED-0B397A261E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read low and high temps from file and store in vectors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double low, high;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vector&lt;double&gt;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low_temps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high_temps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ifstream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input_file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input_file.open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(filename);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input_file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    // if file opened successfully...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while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input_file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&gt;&gt; low &gt;&gt; high)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low_temps.push_back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(low);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high_temps.push_back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(high);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input_file.close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"\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nUnable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open file. 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&lt;&lt; "You may need to add temperatures.\n";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char command = 'v';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(command != 'x')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get command from user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"Command: 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&gt;&gt; command;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151264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7FA4C9-E26C-4C1E-A550-4C1EB5A4C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B38F0B-47F9-4565-8FA3-3D419D003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DA13E-51DB-43CD-B022-8E21326AD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4038148-590C-44D7-BD9B-E2B529595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Temp Manager program (part 3)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B7E77D-ADA8-474C-B9ED-0B397A261E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define variables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output_file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day_num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index;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execute appropriate command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switch (command)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case 'v':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"TEMPERATURES\n"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&lt;&lt; left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setw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(4) &lt;&lt; "Day"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&lt;&lt; right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setw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(8) &lt;&lt; "Low"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setw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(8) &lt;&lt; "High"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"---- ------- -------"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fixed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setprecision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day_num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for (int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low_temps.size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++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low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low_temps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high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high_temps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left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setw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(4)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day_num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&lt;&lt; right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setw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(8) &lt;&lt; low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setw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(8) &lt;&lt; high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&lt;&lt; '\n';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++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day_num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break;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705214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7FA4C9-E26C-4C1E-A550-4C1EB5A4C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B38F0B-47F9-4565-8FA3-3D419D003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DA13E-51DB-43CD-B022-8E21326AD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4038148-590C-44D7-BD9B-E2B529595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Temp Manager program (part 4)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B7E77D-ADA8-474C-B9ED-0B397A261E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case 'a':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"Enter low temp: 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&gt;&gt; low;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"Enter high temp: 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&gt;&gt; high;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low_temps.push_back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(low);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high_temps.push_back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(high);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break;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case 'r':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int day;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"Enter day to remove: 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&gt;&gt; day;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index = day - 1;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(index &gt;= 0 &amp;&amp; index &lt;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high_temps.size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high_temps.erase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high_temps.begin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+ index);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low_temps.erase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low_temps.begin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+ index);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"Temps for day " &lt;&lt; day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&lt;&lt; " have been removed.\n";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break;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9107105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7FA4C9-E26C-4C1E-A550-4C1EB5A4C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B38F0B-47F9-4565-8FA3-3D419D003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DA13E-51DB-43CD-B022-8E21326AD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4038148-590C-44D7-BD9B-E2B529595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Temp Manager program (part 5)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B7E77D-ADA8-474C-B9ED-0B397A261E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's':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output_file.open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(filename);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for (int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low_temps.size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++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low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low_temps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high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high_temps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output_file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low &lt;&lt; '\t' &lt;&lt; high &lt;&lt; '\n';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output_file.close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"Your changes have been saved.\n";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break;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case 'x':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"Bye!\n\n";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break;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default: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"Invalid command. Try again.\n";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break;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195047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FA25291-BE90-425D-BE19-C72D3E2B0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536CC46-2C16-4CAE-94C4-5F867B951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82B31F0-0291-4A09-A53A-11EB9A00F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8B212C-CB4C-4A91-8166-54EAAC4B1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include the header file for the string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B4E60-6C88-4C78-985E-0BC05FD5A5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&lt;string&gt;</a:t>
            </a:r>
          </a:p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356EC81-641C-4624-B0BE-D43C6D2FB1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676400"/>
            <a:ext cx="7391400" cy="382544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define a string</a:t>
            </a:r>
          </a:p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70B9FD9-C0C9-4837-A4F1-CD4AA85D085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131422"/>
            <a:ext cx="7391400" cy="764178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name;</a:t>
            </a:r>
          </a:p>
          <a:p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1156428-5070-4F18-BFCA-D141455D6C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3811544"/>
            <a:ext cx="7391400" cy="3810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Another way to define and initialize a string </a:t>
            </a:r>
          </a:p>
          <a:p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B50C94EA-2FA6-47C0-88A1-C2148BEB44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4268744"/>
            <a:ext cx="7391400" cy="608056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name("Mary");</a:t>
            </a:r>
          </a:p>
          <a:p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C5B02712-D1E7-4786-A600-423DCCFA9A4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8200" y="2743200"/>
            <a:ext cx="7391400" cy="3810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define and initialize a string </a:t>
            </a:r>
          </a:p>
          <a:p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3229B43-5F2F-4309-B6DE-FA8FD68B191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3200400"/>
            <a:ext cx="7391400" cy="836656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name = "Mary";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535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0DE2F4-E47F-4E32-A570-5FD4BB07C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5C919E-EC02-40FF-A606-C4BE6722E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AB986-6691-40F8-BA4B-8EFD764DB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1ACACB-A293-40BF-8477-D39E78569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subscript operator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access individual characters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2543A0-F014-4C4D-8C3C-6FF916AA26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24000"/>
            <a:ext cx="7467600" cy="43434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name = "Mary";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name[0]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// displays the first character 'M'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name[1]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// displays the second character 'a'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name[3] = 'k';               // updates last character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// name is now "Mark"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name[4] = 'y';               // out of bounds access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4074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1EBC24-326E-469E-89F2-33BFDDF43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B81EC4-00EA-43A0-8FC9-351E339EA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DD7E72-F480-4F29-ABC2-4BA8CEA57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CD1AB92-00AB-4F3E-94F0-BB57EE430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capitalize the first letter of a string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14CB470-CF29-4AAD-B859-B9A218D1E3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name = "grace";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 letter = name[0];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name[0]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toupper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(letter);       // name is "Grace"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3326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B3DA86-F950-4642-87F7-9AA7BBC9D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BFBC2D-BE78-4D23-9AC8-4CCF0936F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5DFB5-77D6-417A-A17B-BD6DFD1D7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6910A37-E627-4F9E-A972-6103B5801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compare strings for equality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245187-D5C6-495A-8E93-DB1EA42ED7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password1 = "secret";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password2 = "Secret";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(password1 == password2) {    // case-sensitive comparison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"Your passwords match!\n";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0150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4A8C0-A9F1-4486-BD29-2F187E65C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a for loop to convert a string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all uppercase letters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76698-6DEA-46E9-9F76-BADF8225F9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24000"/>
            <a:ext cx="7391400" cy="1632969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name = "grace";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name.size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++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 c = name[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name[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toupper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(c);</a:t>
            </a:r>
          </a:p>
          <a:p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 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0AA1BC-5936-490A-B741-BA7A02BA7D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3046456"/>
            <a:ext cx="7391400" cy="382544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a range-based for loop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create a new string of uppercase letters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B77D01-222F-423D-93D8-1A670ECA4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969844"/>
            <a:ext cx="7391400" cy="2049956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name = "grace";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name_upper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(char c : name)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name_upper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toupper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                              //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name_upper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"GRACE"</a:t>
            </a:r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76FBF2C-47C5-4DC8-81AD-BCC3A57E3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48963BA-8B52-4899-BCB1-3D50CA90C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0F24B3-70EA-436E-862E-9CA3C549C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853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3FFEB9-881C-4EAF-BDD2-C7FD0453B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2919B-49EC-4A45-A378-3CD23688D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C6341-7A6F-4BCF-812C-068783437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3DD8D20-61F3-4C75-BCF7-A03F97278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fundamental data types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DCFD6F-4A27-49E4-95B7-65544A8225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 double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0631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564863-1992-43B3-8EC3-30BEA5570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18A615-7432-4EF7-897D-AB4E85D72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F8F4F-9466-4279-B78C-014F74E0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42137DB-8450-45BD-8CDE-DA84D6B2C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basic member functions of the string class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04EF28B-7889-4778-B9A0-59AE15386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empty()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push_back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pop_back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front()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at(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5405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A4274-94AF-468F-A8FC-04FAAB6C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43D17-A4B8-47FF-B4DA-D05425DCC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93D84-2647-4D3B-9E07-F8060212D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7DE4A6E-5799-48C9-888A-C98DDC7B6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check the size of a string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41E891-5819-449F-98F5-FF65B52B7C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name = "grace hopper";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 size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name.size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        // size is 12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 length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name.length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    // length is 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0204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E772BD-0D60-4E7D-B9F9-5DAA3217B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3D6011-CD85-4B13-9709-80461E6B8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592B3-20CB-4116-98D5-2E4EEAF57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5A1EDC-B6AA-480A-94A6-FFAF6800E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remove the last character of a string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695F447-AC99-45EF-A686-52A86A57F9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name = 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bjarne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stroustrup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 size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name.size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        // size is 18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(size &gt; 0 &amp;&amp;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name.back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'\n')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name.pop_back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            // remove last char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name.size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             // size is 17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0842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D1129C-1356-46F2-9932-3424A952F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84A475-B0C7-4F30-A942-52275B6F7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0EF78-0F2E-41A7-9479-0F01AACC9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4F0371-B53A-42A5-84BC-6559CA070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make sure a user has entered a string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2AF76BB-AD6E-4E6C-8C7E-8E5970E985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"Enter movie name: 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getline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movie_name.empty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"Error! Movie name is required.\n";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0859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543891-56F8-46B0-99DA-290528E0F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A9C6F4-83BF-4A91-BF53-18B1FEC9C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73064-64DB-41FC-8547-4B746FD8D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F9467E4-C2CA-4FD7-BEAE-0651E5E4E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remove all characters from a string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AA5CAEA-FEB3-4138-9101-7B17E5B997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line.clear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6080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961A5F-9F53-4B65-A158-84B472148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FBA314-86CE-4B3E-B83E-94D4C643F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C6358-B6A9-4818-8B8F-5133C260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D297C1-22D0-44CA-B739-F10A82989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member functions for searching strings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E598D4-60A9-4EF8-9897-18FB656DD2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rfind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rfind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find_first_of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find_last_of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find_first_not_of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find_last_not_of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4790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6DFD71-8EC3-4CA8-9AC0-1AEF7191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A92279-1B5D-436E-A4B3-E3378D9D4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D76F6-6A3A-4D5C-A4E3-17B4801F1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A2F3EE3-AE15-4D2D-9AC6-BADD5A585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find() and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rfind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functions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1D94EE-B7FD-48C7-B9A4-1D4C0BC7D1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name = "grace hopper";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find() function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name.find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("grace"); // index is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name.find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('g');          // index is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name.find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('r');          // index is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name.find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('r', 2);       // index is 11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name.find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('g', 1);       // index is -1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rfind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function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name.rfind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('r');         // index is 11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name.rfind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('r', 10);     // index is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name.rfind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('h', 5);      // index is -1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name.rfind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("grace");     // index is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537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16C7A1-613F-412C-9C63-F99E8A566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8F49BC-DD07-4844-9DCD-7578614D2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1125D-B52F-47E7-A9BC-800D5A7BB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3303854-E97E-4058-B279-4F4BC5EE9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check if a string contains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 least one numeric character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5A3342B-C177-47A1-805B-BE1EDAADF9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24000"/>
            <a:ext cx="7391400" cy="4191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password = 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superSecret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password.find_first_of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("0123456789");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(index == -1)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"This password does NOT contain a number. 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&lt;&lt; "Try again.\n";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4120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150A47-DEFB-40A9-B05C-26C6F9A87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74E303-C8FA-4702-B070-11BAD23C1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24259-001B-4EE5-A390-8E4837602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34E4130-DE6F-4925-8812-16CAB76B3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get the index of the first character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that’s not whitespace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0C4E8F-B334-4302-AA96-75B38D0BEF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24000"/>
            <a:ext cx="7391400" cy="44196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name = "\t\n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bjarne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stroustrup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name.find_first_not_of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 \n\t");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// index is 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8015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C4C71A-ED43-4129-B6B2-BB05CC6BD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9302C8-42BA-4519-A84B-F48FBF255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8E9D2-15B5-464D-BEE6-E1A95D931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2B39868-05C4-4B0F-AD95-87DAC699E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member function for getting part of a string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4E3FE-DCD9-4AA2-AB48-F8E457B34D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substr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substr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67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A60128-186A-4DA4-9008-D9B5C2DAE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FF234-145D-42B8-B27C-8E83555D1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58B36-C678-49C5-8AEF-F1010C28A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8BDE613-8EAE-4DE8-BDF6-424A0DF8E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Unsigned integer data types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8B2F491-C754-4D6A-ABE6-AB2A765EBB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unsigned short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unsigned int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unsigned long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unsigned long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7521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BBA4B2-876B-412A-8391-816B8BCC5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05AD86-EE34-47D3-A242-3EA2A4A47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3CBDB8-368E-4F5D-95F0-E1E01B989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321F1A0-9691-4F3A-A49D-A08E0B3E9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the first and last names of a name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EF46DB-87C9-4D17-983E-BBFAB43A82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name = "Grace Brewster Murray Hopper";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last_name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name.find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 ');             // index is 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(index &gt; -1)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name.substr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 index);  // first name is "Grace"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name.rfind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 ');                 // index is 21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(index &gt; -1)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++index;                             // index is 22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(index 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name.length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last_name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name.substr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(index);  // last name is "Hopper"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0242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14AA46-292F-4322-9142-E36DE6602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E3238-53D1-416A-B897-D592A4FB3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F2A6E-50CF-47C6-9723-BF9A5C1CC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0D5629-E00C-4D60-84CD-A83330395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Strip whitespace from the beginning of a string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E8AA5F-2A7D-496D-A3C5-F4C6FB80B3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name = "\t\n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bjarne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stroustrup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name.find_first_not_of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 \n\t");  // get index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0)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name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name.substr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             // strip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whitesphace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name &lt;&lt;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// displays 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bjarne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stroustrup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7789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ADDB60-F829-42DC-B0DD-412327A48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364201-04F8-4375-9B08-13DFA5AFA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24596-3445-461A-BF12-3802B0977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3A773EA-18F7-42BB-9B61-00F03F34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the domain part of an email address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EB0119-B431-4655-B6A3-5A6EDE1251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email = "grace.hopper@yahoo.com";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domain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at_index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email.find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('@');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dot_index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email.rfind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('.');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at_index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-1 &amp;&amp;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dot_index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-1)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++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at_index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        // get index of next char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at_index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email.length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&amp;&amp;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at_index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dot_index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int length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dot_index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at_index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domain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email.substr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at_index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length);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// domain is "yahoo"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12567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E33339-9CC2-4B47-BD90-114090149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C45037-C52C-44C9-A817-04D14ECD2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6CF06E-C13A-4790-81E1-ED65757BF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DE4C75C-C4BE-4BCB-9F39-431006E5D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Some member functions for modifying a string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B3186C-BE7C-4182-BCE4-1A5ED94D3F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insert(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erase(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replace(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0281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31B839-5EDB-41A6-924A-BE29F41D6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15777E-4D6E-4D07-AFEA-7663EFC17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84C122-EBD6-414E-B123-4060542BB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AE531F0-8579-4754-BBC3-BAD1E8458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insert a string into another string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9285C61-3F1F-4D26-A994-BB80CEAE9C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962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months = "Feb Apr 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months.insert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(4, "Mar ");                // insert after "Feb 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months.insert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 "Jan ");                // insert at beginning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months.insert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months.length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"May ");  // insert at end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months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// displays "Jan Feb Mar Apr May 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25542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F286EC-11CC-4A81-B3BB-6A1023ECA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1A5511-24D8-460B-A685-41DD2023A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DA27D-94CB-4F8F-8402-09CED2F1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FA089A-5CF6-4EEA-A1C7-BB6E8D931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delete part of a string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AAF78F-7AB5-4255-B69C-73C33BAA34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months = "Jan Feb Mar Apr May ";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months.erase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 4);       // erase "Jan 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months &lt;&lt;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// displays "Feb Mar Apr May 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71337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F05EAD-816A-436F-A4EC-0DE106BD5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9BAE59-28CB-4CA9-8274-D1A2ACF91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B1D363-4A7D-4B1F-A4DC-8005A3314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E37974E-5A79-45D3-8BDE-BFC60E26B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replace all instances of a placeholder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468DEB-AB21-4A58-9CFD-9735E79D7D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message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"Welcome to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&gt;!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is a great state!\n";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placeholder = "&lt;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state = "Oregon";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index =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(index &gt; -1)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index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message.find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(placeholder, index);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(index &gt; -1)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message.replace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(index,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placeholder.length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state);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message;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displays "Welcome to Oregon! Oregon is a great state!"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90502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AA0481-99FD-4065-B2F2-60EE10D94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BE020B-D3A4-4545-B17B-B57049D2B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402B1-50C3-415C-A87D-384222C85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0EF1C53-68E0-46E8-B5F0-39034E388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replace all instances of one character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another character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38D4D9A-7CEA-4B85-A55E-19B72C6B22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24000"/>
            <a:ext cx="7391400" cy="44196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cc_number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"4012-881022-88810";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(int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cc_number.length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++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char c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cc_number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(c == '-')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cc_number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' ';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cc_number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displays "4012 881022 88810"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39040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066C88-B036-4487-8301-D870103F4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A0B73A-2AB1-4071-9FDD-5501F4F74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20C9F2-E9A9-423C-AEBB-B9CBCD5F2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22EE8A4-1B3E-4C3E-8EAE-5A1BA2C8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Functions for checking the value of a character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1F1F5E1-09BD-4DE7-9D87-2257AD15A1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islower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isupper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isalpha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isdigit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isalnum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isspace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ispunct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isprint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144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FB78E7-6F54-48AF-9673-6CD1BE351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9ECA88-CA4B-46FB-8294-FFD6312E4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79D1D-EA3F-4029-92A0-56440C70E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ADD4AE-60E3-421F-B6F6-5DEB9D518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 if a string starts with a lowercase letter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10702C-52DD-4559-8696-77090C2F08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name = "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bjarne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islower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(name[0])) {           // if lowercase letter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name[0] = 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toupper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(name[0]);   // convert to uppercase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234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FA10E-6B91-4B2A-8303-8902B0E76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assignment operator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CE0C9-66BD-447D-A890-B889C34C10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000" y="1066800"/>
            <a:ext cx="7086600" cy="762000"/>
          </a:xfrm>
        </p:spPr>
        <p:txBody>
          <a:bodyPr/>
          <a:lstStyle/>
          <a:p>
            <a:r>
              <a:rPr lang="en-US" b="1" dirty="0"/>
              <a:t> Operator	Name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=</a:t>
            </a:r>
            <a:r>
              <a:rPr lang="en-US" dirty="0"/>
              <a:t>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BD059-71AA-4348-949E-A02FEB5600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2057400"/>
            <a:ext cx="7391400" cy="382544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that define and initialize variables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3A9671-D0FF-4EBC-B8E8-62A42E1FC8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512422"/>
            <a:ext cx="7391400" cy="3202578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counter = 1;                 // initialize an int variable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price = 14.95;            // initialize a double variable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interest_rate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8.125F;    // F indicates a floating-point</a:t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// value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number_of_bytes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20000L;   // L indicates a long integer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distance = 3.65e+9;       // scientific notation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 letter1 = 'A';              // stored as ASCII code 65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 letter2 = 65;               //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letter2 displays</a:t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// the letter A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is_valid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false;           // false = 0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 success = 1;                // 1 = true</a:t>
            </a:r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BBB2B9A-324D-4DB7-AE0A-E91B20776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BF484C-1F05-4A31-9B5C-1803644B1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0A1AF29-EA26-4BEA-B192-7A4B76EBA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36267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CFAC4C-48B0-4984-AEC3-E7286B2E1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A7C3AD-287A-48B4-9695-8EF35CE15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7FE60-A971-40C2-A0AC-FB4C5682D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D8C0BA7-2DBD-4E78-A6C0-F6080BDF0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 if a string contains punctuation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8D9ADB-0ECB-4ABD-B58F-5136401A0B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password = "super#Secret007";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contains_punctuation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(char c : password) {      // loop through each char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ispunct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(c)) {          // if char is number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contains_punctuation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true;   // set variable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// to true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break;                         // exit loop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83018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7BF6A9-65D7-4AA4-9B40-727600BC5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75B7DB-01AB-4064-8364-97AD091F7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DE334-C30E-4A99-8BAA-03A0FA3E7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B1715F2-0AEB-45FD-82BB-A5EB1046E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 for the Create Account program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6F196A-BD78-4561-A5D2-2A39527AEE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45720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Account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full name: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grace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 must enter your full name. Please try again.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full name: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grace hopper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password: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secret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Password must be at least 8 characters.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Password must include a number.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Password must include a special character.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Please try again.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password: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superSecret123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Password must include a special character.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Please try again.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password: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super#Secret123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 Grace,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Thanks for creating an account!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17932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9B3565-7BEC-4CE4-BF72-56E4AC426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30A611-B916-4544-9C11-3FB639333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5790A-69F5-4A39-A016-1F1B2F93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B6804A8-23C9-4B74-8C2D-A42AD1303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Create Account program (part 1)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9125B2-891E-43BC-B04F-703C9909A9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&lt;string&gt;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"Create Account\n\n";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get full name and parse first name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full_name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bool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valid_name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(!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valid_name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"Enter full name: 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getline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full_name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strip whitespace from front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full_name.find_first_not_of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 \n\t");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-1)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full_name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full_name.substr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74102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D34449-C9F6-4066-B539-4FDB6CC5E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3B214A-6812-4AB2-8433-51E5D164B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9B4085-977F-468A-A3F2-73BF60F5B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51E960F-2000-4FF5-8F2E-FF8359236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Create Account program (part 2)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11A133-22BD-4A40-9D59-3C3577267C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get first name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space_index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full_name.find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 ');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space_index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-1)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"You must enter your full name. 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&lt;&lt; "Please try again.\n";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full_name.substr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space_index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valid_name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get the password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password;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bool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valid_password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(!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valid_password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set valid flag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valid_password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get password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"Enter password: 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getline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password);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2164162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73E921-7831-495C-8E10-71A917FBF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071A32-578E-4E8B-A6AB-347253129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2C331F-B3A4-427D-99D4-94CDD463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311DBD0-C3D6-45D5-9A6C-3FA481617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Create Account program (part 3)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46213E-662E-4ABC-8209-F74B34A343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make sure password has at least 8 characters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password.length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&lt; 8)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"Password must be at least 8 characters.\n";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valid_password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make sure password includes a number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password.find_first_of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("0123456789");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(index == -1)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"Password must include a number.\n";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valid_password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make sure password includes a special character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bool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special_character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 (char c : password)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ispunct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(c))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special_character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break;                      // exit for loop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2741274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6E3ED2-E14C-4071-95D1-69E82EEBE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52FB51-5123-4A8D-8110-1C6EC1219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61DC1-FF30-4207-9C21-B8F71EFAB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8CB4801-74A9-408F-89E2-244DE9C3D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Create Account program (part 4)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27F5BB-B011-47A8-A6D3-7D38B0DCED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(!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special_character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"Password must include a special character.\n";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valid_password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display message if password is not valid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(!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valid_password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"Please try again.\n";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make sure first name uses initial cap and then lower case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char letter =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[0];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[0] =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toupper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(letter);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(int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1;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first_name.length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++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letter =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tolower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(letter);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display welcome message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"Hi " &lt;&lt;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",\n"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&lt;&lt; "Thanks for creating an account!\n\n";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42628910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01AC52-488E-423D-8395-7C8D80DFC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E6A24-32FD-4299-8E12-C7FDBF6B6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BFE2A9-0FCB-4193-9216-ED5FA9384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8DB052-5B67-4751-BDAA-D3EE76877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 for the Word Jumble program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DB81D9-F5F8-4DA9-8667-82082C136C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096000" cy="38100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Let's Play Word Jumble!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'hint' for a hint.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'exit' to exit.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jumble is...URITGA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Your guess: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hint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Hint: G _ _ _ _ _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Your guess: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hint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Hint: G U _ _ _ _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Your guess: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guitar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Congratulations! You guessed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73496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2968F3-1E8B-484C-907B-DE6C596D6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1718F7-781D-43EA-A6A7-827D67778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56E770-153C-4A58-8DDD-1A2C76586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CDBE00-9ADA-4FDA-A0C0-761B2531B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Word Jumble program (part 1)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EC8F219-E4FC-4EEF-84A4-64E058919C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&lt;string&gt;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&lt;vector&gt;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cstdlib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ctime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main()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"Let's Play Word Jumble!\n"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&lt;&lt; "\n"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&lt;&lt; "Enter 'hint' for a hint.\n"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&lt;&lt; "Enter 'exit' to exit.\n\n";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define a vector of possible words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vector&lt;string&gt; words { "guitar", "violin", "tapestry" };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get random word from vector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srand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(time(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index = rand() %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words.size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word = words[index];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19401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4618D3-7E04-4A9B-A5AA-E3C243C3D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35BF9A-8CDE-4B63-9C19-4999C786E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51E4E0-3F90-40D8-BB47-ECFD928FC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29F8025-FF8C-4798-8A6A-5A0D6EC7E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Word Jumble program (part 2)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2FF605-0E7D-48D5-9901-C1A99AF4A2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jumble the word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jumbled_word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word;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length =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word.size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(int index1 = 0; index1 &lt; length; ++index1)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int index2 = rand() % length;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char temp =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jumbled_word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[index1];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jumbled_word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[index1] =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jumbled_word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[index2];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jumbled_word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[index2] = temp;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display the jumbled word in uppercase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"The jumble is...";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(char c :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jumbled_word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static_cast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&lt;char&gt;(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toupper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(c));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"\n\n";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loop until the user guesses the jumble or enters 'exit'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hint_count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guess = "";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(true)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"Your guess: 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&gt;&gt; guess;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cin.ignore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(1000, '\n');  // discard input up to end of line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2718735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E617A-CCAF-4B10-97C2-80AE698DA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1DF61F-4A13-429D-8C9A-D7041A46C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FE30C-60B3-4F5D-BADB-5D8B79601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BFF98A-5256-4938-8591-33767EAF3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Word Jumble program (part 3)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29F722-C266-4B3B-A31C-15B4AB1F1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(guess == word)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"Congratulations! You guessed it.\n\n";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break;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 if (guess == "hint")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"Hint: 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for (int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word.length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++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if (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hint_count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static_cast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&lt;char&gt;(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toupper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(word[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])) &lt;&lt; ' 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else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'_' &lt;&lt; ' 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"\n\n";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++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hint_count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 if (guess == "exit")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"Bye! Let's play again soon.\n\n";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break;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"Nope. Try again!\n\n";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81061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D890BB2-6072-4117-9E36-B63566524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37E8363-8FF5-4F5C-9AAC-3C108C26E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E3A89E8-15CF-4C5B-9266-2BD8FDAED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9C0A0-B640-4577-B00F-04CD63EEC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Define multiple variables in one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8FCC6-05B4-4D68-8CEF-7B103637DC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pay, subtotal, total;     // define 3 variables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x, y;                        // define 2 variables</a:t>
            </a:r>
          </a:p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5DCC741-046D-4A47-BFA4-67C6392DE3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981200"/>
            <a:ext cx="7391400" cy="382544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Define and initialize multiple variables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one statement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7A37922-8239-4DFA-9465-89D7A422EE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817222"/>
            <a:ext cx="7391400" cy="762634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pay = 0.0, subtotal = 0.0, total = 0.0;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x = 0, y = 0;</a:t>
            </a:r>
          </a:p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657AB4C-6D82-4C38-B3DA-FA567CBBCC5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3657600"/>
            <a:ext cx="7391400" cy="3810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 the same value to multiple variables</a:t>
            </a:r>
          </a:p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B515B7E-F79C-4478-964B-B5CDBE3D87B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4114800"/>
            <a:ext cx="7391400" cy="12192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a, b, c, d;          // define 4 variables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= b = c = d = 20;      // assign 20 to all 4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185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23F06A-4180-4B28-A7F7-ADDBB4FEC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04551D-A9A7-4C66-86B1-9A154F1F2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D2A10-B4B3-4EFF-82A3-D0C9AFD6A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D061F4B-08D3-4391-AC5D-12E5D4F4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infer the data type based on initial value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1D740E-683B-4AE7-A723-AD21BC65CA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 hours = 40;      // compiler infers that hours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// is an int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 hours = 40.0;    // compiler infers that hours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// is a double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71170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new accessible slide layouts.potx" id="{E6EB3C0A-5B78-4711-824B-8DE9BF5F74E9}" vid="{6235791C-E905-4260-842D-4CCBFD39743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</TotalTime>
  <Words>8639</Words>
  <Application>Microsoft Office PowerPoint</Application>
  <PresentationFormat>On-screen Show (4:3)</PresentationFormat>
  <Paragraphs>1261</Paragraphs>
  <Slides>79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5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6</vt:lpstr>
      <vt:lpstr>Objectives (part 1)</vt:lpstr>
      <vt:lpstr>Objectives (part 2)</vt:lpstr>
      <vt:lpstr>Objectives (part 3)</vt:lpstr>
      <vt:lpstr>The fundamental data types</vt:lpstr>
      <vt:lpstr>Unsigned integer data types</vt:lpstr>
      <vt:lpstr>The assignment operator</vt:lpstr>
      <vt:lpstr>Define multiple variables in one statement</vt:lpstr>
      <vt:lpstr>How to infer the data type based on initial value</vt:lpstr>
      <vt:lpstr>How to define and initialize a constant</vt:lpstr>
      <vt:lpstr>How to use a constant</vt:lpstr>
      <vt:lpstr>The console for the Light Years program</vt:lpstr>
      <vt:lpstr>The code for the Light Years Calc program (part 1)</vt:lpstr>
      <vt:lpstr>The code for the Light Years Calc program (part 2)</vt:lpstr>
      <vt:lpstr>The C++ rules for type coercion</vt:lpstr>
      <vt:lpstr>Examples of type coercion</vt:lpstr>
      <vt:lpstr>How to explicitly convert a value to another type </vt:lpstr>
      <vt:lpstr>The sizeof operator</vt:lpstr>
      <vt:lpstr>The numeric_limits header file</vt:lpstr>
      <vt:lpstr>Statements that use the static members</vt:lpstr>
      <vt:lpstr>What happens when you exceed an integer type’s minimum or maximum</vt:lpstr>
      <vt:lpstr>Code that shows how some floating-point numbers are not exact</vt:lpstr>
      <vt:lpstr>An infinite loop caused by an issue  with floating-point data comparisons</vt:lpstr>
      <vt:lpstr>Two ways to fix the problem  with floating-point numbers</vt:lpstr>
      <vt:lpstr>How to include the header file for the vector class</vt:lpstr>
      <vt:lpstr>Examples of vector definitions</vt:lpstr>
      <vt:lpstr>The syntax for referring to an element of a vector</vt:lpstr>
      <vt:lpstr>The syntax for using an initialization list  to define and initialize a vector</vt:lpstr>
      <vt:lpstr>A for loop that displays the elements in a vector</vt:lpstr>
      <vt:lpstr>How to use a range-based for loop  to avoid out of bounds access</vt:lpstr>
      <vt:lpstr>Some member functions of a vector object</vt:lpstr>
      <vt:lpstr>Statements that use the member functions  of a vector</vt:lpstr>
      <vt:lpstr>How to insert and erase elements</vt:lpstr>
      <vt:lpstr>The console for the Test Scores program</vt:lpstr>
      <vt:lpstr>The code for the Test Scores program (part 1)</vt:lpstr>
      <vt:lpstr>The code for the Test Scores program (part 2)</vt:lpstr>
      <vt:lpstr>The code for the Test Scores program (part 3)</vt:lpstr>
      <vt:lpstr>Console for the Temp Manager program (part 1)</vt:lpstr>
      <vt:lpstr>Console for the Temp Manager program (part 2)</vt:lpstr>
      <vt:lpstr>The code for the Temp Manager program (part 1)</vt:lpstr>
      <vt:lpstr>The code for the Temp Manager program (part 2)</vt:lpstr>
      <vt:lpstr>The code for the Temp Manager program (part 3)</vt:lpstr>
      <vt:lpstr>The code for the Temp Manager program (part 4)</vt:lpstr>
      <vt:lpstr>The code for the Temp Manager program (part 5)</vt:lpstr>
      <vt:lpstr>How to include the header file for the string class</vt:lpstr>
      <vt:lpstr>How to use the subscript operator  to access individual characters</vt:lpstr>
      <vt:lpstr>How to capitalize the first letter of a string</vt:lpstr>
      <vt:lpstr>How to compare strings for equality</vt:lpstr>
      <vt:lpstr>How to use a for loop to convert a string  to all uppercase letters</vt:lpstr>
      <vt:lpstr>Some basic member functions of the string class</vt:lpstr>
      <vt:lpstr>How to check the size of a string</vt:lpstr>
      <vt:lpstr>How to remove the last character of a string</vt:lpstr>
      <vt:lpstr>How to make sure a user has entered a string</vt:lpstr>
      <vt:lpstr>How to remove all characters from a string</vt:lpstr>
      <vt:lpstr>Some member functions for searching strings</vt:lpstr>
      <vt:lpstr>How to use the find() and rfind() functions</vt:lpstr>
      <vt:lpstr>How to check if a string contains  at least one numeric character</vt:lpstr>
      <vt:lpstr>How to get the index of the first character  that’s not whitespace</vt:lpstr>
      <vt:lpstr>A member function for getting part of a string</vt:lpstr>
      <vt:lpstr>Get the first and last names of a name</vt:lpstr>
      <vt:lpstr>Strip whitespace from the beginning of a string</vt:lpstr>
      <vt:lpstr>Get the domain part of an email address</vt:lpstr>
      <vt:lpstr>Some member functions for modifying a string</vt:lpstr>
      <vt:lpstr>How to insert a string into another string</vt:lpstr>
      <vt:lpstr>How to delete part of a string</vt:lpstr>
      <vt:lpstr>How to replace all instances of a placeholder</vt:lpstr>
      <vt:lpstr>How to replace all instances of one character  with another character</vt:lpstr>
      <vt:lpstr>Functions for checking the value of a character</vt:lpstr>
      <vt:lpstr>Check if a string starts with a lowercase letter</vt:lpstr>
      <vt:lpstr>Check if a string contains punctuation</vt:lpstr>
      <vt:lpstr>The console for the Create Account program</vt:lpstr>
      <vt:lpstr>The code for the Create Account program (part 1)</vt:lpstr>
      <vt:lpstr>The code for the Create Account program (part 2)</vt:lpstr>
      <vt:lpstr>The code for the Create Account program (part 3)</vt:lpstr>
      <vt:lpstr>The code for the Create Account program (part 4)</vt:lpstr>
      <vt:lpstr>The console for the Word Jumble program</vt:lpstr>
      <vt:lpstr>The code for the Word Jumble program (part 1)</vt:lpstr>
      <vt:lpstr>The code for the Word Jumble program (part 2)</vt:lpstr>
      <vt:lpstr>The code for the Word Jumble program (part 3)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Anne Boehm</dc:creator>
  <cp:lastModifiedBy>Belinda</cp:lastModifiedBy>
  <cp:revision>43</cp:revision>
  <cp:lastPrinted>2016-01-14T23:03:16Z</cp:lastPrinted>
  <dcterms:created xsi:type="dcterms:W3CDTF">2018-09-12T21:40:20Z</dcterms:created>
  <dcterms:modified xsi:type="dcterms:W3CDTF">2022-10-24T17:20:33Z</dcterms:modified>
</cp:coreProperties>
</file>