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30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984" autoAdjust="0"/>
  </p:normalViewPr>
  <p:slideViewPr>
    <p:cSldViewPr>
      <p:cViewPr varScale="1">
        <p:scale>
          <a:sx n="113" d="100"/>
          <a:sy n="113" d="100"/>
        </p:scale>
        <p:origin x="145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1368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10/11/2018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575F266-F161-45A3-B898-6F1AA52BB3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EDA60-FB9A-4E9C-AD35-75C221944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78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heading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13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914400" y="1143000"/>
            <a:ext cx="7315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13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838200" y="3810000"/>
            <a:ext cx="7391400" cy="2049956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97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Text_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762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905000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838200" y="2360022"/>
            <a:ext cx="7391400" cy="84037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xmlns="" id="{CF7EB325-C5CC-451A-80C2-ED799094742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8200" y="3276600"/>
            <a:ext cx="7391400" cy="3810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xmlns="" id="{4829EEAD-6720-465B-9E9C-B836C8F997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3733800"/>
            <a:ext cx="7391400" cy="914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38200" y="4572000"/>
            <a:ext cx="7391400" cy="3810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838200" y="5029200"/>
            <a:ext cx="7391400" cy="914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63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4187278"/>
            <a:ext cx="7391400" cy="175632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73" r:id="rId6"/>
    <p:sldLayoutId id="2147483682" r:id="rId7"/>
    <p:sldLayoutId id="2147483674" r:id="rId8"/>
    <p:sldLayoutId id="2147483676" r:id="rId9"/>
    <p:sldLayoutId id="2147483675" r:id="rId10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work 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structures 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enumerations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FFF220C-760C-431B-BB11-DD7D92FA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71EF29F-1805-438A-A5B2-CB3A8687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E1F8F75-7536-4DEF-97EA-76E2C0006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88466412-7271-4F9D-A7D3-DFE5FBCC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 for the Movie List 1.0 program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5A732268-7CD7-48AA-8DBE-B8DBC01627A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43434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Movie List program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a movie...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Casablanca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1942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another movie? (y/n):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Wonder Woman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2017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another movie? (y/n):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                         YEAR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Casablanca                    1942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Wonder Woman                  2017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684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1D8607F-98F9-4E9F-B322-AA50C6ABF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8CAA233-6E20-4EDC-9A33-4BFBBE339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DEFE209-F0E8-4B8C-A655-2D61ACBFD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C8F7B645-E14F-41CE-9909-533C518FA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Movie List 1.0 program (part 1)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0BA1CFF1-51A9-421F-B82E-740FF89988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iomanip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&lt;string&gt;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&lt;vector&gt;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define a struct for a Movie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 Movie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title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year =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main()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"The Movie List program\n\n"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&lt;&lt; "Enter a movie...\n\n";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809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1FA6B0A-B4EE-4697-AEF0-49FA8FD15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4DF7865-478F-4931-A0DE-085516756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4DF2548-FBE6-4C5D-BA38-4CD3D089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7FDAED16-6AB9-4BD0-A8F3-84780F62C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Movie List 1.0 program (part 2)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0582928-727A-4670-B4F6-037B1E0624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get vector of Movie objects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vector&lt;Movie&gt;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char another = 'y';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tolower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(another) == 'y')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Movie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"Title: 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getline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movie.title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"Year: 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movie.year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movie_list.push_back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"\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nEnter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another movie? (y/n): 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&gt;&gt; another;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cin.ignore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24495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1FA6B0A-B4EE-4697-AEF0-49FA8FD15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4DF7865-478F-4931-A0DE-085516756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4DF2548-FBE6-4C5D-BA38-4CD3D089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7FDAED16-6AB9-4BD0-A8F3-84780F62C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Movie List 1.0 program (part 3)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0582928-727A-4670-B4F6-037B1E0624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display the Movie objects stored in the vector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int w = 10;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left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&lt;&lt;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(w * 3) &lt;&lt; "TITLE"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&lt;&lt;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(w)     &lt;&lt; "YEAR" &lt;&lt;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(Movie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(w * 3) &lt;&lt;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movie.title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&lt;&lt;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(w)     &lt;&lt;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movie.year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&lt;&lt;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30424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E1BFE91-B55C-4BDC-8E6A-1E04ECEB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96C85BE-F913-4606-8AE7-E8DFB08D4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9DFF24A-88B1-4B93-9067-A87206705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FFAFD954-57F0-4CB4-95A2-EC05A8887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Invoice structure that nests Date structures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D411451-A0D9-426A-8F06-3FF531ECD2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 Date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year = 1900;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month = 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day = 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 Invoice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number = -1;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Date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Date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due_date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double total =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83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DB50FE5-9528-4F74-9136-C9AC4D74B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27C3F91-0DA9-476F-99D9-2ADC8E066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916FB00-B0E6-4F73-8DBA-3F70353A0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5E098BF7-FF73-49A1-8D83-A24164019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these nested structures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F597E2CD-EA4A-44A3-9E8C-D6C52990C3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953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create the Invoice structure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assign values to the Invoice and Date structures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invoice.number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invoice.date.month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invoice.date.day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2;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invoice.date.year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2018;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invoice.due_date.month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4;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invoice.due_date.day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15;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invoice.due_date.year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2018;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1430.72;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read values from the Invoice and Date structures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"INVOICE\n"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&lt;&lt; "Number:   "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invoice.number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&lt;&lt; "Date:     "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invoice.date.year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'-'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invoice.date.month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'-'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invoice.date.day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&lt;&lt; "Due Date: "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invoice.due_date.year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'-'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invoice.due_date.month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'-'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invoice.due_date.day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&lt;&lt; "Total:    "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085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61F8BFC-8AE2-4515-B6D7-1E097857D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22B49E5-E6B2-44B6-B95C-4817BF4D5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26C917F-072F-4A95-8069-3C0289F7F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E74553D-B67C-46F3-9293-DEFB14190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 that shows the invoice data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68FB6F92-0BDA-4431-8FC1-2E1B853333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4724400" cy="12954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Number:   1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Date:     2018-1-2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Due Date: 2018-4-15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Total:    1430.72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55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257FFD9-80A5-457D-8BCA-289E94340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81B559B-C28C-4A72-8440-C3E5BAD0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BBCC344-4F52-410B-8E46-51AEBF58B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D022737A-D286-4F03-8B1E-EFC85685A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function that returns a Movie object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B3D03E52-FE00-4ACF-B4BE-9FB9E11317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get_movie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Movie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"Enter title: 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getline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movie.title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"Enter year: 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movie.year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movie;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13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F0D49B-A05F-4EF8-B523-8FCB0B07D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function that accepts a Movie object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 doesn’t update it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49C7A9C-1520-4A13-9978-9DE1F5F8A2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1752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display_movie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(const Movie&amp; movie)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"MOVIE: " &lt;&lt;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movie.title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 ("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&lt;&lt;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movie.year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")\n\n";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37F057C-8D79-484B-BA55-045D9066A1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2819400"/>
            <a:ext cx="7391400" cy="382544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function that accepts a Movie object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updates it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F1EAB4C-DB74-48C7-A2FB-295524A034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657600"/>
            <a:ext cx="7391400" cy="2049956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update_movie_year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(Movie&amp; movie)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"Update Year: 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movie.year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D07766EE-43B1-4473-B1D8-4B87A120D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C10DCC8A-ACE8-40B2-8550-890BAE4B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7BEB0B41-773C-4380-A368-DCD84E30F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554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73664F90-4495-450F-B5A2-9C4461CDD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43B8996-B309-4472-94D0-E5AF70977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B2FDA80D-E447-46D3-AB0C-E95E58085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5A8E20-D78D-4265-95BF-AB9FB81C8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these functions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8D0846A-49AD-4F88-8AC6-6312161BFE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get_movie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display_movie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update_movie_year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display_movie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(movie);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1423CA4-CC12-44FC-A357-8F510DFE447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2438400"/>
            <a:ext cx="7391400" cy="382544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output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EB1D98-C1D3-4948-99A1-E453E692BC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2975522"/>
            <a:ext cx="5105400" cy="15943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title: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Wonder Woman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year: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1917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MOVIE: Wonder Woman (1917)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 Year: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2017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MOVIE: Wonder Woman (2017)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81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64AAF85-EB8D-4BC5-A0E3-FA0D43658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0852BCF-E18A-47F7-B112-D7F7CBD96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5B14F8D-A573-4642-8A8D-BEF0F4604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431A54D7-B3C8-4125-84EE-B80E55D12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1)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78E8330E-19D5-40CD-81EC-582BA7E254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Define, initialize, and use structures in your C++ programs.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Define and work with scoped enumerations in your C++ programs.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the C++ code for a program that uses any of the language elements presented in this chapter, explain what each statement in the program does.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what a structure is and why you might want to use one.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why you should always initialize a structure or provide default values for its data members.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process of nesting one structure within another structure.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advantage of returning a structure type from a function.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752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CED724-9D16-491B-8724-3167FAFD8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Another way to update a Movie 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68582CD-2618-4A7A-90FA-09D12A9CDC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1447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 update_movie_year2(Movie movie)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"Update Year: 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movie.year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movie;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1DA63AC-A7F6-4F0C-9B1D-EA96CA5A67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2590800"/>
            <a:ext cx="7391400" cy="382544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this function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4B76D32-4D65-4F04-AC18-8F8E1667FAD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045822"/>
            <a:ext cx="7391400" cy="2049956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 = update_movie_year2(movie);</a:t>
            </a: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6EAA9598-4B2D-4269-B852-947864CF6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E4C47D2A-708D-41EB-9376-AB794534E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50FC6CCC-32B8-4C8E-A14B-3807F6351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18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31E66D2-952A-48B5-90F7-7B311FBA0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89BF17C-F059-4007-93BA-E30BA0D0E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5784F5-6CAE-4EBA-BDA6-C6F60C6FA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C08BB308-3864-4AF1-BD3A-8D96A1B26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Movie objects for comparison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E058D90C-13A2-44C5-BC08-7463F9F361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305762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 ww1 {"Wonder Woman", 2017};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 ww2 {"Wonder Woman", 2017};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cb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{"Casablanca", 1942};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happens if you try to compare structure variables </a:t>
            </a:r>
            <a:b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equality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1800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(ww1 == ww2)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"The movies are equal.\n";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876CCF31-3AB0-4C4F-8432-830C6ED270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3962400"/>
            <a:ext cx="7391400" cy="382544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typical error message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2AE328E3-0606-4A81-B353-AB9279E8C26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4499522"/>
            <a:ext cx="6324600" cy="38254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operator "==" matches these operands</a:t>
            </a:r>
          </a:p>
        </p:txBody>
      </p:sp>
    </p:spTree>
    <p:extLst>
      <p:ext uri="{BB962C8B-B14F-4D97-AF65-F5344CB8AC3E}">
        <p14:creationId xmlns:p14="http://schemas.microsoft.com/office/powerpoint/2010/main" val="1905627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97DDBE7F-1D71-4B54-8CC1-F34437246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73A06D57-B20D-4744-A092-525D119FF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Mike Murach &amp; Associates, Inc.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AFDE0C2B-420F-4FC9-AEBC-311078FA0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  <a:p>
            <a:pPr algn="r"/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/>
              <a:t>22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9552F077-6E05-4D97-B24D-3EA0925D3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compare the data members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Movie objects for equality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9EEEF8A7-FB84-4FF4-8079-FC560D2C1A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00664"/>
            <a:ext cx="7391400" cy="2128336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if statement that displays a message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(ww1.title == ww2.title &amp;&amp;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ww1.year  == ww2.year)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"The movies are equal.\n";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else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"The movies are NOT equal.\n";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662D841-6B06-42DB-BC6F-2A13A3EF6B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3276600"/>
            <a:ext cx="7391400" cy="382544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A91A480-D07A-429A-9022-320215F3CF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3733800"/>
            <a:ext cx="4572000" cy="38254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movies are equal.</a:t>
            </a:r>
          </a:p>
        </p:txBody>
      </p:sp>
    </p:spTree>
    <p:extLst>
      <p:ext uri="{BB962C8B-B14F-4D97-AF65-F5344CB8AC3E}">
        <p14:creationId xmlns:p14="http://schemas.microsoft.com/office/powerpoint/2010/main" val="3374926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F0EBA26-127D-4F8B-8092-0F10DC5B7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5B2AA59-C051-4D7F-A06D-BEA31B05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36C513E-4D4F-4AB3-90CC-CFF66F915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139230B8-BC70-4671-8876-D8394434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sets a Boolean variable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90D08820-DC44-4546-AB87-5131EB8E86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 duplicate;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duplicate = (ww1.title == ww2.title &amp;&amp;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ww1.year  == ww2.year);    // duplicate is true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duplicate = (ww1.title ==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cb.title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&amp;&amp;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ww1.year  ==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cb.year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 // duplicate is false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911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1E425B-AA11-44FC-8A5F-2F3E063F3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Movie data type with a member function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64C4DA0-2662-4F4D-94A4-A40573F19D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 Movie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title;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year;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 equals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(const Movie&amp;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to_compare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(title ==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to_compare.title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&amp;&amp;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year ==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to_compare.year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1C91F81-EBC6-40B9-9B3F-23DFCD188D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calls the member function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ED4DF21-B183-4D86-8A61-0B3720A007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 duplicate;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duplicate =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ww1.equals(ww2)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// duplicate is true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duplicate =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ww1.equals(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cb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// duplicate is false</a:t>
            </a: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193450BA-27A2-4F3E-940B-52860A548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5AE8467A-224A-43C5-B767-CD863C16F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5FAFD65-1FD5-4B95-8BB3-EDE2769EB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055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2F35A00-AFFD-4B13-AFE5-712269637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FE8EB14-EF6F-495C-A4B4-DA6740867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1D73B45-69BE-4AA0-8E2A-7848A296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CC18B1BE-FCEF-448B-A60A-1F83D723A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declare a member function prototype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define it later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92990E41-3805-41D6-AFEF-13B061BA9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391400" cy="4419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 Movie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title;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year;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bool equals(const Movie&amp;);   // member function prototype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member function definition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Movie::equals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(const Movie&amp;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to_compare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(title ==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to_compare.title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&amp;&amp;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year ==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to_compare.year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706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675A10-06F0-4E72-8D6D-2504576EC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add an operator to a data type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3EF405E-F4FE-4F77-8FAC-0399A260CE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 Movie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title;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year;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bool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operator==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(const Movie&amp;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to_compare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(title ==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to_compare.title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&amp;&amp;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year ==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to_compare.year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};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24C20E6-39C1-4506-B762-6B0698AB85E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Code that uses the equality operator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47D0BD2-0839-4019-845B-1DA2FBEB4F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 duplicate;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duplicate = (ww1 == ww2);        // duplicate is true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duplicate = (ww1 ==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cb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     // duplicate is false</a:t>
            </a: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2D33BEA-C939-4D81-9443-350ECFCCB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E7BB4CA7-7D58-429C-9A83-06F9063CF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250DE4A8-A3E8-4D7A-A90E-99E0D196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651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13DA524-DEFF-403E-884C-AA0A84BB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AB81E86-5EA5-438B-953B-9C27D76ED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8EA8631-C4A8-4101-8725-11348DC60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92133AB5-662A-4444-B7BD-A2D473C9C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Console for the Movie List 2.0 program (part 1)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6DD56B02-CFA3-4857-ABC0-CF49FCC741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705600" cy="45720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Movie List program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 - View movie list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- Add a movie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 - Delete a movie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- Exit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TITLE                           YEAR    STARS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  Casablanca                      1942    5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  Wonder Woman                    2017    4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Wizard of Oz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1939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Stars (1-5):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Wizard of Oz was added.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390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13DA524-DEFF-403E-884C-AA0A84BB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AB81E86-5EA5-438B-953B-9C27D76ED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8EA8631-C4A8-4101-8725-11348DC60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92133AB5-662A-4444-B7BD-A2D473C9C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Console for the Movie List 2.0 program (part 2)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6DD56B02-CFA3-4857-ABC0-CF49FCC741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705600" cy="1600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Casablanca was deleted.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5246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1468772-5141-41E6-8C70-CA77DC2B2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73D7822-DAA3-4615-AB0E-6F99BA464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C5F836D-8BB3-47EF-8312-C728D540A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CF457073-9871-4FAC-80A7-48B273461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Movie List 2.0 program (part 1)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CBB37A02-E581-40BF-9714-599BDD0F81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fstream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sstream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iomanip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&lt;string&gt;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&lt;vector&gt;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 Movie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title = "";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unsigned int year = 0;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unsigned int stars = 0;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bool equals(Movie&amp;);              // member function declaration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member function definition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 Movie::equals(Movie&amp;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to_compare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(title ==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to_compare.title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&amp;&amp; year ==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to_compare.year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movies_file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"movies.txt";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486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64AAF85-EB8D-4BC5-A0E3-FA0D43658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0852BCF-E18A-47F7-B112-D7F7CBD96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5B14F8D-A573-4642-8A8D-BEF0F4604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431A54D7-B3C8-4125-84EE-B80E55D12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2)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78E8330E-19D5-40CD-81EC-582BA7E254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347663" marR="0" lvl="0" indent="-347663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why you can’t use the equality operator to compare structure objects by default and how you typically do that.</a:t>
            </a:r>
          </a:p>
          <a:p>
            <a:pPr marL="347663" marR="0" lvl="0" indent="-347663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47345" algn="l"/>
                <a:tab pos="365760" algn="l"/>
              </a:tabLst>
            </a:pPr>
            <a:r>
              <a:rPr lang="en-US" spc="-1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what the data members, member functions, and operators of a structure are used for.</a:t>
            </a:r>
          </a:p>
          <a:p>
            <a:pPr marL="347663" marR="0" lvl="0" indent="-347663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how enumerations work.</a:t>
            </a:r>
          </a:p>
          <a:p>
            <a:pPr marL="347663" marR="0" lvl="0" indent="-347663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three problems that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unscoped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enumerations can cause.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5600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1468772-5141-41E6-8C70-CA77DC2B2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73D7822-DAA3-4615-AB0E-6F99BA464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C5F836D-8BB3-47EF-8312-C728D540A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CF457073-9871-4FAC-80A7-48B273461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Movie List 2.0 program (part 2)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CBB37A02-E581-40BF-9714-599BDD0F81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vector&lt;Movie&gt;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read_movies_from_file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vector&lt;Movie&gt; movies;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ifstream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input_file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movies_file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input_file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   // if file opened successfully...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Movie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line;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while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getline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input_file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line))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stringstream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ss(line);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getline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(ss,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movie.title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'\t');   // get title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ss &gt;&gt;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movie.year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movie.stars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// get year and stars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movies.push_back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(movie);          // add movie to vector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input_file.close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movies;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426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1468772-5141-41E6-8C70-CA77DC2B2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73D7822-DAA3-4615-AB0E-6F99BA464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C5F836D-8BB3-47EF-8312-C728D540A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CF457073-9871-4FAC-80A7-48B273461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Movie List 2.0 program (part 3)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CBB37A02-E581-40BF-9714-599BDD0F81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write_movies_to_file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(const vector&lt;Movie&gt;&amp; movies)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output_file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movies_file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output_file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    // if file opened successfully...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(Movie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movies)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output_file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movie.title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'\t'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movie.year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'\t'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movie.stars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'\n';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output_file.close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view_movies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(const vector&lt;Movie&gt;&amp; movies)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col_width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8;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left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col_width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2) &lt;&lt; " 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col_width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4) &lt;&lt; "TITLE"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col_width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&lt;&lt; "YEAR"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col_width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&lt;&lt; "STARS"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8672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1468772-5141-41E6-8C70-CA77DC2B2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73D7822-DAA3-4615-AB0E-6F99BA464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C5F836D-8BB3-47EF-8312-C728D540A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CF457073-9871-4FAC-80A7-48B273461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Movie List 2.0 program (part 4)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CBB37A02-E581-40BF-9714-599BDD0F81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number = 1;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(Movie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movies)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col_width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2) &lt;&lt; number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col_width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4)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movie.title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col_width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movie.year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col_width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movie.stars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++number;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get_movie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Movie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"Title: 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cin.ignore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(1000, '\n');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getline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movie.title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"Year: 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movie.year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"Stars (1-5): 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movie.stars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movie;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9840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1468772-5141-41E6-8C70-CA77DC2B2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73D7822-DAA3-4615-AB0E-6F99BA464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C5F836D-8BB3-47EF-8312-C728D540A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CF457073-9871-4FAC-80A7-48B273461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Movie List 2.0 program (part 5)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CBB37A02-E581-40BF-9714-599BDD0F81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add_movie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(vector&lt;Movie&gt;&amp; movies)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Movie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get_movie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check if movie already exists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bool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already_exists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(Movie&amp; m : movies)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m.equals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(movie))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already_exists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m.stars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movie.stars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break;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already_exists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write_movies_to_file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movie.title</a:t>
            </a:r>
            <a:endParaRPr lang="en-US" sz="13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&lt;&lt; " already exists and was updated.\n\n";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movies.push_back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write_movies_to_file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movie.title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 was added.\n\n";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47472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1468772-5141-41E6-8C70-CA77DC2B2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73D7822-DAA3-4615-AB0E-6F99BA464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C5F836D-8BB3-47EF-8312-C728D540A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CF457073-9871-4FAC-80A7-48B273461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Movie List 2.0 program (part 6)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CBB37A02-E581-40BF-9714-599BDD0F81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get_movie_number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(const vector&lt;Movie&gt;&amp; movies)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cin.ignore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(1000, '\n');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number;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(true)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"Number: 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&gt;&gt; number;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(number &gt; 0 &amp;&amp; number &lt;=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movies.size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number;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"Invalid movie number. Try again.\n";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delete_movie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(vector&lt;Movie&gt;&amp; movies)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number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get_movie_number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index = number - 1;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Movie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movies[index];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movies.erase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movies.begin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+ index);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write_movies_to_file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movie.title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 was deleted.\n\n";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endParaRPr lang="en-US" sz="13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9532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1468772-5141-41E6-8C70-CA77DC2B2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73D7822-DAA3-4615-AB0E-6F99BA464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C5F836D-8BB3-47EF-8312-C728D540A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CF457073-9871-4FAC-80A7-48B273461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Movie List 2.0 program (part 7)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CBB37A02-E581-40BF-9714-599BDD0F81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display_menu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"COMMANDS\n"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&lt;&lt; "v - View movie list\n"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&lt;&lt; "a - Add a movie\n"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&lt;&lt; "d - Delete a movie\n"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&lt;&lt; "x - Exit\n\n";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main()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"The Movie List program\n\n";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display_menu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vector&lt;Movie&gt; movies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read_movies_from_file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char command = 'v';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(command != 'x')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"Command: 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&gt;&gt; command;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switch (command)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case 'v':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view_movies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break;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case 'a':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add_movie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break;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endParaRPr lang="en-US" sz="13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0427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1468772-5141-41E6-8C70-CA77DC2B2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73D7822-DAA3-4615-AB0E-6F99BA464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C5F836D-8BB3-47EF-8312-C728D540A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CF457073-9871-4FAC-80A7-48B273461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Movie List 2.0 program (part 8)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CBB37A02-E581-40BF-9714-599BDD0F81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case 'd':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delete_movie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break;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case 'x':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"Bye!\n\n";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break;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default: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"Not a valid command. 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&lt;&lt; "Please try again.\n\n";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break;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3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0706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9C1622-C215-4063-818C-311A39F9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define an enumeration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D7444DC-260B-4614-AAFD-9CDCF5AD0C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21336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basic syntax for creating an enumeration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5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EnumerationName</a:t>
            </a:r>
            <a:r>
              <a:rPr lang="en-US" sz="15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5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constant_name_1[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5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constant_name_2] ...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enumeration with four enumerators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Operation { add, subtract, multiply, divide };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9133F57-78C2-4C0C-A192-46FB30AEB5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access an enumerator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0DF244D-3A47-4B25-B816-E590045BFE9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Operation::add;</a:t>
            </a: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92982657-E246-4629-B4BB-EC7A5FF1F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F39ED5DB-1B9B-40D0-AE95-05B9B931E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496615B8-B56E-4ADA-96AD-1628353E7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2749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E7214E-4EED-4115-A949-0DAD8AD93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create a variable for an enumerator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F6A892-9B74-4C99-A582-B2DD5047D3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799"/>
            <a:ext cx="7391400" cy="369331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Operation op;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095A254-E257-4235-8856-4FD2982EC8E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508608"/>
            <a:ext cx="7391400" cy="841922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and initialize a variable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an enumerator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72297CD-CBE6-4A01-B144-F96FEEF6A68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423008"/>
            <a:ext cx="7391400" cy="3192956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two statements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Operation op;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 = Operation::add;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one statement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Operation op = Operation::add;</a:t>
            </a: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2747F678-B071-4E29-AB26-F5B09E0CC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98887A59-53E3-4147-9240-901557F92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18365A4-8A22-4C00-A29A-AC1D2B065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2960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078CBA-D264-4179-91EA-0A5911D5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function that accepts an enumeration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an argument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88A65C9-15D5-4D6A-993B-173D0E0461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96942"/>
            <a:ext cx="7391400" cy="1703458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calculate(Operation op, double num1, double num2)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switch (op)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case Operation::add: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num1 + num2;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case Operation::subtract: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num1 - num2;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case Operation::multiply: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num1 * num2;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case Operation::divide: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num1 / num2;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8EB8C22-BBBE-419E-8854-63C2A0DC2FC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4269378"/>
            <a:ext cx="7391400" cy="382544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function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D0FB57A-3324-41F4-81D3-8D6B1CCED6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4724400"/>
            <a:ext cx="7391400" cy="12954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num1 = 50, num2 = 25;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Operation op = Operation::add;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calculate(op, num1, num2)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// displays 75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 = Operation::subtract;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calculate(op, num1, num2)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// displays 25</a:t>
            </a: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BB7E07FF-9D1B-4918-BAAC-33EBD7CF8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8A8E915D-CCBD-4DBB-A457-56E9F97D8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7E19815A-2A5B-4550-8950-85C759B72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481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0F5DF9-3681-48EF-84E1-498B668F6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define a structure data type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833A5DC-778B-4588-951B-B578A7A212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defining a structure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structure members ...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Movie structure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 Movie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title;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year;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  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2D54A67-6FC7-4848-9E35-5FD3BDD51E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3812178"/>
            <a:ext cx="7391400" cy="382544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define a variable of a structure type 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A1B155B-CC7A-4FA5-94AB-0E8D784CF35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4267200"/>
            <a:ext cx="7391400" cy="9144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B15AB4DC-E4E1-44AE-B4AF-7AB440B62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E0A8FDD-B631-4509-9726-62FBED62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31FBA56-2458-496C-9BA5-2CC8382EE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0580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D7DA9952-0900-45D8-B5A3-095B4B451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0FC2FD44-3B49-438D-BABA-899F5F9B6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58F69A7-D7DA-4628-B50B-3B90D04CD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A146C0-BBCF-41BB-A350-561951338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enumeration with indexes that start at zero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C7E708F-5D7C-4C49-85D8-0EE984A5CB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Operation { add, subtract, multiply, divide };</a:t>
            </a:r>
          </a:p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xmlns="" id="{6047F1E7-E0C4-4DC2-8400-AE88D7B621B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524000"/>
            <a:ext cx="7391400" cy="382544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 an integer to its corresponding enumerator</a:t>
            </a:r>
          </a:p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007F610D-2D59-46BB-917E-1AB96C6E58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360022"/>
            <a:ext cx="7391400" cy="840378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choice =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Operation op =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static_cast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&lt;Operation&gt;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(choice);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op is now Operation::add</a:t>
            </a:r>
          </a:p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0C33B493-78EB-488B-A23A-C1747072887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4572000"/>
            <a:ext cx="7391400" cy="3810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relational operators with an enumeration</a:t>
            </a:r>
          </a:p>
          <a:p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xmlns="" id="{3B4260AC-F0D8-4EE5-864A-B9E5DF44ABF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5029200"/>
            <a:ext cx="7391400" cy="9144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(op &lt; Operation::add || op &gt; Operation::divide)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"Invalid operation!";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6B2F4191-F5FE-436C-92EA-F4A6BDCC7CC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8200" y="3352800"/>
            <a:ext cx="7391400" cy="3810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the corresponding integer of an enumerator</a:t>
            </a:r>
          </a:p>
          <a:p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xmlns="" id="{39F8ADA7-BB3C-4C0F-B2C2-5B955B262DE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3810000"/>
            <a:ext cx="7467600" cy="76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Operation op = Operation::divide;</a:t>
            </a:r>
          </a:p>
          <a:p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choice =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static_cast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&lt;int&gt;(op);            // choice is 3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235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ED1A603-8D8A-4167-8BB4-4C31D6E1C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DE1B7EC-C2CE-436E-BFFA-C89E8867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C1DBFC4-DE6A-4619-8FC6-163B73D11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55E28262-4123-427B-BD39-96E4F0FFB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set the values of the enumerators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66723142-9EB0-464C-812A-C763B492EE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Specify the initial value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Operation { add = 1, subtract,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multipy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divide };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add is 1, subtract is 2, multiply is 3, divide is 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Months {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feb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mar,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may };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1,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feb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2, mar is 3,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4, and may is 5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Specify all the values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Terms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net_due_20 = 20,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net_due_30 = 30,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net_due_60 = 60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Flags { red = 1, orange = 2, yellow = 4, green = 8 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1562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DF1DB08-DB69-4E89-807B-12C34C74F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65C6C38-EA52-484C-BC03-57E51E88A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6739D32-7CFB-4B79-B65D-AFFDC3D10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7C2E9408-1944-4230-85A7-CD733BC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work with char enumerators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A7F5AA28-CA26-4C39-9FE6-6D3A3744C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the underlying int type to store char values </a:t>
            </a:r>
            <a:b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(4 bytes per char)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Command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view = 'v',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add = 'a',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del = 'd',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exit = 'x'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 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 the underlying type to char (1 byte per char)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Command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char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view = 'v',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add = 'a',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del = 'd',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exit = 'x'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 a character to its corresponding enumerator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 choice = 'a';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static_cast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&lt;Command&gt;(choice);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command is Command::add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9105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463A40F8-07C2-4B12-AEC4-E71CC23B1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079E5F6-A6AA-4033-98A2-336AEC807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A796C70C-F6BA-486C-8EC9-30CEC3F0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9CFBFF-FC0A-4639-8DCD-8F24B136F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unscoped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enumeration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71490E3-077D-4944-BD4E-2843F2089A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enum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Operation { add, subtract, multiply, divide };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40173F4B-7A1E-44A5-AFAB-BCB26F8359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676400"/>
            <a:ext cx="7391400" cy="382544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access an enumerator</a:t>
            </a:r>
          </a:p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72C84CBE-BA17-41B9-B97D-249E7E84FD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131422"/>
            <a:ext cx="7391400" cy="840378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add;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088C5D63-477F-4B01-9AA9-207BB47B631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8200" y="2743200"/>
            <a:ext cx="7391400" cy="3810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and initialize a variable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an enumerator</a:t>
            </a:r>
          </a:p>
          <a:p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xmlns="" id="{C0738976-E3AD-4193-850E-E1F35BE971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3657600"/>
            <a:ext cx="7391400" cy="9144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Operation op = add;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4305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8CC2A9-6B7D-4991-A8FE-351401446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function that accepts an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unscoped</a:t>
            </a: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enumeration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an argument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84EB55A-CD59-4803-9053-B6B69D834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96942"/>
            <a:ext cx="7391400" cy="1703458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calculate(Operation op, double num1, double num2)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switch (op)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case add: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num1 + num2;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case subtract: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num1 - num2;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case multiply: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num1 * num2;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case divide: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num1 / num2;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12FC85A-9EA3-453B-8F13-5C08C5AA78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4276822"/>
            <a:ext cx="7391400" cy="382544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function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7F76CFC-F761-4383-8CFB-DDBE2EF374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4731844"/>
            <a:ext cx="7391400" cy="1135556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num1 = 50, num2 = 25;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Operation op = add;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calculate(op, num1, num2)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// displays 75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 = subtract;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calculate(op, num1, num2)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// displays 25</a:t>
            </a: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48EB12FA-AC46-4498-AE07-CB81C480E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89F7F445-4308-484C-8A82-6F3DC33C9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F490ADD6-83C6-490B-A930-AFEF1A4F8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9098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A9CD0D1-BE77-41D1-B9BD-66EDE7ECD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114B8EF-F68C-4EA6-A8BD-75898C85E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FD353D9-0A89-44EC-B096-43D8B84C9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B6C14E43-224A-4BCE-BE55-A99A77950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Problems with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unscoped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enumerations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205E2576-66E2-4347-85C2-4EA1A9AFF1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They can lead to name collisions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Operation { </a:t>
            </a:r>
            <a:r>
              <a:rPr lang="en-US" sz="15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subtract, multiply, divide 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 { view, </a:t>
            </a:r>
            <a:r>
              <a:rPr lang="en-US" sz="15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del, quit 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error - name collision!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They implicitly convert enumerators to integers </a:t>
            </a:r>
            <a:b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(not recommended)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Operation op = divide;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choice = op;    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works, but an 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explict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cast would be better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They allow you to compare enumerators to integers </a:t>
            </a:r>
            <a:b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(not recommended)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Operation op = divide;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(op &lt; 0 || op &gt; 3)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works, but hard-to-read AND error-prone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"Invalid operation!\n";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9197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92CBAA5-1D6E-46AB-A4E0-8B5BE84E8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50F97B9-11D6-43FD-A1F2-C9D4D0B7F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50F7BBD-C189-4C8F-B7A8-B9C19FB55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7ABB93AF-32C0-42EE-BF0A-6B62315D7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 for the Monthly Bonus Calc program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91167CFC-3482-482E-B4FF-D4F1B33A2B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1143000"/>
            <a:ext cx="7315200" cy="2895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Monthly Bonus Calculator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DEPARTMENTS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1 - Marketing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2 - IT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3 - Sales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4 - Other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department number: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many trouble tickets did you close this month?: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Congrats! You earned the $1000 monthly bonus.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093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A7109BE-8FB2-4D91-93F9-7282F0A91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4BFEB9C-B3BE-4742-B244-91779D7C6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B9E09D7-2A33-4F63-8C2C-1CE3F19C9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C23C6E19-26A3-4C92-96C2-34D11D4DE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for the Monthly Bonus Calc program (part 1)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7354E68E-4149-4E3D-A999-8A97F7E166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Department { marketing = 1, it, sales, other };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function prototypes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show_menu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get_department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check_criteria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(Department);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main()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"The Monthly Bonus Calculator\n\n";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show_menu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Department dept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get_department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bool bonus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check_criteria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(dept);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double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bonus_amt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1000;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(bonus)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"Congrats! You earned the $"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bonus_amt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&lt;&lt; " monthly bonus.\n\n";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8367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EE682F9-CF65-43B0-9FB0-5901BC150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AE359AA-6A4F-4158-BFB5-A95E075F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00DBF51-D3FB-4BF7-958B-52986AD2D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93A8D45A-3977-4DBD-875F-A0F92207E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for the Monthly Bonus Calc program (part 2)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87C12360-1E2D-4BF4-A912-ADDBD30960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"Sorry! No bonus for you this month :(  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&lt;&lt; "Keep trying!\n\n";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function definitions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show_menu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"DEPARTMENTS\n"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static_cast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&lt;int&gt;(Department::marketing)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&lt;&lt; " - Marketing\n"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static_cast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&lt;int&gt;(Department::it) &lt;&lt; " - IT\n"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static_cast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&lt;int&gt;(Department::sales) &lt;&lt; " - Sales\n"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static_cast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&lt;int&gt;(Department::other) &lt;&lt; " - Other\n\n";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112086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EE682F9-CF65-43B0-9FB0-5901BC150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AE359AA-6A4F-4158-BFB5-A95E075F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00DBF51-D3FB-4BF7-958B-52986AD2D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93A8D45A-3977-4DBD-875F-A0F92207E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for the Monthly Bonus Calc program (part 3)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87C12360-1E2D-4BF4-A912-ADDBD30960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get_department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"Enter department number: 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choice = 0;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&gt;&gt; choice;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Department dept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static_cast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&lt;Department&gt;(choice);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(dept &lt; Department::marketing || dept &gt; Department::sales)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Department::other;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dept;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check_criteria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(Department dept)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switch (dept)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case Department::marketing: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viral_campaigns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"How many of your campaigns went viral 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&lt;&lt; "this month?: 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viral_campaigns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viral_campaigns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4;</a:t>
            </a:r>
          </a:p>
        </p:txBody>
      </p:sp>
    </p:spTree>
    <p:extLst>
      <p:ext uri="{BB962C8B-B14F-4D97-AF65-F5344CB8AC3E}">
        <p14:creationId xmlns:p14="http://schemas.microsoft.com/office/powerpoint/2010/main" val="3575294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146B80B-B2CD-4696-B885-8FE502ADE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CCFE527-B3C0-4AB7-B69D-96E6751A4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624843F-6B13-41B3-B227-CF1869CDE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8158270F-DC22-4BD7-9002-F36050685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access the members of a structure object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E1B61F0B-833C-40C9-8F80-2C3A378FCD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962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assign values directly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movie.title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"Wonder Woman";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movie.year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2017;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assign values from the input stream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"Please enter a movie title: ";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getline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movie.title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"Please enter the year that movie was released: 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&gt;&gt; 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movie.year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read values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movie.title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 was released in " &lt;&lt; 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movie.year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&lt;&lt; ".\n";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693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EE682F9-CF65-43B0-9FB0-5901BC150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AE359AA-6A4F-4158-BFB5-A95E075F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00DBF51-D3FB-4BF7-958B-52986AD2D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93A8D45A-3977-4DBD-875F-A0F92207E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for the Monthly Bonus Calc program (part 4)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87C12360-1E2D-4BF4-A912-ADDBD30960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case Department::it: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trouble_tickets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"How many trouble tickets did you close 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&lt;&lt; "this month?: 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trouble_tickets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trouble_tickets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10;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case Department::sales: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double sales;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"What were your total sales this month?: 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&gt;&gt; sales;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sales &gt;= 1000;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case Department::other: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char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supervisor_grade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"What was your grade from your supervisor 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&lt;&lt; "this month?: 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supervisor_grade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tolower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supervisor_grade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== 'a';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1800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F05048-BD96-4DA4-A24C-D93329FEB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091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 vector of structure objects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add a structure object to it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196D605-0D8C-4131-B326-61D3F50843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67430"/>
            <a:ext cx="7391400" cy="1632969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vector&lt;Movie&gt; movies;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movies.push_back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(movie);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23123ED-30D7-4665-BB3C-34C1233127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2438400"/>
            <a:ext cx="7391400" cy="382544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loop through a vector of structure objects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BCC4644-7D31-4CB7-AAF6-E0C5B9159DC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893422"/>
            <a:ext cx="7391400" cy="2049956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for(Movie m: movies)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m.title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 was released in " &lt;&lt;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m.year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&lt;&lt; ".\n";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C712280D-531C-44DE-B27A-8DFD5BE25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C2D0563B-D74D-4C4C-8ABC-9D740BAC5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1D5564A-454F-4A78-9764-BF93FAEF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601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81C584B-8F62-4E91-AFFB-B3467EEB1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3E80650-351B-437C-BBBC-A510D22B0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2EF359A-DD70-4A43-B3C0-465FF4C44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670275B-577C-4E3E-94EB-680820B3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09136"/>
            <a:ext cx="7315200" cy="77619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displays the initial values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a Movie object’s members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9B1F152F-3144-4658-A0E4-1810A1C29E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639908"/>
            <a:ext cx="7391400" cy="1560491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"MOVIE OBJECT INITIAL VALUES\n"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&lt;&lt; "Title: " &lt;&lt;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movie.title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&lt;&lt; "Year: " &lt;&lt;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movie.year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97DF7E5-375F-413C-A410-6E81AED95C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2971800"/>
            <a:ext cx="7391400" cy="382544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E0E0FB0D-F4FC-4561-B57F-EBEC3362197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3508922"/>
            <a:ext cx="4800600" cy="87046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 OBJECT INITIAL VALUES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Title: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Year: 4201099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833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F038A1C-B7C6-4B2C-88F6-FE2706A72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2464893-FC5A-4B73-9242-15B1E392B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12CF3B3-DF54-4347-AA2E-7478ECDA0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F6474691-0B9F-483F-9754-7C2F83AB2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091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an initialization list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initialize a structure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8B03103B-0D4B-452D-8EDD-5CC07D5B83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600200"/>
            <a:ext cx="7391400" cy="43434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an initialization 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variable_name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value1[, value2] ...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Movie objects defined with initialization lists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 movie_1 = { "Casablanca", 1942 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 movie_2 { "Wonder Woman", 2017 };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assignment operator is optional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Movie object initialized with only a title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 movie_3 = { "Casablanca" 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772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179654C-490D-481F-B48B-811A56271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B7EDDAB-6F1D-4C84-AB7C-29F701F46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89F8168-19C6-4FED-8D34-84116315F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CEA6722-BE0C-49EC-A49A-97EE35D08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091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set default member values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part of the structure definition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BB0F2B25-56E1-401D-951C-810353CD5F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600200"/>
            <a:ext cx="7391400" cy="43434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 Movie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title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""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year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208832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new accessible slide layouts.potx" id="{E6EB3C0A-5B78-4711-824B-8DE9BF5F74E9}" vid="{6235791C-E905-4260-842D-4CCBFD39743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</TotalTime>
  <Words>3392</Words>
  <Application>Microsoft Office PowerPoint</Application>
  <PresentationFormat>On-screen Show (4:3)</PresentationFormat>
  <Paragraphs>906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Arial Narrow</vt:lpstr>
      <vt:lpstr>Courier New</vt:lpstr>
      <vt:lpstr>Times New Roman</vt:lpstr>
      <vt:lpstr>Master slides_with_titles_logo</vt:lpstr>
      <vt:lpstr>Chapter 9</vt:lpstr>
      <vt:lpstr>Objectives (part 1)</vt:lpstr>
      <vt:lpstr>Objectives (part 2)</vt:lpstr>
      <vt:lpstr>How to define a structure data type</vt:lpstr>
      <vt:lpstr>How to access the members of a structure object</vt:lpstr>
      <vt:lpstr>How to create a vector of structure objects  and add a structure object to it</vt:lpstr>
      <vt:lpstr>Code that displays the initial values  of a Movie object’s members</vt:lpstr>
      <vt:lpstr>How to use an initialization list  to initialize a structure</vt:lpstr>
      <vt:lpstr>How to set default member values  as part of the structure definition</vt:lpstr>
      <vt:lpstr>The console for the Movie List 1.0 program</vt:lpstr>
      <vt:lpstr>The code for the Movie List 1.0 program (part 1)</vt:lpstr>
      <vt:lpstr>The code for the Movie List 1.0 program (part 2)</vt:lpstr>
      <vt:lpstr>The code for the Movie List 1.0 program (part 3)</vt:lpstr>
      <vt:lpstr>An Invoice structure that nests Date structures</vt:lpstr>
      <vt:lpstr>Code that uses these nested structures</vt:lpstr>
      <vt:lpstr>The console that shows the invoice data</vt:lpstr>
      <vt:lpstr>A function that returns a Movie object</vt:lpstr>
      <vt:lpstr>A function that accepts a Movie object  but doesn’t update it</vt:lpstr>
      <vt:lpstr>Code that uses these functions</vt:lpstr>
      <vt:lpstr>Another way to update a Movie object</vt:lpstr>
      <vt:lpstr>Three Movie objects for comparison</vt:lpstr>
      <vt:lpstr>How to compare the data members  of the Movie objects for equality</vt:lpstr>
      <vt:lpstr>Code that sets a Boolean variable</vt:lpstr>
      <vt:lpstr>A Movie data type with a member function </vt:lpstr>
      <vt:lpstr>How to declare a member function prototype  and define it later</vt:lpstr>
      <vt:lpstr>How to add an operator to a data type</vt:lpstr>
      <vt:lpstr>Console for the Movie List 2.0 program (part 1)</vt:lpstr>
      <vt:lpstr>Console for the Movie List 2.0 program (part 2)</vt:lpstr>
      <vt:lpstr>The code for the Movie List 2.0 program (part 1)</vt:lpstr>
      <vt:lpstr>The code for the Movie List 2.0 program (part 2)</vt:lpstr>
      <vt:lpstr>The code for the Movie List 2.0 program (part 3)</vt:lpstr>
      <vt:lpstr>The code for the Movie List 2.0 program (part 4)</vt:lpstr>
      <vt:lpstr>The code for the Movie List 2.0 program (part 5)</vt:lpstr>
      <vt:lpstr>The code for the Movie List 2.0 program (part 6)</vt:lpstr>
      <vt:lpstr>The code for the Movie List 2.0 program (part 7)</vt:lpstr>
      <vt:lpstr>The code for the Movie List 2.0 program (part 8)</vt:lpstr>
      <vt:lpstr>How to define an enumeration</vt:lpstr>
      <vt:lpstr>How to create a variable for an enumerator</vt:lpstr>
      <vt:lpstr>A function that accepts an enumeration  as an argument</vt:lpstr>
      <vt:lpstr>An enumeration with indexes that start at zero</vt:lpstr>
      <vt:lpstr>How to set the values of the enumerators</vt:lpstr>
      <vt:lpstr>How to work with char enumerators</vt:lpstr>
      <vt:lpstr>An unscoped enumeration</vt:lpstr>
      <vt:lpstr>A function that accepts an unscoped enumeration  as an argument</vt:lpstr>
      <vt:lpstr>Problems with unscoped enumerations</vt:lpstr>
      <vt:lpstr>The console for the Monthly Bonus Calc program</vt:lpstr>
      <vt:lpstr>Code for the Monthly Bonus Calc program (part 1)</vt:lpstr>
      <vt:lpstr>Code for the Monthly Bonus Calc program (part 2)</vt:lpstr>
      <vt:lpstr>Code for the Monthly Bonus Calc program (part 3)</vt:lpstr>
      <vt:lpstr>Code for the Monthly Bonus Calc program (part 4)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Anne Boehm</dc:creator>
  <cp:lastModifiedBy>Anne Boehm</cp:lastModifiedBy>
  <cp:revision>38</cp:revision>
  <cp:lastPrinted>2016-01-14T23:03:16Z</cp:lastPrinted>
  <dcterms:created xsi:type="dcterms:W3CDTF">2018-09-12T21:40:20Z</dcterms:created>
  <dcterms:modified xsi:type="dcterms:W3CDTF">2018-10-11T23:25:18Z</dcterms:modified>
</cp:coreProperties>
</file>