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8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86452" autoAdjust="0"/>
  </p:normalViewPr>
  <p:slideViewPr>
    <p:cSldViewPr>
      <p:cViewPr varScale="1">
        <p:scale>
          <a:sx n="113" d="100"/>
          <a:sy n="113" d="100"/>
        </p:scale>
        <p:origin x="12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10/17/2018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Text_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533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751056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2206078"/>
            <a:ext cx="7391400" cy="76572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xmlns="" id="{D66358B5-12C0-43B3-99CB-AF3876E01A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122656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2B727416-16C9-42FB-A506-84DD38848E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3577678"/>
            <a:ext cx="7391400" cy="76572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38200" y="4495800"/>
            <a:ext cx="7391400" cy="3810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838200" y="4953000"/>
            <a:ext cx="7391400" cy="762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84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_Console_console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1089365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284456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2743200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xmlns="" id="{7F04EAA1-B9FB-4DEA-BE95-C0EF57E420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98996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xmlns="" id="{C7AC66CB-D89F-41F8-BE0A-E71C9CE5CC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95400" y="44487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4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315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5" r:id="rId6"/>
    <p:sldLayoutId id="2147483681" r:id="rId7"/>
    <p:sldLayoutId id="2147483673" r:id="rId8"/>
    <p:sldLayoutId id="2147483674" r:id="rId9"/>
    <p:sldLayoutId id="2147483684" r:id="rId10"/>
    <p:sldLayoutId id="2147483676" r:id="rId11"/>
    <p:sldLayoutId id="2147483675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55DA17-FECB-4B32-B358-BE4885BD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try/catch statement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catches an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AE96D7-27BC-49BF-90AB-3C11E9CB98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4078"/>
            <a:ext cx="7391400" cy="175632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might throw an exception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exception_type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handle the 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03319E-5F8F-478A-87A6-859C76B95A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what() function of all exception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63FEFFF-7711-4EF0-B819-DA40027ABD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what()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4742FF18-B67F-4491-865A-74240C28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BBF2717B-3C66-40B4-B2EC-96AC1005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429432E-C692-427C-A8EC-D6F7E630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80AA96-0065-4197-AA69-71C09CF3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handle an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3E0274-C904-4582-A5FE-CBF8009DB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799"/>
            <a:ext cx="7391400" cy="2457244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mpg;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mpg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calculate_mpg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(miles, gallons);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"Miles per gallon: " &lt;&lt; mpg &lt;&lt;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e.what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"Bye!\n\n";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100 miles and 4 gallons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4B0CB2-FDE5-4D90-9BAB-1CBA9300CA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3676443"/>
            <a:ext cx="5181600" cy="56535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 per gallon: 25.0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482928-94F4-4DC7-AD11-0CBD405878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418056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100 miles and 0 gallons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07FB634-3D42-4257-8A01-FA8470116D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953000"/>
            <a:ext cx="5181600" cy="5804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Error! Gallons must be &gt; 0.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228975EA-B3C2-431D-B389-769641A1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0A04D23-1510-477B-BFBD-C57E6700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10F75EC-8BD7-4FCC-9655-483F871F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78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CBE49-625B-4AEF-9E47-A7E86956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handle all predefined exceptions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9AC63D-D4F2-4070-8893-52677D2E2A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mpg;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mpg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calculate_mpg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(miles, gallons);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"Miles per gallon: " &lt;&lt; mpg &lt;&lt;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exception&amp; 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e.what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"Bye!\n\n";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4A3F65-AE9F-4055-AB53-02BCBA9A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C7687B-A28B-4919-BF7C-0299954B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66EB56-FB17-4829-9418-EB8E5B46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8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5C4DA-A89E-43D5-924E-E710BED3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program that catches exceptions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B20BEC-9DBF-4D2E-A123-ADA8F4B911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105400" cy="1828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Miles Per Gallon program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miles:    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gallons:  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Error! Gallons must be &gt; 0.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A1DBA6-A19F-47E0-9E43-C048AAE1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BBD793-664D-4D8D-891C-56B203C1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32501E-B13E-46A6-AC78-A345FF85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29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1BB003-35E9-48CB-9EEF-6242E31F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program that catches exceptions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6086B4-8ABB-4C70-9F67-9F1707BA63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cmath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"Miles Per Gallon Calculator\n\n";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calculate_mpg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(double miles, double gallons)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(miles &lt;= 0.0)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("Error! Miles must be &gt; 0.");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(gallons &lt;= 0.0)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("Error! Gallons must be &gt; 0.");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mpg = miles / gallons;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mpg = round(mpg * 10) / 10;    // round to 1 decimal place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mpg;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C4FDFB-69C5-426A-AB0A-09348502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E2142E-95B7-4835-B771-63EA5963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ECB5F6-7714-4D3A-83AD-D5A9DA6A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36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1BB003-35E9-48CB-9EEF-6242E31F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program that catches exceptions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6086B4-8ABB-4C70-9F67-9F1707BA63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miles;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miles driven:       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miles;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gallons;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gallons of gas used: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gallons;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mpg;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mpg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calculate_mpg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(miles, gallons);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"Miles per gallon:          " &lt;&lt; mpg &lt;&lt; "\n\n";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catch (const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e)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e.what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"\n\n";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"Bye!\n\n";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C4FDFB-69C5-426A-AB0A-09348502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E2142E-95B7-4835-B771-63EA5963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ECB5F6-7714-4D3A-83AD-D5A9DA6A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89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CD14C-A76F-45E8-8F1C-8CB4D0C5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program that prevents exceptions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6104E5-E6DA-46C6-AFF1-E7B899DD4C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477000" cy="2819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 Per Gallon Calculator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miles driven:       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Error! Number must be greater than 0. Try again.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miles driven:       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gallons of gas used: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Error! Number must be greater than 0. Try again.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gallons of gas used: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 per gallon:          5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53DF8A-F732-4266-9612-31753448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2BC7F1-2BE9-4551-8CD0-850CA321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CCF4B6-06FE-495F-9080-BD74213C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0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1BB003-35E9-48CB-9EEF-6242E31F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program that prevents exceptions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6086B4-8ABB-4C70-9F67-9F1707BA63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724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cmath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console namespace from chapter 7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"Miles Per Gallon Calculator\n\n";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calculate_mpg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(double miles, double gallons)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(miles &lt;= 0.0)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("Error! Miles must be &gt; 0.");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(gallons &lt;= 0.0)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("Error! Gallons must be &gt; 0.");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mpg = miles / gallons;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mpg = round(mpg * 10) / 10;    // round to 1 decimal place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mpg;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C4FDFB-69C5-426A-AB0A-09348502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E2142E-95B7-4835-B771-63EA5963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ECB5F6-7714-4D3A-83AD-D5A9DA6A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64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1BB003-35E9-48CB-9EEF-6242E31F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program that prevents exceptions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6086B4-8ABB-4C70-9F67-9F1707BA63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724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use console namespace to get valid values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miles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console::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get_double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("Enter miles driven:        ", 0.0);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gallons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console::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get_double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("Enter gallons of gas used: ", 0.0);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calculate and display mpg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mpg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calculate_mpg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(miles, gallons);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"Miles per gallon:          " &lt;&lt; mpg &lt;&lt; "\n\n";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exit program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"Bye!\n\n";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C4FDFB-69C5-426A-AB0A-09348502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E2142E-95B7-4835-B771-63EA5963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ECB5F6-7714-4D3A-83AD-D5A9DA6A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203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B11502-2C2A-4E9C-9B1F-473950F8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try statement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multiple catch clauses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27E5A0-7D91-49C8-ABAC-CCFED96B7B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1752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might throw an exception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most_specific_exception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handle the most specific exception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less_specific_exception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handle a less specific exception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4C6D5A-A852-4510-8081-424463D1C7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83578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throws predefined exception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EF19CC-3E1F-416F-876C-E9184041FC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038600"/>
            <a:ext cx="7391400" cy="1219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("Miles must be &gt; 0.");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runtime_error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 exception();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2CD0E53-47CC-4687-9612-452C85B5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5B7D8003-8248-467B-993E-0415A5F8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E70687F-4473-4378-BC37-221CAD4D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2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F2BEBE-896D-41DE-BD46-8621093C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C5F82B-5B1D-40E0-BC6B-D585AA833D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coding a function that encounters an exceptional situation such as an invalid argument or a missing file, write code that throws an appropriate exception.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calling a function that may throw an exception, write code that prevents the exception from being thrown, or write code that catches the exception and handles it.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C++ code for an application that uses any of the language elements presented in this chapter, explain what each statement in the application does.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an exception is in C++.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hierarchy of exception classes and name two of the subclasses of the exception class.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E0A282-B6E0-4C9A-BB28-CF39F96C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671D8C-4553-4CE4-B61E-F07B30D4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240CC7-2A59-41F9-B535-F71F7528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5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3076-A74E-44A8-8F00-BDFFCD40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handles multiple predefined exceptions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108EFB-A77E-4CBB-A275-7B7CCB75F6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statements that might throw predefined exceptions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"Invalid argument!\n\n";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runtime_error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"An unexpected runtime error occurred!\n\n";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exception&amp; 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"An unexpected exception occurred.\n\n";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7A153D-01CA-418E-BE4A-C7C09733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03BB54-4075-45E7-B190-80F8A4FE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6E6E6A-1A67-4CD7-A50C-DD57816B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489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22F4D-5A6E-4E7E-B7B2-70AE2C7E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an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3539AA-C875-41A8-853E-CDE9C2BEDC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089366"/>
            <a:ext cx="5181600" cy="40924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 argument!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FB7037-CFA3-4886-B9C1-B78AFD0AF9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8288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runtime_error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A372A7-74B6-4C55-8DEF-5B4881287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315112"/>
            <a:ext cx="5181600" cy="4280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unexpected runtime error occurred!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AD13D915-4639-43FB-B028-88A37A4B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0FF01C4-55BF-419D-BD45-1EAD0DFD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67E19A67-B5A7-4D38-BAFE-C4DE52F2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D7F56409-426B-4577-B205-4F81463D58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048000"/>
            <a:ext cx="7391400" cy="886832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any other type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predefined exception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BD41CA8-B61E-4943-89FB-616E8047E4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95400" y="3934832"/>
            <a:ext cx="5181600" cy="457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unexpected exception occurred!</a:t>
            </a:r>
          </a:p>
        </p:txBody>
      </p:sp>
    </p:spTree>
    <p:extLst>
      <p:ext uri="{BB962C8B-B14F-4D97-AF65-F5344CB8AC3E}">
        <p14:creationId xmlns:p14="http://schemas.microsoft.com/office/powerpoint/2010/main" val="3967613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A0428E-4E70-4BBE-9FF7-49EE1C67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rethrowing an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C9C866-33DB-4F0B-B529-6049C33D9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exception_type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that performs some processing on the 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throw;   // rethrow the 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051B76-1EF2-49FD-9C24-30DEEEF2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BCD2D5-B0C0-4D51-AAD7-2840C98E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B958B1-917C-4837-B3C0-D8759C25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44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ED34DF-D61A-4CD1-9CBF-934F8AB6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throws an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C3E083-A37B-4EA0-A958-690033227A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load_temps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(vector&lt;double&gt;&amp;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low_temps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vector&lt;double&gt;&amp;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high_temps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low, high;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while (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low &gt;&gt; high)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low_temps.push_back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(low);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high_temps.push_back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(high);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input_file.close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 </a:t>
            </a:r>
            <a:r>
              <a:rPr lang="en-US" sz="15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runtime_error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("Error! Unable to open file: " +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filename);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535468-D760-45C0-832D-5E949186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1E98B7-FDC1-42E3-81D4-22A9F7D6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4B845D-AEB0-4632-A5E7-CB0AFD25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798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ED34DF-D61A-4CD1-9CBF-934F8AB6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rethrows an exception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C3E083-A37B-4EA0-A958-690033227A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load_temps_with_check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(vector&lt;double&gt;&amp;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low_temps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vector&lt;double&gt;&amp;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high_temps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load_temps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low_temps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high_temps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"Temperatures have been loaded.\n\n";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catch (const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runtime_error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e.what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"Unable to load temperatures from file.\n";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char choice;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"Would you like to create a new file? (y/n):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choice;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(choice == 'y')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"OK. You can add temperatures now.\n";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"Please make sure the file exists and try again.\n"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&lt;&lt; "You may need to specify a full path to file.\n";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throw;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535468-D760-45C0-832D-5E949186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1E98B7-FDC1-42E3-81D4-22A9F7D6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4B845D-AEB0-4632-A5E7-CB0AFD25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53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75CE4-2E68-4D1C-8839-163B1867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main() function of the Temp Manager program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C3627A-1B7A-4298-BF8D-272C0497D5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 Temperature Manager program\n\n";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temps from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vector&lt;double&gt;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low_temps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high_temps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load_temps_with_check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low_temps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high_temps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runtime_error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"Bye!\n\n";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rest of the code for the main()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07791E-B5F2-4CA6-97AB-AB6D584F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F929DC-E6B9-4F11-B223-B123CD79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D29E7A-6D22-497B-8E77-59774A3D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63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A9FEC2-89C5-49D8-9799-F6D14051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no exceptions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F6EAB1-6F38-4C83-BE8A-97BFEB1090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2819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Temperature Manager program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- View temperatures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- Add temperatures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- Remove temperatures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- Exit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Temperatures have been loaded.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2A1058-BAE7-41B9-9B40-B670ECFA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D3162C-41BE-4178-A12B-ADB02BA3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79E795-5CC7-4624-A10F-FB1689A4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68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A9FEC2-89C5-49D8-9799-F6D14051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if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load_temps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throws an exception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F6EAB1-6F38-4C83-BE8A-97BFEB1090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629400" cy="4038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Temperature Manager program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- View temperatures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- Add temperatures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- Remove temperatures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- Exit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Error! Unable to open file: temps.txt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Unable to load temperatures from file.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Would you like to create a new file? (y/n):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Please make sure the file exists and try again.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may need to specify a full path to this file.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2A1058-BAE7-41B9-9B40-B670ECFA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D3162C-41BE-4178-A12B-ADB02BA3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79E795-5CC7-4624-A10F-FB1689A4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01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813AE7-B006-4626-A408-A4FF15F9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throws a string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93AB26-62CC-4B94-895F-B74948574A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97397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 string("Error! Gallons must be &gt; 0.");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defines a custom exception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NegativeGallons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message;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gallons;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F878F4-2879-418B-BD77-12AE0D72C1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971800"/>
            <a:ext cx="7391400" cy="838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custom exception object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throws 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6172CD-13B3-4FBA-87EF-F31EF99B55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133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 &lt;=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NegativeGallons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error;          // create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"Error! Gallons must be &gt; 0.";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// set message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error.gallons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gallons;        // set gallons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throw error;                    // throw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29E52192-F9FE-4C9B-AEDB-F259CA34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54CAE6C-5ABD-4F9A-9697-268FE4CB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4FA26B-06FC-47A1-ACD6-5A70C42A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73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FCBE7-0604-40C7-9E9B-2972CFCC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2722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catch clause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catches all exceptions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D78D64-C954-4153-A984-D156ABF63F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03864"/>
            <a:ext cx="7467600" cy="103453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statements that handle all exceptions (predefined and custom)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4AA6A6-D5B6-4BE4-A394-024A8AA531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319606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handles multiple custom exceptions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563F8D1-9200-4D59-81F2-2791FC41CB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774628"/>
            <a:ext cx="7391400" cy="3124834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statements that might throw custom exceptions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string&amp; 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message &lt;&lt; "\n\n";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NegativeGallons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"\n"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"You entered: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e.gallons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"\n\n";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"An unexpected exception occurred!\n\n";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4DC71400-C341-46F6-939F-EC1A09BC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6784663B-0802-40EC-A5BD-16BF2F5E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027BAC9-2D8B-481E-AAD6-C15CC33B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48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(part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663" marR="0" lvl="0" indent="-3476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you use the try statement to catch an exception.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exception handling is and when the code for an exception is executed.</a:t>
            </a:r>
          </a:p>
          <a:p>
            <a:pPr marL="347663" marR="0" lvl="0" indent="-3476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typically want to prevent exceptions from being thrown.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sequence in which you must code the catch clauses of a try statement that contains multiple catch clauses.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you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rethrow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 exception.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general, explain how you create and work with custom exceptions.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exception handling mechanism works in C++, including how it uses the call stack.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3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71E08-9BA7-4133-9388-F7CADA45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when the string object is thrown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42562E-D872-4118-92F2-0DDDB230B3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089365"/>
            <a:ext cx="4800600" cy="35843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Error! Gallons must be &gt; 0.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437146-33D0-4115-A951-1F877795B6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676400"/>
            <a:ext cx="7391400" cy="838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when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NegativeGallons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contains -1 gallons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FA7EC1-CEA9-455E-A82C-0646AFDFAB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590800"/>
            <a:ext cx="48006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Error! Gallons must be &gt; 0.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entered: -1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D7E9F1F6-E8AB-4C1E-9145-669F9D85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F9E9ABA-6154-4F5B-83EB-5E2D4308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BF6D74EF-B114-4EF9-B54A-9493DD41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344C0E3E-7592-4BA6-B8FC-0790376EC8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426367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any other type of exception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BBC5346-2C5C-4A25-8FBE-34FD7FC9B5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95400" y="3960223"/>
            <a:ext cx="4800600" cy="38317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unexpected exception occurred!</a:t>
            </a:r>
          </a:p>
        </p:txBody>
      </p:sp>
    </p:spTree>
    <p:extLst>
      <p:ext uri="{BB962C8B-B14F-4D97-AF65-F5344CB8AC3E}">
        <p14:creationId xmlns:p14="http://schemas.microsoft.com/office/powerpoint/2010/main" val="905131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call stack with four function calls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xmlns="" id="{FB90F328-2E6E-41E5-BE97-C8C7F827B4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24000" y="1148189"/>
            <a:ext cx="5135972" cy="448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6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868A51-EBE6-4060-A9DC-7A122BDA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returns -1.0 to signal that an error has occurred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1251A4-856F-40ED-9431-9AA63B6CE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calculate_mpg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(double miles, double gallons)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(miles &lt;= 0.0)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-1.0;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(gallons &lt;= 0.0)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-1.0;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mpg = miles / gallons;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mpg = round(mpg * 10) / 10;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mpg;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2C5E83-221A-4B11-8FCB-BAB4B161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1DB02E-59A5-4B16-A2B5-570F7642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20FBFC-099D-4CBE-BAC3-232278FF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67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BF39F1-6BBB-438B-8E55-E1FF476E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Calling code that displays an invalid 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0F63B1-D08F-4A46-8858-4999F2CC6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 mpg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calculate_mpg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(100, 0);</a:t>
            </a:r>
          </a:p>
          <a:p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"Miles per gallon: " &lt;&lt; mpg &lt;&lt; "\n\n";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5371A3-F1C2-41FD-A9E1-798DBA7261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9050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F8A8FC7-9774-4AE7-8E5F-CA36AA4DE3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442122"/>
            <a:ext cx="6019800" cy="38254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 per gallon: -1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3E0349F4-4879-4EE0-963F-0ADB72FF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16EF4CA4-3D57-4394-A18A-A90E5C24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31BAF96-3181-4FC9-9059-CF011E87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5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F8E6B7-8D12-49F8-B4C1-8DE4B359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Calling code that uses the return value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check for an error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38965C-4320-4529-8C3D-2769757756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9978"/>
            <a:ext cx="7391400" cy="175042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mpg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calculate_mpg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(100, 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(mpg == -1.0)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"Error! Unable to calculate miles per gallon\n\n";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"Miles per gallon: " &lt;&lt; mpg &lt;&lt; "\n\n";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40C866-8190-48BC-976D-413F16D70D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19956C8-95A1-4336-B013-10CC8CE7E2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019800" cy="38254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Error! Unable to calculate miles per gallon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196C4CF-0AE9-4539-B798-658C1F5C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2A293BA-4247-4E07-A8FC-0CEE355B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9E64A9F-1439-46CC-9CBD-31DA1D2E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43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CA011E-5725-4395-A90E-58777257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hierarchy of predefined exception 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E95D42-4E77-4FAA-AF52-8C33BFB922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logic_error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out_of_range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runtime_error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range_error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overflow_error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underflow_error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27509A-FBB5-40B1-8A59-67FAA9FB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44D594-7A63-482D-B0BA-3CE4CDF6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5BAE9C-B3FE-4480-BFC1-3AC6B1E6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9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35349-9413-46E1-B350-D331A87A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creating an exception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BB3E77-9233-4252-93BD-E317DF4C96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27F8E4-53FC-4CD3-AE16-A03450CAA2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6002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throw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5199A37-1EC6-44FA-BEBA-643EFA4082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055222"/>
            <a:ext cx="7391400" cy="2049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exception_object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31A70AE3-8323-4C19-A98E-7CD4F1ED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F4D8AD2C-7767-4415-B735-044BAD13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3E82040B-A735-4688-9C26-36D2C56B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4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32D9D-2031-4D84-86A7-E270FD20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function that throws a predefined exception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072674-8A50-4089-B51B-63B2A509BC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5205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calculate_mpg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(double miles, double gallons)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(miles &lt;= 0.0)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("Error! Miles must be &gt; 0.");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(gallons &lt;= 0.0)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("Error! Gallons must be &gt; 0.");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mpg = miles / gallons;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mpg = round(mpg * 10) / 10;    // round to 1 decimal place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mpg;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FB6F27-70AC-46EB-9049-C3D673FF87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659778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Calling code that passes an invalid argument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1D00851-8939-4A69-8242-D83183BD42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114800"/>
            <a:ext cx="7467600" cy="1219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mpg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calculate_mpg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(100, 0);   // causes program to crash!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"Miles per gallon: " &lt;&lt; mpg &lt;&lt; "\n\n";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80587FBB-7544-4D56-9BD8-166B2280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5E295AB3-77C8-4104-9437-148307F7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A43A783-BF08-4838-A849-788C775E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73458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new accessible slide layouts.potx" id="{26E46A92-92D0-4FB8-A9C3-38549F8C3B7A}" vid="{7CAA49EF-7662-4DD0-8516-F7C86FE20B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new accessible slide layouts</Template>
  <TotalTime>377</TotalTime>
  <Words>2069</Words>
  <Application>Microsoft Office PowerPoint</Application>
  <PresentationFormat>On-screen Show (4:3)</PresentationFormat>
  <Paragraphs>507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Narrow</vt:lpstr>
      <vt:lpstr>Courier New</vt:lpstr>
      <vt:lpstr>Times New Roman</vt:lpstr>
      <vt:lpstr>Master slides_with_titles_logo</vt:lpstr>
      <vt:lpstr>Chapter 13</vt:lpstr>
      <vt:lpstr>Objectives (part 1)</vt:lpstr>
      <vt:lpstr>Objectives (part 2)</vt:lpstr>
      <vt:lpstr>A function that returns -1.0 to signal that an error has occurred</vt:lpstr>
      <vt:lpstr>Calling code that displays an invalid result</vt:lpstr>
      <vt:lpstr>Calling code that uses the return value  to check for an error</vt:lpstr>
      <vt:lpstr>The hierarchy of predefined exception classes</vt:lpstr>
      <vt:lpstr>The syntax for creating an exception object</vt:lpstr>
      <vt:lpstr>A function that throws a predefined exception</vt:lpstr>
      <vt:lpstr>The syntax for a try/catch statement  that catches an exception</vt:lpstr>
      <vt:lpstr>How to handle an invalid_argument exception</vt:lpstr>
      <vt:lpstr>How to handle all predefined exceptions</vt:lpstr>
      <vt:lpstr>A program that catches exceptions</vt:lpstr>
      <vt:lpstr>The code for a program that catches exceptions (part 1)</vt:lpstr>
      <vt:lpstr>The code for a program that catches exceptions (part 2)</vt:lpstr>
      <vt:lpstr>A program that prevents exceptions</vt:lpstr>
      <vt:lpstr>The code for a program that prevents exceptions (part 1)</vt:lpstr>
      <vt:lpstr>The code for a program that prevents exceptions  (part 2)</vt:lpstr>
      <vt:lpstr>The syntax for a try statement  with multiple catch clauses</vt:lpstr>
      <vt:lpstr>Code that handles multiple predefined exceptions</vt:lpstr>
      <vt:lpstr>The console for an invalid_argument exception</vt:lpstr>
      <vt:lpstr>The syntax for rethrowing an exception</vt:lpstr>
      <vt:lpstr>A function that throws an exception</vt:lpstr>
      <vt:lpstr>A function that rethrows an exception</vt:lpstr>
      <vt:lpstr>The main() function of the Temp Manager program</vt:lpstr>
      <vt:lpstr>The console for no exceptions</vt:lpstr>
      <vt:lpstr>The console if load_temps() throws an exception</vt:lpstr>
      <vt:lpstr>Code that throws a string object</vt:lpstr>
      <vt:lpstr>The syntax for a catch clause  that catches all exceptions</vt:lpstr>
      <vt:lpstr>The console when the string object is thrown</vt:lpstr>
      <vt:lpstr>The call stack with four function calls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Anne Boehm</cp:lastModifiedBy>
  <cp:revision>20</cp:revision>
  <cp:lastPrinted>2016-01-14T23:03:16Z</cp:lastPrinted>
  <dcterms:created xsi:type="dcterms:W3CDTF">2018-09-19T19:00:17Z</dcterms:created>
  <dcterms:modified xsi:type="dcterms:W3CDTF">2018-10-17T23:13:28Z</dcterms:modified>
</cp:coreProperties>
</file>