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63"/>
  </p:notesMasterIdLst>
  <p:handoutMasterIdLst>
    <p:handoutMasterId r:id="rId6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52" autoAdjust="0"/>
  </p:normalViewPr>
  <p:slideViewPr>
    <p:cSldViewPr>
      <p:cViewPr varScale="1">
        <p:scale>
          <a:sx n="113" d="100"/>
          <a:sy n="113" d="100"/>
        </p:scale>
        <p:origin x="14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6B66F-8547-40B5-AFAA-64CC3C3484E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B4E4D2D-D875-42F7-BDFB-67E562A1C003}">
      <dgm:prSet phldrT="[Text]"/>
      <dgm:spPr>
        <a:xfrm>
          <a:off x="2268855" y="195795"/>
          <a:ext cx="1851659" cy="1175804"/>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a:buNone/>
          </a:pPr>
          <a:r>
            <a:rPr lang="en-US">
              <a:solidFill>
                <a:sysClr val="windowText" lastClr="000000">
                  <a:hueOff val="0"/>
                  <a:satOff val="0"/>
                  <a:lumOff val="0"/>
                  <a:alphaOff val="0"/>
                </a:sysClr>
              </a:solidFill>
              <a:latin typeface="Calibri"/>
              <a:ea typeface="+mn-ea"/>
              <a:cs typeface="+mn-cs"/>
            </a:rPr>
            <a:t>main</a:t>
          </a:r>
        </a:p>
      </dgm:t>
    </dgm:pt>
    <dgm:pt modelId="{724C28D1-B175-4D86-97B4-B444A339FAFE}" type="parTrans" cxnId="{24AB9F68-6010-47AC-993A-A433FC447D73}">
      <dgm:prSet/>
      <dgm:spPr/>
      <dgm:t>
        <a:bodyPr/>
        <a:lstStyle/>
        <a:p>
          <a:endParaRPr lang="en-US"/>
        </a:p>
      </dgm:t>
    </dgm:pt>
    <dgm:pt modelId="{3EEB364F-E116-434D-AD90-756263B8770A}" type="sibTrans" cxnId="{24AB9F68-6010-47AC-993A-A433FC447D73}">
      <dgm:prSet/>
      <dgm:spPr/>
      <dgm:t>
        <a:bodyPr/>
        <a:lstStyle/>
        <a:p>
          <a:endParaRPr lang="en-US"/>
        </a:p>
      </dgm:t>
    </dgm:pt>
    <dgm:pt modelId="{CE9D6298-63DD-4EEA-B420-EF524D5F02F1}">
      <dgm:prSet phldrT="[Text]"/>
      <dgm:spPr>
        <a:xfrm>
          <a:off x="1137285" y="1910124"/>
          <a:ext cx="1851659" cy="1175804"/>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a:buNone/>
          </a:pPr>
          <a:r>
            <a:rPr lang="en-US">
              <a:solidFill>
                <a:sysClr val="windowText" lastClr="000000">
                  <a:hueOff val="0"/>
                  <a:satOff val="0"/>
                  <a:lumOff val="0"/>
                  <a:alphaOff val="0"/>
                </a:sysClr>
              </a:solidFill>
              <a:latin typeface="Calibri"/>
              <a:ea typeface="+mn-ea"/>
              <a:cs typeface="+mn-cs"/>
            </a:rPr>
            <a:t>display menu</a:t>
          </a:r>
        </a:p>
      </dgm:t>
    </dgm:pt>
    <dgm:pt modelId="{2C7271E2-4964-46A0-BECD-174D86EA5BEE}" type="parTrans" cxnId="{57F7C1DC-C045-41FB-AA4F-17BEAA7BEF8A}">
      <dgm:prSet/>
      <dgm:spPr>
        <a:xfrm>
          <a:off x="1857375" y="1176146"/>
          <a:ext cx="1131570" cy="538524"/>
        </a:xfrm>
        <a:custGeom>
          <a:avLst/>
          <a:gdLst/>
          <a:ahLst/>
          <a:cxnLst/>
          <a:rect l="0" t="0" r="0" b="0"/>
          <a:pathLst>
            <a:path>
              <a:moveTo>
                <a:pt x="1131570" y="0"/>
              </a:moveTo>
              <a:lnTo>
                <a:pt x="1131570" y="366988"/>
              </a:lnTo>
              <a:lnTo>
                <a:pt x="0" y="366988"/>
              </a:lnTo>
              <a:lnTo>
                <a:pt x="0" y="538524"/>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1C67945B-1C16-44C3-A1A1-0249D6027B1E}" type="sibTrans" cxnId="{57F7C1DC-C045-41FB-AA4F-17BEAA7BEF8A}">
      <dgm:prSet/>
      <dgm:spPr/>
      <dgm:t>
        <a:bodyPr/>
        <a:lstStyle/>
        <a:p>
          <a:endParaRPr lang="en-US"/>
        </a:p>
      </dgm:t>
    </dgm:pt>
    <dgm:pt modelId="{DA80815A-E7E5-40A2-9E47-73F007F96F0F}">
      <dgm:prSet phldrT="[Text]"/>
      <dgm:spPr>
        <a:xfrm>
          <a:off x="3400425" y="1910124"/>
          <a:ext cx="1851659" cy="1175804"/>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a:buNone/>
          </a:pPr>
          <a:r>
            <a:rPr lang="en-US">
              <a:solidFill>
                <a:sysClr val="windowText" lastClr="000000">
                  <a:hueOff val="0"/>
                  <a:satOff val="0"/>
                  <a:lumOff val="0"/>
                  <a:alphaOff val="0"/>
                </a:sysClr>
              </a:solidFill>
              <a:latin typeface="Calibri"/>
              <a:ea typeface="+mn-ea"/>
              <a:cs typeface="+mn-cs"/>
            </a:rPr>
            <a:t>convert temp</a:t>
          </a:r>
        </a:p>
      </dgm:t>
    </dgm:pt>
    <dgm:pt modelId="{06367432-F4A6-4395-A5A2-5630C164F522}" type="parTrans" cxnId="{12CA74AE-B9A4-4581-ACDA-154385FCCEC2}">
      <dgm:prSet/>
      <dgm:spPr>
        <a:xfrm>
          <a:off x="2988945" y="1176146"/>
          <a:ext cx="1131570" cy="538524"/>
        </a:xfrm>
        <a:custGeom>
          <a:avLst/>
          <a:gdLst/>
          <a:ahLst/>
          <a:cxnLst/>
          <a:rect l="0" t="0" r="0" b="0"/>
          <a:pathLst>
            <a:path>
              <a:moveTo>
                <a:pt x="0" y="0"/>
              </a:moveTo>
              <a:lnTo>
                <a:pt x="0" y="366988"/>
              </a:lnTo>
              <a:lnTo>
                <a:pt x="1131570" y="366988"/>
              </a:lnTo>
              <a:lnTo>
                <a:pt x="1131570" y="538524"/>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2DB43682-47E8-45DE-8DB1-022C9BF4EDF6}" type="sibTrans" cxnId="{12CA74AE-B9A4-4581-ACDA-154385FCCEC2}">
      <dgm:prSet/>
      <dgm:spPr/>
      <dgm:t>
        <a:bodyPr/>
        <a:lstStyle/>
        <a:p>
          <a:endParaRPr lang="en-US"/>
        </a:p>
      </dgm:t>
    </dgm:pt>
    <dgm:pt modelId="{12FC0A5E-4332-40CB-9E5F-AD5101B0FF85}">
      <dgm:prSet phldrT="[Text]"/>
      <dgm:spPr>
        <a:xfrm>
          <a:off x="2268855" y="3624452"/>
          <a:ext cx="1851659" cy="1175804"/>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a:buNone/>
          </a:pPr>
          <a:r>
            <a:rPr lang="en-US">
              <a:solidFill>
                <a:sysClr val="windowText" lastClr="000000">
                  <a:hueOff val="0"/>
                  <a:satOff val="0"/>
                  <a:lumOff val="0"/>
                  <a:alphaOff val="0"/>
                </a:sysClr>
              </a:solidFill>
              <a:latin typeface="Calibri"/>
              <a:ea typeface="+mn-ea"/>
              <a:cs typeface="+mn-cs"/>
            </a:rPr>
            <a:t>to celsius</a:t>
          </a:r>
        </a:p>
      </dgm:t>
    </dgm:pt>
    <dgm:pt modelId="{7F0F0174-E80B-40AB-BB99-986E36F2D305}" type="parTrans" cxnId="{5B10F19C-32F8-41C6-B7CE-71ACDC51CF8E}">
      <dgm:prSet/>
      <dgm:spPr>
        <a:xfrm>
          <a:off x="2988945" y="2890475"/>
          <a:ext cx="1131570" cy="538524"/>
        </a:xfrm>
        <a:custGeom>
          <a:avLst/>
          <a:gdLst/>
          <a:ahLst/>
          <a:cxnLst/>
          <a:rect l="0" t="0" r="0" b="0"/>
          <a:pathLst>
            <a:path>
              <a:moveTo>
                <a:pt x="1131570" y="0"/>
              </a:moveTo>
              <a:lnTo>
                <a:pt x="1131570" y="366988"/>
              </a:lnTo>
              <a:lnTo>
                <a:pt x="0" y="366988"/>
              </a:lnTo>
              <a:lnTo>
                <a:pt x="0" y="538524"/>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1DC34BB6-8475-4C50-96DE-148303502777}" type="sibTrans" cxnId="{5B10F19C-32F8-41C6-B7CE-71ACDC51CF8E}">
      <dgm:prSet/>
      <dgm:spPr/>
      <dgm:t>
        <a:bodyPr/>
        <a:lstStyle/>
        <a:p>
          <a:endParaRPr lang="en-US"/>
        </a:p>
      </dgm:t>
    </dgm:pt>
    <dgm:pt modelId="{3F001F16-81E6-404A-A5FE-85496E846C39}">
      <dgm:prSet phldrT="[Text]"/>
      <dgm:spPr>
        <a:xfrm>
          <a:off x="4531994" y="3624453"/>
          <a:ext cx="1851659" cy="1175804"/>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a:buNone/>
          </a:pPr>
          <a:r>
            <a:rPr lang="en-US">
              <a:solidFill>
                <a:sysClr val="windowText" lastClr="000000">
                  <a:hueOff val="0"/>
                  <a:satOff val="0"/>
                  <a:lumOff val="0"/>
                  <a:alphaOff val="0"/>
                </a:sysClr>
              </a:solidFill>
              <a:latin typeface="Calibri"/>
              <a:ea typeface="+mn-ea"/>
              <a:cs typeface="+mn-cs"/>
            </a:rPr>
            <a:t>to fahrenheit</a:t>
          </a:r>
        </a:p>
      </dgm:t>
    </dgm:pt>
    <dgm:pt modelId="{EB16CFE0-9605-4AAB-9086-856524CB1CFE}" type="parTrans" cxnId="{55C0A2BB-2603-4D7E-94A0-B74F89BD15BD}">
      <dgm:prSet/>
      <dgm:spPr>
        <a:xfrm>
          <a:off x="4120515" y="2890475"/>
          <a:ext cx="1131570" cy="538524"/>
        </a:xfrm>
        <a:custGeom>
          <a:avLst/>
          <a:gdLst/>
          <a:ahLst/>
          <a:cxnLst/>
          <a:rect l="0" t="0" r="0" b="0"/>
          <a:pathLst>
            <a:path>
              <a:moveTo>
                <a:pt x="0" y="0"/>
              </a:moveTo>
              <a:lnTo>
                <a:pt x="0" y="366988"/>
              </a:lnTo>
              <a:lnTo>
                <a:pt x="1131570" y="366988"/>
              </a:lnTo>
              <a:lnTo>
                <a:pt x="1131570" y="538524"/>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2E73777B-4F19-4E99-91BA-818555CBDA96}" type="sibTrans" cxnId="{55C0A2BB-2603-4D7E-94A0-B74F89BD15BD}">
      <dgm:prSet/>
      <dgm:spPr/>
      <dgm:t>
        <a:bodyPr/>
        <a:lstStyle/>
        <a:p>
          <a:endParaRPr lang="en-US"/>
        </a:p>
      </dgm:t>
    </dgm:pt>
    <dgm:pt modelId="{6CF09C4E-72E4-4034-868A-E767BB1D91E0}" type="pres">
      <dgm:prSet presAssocID="{C196B66F-8547-40B5-AFAA-64CC3C3484ED}" presName="hierChild1" presStyleCnt="0">
        <dgm:presLayoutVars>
          <dgm:chPref val="1"/>
          <dgm:dir/>
          <dgm:animOne val="branch"/>
          <dgm:animLvl val="lvl"/>
          <dgm:resizeHandles/>
        </dgm:presLayoutVars>
      </dgm:prSet>
      <dgm:spPr/>
      <dgm:t>
        <a:bodyPr/>
        <a:lstStyle/>
        <a:p>
          <a:endParaRPr lang="en-US"/>
        </a:p>
      </dgm:t>
    </dgm:pt>
    <dgm:pt modelId="{F67F1073-F3FF-4643-A9F7-EBB86FC7A101}" type="pres">
      <dgm:prSet presAssocID="{4B4E4D2D-D875-42F7-BDFB-67E562A1C003}" presName="hierRoot1" presStyleCnt="0"/>
      <dgm:spPr/>
    </dgm:pt>
    <dgm:pt modelId="{8E68B02B-A971-4D8E-ABD5-7577A665AF82}" type="pres">
      <dgm:prSet presAssocID="{4B4E4D2D-D875-42F7-BDFB-67E562A1C003}" presName="composite" presStyleCnt="0"/>
      <dgm:spPr/>
    </dgm:pt>
    <dgm:pt modelId="{F3A10140-5CF4-43A7-A452-7FAC2E10B23C}" type="pres">
      <dgm:prSet presAssocID="{4B4E4D2D-D875-42F7-BDFB-67E562A1C003}" presName="background" presStyleLbl="node0" presStyleIdx="0" presStyleCnt="1"/>
      <dgm:spPr>
        <a:xfrm>
          <a:off x="2063115" y="342"/>
          <a:ext cx="1851659" cy="117580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007A7436-F36C-4843-8C14-89DB670FD08C}" type="pres">
      <dgm:prSet presAssocID="{4B4E4D2D-D875-42F7-BDFB-67E562A1C003}" presName="text" presStyleLbl="fgAcc0" presStyleIdx="0" presStyleCnt="1">
        <dgm:presLayoutVars>
          <dgm:chPref val="3"/>
        </dgm:presLayoutVars>
      </dgm:prSet>
      <dgm:spPr/>
      <dgm:t>
        <a:bodyPr/>
        <a:lstStyle/>
        <a:p>
          <a:endParaRPr lang="en-US"/>
        </a:p>
      </dgm:t>
    </dgm:pt>
    <dgm:pt modelId="{52161B07-F607-4DBF-A040-EA1FD86BEAFA}" type="pres">
      <dgm:prSet presAssocID="{4B4E4D2D-D875-42F7-BDFB-67E562A1C003}" presName="hierChild2" presStyleCnt="0"/>
      <dgm:spPr/>
    </dgm:pt>
    <dgm:pt modelId="{6A406A33-F524-4BBC-AD6A-C414E4A04AEC}" type="pres">
      <dgm:prSet presAssocID="{2C7271E2-4964-46A0-BECD-174D86EA5BEE}" presName="Name10" presStyleLbl="parChTrans1D2" presStyleIdx="0" presStyleCnt="2"/>
      <dgm:spPr/>
      <dgm:t>
        <a:bodyPr/>
        <a:lstStyle/>
        <a:p>
          <a:endParaRPr lang="en-US"/>
        </a:p>
      </dgm:t>
    </dgm:pt>
    <dgm:pt modelId="{1CB55EFA-C978-4676-ACA2-0018F56F58AF}" type="pres">
      <dgm:prSet presAssocID="{CE9D6298-63DD-4EEA-B420-EF524D5F02F1}" presName="hierRoot2" presStyleCnt="0"/>
      <dgm:spPr/>
    </dgm:pt>
    <dgm:pt modelId="{C31BCA84-4EF5-4030-A8FE-2706BB335115}" type="pres">
      <dgm:prSet presAssocID="{CE9D6298-63DD-4EEA-B420-EF524D5F02F1}" presName="composite2" presStyleCnt="0"/>
      <dgm:spPr/>
    </dgm:pt>
    <dgm:pt modelId="{40EAAD76-C04E-498B-A624-6CA590397938}" type="pres">
      <dgm:prSet presAssocID="{CE9D6298-63DD-4EEA-B420-EF524D5F02F1}" presName="background2" presStyleLbl="node2" presStyleIdx="0" presStyleCnt="2"/>
      <dgm:spPr>
        <a:xfrm>
          <a:off x="931545" y="1714671"/>
          <a:ext cx="1851659" cy="117580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1E533893-21F2-4789-BF56-EDA36AFF682C}" type="pres">
      <dgm:prSet presAssocID="{CE9D6298-63DD-4EEA-B420-EF524D5F02F1}" presName="text2" presStyleLbl="fgAcc2" presStyleIdx="0" presStyleCnt="2">
        <dgm:presLayoutVars>
          <dgm:chPref val="3"/>
        </dgm:presLayoutVars>
      </dgm:prSet>
      <dgm:spPr/>
      <dgm:t>
        <a:bodyPr/>
        <a:lstStyle/>
        <a:p>
          <a:endParaRPr lang="en-US"/>
        </a:p>
      </dgm:t>
    </dgm:pt>
    <dgm:pt modelId="{9BF353F0-07E0-4DE2-A417-C4BAE008A481}" type="pres">
      <dgm:prSet presAssocID="{CE9D6298-63DD-4EEA-B420-EF524D5F02F1}" presName="hierChild3" presStyleCnt="0"/>
      <dgm:spPr/>
    </dgm:pt>
    <dgm:pt modelId="{07E18C66-CB67-4FC5-AC95-782D2C6E7B95}" type="pres">
      <dgm:prSet presAssocID="{06367432-F4A6-4395-A5A2-5630C164F522}" presName="Name10" presStyleLbl="parChTrans1D2" presStyleIdx="1" presStyleCnt="2"/>
      <dgm:spPr/>
      <dgm:t>
        <a:bodyPr/>
        <a:lstStyle/>
        <a:p>
          <a:endParaRPr lang="en-US"/>
        </a:p>
      </dgm:t>
    </dgm:pt>
    <dgm:pt modelId="{F1EC3F67-F03F-4D11-88BA-F45753413E7F}" type="pres">
      <dgm:prSet presAssocID="{DA80815A-E7E5-40A2-9E47-73F007F96F0F}" presName="hierRoot2" presStyleCnt="0"/>
      <dgm:spPr/>
    </dgm:pt>
    <dgm:pt modelId="{AFAE4E25-7A6B-44FC-91D3-D269CFE2BBD3}" type="pres">
      <dgm:prSet presAssocID="{DA80815A-E7E5-40A2-9E47-73F007F96F0F}" presName="composite2" presStyleCnt="0"/>
      <dgm:spPr/>
    </dgm:pt>
    <dgm:pt modelId="{284B6F03-E1F9-41AC-9353-B70920AFACE6}" type="pres">
      <dgm:prSet presAssocID="{DA80815A-E7E5-40A2-9E47-73F007F96F0F}" presName="background2" presStyleLbl="node2" presStyleIdx="1" presStyleCnt="2"/>
      <dgm:spPr>
        <a:xfrm>
          <a:off x="3194685" y="1714671"/>
          <a:ext cx="1851659" cy="117580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DB662995-7534-4211-B445-AEA4DA2350C7}" type="pres">
      <dgm:prSet presAssocID="{DA80815A-E7E5-40A2-9E47-73F007F96F0F}" presName="text2" presStyleLbl="fgAcc2" presStyleIdx="1" presStyleCnt="2">
        <dgm:presLayoutVars>
          <dgm:chPref val="3"/>
        </dgm:presLayoutVars>
      </dgm:prSet>
      <dgm:spPr/>
      <dgm:t>
        <a:bodyPr/>
        <a:lstStyle/>
        <a:p>
          <a:endParaRPr lang="en-US"/>
        </a:p>
      </dgm:t>
    </dgm:pt>
    <dgm:pt modelId="{80654870-7828-4EB9-B09A-FCE419698907}" type="pres">
      <dgm:prSet presAssocID="{DA80815A-E7E5-40A2-9E47-73F007F96F0F}" presName="hierChild3" presStyleCnt="0"/>
      <dgm:spPr/>
    </dgm:pt>
    <dgm:pt modelId="{23BCBBB2-1F54-47A2-913F-4EAF036951E6}" type="pres">
      <dgm:prSet presAssocID="{7F0F0174-E80B-40AB-BB99-986E36F2D305}" presName="Name17" presStyleLbl="parChTrans1D3" presStyleIdx="0" presStyleCnt="2"/>
      <dgm:spPr/>
      <dgm:t>
        <a:bodyPr/>
        <a:lstStyle/>
        <a:p>
          <a:endParaRPr lang="en-US"/>
        </a:p>
      </dgm:t>
    </dgm:pt>
    <dgm:pt modelId="{0237FD89-054F-4992-ACFD-44B838D2FBB2}" type="pres">
      <dgm:prSet presAssocID="{12FC0A5E-4332-40CB-9E5F-AD5101B0FF85}" presName="hierRoot3" presStyleCnt="0"/>
      <dgm:spPr/>
    </dgm:pt>
    <dgm:pt modelId="{FF1D88AA-BC3B-480B-8517-6CC4C9F7D14C}" type="pres">
      <dgm:prSet presAssocID="{12FC0A5E-4332-40CB-9E5F-AD5101B0FF85}" presName="composite3" presStyleCnt="0"/>
      <dgm:spPr/>
    </dgm:pt>
    <dgm:pt modelId="{AF54078F-8A68-4887-B01E-C9F4C8AC256F}" type="pres">
      <dgm:prSet presAssocID="{12FC0A5E-4332-40CB-9E5F-AD5101B0FF85}" presName="background3" presStyleLbl="node3" presStyleIdx="0" presStyleCnt="2"/>
      <dgm:spPr>
        <a:xfrm>
          <a:off x="2063115" y="3428999"/>
          <a:ext cx="1851659" cy="117580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8EEACA4B-F674-4DBC-9A47-7C18A77E71C5}" type="pres">
      <dgm:prSet presAssocID="{12FC0A5E-4332-40CB-9E5F-AD5101B0FF85}" presName="text3" presStyleLbl="fgAcc3" presStyleIdx="0" presStyleCnt="2">
        <dgm:presLayoutVars>
          <dgm:chPref val="3"/>
        </dgm:presLayoutVars>
      </dgm:prSet>
      <dgm:spPr/>
      <dgm:t>
        <a:bodyPr/>
        <a:lstStyle/>
        <a:p>
          <a:endParaRPr lang="en-US"/>
        </a:p>
      </dgm:t>
    </dgm:pt>
    <dgm:pt modelId="{681DA949-E136-4261-BA50-782343DEE547}" type="pres">
      <dgm:prSet presAssocID="{12FC0A5E-4332-40CB-9E5F-AD5101B0FF85}" presName="hierChild4" presStyleCnt="0"/>
      <dgm:spPr/>
    </dgm:pt>
    <dgm:pt modelId="{3A8E32BB-76F1-431A-8A47-3AC22B3648ED}" type="pres">
      <dgm:prSet presAssocID="{EB16CFE0-9605-4AAB-9086-856524CB1CFE}" presName="Name17" presStyleLbl="parChTrans1D3" presStyleIdx="1" presStyleCnt="2"/>
      <dgm:spPr/>
      <dgm:t>
        <a:bodyPr/>
        <a:lstStyle/>
        <a:p>
          <a:endParaRPr lang="en-US"/>
        </a:p>
      </dgm:t>
    </dgm:pt>
    <dgm:pt modelId="{01ECFEBD-03E1-44CD-8719-E96C6E24ADE1}" type="pres">
      <dgm:prSet presAssocID="{3F001F16-81E6-404A-A5FE-85496E846C39}" presName="hierRoot3" presStyleCnt="0"/>
      <dgm:spPr/>
    </dgm:pt>
    <dgm:pt modelId="{3F0F4C4E-0A1E-4DBB-9562-472E97895785}" type="pres">
      <dgm:prSet presAssocID="{3F001F16-81E6-404A-A5FE-85496E846C39}" presName="composite3" presStyleCnt="0"/>
      <dgm:spPr/>
    </dgm:pt>
    <dgm:pt modelId="{AFDE3AB9-AF37-4C66-AB80-CA148E3BE293}" type="pres">
      <dgm:prSet presAssocID="{3F001F16-81E6-404A-A5FE-85496E846C39}" presName="background3" presStyleLbl="node3" presStyleIdx="1" presStyleCnt="2"/>
      <dgm:spPr>
        <a:xfrm>
          <a:off x="4326255" y="3428999"/>
          <a:ext cx="1851659" cy="117580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FF317A4C-9354-49FA-A2B0-741DF5771A16}" type="pres">
      <dgm:prSet presAssocID="{3F001F16-81E6-404A-A5FE-85496E846C39}" presName="text3" presStyleLbl="fgAcc3" presStyleIdx="1" presStyleCnt="2">
        <dgm:presLayoutVars>
          <dgm:chPref val="3"/>
        </dgm:presLayoutVars>
      </dgm:prSet>
      <dgm:spPr/>
      <dgm:t>
        <a:bodyPr/>
        <a:lstStyle/>
        <a:p>
          <a:endParaRPr lang="en-US"/>
        </a:p>
      </dgm:t>
    </dgm:pt>
    <dgm:pt modelId="{893847DD-4EA3-4C17-9D83-E7DFF6A79306}" type="pres">
      <dgm:prSet presAssocID="{3F001F16-81E6-404A-A5FE-85496E846C39}" presName="hierChild4" presStyleCnt="0"/>
      <dgm:spPr/>
    </dgm:pt>
  </dgm:ptLst>
  <dgm:cxnLst>
    <dgm:cxn modelId="{7B3D420E-9DDF-4323-B041-4B575933B630}" type="presOf" srcId="{CE9D6298-63DD-4EEA-B420-EF524D5F02F1}" destId="{1E533893-21F2-4789-BF56-EDA36AFF682C}" srcOrd="0" destOrd="0" presId="urn:microsoft.com/office/officeart/2005/8/layout/hierarchy1"/>
    <dgm:cxn modelId="{65028E36-9CF6-4D4D-950B-16B5445690E9}" type="presOf" srcId="{2C7271E2-4964-46A0-BECD-174D86EA5BEE}" destId="{6A406A33-F524-4BBC-AD6A-C414E4A04AEC}" srcOrd="0" destOrd="0" presId="urn:microsoft.com/office/officeart/2005/8/layout/hierarchy1"/>
    <dgm:cxn modelId="{12CA74AE-B9A4-4581-ACDA-154385FCCEC2}" srcId="{4B4E4D2D-D875-42F7-BDFB-67E562A1C003}" destId="{DA80815A-E7E5-40A2-9E47-73F007F96F0F}" srcOrd="1" destOrd="0" parTransId="{06367432-F4A6-4395-A5A2-5630C164F522}" sibTransId="{2DB43682-47E8-45DE-8DB1-022C9BF4EDF6}"/>
    <dgm:cxn modelId="{A2ED5E73-B02A-4246-8D21-ED85C73D1EA4}" type="presOf" srcId="{C196B66F-8547-40B5-AFAA-64CC3C3484ED}" destId="{6CF09C4E-72E4-4034-868A-E767BB1D91E0}" srcOrd="0" destOrd="0" presId="urn:microsoft.com/office/officeart/2005/8/layout/hierarchy1"/>
    <dgm:cxn modelId="{24AB9F68-6010-47AC-993A-A433FC447D73}" srcId="{C196B66F-8547-40B5-AFAA-64CC3C3484ED}" destId="{4B4E4D2D-D875-42F7-BDFB-67E562A1C003}" srcOrd="0" destOrd="0" parTransId="{724C28D1-B175-4D86-97B4-B444A339FAFE}" sibTransId="{3EEB364F-E116-434D-AD90-756263B8770A}"/>
    <dgm:cxn modelId="{F78B9C1B-A312-44D9-A7C4-2AE293C3DF34}" type="presOf" srcId="{12FC0A5E-4332-40CB-9E5F-AD5101B0FF85}" destId="{8EEACA4B-F674-4DBC-9A47-7C18A77E71C5}" srcOrd="0" destOrd="0" presId="urn:microsoft.com/office/officeart/2005/8/layout/hierarchy1"/>
    <dgm:cxn modelId="{60513609-5853-4866-9253-1A2152D1E280}" type="presOf" srcId="{EB16CFE0-9605-4AAB-9086-856524CB1CFE}" destId="{3A8E32BB-76F1-431A-8A47-3AC22B3648ED}" srcOrd="0" destOrd="0" presId="urn:microsoft.com/office/officeart/2005/8/layout/hierarchy1"/>
    <dgm:cxn modelId="{784E88CE-AA11-4172-9534-CEB28CEE0F6F}" type="presOf" srcId="{06367432-F4A6-4395-A5A2-5630C164F522}" destId="{07E18C66-CB67-4FC5-AC95-782D2C6E7B95}" srcOrd="0" destOrd="0" presId="urn:microsoft.com/office/officeart/2005/8/layout/hierarchy1"/>
    <dgm:cxn modelId="{950A351D-319D-4B56-982E-483CDE46FE53}" type="presOf" srcId="{DA80815A-E7E5-40A2-9E47-73F007F96F0F}" destId="{DB662995-7534-4211-B445-AEA4DA2350C7}" srcOrd="0" destOrd="0" presId="urn:microsoft.com/office/officeart/2005/8/layout/hierarchy1"/>
    <dgm:cxn modelId="{E40A5BE3-3377-4A72-AD8F-563B538D6325}" type="presOf" srcId="{4B4E4D2D-D875-42F7-BDFB-67E562A1C003}" destId="{007A7436-F36C-4843-8C14-89DB670FD08C}" srcOrd="0" destOrd="0" presId="urn:microsoft.com/office/officeart/2005/8/layout/hierarchy1"/>
    <dgm:cxn modelId="{55C0A2BB-2603-4D7E-94A0-B74F89BD15BD}" srcId="{DA80815A-E7E5-40A2-9E47-73F007F96F0F}" destId="{3F001F16-81E6-404A-A5FE-85496E846C39}" srcOrd="1" destOrd="0" parTransId="{EB16CFE0-9605-4AAB-9086-856524CB1CFE}" sibTransId="{2E73777B-4F19-4E99-91BA-818555CBDA96}"/>
    <dgm:cxn modelId="{7A26AEB4-27D5-4394-8C63-EE50145AF712}" type="presOf" srcId="{3F001F16-81E6-404A-A5FE-85496E846C39}" destId="{FF317A4C-9354-49FA-A2B0-741DF5771A16}" srcOrd="0" destOrd="0" presId="urn:microsoft.com/office/officeart/2005/8/layout/hierarchy1"/>
    <dgm:cxn modelId="{57F7C1DC-C045-41FB-AA4F-17BEAA7BEF8A}" srcId="{4B4E4D2D-D875-42F7-BDFB-67E562A1C003}" destId="{CE9D6298-63DD-4EEA-B420-EF524D5F02F1}" srcOrd="0" destOrd="0" parTransId="{2C7271E2-4964-46A0-BECD-174D86EA5BEE}" sibTransId="{1C67945B-1C16-44C3-A1A1-0249D6027B1E}"/>
    <dgm:cxn modelId="{5B10F19C-32F8-41C6-B7CE-71ACDC51CF8E}" srcId="{DA80815A-E7E5-40A2-9E47-73F007F96F0F}" destId="{12FC0A5E-4332-40CB-9E5F-AD5101B0FF85}" srcOrd="0" destOrd="0" parTransId="{7F0F0174-E80B-40AB-BB99-986E36F2D305}" sibTransId="{1DC34BB6-8475-4C50-96DE-148303502777}"/>
    <dgm:cxn modelId="{3823C35F-B2F4-4604-9BB0-CDA4350C8266}" type="presOf" srcId="{7F0F0174-E80B-40AB-BB99-986E36F2D305}" destId="{23BCBBB2-1F54-47A2-913F-4EAF036951E6}" srcOrd="0" destOrd="0" presId="urn:microsoft.com/office/officeart/2005/8/layout/hierarchy1"/>
    <dgm:cxn modelId="{F63BE449-6870-4CCA-A0A8-14FB950F61E6}" type="presParOf" srcId="{6CF09C4E-72E4-4034-868A-E767BB1D91E0}" destId="{F67F1073-F3FF-4643-A9F7-EBB86FC7A101}" srcOrd="0" destOrd="0" presId="urn:microsoft.com/office/officeart/2005/8/layout/hierarchy1"/>
    <dgm:cxn modelId="{512650E2-3460-49DE-BD6D-6649D03AF097}" type="presParOf" srcId="{F67F1073-F3FF-4643-A9F7-EBB86FC7A101}" destId="{8E68B02B-A971-4D8E-ABD5-7577A665AF82}" srcOrd="0" destOrd="0" presId="urn:microsoft.com/office/officeart/2005/8/layout/hierarchy1"/>
    <dgm:cxn modelId="{5272CB19-C1F3-42F3-A019-0AE98D6D1284}" type="presParOf" srcId="{8E68B02B-A971-4D8E-ABD5-7577A665AF82}" destId="{F3A10140-5CF4-43A7-A452-7FAC2E10B23C}" srcOrd="0" destOrd="0" presId="urn:microsoft.com/office/officeart/2005/8/layout/hierarchy1"/>
    <dgm:cxn modelId="{7BB3A700-0173-4F52-B40F-5432B377C998}" type="presParOf" srcId="{8E68B02B-A971-4D8E-ABD5-7577A665AF82}" destId="{007A7436-F36C-4843-8C14-89DB670FD08C}" srcOrd="1" destOrd="0" presId="urn:microsoft.com/office/officeart/2005/8/layout/hierarchy1"/>
    <dgm:cxn modelId="{AE4197D2-08E9-4F0B-BCD9-F4E218BDEBA0}" type="presParOf" srcId="{F67F1073-F3FF-4643-A9F7-EBB86FC7A101}" destId="{52161B07-F607-4DBF-A040-EA1FD86BEAFA}" srcOrd="1" destOrd="0" presId="urn:microsoft.com/office/officeart/2005/8/layout/hierarchy1"/>
    <dgm:cxn modelId="{9C64EF53-83B7-4C54-8FA0-3AC578F6A76F}" type="presParOf" srcId="{52161B07-F607-4DBF-A040-EA1FD86BEAFA}" destId="{6A406A33-F524-4BBC-AD6A-C414E4A04AEC}" srcOrd="0" destOrd="0" presId="urn:microsoft.com/office/officeart/2005/8/layout/hierarchy1"/>
    <dgm:cxn modelId="{D2C0D945-9BB6-45AD-8744-CA1153C4B644}" type="presParOf" srcId="{52161B07-F607-4DBF-A040-EA1FD86BEAFA}" destId="{1CB55EFA-C978-4676-ACA2-0018F56F58AF}" srcOrd="1" destOrd="0" presId="urn:microsoft.com/office/officeart/2005/8/layout/hierarchy1"/>
    <dgm:cxn modelId="{BA9DABEC-21D1-4FA4-A3B1-292D9603F545}" type="presParOf" srcId="{1CB55EFA-C978-4676-ACA2-0018F56F58AF}" destId="{C31BCA84-4EF5-4030-A8FE-2706BB335115}" srcOrd="0" destOrd="0" presId="urn:microsoft.com/office/officeart/2005/8/layout/hierarchy1"/>
    <dgm:cxn modelId="{A93C77B0-360E-4C2E-A9AF-E5396FE92B3B}" type="presParOf" srcId="{C31BCA84-4EF5-4030-A8FE-2706BB335115}" destId="{40EAAD76-C04E-498B-A624-6CA590397938}" srcOrd="0" destOrd="0" presId="urn:microsoft.com/office/officeart/2005/8/layout/hierarchy1"/>
    <dgm:cxn modelId="{A2FADCFE-F326-42F3-9F61-9E8F5FEBB105}" type="presParOf" srcId="{C31BCA84-4EF5-4030-A8FE-2706BB335115}" destId="{1E533893-21F2-4789-BF56-EDA36AFF682C}" srcOrd="1" destOrd="0" presId="urn:microsoft.com/office/officeart/2005/8/layout/hierarchy1"/>
    <dgm:cxn modelId="{50C289DC-592C-4E28-8622-FC6CF66EED32}" type="presParOf" srcId="{1CB55EFA-C978-4676-ACA2-0018F56F58AF}" destId="{9BF353F0-07E0-4DE2-A417-C4BAE008A481}" srcOrd="1" destOrd="0" presId="urn:microsoft.com/office/officeart/2005/8/layout/hierarchy1"/>
    <dgm:cxn modelId="{FD11D63A-5926-4149-88BB-06DC38455385}" type="presParOf" srcId="{52161B07-F607-4DBF-A040-EA1FD86BEAFA}" destId="{07E18C66-CB67-4FC5-AC95-782D2C6E7B95}" srcOrd="2" destOrd="0" presId="urn:microsoft.com/office/officeart/2005/8/layout/hierarchy1"/>
    <dgm:cxn modelId="{4615D87A-7C22-42C0-8A53-9F6FE83100F7}" type="presParOf" srcId="{52161B07-F607-4DBF-A040-EA1FD86BEAFA}" destId="{F1EC3F67-F03F-4D11-88BA-F45753413E7F}" srcOrd="3" destOrd="0" presId="urn:microsoft.com/office/officeart/2005/8/layout/hierarchy1"/>
    <dgm:cxn modelId="{5105339D-117F-4B6A-B330-F5C09B063CB0}" type="presParOf" srcId="{F1EC3F67-F03F-4D11-88BA-F45753413E7F}" destId="{AFAE4E25-7A6B-44FC-91D3-D269CFE2BBD3}" srcOrd="0" destOrd="0" presId="urn:microsoft.com/office/officeart/2005/8/layout/hierarchy1"/>
    <dgm:cxn modelId="{E38E84E7-82FB-4565-90F3-006576562C48}" type="presParOf" srcId="{AFAE4E25-7A6B-44FC-91D3-D269CFE2BBD3}" destId="{284B6F03-E1F9-41AC-9353-B70920AFACE6}" srcOrd="0" destOrd="0" presId="urn:microsoft.com/office/officeart/2005/8/layout/hierarchy1"/>
    <dgm:cxn modelId="{FB46BCDC-C9CB-4703-8EDC-FE9C9DECB25A}" type="presParOf" srcId="{AFAE4E25-7A6B-44FC-91D3-D269CFE2BBD3}" destId="{DB662995-7534-4211-B445-AEA4DA2350C7}" srcOrd="1" destOrd="0" presId="urn:microsoft.com/office/officeart/2005/8/layout/hierarchy1"/>
    <dgm:cxn modelId="{6DE94129-B572-47DE-A3E6-855E8B100FA6}" type="presParOf" srcId="{F1EC3F67-F03F-4D11-88BA-F45753413E7F}" destId="{80654870-7828-4EB9-B09A-FCE419698907}" srcOrd="1" destOrd="0" presId="urn:microsoft.com/office/officeart/2005/8/layout/hierarchy1"/>
    <dgm:cxn modelId="{E7A4A381-3C7C-4512-914F-9CCB37D6FB0C}" type="presParOf" srcId="{80654870-7828-4EB9-B09A-FCE419698907}" destId="{23BCBBB2-1F54-47A2-913F-4EAF036951E6}" srcOrd="0" destOrd="0" presId="urn:microsoft.com/office/officeart/2005/8/layout/hierarchy1"/>
    <dgm:cxn modelId="{95DF00A4-0F58-4F0A-8074-72EC167E327C}" type="presParOf" srcId="{80654870-7828-4EB9-B09A-FCE419698907}" destId="{0237FD89-054F-4992-ACFD-44B838D2FBB2}" srcOrd="1" destOrd="0" presId="urn:microsoft.com/office/officeart/2005/8/layout/hierarchy1"/>
    <dgm:cxn modelId="{14D9F7AA-AD77-48D4-8E3C-1F7F4D6EE4E0}" type="presParOf" srcId="{0237FD89-054F-4992-ACFD-44B838D2FBB2}" destId="{FF1D88AA-BC3B-480B-8517-6CC4C9F7D14C}" srcOrd="0" destOrd="0" presId="urn:microsoft.com/office/officeart/2005/8/layout/hierarchy1"/>
    <dgm:cxn modelId="{07650CED-0AEC-48C9-B15A-82DD7B7C7959}" type="presParOf" srcId="{FF1D88AA-BC3B-480B-8517-6CC4C9F7D14C}" destId="{AF54078F-8A68-4887-B01E-C9F4C8AC256F}" srcOrd="0" destOrd="0" presId="urn:microsoft.com/office/officeart/2005/8/layout/hierarchy1"/>
    <dgm:cxn modelId="{94EA4252-8A91-43CC-8CF0-0AAB8A3FAF75}" type="presParOf" srcId="{FF1D88AA-BC3B-480B-8517-6CC4C9F7D14C}" destId="{8EEACA4B-F674-4DBC-9A47-7C18A77E71C5}" srcOrd="1" destOrd="0" presId="urn:microsoft.com/office/officeart/2005/8/layout/hierarchy1"/>
    <dgm:cxn modelId="{C864C273-E995-4BC2-91FC-DDB59DC30BA0}" type="presParOf" srcId="{0237FD89-054F-4992-ACFD-44B838D2FBB2}" destId="{681DA949-E136-4261-BA50-782343DEE547}" srcOrd="1" destOrd="0" presId="urn:microsoft.com/office/officeart/2005/8/layout/hierarchy1"/>
    <dgm:cxn modelId="{926E4332-FF70-4295-8BE8-B00B47131C9F}" type="presParOf" srcId="{80654870-7828-4EB9-B09A-FCE419698907}" destId="{3A8E32BB-76F1-431A-8A47-3AC22B3648ED}" srcOrd="2" destOrd="0" presId="urn:microsoft.com/office/officeart/2005/8/layout/hierarchy1"/>
    <dgm:cxn modelId="{8D080F78-0BDB-4765-8C9B-5D8C403BC7D0}" type="presParOf" srcId="{80654870-7828-4EB9-B09A-FCE419698907}" destId="{01ECFEBD-03E1-44CD-8719-E96C6E24ADE1}" srcOrd="3" destOrd="0" presId="urn:microsoft.com/office/officeart/2005/8/layout/hierarchy1"/>
    <dgm:cxn modelId="{6BF572A6-8C94-43CB-8F7C-EF7FBD7CB769}" type="presParOf" srcId="{01ECFEBD-03E1-44CD-8719-E96C6E24ADE1}" destId="{3F0F4C4E-0A1E-4DBB-9562-472E97895785}" srcOrd="0" destOrd="0" presId="urn:microsoft.com/office/officeart/2005/8/layout/hierarchy1"/>
    <dgm:cxn modelId="{5E5FDE06-DEBC-4D2B-AB97-FEFA4BA2748C}" type="presParOf" srcId="{3F0F4C4E-0A1E-4DBB-9562-472E97895785}" destId="{AFDE3AB9-AF37-4C66-AB80-CA148E3BE293}" srcOrd="0" destOrd="0" presId="urn:microsoft.com/office/officeart/2005/8/layout/hierarchy1"/>
    <dgm:cxn modelId="{DD117FC5-5DE1-46D0-A57C-70AF0811272F}" type="presParOf" srcId="{3F0F4C4E-0A1E-4DBB-9562-472E97895785}" destId="{FF317A4C-9354-49FA-A2B0-741DF5771A16}" srcOrd="1" destOrd="0" presId="urn:microsoft.com/office/officeart/2005/8/layout/hierarchy1"/>
    <dgm:cxn modelId="{1396E87D-2C3D-453F-B63B-55D46853F73D}" type="presParOf" srcId="{01ECFEBD-03E1-44CD-8719-E96C6E24ADE1}" destId="{893847DD-4EA3-4C17-9D83-E7DFF6A7930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10/9/2018</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133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Text Placeholder 12"/>
          <p:cNvSpPr>
            <a:spLocks noGrp="1"/>
          </p:cNvSpPr>
          <p:nvPr>
            <p:ph type="body" sz="quarter" idx="14" hasCustomPrompt="1"/>
          </p:nvPr>
        </p:nvSpPr>
        <p:spPr>
          <a:xfrm>
            <a:off x="838200" y="3354978"/>
            <a:ext cx="7391400" cy="382544"/>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dirty="0"/>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914400" y="1143000"/>
            <a:ext cx="7315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dirty="0"/>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133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Text Placeholder 12"/>
          <p:cNvSpPr>
            <a:spLocks noGrp="1"/>
          </p:cNvSpPr>
          <p:nvPr>
            <p:ph type="body" sz="quarter" idx="14" hasCustomPrompt="1"/>
          </p:nvPr>
        </p:nvSpPr>
        <p:spPr>
          <a:xfrm>
            <a:off x="838200" y="3354978"/>
            <a:ext cx="7391400" cy="382544"/>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15" name="Text Placeholder 14"/>
          <p:cNvSpPr>
            <a:spLocks noGrp="1"/>
          </p:cNvSpPr>
          <p:nvPr>
            <p:ph type="body" sz="quarter" idx="15"/>
          </p:nvPr>
        </p:nvSpPr>
        <p:spPr>
          <a:xfrm>
            <a:off x="838200" y="3810000"/>
            <a:ext cx="7391400" cy="2049956"/>
          </a:xfrm>
        </p:spPr>
        <p:txBody>
          <a:bodyPr/>
          <a:lstStyle>
            <a:lvl1pPr marL="0" indent="0">
              <a:buNone/>
              <a:defRPr sz="2000"/>
            </a:lvl1pPr>
          </a:lstStyle>
          <a:p>
            <a:pPr lvl="0"/>
            <a:r>
              <a:rPr lang="en-US" dirty="0"/>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2018,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399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10" name="Text Placeholder 9"/>
          <p:cNvSpPr>
            <a:spLocks noGrp="1"/>
          </p:cNvSpPr>
          <p:nvPr>
            <p:ph type="body" sz="quarter" idx="15"/>
          </p:nvPr>
        </p:nvSpPr>
        <p:spPr>
          <a:xfrm>
            <a:off x="838200" y="4187278"/>
            <a:ext cx="7391400" cy="1756321"/>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2018,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2018,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676400"/>
          </a:xfrm>
        </p:spPr>
        <p:txBody>
          <a:bodyPr/>
          <a:lstStyle>
            <a:lvl1pPr marL="0" indent="0">
              <a:buNone/>
              <a:defRPr sz="2000"/>
            </a:lvl1pPr>
          </a:lstStyle>
          <a:p>
            <a:pPr lvl="0"/>
            <a:r>
              <a:rPr lang="en-US"/>
              <a:t>Click to edit Master text styles</a:t>
            </a:r>
          </a:p>
        </p:txBody>
      </p:sp>
      <p:sp>
        <p:nvSpPr>
          <p:cNvPr id="8" name="Text Placeholder 7"/>
          <p:cNvSpPr>
            <a:spLocks noGrp="1"/>
          </p:cNvSpPr>
          <p:nvPr>
            <p:ph type="body" sz="quarter" idx="14" hasCustomPrompt="1"/>
          </p:nvPr>
        </p:nvSpPr>
        <p:spPr>
          <a:xfrm>
            <a:off x="812800" y="2852141"/>
            <a:ext cx="7391400" cy="457200"/>
          </a:xfrm>
        </p:spPr>
        <p:txBody>
          <a:bodyPr/>
          <a:lstStyle>
            <a:lvl1pPr marL="0" indent="0">
              <a:buNone/>
              <a:defRPr sz="2400" b="1">
                <a:solidFill>
                  <a:srgbClr val="000099"/>
                </a:solidFill>
                <a:latin typeface="+mj-lt"/>
              </a:defRPr>
            </a:lvl1pPr>
          </a:lstStyle>
          <a:p>
            <a:pPr lvl="0"/>
            <a:r>
              <a:rPr lang="en-US" dirty="0"/>
              <a:t>Click to edit </a:t>
            </a:r>
            <a:r>
              <a:rPr lang="en-US"/>
              <a:t>Master heading style</a:t>
            </a:r>
            <a:endParaRPr lang="en-US" dirty="0"/>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2018,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2018,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73" r:id="rId6"/>
    <p:sldLayoutId id="2147483674" r:id="rId7"/>
    <p:sldLayoutId id="2147483676" r:id="rId8"/>
    <p:sldLayoutId id="2147483675" r:id="rId9"/>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C++ Programming</a:t>
            </a:r>
            <a:endParaRPr lang="en-US" dirty="0"/>
          </a:p>
        </p:txBody>
      </p:sp>
      <p:sp>
        <p:nvSpPr>
          <p:cNvPr id="3" name="Footer Placeholder 2"/>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a:t>
            </a:fld>
            <a:endParaRPr lang="en-US" dirty="0">
              <a:solidFill>
                <a:schemeClr val="bg1"/>
              </a:solidFill>
            </a:endParaRPr>
          </a:p>
        </p:txBody>
      </p:sp>
      <p:sp>
        <p:nvSpPr>
          <p:cNvPr id="5" name="Title 4"/>
          <p:cNvSpPr>
            <a:spLocks noGrp="1"/>
          </p:cNvSpPr>
          <p:nvPr>
            <p:ph type="title"/>
          </p:nvPr>
        </p:nvSpPr>
        <p:spPr/>
        <p:txBody>
          <a:bodyPr/>
          <a:lstStyle/>
          <a:p>
            <a:r>
              <a:rPr lang="en-US" dirty="0"/>
              <a:t>Chapter 7</a:t>
            </a:r>
          </a:p>
        </p:txBody>
      </p:sp>
      <p:sp>
        <p:nvSpPr>
          <p:cNvPr id="6" name="Text Placeholder 5"/>
          <p:cNvSpPr>
            <a:spLocks noGrp="1"/>
          </p:cNvSpPr>
          <p:nvPr>
            <p:ph type="body" sz="quarter" idx="13"/>
          </p:nvPr>
        </p:nvSpPr>
        <p:spPr/>
        <p:txBody>
          <a:bodyPr/>
          <a:lstStyle/>
          <a:p>
            <a:r>
              <a:rPr lang="en-US" dirty="0"/>
              <a:t>How to code functions</a:t>
            </a: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C6CC9D-A70E-42E5-9C11-91A9E9D6869B}"/>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82B1E806-FFC7-4B43-B1DA-1742A533F0A4}"/>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0FEE235-6A31-47B6-81ED-411B59F8FB9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10</a:t>
            </a:fld>
            <a:endParaRPr lang="en-US" dirty="0">
              <a:solidFill>
                <a:schemeClr val="bg1"/>
              </a:solidFill>
            </a:endParaRPr>
          </a:p>
        </p:txBody>
      </p:sp>
      <p:sp>
        <p:nvSpPr>
          <p:cNvPr id="5" name="Title 4">
            <a:extLst>
              <a:ext uri="{FF2B5EF4-FFF2-40B4-BE49-F238E27FC236}">
                <a16:creationId xmlns:a16="http://schemas.microsoft.com/office/drawing/2014/main" xmlns="" id="{69950455-1DDC-4209-ABAF-CECD681F404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Miles Per Gallon program (part 2)</a:t>
            </a:r>
          </a:p>
        </p:txBody>
      </p:sp>
      <p:sp>
        <p:nvSpPr>
          <p:cNvPr id="6" name="Text Placeholder 5">
            <a:extLst>
              <a:ext uri="{FF2B5EF4-FFF2-40B4-BE49-F238E27FC236}">
                <a16:creationId xmlns:a16="http://schemas.microsoft.com/office/drawing/2014/main" xmlns="" id="{70B07DD2-BD7B-410B-862B-6C27D71A457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int main()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miles;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"Enter miles driven: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&gt;&gt; miles;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"Enter gallons of gas used: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&gt;&gt;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mpg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calculate_mpg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"Miles per gallon:          " &lt;&lt; mpg</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20947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93F12-E1B9-4B51-8FB0-6A7AB86BE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declaring a function</a:t>
            </a:r>
            <a:endParaRPr lang="en-US" dirty="0"/>
          </a:p>
        </p:txBody>
      </p:sp>
      <p:sp>
        <p:nvSpPr>
          <p:cNvPr id="3" name="Text Placeholder 2">
            <a:extLst>
              <a:ext uri="{FF2B5EF4-FFF2-40B4-BE49-F238E27FC236}">
                <a16:creationId xmlns:a16="http://schemas.microsoft.com/office/drawing/2014/main" xmlns="" id="{5E1378F2-BB38-45F8-B2F6-05A307749F21}"/>
              </a:ext>
            </a:extLst>
          </p:cNvPr>
          <p:cNvSpPr>
            <a:spLocks noGrp="1"/>
          </p:cNvSpPr>
          <p:nvPr>
            <p:ph type="body" sz="quarter" idx="13"/>
          </p:nvPr>
        </p:nvSpPr>
        <p:spPr>
          <a:xfrm>
            <a:off x="838200" y="1066800"/>
            <a:ext cx="7391400" cy="457200"/>
          </a:xfrm>
        </p:spPr>
        <p:txBody>
          <a:bodyPr/>
          <a:lstStyle/>
          <a:p>
            <a:pPr marL="347345" marR="0">
              <a:spcBef>
                <a:spcPts val="0"/>
              </a:spcBef>
              <a:spcAft>
                <a:spcPts val="0"/>
              </a:spcAft>
              <a:tabLst>
                <a:tab pos="1371600" algn="l"/>
              </a:tabLst>
            </a:pP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return_type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function_name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parameter_list</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Text Placeholder 3">
            <a:extLst>
              <a:ext uri="{FF2B5EF4-FFF2-40B4-BE49-F238E27FC236}">
                <a16:creationId xmlns:a16="http://schemas.microsoft.com/office/drawing/2014/main" xmlns="" id="{282AB5E0-F1E5-40CE-8D2F-01A3E1C04DBA}"/>
              </a:ext>
            </a:extLst>
          </p:cNvPr>
          <p:cNvSpPr>
            <a:spLocks noGrp="1"/>
          </p:cNvSpPr>
          <p:nvPr>
            <p:ph type="body" sz="quarter" idx="14"/>
          </p:nvPr>
        </p:nvSpPr>
        <p:spPr>
          <a:xfrm>
            <a:off x="838200" y="1676400"/>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Code that declares functions </a:t>
            </a:r>
          </a:p>
          <a:p>
            <a:endParaRPr lang="en-US" dirty="0"/>
          </a:p>
        </p:txBody>
      </p:sp>
      <p:sp>
        <p:nvSpPr>
          <p:cNvPr id="5" name="Text Placeholder 4">
            <a:extLst>
              <a:ext uri="{FF2B5EF4-FFF2-40B4-BE49-F238E27FC236}">
                <a16:creationId xmlns:a16="http://schemas.microsoft.com/office/drawing/2014/main" xmlns="" id="{EA7A7B47-05B8-4881-9CE6-6946010B12D7}"/>
              </a:ext>
            </a:extLst>
          </p:cNvPr>
          <p:cNvSpPr>
            <a:spLocks noGrp="1"/>
          </p:cNvSpPr>
          <p:nvPr>
            <p:ph type="body" sz="quarter" idx="15"/>
          </p:nvPr>
        </p:nvSpPr>
        <p:spPr>
          <a:xfrm>
            <a:off x="838200" y="2131422"/>
            <a:ext cx="7391400" cy="2049956"/>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 no param name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title);      // param name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calculate_mpg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double);  // no param names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calculate_mpg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miles, double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param names</a:t>
            </a:r>
          </a:p>
          <a:p>
            <a:endParaRPr lang="en-US" dirty="0"/>
          </a:p>
        </p:txBody>
      </p:sp>
      <p:sp>
        <p:nvSpPr>
          <p:cNvPr id="6" name="Date Placeholder 5">
            <a:extLst>
              <a:ext uri="{FF2B5EF4-FFF2-40B4-BE49-F238E27FC236}">
                <a16:creationId xmlns:a16="http://schemas.microsoft.com/office/drawing/2014/main" xmlns="" id="{4040D834-D12A-45DB-8C48-C15D0431A4B4}"/>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xmlns="" id="{088029CF-4A50-4104-8413-5E2511F19904}"/>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xmlns="" id="{E433771B-3BEA-4BD7-97F8-2CF6F3FF285E}"/>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5073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C934712-2717-43BF-8A49-F88E425D5D66}"/>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31A8B33-8ECF-4098-9F5F-48C1DF9A675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64D915B2-132B-43EE-B808-B86187166FC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12</a:t>
            </a:fld>
            <a:endParaRPr lang="en-US" dirty="0">
              <a:solidFill>
                <a:schemeClr val="bg1"/>
              </a:solidFill>
            </a:endParaRPr>
          </a:p>
        </p:txBody>
      </p:sp>
      <p:sp>
        <p:nvSpPr>
          <p:cNvPr id="5" name="Title 4">
            <a:extLst>
              <a:ext uri="{FF2B5EF4-FFF2-40B4-BE49-F238E27FC236}">
                <a16:creationId xmlns:a16="http://schemas.microsoft.com/office/drawing/2014/main" xmlns="" id="{010C397E-55EE-40B9-9DB4-7FA179367EAE}"/>
              </a:ext>
            </a:extLst>
          </p:cNvPr>
          <p:cNvSpPr>
            <a:spLocks noGrp="1"/>
          </p:cNvSpPr>
          <p:nvPr>
            <p:ph type="title"/>
          </p:nvPr>
        </p:nvSpPr>
        <p:spPr>
          <a:xfrm>
            <a:off x="914400" y="817602"/>
            <a:ext cx="7315200" cy="369332"/>
          </a:xfrm>
        </p:spPr>
        <p:txBody>
          <a:bodyPr/>
          <a:lstStyle/>
          <a:p>
            <a:pPr marL="0" marR="0">
              <a:spcBef>
                <a:spcPts val="0"/>
              </a:spcBef>
              <a:spcAft>
                <a:spcPts val="600"/>
              </a:spcAft>
              <a:tabLst>
                <a:tab pos="1371600" algn="l"/>
              </a:tabLst>
            </a:pPr>
            <a:r>
              <a:rPr lang="en-US" dirty="0" smtClean="0">
                <a:latin typeface="Arial" panose="020B0604020202020204" pitchFamily="34" charset="0"/>
                <a:ea typeface="Times New Roman" panose="02020603050405020304" pitchFamily="18" charset="0"/>
                <a:cs typeface="Times New Roman" panose="02020603050405020304" pitchFamily="18" charset="0"/>
              </a:rPr>
              <a:t>Declare </a:t>
            </a:r>
            <a:r>
              <a:rPr lang="en-US" dirty="0">
                <a:latin typeface="Arial" panose="020B0604020202020204" pitchFamily="34" charset="0"/>
                <a:ea typeface="Times New Roman" panose="02020603050405020304" pitchFamily="18" charset="0"/>
                <a:cs typeface="Times New Roman" panose="02020603050405020304" pitchFamily="18" charset="0"/>
              </a:rPr>
              <a:t>and </a:t>
            </a:r>
            <a:r>
              <a:rPr lang="en-US" dirty="0" smtClean="0">
                <a:latin typeface="Arial" panose="020B0604020202020204" pitchFamily="34" charset="0"/>
                <a:ea typeface="Times New Roman" panose="02020603050405020304" pitchFamily="18" charset="0"/>
                <a:cs typeface="Times New Roman" panose="02020603050405020304" pitchFamily="18" charset="0"/>
              </a:rPr>
              <a:t>define </a:t>
            </a:r>
            <a:r>
              <a:rPr lang="en-US" dirty="0">
                <a:latin typeface="Arial" panose="020B0604020202020204" pitchFamily="34" charset="0"/>
                <a:ea typeface="Times New Roman" panose="02020603050405020304" pitchFamily="18" charset="0"/>
                <a:cs typeface="Times New Roman" panose="02020603050405020304" pitchFamily="18" charset="0"/>
              </a:rPr>
              <a:t>two functions (part 1)</a:t>
            </a:r>
            <a:endParaRPr lang="en-US" dirty="0"/>
          </a:p>
        </p:txBody>
      </p:sp>
      <p:sp>
        <p:nvSpPr>
          <p:cNvPr id="6" name="Text Placeholder 5">
            <a:extLst>
              <a:ext uri="{FF2B5EF4-FFF2-40B4-BE49-F238E27FC236}">
                <a16:creationId xmlns:a16="http://schemas.microsoft.com/office/drawing/2014/main" xmlns="" id="{B7FF45D5-B7E0-42D6-AB49-DEDC7346DFBA}"/>
              </a:ext>
            </a:extLst>
          </p:cNvPr>
          <p:cNvSpPr>
            <a:spLocks noGrp="1"/>
          </p:cNvSpPr>
          <p:nvPr>
            <p:ph type="body" sz="quarter" idx="13"/>
          </p:nvPr>
        </p:nvSpPr>
        <p:spPr>
          <a:xfrm>
            <a:off x="838200" y="1295400"/>
            <a:ext cx="7543800" cy="4495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cmath</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declare two 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calculate_mpg</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miles, double gallons);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int main()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call function 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miles = 500.0;</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gallons = 14.0;</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mpg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calculate_mpg</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(miles, gallons);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call function 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"Miles Per Gallon:          " &lt;&lt; mpg;</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89531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C934712-2717-43BF-8A49-F88E425D5D66}"/>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31A8B33-8ECF-4098-9F5F-48C1DF9A675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64D915B2-132B-43EE-B808-B86187166FC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13</a:t>
            </a:fld>
            <a:endParaRPr lang="en-US" dirty="0">
              <a:solidFill>
                <a:schemeClr val="bg1"/>
              </a:solidFill>
            </a:endParaRPr>
          </a:p>
        </p:txBody>
      </p:sp>
      <p:sp>
        <p:nvSpPr>
          <p:cNvPr id="5" name="Title 4">
            <a:extLst>
              <a:ext uri="{FF2B5EF4-FFF2-40B4-BE49-F238E27FC236}">
                <a16:creationId xmlns:a16="http://schemas.microsoft.com/office/drawing/2014/main" xmlns="" id="{010C397E-55EE-40B9-9DB4-7FA179367EAE}"/>
              </a:ext>
            </a:extLst>
          </p:cNvPr>
          <p:cNvSpPr>
            <a:spLocks noGrp="1"/>
          </p:cNvSpPr>
          <p:nvPr>
            <p:ph type="title"/>
          </p:nvPr>
        </p:nvSpPr>
        <p:spPr>
          <a:xfrm>
            <a:off x="914400" y="817602"/>
            <a:ext cx="7315200" cy="369332"/>
          </a:xfrm>
        </p:spPr>
        <p:txBody>
          <a:bodyPr/>
          <a:lstStyle/>
          <a:p>
            <a:pPr marL="0" marR="0">
              <a:spcBef>
                <a:spcPts val="0"/>
              </a:spcBef>
              <a:spcAft>
                <a:spcPts val="600"/>
              </a:spcAft>
              <a:tabLst>
                <a:tab pos="1371600" algn="l"/>
              </a:tabLst>
            </a:pPr>
            <a:r>
              <a:rPr lang="en-US" dirty="0" smtClean="0">
                <a:latin typeface="Arial" panose="020B0604020202020204" pitchFamily="34" charset="0"/>
                <a:ea typeface="Times New Roman" panose="02020603050405020304" pitchFamily="18" charset="0"/>
                <a:cs typeface="Times New Roman" panose="02020603050405020304" pitchFamily="18" charset="0"/>
              </a:rPr>
              <a:t>Declare </a:t>
            </a:r>
            <a:r>
              <a:rPr lang="en-US" dirty="0">
                <a:latin typeface="Arial" panose="020B0604020202020204" pitchFamily="34" charset="0"/>
                <a:ea typeface="Times New Roman" panose="02020603050405020304" pitchFamily="18" charset="0"/>
                <a:cs typeface="Times New Roman" panose="02020603050405020304" pitchFamily="18" charset="0"/>
              </a:rPr>
              <a:t>and </a:t>
            </a:r>
            <a:r>
              <a:rPr lang="en-US" dirty="0" smtClean="0">
                <a:latin typeface="Arial" panose="020B0604020202020204" pitchFamily="34" charset="0"/>
                <a:ea typeface="Times New Roman" panose="02020603050405020304" pitchFamily="18" charset="0"/>
                <a:cs typeface="Times New Roman" panose="02020603050405020304" pitchFamily="18" charset="0"/>
              </a:rPr>
              <a:t>define </a:t>
            </a:r>
            <a:r>
              <a:rPr lang="en-US" dirty="0">
                <a:latin typeface="Arial" panose="020B0604020202020204" pitchFamily="34" charset="0"/>
                <a:ea typeface="Times New Roman" panose="02020603050405020304" pitchFamily="18" charset="0"/>
                <a:cs typeface="Times New Roman" panose="02020603050405020304" pitchFamily="18" charset="0"/>
              </a:rPr>
              <a:t>two functions (part 2)</a:t>
            </a:r>
          </a:p>
        </p:txBody>
      </p:sp>
      <p:sp>
        <p:nvSpPr>
          <p:cNvPr id="6" name="Text Placeholder 5">
            <a:extLst>
              <a:ext uri="{FF2B5EF4-FFF2-40B4-BE49-F238E27FC236}">
                <a16:creationId xmlns:a16="http://schemas.microsoft.com/office/drawing/2014/main" xmlns="" id="{B7FF45D5-B7E0-42D6-AB49-DEDC7346DFBA}"/>
              </a:ext>
            </a:extLst>
          </p:cNvPr>
          <p:cNvSpPr>
            <a:spLocks noGrp="1"/>
          </p:cNvSpPr>
          <p:nvPr>
            <p:ph type="body" sz="quarter" idx="13"/>
          </p:nvPr>
        </p:nvSpPr>
        <p:spPr>
          <a:xfrm>
            <a:off x="838200" y="1295400"/>
            <a:ext cx="7543800" cy="4495800"/>
          </a:xfrm>
        </p:spPr>
        <p:txBody>
          <a:bodyPr/>
          <a:lstStyle/>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define function 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"Miles Per Gallon Calculator"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define function 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calculate_mpg</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miles, double gallons)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mpg = miles / gallons;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mpg = round(mpg * 10) / 10;    // round to 1 decimal place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mpg;</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53365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F509FFC-F258-4EBF-89CD-385EA637886C}"/>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6FD46AB4-3563-418F-9AD1-92614144A83D}"/>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28B4C6FF-21C9-420B-9119-B74D63E5421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14</a:t>
            </a:fld>
            <a:endParaRPr lang="en-US" dirty="0">
              <a:solidFill>
                <a:schemeClr val="bg1"/>
              </a:solidFill>
            </a:endParaRPr>
          </a:p>
        </p:txBody>
      </p:sp>
      <p:sp>
        <p:nvSpPr>
          <p:cNvPr id="5" name="Title 4">
            <a:extLst>
              <a:ext uri="{FF2B5EF4-FFF2-40B4-BE49-F238E27FC236}">
                <a16:creationId xmlns:a16="http://schemas.microsoft.com/office/drawing/2014/main" xmlns="" id="{DE18224B-3929-4874-BDE4-42D0AD18815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Functions that use local variables</a:t>
            </a:r>
            <a:endParaRPr lang="en-US" dirty="0"/>
          </a:p>
        </p:txBody>
      </p:sp>
      <p:sp>
        <p:nvSpPr>
          <p:cNvPr id="6" name="Text Placeholder 5">
            <a:extLst>
              <a:ext uri="{FF2B5EF4-FFF2-40B4-BE49-F238E27FC236}">
                <a16:creationId xmlns:a16="http://schemas.microsoft.com/office/drawing/2014/main" xmlns="" id="{549280F0-1CA2-401E-BEC0-45945415C467}"/>
              </a:ext>
            </a:extLst>
          </p:cNvPr>
          <p:cNvSpPr>
            <a:spLocks noGrp="1"/>
          </p:cNvSpPr>
          <p:nvPr>
            <p:ph type="body" sz="quarter" idx="15"/>
          </p:nvPr>
        </p:nvSpPr>
        <p:spPr>
          <a:xfrm>
            <a:off x="914400" y="1143000"/>
            <a:ext cx="7315200" cy="2133600"/>
          </a:xfrm>
          <a:solidFill>
            <a:schemeClr val="bg1"/>
          </a:solidFill>
          <a:ln>
            <a:noFill/>
          </a:ln>
        </p:spPr>
        <p:txBody>
          <a:bodyPr/>
          <a:lstStyle/>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(double amount, double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double tax = amount *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tax is a local variable</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return tax;                        // return statement is</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 necessary</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int main()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double tax =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(85.0, .05);  // tax is a local variable</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&lt;&lt; "Tax: " &lt;&lt; tax &lt;&lt;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tax is 4.25</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34063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42913E7-0185-4E78-B989-C8BC7D02BDF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A7445D4-25DF-40B4-8474-12AB026F2117}"/>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D8768665-0CA7-4768-AD28-00B7F4F0A30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15</a:t>
            </a:fld>
            <a:endParaRPr lang="en-US" dirty="0">
              <a:solidFill>
                <a:schemeClr val="bg1"/>
              </a:solidFill>
            </a:endParaRPr>
          </a:p>
        </p:txBody>
      </p:sp>
      <p:sp>
        <p:nvSpPr>
          <p:cNvPr id="5" name="Title 4">
            <a:extLst>
              <a:ext uri="{FF2B5EF4-FFF2-40B4-BE49-F238E27FC236}">
                <a16:creationId xmlns:a16="http://schemas.microsoft.com/office/drawing/2014/main" xmlns="" id="{3CA078F9-31AE-412F-B8DC-5292C22BD0A0}"/>
              </a:ext>
            </a:extLst>
          </p:cNvPr>
          <p:cNvSpPr>
            <a:spLocks noGrp="1"/>
          </p:cNvSpPr>
          <p:nvPr>
            <p:ph type="title"/>
          </p:nvPr>
        </p:nvSpPr>
        <p:spPr>
          <a:xfrm>
            <a:off x="914400" y="632936"/>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function that changes a global variable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(not recommended)</a:t>
            </a:r>
            <a:endParaRPr lang="en-US" dirty="0"/>
          </a:p>
        </p:txBody>
      </p:sp>
      <p:sp>
        <p:nvSpPr>
          <p:cNvPr id="6" name="Text Placeholder 5">
            <a:extLst>
              <a:ext uri="{FF2B5EF4-FFF2-40B4-BE49-F238E27FC236}">
                <a16:creationId xmlns:a16="http://schemas.microsoft.com/office/drawing/2014/main" xmlns="" id="{9FAFEA1E-2A0E-4CFA-A6C6-A414E3C39B92}"/>
              </a:ext>
            </a:extLst>
          </p:cNvPr>
          <p:cNvSpPr>
            <a:spLocks noGrp="1"/>
          </p:cNvSpPr>
          <p:nvPr>
            <p:ph type="body" sz="quarter" idx="13"/>
          </p:nvPr>
        </p:nvSpPr>
        <p:spPr>
          <a:xfrm>
            <a:off x="838200" y="1524000"/>
            <a:ext cx="7391400" cy="4419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tax = 0.0;               // tax is a global variable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amount,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tax = amount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change global variable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int main()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(85.0, .05);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"Tax: " &lt;&lt; tax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global – tax is 4.25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785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42913E7-0185-4E78-B989-C8BC7D02BDF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A7445D4-25DF-40B4-8474-12AB026F2117}"/>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D8768665-0CA7-4768-AD28-00B7F4F0A30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16</a:t>
            </a:fld>
            <a:endParaRPr lang="en-US" dirty="0">
              <a:solidFill>
                <a:schemeClr val="bg1"/>
              </a:solidFill>
            </a:endParaRPr>
          </a:p>
        </p:txBody>
      </p:sp>
      <p:sp>
        <p:nvSpPr>
          <p:cNvPr id="5" name="Title 4">
            <a:extLst>
              <a:ext uri="{FF2B5EF4-FFF2-40B4-BE49-F238E27FC236}">
                <a16:creationId xmlns:a16="http://schemas.microsoft.com/office/drawing/2014/main" xmlns="" id="{3CA078F9-31AE-412F-B8DC-5292C22BD0A0}"/>
              </a:ext>
            </a:extLst>
          </p:cNvPr>
          <p:cNvSpPr>
            <a:spLocks noGrp="1"/>
          </p:cNvSpPr>
          <p:nvPr>
            <p:ph type="title"/>
          </p:nvPr>
        </p:nvSpPr>
        <p:spPr>
          <a:xfrm>
            <a:off x="914400" y="632936"/>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local variable that shadows a global variable (not recommended)</a:t>
            </a:r>
          </a:p>
        </p:txBody>
      </p:sp>
      <p:sp>
        <p:nvSpPr>
          <p:cNvPr id="6" name="Text Placeholder 5">
            <a:extLst>
              <a:ext uri="{FF2B5EF4-FFF2-40B4-BE49-F238E27FC236}">
                <a16:creationId xmlns:a16="http://schemas.microsoft.com/office/drawing/2014/main" xmlns="" id="{9FAFEA1E-2A0E-4CFA-A6C6-A414E3C39B92}"/>
              </a:ext>
            </a:extLst>
          </p:cNvPr>
          <p:cNvSpPr>
            <a:spLocks noGrp="1"/>
          </p:cNvSpPr>
          <p:nvPr>
            <p:ph type="body" sz="quarter" idx="13"/>
          </p:nvPr>
        </p:nvSpPr>
        <p:spPr>
          <a:xfrm>
            <a:off x="838200" y="1524000"/>
            <a:ext cx="7391400" cy="4419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tax = 0.0;                    // tax is a global variable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amount,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tax = amount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tax is a local variable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"Tax: " &lt;&lt; tax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local</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tax is 4.25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tax;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int main()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(85.0, .05);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"Tax: " &lt;&lt; tax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global</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tax is 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63236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42913E7-0185-4E78-B989-C8BC7D02BDF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A7445D4-25DF-40B4-8474-12AB026F2117}"/>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D8768665-0CA7-4768-AD28-00B7F4F0A30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17</a:t>
            </a:fld>
            <a:endParaRPr lang="en-US" dirty="0">
              <a:solidFill>
                <a:schemeClr val="bg1"/>
              </a:solidFill>
            </a:endParaRPr>
          </a:p>
        </p:txBody>
      </p:sp>
      <p:sp>
        <p:nvSpPr>
          <p:cNvPr id="5" name="Title 4">
            <a:extLst>
              <a:ext uri="{FF2B5EF4-FFF2-40B4-BE49-F238E27FC236}">
                <a16:creationId xmlns:a16="http://schemas.microsoft.com/office/drawing/2014/main" xmlns="" id="{3CA078F9-31AE-412F-B8DC-5292C22BD0A0}"/>
              </a:ext>
            </a:extLst>
          </p:cNvPr>
          <p:cNvSpPr>
            <a:spLocks noGrp="1"/>
          </p:cNvSpPr>
          <p:nvPr>
            <p:ph type="title"/>
          </p:nvPr>
        </p:nvSpPr>
        <p:spPr>
          <a:xfrm>
            <a:off x="914400" y="685800"/>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function that uses a global constant (okay)</a:t>
            </a:r>
          </a:p>
        </p:txBody>
      </p:sp>
      <p:sp>
        <p:nvSpPr>
          <p:cNvPr id="6" name="Text Placeholder 5">
            <a:extLst>
              <a:ext uri="{FF2B5EF4-FFF2-40B4-BE49-F238E27FC236}">
                <a16:creationId xmlns:a16="http://schemas.microsoft.com/office/drawing/2014/main" xmlns="" id="{9FAFEA1E-2A0E-4CFA-A6C6-A414E3C39B92}"/>
              </a:ext>
            </a:extLst>
          </p:cNvPr>
          <p:cNvSpPr>
            <a:spLocks noGrp="1"/>
          </p:cNvSpPr>
          <p:nvPr>
            <p:ph type="body" sz="quarter" idx="13"/>
          </p:nvPr>
        </p:nvSpPr>
        <p:spPr>
          <a:xfrm>
            <a:off x="838200" y="1219200"/>
            <a:ext cx="7391400" cy="4419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const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0.05;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is a global constant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amount)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tax = amount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OK to use global constant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tax;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923381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98A95DA-08CB-4C7A-9F7B-3BA4D5B450FE}"/>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EA08DEC-A5E0-41FD-84E9-811AE567479B}"/>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729626AA-1EF2-434A-9C96-83E79E74885F}"/>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18</a:t>
            </a:fld>
            <a:endParaRPr lang="en-US" dirty="0">
              <a:solidFill>
                <a:schemeClr val="bg1"/>
              </a:solidFill>
            </a:endParaRPr>
          </a:p>
        </p:txBody>
      </p:sp>
      <p:sp>
        <p:nvSpPr>
          <p:cNvPr id="5" name="Title 4">
            <a:extLst>
              <a:ext uri="{FF2B5EF4-FFF2-40B4-BE49-F238E27FC236}">
                <a16:creationId xmlns:a16="http://schemas.microsoft.com/office/drawing/2014/main" xmlns="" id="{92F90C5A-71BF-4BFE-86CD-DF750B3AFA6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hierarchy chart for the Convert Temps program</a:t>
            </a:r>
            <a:endParaRPr lang="en-US" dirty="0"/>
          </a:p>
        </p:txBody>
      </p:sp>
      <p:graphicFrame>
        <p:nvGraphicFramePr>
          <p:cNvPr id="7" name="Content Placeholder 6" descr="Main, display menu, convert temp, to celsius, to fahrenheit">
            <a:extLst>
              <a:ext uri="{FF2B5EF4-FFF2-40B4-BE49-F238E27FC236}">
                <a16:creationId xmlns:a16="http://schemas.microsoft.com/office/drawing/2014/main" xmlns="" id="{04EDBFDD-3D89-4D4B-B3D2-7646DDE1114E}"/>
              </a:ext>
            </a:extLst>
          </p:cNvPr>
          <p:cNvGraphicFramePr>
            <a:graphicFrameLocks noGrp="1"/>
          </p:cNvGraphicFramePr>
          <p:nvPr>
            <p:ph sz="quarter" idx="13"/>
            <p:extLst>
              <p:ext uri="{D42A27DB-BD31-4B8C-83A1-F6EECF244321}">
                <p14:modId xmlns:p14="http://schemas.microsoft.com/office/powerpoint/2010/main" val="1850441355"/>
              </p:ext>
            </p:extLst>
          </p:nvPr>
        </p:nvGraphicFramePr>
        <p:xfrm>
          <a:off x="914400" y="1143000"/>
          <a:ext cx="60960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05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9FF9D8-6CF6-4994-B577-28E69D9FDCF1}"/>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9BF50E1C-3928-489B-842E-B7E56A595122}"/>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AF834EA7-102C-4B74-B825-EB3B2C35698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19</a:t>
            </a:fld>
            <a:endParaRPr lang="en-US" dirty="0">
              <a:solidFill>
                <a:schemeClr val="bg1"/>
              </a:solidFill>
            </a:endParaRPr>
          </a:p>
        </p:txBody>
      </p:sp>
      <p:sp>
        <p:nvSpPr>
          <p:cNvPr id="5" name="Title 4">
            <a:extLst>
              <a:ext uri="{FF2B5EF4-FFF2-40B4-BE49-F238E27FC236}">
                <a16:creationId xmlns:a16="http://schemas.microsoft.com/office/drawing/2014/main" xmlns="" id="{4B102DFD-329F-48BE-A8E9-D5D3458ED63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hierarchy outline for the same program</a:t>
            </a:r>
            <a:endParaRPr lang="en-US" dirty="0"/>
          </a:p>
        </p:txBody>
      </p:sp>
      <p:sp>
        <p:nvSpPr>
          <p:cNvPr id="6" name="Text Placeholder 5">
            <a:extLst>
              <a:ext uri="{FF2B5EF4-FFF2-40B4-BE49-F238E27FC236}">
                <a16:creationId xmlns:a16="http://schemas.microsoft.com/office/drawing/2014/main" xmlns="" id="{B99F2B9D-4456-49E5-A242-22839C7BA2BE}"/>
              </a:ext>
            </a:extLst>
          </p:cNvPr>
          <p:cNvSpPr>
            <a:spLocks noGrp="1"/>
          </p:cNvSpPr>
          <p:nvPr>
            <p:ph type="body" sz="quarter" idx="15"/>
          </p:nvPr>
        </p:nvSpPr>
        <p:spPr>
          <a:xfrm>
            <a:off x="1295400" y="1143000"/>
            <a:ext cx="4267200" cy="13716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main</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display menu</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convert temp</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2443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07222A-58D7-4D2A-8C81-D2090A82B321}"/>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81CBD64B-BE1F-4565-961E-FCC0B671084F}"/>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433175E2-B24C-46A4-AA4F-5DC8F356EA0B}"/>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a:t>
            </a:fld>
            <a:endParaRPr lang="en-US" dirty="0">
              <a:solidFill>
                <a:schemeClr val="bg1"/>
              </a:solidFill>
            </a:endParaRPr>
          </a:p>
        </p:txBody>
      </p:sp>
      <p:sp>
        <p:nvSpPr>
          <p:cNvPr id="5" name="Title 4">
            <a:extLst>
              <a:ext uri="{FF2B5EF4-FFF2-40B4-BE49-F238E27FC236}">
                <a16:creationId xmlns:a16="http://schemas.microsoft.com/office/drawing/2014/main" xmlns="" id="{45B10CDE-C788-46AB-8C9E-0F345E6B028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6" name="Text Placeholder 5">
            <a:extLst>
              <a:ext uri="{FF2B5EF4-FFF2-40B4-BE49-F238E27FC236}">
                <a16:creationId xmlns:a16="http://schemas.microsoft.com/office/drawing/2014/main" xmlns="" id="{ADDD4F9D-3701-46AC-B370-15B0062E938E}"/>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 pos="457200" algn="l"/>
              </a:tabLst>
            </a:pPr>
            <a:r>
              <a:rPr lang="en-US" spc="-10" dirty="0">
                <a:latin typeface="Times New Roman" panose="02020603050405020304" pitchFamily="18" charset="0"/>
                <a:ea typeface="Times New Roman" panose="02020603050405020304" pitchFamily="18" charset="0"/>
              </a:rPr>
              <a:t>Given the specifications for a program that uses functions, write the code that defines, declares, and calls the functions.</a:t>
            </a:r>
          </a:p>
          <a:p>
            <a:pPr marL="342900" marR="0" lvl="0" indent="-342900">
              <a:spcBef>
                <a:spcPts val="0"/>
              </a:spcBef>
              <a:spcAft>
                <a:spcPts val="600"/>
              </a:spcAft>
              <a:buFont typeface="+mj-lt"/>
              <a:buAutoNum type="arabicPeriod"/>
              <a:tabLst>
                <a:tab pos="347345" algn="l"/>
                <a:tab pos="457200" algn="l"/>
              </a:tabLst>
            </a:pPr>
            <a:r>
              <a:rPr lang="en-US" spc="-10" dirty="0">
                <a:latin typeface="Times New Roman" panose="02020603050405020304" pitchFamily="18" charset="0"/>
                <a:ea typeface="Times New Roman" panose="02020603050405020304" pitchFamily="18" charset="0"/>
              </a:rPr>
              <a:t>Given the specifications for a program that uses functions, develop a hierarchy chart for the program.</a:t>
            </a:r>
          </a:p>
          <a:p>
            <a:pPr marL="342900" marR="0" lvl="0" indent="-342900">
              <a:spcBef>
                <a:spcPts val="0"/>
              </a:spcBef>
              <a:spcAft>
                <a:spcPts val="600"/>
              </a:spcAft>
              <a:buFont typeface="+mj-lt"/>
              <a:buAutoNum type="arabicPeriod"/>
              <a:tabLst>
                <a:tab pos="347345" algn="l"/>
                <a:tab pos="457200" algn="l"/>
              </a:tabLst>
            </a:pPr>
            <a:r>
              <a:rPr lang="en-US" spc="-10" dirty="0">
                <a:latin typeface="Times New Roman" panose="02020603050405020304" pitchFamily="18" charset="0"/>
                <a:ea typeface="Times New Roman" panose="02020603050405020304" pitchFamily="18" charset="0"/>
              </a:rPr>
              <a:t>Given the specifications for a program that uses functions, write the code that stores the functions in header files and namespaces.</a:t>
            </a:r>
          </a:p>
          <a:p>
            <a:pPr marL="342900" marR="0" lvl="0" indent="-342900">
              <a:spcBef>
                <a:spcPts val="0"/>
              </a:spcBef>
              <a:spcAft>
                <a:spcPts val="600"/>
              </a:spcAft>
              <a:buFont typeface="+mj-lt"/>
              <a:buAutoNum type="arabicPeriod"/>
              <a:tabLst>
                <a:tab pos="347345" algn="l"/>
                <a:tab pos="457200" algn="l"/>
              </a:tabLst>
            </a:pPr>
            <a:r>
              <a:rPr lang="en-US" spc="-10" dirty="0">
                <a:latin typeface="Times New Roman" panose="02020603050405020304" pitchFamily="18" charset="0"/>
                <a:ea typeface="Times New Roman" panose="02020603050405020304" pitchFamily="18" charset="0"/>
              </a:rPr>
              <a:t>Given the C++ code for a program that uses any of the language elements presented in this chapter, explain what each statement in the program does.</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Explain what function prototypes are and why you might want to use them.</a:t>
            </a:r>
          </a:p>
          <a:p>
            <a:endParaRPr lang="en-US" dirty="0"/>
          </a:p>
        </p:txBody>
      </p:sp>
    </p:spTree>
    <p:extLst>
      <p:ext uri="{BB962C8B-B14F-4D97-AF65-F5344CB8AC3E}">
        <p14:creationId xmlns:p14="http://schemas.microsoft.com/office/powerpoint/2010/main" val="374218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2D23A-8BFF-4F19-AEEE-EBADEEA944F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build a hierarchy chart</a:t>
            </a:r>
            <a:endParaRPr lang="en-US" dirty="0"/>
          </a:p>
        </p:txBody>
      </p:sp>
      <p:sp>
        <p:nvSpPr>
          <p:cNvPr id="3" name="Text Placeholder 2">
            <a:extLst>
              <a:ext uri="{FF2B5EF4-FFF2-40B4-BE49-F238E27FC236}">
                <a16:creationId xmlns:a16="http://schemas.microsoft.com/office/drawing/2014/main" xmlns="" id="{30129FDD-068C-41B8-8D8F-559D72C041E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Start with a box for the main()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At the next level, put boxes for the functions that the main() function needs to call. This usually includes the function that will control the main action of the program, plus any functions that need to be done before or after that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Continue down the levels by dividing the higher-level functions into their component functions until there aren’t any more components.</a:t>
            </a:r>
          </a:p>
          <a:p>
            <a:endParaRPr lang="en-US" dirty="0"/>
          </a:p>
        </p:txBody>
      </p:sp>
      <p:sp>
        <p:nvSpPr>
          <p:cNvPr id="4" name="Text Placeholder 3">
            <a:extLst>
              <a:ext uri="{FF2B5EF4-FFF2-40B4-BE49-F238E27FC236}">
                <a16:creationId xmlns:a16="http://schemas.microsoft.com/office/drawing/2014/main" xmlns="" id="{02BEA268-5E04-472C-B5C1-E8893B0C11E6}"/>
              </a:ext>
            </a:extLst>
          </p:cNvPr>
          <p:cNvSpPr>
            <a:spLocks noGrp="1"/>
          </p:cNvSpPr>
          <p:nvPr>
            <p:ph type="body" sz="quarter" idx="14"/>
          </p:nvPr>
        </p:nvSpPr>
        <p:spPr>
          <a:xfrm>
            <a:off x="838200" y="3812178"/>
            <a:ext cx="7391400" cy="382544"/>
          </a:xfrm>
        </p:spPr>
        <p:txBody>
          <a:bodyPr/>
          <a:lstStyle/>
          <a:p>
            <a:r>
              <a:rPr lang="en-US" dirty="0"/>
              <a:t>Guidelines for creating hierarchy charts</a:t>
            </a:r>
          </a:p>
        </p:txBody>
      </p:sp>
      <p:sp>
        <p:nvSpPr>
          <p:cNvPr id="5" name="Text Placeholder 4">
            <a:extLst>
              <a:ext uri="{FF2B5EF4-FFF2-40B4-BE49-F238E27FC236}">
                <a16:creationId xmlns:a16="http://schemas.microsoft.com/office/drawing/2014/main" xmlns="" id="{F9E76FA1-CDAA-4FE5-89C9-74860F88D6C8}"/>
              </a:ext>
            </a:extLst>
          </p:cNvPr>
          <p:cNvSpPr>
            <a:spLocks noGrp="1"/>
          </p:cNvSpPr>
          <p:nvPr>
            <p:ph type="body" sz="quarter" idx="15"/>
          </p:nvPr>
        </p:nvSpPr>
        <p:spPr>
          <a:xfrm>
            <a:off x="838200" y="4267200"/>
            <a:ext cx="7391400" cy="13716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names in a chart should start with a verb and give a good indication of what the function does. Then, the names can easily be converted to function names.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Each function should do everything that is related to the function name and nothing more.</a:t>
            </a:r>
          </a:p>
          <a:p>
            <a:endParaRPr lang="en-US" dirty="0"/>
          </a:p>
        </p:txBody>
      </p:sp>
      <p:sp>
        <p:nvSpPr>
          <p:cNvPr id="6" name="Date Placeholder 5">
            <a:extLst>
              <a:ext uri="{FF2B5EF4-FFF2-40B4-BE49-F238E27FC236}">
                <a16:creationId xmlns:a16="http://schemas.microsoft.com/office/drawing/2014/main" xmlns="" id="{6EF2B272-8E3A-41B4-B666-162AB6F85319}"/>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xmlns="" id="{E491E1FB-9E3C-4873-8429-095C1B99E777}"/>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xmlns="" id="{47BAFD0B-859C-4432-AC3F-C4AD7926925D}"/>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54695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F5A3398-9981-4AFC-BF53-10EC7894CD4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B00DD546-1FBE-4B36-81FD-8460FC030E77}"/>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7653258-067B-4ECE-A007-7DBFB31CA70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21</a:t>
            </a:fld>
            <a:endParaRPr lang="en-US" dirty="0">
              <a:solidFill>
                <a:schemeClr val="bg1"/>
              </a:solidFill>
            </a:endParaRPr>
          </a:p>
        </p:txBody>
      </p:sp>
      <p:sp>
        <p:nvSpPr>
          <p:cNvPr id="5" name="Title 4">
            <a:extLst>
              <a:ext uri="{FF2B5EF4-FFF2-40B4-BE49-F238E27FC236}">
                <a16:creationId xmlns:a16="http://schemas.microsoft.com/office/drawing/2014/main" xmlns="" id="{E5C8263E-2EC5-4CD8-8D21-8F2E6A7FB077}"/>
              </a:ext>
            </a:extLst>
          </p:cNvPr>
          <p:cNvSpPr>
            <a:spLocks noGrp="1"/>
          </p:cNvSpPr>
          <p:nvPr>
            <p:ph type="title"/>
          </p:nvPr>
        </p:nvSpPr>
        <p:spPr>
          <a:xfrm>
            <a:off x="8382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console for the Convert Temps program</a:t>
            </a:r>
            <a:endParaRPr lang="en-US" dirty="0"/>
          </a:p>
        </p:txBody>
      </p:sp>
      <p:sp>
        <p:nvSpPr>
          <p:cNvPr id="6" name="Text Placeholder 5">
            <a:extLst>
              <a:ext uri="{FF2B5EF4-FFF2-40B4-BE49-F238E27FC236}">
                <a16:creationId xmlns:a16="http://schemas.microsoft.com/office/drawing/2014/main" xmlns="" id="{384F86E6-7E37-4465-9A0A-2E4ED41E19B8}"/>
              </a:ext>
            </a:extLst>
          </p:cNvPr>
          <p:cNvSpPr>
            <a:spLocks noGrp="1"/>
          </p:cNvSpPr>
          <p:nvPr>
            <p:ph type="body" sz="quarter" idx="15"/>
          </p:nvPr>
        </p:nvSpPr>
        <p:spPr>
          <a:xfrm>
            <a:off x="1295400" y="1143000"/>
            <a:ext cx="6172200" cy="42672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Convert Temperatures</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MENU</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1. Fahrenheit to Celsius</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2. Celsius to Fahrenheit</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a menu option: </a:t>
            </a:r>
            <a:r>
              <a:rPr lang="en-US" sz="1600" dirty="0">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degrees Fahrenheit: </a:t>
            </a:r>
            <a:r>
              <a:rPr lang="en-US" sz="1600" dirty="0">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Degrees Celsius: </a:t>
            </a:r>
            <a:r>
              <a:rPr lang="en-US" sz="1600" dirty="0">
                <a:latin typeface="Courier New" panose="02070309020205020404" pitchFamily="49" charset="0"/>
                <a:ea typeface="Times New Roman" panose="02020603050405020304" pitchFamily="18" charset="0"/>
                <a:cs typeface="Times New Roman" panose="02020603050405020304" pitchFamily="18" charset="0"/>
              </a:rPr>
              <a:t>37.8</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Convert another temperature? (y/n): </a:t>
            </a:r>
            <a:r>
              <a:rPr lang="en-US" sz="1600" dirty="0">
                <a:latin typeface="Courier New" panose="02070309020205020404" pitchFamily="49" charset="0"/>
                <a:ea typeface="Times New Roman" panose="02020603050405020304" pitchFamily="18" charset="0"/>
                <a:cs typeface="Times New Roman" panose="02020603050405020304" pitchFamily="18" charset="0"/>
              </a:rPr>
              <a:t>y</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a menu option: </a:t>
            </a:r>
            <a:r>
              <a:rPr lang="en-US" sz="1600" dirty="0">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degrees Celsius: </a:t>
            </a:r>
            <a:r>
              <a:rPr lang="en-US" sz="1600" dirty="0">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Degrees Fahrenheit: </a:t>
            </a:r>
            <a:r>
              <a:rPr lang="en-US" sz="1600" dirty="0">
                <a:latin typeface="Courier New" panose="02070309020205020404" pitchFamily="49" charset="0"/>
                <a:ea typeface="Times New Roman" panose="02020603050405020304" pitchFamily="18" charset="0"/>
                <a:cs typeface="Times New Roman" panose="02020603050405020304" pitchFamily="18" charset="0"/>
              </a:rPr>
              <a:t>32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Convert another temperature? (y/n): </a:t>
            </a:r>
            <a:r>
              <a:rPr lang="en-US" sz="1600" dirty="0">
                <a:latin typeface="Courier New" panose="02070309020205020404" pitchFamily="49" charset="0"/>
                <a:ea typeface="Times New Roman" panose="02020603050405020304" pitchFamily="18" charset="0"/>
                <a:cs typeface="Times New Roman" panose="02020603050405020304" pitchFamily="18" charset="0"/>
              </a:rPr>
              <a:t>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Bye!</a:t>
            </a:r>
          </a:p>
          <a:p>
            <a:endParaRPr lang="en-US" dirty="0"/>
          </a:p>
        </p:txBody>
      </p:sp>
    </p:spTree>
    <p:extLst>
      <p:ext uri="{BB962C8B-B14F-4D97-AF65-F5344CB8AC3E}">
        <p14:creationId xmlns:p14="http://schemas.microsoft.com/office/powerpoint/2010/main" val="85859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7F4B68-8CF5-401B-81EA-A148014D4187}"/>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01BD6EA-C1D5-4A70-995F-D64FD66472F0}"/>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28FF12BE-EA23-4271-9269-EE2CE887E6E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22</a:t>
            </a:fld>
            <a:endParaRPr lang="en-US" dirty="0">
              <a:solidFill>
                <a:schemeClr val="bg1"/>
              </a:solidFill>
            </a:endParaRPr>
          </a:p>
        </p:txBody>
      </p:sp>
      <p:sp>
        <p:nvSpPr>
          <p:cNvPr id="5" name="Title 4">
            <a:extLst>
              <a:ext uri="{FF2B5EF4-FFF2-40B4-BE49-F238E27FC236}">
                <a16:creationId xmlns:a16="http://schemas.microsoft.com/office/drawing/2014/main" xmlns="" id="{05F5DCE1-3793-486B-8D8D-162F9BAD8C6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Convert Temps program (part 1)</a:t>
            </a:r>
            <a:endParaRPr lang="en-US" dirty="0"/>
          </a:p>
        </p:txBody>
      </p:sp>
      <p:sp>
        <p:nvSpPr>
          <p:cNvPr id="6" name="Text Placeholder 5">
            <a:extLst>
              <a:ext uri="{FF2B5EF4-FFF2-40B4-BE49-F238E27FC236}">
                <a16:creationId xmlns:a16="http://schemas.microsoft.com/office/drawing/2014/main" xmlns="" id="{C64C4902-4C49-467B-958D-EDA2BC91E5BB}"/>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#include &lt;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cmath</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declare functions</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convert_temp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int main()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"Convert Temperatures\n\n";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char again = 'y';</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while (again == 'y')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convert_temp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"Convert another temperature? (y/n):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&gt;&gt; again;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"Bye!\n";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6377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7F4B68-8CF5-401B-81EA-A148014D4187}"/>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01BD6EA-C1D5-4A70-995F-D64FD66472F0}"/>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28FF12BE-EA23-4271-9269-EE2CE887E6E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23</a:t>
            </a:fld>
            <a:endParaRPr lang="en-US" dirty="0">
              <a:solidFill>
                <a:schemeClr val="bg1"/>
              </a:solidFill>
            </a:endParaRPr>
          </a:p>
        </p:txBody>
      </p:sp>
      <p:sp>
        <p:nvSpPr>
          <p:cNvPr id="5" name="Title 4">
            <a:extLst>
              <a:ext uri="{FF2B5EF4-FFF2-40B4-BE49-F238E27FC236}">
                <a16:creationId xmlns:a16="http://schemas.microsoft.com/office/drawing/2014/main" xmlns="" id="{05F5DCE1-3793-486B-8D8D-162F9BAD8C6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Convert Temps program (part 2)</a:t>
            </a:r>
          </a:p>
        </p:txBody>
      </p:sp>
      <p:sp>
        <p:nvSpPr>
          <p:cNvPr id="6" name="Text Placeholder 5">
            <a:extLst>
              <a:ext uri="{FF2B5EF4-FFF2-40B4-BE49-F238E27FC236}">
                <a16:creationId xmlns:a16="http://schemas.microsoft.com/office/drawing/2014/main" xmlns="" id="{C64C4902-4C49-467B-958D-EDA2BC91E5BB}"/>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define functions</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"MENU\n"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"1. Fahrenheit to Celsius\n"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"2. Celsius to Fahrenheit\n\n";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convert_temp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int option;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"Enter a menu option: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&gt;&gt; option;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f = 0.0;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c = 0.0;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switch (option)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case 1:</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"Enter degrees Fahrenheit: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&gt;&gt; f;</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c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(f);</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c = round(c * 10) / 10;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"Degrees Celsius: " &lt;&lt; c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break;</a:t>
            </a:r>
          </a:p>
          <a:p>
            <a:endParaRPr lang="en-US" dirty="0"/>
          </a:p>
        </p:txBody>
      </p:sp>
    </p:spTree>
    <p:extLst>
      <p:ext uri="{BB962C8B-B14F-4D97-AF65-F5344CB8AC3E}">
        <p14:creationId xmlns:p14="http://schemas.microsoft.com/office/powerpoint/2010/main" val="259373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7F4B68-8CF5-401B-81EA-A148014D4187}"/>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01BD6EA-C1D5-4A70-995F-D64FD66472F0}"/>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28FF12BE-EA23-4271-9269-EE2CE887E6E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24</a:t>
            </a:fld>
            <a:endParaRPr lang="en-US" dirty="0">
              <a:solidFill>
                <a:schemeClr val="bg1"/>
              </a:solidFill>
            </a:endParaRPr>
          </a:p>
        </p:txBody>
      </p:sp>
      <p:sp>
        <p:nvSpPr>
          <p:cNvPr id="5" name="Title 4">
            <a:extLst>
              <a:ext uri="{FF2B5EF4-FFF2-40B4-BE49-F238E27FC236}">
                <a16:creationId xmlns:a16="http://schemas.microsoft.com/office/drawing/2014/main" xmlns="" id="{05F5DCE1-3793-486B-8D8D-162F9BAD8C6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Convert Temps program (part 3)</a:t>
            </a:r>
          </a:p>
        </p:txBody>
      </p:sp>
      <p:sp>
        <p:nvSpPr>
          <p:cNvPr id="6" name="Text Placeholder 5">
            <a:extLst>
              <a:ext uri="{FF2B5EF4-FFF2-40B4-BE49-F238E27FC236}">
                <a16:creationId xmlns:a16="http://schemas.microsoft.com/office/drawing/2014/main" xmlns="" id="{C64C4902-4C49-467B-958D-EDA2BC91E5BB}"/>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case 2:</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"Enter degrees Celsius: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&gt;&gt; c;</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(c);</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 = round(f * 10) / 10;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"Degrees Fahrenheit: " &lt;&lt; f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break;</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default: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"You must enter a valid menu number.\n";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break;</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- 32.0) * 5.0 / 9.0;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9.0 / 5.0 + 32.0;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70618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4B0DF-B27F-4912-B6E3-B395DB28524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function definition that has two default values</a:t>
            </a:r>
            <a:endParaRPr lang="en-US" dirty="0"/>
          </a:p>
        </p:txBody>
      </p:sp>
      <p:sp>
        <p:nvSpPr>
          <p:cNvPr id="3" name="Text Placeholder 2">
            <a:extLst>
              <a:ext uri="{FF2B5EF4-FFF2-40B4-BE49-F238E27FC236}">
                <a16:creationId xmlns:a16="http://schemas.microsoft.com/office/drawing/2014/main" xmlns="" id="{5D26094A-DE3E-4990-A446-84ACDB979154}"/>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3.0</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int years = 10</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convert yearly values to monthly values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12 / 100;</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smtClean="0">
                <a:latin typeface="Courier New" panose="02070309020205020404" pitchFamily="49" charset="0"/>
                <a:ea typeface="Times New Roman" panose="02020603050405020304" pitchFamily="18" charset="0"/>
                <a:cs typeface="Times New Roman" panose="02020603050405020304" pitchFamily="18" charset="0"/>
              </a:rPr>
              <a:t>int</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months = years * 12;</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calculate future value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for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(int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 months;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latin typeface="Courier New" panose="02070309020205020404" pitchFamily="49" charset="0"/>
                <a:ea typeface="Times New Roman" panose="02020603050405020304" pitchFamily="18" charset="0"/>
                <a:cs typeface="Times New Roman" panose="02020603050405020304" pitchFamily="18" charset="0"/>
              </a:rPr>
              <a:t>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Text Placeholder 3">
            <a:extLst>
              <a:ext uri="{FF2B5EF4-FFF2-40B4-BE49-F238E27FC236}">
                <a16:creationId xmlns:a16="http://schemas.microsoft.com/office/drawing/2014/main" xmlns="" id="{3CE7986E-61FE-4FB4-98CB-07D7122CB3F4}"/>
              </a:ext>
            </a:extLst>
          </p:cNvPr>
          <p:cNvSpPr>
            <a:spLocks noGrp="1"/>
          </p:cNvSpPr>
          <p:nvPr>
            <p:ph type="body" sz="quarter" idx="14"/>
          </p:nvPr>
        </p:nvSpPr>
        <p:spPr>
          <a:xfrm>
            <a:off x="838200" y="4650378"/>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call the function with default values</a:t>
            </a:r>
          </a:p>
          <a:p>
            <a:endParaRPr lang="en-US" dirty="0"/>
          </a:p>
        </p:txBody>
      </p:sp>
      <p:sp>
        <p:nvSpPr>
          <p:cNvPr id="5" name="Text Placeholder 4">
            <a:extLst>
              <a:ext uri="{FF2B5EF4-FFF2-40B4-BE49-F238E27FC236}">
                <a16:creationId xmlns:a16="http://schemas.microsoft.com/office/drawing/2014/main" xmlns="" id="{2CDF9EBD-5007-4004-8EA0-1A9AF3119DFC}"/>
              </a:ext>
            </a:extLst>
          </p:cNvPr>
          <p:cNvSpPr>
            <a:spLocks noGrp="1"/>
          </p:cNvSpPr>
          <p:nvPr>
            <p:ph type="body" sz="quarter" idx="15"/>
          </p:nvPr>
        </p:nvSpPr>
        <p:spPr>
          <a:xfrm>
            <a:off x="838200" y="5105400"/>
            <a:ext cx="7391400" cy="106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fv1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(100.0);       // fv1 = 14009.1</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fv2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(100.0, 4.0);  // fv2 = 14774.1</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fv3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(100.0, 4.0, 11);</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fv3 = 16602.3</a:t>
            </a:r>
          </a:p>
          <a:p>
            <a:endParaRPr lang="en-US" dirty="0"/>
          </a:p>
        </p:txBody>
      </p:sp>
      <p:sp>
        <p:nvSpPr>
          <p:cNvPr id="6" name="Date Placeholder 5">
            <a:extLst>
              <a:ext uri="{FF2B5EF4-FFF2-40B4-BE49-F238E27FC236}">
                <a16:creationId xmlns:a16="http://schemas.microsoft.com/office/drawing/2014/main" xmlns="" id="{F932F2DA-A41D-40B9-AEA9-63DCFF98BF4F}"/>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xmlns="" id="{7F4EF93E-52B0-45B9-A396-2FE9C1C305EB}"/>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xmlns="" id="{C628954F-01C3-4231-B837-B4143C24BA5C}"/>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14218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1EA5A5B-DA94-4030-BEB3-1A0862AA925B}"/>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7A9668E3-E14F-452B-AE47-2FFF8D0CA870}"/>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4274AFF3-654D-4AF4-AE5F-B57FE5FA06A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26</a:t>
            </a:fld>
            <a:endParaRPr lang="en-US" dirty="0">
              <a:solidFill>
                <a:schemeClr val="bg1"/>
              </a:solidFill>
            </a:endParaRPr>
          </a:p>
        </p:txBody>
      </p:sp>
      <p:sp>
        <p:nvSpPr>
          <p:cNvPr id="5" name="Title 4">
            <a:extLst>
              <a:ext uri="{FF2B5EF4-FFF2-40B4-BE49-F238E27FC236}">
                <a16:creationId xmlns:a16="http://schemas.microsoft.com/office/drawing/2014/main" xmlns="" id="{1AC99EFD-A3AF-41A7-BC10-23083E93AB0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function declaration that has two default values</a:t>
            </a:r>
            <a:endParaRPr lang="en-US" dirty="0"/>
          </a:p>
        </p:txBody>
      </p:sp>
      <p:sp>
        <p:nvSpPr>
          <p:cNvPr id="6" name="Text Placeholder 5">
            <a:extLst>
              <a:ext uri="{FF2B5EF4-FFF2-40B4-BE49-F238E27FC236}">
                <a16:creationId xmlns:a16="http://schemas.microsoft.com/office/drawing/2014/main" xmlns="" id="{30390AB6-9FC3-43A0-B618-E63EAF584FA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function declaration</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5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5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3.0</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5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int years = 10</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corresponding function definition</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5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5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int years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 function code goes here</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41885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F993B02-D8CA-430C-BFE0-8EDFC9DE1CF5}"/>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C8BEBE0-769D-46D1-BFEC-090600BA2F1B}"/>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D1CA7CEB-F4FB-4254-864B-D5CF4033E9C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27</a:t>
            </a:fld>
            <a:endParaRPr lang="en-US" dirty="0">
              <a:solidFill>
                <a:schemeClr val="bg1"/>
              </a:solidFill>
            </a:endParaRPr>
          </a:p>
        </p:txBody>
      </p:sp>
      <p:sp>
        <p:nvSpPr>
          <p:cNvPr id="5" name="Title 4">
            <a:extLst>
              <a:ext uri="{FF2B5EF4-FFF2-40B4-BE49-F238E27FC236}">
                <a16:creationId xmlns:a16="http://schemas.microsoft.com/office/drawing/2014/main" xmlns="" id="{9B341243-D0A0-4B54-8E05-77C73282EF8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overloaded </a:t>
            </a:r>
            <a:r>
              <a:rPr lang="en-US" dirty="0" err="1">
                <a:latin typeface="Arial" panose="020B0604020202020204" pitchFamily="34" charset="0"/>
                <a:ea typeface="Times New Roman" panose="02020603050405020304" pitchFamily="18" charset="0"/>
                <a:cs typeface="Times New Roman" panose="02020603050405020304" pitchFamily="18" charset="0"/>
              </a:rPr>
              <a:t>to_celsius</a:t>
            </a:r>
            <a:r>
              <a:rPr lang="en-US" dirty="0">
                <a:latin typeface="Arial" panose="020B0604020202020204" pitchFamily="34" charset="0"/>
                <a:ea typeface="Times New Roman" panose="02020603050405020304" pitchFamily="18" charset="0"/>
                <a:cs typeface="Times New Roman" panose="02020603050405020304" pitchFamily="18" charset="0"/>
              </a:rPr>
              <a:t>() function (part 1)</a:t>
            </a:r>
            <a:endParaRPr lang="en-US" dirty="0"/>
          </a:p>
        </p:txBody>
      </p:sp>
      <p:sp>
        <p:nvSpPr>
          <p:cNvPr id="6" name="Text Placeholder 5">
            <a:extLst>
              <a:ext uri="{FF2B5EF4-FFF2-40B4-BE49-F238E27FC236}">
                <a16:creationId xmlns:a16="http://schemas.microsoft.com/office/drawing/2014/main" xmlns="" id="{CCA78F08-E7FE-48B9-8514-29FC48ABBDEA}"/>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For double values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- 32.0) * 5.0 / 9.0;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For int values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- 32) * 5.0 / 9.0;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round(</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876491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C296ACA-250D-405F-8F47-1CEC9E0323DB}"/>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02CB0279-3ACC-49DD-95CC-0BF2DD26E580}"/>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4434B55F-A6B9-4CFA-99B1-D74E7627FCF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28</a:t>
            </a:fld>
            <a:endParaRPr lang="en-US" dirty="0">
              <a:solidFill>
                <a:schemeClr val="bg1"/>
              </a:solidFill>
            </a:endParaRPr>
          </a:p>
        </p:txBody>
      </p:sp>
      <p:sp>
        <p:nvSpPr>
          <p:cNvPr id="5" name="Title 4">
            <a:extLst>
              <a:ext uri="{FF2B5EF4-FFF2-40B4-BE49-F238E27FC236}">
                <a16:creationId xmlns:a16="http://schemas.microsoft.com/office/drawing/2014/main" xmlns="" id="{64A7F311-AE72-40A1-B73C-AE91B4B38D6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overloaded </a:t>
            </a:r>
            <a:r>
              <a:rPr lang="en-US" dirty="0" err="1">
                <a:latin typeface="Arial" panose="020B0604020202020204" pitchFamily="34" charset="0"/>
                <a:ea typeface="Times New Roman" panose="02020603050405020304" pitchFamily="18" charset="0"/>
                <a:cs typeface="Times New Roman" panose="02020603050405020304" pitchFamily="18" charset="0"/>
              </a:rPr>
              <a:t>to_celsius</a:t>
            </a:r>
            <a:r>
              <a:rPr lang="en-US" dirty="0">
                <a:latin typeface="Arial" panose="020B0604020202020204" pitchFamily="34" charset="0"/>
                <a:ea typeface="Times New Roman" panose="02020603050405020304" pitchFamily="18" charset="0"/>
                <a:cs typeface="Times New Roman" panose="02020603050405020304" pitchFamily="18" charset="0"/>
              </a:rPr>
              <a:t>() function (part 2)</a:t>
            </a:r>
            <a:endParaRPr lang="en-US" dirty="0"/>
          </a:p>
        </p:txBody>
      </p:sp>
      <p:sp>
        <p:nvSpPr>
          <p:cNvPr id="6" name="Text Placeholder 5">
            <a:extLst>
              <a:ext uri="{FF2B5EF4-FFF2-40B4-BE49-F238E27FC236}">
                <a16:creationId xmlns:a16="http://schemas.microsoft.com/office/drawing/2014/main" xmlns="" id="{602E3BDB-93F3-436F-8110-07FE4E1D7F25}"/>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For double values with rounding</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int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decimal_places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decimal_places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&gt; 0)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int multiplier = 1;</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for (int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 0;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&lt;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decimal_places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multiplier *= 10;    // add a zero each time</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 through the loop</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 round(</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 multiplier) / multiplier;</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089634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81860EF-9AF0-4F6D-845E-946FC48050C2}"/>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5C6FDBF3-D206-4AE3-9FE8-70023F9F0C93}"/>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46C73D43-5253-4DEC-880B-151B9EF1107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29</a:t>
            </a:fld>
            <a:endParaRPr lang="en-US" dirty="0">
              <a:solidFill>
                <a:schemeClr val="bg1"/>
              </a:solidFill>
            </a:endParaRPr>
          </a:p>
        </p:txBody>
      </p:sp>
      <p:sp>
        <p:nvSpPr>
          <p:cNvPr id="5" name="Title 4">
            <a:extLst>
              <a:ext uri="{FF2B5EF4-FFF2-40B4-BE49-F238E27FC236}">
                <a16:creationId xmlns:a16="http://schemas.microsoft.com/office/drawing/2014/main" xmlns="" id="{9BE60F6F-6A34-4855-8545-B8D025BC812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Code that calls the overloaded functions</a:t>
            </a:r>
            <a:endParaRPr lang="en-US" dirty="0"/>
          </a:p>
        </p:txBody>
      </p:sp>
      <p:sp>
        <p:nvSpPr>
          <p:cNvPr id="6" name="Text Placeholder 5">
            <a:extLst>
              <a:ext uri="{FF2B5EF4-FFF2-40B4-BE49-F238E27FC236}">
                <a16:creationId xmlns:a16="http://schemas.microsoft.com/office/drawing/2014/main" xmlns="" id="{4E65CCF1-975F-4F57-B158-6B832E6E9F0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d = 120.0;</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d &lt;&lt; " Fahrenheit = "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 Celsius\n";</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d &lt;&lt; " Fahrenheit = "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 2)</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 Celsius\n";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120;</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 Fahrenheit = "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 Celsius\n";</a:t>
            </a:r>
          </a:p>
          <a:p>
            <a:endParaRPr lang="en-US" dirty="0"/>
          </a:p>
        </p:txBody>
      </p:sp>
      <p:sp>
        <p:nvSpPr>
          <p:cNvPr id="7" name="Text Placeholder 6">
            <a:extLst>
              <a:ext uri="{FF2B5EF4-FFF2-40B4-BE49-F238E27FC236}">
                <a16:creationId xmlns:a16="http://schemas.microsoft.com/office/drawing/2014/main" xmlns="" id="{5856679F-2C0D-49DC-8037-E6A15A5B6A58}"/>
              </a:ext>
            </a:extLst>
          </p:cNvPr>
          <p:cNvSpPr>
            <a:spLocks noGrp="1"/>
          </p:cNvSpPr>
          <p:nvPr>
            <p:ph type="body" sz="quarter" idx="14"/>
          </p:nvPr>
        </p:nvSpPr>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console</a:t>
            </a:r>
          </a:p>
          <a:p>
            <a:endParaRPr lang="en-US" dirty="0"/>
          </a:p>
        </p:txBody>
      </p:sp>
      <p:sp>
        <p:nvSpPr>
          <p:cNvPr id="8" name="Text Placeholder 7">
            <a:extLst>
              <a:ext uri="{FF2B5EF4-FFF2-40B4-BE49-F238E27FC236}">
                <a16:creationId xmlns:a16="http://schemas.microsoft.com/office/drawing/2014/main" xmlns="" id="{A3A13330-CD55-42F2-93A9-B2A58B6F0149}"/>
              </a:ext>
            </a:extLst>
          </p:cNvPr>
          <p:cNvSpPr>
            <a:spLocks noGrp="1"/>
          </p:cNvSpPr>
          <p:nvPr>
            <p:ph type="body" sz="quarter" idx="15"/>
          </p:nvPr>
        </p:nvSpPr>
        <p:spPr>
          <a:xfrm>
            <a:off x="1295400" y="3892100"/>
            <a:ext cx="5334000" cy="8323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120 Fahrenheit = 48.8889 Celsius</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120 Fahrenheit = 48.89 Celsius</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120 Fahrenheit = 49 Celsius</a:t>
            </a:r>
          </a:p>
          <a:p>
            <a:endParaRPr lang="en-US" dirty="0"/>
          </a:p>
        </p:txBody>
      </p:sp>
    </p:spTree>
    <p:extLst>
      <p:ext uri="{BB962C8B-B14F-4D97-AF65-F5344CB8AC3E}">
        <p14:creationId xmlns:p14="http://schemas.microsoft.com/office/powerpoint/2010/main" val="269887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0F1C893-F65B-4149-8078-C4CE9423DDC0}"/>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9272D72A-838E-4F24-9642-7C4C37787ECA}"/>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0A6E6546-D465-4C53-8B46-725F30F0C36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a:t>
            </a:fld>
            <a:endParaRPr lang="en-US" dirty="0">
              <a:solidFill>
                <a:schemeClr val="bg1"/>
              </a:solidFill>
            </a:endParaRPr>
          </a:p>
        </p:txBody>
      </p:sp>
      <p:sp>
        <p:nvSpPr>
          <p:cNvPr id="5" name="Title 4">
            <a:extLst>
              <a:ext uri="{FF2B5EF4-FFF2-40B4-BE49-F238E27FC236}">
                <a16:creationId xmlns:a16="http://schemas.microsoft.com/office/drawing/2014/main" xmlns="" id="{968523D7-033F-41EE-8F49-EDD95F30FCE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6" name="Text Placeholder 5">
            <a:extLst>
              <a:ext uri="{FF2B5EF4-FFF2-40B4-BE49-F238E27FC236}">
                <a16:creationId xmlns:a16="http://schemas.microsoft.com/office/drawing/2014/main" xmlns="" id="{9D2035EA-9715-4131-A053-BD752C3D28BF}"/>
              </a:ext>
            </a:extLst>
          </p:cNvPr>
          <p:cNvSpPr>
            <a:spLocks noGrp="1"/>
          </p:cNvSpPr>
          <p:nvPr>
            <p:ph type="body" sz="quarter" idx="13"/>
          </p:nvPr>
        </p:nvSpPr>
        <p:spPr/>
        <p:txBody>
          <a:bodyPr/>
          <a:lstStyle/>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Explain what local and global variables are and when you should use them.</a:t>
            </a:r>
          </a:p>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Explain what scope refers to in C++.</a:t>
            </a:r>
          </a:p>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Explain what a hierarchy chart is used for.</a:t>
            </a:r>
          </a:p>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Explain what the signature of </a:t>
            </a:r>
            <a:r>
              <a:rPr lang="en-US" spc="-10">
                <a:latin typeface="Times New Roman" panose="02020603050405020304" pitchFamily="18" charset="0"/>
                <a:ea typeface="Times New Roman" panose="02020603050405020304" pitchFamily="18" charset="0"/>
              </a:rPr>
              <a:t>a </a:t>
            </a:r>
            <a:r>
              <a:rPr lang="en-US" spc="-10" smtClean="0">
                <a:latin typeface="Times New Roman" panose="02020603050405020304" pitchFamily="18" charset="0"/>
                <a:ea typeface="Times New Roman" panose="02020603050405020304" pitchFamily="18" charset="0"/>
              </a:rPr>
              <a:t>function is</a:t>
            </a:r>
            <a:r>
              <a:rPr lang="en-US" spc="-10" dirty="0">
                <a:latin typeface="Times New Roman" panose="02020603050405020304" pitchFamily="18" charset="0"/>
                <a:ea typeface="Times New Roman" panose="02020603050405020304" pitchFamily="18" charset="0"/>
              </a:rPr>
              <a:t>.</a:t>
            </a:r>
          </a:p>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Describe the difference between a value variable and a reference variable.</a:t>
            </a:r>
          </a:p>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Explain how using reference parameters can improve efficiency.</a:t>
            </a:r>
          </a:p>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Explain when you typically store functions in header files.</a:t>
            </a:r>
          </a:p>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Describe the purpose of coding an include guard within a header file.</a:t>
            </a:r>
          </a:p>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List the things that should and shouldn’t be coded in a header file.</a:t>
            </a:r>
          </a:p>
          <a:p>
            <a:pPr marL="457200" marR="0" lvl="0" indent="-45720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Explain why the functions that you store in header files are typically defined within namespaces.</a:t>
            </a:r>
          </a:p>
        </p:txBody>
      </p:sp>
    </p:spTree>
    <p:extLst>
      <p:ext uri="{BB962C8B-B14F-4D97-AF65-F5344CB8AC3E}">
        <p14:creationId xmlns:p14="http://schemas.microsoft.com/office/powerpoint/2010/main" val="3393423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EF22FA7-BBD9-44B9-B5E5-C178C09B8E1E}"/>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6D128DA4-82DC-4608-B80F-C2C337C6F0FA}"/>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A5A3C679-D352-4C54-8F8D-FB63A558B5BF}"/>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30</a:t>
            </a:fld>
            <a:endParaRPr lang="en-US" dirty="0">
              <a:solidFill>
                <a:schemeClr val="bg1"/>
              </a:solidFill>
            </a:endParaRPr>
          </a:p>
        </p:txBody>
      </p:sp>
      <p:sp>
        <p:nvSpPr>
          <p:cNvPr id="5" name="Title 4">
            <a:extLst>
              <a:ext uri="{FF2B5EF4-FFF2-40B4-BE49-F238E27FC236}">
                <a16:creationId xmlns:a16="http://schemas.microsoft.com/office/drawing/2014/main" xmlns="" id="{A85F3075-B077-4E4D-972C-F9C23FE277D9}"/>
              </a:ext>
            </a:extLst>
          </p:cNvPr>
          <p:cNvSpPr>
            <a:spLocks noGrp="1"/>
          </p:cNvSpPr>
          <p:nvPr>
            <p:ph type="title"/>
          </p:nvPr>
        </p:nvSpPr>
        <p:spPr>
          <a:xfrm>
            <a:off x="914400" y="624989"/>
            <a:ext cx="7315200" cy="369332"/>
          </a:xfrm>
        </p:spPr>
        <p:txBody>
          <a:bodyPr/>
          <a:lstStyle/>
          <a:p>
            <a:r>
              <a:rPr lang="en-US" dirty="0"/>
              <a:t>How reference variables work</a:t>
            </a:r>
          </a:p>
        </p:txBody>
      </p:sp>
      <p:sp>
        <p:nvSpPr>
          <p:cNvPr id="6" name="Text Placeholder 5">
            <a:extLst>
              <a:ext uri="{FF2B5EF4-FFF2-40B4-BE49-F238E27FC236}">
                <a16:creationId xmlns:a16="http://schemas.microsoft.com/office/drawing/2014/main" xmlns="" id="{C03913A8-861B-42A2-91AC-66B9FFB38853}"/>
              </a:ext>
            </a:extLst>
          </p:cNvPr>
          <p:cNvSpPr>
            <a:spLocks noGrp="1"/>
          </p:cNvSpPr>
          <p:nvPr>
            <p:ph type="body" sz="quarter" idx="13"/>
          </p:nvPr>
        </p:nvSpPr>
        <p:spPr>
          <a:xfrm>
            <a:off x="838200" y="1066800"/>
            <a:ext cx="7391400" cy="32766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uses value variables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p1 = 54.50;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p2 = p1;          // p1 and p2 store copies of 54.50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p1 = 57.50;              // only changes p1</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uses a reference variable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p1 = 54.50;</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double&amp; p2</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p1;         // p2 references the value stored by p1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p1 = 57.50;              // changes p1 and p2</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Another way to declare a reference variable</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double &amp;p2</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p1;         // p2 references the value stored by p1</a:t>
            </a:r>
          </a:p>
          <a:p>
            <a:endParaRPr lang="en-US" dirty="0"/>
          </a:p>
        </p:txBody>
      </p:sp>
    </p:spTree>
    <p:extLst>
      <p:ext uri="{BB962C8B-B14F-4D97-AF65-F5344CB8AC3E}">
        <p14:creationId xmlns:p14="http://schemas.microsoft.com/office/powerpoint/2010/main" val="3519087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D3D5F3B-E4BD-4123-8AAB-07E155BD44D5}"/>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A7056A2E-C94C-4124-BDA9-4A77C477D75A}"/>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5005F59A-0699-472C-A51D-2F03BE3F99C1}"/>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31</a:t>
            </a:fld>
            <a:endParaRPr lang="en-US" dirty="0">
              <a:solidFill>
                <a:schemeClr val="bg1"/>
              </a:solidFill>
            </a:endParaRPr>
          </a:p>
        </p:txBody>
      </p:sp>
      <p:sp>
        <p:nvSpPr>
          <p:cNvPr id="5" name="Title 4">
            <a:extLst>
              <a:ext uri="{FF2B5EF4-FFF2-40B4-BE49-F238E27FC236}">
                <a16:creationId xmlns:a16="http://schemas.microsoft.com/office/drawing/2014/main" xmlns="" id="{1B36AC2F-6ACC-44B6-B16D-FFDB236A742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reference parameters work</a:t>
            </a:r>
            <a:endParaRPr lang="en-US" dirty="0"/>
          </a:p>
        </p:txBody>
      </p:sp>
      <p:sp>
        <p:nvSpPr>
          <p:cNvPr id="6" name="Text Placeholder 5">
            <a:extLst>
              <a:ext uri="{FF2B5EF4-FFF2-40B4-BE49-F238E27FC236}">
                <a16:creationId xmlns:a16="http://schemas.microsoft.com/office/drawing/2014/main" xmlns="" id="{EE052E8A-EAC3-4160-8E51-F22FFA3C7FB4}"/>
              </a:ext>
            </a:extLst>
          </p:cNvPr>
          <p:cNvSpPr>
            <a:spLocks noGrp="1"/>
          </p:cNvSpPr>
          <p:nvPr>
            <p:ph type="body" sz="quarter" idx="13"/>
          </p:nvPr>
        </p:nvSpPr>
        <p:spPr>
          <a:xfrm>
            <a:off x="838200" y="1066800"/>
            <a:ext cx="7543800" cy="48768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uses a value parameter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increase_price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price)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price = price * 1.1; // does not change price in calling code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price;        // returns changed price to calling code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uses a reference parameter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increase_price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double&amp; 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the price parameter refers to the price in calling code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price = price * 1.1;      // changes price in calling code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722359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38B3737-A0BA-4714-99C8-AAD5E9D3131D}"/>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D8BA77A-DD80-4C6A-9A50-93697B7BA664}"/>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19FAEF78-0979-4E97-9260-CBBCB204D96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32</a:t>
            </a:fld>
            <a:endParaRPr lang="en-US" dirty="0">
              <a:solidFill>
                <a:schemeClr val="bg1"/>
              </a:solidFill>
            </a:endParaRPr>
          </a:p>
        </p:txBody>
      </p:sp>
      <p:sp>
        <p:nvSpPr>
          <p:cNvPr id="5" name="Title 4">
            <a:extLst>
              <a:ext uri="{FF2B5EF4-FFF2-40B4-BE49-F238E27FC236}">
                <a16:creationId xmlns:a16="http://schemas.microsoft.com/office/drawing/2014/main" xmlns="" id="{022FFE4E-0FC5-42A5-94F3-471441B6BFE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function calls work</a:t>
            </a:r>
            <a:endParaRPr lang="en-US" dirty="0"/>
          </a:p>
        </p:txBody>
      </p:sp>
      <p:sp>
        <p:nvSpPr>
          <p:cNvPr id="6" name="Text Placeholder 5">
            <a:extLst>
              <a:ext uri="{FF2B5EF4-FFF2-40B4-BE49-F238E27FC236}">
                <a16:creationId xmlns:a16="http://schemas.microsoft.com/office/drawing/2014/main" xmlns="" id="{B2823CB0-5D62-41D6-ACE2-D68F6EC8CAB9}"/>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For value parameters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price = 54.50;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price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increase_price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(price);  // assignment necessary</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For reference parameters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price = 54.50;</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increase_price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(price);      // assignment not necessary</a:t>
            </a:r>
          </a:p>
          <a:p>
            <a:endParaRPr lang="en-US" dirty="0"/>
          </a:p>
        </p:txBody>
      </p:sp>
    </p:spTree>
    <p:extLst>
      <p:ext uri="{BB962C8B-B14F-4D97-AF65-F5344CB8AC3E}">
        <p14:creationId xmlns:p14="http://schemas.microsoft.com/office/powerpoint/2010/main" val="2076250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240E841-7BED-40EC-B3D4-CAB6E7308E3E}"/>
              </a:ext>
            </a:extLst>
          </p:cNvPr>
          <p:cNvSpPr>
            <a:spLocks noGrp="1"/>
          </p:cNvSpPr>
          <p:nvPr>
            <p:ph type="title"/>
          </p:nvPr>
        </p:nvSpPr>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function that converts a string to lowercase</a:t>
            </a:r>
            <a:endParaRPr lang="en-US" dirty="0"/>
          </a:p>
        </p:txBody>
      </p:sp>
      <p:sp>
        <p:nvSpPr>
          <p:cNvPr id="10" name="Text Placeholder 9">
            <a:extLst>
              <a:ext uri="{FF2B5EF4-FFF2-40B4-BE49-F238E27FC236}">
                <a16:creationId xmlns:a16="http://schemas.microsoft.com/office/drawing/2014/main" xmlns="" id="{B0E07686-FEBF-4D54-B176-2B78625A854A}"/>
              </a:ext>
            </a:extLst>
          </p:cNvPr>
          <p:cNvSpPr>
            <a:spLocks noGrp="1"/>
          </p:cNvSpPr>
          <p:nvPr>
            <p:ph type="body" sz="quarter" idx="13"/>
          </p:nvPr>
        </p:nvSpPr>
        <p:spPr>
          <a:xfrm>
            <a:off x="838200" y="1066800"/>
            <a:ext cx="7391400" cy="38100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function that changes the value </a:t>
            </a:r>
            <a:b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of a reference parameter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string&amp; str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char&amp; c</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str)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the function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name = "Bjarne";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(name);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name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a:t>
            </a:r>
          </a:p>
          <a:p>
            <a:endParaRPr lang="en-US" dirty="0"/>
          </a:p>
        </p:txBody>
      </p:sp>
      <p:sp>
        <p:nvSpPr>
          <p:cNvPr id="12" name="Text Placeholder 11">
            <a:extLst>
              <a:ext uri="{FF2B5EF4-FFF2-40B4-BE49-F238E27FC236}">
                <a16:creationId xmlns:a16="http://schemas.microsoft.com/office/drawing/2014/main" xmlns="" id="{2C8AB7CA-1B30-4E70-8F8E-76F4C8E5B34D}"/>
              </a:ext>
            </a:extLst>
          </p:cNvPr>
          <p:cNvSpPr>
            <a:spLocks noGrp="1"/>
          </p:cNvSpPr>
          <p:nvPr>
            <p:ph type="body" sz="quarter" idx="15"/>
          </p:nvPr>
        </p:nvSpPr>
        <p:spPr>
          <a:xfrm>
            <a:off x="1295400" y="4724400"/>
            <a:ext cx="3657600" cy="381000"/>
          </a:xfrm>
        </p:spPr>
        <p:txBody>
          <a:bodyPr/>
          <a:lstStyle/>
          <a:p>
            <a:pPr>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bjarne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C6F5A36F-75D7-4B4D-B5A9-9B4B5CF90385}"/>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07C098C0-BAF7-444F-B332-F790D171B77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3A06BCC-C01A-4591-BD27-FC93D871905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820731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8E7BCC-5018-4A2E-BFDF-3CAF2778AA5F}"/>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A8F69C3E-B422-44AD-9F98-3CB6E6F66B83}"/>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D549943D-6579-4641-81D3-A4A00966685E}"/>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34</a:t>
            </a:fld>
            <a:endParaRPr lang="en-US" dirty="0">
              <a:solidFill>
                <a:schemeClr val="bg1"/>
              </a:solidFill>
            </a:endParaRPr>
          </a:p>
        </p:txBody>
      </p:sp>
      <p:sp>
        <p:nvSpPr>
          <p:cNvPr id="5" name="Title 4">
            <a:extLst>
              <a:ext uri="{FF2B5EF4-FFF2-40B4-BE49-F238E27FC236}">
                <a16:creationId xmlns:a16="http://schemas.microsoft.com/office/drawing/2014/main" xmlns="" id="{C2C19E29-143A-4DCC-A8DA-927373A2A9C6}"/>
              </a:ext>
            </a:extLst>
          </p:cNvPr>
          <p:cNvSpPr>
            <a:spLocks noGrp="1"/>
          </p:cNvSpPr>
          <p:nvPr>
            <p:ph type="title"/>
          </p:nvPr>
        </p:nvSpPr>
        <p:spPr>
          <a:xfrm>
            <a:off x="914400" y="556736"/>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function that performs a case-insensitive comparison of two strings</a:t>
            </a:r>
            <a:endParaRPr lang="en-US" dirty="0"/>
          </a:p>
        </p:txBody>
      </p:sp>
      <p:sp>
        <p:nvSpPr>
          <p:cNvPr id="6" name="Text Placeholder 5">
            <a:extLst>
              <a:ext uri="{FF2B5EF4-FFF2-40B4-BE49-F238E27FC236}">
                <a16:creationId xmlns:a16="http://schemas.microsoft.com/office/drawing/2014/main" xmlns="" id="{647A9F60-9E97-4E9E-B9DC-17A4C2DB05E3}"/>
              </a:ext>
            </a:extLst>
          </p:cNvPr>
          <p:cNvSpPr>
            <a:spLocks noGrp="1"/>
          </p:cNvSpPr>
          <p:nvPr>
            <p:ph type="body" sz="quarter" idx="13"/>
          </p:nvPr>
        </p:nvSpPr>
        <p:spPr>
          <a:xfrm>
            <a:off x="838200" y="1447800"/>
            <a:ext cx="7391400" cy="449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bool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iequals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const string&amp; str1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const string&amp; str2</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(str1.size() != str2.size())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false;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(int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str1.size();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(str1[</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(str2[</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false;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true;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756594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062901A-0F5F-425E-AFA1-CD26C0FC48B4}"/>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9F6E6541-DCF4-4222-BD56-383E4D69EA8B}"/>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A72EC6B8-BA00-4E2E-865E-8AC32465830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35</a:t>
            </a:fld>
            <a:endParaRPr lang="en-US" dirty="0">
              <a:solidFill>
                <a:schemeClr val="bg1"/>
              </a:solidFill>
            </a:endParaRPr>
          </a:p>
        </p:txBody>
      </p:sp>
      <p:sp>
        <p:nvSpPr>
          <p:cNvPr id="5" name="Title 4">
            <a:extLst>
              <a:ext uri="{FF2B5EF4-FFF2-40B4-BE49-F238E27FC236}">
                <a16:creationId xmlns:a16="http://schemas.microsoft.com/office/drawing/2014/main" xmlns="" id="{FD25DE78-9877-4245-B31A-8CF35C97DB8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Code that calls the function</a:t>
            </a:r>
            <a:endParaRPr lang="en-US" dirty="0"/>
          </a:p>
        </p:txBody>
      </p:sp>
      <p:sp>
        <p:nvSpPr>
          <p:cNvPr id="6" name="Text Placeholder 5">
            <a:extLst>
              <a:ext uri="{FF2B5EF4-FFF2-40B4-BE49-F238E27FC236}">
                <a16:creationId xmlns:a16="http://schemas.microsoft.com/office/drawing/2014/main" xmlns="" id="{0F4D5E53-67F7-4F35-B01A-8EF4A8E3122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string name1 = "Bjarne";</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string name2 =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bjarne</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iequals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(name1, name2))</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&lt;&lt; name1 &lt;&lt; " equals " &lt;&lt; name2</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&lt;&lt; " (case-insensitive)\n";</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&lt;&lt; name1 &lt;&lt; " does NOT equal " &lt;&lt; name2 &lt;&lt;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7" name="Text Placeholder 6">
            <a:extLst>
              <a:ext uri="{FF2B5EF4-FFF2-40B4-BE49-F238E27FC236}">
                <a16:creationId xmlns:a16="http://schemas.microsoft.com/office/drawing/2014/main" xmlns="" id="{64B31E2A-02D0-488D-B39F-A64816ACFD76}"/>
              </a:ext>
            </a:extLst>
          </p:cNvPr>
          <p:cNvSpPr>
            <a:spLocks noGrp="1"/>
          </p:cNvSpPr>
          <p:nvPr>
            <p:ph type="body" sz="quarter" idx="14"/>
          </p:nvPr>
        </p:nvSpPr>
        <p:spPr>
          <a:xfrm>
            <a:off x="838200" y="2971800"/>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console</a:t>
            </a:r>
          </a:p>
          <a:p>
            <a:endParaRPr lang="en-US" dirty="0"/>
          </a:p>
        </p:txBody>
      </p:sp>
      <p:sp>
        <p:nvSpPr>
          <p:cNvPr id="8" name="Text Placeholder 7">
            <a:extLst>
              <a:ext uri="{FF2B5EF4-FFF2-40B4-BE49-F238E27FC236}">
                <a16:creationId xmlns:a16="http://schemas.microsoft.com/office/drawing/2014/main" xmlns="" id="{BA5B36D9-0713-4AAE-BA99-CB522D11517C}"/>
              </a:ext>
            </a:extLst>
          </p:cNvPr>
          <p:cNvSpPr>
            <a:spLocks noGrp="1"/>
          </p:cNvSpPr>
          <p:nvPr>
            <p:ph type="body" sz="quarter" idx="15"/>
          </p:nvPr>
        </p:nvSpPr>
        <p:spPr>
          <a:xfrm>
            <a:off x="1295400" y="3508922"/>
            <a:ext cx="5562600" cy="382544"/>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Bjarne equals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bjarne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(case-insensitive)</a:t>
            </a:r>
          </a:p>
          <a:p>
            <a:endParaRPr lang="en-US" dirty="0"/>
          </a:p>
        </p:txBody>
      </p:sp>
    </p:spTree>
    <p:extLst>
      <p:ext uri="{BB962C8B-B14F-4D97-AF65-F5344CB8AC3E}">
        <p14:creationId xmlns:p14="http://schemas.microsoft.com/office/powerpoint/2010/main" val="3781699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9400DAA-B5CD-44D1-9574-6DE5283CBBFF}"/>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D37C5601-871B-4B1C-9A7F-6F87D5E6F913}"/>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F86D92DD-7AA2-4735-A7FF-5CBE4FEB6F83}"/>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36</a:t>
            </a:fld>
            <a:endParaRPr lang="en-US" dirty="0">
              <a:solidFill>
                <a:schemeClr val="bg1"/>
              </a:solidFill>
            </a:endParaRPr>
          </a:p>
        </p:txBody>
      </p:sp>
      <p:sp>
        <p:nvSpPr>
          <p:cNvPr id="5" name="Title 4">
            <a:extLst>
              <a:ext uri="{FF2B5EF4-FFF2-40B4-BE49-F238E27FC236}">
                <a16:creationId xmlns:a16="http://schemas.microsoft.com/office/drawing/2014/main" xmlns="" id="{3F6C6A14-B4E2-4FC8-879E-86CA6B0A964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Console for the Temp Manager program (part 1)</a:t>
            </a:r>
            <a:endParaRPr lang="en-US" dirty="0"/>
          </a:p>
        </p:txBody>
      </p:sp>
      <p:sp>
        <p:nvSpPr>
          <p:cNvPr id="6" name="Text Placeholder 5">
            <a:extLst>
              <a:ext uri="{FF2B5EF4-FFF2-40B4-BE49-F238E27FC236}">
                <a16:creationId xmlns:a16="http://schemas.microsoft.com/office/drawing/2014/main" xmlns="" id="{E1923EEF-9F67-445C-BFFC-EA9B10241196}"/>
              </a:ext>
            </a:extLst>
          </p:cNvPr>
          <p:cNvSpPr>
            <a:spLocks noGrp="1"/>
          </p:cNvSpPr>
          <p:nvPr>
            <p:ph type="body" sz="quarter" idx="15"/>
          </p:nvPr>
        </p:nvSpPr>
        <p:spPr>
          <a:xfrm>
            <a:off x="1219200" y="1143000"/>
            <a:ext cx="6172200" cy="38100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The Temperature Manager program</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COMMANDS</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v - View temperatures</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 - Add temperatures</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r - Remove temperatures</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x - Exit</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Command: </a:t>
            </a:r>
            <a:r>
              <a:rPr lang="en-US" sz="1600" dirty="0">
                <a:latin typeface="Courier New" panose="02070309020205020404" pitchFamily="49" charset="0"/>
                <a:ea typeface="Times New Roman" panose="02020603050405020304" pitchFamily="18" charset="0"/>
                <a:cs typeface="Times New Roman" panose="02020603050405020304" pitchFamily="18" charset="0"/>
              </a:rPr>
              <a:t>v</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TEMPERATURES</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Day      Low    High</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1       57.2    78.3</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2       54.3    75.9</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3       55.8    77.0</a:t>
            </a:r>
          </a:p>
          <a:p>
            <a:endParaRPr lang="en-US" dirty="0"/>
          </a:p>
        </p:txBody>
      </p:sp>
    </p:spTree>
    <p:extLst>
      <p:ext uri="{BB962C8B-B14F-4D97-AF65-F5344CB8AC3E}">
        <p14:creationId xmlns:p14="http://schemas.microsoft.com/office/powerpoint/2010/main" val="686340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9400DAA-B5CD-44D1-9574-6DE5283CBBFF}"/>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D37C5601-871B-4B1C-9A7F-6F87D5E6F913}"/>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F86D92DD-7AA2-4735-A7FF-5CBE4FEB6F83}"/>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37</a:t>
            </a:fld>
            <a:endParaRPr lang="en-US" dirty="0">
              <a:solidFill>
                <a:schemeClr val="bg1"/>
              </a:solidFill>
            </a:endParaRPr>
          </a:p>
        </p:txBody>
      </p:sp>
      <p:sp>
        <p:nvSpPr>
          <p:cNvPr id="5" name="Title 4">
            <a:extLst>
              <a:ext uri="{FF2B5EF4-FFF2-40B4-BE49-F238E27FC236}">
                <a16:creationId xmlns:a16="http://schemas.microsoft.com/office/drawing/2014/main" xmlns="" id="{3F6C6A14-B4E2-4FC8-879E-86CA6B0A964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Console for the Temp Manager program (part 2)</a:t>
            </a:r>
          </a:p>
        </p:txBody>
      </p:sp>
      <p:sp>
        <p:nvSpPr>
          <p:cNvPr id="6" name="Text Placeholder 5">
            <a:extLst>
              <a:ext uri="{FF2B5EF4-FFF2-40B4-BE49-F238E27FC236}">
                <a16:creationId xmlns:a16="http://schemas.microsoft.com/office/drawing/2014/main" xmlns="" id="{E1923EEF-9F67-445C-BFFC-EA9B10241196}"/>
              </a:ext>
            </a:extLst>
          </p:cNvPr>
          <p:cNvSpPr>
            <a:spLocks noGrp="1"/>
          </p:cNvSpPr>
          <p:nvPr>
            <p:ph type="body" sz="quarter" idx="15"/>
          </p:nvPr>
        </p:nvSpPr>
        <p:spPr>
          <a:xfrm>
            <a:off x="1295400" y="1143000"/>
            <a:ext cx="6096000" cy="28194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Command: </a:t>
            </a:r>
            <a:r>
              <a:rPr lang="en-US" sz="1600" dirty="0">
                <a:latin typeface="Courier New" panose="02070309020205020404" pitchFamily="49" charset="0"/>
                <a:ea typeface="Times New Roman" panose="02020603050405020304" pitchFamily="18" charset="0"/>
                <a:cs typeface="Times New Roman" panose="02020603050405020304" pitchFamily="18" charset="0"/>
              </a:rPr>
              <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low temp: </a:t>
            </a:r>
            <a:r>
              <a:rPr lang="en-US" sz="1600" dirty="0">
                <a:latin typeface="Courier New" panose="02070309020205020404" pitchFamily="49" charset="0"/>
                <a:ea typeface="Times New Roman" panose="02020603050405020304" pitchFamily="18" charset="0"/>
                <a:cs typeface="Times New Roman" panose="02020603050405020304" pitchFamily="18" charset="0"/>
              </a:rPr>
              <a:t>53.1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high temp: </a:t>
            </a:r>
            <a:r>
              <a:rPr lang="en-US" sz="1600" dirty="0">
                <a:latin typeface="Courier New" panose="02070309020205020404" pitchFamily="49" charset="0"/>
                <a:ea typeface="Times New Roman" panose="02020603050405020304" pitchFamily="18" charset="0"/>
                <a:cs typeface="Times New Roman" panose="02020603050405020304" pitchFamily="18" charset="0"/>
              </a:rPr>
              <a:t>74.7</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Your temperatures have been added.</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Command: </a:t>
            </a:r>
            <a:r>
              <a:rPr lang="en-US" sz="1600" dirty="0">
                <a:latin typeface="Courier New" panose="02070309020205020404" pitchFamily="49" charset="0"/>
                <a:ea typeface="Times New Roman" panose="02020603050405020304" pitchFamily="18" charset="0"/>
                <a:cs typeface="Times New Roman" panose="02020603050405020304" pitchFamily="18" charset="0"/>
              </a:rPr>
              <a:t>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day to remove: </a:t>
            </a:r>
            <a:r>
              <a:rPr lang="en-US" sz="1600" dirty="0">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Temps for day 3 have been removed.</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Command: </a:t>
            </a:r>
            <a:r>
              <a:rPr lang="en-US" sz="1600" dirty="0">
                <a:latin typeface="Courier New" panose="02070309020205020404" pitchFamily="49" charset="0"/>
                <a:ea typeface="Times New Roman" panose="02020603050405020304" pitchFamily="18" charset="0"/>
                <a:cs typeface="Times New Roman" panose="02020603050405020304" pitchFamily="18" charset="0"/>
              </a:rPr>
              <a:t>x</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Bye!</a:t>
            </a:r>
          </a:p>
          <a:p>
            <a:endParaRPr lang="en-US" dirty="0"/>
          </a:p>
        </p:txBody>
      </p:sp>
    </p:spTree>
    <p:extLst>
      <p:ext uri="{BB962C8B-B14F-4D97-AF65-F5344CB8AC3E}">
        <p14:creationId xmlns:p14="http://schemas.microsoft.com/office/powerpoint/2010/main" val="3103925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051B83-7E5F-4B3C-B025-8E49C75DBF88}"/>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937ECE0-D9E3-4407-A1D7-1288915F7E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57C0C9B-E538-4EFE-A64E-138CA42B783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38</a:t>
            </a:fld>
            <a:endParaRPr lang="en-US" dirty="0">
              <a:solidFill>
                <a:schemeClr val="bg1"/>
              </a:solidFill>
            </a:endParaRPr>
          </a:p>
        </p:txBody>
      </p:sp>
      <p:sp>
        <p:nvSpPr>
          <p:cNvPr id="5" name="Title 4">
            <a:extLst>
              <a:ext uri="{FF2B5EF4-FFF2-40B4-BE49-F238E27FC236}">
                <a16:creationId xmlns:a16="http://schemas.microsoft.com/office/drawing/2014/main" xmlns="" id="{E53EF0B4-02E1-497D-8D31-864FF58DD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Temp Manager program (part 1)</a:t>
            </a:r>
            <a:endParaRPr lang="en-US" dirty="0"/>
          </a:p>
        </p:txBody>
      </p:sp>
      <p:sp>
        <p:nvSpPr>
          <p:cNvPr id="6" name="Text Placeholder 5">
            <a:extLst>
              <a:ext uri="{FF2B5EF4-FFF2-40B4-BE49-F238E27FC236}">
                <a16:creationId xmlns:a16="http://schemas.microsoft.com/office/drawing/2014/main" xmlns="" id="{AE211C4A-00BA-49A1-B9BB-8EC3ED73ABE5}"/>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iomanip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fstream</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&lt;string&gt;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&lt;limits&gt;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&lt;vector&gt;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const string filename = "temps.txt";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General purpose function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char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get_char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(string prompt);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Functions for file I/O</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load_temps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(vector&lt;double&gt;&amp; low, vector&lt;double&gt;&amp; high);</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save_temps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(const vector&lt;double&gt;&amp; low,</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const vector&lt;double&gt;&amp; high);</a:t>
            </a:r>
          </a:p>
          <a:p>
            <a:endParaRPr lang="en-US" dirty="0"/>
          </a:p>
        </p:txBody>
      </p:sp>
    </p:spTree>
    <p:extLst>
      <p:ext uri="{BB962C8B-B14F-4D97-AF65-F5344CB8AC3E}">
        <p14:creationId xmlns:p14="http://schemas.microsoft.com/office/powerpoint/2010/main" val="495039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051B83-7E5F-4B3C-B025-8E49C75DBF88}"/>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937ECE0-D9E3-4407-A1D7-1288915F7E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57C0C9B-E538-4EFE-A64E-138CA42B783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39</a:t>
            </a:fld>
            <a:endParaRPr lang="en-US" dirty="0">
              <a:solidFill>
                <a:schemeClr val="bg1"/>
              </a:solidFill>
            </a:endParaRPr>
          </a:p>
        </p:txBody>
      </p:sp>
      <p:sp>
        <p:nvSpPr>
          <p:cNvPr id="5" name="Title 4">
            <a:extLst>
              <a:ext uri="{FF2B5EF4-FFF2-40B4-BE49-F238E27FC236}">
                <a16:creationId xmlns:a16="http://schemas.microsoft.com/office/drawing/2014/main" xmlns="" id="{E53EF0B4-02E1-497D-8D31-864FF58DD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t>The code for the Temp Manager program (part 2)</a:t>
            </a:r>
          </a:p>
        </p:txBody>
      </p:sp>
      <p:sp>
        <p:nvSpPr>
          <p:cNvPr id="6" name="Text Placeholder 5">
            <a:extLst>
              <a:ext uri="{FF2B5EF4-FFF2-40B4-BE49-F238E27FC236}">
                <a16:creationId xmlns:a16="http://schemas.microsoft.com/office/drawing/2014/main" xmlns="" id="{AE211C4A-00BA-49A1-B9BB-8EC3ED73ABE5}"/>
              </a:ext>
            </a:extLst>
          </p:cNvPr>
          <p:cNvSpPr>
            <a:spLocks noGrp="1"/>
          </p:cNvSpPr>
          <p:nvPr>
            <p:ph type="body" sz="quarter" idx="13"/>
          </p:nvPr>
        </p:nvSpPr>
        <p:spPr>
          <a:xfrm>
            <a:off x="838200" y="1066800"/>
            <a:ext cx="73914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Functions for console I/O</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view_temps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(const vector&lt;double&gt;&amp; low,</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const vector&lt;double&gt;&amp; high);</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add_temps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(vector&lt;double&gt;&amp; low, vector&lt;double&gt;&amp; high);</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remove_temps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(vector&lt;double&gt;&amp; low, vector&lt;double&gt;&amp; high);</a:t>
            </a:r>
          </a:p>
          <a:p>
            <a:endParaRPr lang="en-US" dirty="0"/>
          </a:p>
        </p:txBody>
      </p:sp>
    </p:spTree>
    <p:extLst>
      <p:ext uri="{BB962C8B-B14F-4D97-AF65-F5344CB8AC3E}">
        <p14:creationId xmlns:p14="http://schemas.microsoft.com/office/powerpoint/2010/main" val="378222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044E49-7430-49F2-8EE4-6A8C4E82695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C9A00480-1D60-45E5-85D8-ADDAB7202925}"/>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40865FAF-B1E9-46ED-8B80-DACF857DB94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a:t>
            </a:fld>
            <a:endParaRPr lang="en-US" dirty="0">
              <a:solidFill>
                <a:schemeClr val="bg1"/>
              </a:solidFill>
            </a:endParaRPr>
          </a:p>
        </p:txBody>
      </p:sp>
      <p:sp>
        <p:nvSpPr>
          <p:cNvPr id="5" name="Title 4">
            <a:extLst>
              <a:ext uri="{FF2B5EF4-FFF2-40B4-BE49-F238E27FC236}">
                <a16:creationId xmlns:a16="http://schemas.microsoft.com/office/drawing/2014/main" xmlns="" id="{03A83757-14D4-4266-8266-EC7B08330878}"/>
              </a:ext>
            </a:extLst>
          </p:cNvPr>
          <p:cNvSpPr>
            <a:spLocks noGrp="1"/>
          </p:cNvSpPr>
          <p:nvPr>
            <p:ph type="title"/>
          </p:nvPr>
        </p:nvSpPr>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defining a function</a:t>
            </a:r>
            <a:endParaRPr lang="en-US" dirty="0"/>
          </a:p>
        </p:txBody>
      </p:sp>
      <p:sp>
        <p:nvSpPr>
          <p:cNvPr id="6" name="Text Placeholder 5">
            <a:extLst>
              <a:ext uri="{FF2B5EF4-FFF2-40B4-BE49-F238E27FC236}">
                <a16:creationId xmlns:a16="http://schemas.microsoft.com/office/drawing/2014/main" xmlns="" id="{2B2179B6-09FB-4C84-9E8C-7A7DFCFDDBA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return_type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function_name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parameter_list</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statements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188540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051B83-7E5F-4B3C-B025-8E49C75DBF88}"/>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937ECE0-D9E3-4407-A1D7-1288915F7E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57C0C9B-E538-4EFE-A64E-138CA42B783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40</a:t>
            </a:fld>
            <a:endParaRPr lang="en-US" dirty="0">
              <a:solidFill>
                <a:schemeClr val="bg1"/>
              </a:solidFill>
            </a:endParaRPr>
          </a:p>
        </p:txBody>
      </p:sp>
      <p:sp>
        <p:nvSpPr>
          <p:cNvPr id="5" name="Title 4">
            <a:extLst>
              <a:ext uri="{FF2B5EF4-FFF2-40B4-BE49-F238E27FC236}">
                <a16:creationId xmlns:a16="http://schemas.microsoft.com/office/drawing/2014/main" xmlns="" id="{E53EF0B4-02E1-497D-8D31-864FF58DD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Temp Manager program (part 3)</a:t>
            </a:r>
          </a:p>
        </p:txBody>
      </p:sp>
      <p:sp>
        <p:nvSpPr>
          <p:cNvPr id="6" name="Text Placeholder 5">
            <a:extLst>
              <a:ext uri="{FF2B5EF4-FFF2-40B4-BE49-F238E27FC236}">
                <a16:creationId xmlns:a16="http://schemas.microsoft.com/office/drawing/2014/main" xmlns="" id="{AE211C4A-00BA-49A1-B9BB-8EC3ED73ABE5}"/>
              </a:ext>
            </a:extLst>
          </p:cNvPr>
          <p:cNvSpPr>
            <a:spLocks noGrp="1"/>
          </p:cNvSpPr>
          <p:nvPr>
            <p:ph type="body" sz="quarter" idx="13"/>
          </p:nvPr>
        </p:nvSpPr>
        <p:spPr>
          <a:xfrm>
            <a:off x="838200" y="1066800"/>
            <a:ext cx="73914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int main()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"The Temperature Manager program\n\n";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temps from file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vector&lt;double&gt;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load_temps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char command = 'v';</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(command != 'x')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command from user</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command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get_char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("Command: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execute appropriate command</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switch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(command))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case 'v':</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view_temps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case 'a':</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add_temps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endParaRPr lang="en-US" dirty="0"/>
          </a:p>
        </p:txBody>
      </p:sp>
    </p:spTree>
    <p:extLst>
      <p:ext uri="{BB962C8B-B14F-4D97-AF65-F5344CB8AC3E}">
        <p14:creationId xmlns:p14="http://schemas.microsoft.com/office/powerpoint/2010/main" val="48307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051B83-7E5F-4B3C-B025-8E49C75DBF88}"/>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937ECE0-D9E3-4407-A1D7-1288915F7E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57C0C9B-E538-4EFE-A64E-138CA42B783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41</a:t>
            </a:fld>
            <a:endParaRPr lang="en-US" dirty="0">
              <a:solidFill>
                <a:schemeClr val="bg1"/>
              </a:solidFill>
            </a:endParaRPr>
          </a:p>
        </p:txBody>
      </p:sp>
      <p:sp>
        <p:nvSpPr>
          <p:cNvPr id="5" name="Title 4">
            <a:extLst>
              <a:ext uri="{FF2B5EF4-FFF2-40B4-BE49-F238E27FC236}">
                <a16:creationId xmlns:a16="http://schemas.microsoft.com/office/drawing/2014/main" xmlns="" id="{E53EF0B4-02E1-497D-8D31-864FF58DD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Temp Manager program (part 4)</a:t>
            </a:r>
          </a:p>
        </p:txBody>
      </p:sp>
      <p:sp>
        <p:nvSpPr>
          <p:cNvPr id="6" name="Text Placeholder 5">
            <a:extLst>
              <a:ext uri="{FF2B5EF4-FFF2-40B4-BE49-F238E27FC236}">
                <a16:creationId xmlns:a16="http://schemas.microsoft.com/office/drawing/2014/main" xmlns="" id="{AE211C4A-00BA-49A1-B9BB-8EC3ED73ABE5}"/>
              </a:ext>
            </a:extLst>
          </p:cNvPr>
          <p:cNvSpPr>
            <a:spLocks noGrp="1"/>
          </p:cNvSpPr>
          <p:nvPr>
            <p:ph type="body" sz="quarter" idx="13"/>
          </p:nvPr>
        </p:nvSpPr>
        <p:spPr>
          <a:xfrm>
            <a:off x="838200" y="1066800"/>
            <a:ext cx="73914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case 'r':</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remove_temps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case 'x':</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"Bye!\n\n";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default: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"Invalid command. Try again.\n\n";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char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get_char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(string prompt)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char choice;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prompt;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&gt;&gt; choice;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cin.ignore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(10000, '\n');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choice;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813307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051B83-7E5F-4B3C-B025-8E49C75DBF88}"/>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937ECE0-D9E3-4407-A1D7-1288915F7E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57C0C9B-E538-4EFE-A64E-138CA42B783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42</a:t>
            </a:fld>
            <a:endParaRPr lang="en-US" dirty="0">
              <a:solidFill>
                <a:schemeClr val="bg1"/>
              </a:solidFill>
            </a:endParaRPr>
          </a:p>
        </p:txBody>
      </p:sp>
      <p:sp>
        <p:nvSpPr>
          <p:cNvPr id="5" name="Title 4">
            <a:extLst>
              <a:ext uri="{FF2B5EF4-FFF2-40B4-BE49-F238E27FC236}">
                <a16:creationId xmlns:a16="http://schemas.microsoft.com/office/drawing/2014/main" xmlns="" id="{E53EF0B4-02E1-497D-8D31-864FF58DD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Temp Manager program (part 5)</a:t>
            </a:r>
          </a:p>
        </p:txBody>
      </p:sp>
      <p:sp>
        <p:nvSpPr>
          <p:cNvPr id="6" name="Text Placeholder 5">
            <a:extLst>
              <a:ext uri="{FF2B5EF4-FFF2-40B4-BE49-F238E27FC236}">
                <a16:creationId xmlns:a16="http://schemas.microsoft.com/office/drawing/2014/main" xmlns="" id="{AE211C4A-00BA-49A1-B9BB-8EC3ED73ABE5}"/>
              </a:ext>
            </a:extLst>
          </p:cNvPr>
          <p:cNvSpPr>
            <a:spLocks noGrp="1"/>
          </p:cNvSpPr>
          <p:nvPr>
            <p:ph type="body" sz="quarter" idx="13"/>
          </p:nvPr>
        </p:nvSpPr>
        <p:spPr>
          <a:xfrm>
            <a:off x="838200" y="1066800"/>
            <a:ext cx="73914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load_temps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(vector&lt;double&gt;&amp;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vector&lt;double&gt;&amp;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low, high;</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ifstream</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input_file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(filename);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input_file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input_file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&gt;&gt; low &gt;&gt; high)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low_temps.push_back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(low);</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high_temps.push_back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(high);</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input_file.close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save_temps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(const vector&lt;double&gt;&amp;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const vector&lt;double&gt;&amp;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ofstream</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output_file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(filename);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(int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low_temps.size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output_file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output_file.close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endParaRPr lang="en-US" dirty="0"/>
          </a:p>
        </p:txBody>
      </p:sp>
    </p:spTree>
    <p:extLst>
      <p:ext uri="{BB962C8B-B14F-4D97-AF65-F5344CB8AC3E}">
        <p14:creationId xmlns:p14="http://schemas.microsoft.com/office/powerpoint/2010/main" val="3007793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051B83-7E5F-4B3C-B025-8E49C75DBF88}"/>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937ECE0-D9E3-4407-A1D7-1288915F7E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57C0C9B-E538-4EFE-A64E-138CA42B783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43</a:t>
            </a:fld>
            <a:endParaRPr lang="en-US" dirty="0">
              <a:solidFill>
                <a:schemeClr val="bg1"/>
              </a:solidFill>
            </a:endParaRPr>
          </a:p>
        </p:txBody>
      </p:sp>
      <p:sp>
        <p:nvSpPr>
          <p:cNvPr id="5" name="Title 4">
            <a:extLst>
              <a:ext uri="{FF2B5EF4-FFF2-40B4-BE49-F238E27FC236}">
                <a16:creationId xmlns:a16="http://schemas.microsoft.com/office/drawing/2014/main" xmlns="" id="{E53EF0B4-02E1-497D-8D31-864FF58DD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Temp Manager program (part 6)</a:t>
            </a:r>
          </a:p>
        </p:txBody>
      </p:sp>
      <p:sp>
        <p:nvSpPr>
          <p:cNvPr id="6" name="Text Placeholder 5">
            <a:extLst>
              <a:ext uri="{FF2B5EF4-FFF2-40B4-BE49-F238E27FC236}">
                <a16:creationId xmlns:a16="http://schemas.microsoft.com/office/drawing/2014/main" xmlns="" id="{AE211C4A-00BA-49A1-B9BB-8EC3ED73ABE5}"/>
              </a:ext>
            </a:extLst>
          </p:cNvPr>
          <p:cNvSpPr>
            <a:spLocks noGrp="1"/>
          </p:cNvSpPr>
          <p:nvPr>
            <p:ph type="body" sz="quarter" idx="13"/>
          </p:nvPr>
        </p:nvSpPr>
        <p:spPr>
          <a:xfrm>
            <a:off x="838200" y="1066800"/>
            <a:ext cx="73914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"COMMANDS\n"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"v - View temperatures\n"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 - Add temperatures\n"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"r - Remove temperatures\n"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"x - Exit\n\n";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view_temps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(const vector&lt;double&gt;&amp;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const vector&lt;double&gt;&amp;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"TEMPERATURES\n"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left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setw</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(4) &lt;&lt; "Day"</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right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setw</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(8) &lt;&lt; "Low"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setw</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(8) &lt;&lt; "High"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 ------- -------"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fixed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setprecision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day_num</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low, high;</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endParaRPr lang="en-US" dirty="0"/>
          </a:p>
        </p:txBody>
      </p:sp>
    </p:spTree>
    <p:extLst>
      <p:ext uri="{BB962C8B-B14F-4D97-AF65-F5344CB8AC3E}">
        <p14:creationId xmlns:p14="http://schemas.microsoft.com/office/powerpoint/2010/main" val="4083788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051B83-7E5F-4B3C-B025-8E49C75DBF88}"/>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937ECE0-D9E3-4407-A1D7-1288915F7E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57C0C9B-E538-4EFE-A64E-138CA42B783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44</a:t>
            </a:fld>
            <a:endParaRPr lang="en-US" dirty="0">
              <a:solidFill>
                <a:schemeClr val="bg1"/>
              </a:solidFill>
            </a:endParaRPr>
          </a:p>
        </p:txBody>
      </p:sp>
      <p:sp>
        <p:nvSpPr>
          <p:cNvPr id="5" name="Title 4">
            <a:extLst>
              <a:ext uri="{FF2B5EF4-FFF2-40B4-BE49-F238E27FC236}">
                <a16:creationId xmlns:a16="http://schemas.microsoft.com/office/drawing/2014/main" xmlns="" id="{E53EF0B4-02E1-497D-8D31-864FF58DD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Temp Manager program (part 7)</a:t>
            </a:r>
          </a:p>
        </p:txBody>
      </p:sp>
      <p:sp>
        <p:nvSpPr>
          <p:cNvPr id="6" name="Text Placeholder 5">
            <a:extLst>
              <a:ext uri="{FF2B5EF4-FFF2-40B4-BE49-F238E27FC236}">
                <a16:creationId xmlns:a16="http://schemas.microsoft.com/office/drawing/2014/main" xmlns="" id="{AE211C4A-00BA-49A1-B9BB-8EC3ED73ABE5}"/>
              </a:ext>
            </a:extLst>
          </p:cNvPr>
          <p:cNvSpPr>
            <a:spLocks noGrp="1"/>
          </p:cNvSpPr>
          <p:nvPr>
            <p:ph type="body" sz="quarter" idx="13"/>
          </p:nvPr>
        </p:nvSpPr>
        <p:spPr>
          <a:xfrm>
            <a:off x="838200" y="1066800"/>
            <a:ext cx="7391400" cy="4876800"/>
          </a:xfrm>
        </p:spPr>
        <p:txBody>
          <a:bodyPr/>
          <a:lstStyle/>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for (int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0;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&lt;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low_temps.size</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low =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high =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&lt;&lt; left &lt;&lt;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setw</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(4) &lt;&lt;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day_num</a:t>
            </a: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&lt;&lt; right &lt;&lt;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setw</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(8) &lt;&lt; low &lt;&lt;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setw</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(8) &lt;&lt; high &lt;&lt; '\n';</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day_num</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300" b="1" dirty="0" smtClean="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add_temps</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(vector&lt;double&gt;&amp;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vector&lt;double&gt;&amp;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double low, high;</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&lt;&lt; "Enter low temp: ";</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&gt;&gt; low;</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&lt;&lt; "Enter high temp: ";</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&gt;&gt; high;</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low_temps.push_back</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(low);    // modifies reference param</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high_temps.push_back</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(high);  // modifies reference param</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save_temps</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&lt;&lt; "Your temperatures have been added.\n\n";</a:t>
            </a:r>
          </a:p>
          <a:p>
            <a:pPr>
              <a:spcBef>
                <a:spcPts val="0"/>
              </a:spcBef>
              <a:spcAft>
                <a:spcPts val="0"/>
              </a:spcAft>
              <a:tabLst>
                <a:tab pos="65151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endParaRPr lang="en-US" dirty="0"/>
          </a:p>
        </p:txBody>
      </p:sp>
    </p:spTree>
    <p:extLst>
      <p:ext uri="{BB962C8B-B14F-4D97-AF65-F5344CB8AC3E}">
        <p14:creationId xmlns:p14="http://schemas.microsoft.com/office/powerpoint/2010/main" val="450888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051B83-7E5F-4B3C-B025-8E49C75DBF88}"/>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937ECE0-D9E3-4407-A1D7-1288915F7E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57C0C9B-E538-4EFE-A64E-138CA42B783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45</a:t>
            </a:fld>
            <a:endParaRPr lang="en-US" dirty="0">
              <a:solidFill>
                <a:schemeClr val="bg1"/>
              </a:solidFill>
            </a:endParaRPr>
          </a:p>
        </p:txBody>
      </p:sp>
      <p:sp>
        <p:nvSpPr>
          <p:cNvPr id="5" name="Title 4">
            <a:extLst>
              <a:ext uri="{FF2B5EF4-FFF2-40B4-BE49-F238E27FC236}">
                <a16:creationId xmlns:a16="http://schemas.microsoft.com/office/drawing/2014/main" xmlns="" id="{E53EF0B4-02E1-497D-8D31-864FF58DD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Temp Manager program (part 8)</a:t>
            </a:r>
          </a:p>
        </p:txBody>
      </p:sp>
      <p:sp>
        <p:nvSpPr>
          <p:cNvPr id="6" name="Text Placeholder 5">
            <a:extLst>
              <a:ext uri="{FF2B5EF4-FFF2-40B4-BE49-F238E27FC236}">
                <a16:creationId xmlns:a16="http://schemas.microsoft.com/office/drawing/2014/main" xmlns="" id="{AE211C4A-00BA-49A1-B9BB-8EC3ED73ABE5}"/>
              </a:ext>
            </a:extLst>
          </p:cNvPr>
          <p:cNvSpPr>
            <a:spLocks noGrp="1"/>
          </p:cNvSpPr>
          <p:nvPr>
            <p:ph type="body" sz="quarter" idx="13"/>
          </p:nvPr>
        </p:nvSpPr>
        <p:spPr>
          <a:xfrm>
            <a:off x="838200" y="1066800"/>
            <a:ext cx="73914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remove_temps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(vector&lt;double&gt;&amp;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vector&lt;double&gt;&amp;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day;</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"Enter day to remove: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&gt;&gt; day;</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index = day - 1;</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(index &gt;= 0 &amp;&amp; index &lt;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high_temps.size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modify reference params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high_temps.erase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high_temps.begin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index);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low_temps.erase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low_temps.begin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index);</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save_temps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low_temps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high_temps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"Temps for day " &lt;&lt; day</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 have been removed.\n\n";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"Unable to remove day " &lt;&lt; day</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 Invalid day.\n\n";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endParaRPr lang="en-US" dirty="0"/>
          </a:p>
        </p:txBody>
      </p:sp>
    </p:spTree>
    <p:extLst>
      <p:ext uri="{BB962C8B-B14F-4D97-AF65-F5344CB8AC3E}">
        <p14:creationId xmlns:p14="http://schemas.microsoft.com/office/powerpoint/2010/main" val="1293354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967455-3027-4B4D-B0CF-AE704BA4EB50}"/>
              </a:ext>
            </a:extLst>
          </p:cNvPr>
          <p:cNvSpPr>
            <a:spLocks noGrp="1"/>
          </p:cNvSpPr>
          <p:nvPr>
            <p:ph type="title"/>
          </p:nvPr>
        </p:nvSpPr>
        <p:spPr>
          <a:xfrm>
            <a:off x="914400" y="624989"/>
            <a:ext cx="7315200" cy="369332"/>
          </a:xfrm>
        </p:spPr>
        <p:txBody>
          <a:bodyPr/>
          <a:lstStyle/>
          <a:p>
            <a:r>
              <a:rPr lang="en-US" dirty="0"/>
              <a:t>The header file named </a:t>
            </a:r>
            <a:r>
              <a:rPr lang="en-US" dirty="0" err="1"/>
              <a:t>temperature.h</a:t>
            </a:r>
            <a:endParaRPr lang="en-US" dirty="0"/>
          </a:p>
        </p:txBody>
      </p:sp>
      <p:sp>
        <p:nvSpPr>
          <p:cNvPr id="3" name="Text Placeholder 2">
            <a:extLst>
              <a:ext uri="{FF2B5EF4-FFF2-40B4-BE49-F238E27FC236}">
                <a16:creationId xmlns:a16="http://schemas.microsoft.com/office/drawing/2014/main" xmlns="" id="{AF437D09-4DB7-4BDA-8F52-14C18A650871}"/>
              </a:ext>
            </a:extLst>
          </p:cNvPr>
          <p:cNvSpPr>
            <a:spLocks noGrp="1"/>
          </p:cNvSpPr>
          <p:nvPr>
            <p:ph type="body" sz="quarter" idx="13"/>
          </p:nvPr>
        </p:nvSpPr>
        <p:spPr>
          <a:xfrm>
            <a:off x="838200" y="1066800"/>
            <a:ext cx="7543800" cy="2133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ifndef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MURACH_TEMPERATURE_H    // include guard - if not defined</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#define MURACH_TEMPERATURE_H    // define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declare functions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#endif                          // end include guard</a:t>
            </a:r>
          </a:p>
          <a:p>
            <a:endParaRPr lang="en-US" dirty="0"/>
          </a:p>
        </p:txBody>
      </p:sp>
      <p:sp>
        <p:nvSpPr>
          <p:cNvPr id="4" name="Text Placeholder 3">
            <a:extLst>
              <a:ext uri="{FF2B5EF4-FFF2-40B4-BE49-F238E27FC236}">
                <a16:creationId xmlns:a16="http://schemas.microsoft.com/office/drawing/2014/main" xmlns="" id="{34843B02-5E76-44C7-B5F8-A4197E8493D4}"/>
              </a:ext>
            </a:extLst>
          </p:cNvPr>
          <p:cNvSpPr>
            <a:spLocks noGrp="1"/>
          </p:cNvSpPr>
          <p:nvPr>
            <p:ph type="body" sz="quarter" idx="14"/>
          </p:nvPr>
        </p:nvSpPr>
        <p:spPr>
          <a:xfrm>
            <a:off x="838200" y="3200400"/>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header file should not include</a:t>
            </a:r>
          </a:p>
          <a:p>
            <a:endParaRPr lang="en-US" dirty="0"/>
          </a:p>
        </p:txBody>
      </p:sp>
      <p:sp>
        <p:nvSpPr>
          <p:cNvPr id="5" name="Text Placeholder 4">
            <a:extLst>
              <a:ext uri="{FF2B5EF4-FFF2-40B4-BE49-F238E27FC236}">
                <a16:creationId xmlns:a16="http://schemas.microsoft.com/office/drawing/2014/main" xmlns="" id="{55C5CAB6-E550-438D-BAA9-4A22AE37F96F}"/>
              </a:ext>
            </a:extLst>
          </p:cNvPr>
          <p:cNvSpPr>
            <a:spLocks noGrp="1"/>
          </p:cNvSpPr>
          <p:nvPr>
            <p:ph type="body" sz="quarter" idx="15"/>
          </p:nvPr>
        </p:nvSpPr>
        <p:spPr>
          <a:xfrm>
            <a:off x="838200" y="3655422"/>
            <a:ext cx="7391400" cy="2049956"/>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Any definitions of constants, variables, or functions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Using directives or declarations</a:t>
            </a:r>
          </a:p>
          <a:p>
            <a:endParaRPr lang="en-US" dirty="0"/>
          </a:p>
        </p:txBody>
      </p:sp>
      <p:sp>
        <p:nvSpPr>
          <p:cNvPr id="6" name="Date Placeholder 5">
            <a:extLst>
              <a:ext uri="{FF2B5EF4-FFF2-40B4-BE49-F238E27FC236}">
                <a16:creationId xmlns:a16="http://schemas.microsoft.com/office/drawing/2014/main" xmlns="" id="{99E7A9E8-CCD7-495A-A8C5-830A43F1A2A1}"/>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xmlns="" id="{EAE48BF1-A1FE-425D-A23F-C6B5571C4CE3}"/>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xmlns="" id="{B7D09AAD-2E5B-488A-8F31-44D2D04AAA0F}"/>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46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929422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799C45-8197-4A77-AAE7-A5C72AFFC11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8206652-CADC-46DE-B8BD-0BB450FF33D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D20FFB7-8CA3-4291-AF95-BFEF24D5961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47</a:t>
            </a:fld>
            <a:endParaRPr lang="en-US" dirty="0">
              <a:solidFill>
                <a:schemeClr val="bg1"/>
              </a:solidFill>
            </a:endParaRPr>
          </a:p>
        </p:txBody>
      </p:sp>
      <p:sp>
        <p:nvSpPr>
          <p:cNvPr id="5" name="Title 4">
            <a:extLst>
              <a:ext uri="{FF2B5EF4-FFF2-40B4-BE49-F238E27FC236}">
                <a16:creationId xmlns:a16="http://schemas.microsoft.com/office/drawing/2014/main" xmlns="" id="{9C93E669-F9E0-4F2F-9C68-713167B1AF1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implementation file named temperature.cpp</a:t>
            </a:r>
            <a:endParaRPr lang="en-US" dirty="0"/>
          </a:p>
        </p:txBody>
      </p:sp>
      <p:sp>
        <p:nvSpPr>
          <p:cNvPr id="6" name="Text Placeholder 5">
            <a:extLst>
              <a:ext uri="{FF2B5EF4-FFF2-40B4-BE49-F238E27FC236}">
                <a16:creationId xmlns:a16="http://schemas.microsoft.com/office/drawing/2014/main" xmlns="" id="{9818A3B3-D4FA-4298-BE88-C4A104A8B64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define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- 32.0) * 5.0 / 9.0;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9.0 / 5.0 + 32.0;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9010585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799C45-8197-4A77-AAE7-A5C72AFFC11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8206652-CADC-46DE-B8BD-0BB450FF33D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D20FFB7-8CA3-4291-AF95-BFEF24D5961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48</a:t>
            </a:fld>
            <a:endParaRPr lang="en-US" dirty="0">
              <a:solidFill>
                <a:schemeClr val="bg1"/>
              </a:solidFill>
            </a:endParaRPr>
          </a:p>
        </p:txBody>
      </p:sp>
      <p:sp>
        <p:nvSpPr>
          <p:cNvPr id="5" name="Title 4">
            <a:extLst>
              <a:ext uri="{FF2B5EF4-FFF2-40B4-BE49-F238E27FC236}">
                <a16:creationId xmlns:a16="http://schemas.microsoft.com/office/drawing/2014/main" xmlns="" id="{9C93E669-F9E0-4F2F-9C68-713167B1AF1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main.cpp file that uses these functions</a:t>
            </a:r>
          </a:p>
        </p:txBody>
      </p:sp>
      <p:sp>
        <p:nvSpPr>
          <p:cNvPr id="6" name="Text Placeholder 5">
            <a:extLst>
              <a:ext uri="{FF2B5EF4-FFF2-40B4-BE49-F238E27FC236}">
                <a16:creationId xmlns:a16="http://schemas.microsoft.com/office/drawing/2014/main" xmlns="" id="{9818A3B3-D4FA-4298-BE88-C4A104A8B64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#include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temperature.h</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int main()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c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(32);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"Celsius: " &lt;&lt; c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f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"Fahrenheit: " &lt;&lt; f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699145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799C45-8197-4A77-AAE7-A5C72AFFC11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8206652-CADC-46DE-B8BD-0BB450FF33D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D20FFB7-8CA3-4291-AF95-BFEF24D5961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49</a:t>
            </a:fld>
            <a:endParaRPr lang="en-US" dirty="0">
              <a:solidFill>
                <a:schemeClr val="bg1"/>
              </a:solidFill>
            </a:endParaRPr>
          </a:p>
        </p:txBody>
      </p:sp>
      <p:sp>
        <p:nvSpPr>
          <p:cNvPr id="5" name="Title 4">
            <a:extLst>
              <a:ext uri="{FF2B5EF4-FFF2-40B4-BE49-F238E27FC236}">
                <a16:creationId xmlns:a16="http://schemas.microsoft.com/office/drawing/2014/main" xmlns="" id="{9C93E669-F9E0-4F2F-9C68-713167B1AF1B}"/>
              </a:ext>
            </a:extLst>
          </p:cNvPr>
          <p:cNvSpPr>
            <a:spLocks noGrp="1"/>
          </p:cNvSpPr>
          <p:nvPr>
            <p:ph type="title"/>
          </p:nvPr>
        </p:nvSpPr>
        <p:spPr>
          <a:xfrm>
            <a:off x="914400" y="709136"/>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header file that declares two functions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in a namespace</a:t>
            </a:r>
          </a:p>
        </p:txBody>
      </p:sp>
      <p:sp>
        <p:nvSpPr>
          <p:cNvPr id="6" name="Text Placeholder 5">
            <a:extLst>
              <a:ext uri="{FF2B5EF4-FFF2-40B4-BE49-F238E27FC236}">
                <a16:creationId xmlns:a16="http://schemas.microsoft.com/office/drawing/2014/main" xmlns="" id="{9818A3B3-D4FA-4298-BE88-C4A104A8B64F}"/>
              </a:ext>
            </a:extLst>
          </p:cNvPr>
          <p:cNvSpPr>
            <a:spLocks noGrp="1"/>
          </p:cNvSpPr>
          <p:nvPr>
            <p:ph type="body" sz="quarter" idx="13"/>
          </p:nvPr>
        </p:nvSpPr>
        <p:spPr>
          <a:xfrm>
            <a:off x="838200" y="1600200"/>
            <a:ext cx="7391400" cy="43434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ifndef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MURACH_TEMPERATURE_H</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#define MURACH_TEMPERATURE_H</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namespace temperature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#endif // MURACH_TEMPERATURE_H</a:t>
            </a:r>
          </a:p>
          <a:p>
            <a:endParaRPr lang="en-US" dirty="0"/>
          </a:p>
        </p:txBody>
      </p:sp>
    </p:spTree>
    <p:extLst>
      <p:ext uri="{BB962C8B-B14F-4D97-AF65-F5344CB8AC3E}">
        <p14:creationId xmlns:p14="http://schemas.microsoft.com/office/powerpoint/2010/main" val="28750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DCA3346-B11B-42BE-9DA7-88E10D6B390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0673750-28F7-4AB6-A9C3-4EB9987B0369}"/>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D949564-964C-49FD-9AF3-37CF4CDF4B4F}"/>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a:t>
            </a:fld>
            <a:endParaRPr lang="en-US" dirty="0">
              <a:solidFill>
                <a:schemeClr val="bg1"/>
              </a:solidFill>
            </a:endParaRPr>
          </a:p>
        </p:txBody>
      </p:sp>
      <p:sp>
        <p:nvSpPr>
          <p:cNvPr id="5" name="Title 4">
            <a:extLst>
              <a:ext uri="{FF2B5EF4-FFF2-40B4-BE49-F238E27FC236}">
                <a16:creationId xmlns:a16="http://schemas.microsoft.com/office/drawing/2014/main" xmlns="" id="{78C37EA2-EDB4-4933-8D8A-1CEAEAB8E827}"/>
              </a:ext>
            </a:extLst>
          </p:cNvPr>
          <p:cNvSpPr>
            <a:spLocks noGrp="1"/>
          </p:cNvSpPr>
          <p:nvPr>
            <p:ph type="title"/>
          </p:nvPr>
        </p:nvSpPr>
        <p:spPr>
          <a:xfrm>
            <a:off x="914400" y="556736"/>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function that doesn’t accept arguments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or return data</a:t>
            </a:r>
            <a:endParaRPr lang="en-US" dirty="0"/>
          </a:p>
        </p:txBody>
      </p:sp>
      <p:sp>
        <p:nvSpPr>
          <p:cNvPr id="6" name="Text Placeholder 5">
            <a:extLst>
              <a:ext uri="{FF2B5EF4-FFF2-40B4-BE49-F238E27FC236}">
                <a16:creationId xmlns:a16="http://schemas.microsoft.com/office/drawing/2014/main" xmlns="" id="{D745DC4E-83C1-445E-8A11-B6008602E934}"/>
              </a:ext>
            </a:extLst>
          </p:cNvPr>
          <p:cNvSpPr>
            <a:spLocks noGrp="1"/>
          </p:cNvSpPr>
          <p:nvPr>
            <p:ph type="body" sz="quarter" idx="13"/>
          </p:nvPr>
        </p:nvSpPr>
        <p:spPr>
          <a:xfrm>
            <a:off x="838200" y="1447800"/>
            <a:ext cx="7391400" cy="45720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"Miles Per Gallon Calculator"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displays title</a:t>
            </a:r>
          </a:p>
          <a:p>
            <a:endParaRPr lang="en-US" dirty="0"/>
          </a:p>
        </p:txBody>
      </p:sp>
    </p:spTree>
    <p:extLst>
      <p:ext uri="{BB962C8B-B14F-4D97-AF65-F5344CB8AC3E}">
        <p14:creationId xmlns:p14="http://schemas.microsoft.com/office/powerpoint/2010/main" val="1427594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799C45-8197-4A77-AAE7-A5C72AFFC11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8206652-CADC-46DE-B8BD-0BB450FF33D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D20FFB7-8CA3-4291-AF95-BFEF24D5961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50</a:t>
            </a:fld>
            <a:endParaRPr lang="en-US" dirty="0">
              <a:solidFill>
                <a:schemeClr val="bg1"/>
              </a:solidFill>
            </a:endParaRPr>
          </a:p>
        </p:txBody>
      </p:sp>
      <p:sp>
        <p:nvSpPr>
          <p:cNvPr id="5" name="Title 4">
            <a:extLst>
              <a:ext uri="{FF2B5EF4-FFF2-40B4-BE49-F238E27FC236}">
                <a16:creationId xmlns:a16="http://schemas.microsoft.com/office/drawing/2014/main" xmlns="" id="{9C93E669-F9E0-4F2F-9C68-713167B1AF1B}"/>
              </a:ext>
            </a:extLst>
          </p:cNvPr>
          <p:cNvSpPr>
            <a:spLocks noGrp="1"/>
          </p:cNvSpPr>
          <p:nvPr>
            <p:ph type="title"/>
          </p:nvPr>
        </p:nvSpPr>
        <p:spPr>
          <a:xfrm>
            <a:off x="914400" y="709136"/>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source code file that defines two functions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in a namespace</a:t>
            </a:r>
          </a:p>
        </p:txBody>
      </p:sp>
      <p:sp>
        <p:nvSpPr>
          <p:cNvPr id="6" name="Text Placeholder 5">
            <a:extLst>
              <a:ext uri="{FF2B5EF4-FFF2-40B4-BE49-F238E27FC236}">
                <a16:creationId xmlns:a16="http://schemas.microsoft.com/office/drawing/2014/main" xmlns="" id="{9818A3B3-D4FA-4298-BE88-C4A104A8B64F}"/>
              </a:ext>
            </a:extLst>
          </p:cNvPr>
          <p:cNvSpPr>
            <a:spLocks noGrp="1"/>
          </p:cNvSpPr>
          <p:nvPr>
            <p:ph type="body" sz="quarter" idx="13"/>
          </p:nvPr>
        </p:nvSpPr>
        <p:spPr>
          <a:xfrm>
            <a:off x="838200" y="1600200"/>
            <a:ext cx="7391400" cy="4343400"/>
          </a:xfrm>
        </p:spPr>
        <p:txBody>
          <a:bodyPr/>
          <a:lstStyle/>
          <a:p>
            <a:pPr marL="347345" marR="0">
              <a:spcBef>
                <a:spcPts val="0"/>
              </a:spcBef>
              <a:spcAft>
                <a:spcPts val="0"/>
              </a:spcAft>
              <a:tabLst>
                <a:tab pos="1371600" algn="l"/>
              </a:tabLst>
            </a:pPr>
            <a:r>
              <a:rPr lang="en-US" sz="15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namespace temperature {</a:t>
            </a:r>
            <a:endParaRPr lang="en-US" sz="15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- 32.0) * 5.0 / 9.0;</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 * 9.0 / 5.0 + 32.0;</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5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5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42204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799C45-8197-4A77-AAE7-A5C72AFFC11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8206652-CADC-46DE-B8BD-0BB450FF33D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D20FFB7-8CA3-4291-AF95-BFEF24D5961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51</a:t>
            </a:fld>
            <a:endParaRPr lang="en-US" dirty="0">
              <a:solidFill>
                <a:schemeClr val="bg1"/>
              </a:solidFill>
            </a:endParaRPr>
          </a:p>
        </p:txBody>
      </p:sp>
      <p:sp>
        <p:nvSpPr>
          <p:cNvPr id="5" name="Title 4">
            <a:extLst>
              <a:ext uri="{FF2B5EF4-FFF2-40B4-BE49-F238E27FC236}">
                <a16:creationId xmlns:a16="http://schemas.microsoft.com/office/drawing/2014/main" xmlns="" id="{9C93E669-F9E0-4F2F-9C68-713167B1AF1B}"/>
              </a:ext>
            </a:extLst>
          </p:cNvPr>
          <p:cNvSpPr>
            <a:spLocks noGrp="1"/>
          </p:cNvSpPr>
          <p:nvPr>
            <p:ph type="title"/>
          </p:nvPr>
        </p:nvSpPr>
        <p:spPr>
          <a:xfrm>
            <a:off x="914400" y="709136"/>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Code that makes it easy to access all functions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in a namespace</a:t>
            </a:r>
          </a:p>
        </p:txBody>
      </p:sp>
      <p:sp>
        <p:nvSpPr>
          <p:cNvPr id="6" name="Text Placeholder 5">
            <a:extLst>
              <a:ext uri="{FF2B5EF4-FFF2-40B4-BE49-F238E27FC236}">
                <a16:creationId xmlns:a16="http://schemas.microsoft.com/office/drawing/2014/main" xmlns="" id="{9818A3B3-D4FA-4298-BE88-C4A104A8B64F}"/>
              </a:ext>
            </a:extLst>
          </p:cNvPr>
          <p:cNvSpPr>
            <a:spLocks noGrp="1"/>
          </p:cNvSpPr>
          <p:nvPr>
            <p:ph type="body" sz="quarter" idx="13"/>
          </p:nvPr>
        </p:nvSpPr>
        <p:spPr>
          <a:xfrm>
            <a:off x="838200" y="1600200"/>
            <a:ext cx="7391400" cy="43434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#include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temperature.h</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using namespace temperature;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int main()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c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(32)</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"Celsius: " &lt;&lt; c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62875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799C45-8197-4A77-AAE7-A5C72AFFC11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8206652-CADC-46DE-B8BD-0BB450FF33D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D20FFB7-8CA3-4291-AF95-BFEF24D5961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52</a:t>
            </a:fld>
            <a:endParaRPr lang="en-US" dirty="0">
              <a:solidFill>
                <a:schemeClr val="bg1"/>
              </a:solidFill>
            </a:endParaRPr>
          </a:p>
        </p:txBody>
      </p:sp>
      <p:sp>
        <p:nvSpPr>
          <p:cNvPr id="5" name="Title 4">
            <a:extLst>
              <a:ext uri="{FF2B5EF4-FFF2-40B4-BE49-F238E27FC236}">
                <a16:creationId xmlns:a16="http://schemas.microsoft.com/office/drawing/2014/main" xmlns="" id="{9C93E669-F9E0-4F2F-9C68-713167B1AF1B}"/>
              </a:ext>
            </a:extLst>
          </p:cNvPr>
          <p:cNvSpPr>
            <a:spLocks noGrp="1"/>
          </p:cNvSpPr>
          <p:nvPr>
            <p:ph type="title"/>
          </p:nvPr>
        </p:nvSpPr>
        <p:spPr>
          <a:xfrm>
            <a:off x="914400" y="709136"/>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Code that identifies a specific function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within a namespace</a:t>
            </a:r>
          </a:p>
        </p:txBody>
      </p:sp>
      <p:sp>
        <p:nvSpPr>
          <p:cNvPr id="6" name="Text Placeholder 5">
            <a:extLst>
              <a:ext uri="{FF2B5EF4-FFF2-40B4-BE49-F238E27FC236}">
                <a16:creationId xmlns:a16="http://schemas.microsoft.com/office/drawing/2014/main" xmlns="" id="{9818A3B3-D4FA-4298-BE88-C4A104A8B64F}"/>
              </a:ext>
            </a:extLst>
          </p:cNvPr>
          <p:cNvSpPr>
            <a:spLocks noGrp="1"/>
          </p:cNvSpPr>
          <p:nvPr>
            <p:ph type="body" sz="quarter" idx="13"/>
          </p:nvPr>
        </p:nvSpPr>
        <p:spPr>
          <a:xfrm>
            <a:off x="838200" y="1600200"/>
            <a:ext cx="7391400" cy="43434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#include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temperature.h</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int main()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c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(32)</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"Celsius: " &lt;&lt; c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042954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6120DE-701A-44B9-8D43-06EA2BE5AF75}"/>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96649773-1747-4AEA-B91F-315F584D6CD9}"/>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13147BD3-A7A7-421F-99CF-05CBFE6C059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53</a:t>
            </a:fld>
            <a:endParaRPr lang="en-US" dirty="0">
              <a:solidFill>
                <a:schemeClr val="bg1"/>
              </a:solidFill>
            </a:endParaRPr>
          </a:p>
        </p:txBody>
      </p:sp>
      <p:sp>
        <p:nvSpPr>
          <p:cNvPr id="5" name="Title 4">
            <a:extLst>
              <a:ext uri="{FF2B5EF4-FFF2-40B4-BE49-F238E27FC236}">
                <a16:creationId xmlns:a16="http://schemas.microsoft.com/office/drawing/2014/main" xmlns="" id="{599B57C1-54E2-40B4-96D5-7E6E74691DF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a:t>
            </a:r>
            <a:r>
              <a:rPr lang="en-US" dirty="0" err="1">
                <a:latin typeface="Arial" panose="020B0604020202020204" pitchFamily="34" charset="0"/>
                <a:ea typeface="Times New Roman" panose="02020603050405020304" pitchFamily="18" charset="0"/>
                <a:cs typeface="Times New Roman" panose="02020603050405020304" pitchFamily="18" charset="0"/>
              </a:rPr>
              <a:t>console.h</a:t>
            </a:r>
            <a:r>
              <a:rPr lang="en-US" dirty="0">
                <a:latin typeface="Arial" panose="020B0604020202020204" pitchFamily="34" charset="0"/>
                <a:ea typeface="Times New Roman" panose="02020603050405020304" pitchFamily="18" charset="0"/>
                <a:cs typeface="Times New Roman" panose="02020603050405020304" pitchFamily="18" charset="0"/>
              </a:rPr>
              <a:t> file</a:t>
            </a:r>
            <a:endParaRPr lang="en-US" dirty="0"/>
          </a:p>
        </p:txBody>
      </p:sp>
      <p:sp>
        <p:nvSpPr>
          <p:cNvPr id="6" name="Text Placeholder 5">
            <a:extLst>
              <a:ext uri="{FF2B5EF4-FFF2-40B4-BE49-F238E27FC236}">
                <a16:creationId xmlns:a16="http://schemas.microsoft.com/office/drawing/2014/main" xmlns="" id="{797D9328-8696-4298-B1B3-D84E844B822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ifndef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MURACH_CONSOLE_H</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#define MURACH_CONSOLE_H</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&lt;string&gt;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&lt;limits&gt;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namespace console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declare general-purpose functions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get_double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(std::string prompt,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min =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numeric_limits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&lt;double&gt;::min(),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max =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numeric_limits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&lt;double&gt;::max());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get_int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(std::string prompt,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min =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numeric_limits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&lt;int&gt;::min(),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max =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numeric_limits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&lt;int&gt;::max());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char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get_char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(std::string prompt,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bool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add_blank_line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#endif // MURACH_CONSOLE_H</a:t>
            </a:r>
          </a:p>
          <a:p>
            <a:endParaRPr lang="en-US" dirty="0"/>
          </a:p>
        </p:txBody>
      </p:sp>
    </p:spTree>
    <p:extLst>
      <p:ext uri="{BB962C8B-B14F-4D97-AF65-F5344CB8AC3E}">
        <p14:creationId xmlns:p14="http://schemas.microsoft.com/office/powerpoint/2010/main" val="3843702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D9F08F5-A436-4502-814E-4CC274A6A53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9081B440-5FCD-46CD-852A-4075305AAD2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EC5F70DD-2056-4C47-BD9C-8E15116A1BF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54</a:t>
            </a:fld>
            <a:endParaRPr lang="en-US" dirty="0">
              <a:solidFill>
                <a:schemeClr val="bg1"/>
              </a:solidFill>
            </a:endParaRPr>
          </a:p>
        </p:txBody>
      </p:sp>
      <p:sp>
        <p:nvSpPr>
          <p:cNvPr id="5" name="Title 4">
            <a:extLst>
              <a:ext uri="{FF2B5EF4-FFF2-40B4-BE49-F238E27FC236}">
                <a16:creationId xmlns:a16="http://schemas.microsoft.com/office/drawing/2014/main" xmlns="" id="{B682E3E6-50EE-4C8A-B16E-F64F1D689EF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console.cpp file (part 1)</a:t>
            </a:r>
            <a:endParaRPr lang="en-US" dirty="0"/>
          </a:p>
        </p:txBody>
      </p:sp>
      <p:sp>
        <p:nvSpPr>
          <p:cNvPr id="6" name="Text Placeholder 5">
            <a:extLst>
              <a:ext uri="{FF2B5EF4-FFF2-40B4-BE49-F238E27FC236}">
                <a16:creationId xmlns:a16="http://schemas.microsoft.com/office/drawing/2014/main" xmlns="" id="{C1008960-2E18-4E2B-ABDF-29D3E808C5BB}"/>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&lt;string&gt;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&lt;limits&gt;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namespace console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declare helper functions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discard_remaining_chars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handle_invalid_number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bool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check_range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num, double min, double max);</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define general-purpose functions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get_double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(std::string prompt, double min,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max)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num = 0.0;</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bool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is_valid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is_valid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prompt;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&gt;&gt; num))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handle_invalid_number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544390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D9F08F5-A436-4502-814E-4CC274A6A53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9081B440-5FCD-46CD-852A-4075305AAD2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EC5F70DD-2056-4C47-BD9C-8E15116A1BF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55</a:t>
            </a:fld>
            <a:endParaRPr lang="en-US" dirty="0">
              <a:solidFill>
                <a:schemeClr val="bg1"/>
              </a:solidFill>
            </a:endParaRPr>
          </a:p>
        </p:txBody>
      </p:sp>
      <p:sp>
        <p:nvSpPr>
          <p:cNvPr id="5" name="Title 4">
            <a:extLst>
              <a:ext uri="{FF2B5EF4-FFF2-40B4-BE49-F238E27FC236}">
                <a16:creationId xmlns:a16="http://schemas.microsoft.com/office/drawing/2014/main" xmlns="" id="{B682E3E6-50EE-4C8A-B16E-F64F1D689EF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console.cpp file (part 2)</a:t>
            </a:r>
            <a:endParaRPr lang="en-US" dirty="0"/>
          </a:p>
        </p:txBody>
      </p:sp>
      <p:sp>
        <p:nvSpPr>
          <p:cNvPr id="6" name="Text Placeholder 5">
            <a:extLst>
              <a:ext uri="{FF2B5EF4-FFF2-40B4-BE49-F238E27FC236}">
                <a16:creationId xmlns:a16="http://schemas.microsoft.com/office/drawing/2014/main" xmlns="" id="{C1008960-2E18-4E2B-ABDF-29D3E808C5BB}"/>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discard_remaining_chars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is_valid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check_range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(num, min, max);</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num;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get_int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(std::string prompt, int min, int max)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num = 0;</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bool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is_valid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is_valid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prompt;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&gt;&gt; num))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handle_invalid_number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discard_remaining_chars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is_valid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check_range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(num, min, max);</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num;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Tree>
    <p:extLst>
      <p:ext uri="{BB962C8B-B14F-4D97-AF65-F5344CB8AC3E}">
        <p14:creationId xmlns:p14="http://schemas.microsoft.com/office/powerpoint/2010/main" val="1478579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D9F08F5-A436-4502-814E-4CC274A6A53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9081B440-5FCD-46CD-852A-4075305AAD2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EC5F70DD-2056-4C47-BD9C-8E15116A1BF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56</a:t>
            </a:fld>
            <a:endParaRPr lang="en-US" dirty="0">
              <a:solidFill>
                <a:schemeClr val="bg1"/>
              </a:solidFill>
            </a:endParaRPr>
          </a:p>
        </p:txBody>
      </p:sp>
      <p:sp>
        <p:nvSpPr>
          <p:cNvPr id="5" name="Title 4">
            <a:extLst>
              <a:ext uri="{FF2B5EF4-FFF2-40B4-BE49-F238E27FC236}">
                <a16:creationId xmlns:a16="http://schemas.microsoft.com/office/drawing/2014/main" xmlns="" id="{B682E3E6-50EE-4C8A-B16E-F64F1D689EF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console.cpp file (part 3)</a:t>
            </a:r>
            <a:endParaRPr lang="en-US" dirty="0"/>
          </a:p>
        </p:txBody>
      </p:sp>
      <p:sp>
        <p:nvSpPr>
          <p:cNvPr id="6" name="Text Placeholder 5">
            <a:extLst>
              <a:ext uri="{FF2B5EF4-FFF2-40B4-BE49-F238E27FC236}">
                <a16:creationId xmlns:a16="http://schemas.microsoft.com/office/drawing/2014/main" xmlns="" id="{C1008960-2E18-4E2B-ABDF-29D3E808C5BB}"/>
              </a:ext>
            </a:extLst>
          </p:cNvPr>
          <p:cNvSpPr>
            <a:spLocks noGrp="1"/>
          </p:cNvSpPr>
          <p:nvPr>
            <p:ph type="body" sz="quarter" idx="13"/>
          </p:nvPr>
        </p:nvSpPr>
        <p:spPr>
          <a:xfrm>
            <a:off x="838200" y="1066800"/>
            <a:ext cx="75438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char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get_char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(std::string prompt, bool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add_blank_line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char choice = 'n';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prompt;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&gt;&gt; choice;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add_blank_line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discard_remaining_chars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choice;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define helper functions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discard_remaining_chars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863600">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cin.ignore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numeric_limits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streamsize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&gt;::max(),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handle_invalid_number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"Error! Invalid number. Try again.\n";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cin.clear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clear the failure flag</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discard_remaining_chars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Tree>
    <p:extLst>
      <p:ext uri="{BB962C8B-B14F-4D97-AF65-F5344CB8AC3E}">
        <p14:creationId xmlns:p14="http://schemas.microsoft.com/office/powerpoint/2010/main" val="1037257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D9F08F5-A436-4502-814E-4CC274A6A53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9081B440-5FCD-46CD-852A-4075305AAD2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EC5F70DD-2056-4C47-BD9C-8E15116A1BF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57</a:t>
            </a:fld>
            <a:endParaRPr lang="en-US" dirty="0">
              <a:solidFill>
                <a:schemeClr val="bg1"/>
              </a:solidFill>
            </a:endParaRPr>
          </a:p>
        </p:txBody>
      </p:sp>
      <p:sp>
        <p:nvSpPr>
          <p:cNvPr id="5" name="Title 4">
            <a:extLst>
              <a:ext uri="{FF2B5EF4-FFF2-40B4-BE49-F238E27FC236}">
                <a16:creationId xmlns:a16="http://schemas.microsoft.com/office/drawing/2014/main" xmlns="" id="{B682E3E6-50EE-4C8A-B16E-F64F1D689EF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console.cpp file (part 4)</a:t>
            </a:r>
            <a:endParaRPr lang="en-US" dirty="0"/>
          </a:p>
        </p:txBody>
      </p:sp>
      <p:sp>
        <p:nvSpPr>
          <p:cNvPr id="6" name="Text Placeholder 5">
            <a:extLst>
              <a:ext uri="{FF2B5EF4-FFF2-40B4-BE49-F238E27FC236}">
                <a16:creationId xmlns:a16="http://schemas.microsoft.com/office/drawing/2014/main" xmlns="" id="{C1008960-2E18-4E2B-ABDF-29D3E808C5BB}"/>
              </a:ext>
            </a:extLst>
          </p:cNvPr>
          <p:cNvSpPr>
            <a:spLocks noGrp="1"/>
          </p:cNvSpPr>
          <p:nvPr>
            <p:ph type="body" sz="quarter" idx="13"/>
          </p:nvPr>
        </p:nvSpPr>
        <p:spPr>
          <a:xfrm>
            <a:off x="838200" y="1066800"/>
            <a:ext cx="73914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bool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check_range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num, double min, double max)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(num &lt; min)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"Error! Number must be greater than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min &lt;&lt; ". Try again.\n";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false;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if (num &gt; max)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"Error! Number must be less than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max &lt;&lt; ". Try again.\n";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false;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true;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1859724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226CB9A-9F6D-4090-A381-0FFB86C29F6D}"/>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4BAFF81-0EC5-4047-B804-349F9078888E}"/>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F974D72-ECF1-46C0-BAF4-ADC7C875C23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58</a:t>
            </a:fld>
            <a:endParaRPr lang="en-US" dirty="0">
              <a:solidFill>
                <a:schemeClr val="bg1"/>
              </a:solidFill>
            </a:endParaRPr>
          </a:p>
        </p:txBody>
      </p:sp>
      <p:sp>
        <p:nvSpPr>
          <p:cNvPr id="5" name="Title 4">
            <a:extLst>
              <a:ext uri="{FF2B5EF4-FFF2-40B4-BE49-F238E27FC236}">
                <a16:creationId xmlns:a16="http://schemas.microsoft.com/office/drawing/2014/main" xmlns="" id="{1E38C721-8AE3-4C1E-8B63-9CE0E5A74769}"/>
              </a:ext>
            </a:extLst>
          </p:cNvPr>
          <p:cNvSpPr>
            <a:spLocks noGrp="1"/>
          </p:cNvSpPr>
          <p:nvPr>
            <p:ph type="title"/>
          </p:nvPr>
        </p:nvSpPr>
        <p:spPr>
          <a:xfrm>
            <a:off x="8382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console for the Future Value program</a:t>
            </a:r>
            <a:endParaRPr lang="en-US" dirty="0"/>
          </a:p>
        </p:txBody>
      </p:sp>
      <p:sp>
        <p:nvSpPr>
          <p:cNvPr id="6" name="Text Placeholder 5">
            <a:extLst>
              <a:ext uri="{FF2B5EF4-FFF2-40B4-BE49-F238E27FC236}">
                <a16:creationId xmlns:a16="http://schemas.microsoft.com/office/drawing/2014/main" xmlns="" id="{E97C5A53-F1FA-441B-9E20-CC80C9E6C858}"/>
              </a:ext>
            </a:extLst>
          </p:cNvPr>
          <p:cNvSpPr>
            <a:spLocks noGrp="1"/>
          </p:cNvSpPr>
          <p:nvPr>
            <p:ph type="body" sz="quarter" idx="15"/>
          </p:nvPr>
        </p:nvSpPr>
        <p:spPr>
          <a:xfrm>
            <a:off x="1295400" y="1066800"/>
            <a:ext cx="6477000" cy="4419600"/>
          </a:xfrm>
        </p:spPr>
        <p:txBody>
          <a:bodyPr/>
          <a:lstStyle/>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The Future Value Calculator</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INPUT</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Monthly Investment:   </a:t>
            </a:r>
            <a:r>
              <a:rPr lang="en-US" sz="1400" dirty="0">
                <a:latin typeface="Courier New" panose="02070309020205020404" pitchFamily="49" charset="0"/>
                <a:ea typeface="Times New Roman" panose="02020603050405020304" pitchFamily="18" charset="0"/>
                <a:cs typeface="Times New Roman" panose="02020603050405020304" pitchFamily="18" charset="0"/>
              </a:rPr>
              <a:t>$100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Error! Invalid number. Try again.</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Monthly Investment:   </a:t>
            </a:r>
            <a:r>
              <a:rPr lang="en-US" sz="1400" dirty="0">
                <a:latin typeface="Courier New" panose="02070309020205020404" pitchFamily="49" charset="0"/>
                <a:ea typeface="Times New Roman" panose="02020603050405020304" pitchFamily="18" charset="0"/>
                <a:cs typeface="Times New Roman" panose="02020603050405020304" pitchFamily="18" charset="0"/>
              </a:rPr>
              <a:t>100 dollars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Yearly Interest Rate: </a:t>
            </a:r>
            <a:r>
              <a:rPr lang="en-US" sz="1400" dirty="0">
                <a:latin typeface="Courier New" panose="02070309020205020404" pitchFamily="49" charset="0"/>
                <a:ea typeface="Times New Roman" panose="02020603050405020304" pitchFamily="18" charset="0"/>
                <a:cs typeface="Times New Roman" panose="02020603050405020304" pitchFamily="18" charset="0"/>
              </a:rPr>
              <a:t>36</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Error! Number must be less than 30. Try again.</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Yearly Interest Rate: </a:t>
            </a:r>
            <a:r>
              <a:rPr lang="en-US" sz="1400" dirty="0">
                <a:latin typeface="Courier New" panose="02070309020205020404" pitchFamily="49" charset="0"/>
                <a:ea typeface="Times New Roman" panose="02020603050405020304" pitchFamily="18" charset="0"/>
                <a:cs typeface="Times New Roman" panose="02020603050405020304" pitchFamily="18" charset="0"/>
              </a:rPr>
              <a:t>12.0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Years:                </a:t>
            </a:r>
            <a:r>
              <a:rPr lang="en-US" sz="1400" dirty="0">
                <a:latin typeface="Courier New" panose="02070309020205020404" pitchFamily="49" charset="0"/>
                <a:ea typeface="Times New Roman" panose="02020603050405020304" pitchFamily="18" charset="0"/>
                <a:cs typeface="Times New Roman" panose="02020603050405020304" pitchFamily="18" charset="0"/>
              </a:rPr>
              <a:t>one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Error! Invalid number. Try again.</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Years:                </a:t>
            </a:r>
            <a:r>
              <a:rPr lang="en-US" sz="1400" dirty="0">
                <a:latin typeface="Courier New" panose="02070309020205020404" pitchFamily="49" charset="0"/>
                <a:ea typeface="Times New Roman" panose="02020603050405020304" pitchFamily="18" charset="0"/>
                <a:cs typeface="Times New Roman" panose="02020603050405020304" pitchFamily="18" charset="0"/>
              </a:rPr>
              <a:t>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OUTPUT</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Monthly Investment:   100.00</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Yearly Interest Rate: 12.0</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Years:                1</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Future Value:         1280.93</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Continue? (y/n):</a:t>
            </a:r>
          </a:p>
          <a:p>
            <a:endParaRPr lang="en-US" dirty="0"/>
          </a:p>
        </p:txBody>
      </p:sp>
    </p:spTree>
    <p:extLst>
      <p:ext uri="{BB962C8B-B14F-4D97-AF65-F5344CB8AC3E}">
        <p14:creationId xmlns:p14="http://schemas.microsoft.com/office/powerpoint/2010/main" val="3247277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49733F-3FAF-491F-A44A-9F0D1DBE0442}"/>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5263D53F-B3AD-4F9D-AD65-6C2E1FBDF9A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44327C53-CECB-4B1E-8B72-2FE8CA2FC6CD}"/>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59</a:t>
            </a:fld>
            <a:endParaRPr lang="en-US" dirty="0">
              <a:solidFill>
                <a:schemeClr val="bg1"/>
              </a:solidFill>
            </a:endParaRPr>
          </a:p>
        </p:txBody>
      </p:sp>
      <p:sp>
        <p:nvSpPr>
          <p:cNvPr id="5" name="Title 4">
            <a:extLst>
              <a:ext uri="{FF2B5EF4-FFF2-40B4-BE49-F238E27FC236}">
                <a16:creationId xmlns:a16="http://schemas.microsoft.com/office/drawing/2014/main" xmlns="" id="{2B0D3C49-4093-4F3B-8950-B5DFE3C8509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Future Value program (part 1)</a:t>
            </a:r>
            <a:endParaRPr lang="en-US" dirty="0"/>
          </a:p>
        </p:txBody>
      </p:sp>
      <p:sp>
        <p:nvSpPr>
          <p:cNvPr id="6" name="Text Placeholder 5">
            <a:extLst>
              <a:ext uri="{FF2B5EF4-FFF2-40B4-BE49-F238E27FC236}">
                <a16:creationId xmlns:a16="http://schemas.microsoft.com/office/drawing/2014/main" xmlns="" id="{A6AF4AD5-37C8-404B-9059-06AFF05CA3C4}"/>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#include &lt;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iomanip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#include &lt;string&gt;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#include &lt;limits&gt;</a:t>
            </a:r>
          </a:p>
          <a:p>
            <a:pPr>
              <a:spcBef>
                <a:spcPts val="0"/>
              </a:spcBef>
              <a:spcAft>
                <a:spcPts val="0"/>
              </a:spcAft>
              <a:tabLst>
                <a:tab pos="6515100" algn="l"/>
              </a:tabLst>
            </a:pP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#include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console.h</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declare program-specific function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int years);</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int main()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"The Future Value Calculator\n\n";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char choice = 'y';</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(choice) == 'y')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get input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"INPUT\n";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get_double</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 Investment:   ", 0, 10000)</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get_double</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 Interest Rate: ", 0, 30)</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int years =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get_int</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("Years:                ", 0, 100)</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94880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7BFEEB-93BE-497D-9F76-4DD630490910}"/>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74AC159-78D1-43E5-959C-8F9D12E11654}"/>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44B4E4D9-8310-434B-8352-3369311C1CE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6</a:t>
            </a:fld>
            <a:endParaRPr lang="en-US" dirty="0">
              <a:solidFill>
                <a:schemeClr val="bg1"/>
              </a:solidFill>
            </a:endParaRPr>
          </a:p>
        </p:txBody>
      </p:sp>
      <p:sp>
        <p:nvSpPr>
          <p:cNvPr id="5" name="Title 4">
            <a:extLst>
              <a:ext uri="{FF2B5EF4-FFF2-40B4-BE49-F238E27FC236}">
                <a16:creationId xmlns:a16="http://schemas.microsoft.com/office/drawing/2014/main" xmlns="" id="{72F4C316-32B0-4A75-9382-58465623A42E}"/>
              </a:ext>
            </a:extLst>
          </p:cNvPr>
          <p:cNvSpPr>
            <a:spLocks noGrp="1"/>
          </p:cNvSpPr>
          <p:nvPr>
            <p:ph type="title"/>
          </p:nvPr>
        </p:nvSpPr>
        <p:spPr>
          <a:xfrm>
            <a:off x="914400" y="556736"/>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function that accepts an argument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but doesn’t return data</a:t>
            </a:r>
            <a:endParaRPr lang="en-US" dirty="0"/>
          </a:p>
        </p:txBody>
      </p:sp>
      <p:sp>
        <p:nvSpPr>
          <p:cNvPr id="6" name="Text Placeholder 5">
            <a:extLst>
              <a:ext uri="{FF2B5EF4-FFF2-40B4-BE49-F238E27FC236}">
                <a16:creationId xmlns:a16="http://schemas.microsoft.com/office/drawing/2014/main" xmlns="" id="{2A7B2681-21F9-4400-BD2D-4EC533BEE4C9}"/>
              </a:ext>
            </a:extLst>
          </p:cNvPr>
          <p:cNvSpPr>
            <a:spLocks noGrp="1"/>
          </p:cNvSpPr>
          <p:nvPr>
            <p:ph type="body" sz="quarter" idx="13"/>
          </p:nvPr>
        </p:nvSpPr>
        <p:spPr>
          <a:xfrm>
            <a:off x="838200" y="1447800"/>
            <a:ext cx="7391400" cy="45720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title)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title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title = "Miles Per Gallon Calculator";</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(title);    // displays specified title</a:t>
            </a:r>
          </a:p>
          <a:p>
            <a:endParaRPr lang="en-US" dirty="0"/>
          </a:p>
        </p:txBody>
      </p:sp>
    </p:spTree>
    <p:extLst>
      <p:ext uri="{BB962C8B-B14F-4D97-AF65-F5344CB8AC3E}">
        <p14:creationId xmlns:p14="http://schemas.microsoft.com/office/powerpoint/2010/main" val="16372050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49733F-3FAF-491F-A44A-9F0D1DBE0442}"/>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5263D53F-B3AD-4F9D-AD65-6C2E1FBDF9A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44327C53-CECB-4B1E-8B72-2FE8CA2FC6CD}"/>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60</a:t>
            </a:fld>
            <a:endParaRPr lang="en-US" dirty="0">
              <a:solidFill>
                <a:schemeClr val="bg1"/>
              </a:solidFill>
            </a:endParaRPr>
          </a:p>
        </p:txBody>
      </p:sp>
      <p:sp>
        <p:nvSpPr>
          <p:cNvPr id="5" name="Title 4">
            <a:extLst>
              <a:ext uri="{FF2B5EF4-FFF2-40B4-BE49-F238E27FC236}">
                <a16:creationId xmlns:a16="http://schemas.microsoft.com/office/drawing/2014/main" xmlns="" id="{2B0D3C49-4093-4F3B-8950-B5DFE3C8509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Future Value program (part 2)</a:t>
            </a:r>
            <a:endParaRPr lang="en-US" dirty="0"/>
          </a:p>
        </p:txBody>
      </p:sp>
      <p:sp>
        <p:nvSpPr>
          <p:cNvPr id="6" name="Text Placeholder 5">
            <a:extLst>
              <a:ext uri="{FF2B5EF4-FFF2-40B4-BE49-F238E27FC236}">
                <a16:creationId xmlns:a16="http://schemas.microsoft.com/office/drawing/2014/main" xmlns="" id="{A6AF4AD5-37C8-404B-9059-06AFF05CA3C4}"/>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years);</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display the output to user</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"OUTPUT\n"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fixed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setprecision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(2)</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"Monthly Investment:   "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fixed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setprecision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(1)</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"Yearly Interest Rate: "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"Years:                " &lt;&lt; years &lt;&lt; "\n"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fixed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setprecision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(2)</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"Future Value:         " &lt;&lt;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"\n\n";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see if the user wants to continue</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choice = console::</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get_char</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("Continue? (y/n): ");</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&lt;&lt; "Bye!\n\n";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Tree>
    <p:extLst>
      <p:ext uri="{BB962C8B-B14F-4D97-AF65-F5344CB8AC3E}">
        <p14:creationId xmlns:p14="http://schemas.microsoft.com/office/powerpoint/2010/main" val="23987002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49733F-3FAF-491F-A44A-9F0D1DBE0442}"/>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5263D53F-B3AD-4F9D-AD65-6C2E1FBDF9A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44327C53-CECB-4B1E-8B72-2FE8CA2FC6CD}"/>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61</a:t>
            </a:fld>
            <a:endParaRPr lang="en-US" dirty="0">
              <a:solidFill>
                <a:schemeClr val="bg1"/>
              </a:solidFill>
            </a:endParaRPr>
          </a:p>
        </p:txBody>
      </p:sp>
      <p:sp>
        <p:nvSpPr>
          <p:cNvPr id="5" name="Title 4">
            <a:extLst>
              <a:ext uri="{FF2B5EF4-FFF2-40B4-BE49-F238E27FC236}">
                <a16:creationId xmlns:a16="http://schemas.microsoft.com/office/drawing/2014/main" xmlns="" id="{2B0D3C49-4093-4F3B-8950-B5DFE3C8509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Future Value program (part 3)</a:t>
            </a:r>
            <a:endParaRPr lang="en-US" dirty="0"/>
          </a:p>
        </p:txBody>
      </p:sp>
      <p:sp>
        <p:nvSpPr>
          <p:cNvPr id="6" name="Text Placeholder 5">
            <a:extLst>
              <a:ext uri="{FF2B5EF4-FFF2-40B4-BE49-F238E27FC236}">
                <a16:creationId xmlns:a16="http://schemas.microsoft.com/office/drawing/2014/main" xmlns="" id="{A6AF4AD5-37C8-404B-9059-06AFF05CA3C4}"/>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define program-specific function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int years)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12 / 100;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int months = years * 12;</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(int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 months;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(1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endParaRPr lang="en-US" dirty="0"/>
          </a:p>
        </p:txBody>
      </p:sp>
    </p:spTree>
    <p:extLst>
      <p:ext uri="{BB962C8B-B14F-4D97-AF65-F5344CB8AC3E}">
        <p14:creationId xmlns:p14="http://schemas.microsoft.com/office/powerpoint/2010/main" val="156552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327E90-4A14-4BEF-9292-812787A73FED}"/>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FF72A5BE-933C-4945-9CA0-3580C552B222}"/>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0005ABAD-4589-4DF1-8007-EEA823A2E15D}"/>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7</a:t>
            </a:fld>
            <a:endParaRPr lang="en-US" dirty="0">
              <a:solidFill>
                <a:schemeClr val="bg1"/>
              </a:solidFill>
            </a:endParaRPr>
          </a:p>
        </p:txBody>
      </p:sp>
      <p:sp>
        <p:nvSpPr>
          <p:cNvPr id="5" name="Title 4">
            <a:extLst>
              <a:ext uri="{FF2B5EF4-FFF2-40B4-BE49-F238E27FC236}">
                <a16:creationId xmlns:a16="http://schemas.microsoft.com/office/drawing/2014/main" xmlns="" id="{8F269A0F-6D85-4963-9F84-D467F1DAA692}"/>
              </a:ext>
            </a:extLst>
          </p:cNvPr>
          <p:cNvSpPr>
            <a:spLocks noGrp="1"/>
          </p:cNvSpPr>
          <p:nvPr>
            <p:ph type="title"/>
          </p:nvPr>
        </p:nvSpPr>
        <p:spPr>
          <a:xfrm>
            <a:off x="914400" y="609600"/>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function that accepts two arguments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returns a double value</a:t>
            </a:r>
            <a:endParaRPr lang="en-US" dirty="0"/>
          </a:p>
        </p:txBody>
      </p:sp>
      <p:sp>
        <p:nvSpPr>
          <p:cNvPr id="6" name="Text Placeholder 5">
            <a:extLst>
              <a:ext uri="{FF2B5EF4-FFF2-40B4-BE49-F238E27FC236}">
                <a16:creationId xmlns:a16="http://schemas.microsoft.com/office/drawing/2014/main" xmlns="" id="{087AA6FC-45EE-4EDE-99DF-4F06CEB8A883}"/>
              </a:ext>
            </a:extLst>
          </p:cNvPr>
          <p:cNvSpPr>
            <a:spLocks noGrp="1"/>
          </p:cNvSpPr>
          <p:nvPr>
            <p:ph type="body" sz="quarter" idx="13"/>
          </p:nvPr>
        </p:nvSpPr>
        <p:spPr>
          <a:xfrm>
            <a:off x="838200" y="1447800"/>
            <a:ext cx="7391400" cy="43434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calculate_mpg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miles, double gallons)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mpg = miles /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mpg = round(mpg * 10) / 10;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mpg;</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500.0;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14.0;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mpg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calculate_mpg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mpg = 35.7</a:t>
            </a:r>
          </a:p>
          <a:p>
            <a:endParaRPr lang="en-US" dirty="0"/>
          </a:p>
        </p:txBody>
      </p:sp>
    </p:spTree>
    <p:extLst>
      <p:ext uri="{BB962C8B-B14F-4D97-AF65-F5344CB8AC3E}">
        <p14:creationId xmlns:p14="http://schemas.microsoft.com/office/powerpoint/2010/main" val="128429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98EB87-E5EB-45A2-A1E6-996581D375A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AE26162A-895C-4038-A388-44167274DD4D}"/>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DD9430F3-7EE4-44F3-B9F4-A3F9677B19B3}"/>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8</a:t>
            </a:fld>
            <a:endParaRPr lang="en-US" dirty="0">
              <a:solidFill>
                <a:schemeClr val="bg1"/>
              </a:solidFill>
            </a:endParaRPr>
          </a:p>
        </p:txBody>
      </p:sp>
      <p:sp>
        <p:nvSpPr>
          <p:cNvPr id="5" name="Title 4">
            <a:extLst>
              <a:ext uri="{FF2B5EF4-FFF2-40B4-BE49-F238E27FC236}">
                <a16:creationId xmlns:a16="http://schemas.microsoft.com/office/drawing/2014/main" xmlns="" id="{EFB97656-AC97-4989-85BF-17F50395EE0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console for the MPG program</a:t>
            </a:r>
            <a:endParaRPr lang="en-US" dirty="0"/>
          </a:p>
        </p:txBody>
      </p:sp>
      <p:sp>
        <p:nvSpPr>
          <p:cNvPr id="6" name="Text Placeholder 5">
            <a:extLst>
              <a:ext uri="{FF2B5EF4-FFF2-40B4-BE49-F238E27FC236}">
                <a16:creationId xmlns:a16="http://schemas.microsoft.com/office/drawing/2014/main" xmlns="" id="{9B0E2AFC-7161-45B2-ACAE-9BEAAF5D2C5D}"/>
              </a:ext>
            </a:extLst>
          </p:cNvPr>
          <p:cNvSpPr>
            <a:spLocks noGrp="1"/>
          </p:cNvSpPr>
          <p:nvPr>
            <p:ph type="body" sz="quarter" idx="15"/>
          </p:nvPr>
        </p:nvSpPr>
        <p:spPr>
          <a:xfrm>
            <a:off x="1295400" y="1143000"/>
            <a:ext cx="5105400" cy="13716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Per Gallon Calculator</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miles driven:        </a:t>
            </a:r>
            <a:r>
              <a:rPr lang="en-US" sz="1600" dirty="0">
                <a:latin typeface="Courier New" panose="02070309020205020404" pitchFamily="49" charset="0"/>
                <a:ea typeface="Times New Roman" panose="02020603050405020304" pitchFamily="18" charset="0"/>
                <a:cs typeface="Times New Roman" panose="02020603050405020304" pitchFamily="18" charset="0"/>
              </a:rPr>
              <a:t>500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gallons of gas used: </a:t>
            </a:r>
            <a:r>
              <a:rPr lang="en-US" sz="1600" dirty="0">
                <a:latin typeface="Courier New" panose="02070309020205020404" pitchFamily="49" charset="0"/>
                <a:ea typeface="Times New Roman" panose="02020603050405020304" pitchFamily="18" charset="0"/>
                <a:cs typeface="Times New Roman" panose="02020603050405020304" pitchFamily="18" charset="0"/>
              </a:rPr>
              <a:t>14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per gallon:          35.7</a:t>
            </a:r>
          </a:p>
          <a:p>
            <a:endParaRPr lang="en-US" dirty="0"/>
          </a:p>
        </p:txBody>
      </p:sp>
    </p:spTree>
    <p:extLst>
      <p:ext uri="{BB962C8B-B14F-4D97-AF65-F5344CB8AC3E}">
        <p14:creationId xmlns:p14="http://schemas.microsoft.com/office/powerpoint/2010/main" val="219516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C6CC9D-A70E-42E5-9C11-91A9E9D6869B}"/>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82B1E806-FFC7-4B43-B1DA-1742A533F0A4}"/>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80FEE235-6A31-47B6-81ED-411B59F8FB9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9</a:t>
            </a:fld>
            <a:endParaRPr lang="en-US" dirty="0">
              <a:solidFill>
                <a:schemeClr val="bg1"/>
              </a:solidFill>
            </a:endParaRPr>
          </a:p>
        </p:txBody>
      </p:sp>
      <p:sp>
        <p:nvSpPr>
          <p:cNvPr id="5" name="Title 4">
            <a:extLst>
              <a:ext uri="{FF2B5EF4-FFF2-40B4-BE49-F238E27FC236}">
                <a16:creationId xmlns:a16="http://schemas.microsoft.com/office/drawing/2014/main" xmlns="" id="{69950455-1DDC-4209-ABAF-CECD681F404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Miles Per Gallon program (part 1)</a:t>
            </a:r>
            <a:endParaRPr lang="en-US" dirty="0"/>
          </a:p>
        </p:txBody>
      </p:sp>
      <p:sp>
        <p:nvSpPr>
          <p:cNvPr id="6" name="Text Placeholder 5">
            <a:extLst>
              <a:ext uri="{FF2B5EF4-FFF2-40B4-BE49-F238E27FC236}">
                <a16:creationId xmlns:a16="http://schemas.microsoft.com/office/drawing/2014/main" xmlns="" id="{70B07DD2-BD7B-410B-862B-6C27D71A457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#include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cmath</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"Miles Per Gallon Calculator\n\n";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calculate_mpg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miles, double gallons)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double mpg = miles /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mpg = round(mpg * 10) / 10;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mpg;</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104578162"/>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new accessible slide layouts.potx" id="{E6EB3C0A-5B78-4711-824B-8DE9BF5F74E9}" vid="{6235791C-E905-4260-842D-4CCBFD39743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3602</Words>
  <Application>Microsoft Office PowerPoint</Application>
  <PresentationFormat>On-screen Show (4:3)</PresentationFormat>
  <Paragraphs>1135</Paragraphs>
  <Slides>61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Arial Narrow</vt:lpstr>
      <vt:lpstr>Calibri</vt:lpstr>
      <vt:lpstr>Courier New</vt:lpstr>
      <vt:lpstr>Symbol</vt:lpstr>
      <vt:lpstr>Times New Roman</vt:lpstr>
      <vt:lpstr>Master slides_with_titles_logo</vt:lpstr>
      <vt:lpstr>Chapter 7</vt:lpstr>
      <vt:lpstr>Objectives (part 1)</vt:lpstr>
      <vt:lpstr>Objectives (part 2)</vt:lpstr>
      <vt:lpstr>The syntax for defining a function</vt:lpstr>
      <vt:lpstr>A function that doesn’t accept arguments  or return data</vt:lpstr>
      <vt:lpstr>A function that accepts an argument  but doesn’t return data</vt:lpstr>
      <vt:lpstr>A function that accepts two arguments  and returns a double value</vt:lpstr>
      <vt:lpstr>The console for the MPG program</vt:lpstr>
      <vt:lpstr>The code for the Miles Per Gallon program (part 1)</vt:lpstr>
      <vt:lpstr>The code for the Miles Per Gallon program (part 2)</vt:lpstr>
      <vt:lpstr>The syntax for declaring a function</vt:lpstr>
      <vt:lpstr>Declare and define two functions (part 1)</vt:lpstr>
      <vt:lpstr>Declare and define two functions (part 2)</vt:lpstr>
      <vt:lpstr>Functions that use local variables</vt:lpstr>
      <vt:lpstr>A function that changes a global variable  (not recommended)</vt:lpstr>
      <vt:lpstr>A local variable that shadows a global variable (not recommended)</vt:lpstr>
      <vt:lpstr>A function that uses a global constant (okay)</vt:lpstr>
      <vt:lpstr>A hierarchy chart for the Convert Temps program</vt:lpstr>
      <vt:lpstr>A hierarchy outline for the same program</vt:lpstr>
      <vt:lpstr>How to build a hierarchy chart</vt:lpstr>
      <vt:lpstr>The console for the Convert Temps program</vt:lpstr>
      <vt:lpstr>The code for the Convert Temps program (part 1)</vt:lpstr>
      <vt:lpstr>The code for the Convert Temps program (part 2)</vt:lpstr>
      <vt:lpstr>The code for the Convert Temps program (part 3)</vt:lpstr>
      <vt:lpstr>A function definition that has two default values</vt:lpstr>
      <vt:lpstr>A function declaration that has two default values</vt:lpstr>
      <vt:lpstr>An overloaded to_celsius() function (part 1)</vt:lpstr>
      <vt:lpstr>An overloaded to_celsius() function (part 2)</vt:lpstr>
      <vt:lpstr>Code that calls the overloaded functions</vt:lpstr>
      <vt:lpstr>How reference variables work</vt:lpstr>
      <vt:lpstr>How reference parameters work</vt:lpstr>
      <vt:lpstr>How function calls work</vt:lpstr>
      <vt:lpstr>A function that converts a string to lowercase</vt:lpstr>
      <vt:lpstr>A function that performs a case-insensitive comparison of two strings</vt:lpstr>
      <vt:lpstr>Code that calls the function</vt:lpstr>
      <vt:lpstr>Console for the Temp Manager program (part 1)</vt:lpstr>
      <vt:lpstr>Console for the Temp Manager program (part 2)</vt:lpstr>
      <vt:lpstr>The code for the Temp Manager program (part 1)</vt:lpstr>
      <vt:lpstr>The code for the Temp Manager program (part 2)</vt:lpstr>
      <vt:lpstr>The code for the Temp Manager program (part 3)</vt:lpstr>
      <vt:lpstr>The code for the Temp Manager program (part 4)</vt:lpstr>
      <vt:lpstr>The code for the Temp Manager program (part 5)</vt:lpstr>
      <vt:lpstr>The code for the Temp Manager program (part 6)</vt:lpstr>
      <vt:lpstr>The code for the Temp Manager program (part 7)</vt:lpstr>
      <vt:lpstr>The code for the Temp Manager program (part 8)</vt:lpstr>
      <vt:lpstr>The header file named temperature.h</vt:lpstr>
      <vt:lpstr>The implementation file named temperature.cpp</vt:lpstr>
      <vt:lpstr>The main.cpp file that uses these functions</vt:lpstr>
      <vt:lpstr>A header file that declares two functions  in a namespace</vt:lpstr>
      <vt:lpstr>A source code file that defines two functions  in a namespace</vt:lpstr>
      <vt:lpstr>Code that makes it easy to access all functions  in a namespace</vt:lpstr>
      <vt:lpstr>Code that identifies a specific function  within a namespace</vt:lpstr>
      <vt:lpstr>The console.h file</vt:lpstr>
      <vt:lpstr>The console.cpp file (part 1)</vt:lpstr>
      <vt:lpstr>The console.cpp file (part 2)</vt:lpstr>
      <vt:lpstr>The console.cpp file (part 3)</vt:lpstr>
      <vt:lpstr>The console.cpp file (part 4)</vt:lpstr>
      <vt:lpstr>The console for the Future Value program</vt:lpstr>
      <vt:lpstr>The code for the Future Value program (part 1)</vt:lpstr>
      <vt:lpstr>The code for the Future Value program (part 2)</vt:lpstr>
      <vt:lpstr>The code for the Future Value program (part 3)</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Anne Boehm</dc:creator>
  <cp:lastModifiedBy>Anne Boehm</cp:lastModifiedBy>
  <cp:revision>30</cp:revision>
  <cp:lastPrinted>2016-01-14T23:03:16Z</cp:lastPrinted>
  <dcterms:created xsi:type="dcterms:W3CDTF">2018-09-12T21:40:20Z</dcterms:created>
  <dcterms:modified xsi:type="dcterms:W3CDTF">2018-10-09T18:42:30Z</dcterms:modified>
</cp:coreProperties>
</file>