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19" r:id="rId4"/>
    <p:sldId id="32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318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689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A4CCF259-2B62-414F-AC29-FC205BE3BE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" y="179605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xmlns="" id="{F8F0AE25-04CC-43FE-9431-66B911B8C98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" y="2362200"/>
            <a:ext cx="7315200" cy="5855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6BBC628E-2203-49D4-9D1D-92702C800E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29718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50D06380-DA31-488E-9375-0CF157DC91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505200"/>
            <a:ext cx="7391400" cy="11470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477190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5239358"/>
            <a:ext cx="7315200" cy="8566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8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315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Text_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33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51056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2206078"/>
            <a:ext cx="7391400" cy="76572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xmlns="" id="{D66358B5-12C0-43B3-99CB-AF3876E01A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122656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2B727416-16C9-42FB-A506-84DD38848E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3577678"/>
            <a:ext cx="7391400" cy="76572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8200" y="4495800"/>
            <a:ext cx="73914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838200" y="4953000"/>
            <a:ext cx="7391400" cy="762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4" r:id="rId6"/>
    <p:sldLayoutId id="2147483681" r:id="rId7"/>
    <p:sldLayoutId id="2147483685" r:id="rId8"/>
    <p:sldLayoutId id="2147483673" r:id="rId9"/>
    <p:sldLayoutId id="2147483674" r:id="rId10"/>
    <p:sldLayoutId id="2147483676" r:id="rId11"/>
    <p:sldLayoutId id="214748367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17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memory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pointers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2FBB9-7BEE-4859-8C0B-A755CECF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defines a string variable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pointer to the string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940BA3-B4C0-416F-AA65-AFD6FB3D5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295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 = "hello";  // defines and initializes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//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s;   // defines and initializes pointer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// to string variable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CB3E7D-0B09-4E26-A8EE-D445C57C7D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7432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member access operator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call a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61BCFF-6815-4F9A-9272-2B3F76A1F5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581400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sptr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size()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displays 5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6C6A3714-3C04-4683-AABB-5AE69BB0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5718B7F-341D-4CE0-843A-ED3E6B69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1A3C117-999B-4224-9B2C-9C0606ED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3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58D51-0D7E-436E-9626-4E3FC67B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syntaxes for defining a pointer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94BBD6-D21B-4F62-B3AC-82E9C2C9D4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 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70C83C-840F-48F7-8F09-B2CCFFCD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DB294B-7715-46E6-BA7D-E7E245BC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2ECE6C-B8C4-4091-9592-676C6CD1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4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6DE136-A6CB-4FDF-A437-839F3A6A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9ACD1CA-5C63-4397-8C9F-D94CA01F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1194FE-9816-47A3-A866-433A5567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38AA5C2-8B0E-4CE0-9F98-28873A24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variables used in the examples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2064DE5-480A-4B25-95D1-7BD61662C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6842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num = 200;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grade = 88;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pi = 3.14;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AFB209F-9125-4E0C-8378-27D42190EF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288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places to code the asterisk for a pointer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06D74C3-D057-468A-90DF-D3EE469742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83822"/>
            <a:ext cx="7391400" cy="114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&amp;num;     // immediately after the data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*iptr2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&amp;num;    // immediately before the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//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iptr3 = &amp;num;   // with spaces before and after 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5BDBBFF-4E3B-413B-A26D-3420150F6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419600"/>
            <a:ext cx="7391400" cy="3810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define a null pointer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A004B4E-73F4-4646-9E07-7176B96B3D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876800"/>
            <a:ext cx="7391400" cy="76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ip1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// C++11 and later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ip2 = NULL;            // prior to C++11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ip3 = 0;               // prior to C++11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BC87717-9CC7-44E9-96B0-0035DBFDC2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33528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define multiple pointers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FBC02DDB-FD56-46CC-9AB5-0321D9D04F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3807822"/>
            <a:ext cx="7391400" cy="46092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 = &amp;num,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 = &amp;grade;   // each declaration must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have a * symbol</a:t>
            </a:r>
          </a:p>
        </p:txBody>
      </p:sp>
    </p:spTree>
    <p:extLst>
      <p:ext uri="{BB962C8B-B14F-4D97-AF65-F5344CB8AC3E}">
        <p14:creationId xmlns:p14="http://schemas.microsoft.com/office/powerpoint/2010/main" val="310883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B738F9-3218-4193-A3E1-E4DC33C4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change the object a pointer points 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072DC6-020B-405C-9318-94FE3299B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&amp;grade;              //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now points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to the grade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*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// displays 88</a:t>
            </a:r>
          </a:p>
          <a:p>
            <a:endParaRPr lang="en-US" sz="1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737BE2-52B8-4262-90F8-BA8C4D601A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57400"/>
            <a:ext cx="7391400" cy="906956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error that can occur when changing the object a pointer points 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9F0BBFC-1DF6-4A26-B6C7-EB1E217A7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95600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&amp;pi; // ERROR: cannot convert from double* to int*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6C811E2E-6A4A-4924-84C3-EA401746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03474E7-1239-47DF-99C9-744F97CF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92808B5-CED4-4A5E-8C49-A425AA1B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6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CB529-0FEF-4455-B832-F80A3EB2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Pointer variables compared to reference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5AA44B-6D48-4501-B409-A4F7680D02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038600"/>
          </a:xfrm>
        </p:spPr>
        <p:txBody>
          <a:bodyPr/>
          <a:lstStyle/>
          <a:p>
            <a:pPr marL="347663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8862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		Reference</a:t>
            </a:r>
          </a:p>
          <a:p>
            <a:pPr marL="347663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an object with its own	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alias without its own </a:t>
            </a: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memory address 		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memory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</a:p>
          <a:p>
            <a:pPr marL="347663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Must dereference to access	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Can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access underlying value</a:t>
            </a: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underlying value 		automatically</a:t>
            </a:r>
          </a:p>
          <a:p>
            <a:pPr marL="347663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Must use address of operator	No extra operators necessary</a:t>
            </a: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assign value 		to assign value</a:t>
            </a:r>
          </a:p>
          <a:p>
            <a:pPr marL="347663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 store a null value		Can’t store a null value (must </a:t>
            </a: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		refer to an object)</a:t>
            </a:r>
          </a:p>
          <a:p>
            <a:pPr marL="347663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 change the object it	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Can’t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change the object it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refers to points to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03CE50-0EA8-47D0-BBD0-0999E9F3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391996-04A4-4E32-AB71-A6147F23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EF16EA-C1F6-484A-9816-A0C26D68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6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81B24A-598D-48E3-9F76-2B8D25CD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8702BF-0569-4014-AB6E-74BA5254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2644DC-2711-45E0-84D2-608AFA6F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F3CACE2-E1AD-4FBF-95BE-9ED5F622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17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and initialize a regular, reference,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pointer variable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86FA45F-9DF6-4910-AF88-806097103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02320"/>
            <a:ext cx="7391400" cy="80439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pi = 3.14;      // regular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double&amp;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dref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pi;     // reference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double*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dptr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pi;    // pointer variable - requires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// address of operator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EA59C94-9178-46F6-A975-5ABB6E0F73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4384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underlying value of each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50289B9-02D8-4E1C-8685-6D61C67428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93422"/>
            <a:ext cx="7391400" cy="99586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pi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displays 3.14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dref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displays 3.14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dptr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displays 3.14 – requires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// indirection operator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FF4744DB-C914-47A3-8E02-FAD5F18ED3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3965488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memory address of each variable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89C9845-7862-4E5F-8BA8-774A45C243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4420510"/>
            <a:ext cx="7391400" cy="91812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&amp;pi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displays memory address of pi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&amp;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dref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displays memory address of pi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&amp;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dptr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displays memory address of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dptr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3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B9880-66E0-4B3B-985F-CD01C34C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square() function with a pointer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D062F5-5792-42FE-99DF-DB25C691C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square(double*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// make sure pointer isn't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*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*= *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// dereference value and calculate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62F0A3-F7EB-450E-9EB3-2C9BA1097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2860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837293-AFA4-4FCC-9E94-8FCFD0589D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741022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d = 4.0;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square(&amp;d);           // use address of operator to pass argument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d &lt;&lt;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displays 16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60DA20E-2BAF-4A2C-A369-0F221BAF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8FC4B2F-D89B-495B-9C93-48781D9F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C157AB3-C5AC-4F0B-A0AA-8EDE9687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9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A2D49-D18C-4344-8FF5-8639FAFE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square() function with a reference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0F0447-0C51-4C92-8063-AA4C4EE64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square(double&amp;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*=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// perform calculation</a:t>
            </a:r>
          </a:p>
          <a:p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11CEDD-3A76-4270-8659-9A3F62FE2A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574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F6E86C9-A889-4F53-B4E4-E3336D6025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512422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d = 4.0;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square(d);                      // pass argument normally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d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// displays 16 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3E406FDE-B3B3-48D3-8D08-66772165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E156524-E1EB-4A21-BE18-89D7647F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5EC5EEF5-D92D-4D22-9DBF-8B3C567A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6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0DD0C-F777-43FD-8CB8-4E8C4A1C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display_array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pointer parameter for a built-in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81BDD5-6731-4E0A-A264-23696B3C7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2057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size)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      // same as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size;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' ';      // can subscript without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// dereference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C16F74-44B7-4777-A60C-C5FD3A719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4822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D9207C-54AF-46AB-82A0-DED579089C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969844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size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[size] = {0};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size); // pass argument normally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// displays 0 0 0 0 0 0 0 0 0 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88073342-A6A5-46C9-9E26-AD0011E6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8026BA4-1815-4DD0-AF14-1E24E44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77C2BA5-4DAD-4380-8801-DB0CD27E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D8986-9B2B-4CAC-B088-A58C2AE4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to use a pointer parameter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rather than a reference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D2D618-B025-4840-82F8-6F1A8E3DB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need to be able to pass a null value to the function.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function needs to be able to change the object the parameter points to.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want to make it clear in the calling code that the argument is not being passed by value and that the function might change it.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parameter is a built-in array.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02B7C-F5C3-4C69-B63E-F1C23992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98FB6E-D7BE-49D4-835D-92930C9C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4AF108-9ECF-4EF8-9B6F-2498CDB4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6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8EFC5-73A1-4D4E-B6F6-58602379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67387E-7E2C-4B95-B595-4F1198C10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and use pointers in your programs.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pointer to access members of the current object and to return a reference to the current object.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free store storage in your programs.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a class that uses the Rule of Three or the Rule of Five with RAII.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C++ code for a program that uses any of the language elements presented in this chapter, explain what each statement in the program does.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2C3524-AF05-489C-BFF7-7645C2EF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06AE0-85C3-4B5E-BFA0-945219D5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B2B1FF-AE62-4003-92E0-A37FE939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85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4DB82-4002-4A31-97CF-C9046772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Calculator class whose member functions use the this pointer and return self-references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894841-C91C-4BEA-B2BE-84D995A169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Calculator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result;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Calculator&amp; multiply(int a, int b)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this-&gt;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a * b;          // this-&gt; is optional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*this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// return a self-reference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Calculator&amp;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square_result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this-&gt;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*=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this-&gt;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result;  // this-&gt; is optional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*this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// return a self-reference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get_result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this-&gt;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result;           // this-&gt; is optional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96B1CE-5E71-41B4-8312-AAD778A4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A944B1-2832-45FA-9338-7DC3650A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4DE64C-987C-4384-A2F8-CC2C7A9E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09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5F17D-14D9-46AC-A6E9-0D1F61EE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Calculator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E200EA-D2E6-4F90-88FF-ECBB655856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Calculator calc;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calc.multiply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5);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calc.square_result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calc.get_result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result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// displays 100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9BF6832-EBB0-4326-A0B1-371E8276B6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5908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class with function chaining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7A4645-89F2-4099-B38B-70CAA022E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045822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Calculator calc;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result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calc.multiply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(2,5).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square_result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result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// displays 100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3A045C1D-CD59-417D-9421-105AB4D4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1AAD1C0-0708-407D-9D03-D65E71ED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062EE2F-7791-42D1-867E-91D49537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3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C2A2B-4EB2-43EF-A802-5EACA98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Step Counter 1.0 program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D9FDB-751E-4127-9D45-89BACD6BF2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400800" cy="3352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Welcome to the Weekly Step Counter program!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enter your steps for the week: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8900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8800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5700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12000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steps for the week:  62400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daily steps:       8914.29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5F2C9D-8B7B-4CA0-B38B-37F28582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E7C1EA-853E-4019-A8C5-E28041B7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844BD8-74DD-4CAB-8DDC-C092EA50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5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9C253-6436-4C1B-A2F9-F6542E33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Step Counter 1.0 program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DEF43A-FCD1-4B2E-89E5-89F1EF0D7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get_weekly_steps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steps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char* 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steps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days[] = "MTWTFSS";      // a built-in array for days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steps[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 0 };  // a built-in array for steps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"Welcome to the Weekly Step Counter program!\n\n"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&lt;&lt; "Please enter your steps for the week:\n";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get_weekly_steps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(steps, days,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total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(steps,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avg = total 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"Total steps for the week:  " &lt;&lt; total &lt;&lt; '\n'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&lt;&lt; "Average daily steps:       " &lt;&lt; avg &lt;&lt; "\n\n";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A44813-F3FA-4669-8CD4-D6EB6DA5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6FEEF8-A258-461F-9402-43F95557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6177E9-9FB7-4AD4-A5E0-EE8C58E0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0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3BF0F-3BB0-40D4-BDBD-9EFE5F2E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Step Counter 1.0 program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80C66F-024C-4E5C-B185-0517721E34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get_weekly_steps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steps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char* 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(steps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days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return;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std::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days[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":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std::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steps[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'\n';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steps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total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(steps) {                    // same as (steps !=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total += steps[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total;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9CFB8-616E-442A-9D49-8A7BC1D0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AD7647-B72A-4D96-AB9C-63A242D9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5DA967-49F7-40F5-A6B8-18AB9030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6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C6CCF-3127-4314-A70C-F0191809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Step Counter 2.0 program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61FF8F-2D18-4E32-A7DB-BB75249B12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400800" cy="3352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Welcome to the Weekly Step Counter program!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enter your steps for the week: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8900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8800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5700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12000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steps for the week:  62400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daily steps:       8914.29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FC4935-EE0A-4280-B011-2F7C7E6E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A2F3FE-32A4-4E85-87E3-E3E4E362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2617CD-0118-4943-BC94-22FE7BC2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91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FC63B-E2DB-4435-815B-0EC08900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Step Counter 2.0 program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CAC3E0-2CA8-4316-9F3E-CD8F7D91CC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#include&lt;vector&gt;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Counter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std::vector&lt;int&gt; steps;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std::vector&lt;char&gt; days = { 'M','T','W','T','F','S','S'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Counter&amp;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get_weekly_steps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get_total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"Welcome to the Weekly Step Counter program!\n\n"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&lt;&lt; "Please enter your steps for the week:\n";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 steps;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total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steps.get_weekly_steps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get_total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// chaining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avg = total /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steps.days.size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"Total steps for the week:  " &lt;&lt; total &lt;&lt; '\n'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&lt;&lt; "Average daily steps:       " &lt;&lt; avg &lt;&lt; "\n\n";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4C6A1-8644-41E0-9F32-F0A43504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904776-90DB-41BB-B9DB-2C942CDD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676415-03EE-4C6F-805A-315903B4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70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511BC3-7D4C-46FD-9F5D-AA943929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Step Counter 2.0 program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44CB5B-7F03-4742-994B-0AAF4148D9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Counter&amp; Counter::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get_weekly_steps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daily_steps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(char day : this-&gt;days)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std::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day &lt;&lt; ":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std::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daily_steps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this-&gt;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steps.push_back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daily_steps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this-&gt; is optional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'\n';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*this;                       // return a self-reference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Counter::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get_total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total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s : this-&gt;steps) {              // this-&gt; is optional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total += 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total;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B18EA-4AEC-4F93-BA10-6CBFC264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3BC9F9-D009-439C-B23B-11E7A22D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F3C625-1EB7-4C24-9BD6-865F25FE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44140D-9CD3-4D6C-9356-C12789F6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storage set aside when a program starts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6EB66A-A168-4494-ADF8-89130C52F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storage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Static storage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Automatic storage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Free store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4E3094-9435-4BA5-927F-4B16C0E8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2BEDC9-049D-4036-9090-D16CD123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CA9D05-4988-4C8A-875D-419BFEA2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5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08F3D-DE9F-4E59-A77F-240C18EF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Automatic storage (stack)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74CCDB-AD33-44B8-893B-46AD7884F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</a:p>
          <a:p>
            <a:pPr marL="342900" marR="274320" lvl="0" indent="-3175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Access is fast.</a:t>
            </a:r>
          </a:p>
          <a:p>
            <a:pPr marL="574675" marR="274320" lvl="0" indent="-23495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Allocation and deallocation of memory is handled by the system automatically.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marL="574675" marR="274320" lvl="0" indent="-23495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Less flexible. For instance, the size of an array must be known at compile time.</a:t>
            </a:r>
          </a:p>
          <a:p>
            <a:pPr marL="574675" marR="274320" lvl="0" indent="-23495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memory allocated for the stack is limited, so you can run out of automatic storage. Running out of stack memory is known as stack overflow.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042702-A890-46C0-846C-3ED32142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E96E2-ECE4-4387-960E-816022EA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3A24FD-BE60-49B4-9EB5-0370B095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8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(part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general, explain how physical memory and pointers work.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working with pointer variables and reference variables.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four instances in which you should use a pointer parameter in a function rather than a reference parameter.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when you need to use the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pointer to access members of the current object in a member function and to return a self-reference from a member function.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and describe the four types of memory that are used by a program.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benefits and drawbacks of using automatic storage and free store storage.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 memory leak and heap corruption are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endParaRPr lang="en-US" spc="-1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C++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01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6B7BA-3E34-4AE0-AC34-2136A20D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 store (heap)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451890-A487-420A-9A16-E6FB1A15D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</a:p>
          <a:p>
            <a:pPr marL="342900" marR="274320" lvl="0" indent="-3175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More flexible.</a:t>
            </a:r>
          </a:p>
          <a:p>
            <a:pPr marL="342900" marR="274320" lvl="0" indent="-3175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Much more available memory.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marL="342900" marR="274320" lvl="0" indent="-3175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Access is slower.</a:t>
            </a:r>
          </a:p>
          <a:p>
            <a:pPr marL="574675" marR="274320" lvl="0" indent="-23495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Allocation and deallocation of memory must be handled    manually by the program code. Failure to properly deallocate free store memory can lead to memory leaks or heap corruption.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210193-0C7E-4E94-8DC7-70F9DEEC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7F0CD-4BBB-4EE3-88B0-F9C5A924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510ECD-C87B-4799-9ADE-392B7E45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19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C5DFD-BC1A-4BC7-8A9A-1EBAB76C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allocate free store memory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55ACC6-DA62-4FFC-B355-B394FCC33C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Allocate a single object of type double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double* pi =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double;             // returns pointer to double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double* price = new double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(5.99)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include initial value 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Allocate a dynamic array of doubles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double*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double[10];   // returns pointer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to first element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double* prices = new double[3]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{5.99,6.99,7.99}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include initial values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96D9F7-F7EB-48A5-8F79-305382BE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E9DA42-7AED-4D03-B892-AC671685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D26B3F-A36C-457B-90BA-0F984163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89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660E3-6BDD-4D23-B3B8-B58E8068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deallocate free store memory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E4FB90-1D56-4B4B-8831-F4B5B9F2E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Deallocate a single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Deallocate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delete[]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22CE0F-D216-4DFE-AFFB-2AA690F2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462074-F803-48AA-9C3E-7253B15D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6C2F17-9EDF-4E5E-A491-3348E50A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66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C0603-4B82-44DC-9D55-89E6EC95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could lead to a memory leak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EE5D4D-2B6B-4B05-9A66-94A55E6E1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create_array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(unsigned int size)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new int[size]{0};    // returns pointer to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array on free store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E3DADB-A8B9-4B40-9F9B-1B6A2B8325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286000"/>
            <a:ext cx="7391400" cy="759822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code neglects to call delete[ ] on the pointer returned by the function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383A906-C93C-44C1-A535-EC603F29E4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200400"/>
            <a:ext cx="7391400" cy="159057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create_array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(20);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code that works with the array goes here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63DB29A-DE4A-4B49-958F-AD4633B5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5DF25483-193C-4DCF-9BB2-B34FB9CA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6C2949C-53A6-4A55-BDD1-7CEB0E4E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12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6552DA-B8E5-4F52-B76E-1AD8240A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D15F780-DB6F-46E2-B7EA-EA2FC76D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8EB63A-67FD-41CE-A19E-F2E78A42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B86523B-8610-492A-88C3-41BB728D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that could lead to heap corruption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BB3C6C-6E65-4D1E-9132-F9C746B72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8687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unsigned int size)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size;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' 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delete[]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// deletes array when done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A55E575-5C02-4EB5-BA25-B3DB687725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520499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delete on a pointer to stack memory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651085-2042-40C4-99CA-A111EDF05C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975521"/>
            <a:ext cx="7391400" cy="90541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[5]{0};                // allocate memory on stack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5);        // function calls delete</a:t>
            </a:r>
          </a:p>
          <a:p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// on stack memory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67F0DA4-A316-4234-8F8B-4007BB01EC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3880936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delete twice on a pointer to heap memory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A66DE4B5-F062-47BA-A816-33F2DDAD75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4335957"/>
            <a:ext cx="7391400" cy="153144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int[5]{0};     // allocate memory on heap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5);        // function calls delete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on heap memory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delete[]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// statement calls delete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on heap memory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33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EE6F6-19ED-4A32-A01F-BDABCA92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that uses RAII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0D67D3-DB94-44BC-B9F1-5E48F9416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int* elements;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size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constructor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elements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int[size];         // allocate memory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"memory allocated for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destructor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~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delete[]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elements;                // deallocate memory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"memory deallocated for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D697E3-0B5D-4768-8E8F-57685632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3FE46F-7F1D-4035-A847-0548B2AF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C0FE0B-2656-4E86-9A1E-423DFAF6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7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CF53D-B437-4F06-ADB4-33941435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A42E2C-4865-46C7-AD23-161CDD15A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"main() function starting...\n";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"main() function ending...\n";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16589C-A0C2-42A7-905C-7179D49DE5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5146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3771E69-FEEC-47BF-871D-CCA3E4FC30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051722"/>
            <a:ext cx="6324600" cy="11371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 function starting...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allocated for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main() function ending...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deallocated for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15D368A-64C9-4F10-9114-B800C5A2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4FC3C90-4F23-495C-A533-031A59FE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091D6B9-75B7-4BA0-8DBB-9DEC864F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35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0711E-18ED-46D1-96A5-6B6A3423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 functions required by the Rule of Three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8FC0A0-7D96-4E71-B8FB-42E61FD64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destructor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copy constructor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copy assignment operator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B5FD63-4772-4074-8964-9F703D7A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E7C2C1-D0CB-44EE-B008-AD7546A3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0E76AE-B0A6-4279-BBD3-190EBDBB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79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711E9-CC56-4EA6-A72B-CC8F332D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updated to implement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Rule of Three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0C29E0-0BE0-4126-837A-982803BAA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int* elements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size = 10;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constructor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elements = new int[size];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destructor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~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delete[] elements;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       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copy constructor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tocopy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elements = new int[size];           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size; ++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// deep copy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elements[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tocopy.elements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7A14EC-011A-4714-8948-D171DE54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6DF9F0-EF59-4449-85F2-8518EB66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789991-CD35-4FF7-AD03-2BA38B77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9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B90A2-FD0E-4B8B-9027-26EF3DC0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updated to implement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Rule of Three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B6BC69-6D94-448B-8848-FED891F55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copy assignment operator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operator= (const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tocopy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auto temp = new int[size];         // allocate new array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size; ++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// deep copy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temp[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tocopy.elements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delete[] elements;                 // delete old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elements = temp;                   // assign new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*this;                      // return self-reference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572DEC-6B9C-4862-A2D4-4ADB0132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DEF1FB-3758-4EF6-B077-F5877192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BE193A-E0BA-4BB0-8BFF-1BAB45FE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0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(part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663" marR="0" lvl="0" indent="-3476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general, describe how RAII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functions that a class that implements the Rule of Three must contain.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two additional functions that a class that implements the Rule of Five must contain.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 between a shallow copy and a deep copy.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rvalue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reference is and how it’s declared.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three smart pointers and explain how they differ from raw pointers.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happens when you compare two pointers.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general, explain how you can use pointers with inheritance.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the three things that a complex compound type can consist of.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C++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21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882CF9-8433-4E69-BA0D-8281211D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Additional Rule of Five member functions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C1BC05-AD8E-4E31-971D-3D021676A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move constructor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move assignment operator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641461-0FC6-488B-B70F-2EB7CEC4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E15E4C-5319-495A-8261-6B6FFE99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FEC81-A90B-420B-BB84-0AC630D2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35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D098B-4BD8-438C-8461-D458D4C9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updated to implement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Rule of Five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474265-DA02-43BD-888E-A5AE09D89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int* elements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size = 10;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constructor is the same as in the previous figure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destructor is the same as in the previous figure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copy constructor is the same as in the previous figure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copy assignment operator is the same as in the previous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figure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move constructor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elements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tomove.elements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// assign pointer to data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tomove.elements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// remove pointer to data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33AB0F-E70B-46FF-9D65-BDF0093D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F68C58-B2E5-4692-8B18-1DAD2651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FE5C05-6699-4B39-9CA4-72A1B619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97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A6C968-0781-45B9-8E0A-5CFCA1F3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updated to implement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Rule of Five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DB3DEE-7D6A-4DD1-B249-B7156E57B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move assignment operator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operator= (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delete[] elements;             // deallocate existing memory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elements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tomove.elements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// assign pointer to data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tomove.elements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// remove pointer to data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*this;                      // return self-reference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B66D27-7E64-4F5A-821E-B8BF6EE9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277407-B429-40B0-8AB7-C59989D5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295B4-ABDA-4D11-8B4B-6F865FEB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1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5E6AE-3732-420F-9303-D64181D2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the memory header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B85345-B1DC-4E9D-BE7B-954A5D9DB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61332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&lt;memory&gt;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EF0E27-97F3-4BAC-8CA2-778DFEE853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002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smart pointers (C++11 and later)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14F1B52-14D7-440D-B34E-DCA85A1C20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055222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shared_ptr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weak_ptr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3184270B-AE8C-4E99-8EDC-AE689C3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7542F18-9FC4-4EE4-9DF7-66E006F0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64EFB1A-BBC2-4E11-8440-573A7BF4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51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61C587-BB2C-449C-AB4D-22C4D1CB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free store memory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050D4E-E7B5-4C51-B2F8-A8FC562DD7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smart pointer to an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int);  </a:t>
            </a:r>
            <a:r>
              <a:rPr lang="en-US" sz="14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smart pointer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4;                      </a:t>
            </a:r>
            <a:r>
              <a:rPr lang="en-US" sz="14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dereference and assign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*= *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</a:t>
            </a:r>
            <a:r>
              <a:rPr lang="en-US" sz="14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dereference and square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*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r>
              <a:rPr lang="en-US" sz="14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 16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smart pointer to a built-in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&lt;int[]&gt;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[10</a:t>
            </a:r>
            <a:r>
              <a:rPr lang="en-US" sz="13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  // 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smart pointer to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10; ++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en-US" sz="13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values of array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3A634F-B788-4717-BB7E-9E3C14A2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2FFB7E-CCF0-4F11-8CDE-662485D4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74714F-BCEB-4020-9DAD-4D07981D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34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5ED166-69B2-4820-ADCF-2D602512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make_unique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(C++14 and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4EE66B-6CBC-442F-B95F-02863D0D6F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smart pointer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make_unique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smart pointer to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make_unique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&lt;int[]&gt;(10);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E79202-7C65-4C89-BD90-BCCE5382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5B822B-0727-4304-B824-D4F9243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37EB45-1AD3-4AC7-9B54-249995CB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52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A6639-C870-48CA-AE18-A5D73BEE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create_array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that returns a smart pointer to a built-in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7B3052-B9AC-45E5-8F1F-A4AD5648E9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371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&lt;int[]&gt;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(unsigned int size)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auto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make_unique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&lt;int[]&gt;(size);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47F61A-3F59-4C4F-923A-EE63916D83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5908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create_array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9DD8CE2-79BF-4A19-B3B6-A2DE62582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048000"/>
            <a:ext cx="7391400" cy="2430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unsigned int size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"Please enter the size of the array: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size;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auto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(size);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size;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' 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// the smart pointer automatically deallocates memory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for the array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A17A5C9-FB03-4537-98C5-32B7C79B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D1A35FD-D8BA-4B6E-9120-4411F054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1FEE44B-AD60-4B33-BE9C-F376330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18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831B0-C18D-4F7D-8086-42C4E76A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Sensor Analysis program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694F52-92D3-465F-B0A0-41E5020C76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05600" cy="1905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Sensor Analysis program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the number of days you'd like to analyze: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sensor readings over 5 days: 432000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reading: 67.0863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Lowest reading: 17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 reading: 111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43328A-C808-41F8-9311-28289A5E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4368CA-E9D3-40D3-9291-1C28EAD3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435D6C-04D3-44BC-A6A3-3481C5A9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59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1D14E-174F-44F2-9E24-58991960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used by the program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8A461A-1C84-41A2-92DF-DA03D06F7D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MURACH_HEAPARRAY_H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MURACH_HEAPARRAY_H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constructors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int);            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tocopy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// copy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// move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destructor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~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assignment operators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operator= (const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tocopy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copy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operator=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// move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B44B02-B914-480C-B308-D0AA5F28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1AA119-2C13-44BF-9043-022D8363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20E847-F0BD-4818-A5A8-0CE44FEF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90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039A5-DC1C-438D-B4E5-2DF015A8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used by the program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11E798-5647-4440-B1DB-6AAD5CFEB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subscript operator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int&amp; operator[]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Member functions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size() const;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int* begin();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int* end();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/* MURACH_HEAPARRAY_H */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E43F75-404F-4A27-9874-84010DE4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432D30-54DB-4EB2-ACDE-E2515A95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17DF62-969D-43E1-80DD-6F0AEF69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9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FB5D0-DDB7-480C-8742-AB419695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of bytes in physical memory</a:t>
            </a:r>
            <a:endParaRPr lang="en-US" dirty="0"/>
          </a:p>
        </p:txBody>
      </p:sp>
      <p:pic>
        <p:nvPicPr>
          <p:cNvPr id="7" name="Content Placeholder 6" descr="The sequence of bytes in physical memory.">
            <a:extLst>
              <a:ext uri="{FF2B5EF4-FFF2-40B4-BE49-F238E27FC236}">
                <a16:creationId xmlns:a16="http://schemas.microsoft.com/office/drawing/2014/main" xmlns="" id="{658D7C8F-1ED2-4334-BAC5-CC24EC0ECD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060" y="1143000"/>
            <a:ext cx="6602540" cy="7315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3D7E4C-3A42-49E1-AA3F-6422DCC1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C14A2B-296A-4027-BEC1-7E541FDD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0D98A9-803B-4E34-B071-E0F463F1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20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B5C44-585D-46C9-822B-1C3087E3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HeapArray.cpp file used by the program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129CCD-C72B-4F66-A658-09E4C19B7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HeapArray.h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----- CONSTRUCTORS ----- //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int size)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size;                   // set array size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int[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]{0};        // allocate memory on heap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tocopy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  /* COPY */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tocopy.array_size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// copy size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int[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          // allocate memory on heap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    // copy array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tocopy.arr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       /* MOVE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tomove.array_size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// copy size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tomove.arr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 // reset array pointer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tomove.arr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// empty parameter array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tomove.array_size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3C648D-6076-4BCB-977E-5FF583B2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F3E992-5200-4DA6-BAD7-A7BD4175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A97F6D-0614-4A95-8F16-D048AF74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06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85280-F5BB-45AD-B2B9-749A7F19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HeapArray.cpp file used by the program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001533-0C48-44E0-9B45-BE3AC1F669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----- DESTRUCTOR ----- //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::~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delete[]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         // deallocate memory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----- ASSIGNMENT OPERATORS ----- //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::operator= (const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tocopy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/* COPY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tocopy.array_size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// copy size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int*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int[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     // allocate memory on heap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// copy array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tocopy.arr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delete[]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         // deallocate old memory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        // assign pointer to new memory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*this;                            // return a self-reference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F4B77A-5D46-42DB-98E0-76C43657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8416AA-73C2-4C0E-8F95-8DD9E939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C4818A-2411-45FF-8B63-4EE4F633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94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85280-F5BB-45AD-B2B9-749A7F19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HeapArray.cpp file used by the program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001533-0C48-44E0-9B45-BE3AC1F669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::operator=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/* MOVE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(this != &amp;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          // don't move if passed self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tomove.array_size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// copy size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delete[]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    // deallocate old memory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tomove.arr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// reset array pointer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tomove.arr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// empty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tomove.array_size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*this;                           // return a self-reference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----- SUBSCRIPT OPERATOR ----- //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int&amp;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::operator[] (int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----- MEMBER FUNCTIONS ----- //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::size() const {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::begin() {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::end() {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F4B77A-5D46-42DB-98E0-76C43657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8416AA-73C2-4C0E-8F95-8DD9E939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C4818A-2411-45FF-8B63-4EE4F633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85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5B8AE-1A9C-4B15-A5FC-8D4B8DC5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main.cpp file for the program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EA354B-51DD-49D8-A4C9-F5C31B2E5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cstdlib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ctime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&lt;algorithm&gt;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&lt;numeric&gt;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HeapArray.h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load_sensor_data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data);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Sensor Analysis program\n\n";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the number of days you'd like to analyze: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seconds_per_day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86400;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total_seconds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seconds_per_day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total_seconds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load_sensor_data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8045FA-4609-4D5E-B701-664E42EE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9F98AB-236B-40B1-9111-50B2F945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9AB4D4-3D4E-4617-89B9-2BDE0939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60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C5B0C-1B06-4311-A4E3-BC88F164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main.cpp file for the program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B0B706-3080-47E3-8086-2C2DA6FF9B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total = accumulate(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data.begin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data.end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0);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auto min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min_element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data.begin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data.end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auto max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max_element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data.begin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data.end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"Number of sensor readings over "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num_days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 days: "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"Average reading: " &lt;&lt; (total /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"Lowest reading: " &lt;&lt; *min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"Highest reading: " &lt;&lt; *max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load simulated sensor data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load_sensor_data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HeapArray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data)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(time(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                // seed random number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adjust = rand() % 70 + 10;        // number between 10 – 70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++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num = rand() % 100 + 1;           // number between 1 - 100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data[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(num &lt; adjust) ? num + adjust : num;  // adjust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6BEE62-F1D3-462B-8C49-AFC81497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877C6C-AA1E-4A4B-96AF-7B42946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9DE229-5154-4E1B-AA83-F353C3C7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01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6B1839-A5BE-4B68-BD57-982203C9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compare pointers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1F6145-F195-4BA1-972C-91E8FBCA1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price = 89.99, score = 89.99;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*p1 = &amp;price, *p2 = &amp;price, *s = &amp;score;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(p1 == p2);    // displays 1 - pointers point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// to the same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(p1 == s);     // displays 0 - values match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// but objects are different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(*p1 == *s);   // displays 1 - values match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2CC01-2121-4EFD-ADC7-BADEC560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9A4AAF-E95D-4AA1-BA41-1C572F55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E5DEC1-4FA2-49FC-80C5-AF6359E6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244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9B073-EC27-4167-8E23-AC1DF3C3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pointer arithmetic in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7CAD36-2AB2-4944-AAB7-14DBA3CEB9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{ 2, 4, 6, 8, 10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points to first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*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displays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// advances 1 element to point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// to second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*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displays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+ 2;           // advances 2 elements to point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// to fourth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*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displays 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- 3;           // moves back 3 elements to point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// to first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*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displays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// DANGER! you've moved outside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// the array bounds!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*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displays ????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F9EF43-B3B3-4C8F-9A95-24B1129C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323028-1E4F-4E2A-8F89-C02E826F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78152F-B13B-465C-9B14-1AF6BB4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01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33A32-9C97-4D5E-AE86-0E50AC18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a void pointer and point to different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50F410-2E56-48C6-BA55-EB2484C9C6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pi = 3.14;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void*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&amp;pi;       // define void pointer that points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// to a double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&amp;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// change void pointer to point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// to an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*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ERROR – can't dereference –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// data type unknown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5415DA-E789-48DE-A9AF-AF86C2030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 a void pointer to a pointer to a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A3E7C3-51F4-435C-B39E-6A18DF61AF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&lt;int*&gt;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*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SUCCESS - displays 0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18F001CA-0599-4AD5-B446-908C7E76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0F22969-6664-4DE6-8A95-D3D5EABB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B6210D6-CA2A-412F-A62C-6221D1D2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28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6BDA3-DCE8-438E-BB31-9FD99B95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hierarchy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95ED4C-6FF2-4CC1-A668-C57C5D895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14400"/>
            <a:ext cx="7391400" cy="2133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   - defines   virtual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Book   - overrides virtual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to add author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 - overrides virtual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to add year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DC9FC3-3067-4964-A999-7913AD45E8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286000"/>
            <a:ext cx="7391400" cy="7620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superclass pointer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store addresses of subclass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096D9D-0380-40D8-9F5F-070D9CB738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200400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Product* p1 = new Product("Stanley 13 Ounce Wood Hammer",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12.99, 62));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Product* p2 = new 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Big Short", 15.95, 34,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"Michael Lewis"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Product* p3 = new 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Wizard of Oz", 14.99, 50,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E038D3B3-D126-4503-A834-73918812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CD39291-DE17-4CE4-8D9E-A80CC3F3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605724-4871-4902-B03F-D773E7F3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901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6595D-298C-4B5E-AB6B-DA5BEA44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accepts a superclass pointer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4F293-4A03-4D39-B871-58DBDA13E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Product* 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"Name:             " &lt;&lt;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p-&gt;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"Price:            " &lt;&lt; p-&gt;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"Discount percent: " &lt;&lt; p-&gt;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5AB974-CD68-4115-987D-147B6A680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6670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this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4BFA40-79B8-47BF-A81B-E303B9E4B2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22022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(p1);   // calls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//of the Product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(p2);   // calls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// of the Book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(p3);   // calls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// of the Movie class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D340C91-403D-416A-9F26-897914D6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DBCC992-8091-40CC-A0EC-55A81063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5337B25-F4CD-4733-A405-D33B08BC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8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1C6BF-D21E-4B92-8E95-B91C51CC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allocate memory by defining two variables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7C41A8-6B38-446F-8189-E074A43B4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letter;    // 1 byte of memory (usually) char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num;        // 4 bytes of memory (usually) for int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E6D2805-11C0-4632-95F6-8A520F2D5B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43434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graphical representation of this array</a:t>
            </a:r>
          </a:p>
        </p:txBody>
      </p:sp>
      <p:pic>
        <p:nvPicPr>
          <p:cNvPr id="17" name="Content Placeholder 16" descr="A graphical representation of this array.">
            <a:extLst>
              <a:ext uri="{FF2B5EF4-FFF2-40B4-BE49-F238E27FC236}">
                <a16:creationId xmlns:a16="http://schemas.microsoft.com/office/drawing/2014/main" xmlns="" id="{7738F1C6-8563-4A68-BA66-87F79F9E55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5094" y="4876800"/>
            <a:ext cx="6663506" cy="64013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218D25E-946C-41E4-98E0-01324F2A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4CF5164-2F06-4E79-8738-87E9F13B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27BC91F-A0DB-4ECB-AE82-FAE9FBD7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FE47E841-C2A7-4BBF-BF7E-55C281FBEF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505200"/>
            <a:ext cx="7391400" cy="719994"/>
          </a:xfrm>
        </p:spPr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[5];   // enough memory for 5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(usually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 20 bytes: 4 bytes times 5 elements) 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9E75A34-1CD4-40D2-8775-544D4102F1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graphical representation of these variables</a:t>
            </a:r>
          </a:p>
        </p:txBody>
      </p:sp>
      <p:pic>
        <p:nvPicPr>
          <p:cNvPr id="12" name="Content Placeholder 11" descr="A graphical representation of these variables.">
            <a:extLst>
              <a:ext uri="{FF2B5EF4-FFF2-40B4-BE49-F238E27FC236}">
                <a16:creationId xmlns:a16="http://schemas.microsoft.com/office/drawing/2014/main" xmlns="" id="{863FD859-CE82-494E-AC15-671193F78E22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237057" y="2286000"/>
            <a:ext cx="3563543" cy="585788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B86B1A70-803B-4433-9C43-846C368441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allocate memory by defining an array</a:t>
            </a:r>
          </a:p>
        </p:txBody>
      </p:sp>
    </p:spTree>
    <p:extLst>
      <p:ext uri="{BB962C8B-B14F-4D97-AF65-F5344CB8AC3E}">
        <p14:creationId xmlns:p14="http://schemas.microsoft.com/office/powerpoint/2010/main" val="1559889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056B4-5F59-4BF8-88CA-5BBE5D29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vector of superclass pointers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1A03D3-7CB5-4CE6-B27C-B60252D3C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vector&lt;Product*&gt;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vector&lt;Product*&gt;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products.push_back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Product("Stanley 13 Ounce Wood Hammer",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12.99, 62));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products.push_back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Book("The Big Short", 15.95, 34,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"Michael Lewis"));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products.push_back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Movie("The Wizard of Oz", 14.99, 50,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1939));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64A8FC-9CF0-4157-962C-1B03A318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A52BD5-F59C-483D-BE85-626EF81A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BFFB84-E896-4480-BED8-2882EA79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028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20E48-C57D-4D41-9E84-7DB8EEA7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function that accepts a vector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superclass pointers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A57E7A-BAFE-4C6D-BD73-5CD7B670B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981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vector&lt;Product*&gt;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products)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Product* p = products[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++number &lt;&lt; ". " &lt;&lt;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p-&gt;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get_description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ACE004-87E0-4336-A9D8-AF8FD6CBC8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05200"/>
            <a:ext cx="7391400" cy="382544"/>
          </a:xfrm>
        </p:spPr>
        <p:txBody>
          <a:bodyPr/>
          <a:lstStyle/>
          <a:p>
            <a:r>
              <a:rPr lang="en-US" dirty="0"/>
              <a:t>Code that calls this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6DCB7F6-8334-48F7-8169-A3AA2E6EEE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003890"/>
            <a:ext cx="7391400" cy="79453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A07CA05-603D-4484-B9C3-1895BD20B1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903734"/>
            <a:ext cx="5562600" cy="8090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Stanley 13 Ounce Wood Hammer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The Big Short by Michael Lewis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The Wizard of Oz (1939)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88C5F684-5431-4500-A28D-7F31E21C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A08C1D4-4695-4B75-B95B-EA19D2DF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6ABC3BF-D216-4690-A4F8-AC634E9A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067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F41D1E-E872-43FA-9FE0-1EC6931D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F19172-57D6-47E0-9C72-D2A17228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BCAC0F-2338-4C7A-9D69-B5C34A15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453973-72B5-450A-A664-EB137ACA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define a pointer to a pointer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EBB8962-FDA4-423D-A0A7-F1B7B1D211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7391400" cy="114672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2000;         // an int (value = 2000)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p = 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// a pointer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// (value = address of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int** pp = &amp;p;        // a pointer to pointer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// (value = address of p)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537137E-3D1F-4335-9A99-46C857D301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4384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dereference a pointer to a pointer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C660966-6835-472C-BBC4-BF1580C25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93422"/>
            <a:ext cx="7391400" cy="114517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*pp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one indirection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// – displays address of 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**pp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// two indirection operators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// – displays 2000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A9BF6B9-93C9-4BAD-9551-807FE8B762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4037056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reference to a pointer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83F90053-6F03-4716-B2BE-1C1C312BFE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4492078"/>
            <a:ext cx="7391400" cy="76572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int*&amp; ref = p;        // a reference to 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p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displays the address of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ref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also displays the address of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967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8D76D-738F-466A-8ED3-AEA54C4C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const keyword with pointers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C8113E-D639-4F73-B1A9-218D25719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01000" cy="2371822"/>
          </a:xfrm>
        </p:spPr>
        <p:txBody>
          <a:bodyPr/>
          <a:lstStyle/>
          <a:p>
            <a:pPr marL="347663">
              <a:spcBef>
                <a:spcPts val="600"/>
              </a:spcBef>
              <a:spcAft>
                <a:spcPts val="600"/>
              </a:spcAft>
              <a:tabLst>
                <a:tab pos="3548063" algn="l"/>
                <a:tab pos="5257800" algn="l"/>
              </a:tabLs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Change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Change	underlying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	pointer?	object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7663" marR="0">
              <a:spcBef>
                <a:spcPts val="600"/>
              </a:spcBef>
              <a:spcAft>
                <a:spcPts val="600"/>
              </a:spcAft>
              <a:tabLst>
                <a:tab pos="3548063" algn="l"/>
                <a:tab pos="52578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constant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pointer	no	yes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 marR="0">
              <a:spcBef>
                <a:spcPts val="600"/>
              </a:spcBef>
              <a:spcAft>
                <a:spcPts val="600"/>
              </a:spcAft>
              <a:tabLst>
                <a:tab pos="3548063" algn="l"/>
                <a:tab pos="52578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pointer to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constant	yes	no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 marR="0">
              <a:spcBef>
                <a:spcPts val="600"/>
              </a:spcBef>
              <a:spcAft>
                <a:spcPts val="600"/>
              </a:spcAft>
              <a:tabLst>
                <a:tab pos="3548063" algn="l"/>
                <a:tab pos="52578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constant pointer to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constant	no	no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039908-73DA-45E0-BDDF-96C663DE00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91022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 keyword used with pointers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142420-8CD8-4871-B306-2DC5CCC3B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046044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price = 5.99;            // a double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double pi = 3.14;         // a constant double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double*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 = &amp;price;      // a constant pointer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to a double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double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p2 = &amp;pi;         // a pointer to 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constant double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double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p3 = &amp;pi;   // a constant pointer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// to a constant double 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76C96BC-957C-4AD5-A049-E6BEA616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FA4FE43-451A-46C1-A987-F8A59BA3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F5F8E89-8CE7-4C55-939E-74C0A4CC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572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5E4E18-A03D-454E-8B48-24244EE9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compound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5F7B81-FEE1-4E64-A50C-ADAC337989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ci = 2000;          // a constant int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int* p4 = &amp;ci;          // a pointer to a constant int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int*&amp; r1 = p4;          // a reference to a pointer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to a constant int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int* const p5 = &amp;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// a constant pointer to an int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int* const p6 = &amp;ci;    // a constant pointer to a constant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int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int* const &amp; r2 = p6;   // a reference to a constant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pointer to a constant int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4B01B9-891D-4B0E-9950-28B910AF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050A9E-8C64-40AF-B248-814E254C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9AC743-F2CF-4AB2-A818-569E3924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1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7C5668-D8D1-43FE-A54C-CD8F5862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address of operator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the memory address of an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5808CF-7C37-4E3A-A403-B354743D9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memory address of first of 4 bytes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memory address of first of 20 bytes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hex notation displayed by VS/MSVC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00000093670FFD34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hex notation displayed by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/Clang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0x28ff2c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B6C609-17FD-4267-863A-3F707CED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1C390E-F481-4967-8046-069BFE7D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9D83B9-F5D0-4707-8A0E-97EAA467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9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C1745-848A-468B-AAC1-A5F0A389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32936"/>
            <a:ext cx="7315200" cy="738664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defines an int variable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pointer to that int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117CC1-46BD-4AEF-A55C-F7BA8EBC39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15917"/>
            <a:ext cx="7391400" cy="119129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num = 200;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defines and initializes int variable named num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defines and initializes pointer to int named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7939F52-C430-4197-9B75-06DCC8DD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13D858B-56C5-4254-ABD3-77B980AE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E969BD1-7B24-4C23-87A5-1C30708E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EAFC76D-AA0E-452C-8033-5C5FAE4A73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17771"/>
            <a:ext cx="7391400" cy="64962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// displays 0x28ff2c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6D53C8B-0B11-42AF-91A2-14226DD7E6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800" y="2783413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relationship between these two variables</a:t>
            </a:r>
          </a:p>
        </p:txBody>
      </p:sp>
      <p:pic>
        <p:nvPicPr>
          <p:cNvPr id="13" name="Content Placeholder 12" descr="The relationship between these two variables.">
            <a:extLst>
              <a:ext uri="{FF2B5EF4-FFF2-40B4-BE49-F238E27FC236}">
                <a16:creationId xmlns:a16="http://schemas.microsoft.com/office/drawing/2014/main" xmlns="" id="{D1D1648A-D3E3-4D8A-BE5C-A8B30A1A206E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371600" y="3292009"/>
            <a:ext cx="4669941" cy="123759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81BFF0C6-8B25-40D3-86D9-3E678698B5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4684371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display the value stored by the pointer</a:t>
            </a:r>
          </a:p>
        </p:txBody>
      </p:sp>
    </p:spTree>
    <p:extLst>
      <p:ext uri="{BB962C8B-B14F-4D97-AF65-F5344CB8AC3E}">
        <p14:creationId xmlns:p14="http://schemas.microsoft.com/office/powerpoint/2010/main" val="234549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A37BFF-3987-4F49-ADF9-BB5819C2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indirection operator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work with a pointer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0196BB-8AEE-4984-932A-7C0B846CF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543800" cy="44196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retrieve the underlying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displays 200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change the underlying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1000;            // assigns new value to underlying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num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displays 1000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C903DD-9967-435C-8AFD-4921A7B6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CA257C-9F47-4B2C-8A04-617B2BED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5CF5DE-01BE-46FD-AD55-6A2EC197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2437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new accessible slide layouts.potx" id="{26E46A92-92D0-4FB8-A9C3-38549F8C3B7A}" vid="{7CAA49EF-7662-4DD0-8516-F7C86FE20B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4753</Words>
  <Application>Microsoft Office PowerPoint</Application>
  <PresentationFormat>On-screen Show (4:3)</PresentationFormat>
  <Paragraphs>1025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17</vt:lpstr>
      <vt:lpstr>Objectives (part 1)</vt:lpstr>
      <vt:lpstr>Objectives (part 2)</vt:lpstr>
      <vt:lpstr>Objectives (part 3)</vt:lpstr>
      <vt:lpstr>The sequence of bytes in physical memory</vt:lpstr>
      <vt:lpstr>How to allocate memory by defining two variables</vt:lpstr>
      <vt:lpstr>How to use the address of operator  to get the memory address of an object</vt:lpstr>
      <vt:lpstr>Code that defines an int variable  and a pointer to that int object</vt:lpstr>
      <vt:lpstr>How to use the indirection operator  to work with a pointer</vt:lpstr>
      <vt:lpstr>Code that defines a string variable  and a pointer to the string object</vt:lpstr>
      <vt:lpstr>The three syntaxes for defining a pointer</vt:lpstr>
      <vt:lpstr>Three variables used in the examples</vt:lpstr>
      <vt:lpstr>How to change the object a pointer points to</vt:lpstr>
      <vt:lpstr>Pointer variables compared to reference variables</vt:lpstr>
      <vt:lpstr>Define and initialize a regular, reference,  and pointer variable</vt:lpstr>
      <vt:lpstr>The square() function with a pointer parameter</vt:lpstr>
      <vt:lpstr>The square() function with a reference parameter</vt:lpstr>
      <vt:lpstr>The display_array() function  with a pointer parameter for a built-in array</vt:lpstr>
      <vt:lpstr>When to use a pointer parameter  rather than a reference parameter</vt:lpstr>
      <vt:lpstr>A Calculator class whose member functions use the this pointer and return self-references</vt:lpstr>
      <vt:lpstr>Code that uses the Calculator class</vt:lpstr>
      <vt:lpstr>The console for the Step Counter 1.0 program</vt:lpstr>
      <vt:lpstr>Code for the Step Counter 1.0 program (part 1)</vt:lpstr>
      <vt:lpstr>Code for the Step Counter 1.0 program (part 2)</vt:lpstr>
      <vt:lpstr>The console for the Step Counter 2.0 program</vt:lpstr>
      <vt:lpstr>Code for the Step Counter 2.0 program (part 1)</vt:lpstr>
      <vt:lpstr>Code for the Step Counter 2.0 program (part 2)</vt:lpstr>
      <vt:lpstr>Types of storage set aside when a program starts</vt:lpstr>
      <vt:lpstr>Automatic storage (stack)</vt:lpstr>
      <vt:lpstr>Free store (heap)</vt:lpstr>
      <vt:lpstr>How to allocate free store memory</vt:lpstr>
      <vt:lpstr>How to deallocate free store memory</vt:lpstr>
      <vt:lpstr>A function that could lead to a memory leak </vt:lpstr>
      <vt:lpstr>A function that could lead to heap corruption</vt:lpstr>
      <vt:lpstr>A MyContainer class that uses RAII </vt:lpstr>
      <vt:lpstr>Code that uses the MyContainer class</vt:lpstr>
      <vt:lpstr>Member functions required by the Rule of Three</vt:lpstr>
      <vt:lpstr>The MyContainer class updated to implement  the Rule of Three (part 1)</vt:lpstr>
      <vt:lpstr>The MyContainer class updated to implement  the Rule of Three (part 2)</vt:lpstr>
      <vt:lpstr>Additional Rule of Five member functions </vt:lpstr>
      <vt:lpstr>The MyContainer class updated to implement  the Rule of Five (part 1)</vt:lpstr>
      <vt:lpstr>The MyContainer class updated to implement  the Rule of Five (part 2)</vt:lpstr>
      <vt:lpstr>How to include the memory header file</vt:lpstr>
      <vt:lpstr>How to use unique_ptr with free store memory</vt:lpstr>
      <vt:lpstr>How to use make_unique() (C++14 and later)</vt:lpstr>
      <vt:lpstr>A create_array() function that returns a smart pointer to a built-in array</vt:lpstr>
      <vt:lpstr>The console for the Sensor Analysis program</vt:lpstr>
      <vt:lpstr>The HeapArray.h file used by the program (part 1)</vt:lpstr>
      <vt:lpstr>The HeapArray.h file used by the program (part 2)</vt:lpstr>
      <vt:lpstr>The HeapArray.cpp file used by the program  (part 1)</vt:lpstr>
      <vt:lpstr>The HeapArray.cpp file used by the program  (part 2)</vt:lpstr>
      <vt:lpstr>The HeapArray.cpp file used by the program  (part 3)</vt:lpstr>
      <vt:lpstr>The main.cpp file for the program (part 1)</vt:lpstr>
      <vt:lpstr>The main.cpp file for the program (part 2)</vt:lpstr>
      <vt:lpstr>How to compare pointers</vt:lpstr>
      <vt:lpstr>How to use pointer arithmetic in an array</vt:lpstr>
      <vt:lpstr>Define a void pointer and point to different types</vt:lpstr>
      <vt:lpstr>The Product hierarchy </vt:lpstr>
      <vt:lpstr>A function that accepts a superclass pointer</vt:lpstr>
      <vt:lpstr>How to create a vector of superclass pointers</vt:lpstr>
      <vt:lpstr>How to code a function that accepts a vector  of superclass pointers</vt:lpstr>
      <vt:lpstr>How to define a pointer to a pointer</vt:lpstr>
      <vt:lpstr>How to use the const keyword with pointers</vt:lpstr>
      <vt:lpstr>Examples that use compound types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Anne Boehm</dc:creator>
  <cp:lastModifiedBy>Anne Boehm</cp:lastModifiedBy>
  <cp:revision>36</cp:revision>
  <cp:lastPrinted>2016-01-14T23:03:16Z</cp:lastPrinted>
  <dcterms:created xsi:type="dcterms:W3CDTF">2018-09-12T21:40:20Z</dcterms:created>
  <dcterms:modified xsi:type="dcterms:W3CDTF">2018-10-11T23:29:57Z</dcterms:modified>
</cp:coreProperties>
</file>