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9" r:id="rId1"/>
  </p:sldMasterIdLst>
  <p:notesMasterIdLst>
    <p:notesMasterId r:id="rId30"/>
  </p:notesMasterIdLst>
  <p:handoutMasterIdLst>
    <p:handoutMasterId r:id="rId31"/>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New Roman"/>
        <a:ea typeface="+mn-ea"/>
        <a:cs typeface="+mn-cs"/>
      </a:defRPr>
    </a:lvl1pPr>
    <a:lvl2pPr marL="457200" algn="l" rtl="0" eaLnBrk="0" fontAlgn="base" hangingPunct="0">
      <a:spcBef>
        <a:spcPct val="0"/>
      </a:spcBef>
      <a:spcAft>
        <a:spcPct val="0"/>
      </a:spcAft>
      <a:defRPr sz="2400" kern="1200">
        <a:solidFill>
          <a:schemeClr val="tx1"/>
        </a:solidFill>
        <a:latin typeface="Times New Roman"/>
        <a:ea typeface="+mn-ea"/>
        <a:cs typeface="+mn-cs"/>
      </a:defRPr>
    </a:lvl2pPr>
    <a:lvl3pPr marL="914400" algn="l" rtl="0" eaLnBrk="0" fontAlgn="base" hangingPunct="0">
      <a:spcBef>
        <a:spcPct val="0"/>
      </a:spcBef>
      <a:spcAft>
        <a:spcPct val="0"/>
      </a:spcAft>
      <a:defRPr sz="2400" kern="1200">
        <a:solidFill>
          <a:schemeClr val="tx1"/>
        </a:solidFill>
        <a:latin typeface="Times New Roman"/>
        <a:ea typeface="+mn-ea"/>
        <a:cs typeface="+mn-cs"/>
      </a:defRPr>
    </a:lvl3pPr>
    <a:lvl4pPr marL="1371600" algn="l" rtl="0" eaLnBrk="0" fontAlgn="base" hangingPunct="0">
      <a:spcBef>
        <a:spcPct val="0"/>
      </a:spcBef>
      <a:spcAft>
        <a:spcPct val="0"/>
      </a:spcAft>
      <a:defRPr sz="2400" kern="1200">
        <a:solidFill>
          <a:schemeClr val="tx1"/>
        </a:solidFill>
        <a:latin typeface="Times New Roman"/>
        <a:ea typeface="+mn-ea"/>
        <a:cs typeface="+mn-cs"/>
      </a:defRPr>
    </a:lvl4pPr>
    <a:lvl5pPr marL="1828800" algn="l" rtl="0" eaLnBrk="0" fontAlgn="base" hangingPunct="0">
      <a:spcBef>
        <a:spcPct val="0"/>
      </a:spcBef>
      <a:spcAft>
        <a:spcPct val="0"/>
      </a:spcAft>
      <a:defRPr sz="2400" kern="1200">
        <a:solidFill>
          <a:schemeClr val="tx1"/>
        </a:solidFill>
        <a:latin typeface="Times New Roman"/>
        <a:ea typeface="+mn-ea"/>
        <a:cs typeface="+mn-cs"/>
      </a:defRPr>
    </a:lvl5pPr>
    <a:lvl6pPr marL="2286000" algn="l" defTabSz="914400" rtl="0" eaLnBrk="1" latinLnBrk="0" hangingPunct="1">
      <a:defRPr sz="2400" kern="1200">
        <a:solidFill>
          <a:schemeClr val="tx1"/>
        </a:solidFill>
        <a:latin typeface="Times New Roman"/>
        <a:ea typeface="+mn-ea"/>
        <a:cs typeface="+mn-cs"/>
      </a:defRPr>
    </a:lvl6pPr>
    <a:lvl7pPr marL="2743200" algn="l" defTabSz="914400" rtl="0" eaLnBrk="1" latinLnBrk="0" hangingPunct="1">
      <a:defRPr sz="2400" kern="1200">
        <a:solidFill>
          <a:schemeClr val="tx1"/>
        </a:solidFill>
        <a:latin typeface="Times New Roman"/>
        <a:ea typeface="+mn-ea"/>
        <a:cs typeface="+mn-cs"/>
      </a:defRPr>
    </a:lvl7pPr>
    <a:lvl8pPr marL="3200400" algn="l" defTabSz="914400" rtl="0" eaLnBrk="1" latinLnBrk="0" hangingPunct="1">
      <a:defRPr sz="2400" kern="1200">
        <a:solidFill>
          <a:schemeClr val="tx1"/>
        </a:solidFill>
        <a:latin typeface="Times New Roman"/>
        <a:ea typeface="+mn-ea"/>
        <a:cs typeface="+mn-cs"/>
      </a:defRPr>
    </a:lvl8pPr>
    <a:lvl9pPr marL="3657600" algn="l" defTabSz="914400" rtl="0" eaLnBrk="1" latinLnBrk="0" hangingPunct="1">
      <a:defRPr sz="2400" kern="1200">
        <a:solidFill>
          <a:schemeClr val="tx1"/>
        </a:solidFill>
        <a:latin typeface="Times New Roman"/>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20396D"/>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6452" autoAdjust="0"/>
  </p:normalViewPr>
  <p:slideViewPr>
    <p:cSldViewPr>
      <p:cViewPr varScale="1">
        <p:scale>
          <a:sx n="113" d="100"/>
          <a:sy n="113" d="100"/>
        </p:scale>
        <p:origin x="145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defRPr sz="1200"/>
            </a:lvl1pPr>
          </a:lstStyle>
          <a:p>
            <a:pPr>
              <a:defRPr/>
            </a:pPr>
            <a:endParaRPr lang="en-US"/>
          </a:p>
        </p:txBody>
      </p:sp>
      <p:sp>
        <p:nvSpPr>
          <p:cNvPr id="27651" name="Rectangle 3"/>
          <p:cNvSpPr>
            <a:spLocks noGrp="1" noChangeArrowheads="1"/>
          </p:cNvSpPr>
          <p:nvPr>
            <p:ph type="dt" sz="quarter" idx="1"/>
          </p:nvPr>
        </p:nvSpPr>
        <p:spPr bwMode="auto">
          <a:xfrm>
            <a:off x="3970938"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a:defRPr sz="1200"/>
            </a:lvl1pPr>
          </a:lstStyle>
          <a:p>
            <a:pPr>
              <a:defRPr/>
            </a:pPr>
            <a:fld id="{94633A84-D730-4DB1-B585-7559B92CE5D8}" type="datetimeFigureOut">
              <a:rPr lang="en-US"/>
              <a:pPr>
                <a:defRPr/>
              </a:pPr>
              <a:t>10/9/2018</a:t>
            </a:fld>
            <a:endParaRPr lang="en-US"/>
          </a:p>
        </p:txBody>
      </p:sp>
      <p:sp>
        <p:nvSpPr>
          <p:cNvPr id="27652" name="Rectangle 4"/>
          <p:cNvSpPr>
            <a:spLocks noGrp="1" noChangeArrowheads="1"/>
          </p:cNvSpPr>
          <p:nvPr>
            <p:ph type="ftr" sz="quarter" idx="2"/>
          </p:nvPr>
        </p:nvSpPr>
        <p:spPr bwMode="auto">
          <a:xfrm>
            <a:off x="0"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defRPr sz="1200"/>
            </a:lvl1pPr>
          </a:lstStyle>
          <a:p>
            <a:pPr>
              <a:defRPr/>
            </a:pPr>
            <a:endParaRPr lang="en-US"/>
          </a:p>
        </p:txBody>
      </p:sp>
      <p:sp>
        <p:nvSpPr>
          <p:cNvPr id="27653" name="Rectangle 5"/>
          <p:cNvSpPr>
            <a:spLocks noGrp="1" noChangeArrowheads="1"/>
          </p:cNvSpPr>
          <p:nvPr>
            <p:ph type="sldNum" sz="quarter" idx="3"/>
          </p:nvPr>
        </p:nvSpPr>
        <p:spPr bwMode="auto">
          <a:xfrm>
            <a:off x="3970938"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a:defRPr sz="1200"/>
            </a:lvl1pPr>
          </a:lstStyle>
          <a:p>
            <a:pPr>
              <a:defRPr/>
            </a:pPr>
            <a:fld id="{1C669EC8-97E7-4C24-A864-1853E75085DC}" type="slidenum">
              <a:rPr lang="en-US"/>
              <a:pPr>
                <a:defRPr/>
              </a:pPr>
              <a:t>‹#›</a:t>
            </a:fld>
            <a:endParaRPr lang="en-US"/>
          </a:p>
        </p:txBody>
      </p:sp>
    </p:spTree>
    <p:extLst>
      <p:ext uri="{BB962C8B-B14F-4D97-AF65-F5344CB8AC3E}">
        <p14:creationId xmlns:p14="http://schemas.microsoft.com/office/powerpoint/2010/main" val="9789857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3251" name="Rectangle 3"/>
          <p:cNvSpPr>
            <a:spLocks noGrp="1" noChangeArrowheads="1"/>
          </p:cNvSpPr>
          <p:nvPr>
            <p:ph type="dt" idx="1"/>
          </p:nvPr>
        </p:nvSpPr>
        <p:spPr bwMode="auto">
          <a:xfrm>
            <a:off x="397256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530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3"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3254"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53255"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atin typeface="Times New Roman" pitchFamily="18" charset="0"/>
              </a:defRPr>
            </a:lvl1pPr>
          </a:lstStyle>
          <a:p>
            <a:pPr>
              <a:defRPr/>
            </a:pPr>
            <a:fld id="{82C5A2EE-74B4-4329-B2EC-6DFE0575EDC9}" type="slidenum">
              <a:rPr lang="en-US"/>
              <a:pPr>
                <a:defRPr/>
              </a:pPr>
              <a:t>‹#›</a:t>
            </a:fld>
            <a:endParaRPr lang="en-US"/>
          </a:p>
        </p:txBody>
      </p:sp>
    </p:spTree>
    <p:extLst>
      <p:ext uri="{BB962C8B-B14F-4D97-AF65-F5344CB8AC3E}">
        <p14:creationId xmlns:p14="http://schemas.microsoft.com/office/powerpoint/2010/main" val="239245560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number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85800" y="1143000"/>
            <a:ext cx="7772400" cy="553998"/>
          </a:xfrm>
        </p:spPr>
        <p:txBody>
          <a:bodyPr lIns="0" tIns="0" rIns="0" bIns="0" anchor="t" anchorCtr="0">
            <a:spAutoFit/>
          </a:bodyPr>
          <a:lstStyle>
            <a:lvl1pPr>
              <a:defRPr sz="3600" b="1" i="0" baseline="0">
                <a:solidFill>
                  <a:srgbClr val="000099"/>
                </a:solidFill>
              </a:defRPr>
            </a:lvl1pPr>
          </a:lstStyle>
          <a:p>
            <a:r>
              <a:rPr lang="en-US" dirty="0"/>
              <a:t>Chapter number</a:t>
            </a:r>
          </a:p>
        </p:txBody>
      </p:sp>
      <p:sp>
        <p:nvSpPr>
          <p:cNvPr id="7" name="Text Placeholder 7"/>
          <p:cNvSpPr>
            <a:spLocks noGrp="1"/>
          </p:cNvSpPr>
          <p:nvPr>
            <p:ph type="body" sz="quarter" idx="13" hasCustomPrompt="1"/>
          </p:nvPr>
        </p:nvSpPr>
        <p:spPr>
          <a:xfrm>
            <a:off x="1905000" y="2209800"/>
            <a:ext cx="5334000" cy="2971800"/>
          </a:xfrm>
        </p:spPr>
        <p:txBody>
          <a:bodyPr/>
          <a:lstStyle>
            <a:lvl1pPr marL="0" indent="0" algn="ctr">
              <a:buNone/>
              <a:defRPr sz="4800" b="1" baseline="0"/>
            </a:lvl1pPr>
          </a:lstStyle>
          <a:p>
            <a:pPr lvl="0"/>
            <a:r>
              <a:rPr lang="en-US" dirty="0"/>
              <a:t>Chapter title</a:t>
            </a:r>
          </a:p>
        </p:txBody>
      </p:sp>
      <p:sp>
        <p:nvSpPr>
          <p:cNvPr id="3" name="Date Placeholder 2"/>
          <p:cNvSpPr>
            <a:spLocks noGrp="1"/>
          </p:cNvSpPr>
          <p:nvPr>
            <p:ph type="dt" sz="half" idx="10"/>
          </p:nvPr>
        </p:nvSpPr>
        <p:spPr/>
        <p:txBody>
          <a:bodyPr/>
          <a:lstStyle/>
          <a:p>
            <a:pPr>
              <a:defRPr/>
            </a:pPr>
            <a:r>
              <a:rPr lang="en-US"/>
              <a:t>Murach's C++ Programming</a:t>
            </a:r>
            <a:endParaRPr lang="en-US" dirty="0"/>
          </a:p>
        </p:txBody>
      </p:sp>
      <p:sp>
        <p:nvSpPr>
          <p:cNvPr id="4" name="Footer Placeholder 3"/>
          <p:cNvSpPr>
            <a:spLocks noGrp="1"/>
          </p:cNvSpPr>
          <p:nvPr>
            <p:ph type="ftr" sz="quarter" idx="11"/>
          </p:nvPr>
        </p:nvSpPr>
        <p:spPr/>
        <p:txBody>
          <a:bodyPr/>
          <a:lstStyle/>
          <a:p>
            <a:pPr>
              <a:defRPr/>
            </a:pPr>
            <a:r>
              <a:rPr lang="en-US"/>
              <a:t>© 2018,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C2,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903205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_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066800"/>
            <a:ext cx="7315200" cy="2514600"/>
          </a:xfrm>
        </p:spPr>
        <p:txBody>
          <a:bodyPr/>
          <a:lstStyle>
            <a:lvl1pPr marL="0" indent="0">
              <a:buNone/>
              <a:defRPr/>
            </a:lvl1pPr>
          </a:lstStyle>
          <a:p>
            <a:pPr lvl="0"/>
            <a:r>
              <a:rPr lang="en-US"/>
              <a:t>Click to edit Master text styles</a:t>
            </a:r>
          </a:p>
        </p:txBody>
      </p:sp>
      <p:sp>
        <p:nvSpPr>
          <p:cNvPr id="8" name="Text Placeholder 7"/>
          <p:cNvSpPr>
            <a:spLocks noGrp="1"/>
          </p:cNvSpPr>
          <p:nvPr>
            <p:ph type="body" sz="quarter" idx="14" hasCustomPrompt="1"/>
          </p:nvPr>
        </p:nvSpPr>
        <p:spPr>
          <a:xfrm>
            <a:off x="838200" y="3730079"/>
            <a:ext cx="7391400" cy="457200"/>
          </a:xfrm>
        </p:spPr>
        <p:txBody>
          <a:bodyPr/>
          <a:lstStyle>
            <a:lvl1pPr marL="0" indent="0">
              <a:buNone/>
              <a:defRPr sz="2400" b="1">
                <a:solidFill>
                  <a:srgbClr val="000099"/>
                </a:solidFill>
                <a:latin typeface="+mj-lt"/>
              </a:defRPr>
            </a:lvl1pPr>
          </a:lstStyle>
          <a:p>
            <a:pPr lvl="0"/>
            <a:r>
              <a:rPr lang="en-US" dirty="0"/>
              <a:t>Click to edit Master heading style</a:t>
            </a:r>
          </a:p>
        </p:txBody>
      </p:sp>
      <p:sp>
        <p:nvSpPr>
          <p:cNvPr id="9" name="Content Placeholder 8"/>
          <p:cNvSpPr>
            <a:spLocks noGrp="1"/>
          </p:cNvSpPr>
          <p:nvPr>
            <p:ph sz="quarter" idx="15" hasCustomPrompt="1"/>
          </p:nvPr>
        </p:nvSpPr>
        <p:spPr>
          <a:xfrm>
            <a:off x="914400" y="4267200"/>
            <a:ext cx="7315200" cy="1676400"/>
          </a:xfrm>
        </p:spPr>
        <p:txBody>
          <a:bodyPr/>
          <a:lstStyle>
            <a:lvl1pPr marL="0" indent="0">
              <a:buNone/>
              <a:defRPr/>
            </a:lvl1pPr>
          </a:lstStyle>
          <a:p>
            <a:pPr lvl="0"/>
            <a:r>
              <a:rPr lang="en-US" dirty="0"/>
              <a:t>Object</a:t>
            </a:r>
          </a:p>
        </p:txBody>
      </p:sp>
      <p:sp>
        <p:nvSpPr>
          <p:cNvPr id="3" name="Date Placeholder 1"/>
          <p:cNvSpPr>
            <a:spLocks noGrp="1"/>
          </p:cNvSpPr>
          <p:nvPr>
            <p:ph type="dt" sz="half" idx="10"/>
          </p:nvPr>
        </p:nvSpPr>
        <p:spPr>
          <a:ln/>
        </p:spPr>
        <p:txBody>
          <a:bodyPr/>
          <a:lstStyle>
            <a:lvl1pPr>
              <a:defRPr sz="1800"/>
            </a:lvl1pPr>
          </a:lstStyle>
          <a:p>
            <a:pPr>
              <a:defRPr/>
            </a:pPr>
            <a:r>
              <a:rPr lang="en-US"/>
              <a:t>Murach's C++ Programming</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2018,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C2,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068147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_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10" name="Text Placeholder 9"/>
          <p:cNvSpPr>
            <a:spLocks noGrp="1"/>
          </p:cNvSpPr>
          <p:nvPr>
            <p:ph type="body" sz="quarter" idx="15"/>
          </p:nvPr>
        </p:nvSpPr>
        <p:spPr>
          <a:xfrm>
            <a:off x="812800" y="1062758"/>
            <a:ext cx="7391400" cy="1676400"/>
          </a:xfrm>
        </p:spPr>
        <p:txBody>
          <a:bodyPr/>
          <a:lstStyle>
            <a:lvl1pPr marL="0" indent="0">
              <a:buNone/>
              <a:defRPr sz="2000"/>
            </a:lvl1pPr>
          </a:lstStyle>
          <a:p>
            <a:pPr lvl="0"/>
            <a:r>
              <a:rPr lang="en-US"/>
              <a:t>Click to edit Master text styles</a:t>
            </a:r>
          </a:p>
        </p:txBody>
      </p:sp>
      <p:sp>
        <p:nvSpPr>
          <p:cNvPr id="8" name="Text Placeholder 7"/>
          <p:cNvSpPr>
            <a:spLocks noGrp="1"/>
          </p:cNvSpPr>
          <p:nvPr>
            <p:ph type="body" sz="quarter" idx="14" hasCustomPrompt="1"/>
          </p:nvPr>
        </p:nvSpPr>
        <p:spPr>
          <a:xfrm>
            <a:off x="812800" y="2852141"/>
            <a:ext cx="7391400" cy="457200"/>
          </a:xfrm>
        </p:spPr>
        <p:txBody>
          <a:bodyPr/>
          <a:lstStyle>
            <a:lvl1pPr marL="0" indent="0">
              <a:buNone/>
              <a:defRPr sz="2400" b="1">
                <a:solidFill>
                  <a:srgbClr val="000099"/>
                </a:solidFill>
                <a:latin typeface="+mj-lt"/>
              </a:defRPr>
            </a:lvl1pPr>
          </a:lstStyle>
          <a:p>
            <a:pPr lvl="0"/>
            <a:r>
              <a:rPr lang="en-US" dirty="0"/>
              <a:t>Click to edit </a:t>
            </a:r>
            <a:r>
              <a:rPr lang="en-US"/>
              <a:t>Master heading style</a:t>
            </a:r>
            <a:endParaRPr lang="en-US" dirty="0"/>
          </a:p>
        </p:txBody>
      </p:sp>
      <p:sp>
        <p:nvSpPr>
          <p:cNvPr id="7" name="Content Placeholder 6"/>
          <p:cNvSpPr>
            <a:spLocks noGrp="1"/>
          </p:cNvSpPr>
          <p:nvPr>
            <p:ph sz="quarter" idx="13"/>
          </p:nvPr>
        </p:nvSpPr>
        <p:spPr>
          <a:xfrm>
            <a:off x="812800" y="3319598"/>
            <a:ext cx="7315200" cy="2438400"/>
          </a:xfrm>
        </p:spPr>
        <p:txBody>
          <a:bodyPr/>
          <a:lstStyle>
            <a:lvl1pPr marL="0" indent="0">
              <a:buNone/>
              <a:defRPr/>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C++ Programming</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2018,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C2,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514097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4876800"/>
          </a:xfr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C++ Programming</a:t>
            </a:r>
            <a:endParaRPr lang="en-US" dirty="0"/>
          </a:p>
        </p:txBody>
      </p:sp>
      <p:sp>
        <p:nvSpPr>
          <p:cNvPr id="4" name="Footer Placeholder 3"/>
          <p:cNvSpPr>
            <a:spLocks noGrp="1"/>
          </p:cNvSpPr>
          <p:nvPr>
            <p:ph type="ftr" sz="quarter" idx="11"/>
          </p:nvPr>
        </p:nvSpPr>
        <p:spPr/>
        <p:txBody>
          <a:bodyPr/>
          <a:lstStyle/>
          <a:p>
            <a:pPr>
              <a:defRPr/>
            </a:pPr>
            <a:r>
              <a:rPr lang="en-US"/>
              <a:t>© 2018,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C2,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50173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143000"/>
            <a:ext cx="7315200" cy="4800600"/>
          </a:xfrm>
        </p:spPr>
        <p:txBody>
          <a:bodyPr/>
          <a:lstStyle>
            <a:lvl1pPr marL="0" indent="0">
              <a:buNone/>
              <a:defRPr/>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C++ Programming</a:t>
            </a:r>
            <a:endParaRPr lang="en-US" dirty="0"/>
          </a:p>
        </p:txBody>
      </p:sp>
      <p:sp>
        <p:nvSpPr>
          <p:cNvPr id="4" name="Footer Placeholder 3"/>
          <p:cNvSpPr>
            <a:spLocks noGrp="1"/>
          </p:cNvSpPr>
          <p:nvPr>
            <p:ph type="ftr" sz="quarter" idx="11"/>
          </p:nvPr>
        </p:nvSpPr>
        <p:spPr/>
        <p:txBody>
          <a:bodyPr/>
          <a:lstStyle/>
          <a:p>
            <a:pPr>
              <a:defRPr/>
            </a:pPr>
            <a:r>
              <a:rPr lang="en-US"/>
              <a:t>© 2018,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C2,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575222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_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21336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8" name="Text Placeholder 12"/>
          <p:cNvSpPr>
            <a:spLocks noGrp="1"/>
          </p:cNvSpPr>
          <p:nvPr>
            <p:ph type="body" sz="quarter" idx="14" hasCustomPrompt="1"/>
          </p:nvPr>
        </p:nvSpPr>
        <p:spPr>
          <a:xfrm>
            <a:off x="838200" y="3354978"/>
            <a:ext cx="7391400" cy="382544"/>
          </a:xfrm>
        </p:spPr>
        <p:txBody>
          <a:bodyPr/>
          <a:lstStyle>
            <a:lvl1pPr marL="0" indent="0">
              <a:buNone/>
              <a:defRPr sz="2400" b="1">
                <a:solidFill>
                  <a:srgbClr val="000099"/>
                </a:solidFill>
                <a:latin typeface="+mj-lt"/>
              </a:defRPr>
            </a:lvl1pPr>
          </a:lstStyle>
          <a:p>
            <a:pPr lvl="0"/>
            <a:r>
              <a:rPr lang="en-US" dirty="0"/>
              <a:t>Click to edit Master heading style</a:t>
            </a:r>
          </a:p>
        </p:txBody>
      </p:sp>
      <p:sp>
        <p:nvSpPr>
          <p:cNvPr id="9" name="Text Placeholder 14"/>
          <p:cNvSpPr>
            <a:spLocks noGrp="1"/>
          </p:cNvSpPr>
          <p:nvPr>
            <p:ph type="body" sz="quarter" idx="15"/>
          </p:nvPr>
        </p:nvSpPr>
        <p:spPr>
          <a:xfrm>
            <a:off x="1295400" y="3892100"/>
            <a:ext cx="6934200" cy="2049956"/>
          </a:xfrm>
          <a:solidFill>
            <a:schemeClr val="bg1">
              <a:lumMod val="95000"/>
            </a:schemeClr>
          </a:solidFill>
          <a:ln w="31750" cmpd="thickThin">
            <a:solidFill>
              <a:schemeClr val="tx1"/>
            </a:solidFill>
          </a:ln>
        </p:spPr>
        <p:txBody>
          <a:bodyPr/>
          <a:lstStyle>
            <a:lvl1pPr marL="0" indent="0">
              <a:buNone/>
              <a:defRPr sz="2000"/>
            </a:lvl1pPr>
          </a:lstStyle>
          <a:p>
            <a:pPr lvl="0"/>
            <a:r>
              <a:rPr lang="en-US" dirty="0"/>
              <a:t>Click to edit Master text styles</a:t>
            </a:r>
          </a:p>
        </p:txBody>
      </p:sp>
      <p:sp>
        <p:nvSpPr>
          <p:cNvPr id="3" name="Date Placeholder 2"/>
          <p:cNvSpPr>
            <a:spLocks noGrp="1"/>
          </p:cNvSpPr>
          <p:nvPr>
            <p:ph type="dt" sz="half" idx="10"/>
          </p:nvPr>
        </p:nvSpPr>
        <p:spPr/>
        <p:txBody>
          <a:bodyPr/>
          <a:lstStyle/>
          <a:p>
            <a:pPr>
              <a:defRPr/>
            </a:pPr>
            <a:r>
              <a:rPr lang="en-US"/>
              <a:t>Murach's C++ Programming</a:t>
            </a:r>
            <a:endParaRPr lang="en-US" dirty="0"/>
          </a:p>
        </p:txBody>
      </p:sp>
      <p:sp>
        <p:nvSpPr>
          <p:cNvPr id="4" name="Footer Placeholder 3"/>
          <p:cNvSpPr>
            <a:spLocks noGrp="1"/>
          </p:cNvSpPr>
          <p:nvPr>
            <p:ph type="ftr" sz="quarter" idx="11"/>
          </p:nvPr>
        </p:nvSpPr>
        <p:spPr/>
        <p:txBody>
          <a:bodyPr/>
          <a:lstStyle/>
          <a:p>
            <a:pPr>
              <a:defRPr/>
            </a:pPr>
            <a:r>
              <a:rPr lang="en-US"/>
              <a:t>© 2018,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C2,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4273112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14"/>
          <p:cNvSpPr>
            <a:spLocks noGrp="1"/>
          </p:cNvSpPr>
          <p:nvPr>
            <p:ph type="body" sz="quarter" idx="15"/>
          </p:nvPr>
        </p:nvSpPr>
        <p:spPr>
          <a:xfrm>
            <a:off x="914400" y="1143000"/>
            <a:ext cx="7315200" cy="3200400"/>
          </a:xfrm>
          <a:solidFill>
            <a:schemeClr val="bg1">
              <a:lumMod val="95000"/>
            </a:schemeClr>
          </a:solidFill>
          <a:ln w="31750" cmpd="thickThin">
            <a:solidFill>
              <a:schemeClr val="tx1"/>
            </a:solidFill>
          </a:ln>
        </p:spPr>
        <p:txBody>
          <a:bodyPr/>
          <a:lstStyle>
            <a:lvl1pPr marL="0" indent="0">
              <a:buNone/>
              <a:defRPr sz="2000"/>
            </a:lvl1pPr>
          </a:lstStyle>
          <a:p>
            <a:pPr lvl="0"/>
            <a:r>
              <a:rPr lang="en-US" dirty="0"/>
              <a:t>Click to edit Master text styles</a:t>
            </a:r>
          </a:p>
        </p:txBody>
      </p:sp>
      <p:sp>
        <p:nvSpPr>
          <p:cNvPr id="3" name="Date Placeholder 2"/>
          <p:cNvSpPr>
            <a:spLocks noGrp="1"/>
          </p:cNvSpPr>
          <p:nvPr>
            <p:ph type="dt" sz="half" idx="10"/>
          </p:nvPr>
        </p:nvSpPr>
        <p:spPr/>
        <p:txBody>
          <a:bodyPr/>
          <a:lstStyle/>
          <a:p>
            <a:pPr>
              <a:defRPr/>
            </a:pPr>
            <a:r>
              <a:rPr lang="en-US"/>
              <a:t>Murach's C++ Programming</a:t>
            </a:r>
            <a:endParaRPr lang="en-US" dirty="0"/>
          </a:p>
        </p:txBody>
      </p:sp>
      <p:sp>
        <p:nvSpPr>
          <p:cNvPr id="4" name="Footer Placeholder 3"/>
          <p:cNvSpPr>
            <a:spLocks noGrp="1"/>
          </p:cNvSpPr>
          <p:nvPr>
            <p:ph type="ftr" sz="quarter" idx="11"/>
          </p:nvPr>
        </p:nvSpPr>
        <p:spPr/>
        <p:txBody>
          <a:bodyPr/>
          <a:lstStyle/>
          <a:p>
            <a:pPr>
              <a:defRPr/>
            </a:pPr>
            <a:r>
              <a:rPr lang="en-US"/>
              <a:t>© 2018,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610901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_Console_Test_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9906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10" name="Text Placeholder 14"/>
          <p:cNvSpPr>
            <a:spLocks noGrp="1"/>
          </p:cNvSpPr>
          <p:nvPr>
            <p:ph type="body" sz="quarter" idx="16"/>
          </p:nvPr>
        </p:nvSpPr>
        <p:spPr>
          <a:xfrm>
            <a:off x="1295400" y="2150899"/>
            <a:ext cx="6934200" cy="815635"/>
          </a:xfrm>
          <a:solidFill>
            <a:schemeClr val="bg1">
              <a:lumMod val="95000"/>
            </a:schemeClr>
          </a:solidFill>
          <a:ln w="31750" cmpd="thickThin">
            <a:solidFill>
              <a:schemeClr val="tx1"/>
            </a:solidFill>
          </a:ln>
        </p:spPr>
        <p:txBody>
          <a:bodyPr/>
          <a:lstStyle>
            <a:lvl1pPr marL="0" indent="0">
              <a:buNone/>
              <a:defRPr sz="2000"/>
            </a:lvl1pPr>
          </a:lstStyle>
          <a:p>
            <a:pPr lvl="0"/>
            <a:r>
              <a:rPr lang="en-US" dirty="0"/>
              <a:t>Click to edit Master text styles</a:t>
            </a:r>
          </a:p>
        </p:txBody>
      </p:sp>
      <p:sp>
        <p:nvSpPr>
          <p:cNvPr id="8" name="Text Placeholder 12"/>
          <p:cNvSpPr>
            <a:spLocks noGrp="1"/>
          </p:cNvSpPr>
          <p:nvPr>
            <p:ph type="body" sz="quarter" idx="14" hasCustomPrompt="1"/>
          </p:nvPr>
        </p:nvSpPr>
        <p:spPr>
          <a:xfrm>
            <a:off x="838200" y="3354978"/>
            <a:ext cx="7391400" cy="382544"/>
          </a:xfrm>
        </p:spPr>
        <p:txBody>
          <a:bodyPr/>
          <a:lstStyle>
            <a:lvl1pPr marL="0" indent="0">
              <a:buNone/>
              <a:defRPr sz="2400" b="1">
                <a:solidFill>
                  <a:srgbClr val="000099"/>
                </a:solidFill>
                <a:latin typeface="+mj-lt"/>
              </a:defRPr>
            </a:lvl1pPr>
          </a:lstStyle>
          <a:p>
            <a:pPr lvl="0"/>
            <a:r>
              <a:rPr lang="en-US" dirty="0"/>
              <a:t>Click to edit Master heading style</a:t>
            </a:r>
          </a:p>
        </p:txBody>
      </p:sp>
      <p:sp>
        <p:nvSpPr>
          <p:cNvPr id="11" name="Text Placeholder 6"/>
          <p:cNvSpPr>
            <a:spLocks noGrp="1"/>
          </p:cNvSpPr>
          <p:nvPr>
            <p:ph type="body" sz="quarter" idx="17"/>
          </p:nvPr>
        </p:nvSpPr>
        <p:spPr>
          <a:xfrm>
            <a:off x="838200" y="3853668"/>
            <a:ext cx="7391400" cy="9906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9" name="Text Placeholder 14"/>
          <p:cNvSpPr>
            <a:spLocks noGrp="1"/>
          </p:cNvSpPr>
          <p:nvPr>
            <p:ph type="body" sz="quarter" idx="15"/>
          </p:nvPr>
        </p:nvSpPr>
        <p:spPr>
          <a:xfrm>
            <a:off x="1295400" y="4982112"/>
            <a:ext cx="6934200" cy="885288"/>
          </a:xfrm>
          <a:solidFill>
            <a:schemeClr val="bg1">
              <a:lumMod val="95000"/>
            </a:schemeClr>
          </a:solidFill>
          <a:ln w="31750" cmpd="thickThin">
            <a:solidFill>
              <a:schemeClr val="tx1"/>
            </a:solidFill>
          </a:ln>
        </p:spPr>
        <p:txBody>
          <a:bodyPr/>
          <a:lstStyle>
            <a:lvl1pPr marL="0" indent="0">
              <a:buNone/>
              <a:defRPr sz="2000"/>
            </a:lvl1pPr>
          </a:lstStyle>
          <a:p>
            <a:pPr lvl="0"/>
            <a:r>
              <a:rPr lang="en-US" dirty="0"/>
              <a:t>Click to edit Master text styles</a:t>
            </a:r>
          </a:p>
        </p:txBody>
      </p:sp>
      <p:sp>
        <p:nvSpPr>
          <p:cNvPr id="3" name="Date Placeholder 2"/>
          <p:cNvSpPr>
            <a:spLocks noGrp="1"/>
          </p:cNvSpPr>
          <p:nvPr>
            <p:ph type="dt" sz="half" idx="10"/>
          </p:nvPr>
        </p:nvSpPr>
        <p:spPr/>
        <p:txBody>
          <a:bodyPr/>
          <a:lstStyle/>
          <a:p>
            <a:pPr>
              <a:defRPr/>
            </a:pPr>
            <a:r>
              <a:rPr lang="en-US"/>
              <a:t>Murach's C++ Programming</a:t>
            </a:r>
            <a:endParaRPr lang="en-US" dirty="0"/>
          </a:p>
        </p:txBody>
      </p:sp>
      <p:sp>
        <p:nvSpPr>
          <p:cNvPr id="4" name="Footer Placeholder 3"/>
          <p:cNvSpPr>
            <a:spLocks noGrp="1"/>
          </p:cNvSpPr>
          <p:nvPr>
            <p:ph type="ftr" sz="quarter" idx="11"/>
          </p:nvPr>
        </p:nvSpPr>
        <p:spPr/>
        <p:txBody>
          <a:bodyPr/>
          <a:lstStyle/>
          <a:p>
            <a:pPr>
              <a:defRPr/>
            </a:pPr>
            <a:r>
              <a:rPr lang="en-US"/>
              <a:t>© 2018,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C2,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1237014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21336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13" name="Text Placeholder 12"/>
          <p:cNvSpPr>
            <a:spLocks noGrp="1"/>
          </p:cNvSpPr>
          <p:nvPr>
            <p:ph type="body" sz="quarter" idx="14" hasCustomPrompt="1"/>
          </p:nvPr>
        </p:nvSpPr>
        <p:spPr>
          <a:xfrm>
            <a:off x="838200" y="3354978"/>
            <a:ext cx="7391400" cy="382544"/>
          </a:xfrm>
        </p:spPr>
        <p:txBody>
          <a:bodyPr/>
          <a:lstStyle>
            <a:lvl1pPr marL="0" indent="0">
              <a:buNone/>
              <a:defRPr sz="2400" b="1">
                <a:solidFill>
                  <a:srgbClr val="000099"/>
                </a:solidFill>
                <a:latin typeface="+mj-lt"/>
              </a:defRPr>
            </a:lvl1pPr>
          </a:lstStyle>
          <a:p>
            <a:pPr lvl="0"/>
            <a:r>
              <a:rPr lang="en-US" dirty="0"/>
              <a:t>Click to edit Master heading style</a:t>
            </a:r>
          </a:p>
        </p:txBody>
      </p:sp>
      <p:sp>
        <p:nvSpPr>
          <p:cNvPr id="15" name="Text Placeholder 14"/>
          <p:cNvSpPr>
            <a:spLocks noGrp="1"/>
          </p:cNvSpPr>
          <p:nvPr>
            <p:ph type="body" sz="quarter" idx="15"/>
          </p:nvPr>
        </p:nvSpPr>
        <p:spPr>
          <a:xfrm>
            <a:off x="838200" y="3810000"/>
            <a:ext cx="7391400" cy="2049956"/>
          </a:xfrm>
        </p:spPr>
        <p:txBody>
          <a:bodyPr/>
          <a:lstStyle>
            <a:lvl1pPr marL="0" indent="0">
              <a:buNone/>
              <a:defRPr sz="2000"/>
            </a:lvl1pPr>
          </a:lstStyle>
          <a:p>
            <a:pPr lvl="0"/>
            <a:r>
              <a:rPr lang="en-US" dirty="0"/>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C++ Programming</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2018,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C2,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83997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_Text_Text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dirty="0"/>
              <a:t>Click to edit Master title style</a:t>
            </a:r>
          </a:p>
        </p:txBody>
      </p:sp>
      <p:sp>
        <p:nvSpPr>
          <p:cNvPr id="7" name="Text Placeholder 6"/>
          <p:cNvSpPr>
            <a:spLocks noGrp="1"/>
          </p:cNvSpPr>
          <p:nvPr>
            <p:ph type="body" sz="quarter" idx="13"/>
          </p:nvPr>
        </p:nvSpPr>
        <p:spPr>
          <a:xfrm>
            <a:off x="838200" y="1066800"/>
            <a:ext cx="7391400" cy="12192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8" name="Text Placeholder 12"/>
          <p:cNvSpPr>
            <a:spLocks noGrp="1"/>
          </p:cNvSpPr>
          <p:nvPr>
            <p:ph type="body" sz="quarter" idx="14" hasCustomPrompt="1"/>
          </p:nvPr>
        </p:nvSpPr>
        <p:spPr>
          <a:xfrm>
            <a:off x="838200" y="2438400"/>
            <a:ext cx="7391400" cy="382544"/>
          </a:xfrm>
        </p:spPr>
        <p:txBody>
          <a:bodyPr/>
          <a:lstStyle>
            <a:lvl1pPr marL="0" indent="0">
              <a:buNone/>
              <a:defRPr sz="2400" b="1">
                <a:solidFill>
                  <a:srgbClr val="000099"/>
                </a:solidFill>
                <a:latin typeface="+mj-lt"/>
              </a:defRPr>
            </a:lvl1pPr>
          </a:lstStyle>
          <a:p>
            <a:pPr lvl="0"/>
            <a:r>
              <a:rPr lang="en-US" dirty="0"/>
              <a:t>Click to edit Master heading style</a:t>
            </a:r>
          </a:p>
        </p:txBody>
      </p:sp>
      <p:sp>
        <p:nvSpPr>
          <p:cNvPr id="9" name="Text Placeholder 14"/>
          <p:cNvSpPr>
            <a:spLocks noGrp="1"/>
          </p:cNvSpPr>
          <p:nvPr>
            <p:ph type="body" sz="quarter" idx="15"/>
          </p:nvPr>
        </p:nvSpPr>
        <p:spPr>
          <a:xfrm>
            <a:off x="838200" y="2893422"/>
            <a:ext cx="7391400" cy="1258706"/>
          </a:xfrm>
        </p:spPr>
        <p:txBody>
          <a:bodyPr/>
          <a:lstStyle>
            <a:lvl1pPr marL="0" indent="0">
              <a:buNone/>
              <a:defRPr sz="2000"/>
            </a:lvl1pPr>
          </a:lstStyle>
          <a:p>
            <a:pPr lvl="0"/>
            <a:r>
              <a:rPr lang="en-US" dirty="0"/>
              <a:t>Click to edit Master text styles</a:t>
            </a:r>
          </a:p>
        </p:txBody>
      </p:sp>
      <p:sp>
        <p:nvSpPr>
          <p:cNvPr id="13" name="Text Placeholder 12"/>
          <p:cNvSpPr>
            <a:spLocks noGrp="1"/>
          </p:cNvSpPr>
          <p:nvPr>
            <p:ph type="body" sz="quarter" idx="16"/>
          </p:nvPr>
        </p:nvSpPr>
        <p:spPr>
          <a:xfrm>
            <a:off x="838200" y="4267200"/>
            <a:ext cx="7391400" cy="381000"/>
          </a:xfrm>
        </p:spPr>
        <p:txBody>
          <a:bodyPr/>
          <a:lstStyle>
            <a:lvl1pPr marL="0" indent="0">
              <a:buNone/>
              <a:defRPr sz="2400" b="1">
                <a:solidFill>
                  <a:srgbClr val="000099"/>
                </a:solidFill>
                <a:latin typeface="+mj-lt"/>
              </a:defRPr>
            </a:lvl1pPr>
          </a:lstStyle>
          <a:p>
            <a:pPr lvl="0"/>
            <a:r>
              <a:rPr lang="en-US" dirty="0"/>
              <a:t>Click to edit Master text styles</a:t>
            </a:r>
          </a:p>
        </p:txBody>
      </p:sp>
      <p:sp>
        <p:nvSpPr>
          <p:cNvPr id="15" name="Text Placeholder 14"/>
          <p:cNvSpPr>
            <a:spLocks noGrp="1"/>
          </p:cNvSpPr>
          <p:nvPr>
            <p:ph type="body" sz="quarter" idx="17"/>
          </p:nvPr>
        </p:nvSpPr>
        <p:spPr>
          <a:xfrm>
            <a:off x="838200" y="4724400"/>
            <a:ext cx="7391400" cy="1219200"/>
          </a:xfrm>
        </p:spPr>
        <p:txBody>
          <a:bodyPr/>
          <a:lstStyle>
            <a:lvl1pPr marL="0" indent="0">
              <a:buNone/>
              <a:defRPr sz="2000"/>
            </a:lvl1pPr>
          </a:lstStyle>
          <a:p>
            <a:pPr lvl="0"/>
            <a:r>
              <a:rPr lang="en-US" dirty="0"/>
              <a:t>Click to edit Master text styles</a:t>
            </a:r>
          </a:p>
        </p:txBody>
      </p:sp>
      <p:sp>
        <p:nvSpPr>
          <p:cNvPr id="3" name="Date Placeholder 2"/>
          <p:cNvSpPr>
            <a:spLocks noGrp="1"/>
          </p:cNvSpPr>
          <p:nvPr>
            <p:ph type="dt" sz="half" idx="10"/>
          </p:nvPr>
        </p:nvSpPr>
        <p:spPr/>
        <p:txBody>
          <a:bodyPr/>
          <a:lstStyle/>
          <a:p>
            <a:pPr>
              <a:defRPr/>
            </a:pPr>
            <a:r>
              <a:rPr lang="en-US"/>
              <a:t>Murach's C++ Programming</a:t>
            </a:r>
            <a:endParaRPr lang="en-US" dirty="0"/>
          </a:p>
        </p:txBody>
      </p:sp>
      <p:sp>
        <p:nvSpPr>
          <p:cNvPr id="4" name="Footer Placeholder 3"/>
          <p:cNvSpPr>
            <a:spLocks noGrp="1"/>
          </p:cNvSpPr>
          <p:nvPr>
            <p:ph type="ftr" sz="quarter" idx="11"/>
          </p:nvPr>
        </p:nvSpPr>
        <p:spPr/>
        <p:txBody>
          <a:bodyPr/>
          <a:lstStyle/>
          <a:p>
            <a:pPr>
              <a:defRPr/>
            </a:pPr>
            <a:r>
              <a:rPr lang="en-US" dirty="0"/>
              <a:t>© 2018, Mike Murach &amp; Associates, Inc.</a:t>
            </a:r>
          </a:p>
        </p:txBody>
      </p:sp>
      <p:sp>
        <p:nvSpPr>
          <p:cNvPr id="5" name="Slide Number Placeholder 4"/>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4043875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066800"/>
            <a:ext cx="7315200" cy="2514600"/>
          </a:xfrm>
        </p:spPr>
        <p:txBody>
          <a:bodyPr/>
          <a:lstStyle>
            <a:lvl1pPr marL="0" indent="0">
              <a:buNone/>
              <a:defRPr/>
            </a:lvl1pPr>
          </a:lstStyle>
          <a:p>
            <a:pPr lvl="0"/>
            <a:r>
              <a:rPr lang="en-US"/>
              <a:t>Click to edit Master text styles</a:t>
            </a:r>
          </a:p>
        </p:txBody>
      </p:sp>
      <p:sp>
        <p:nvSpPr>
          <p:cNvPr id="8" name="Text Placeholder 7"/>
          <p:cNvSpPr>
            <a:spLocks noGrp="1"/>
          </p:cNvSpPr>
          <p:nvPr>
            <p:ph type="body" sz="quarter" idx="14" hasCustomPrompt="1"/>
          </p:nvPr>
        </p:nvSpPr>
        <p:spPr>
          <a:xfrm>
            <a:off x="838200" y="3730079"/>
            <a:ext cx="7391400" cy="457200"/>
          </a:xfrm>
        </p:spPr>
        <p:txBody>
          <a:bodyPr/>
          <a:lstStyle>
            <a:lvl1pPr marL="0" indent="0">
              <a:buNone/>
              <a:defRPr sz="2400" b="1">
                <a:solidFill>
                  <a:srgbClr val="000099"/>
                </a:solidFill>
                <a:latin typeface="+mj-lt"/>
              </a:defRPr>
            </a:lvl1pPr>
          </a:lstStyle>
          <a:p>
            <a:pPr lvl="0"/>
            <a:r>
              <a:rPr lang="en-US" dirty="0"/>
              <a:t>Click to edit Master heading style</a:t>
            </a:r>
          </a:p>
        </p:txBody>
      </p:sp>
      <p:sp>
        <p:nvSpPr>
          <p:cNvPr id="10" name="Text Placeholder 9"/>
          <p:cNvSpPr>
            <a:spLocks noGrp="1"/>
          </p:cNvSpPr>
          <p:nvPr>
            <p:ph type="body" sz="quarter" idx="15"/>
          </p:nvPr>
        </p:nvSpPr>
        <p:spPr>
          <a:xfrm>
            <a:off x="838200" y="4187278"/>
            <a:ext cx="7391400" cy="1756321"/>
          </a:xfrm>
        </p:spPr>
        <p:txBody>
          <a:bodyPr/>
          <a:lstStyle>
            <a:lvl1pPr marL="0" indent="0">
              <a:buNone/>
              <a:defRPr sz="2000"/>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C++ Programming</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2018,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C2,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541202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bwMode="auto">
          <a:xfrm>
            <a:off x="0" y="6172200"/>
            <a:ext cx="9144000" cy="685800"/>
          </a:xfrm>
          <a:prstGeom prst="rect">
            <a:avLst/>
          </a:prstGeom>
          <a:solidFill>
            <a:srgbClr val="20396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
          <p:cNvSpPr>
            <a:spLocks noGrp="1"/>
          </p:cNvSpPr>
          <p:nvPr>
            <p:ph type="dt" sz="half" idx="2"/>
          </p:nvPr>
        </p:nvSpPr>
        <p:spPr bwMode="auto">
          <a:xfrm>
            <a:off x="2743200" y="6248400"/>
            <a:ext cx="36576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1800" b="1" i="1">
                <a:solidFill>
                  <a:schemeClr val="bg1"/>
                </a:solidFill>
                <a:latin typeface="Arial Narrow" panose="020B0606020202030204" pitchFamily="34" charset="0"/>
                <a:cs typeface="Arial" panose="020B0604020202020204" pitchFamily="34" charset="0"/>
              </a:defRPr>
            </a:lvl1pPr>
          </a:lstStyle>
          <a:p>
            <a:pPr>
              <a:defRPr/>
            </a:pPr>
            <a:r>
              <a:rPr lang="en-US"/>
              <a:t>Murach's C++ Programming</a:t>
            </a:r>
            <a:endParaRPr lang="en-US" dirty="0"/>
          </a:p>
        </p:txBody>
      </p:sp>
      <p:sp>
        <p:nvSpPr>
          <p:cNvPr id="8" name="Footer Placeholder 2"/>
          <p:cNvSpPr>
            <a:spLocks noGrp="1"/>
          </p:cNvSpPr>
          <p:nvPr>
            <p:ph type="ftr" sz="quarter" idx="3"/>
          </p:nvPr>
        </p:nvSpPr>
        <p:spPr bwMode="auto">
          <a:xfrm>
            <a:off x="76200" y="6248400"/>
            <a:ext cx="27432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500">
                <a:solidFill>
                  <a:schemeClr val="bg1"/>
                </a:solidFill>
                <a:latin typeface="Arial Narrow" pitchFamily="34" charset="0"/>
              </a:defRPr>
            </a:lvl1pPr>
          </a:lstStyle>
          <a:p>
            <a:pPr>
              <a:defRPr/>
            </a:pPr>
            <a:r>
              <a:rPr lang="en-US"/>
              <a:t>© 2018, Mike Murach &amp; Associates, Inc.</a:t>
            </a:r>
            <a:endParaRPr lang="en-US" dirty="0"/>
          </a:p>
        </p:txBody>
      </p:sp>
      <p:sp>
        <p:nvSpPr>
          <p:cNvPr id="9" name="Slide Number Placeholder 3"/>
          <p:cNvSpPr>
            <a:spLocks noGrp="1"/>
          </p:cNvSpPr>
          <p:nvPr>
            <p:ph type="sldNum" sz="quarter" idx="4"/>
          </p:nvPr>
        </p:nvSpPr>
        <p:spPr bwMode="auto">
          <a:xfrm>
            <a:off x="6629400" y="6248400"/>
            <a:ext cx="19050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r">
              <a:defRPr sz="900">
                <a:latin typeface="Arial Narrow" pitchFamily="34" charset="0"/>
              </a:defRPr>
            </a:lvl1pPr>
          </a:lstStyle>
          <a:p>
            <a:pPr algn="l">
              <a:defRPr/>
            </a:pPr>
            <a:endParaRPr lang="en-US" sz="1400" dirty="0">
              <a:latin typeface="Times New Roman"/>
            </a:endParaRPr>
          </a:p>
          <a:p>
            <a:pPr>
              <a:defRPr/>
            </a:pPr>
            <a:r>
              <a:rPr lang="en-US" dirty="0">
                <a:solidFill>
                  <a:schemeClr val="bg1"/>
                </a:solidFill>
              </a:rPr>
              <a:t>C1, Slide </a:t>
            </a:r>
            <a:fld id="{BF5C1183-B085-4070-A402-C03A3F977D3D}" type="slidenum">
              <a:rPr lang="en-US" smtClean="0">
                <a:solidFill>
                  <a:schemeClr val="bg1"/>
                </a:solidFill>
              </a:rPr>
              <a:pPr>
                <a:defRPr/>
              </a:pPr>
              <a:t>‹#›</a:t>
            </a:fld>
            <a:endParaRPr lang="en-US" dirty="0">
              <a:solidFill>
                <a:schemeClr val="bg1"/>
              </a:solidFill>
            </a:endParaRPr>
          </a:p>
        </p:txBody>
      </p:sp>
      <p:pic>
        <p:nvPicPr>
          <p:cNvPr id="3" name="Picture 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76830" y="6397412"/>
            <a:ext cx="1228170" cy="231988"/>
          </a:xfrm>
          <a:prstGeom prst="rect">
            <a:avLst/>
          </a:prstGeom>
        </p:spPr>
      </p:pic>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73" r:id="rId7"/>
    <p:sldLayoutId id="2147483683" r:id="rId8"/>
    <p:sldLayoutId id="2147483674" r:id="rId9"/>
    <p:sldLayoutId id="2147483676" r:id="rId10"/>
    <p:sldLayoutId id="2147483675" r:id="rId11"/>
  </p:sldLayoutIdLst>
  <p:hf hdr="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a:t>Murach's C++ Programming</a:t>
            </a:r>
            <a:endParaRPr lang="en-US" dirty="0"/>
          </a:p>
        </p:txBody>
      </p:sp>
      <p:sp>
        <p:nvSpPr>
          <p:cNvPr id="3" name="Footer Placeholder 2"/>
          <p:cNvSpPr>
            <a:spLocks noGrp="1"/>
          </p:cNvSpPr>
          <p:nvPr>
            <p:ph type="ftr" sz="quarter" idx="11"/>
          </p:nvPr>
        </p:nvSpPr>
        <p:spPr/>
        <p:txBody>
          <a:bodyPr/>
          <a:lstStyle/>
          <a:p>
            <a:pPr>
              <a:defRPr/>
            </a:pPr>
            <a:r>
              <a:rPr lang="en-US"/>
              <a:t>© 2018, Mike Murach &amp; Associates, Inc.</a:t>
            </a:r>
            <a:endParaRPr lang="en-US" dirty="0"/>
          </a:p>
        </p:txBody>
      </p:sp>
      <p:sp>
        <p:nvSpPr>
          <p:cNvPr id="4" name="Slide Number Placeholder 3"/>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C8, Slide </a:t>
            </a:r>
            <a:fld id="{BF5C1183-B085-4070-A402-C03A3F977D3D}" type="slidenum">
              <a:rPr lang="en-US" smtClean="0">
                <a:solidFill>
                  <a:schemeClr val="bg1"/>
                </a:solidFill>
              </a:rPr>
              <a:pPr>
                <a:defRPr/>
              </a:pPr>
              <a:t>1</a:t>
            </a:fld>
            <a:endParaRPr lang="en-US" dirty="0">
              <a:solidFill>
                <a:schemeClr val="bg1"/>
              </a:solidFill>
            </a:endParaRPr>
          </a:p>
        </p:txBody>
      </p:sp>
      <p:sp>
        <p:nvSpPr>
          <p:cNvPr id="5" name="Title 4"/>
          <p:cNvSpPr>
            <a:spLocks noGrp="1"/>
          </p:cNvSpPr>
          <p:nvPr>
            <p:ph type="title"/>
          </p:nvPr>
        </p:nvSpPr>
        <p:spPr/>
        <p:txBody>
          <a:bodyPr/>
          <a:lstStyle/>
          <a:p>
            <a:r>
              <a:rPr lang="en-US" dirty="0"/>
              <a:t>Chapter 8</a:t>
            </a:r>
          </a:p>
        </p:txBody>
      </p:sp>
      <p:sp>
        <p:nvSpPr>
          <p:cNvPr id="6" name="Text Placeholder 5"/>
          <p:cNvSpPr>
            <a:spLocks noGrp="1"/>
          </p:cNvSpPr>
          <p:nvPr>
            <p:ph type="body" sz="quarter" idx="13"/>
          </p:nvPr>
        </p:nvSpPr>
        <p:spPr>
          <a:xfrm>
            <a:off x="1905000" y="2209800"/>
            <a:ext cx="5105400" cy="2971800"/>
          </a:xfrm>
        </p:spPr>
        <p:txBody>
          <a:bodyPr/>
          <a:lstStyle/>
          <a:p>
            <a:pPr>
              <a:spcBef>
                <a:spcPts val="2400"/>
              </a:spcBef>
              <a:spcAft>
                <a:spcPts val="600"/>
              </a:spcAft>
              <a:tabLst>
                <a:tab pos="1371600" algn="l"/>
              </a:tabLst>
            </a:pP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How to </a:t>
            </a:r>
            <a:r>
              <a:rPr lang="en-US"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test, debug,</a:t>
            </a:r>
            <a:br>
              <a:rPr lang="en-US"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br>
            <a:r>
              <a:rPr lang="en-US"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and deploy</a:t>
            </a:r>
            <a:br>
              <a:rPr lang="en-US"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br>
            <a:r>
              <a:rPr lang="en-US"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a </a:t>
            </a: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program</a:t>
            </a:r>
          </a:p>
          <a:p>
            <a:endParaRPr lang="en-US" dirty="0"/>
          </a:p>
        </p:txBody>
      </p:sp>
    </p:spTree>
    <p:extLst>
      <p:ext uri="{BB962C8B-B14F-4D97-AF65-F5344CB8AC3E}">
        <p14:creationId xmlns:p14="http://schemas.microsoft.com/office/powerpoint/2010/main" val="68226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45BBB88-3BB0-4BDB-B4CC-A435B92B9CE3}"/>
              </a:ext>
            </a:extLst>
          </p:cNvPr>
          <p:cNvSpPr>
            <a:spLocks noGrp="1"/>
          </p:cNvSpPr>
          <p:nvPr>
            <p:ph type="dt" sz="half" idx="10"/>
          </p:nvPr>
        </p:nvSpPr>
        <p:spPr/>
        <p:txBody>
          <a:bodyPr/>
          <a:lstStyle/>
          <a:p>
            <a:pPr>
              <a:defRPr/>
            </a:pPr>
            <a:r>
              <a:rPr lang="en-US"/>
              <a:t>Murach's C++ Programming</a:t>
            </a:r>
            <a:endParaRPr lang="en-US" dirty="0"/>
          </a:p>
        </p:txBody>
      </p:sp>
      <p:sp>
        <p:nvSpPr>
          <p:cNvPr id="3" name="Footer Placeholder 2">
            <a:extLst>
              <a:ext uri="{FF2B5EF4-FFF2-40B4-BE49-F238E27FC236}">
                <a16:creationId xmlns:a16="http://schemas.microsoft.com/office/drawing/2014/main" xmlns="" id="{4C784A1F-2731-40D8-84CE-52F3332AFC47}"/>
              </a:ext>
            </a:extLst>
          </p:cNvPr>
          <p:cNvSpPr>
            <a:spLocks noGrp="1"/>
          </p:cNvSpPr>
          <p:nvPr>
            <p:ph type="ftr" sz="quarter" idx="11"/>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xmlns="" id="{1409D431-8AA2-4A9B-A21F-F1F852876284}"/>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C8, Slide </a:t>
            </a:r>
            <a:fld id="{BF5C1183-B085-4070-A402-C03A3F977D3D}" type="slidenum">
              <a:rPr lang="en-US" smtClean="0">
                <a:solidFill>
                  <a:schemeClr val="bg1"/>
                </a:solidFill>
              </a:rPr>
              <a:pPr>
                <a:defRPr/>
              </a:pPr>
              <a:t>10</a:t>
            </a:fld>
            <a:endParaRPr lang="en-US" dirty="0">
              <a:solidFill>
                <a:schemeClr val="bg1"/>
              </a:solidFill>
            </a:endParaRPr>
          </a:p>
        </p:txBody>
      </p:sp>
      <p:sp>
        <p:nvSpPr>
          <p:cNvPr id="5" name="Title 4">
            <a:extLst>
              <a:ext uri="{FF2B5EF4-FFF2-40B4-BE49-F238E27FC236}">
                <a16:creationId xmlns:a16="http://schemas.microsoft.com/office/drawing/2014/main" xmlns="" id="{5F561268-6B44-4FE6-ACDB-1D92BEBFA473}"/>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A problem with floating-point numbers</a:t>
            </a:r>
            <a:endParaRPr lang="en-US" dirty="0"/>
          </a:p>
        </p:txBody>
      </p:sp>
      <p:sp>
        <p:nvSpPr>
          <p:cNvPr id="6" name="Text Placeholder 5">
            <a:extLst>
              <a:ext uri="{FF2B5EF4-FFF2-40B4-BE49-F238E27FC236}">
                <a16:creationId xmlns:a16="http://schemas.microsoft.com/office/drawing/2014/main" xmlns="" id="{B90066B7-59C2-4F0D-B0F0-EDE74CD24307}"/>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Using floating-point numbers that can lead to arithmetic errors. For example: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double d = 0.2 + 0.7   // d = 0.8999999999999999</a:t>
            </a:r>
          </a:p>
          <a:p>
            <a:pPr marL="347345" marR="0">
              <a:spcBef>
                <a:spcPts val="0"/>
              </a:spcBef>
              <a:spcAft>
                <a:spcPts val="0"/>
              </a:spcAft>
              <a:tabLst>
                <a:tab pos="1371600" algn="l"/>
              </a:tabLst>
            </a:pP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cout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&lt;&lt; d &lt;&lt;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endl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displays 0.9 because of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cout's</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 default rounding</a:t>
            </a:r>
          </a:p>
          <a:p>
            <a:pPr marL="347345" marR="0">
              <a:spcBef>
                <a:spcPts val="0"/>
              </a:spcBef>
              <a:spcAft>
                <a:spcPts val="60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if (d == .9)           // this is not true!</a:t>
            </a:r>
          </a:p>
          <a:p>
            <a:pPr marL="342900" marR="182880">
              <a:spcBef>
                <a:spcPts val="0"/>
              </a:spcBef>
              <a:spcAft>
                <a:spcPts val="600"/>
              </a:spcAft>
            </a:pPr>
            <a:r>
              <a:rPr lang="en-US" dirty="0">
                <a:latin typeface="Times New Roman" panose="02020603050405020304" pitchFamily="18" charset="0"/>
                <a:ea typeface="Times New Roman" panose="02020603050405020304" pitchFamily="18" charset="0"/>
              </a:rPr>
              <a:t>You can prevent errors like this by rounding or by not using the equality operator as described in chapter 6.</a:t>
            </a:r>
          </a:p>
          <a:p>
            <a:endParaRPr lang="en-US" dirty="0"/>
          </a:p>
        </p:txBody>
      </p:sp>
    </p:spTree>
    <p:extLst>
      <p:ext uri="{BB962C8B-B14F-4D97-AF65-F5344CB8AC3E}">
        <p14:creationId xmlns:p14="http://schemas.microsoft.com/office/powerpoint/2010/main" val="2575339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A8251E5F-9594-41DC-9BA1-9FCA443AB9D6}"/>
              </a:ext>
            </a:extLst>
          </p:cNvPr>
          <p:cNvSpPr>
            <a:spLocks noGrp="1"/>
          </p:cNvSpPr>
          <p:nvPr>
            <p:ph type="title"/>
          </p:nvPr>
        </p:nvSpPr>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MPG program tested with valid data</a:t>
            </a:r>
            <a:endParaRPr lang="en-US" dirty="0"/>
          </a:p>
        </p:txBody>
      </p:sp>
      <p:sp>
        <p:nvSpPr>
          <p:cNvPr id="14" name="Text Placeholder 13">
            <a:extLst>
              <a:ext uri="{FF2B5EF4-FFF2-40B4-BE49-F238E27FC236}">
                <a16:creationId xmlns:a16="http://schemas.microsoft.com/office/drawing/2014/main" xmlns="" id="{94561811-01F3-4E0B-A1D4-86A3FDD482CE}"/>
              </a:ext>
            </a:extLst>
          </p:cNvPr>
          <p:cNvSpPr>
            <a:spLocks noGrp="1"/>
          </p:cNvSpPr>
          <p:nvPr>
            <p:ph type="body" sz="quarter" idx="16"/>
          </p:nvPr>
        </p:nvSpPr>
        <p:spPr>
          <a:xfrm>
            <a:off x="1295400" y="1138254"/>
            <a:ext cx="6705600" cy="1371600"/>
          </a:xfrm>
        </p:spPr>
        <p:txBody>
          <a:bodyPr/>
          <a:lstStyle/>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Miles Per Gallon Calculator</a:t>
            </a: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Enter miles driven:        </a:t>
            </a:r>
            <a:r>
              <a:rPr lang="en-US" sz="1600" dirty="0">
                <a:latin typeface="Courier New" panose="02070309020205020404" pitchFamily="49" charset="0"/>
                <a:ea typeface="Times New Roman" panose="02020603050405020304" pitchFamily="18" charset="0"/>
                <a:cs typeface="Times New Roman" panose="02020603050405020304" pitchFamily="18" charset="0"/>
              </a:rPr>
              <a:t>325</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Enter gallons of gas used: </a:t>
            </a:r>
            <a:r>
              <a:rPr lang="en-US" sz="1600" dirty="0">
                <a:latin typeface="Courier New" panose="02070309020205020404" pitchFamily="49" charset="0"/>
                <a:ea typeface="Times New Roman" panose="02020603050405020304" pitchFamily="18" charset="0"/>
                <a:cs typeface="Times New Roman" panose="02020603050405020304" pitchFamily="18" charset="0"/>
              </a:rPr>
              <a:t>10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Miles per gallon:          32.5</a:t>
            </a:r>
          </a:p>
        </p:txBody>
      </p:sp>
      <p:sp>
        <p:nvSpPr>
          <p:cNvPr id="12" name="Text Placeholder 11">
            <a:extLst>
              <a:ext uri="{FF2B5EF4-FFF2-40B4-BE49-F238E27FC236}">
                <a16:creationId xmlns:a16="http://schemas.microsoft.com/office/drawing/2014/main" xmlns="" id="{4897B552-F6D6-4E38-854F-E9180A8EC489}"/>
              </a:ext>
            </a:extLst>
          </p:cNvPr>
          <p:cNvSpPr>
            <a:spLocks noGrp="1"/>
          </p:cNvSpPr>
          <p:nvPr>
            <p:ph type="body" sz="quarter" idx="14"/>
          </p:nvPr>
        </p:nvSpPr>
        <p:spPr>
          <a:xfrm>
            <a:off x="838200" y="2741656"/>
            <a:ext cx="7391400" cy="382544"/>
          </a:xfrm>
        </p:spPr>
        <p:txBody>
          <a:bodyPr/>
          <a:lstStyle/>
          <a:p>
            <a:pPr>
              <a:spcBef>
                <a:spcPts val="150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MPG program tested with invalid data</a:t>
            </a:r>
          </a:p>
          <a:p>
            <a:endParaRPr lang="en-US" dirty="0"/>
          </a:p>
        </p:txBody>
      </p:sp>
      <p:sp>
        <p:nvSpPr>
          <p:cNvPr id="13" name="Text Placeholder 12">
            <a:extLst>
              <a:ext uri="{FF2B5EF4-FFF2-40B4-BE49-F238E27FC236}">
                <a16:creationId xmlns:a16="http://schemas.microsoft.com/office/drawing/2014/main" xmlns="" id="{14BDABB8-09FD-438B-8AEB-AE5A937B0E55}"/>
              </a:ext>
            </a:extLst>
          </p:cNvPr>
          <p:cNvSpPr>
            <a:spLocks noGrp="1"/>
          </p:cNvSpPr>
          <p:nvPr>
            <p:ph type="body" sz="quarter" idx="15"/>
          </p:nvPr>
        </p:nvSpPr>
        <p:spPr>
          <a:xfrm>
            <a:off x="1295400" y="3200400"/>
            <a:ext cx="6705600" cy="1143000"/>
          </a:xfrm>
        </p:spPr>
        <p:txBody>
          <a:bodyPr/>
          <a:lstStyle/>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Miles Per Gallon Calculator</a:t>
            </a: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Enter miles driven:        </a:t>
            </a:r>
            <a:r>
              <a:rPr lang="en-US" sz="1600" dirty="0">
                <a:latin typeface="Courier New" panose="02070309020205020404" pitchFamily="49" charset="0"/>
                <a:ea typeface="Times New Roman" panose="02020603050405020304" pitchFamily="18" charset="0"/>
                <a:cs typeface="Times New Roman" panose="02020603050405020304" pitchFamily="18" charset="0"/>
              </a:rPr>
              <a:t>ten</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Enter gallons of gas used: Miles per gallon:       1</a:t>
            </a:r>
          </a:p>
          <a:p>
            <a:endParaRPr lang="en-US" dirty="0"/>
          </a:p>
        </p:txBody>
      </p:sp>
      <p:sp>
        <p:nvSpPr>
          <p:cNvPr id="2" name="Date Placeholder 1">
            <a:extLst>
              <a:ext uri="{FF2B5EF4-FFF2-40B4-BE49-F238E27FC236}">
                <a16:creationId xmlns:a16="http://schemas.microsoft.com/office/drawing/2014/main" xmlns="" id="{164F3958-0C7C-4927-AF58-F500C5B74D4A}"/>
              </a:ext>
            </a:extLst>
          </p:cNvPr>
          <p:cNvSpPr>
            <a:spLocks noGrp="1"/>
          </p:cNvSpPr>
          <p:nvPr>
            <p:ph type="dt" sz="half" idx="10"/>
          </p:nvPr>
        </p:nvSpPr>
        <p:spPr/>
        <p:txBody>
          <a:bodyPr/>
          <a:lstStyle/>
          <a:p>
            <a:pPr>
              <a:defRPr/>
            </a:pPr>
            <a:r>
              <a:rPr lang="en-US"/>
              <a:t>Murach's C++ Programming</a:t>
            </a:r>
            <a:endParaRPr lang="en-US" dirty="0"/>
          </a:p>
        </p:txBody>
      </p:sp>
      <p:sp>
        <p:nvSpPr>
          <p:cNvPr id="3" name="Footer Placeholder 2">
            <a:extLst>
              <a:ext uri="{FF2B5EF4-FFF2-40B4-BE49-F238E27FC236}">
                <a16:creationId xmlns:a16="http://schemas.microsoft.com/office/drawing/2014/main" xmlns="" id="{B3F12DA6-18CE-4420-8228-F7C6C8ED3093}"/>
              </a:ext>
            </a:extLst>
          </p:cNvPr>
          <p:cNvSpPr>
            <a:spLocks noGrp="1"/>
          </p:cNvSpPr>
          <p:nvPr>
            <p:ph type="ftr" sz="quarter" idx="11"/>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xmlns="" id="{F25D4599-D8D8-4D81-BA34-E7B724EFE368}"/>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C8, Slide </a:t>
            </a:r>
            <a:fld id="{BF5C1183-B085-4070-A402-C03A3F977D3D}" type="slidenum">
              <a:rPr lang="en-US" smtClean="0">
                <a:solidFill>
                  <a:schemeClr val="bg1"/>
                </a:solidFill>
              </a:rPr>
              <a:pPr>
                <a:defRPr/>
              </a:pPr>
              <a:t>11</a:t>
            </a:fld>
            <a:endParaRPr lang="en-US" dirty="0">
              <a:solidFill>
                <a:schemeClr val="bg1"/>
              </a:solidFill>
            </a:endParaRPr>
          </a:p>
        </p:txBody>
      </p:sp>
    </p:spTree>
    <p:extLst>
      <p:ext uri="{BB962C8B-B14F-4D97-AF65-F5344CB8AC3E}">
        <p14:creationId xmlns:p14="http://schemas.microsoft.com/office/powerpoint/2010/main" val="1159555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2A49C43-6977-4BBB-BDCA-B9811170FB2E}"/>
              </a:ext>
            </a:extLst>
          </p:cNvPr>
          <p:cNvSpPr>
            <a:spLocks noGrp="1"/>
          </p:cNvSpPr>
          <p:nvPr>
            <p:ph type="dt" sz="half" idx="10"/>
          </p:nvPr>
        </p:nvSpPr>
        <p:spPr/>
        <p:txBody>
          <a:bodyPr/>
          <a:lstStyle/>
          <a:p>
            <a:pPr>
              <a:defRPr/>
            </a:pPr>
            <a:r>
              <a:rPr lang="en-US"/>
              <a:t>Murach's C++ Programming</a:t>
            </a:r>
            <a:endParaRPr lang="en-US" dirty="0"/>
          </a:p>
        </p:txBody>
      </p:sp>
      <p:sp>
        <p:nvSpPr>
          <p:cNvPr id="3" name="Footer Placeholder 2">
            <a:extLst>
              <a:ext uri="{FF2B5EF4-FFF2-40B4-BE49-F238E27FC236}">
                <a16:creationId xmlns:a16="http://schemas.microsoft.com/office/drawing/2014/main" xmlns="" id="{BAD08C70-207F-4C2A-9BBD-7DD18FD122AE}"/>
              </a:ext>
            </a:extLst>
          </p:cNvPr>
          <p:cNvSpPr>
            <a:spLocks noGrp="1"/>
          </p:cNvSpPr>
          <p:nvPr>
            <p:ph type="ftr" sz="quarter" idx="11"/>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xmlns="" id="{DE89C2B1-9195-4B6E-8F3E-83797B23ADE1}"/>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C8, Slide </a:t>
            </a:r>
            <a:fld id="{BF5C1183-B085-4070-A402-C03A3F977D3D}" type="slidenum">
              <a:rPr lang="en-US" smtClean="0">
                <a:solidFill>
                  <a:schemeClr val="bg1"/>
                </a:solidFill>
              </a:rPr>
              <a:pPr>
                <a:defRPr/>
              </a:pPr>
              <a:t>12</a:t>
            </a:fld>
            <a:endParaRPr lang="en-US" dirty="0">
              <a:solidFill>
                <a:schemeClr val="bg1"/>
              </a:solidFill>
            </a:endParaRPr>
          </a:p>
        </p:txBody>
      </p:sp>
      <p:sp>
        <p:nvSpPr>
          <p:cNvPr id="5" name="Title 4">
            <a:extLst>
              <a:ext uri="{FF2B5EF4-FFF2-40B4-BE49-F238E27FC236}">
                <a16:creationId xmlns:a16="http://schemas.microsoft.com/office/drawing/2014/main" xmlns="" id="{E6FFA2EA-2F2F-4536-B852-43CD2A13FA7D}"/>
              </a:ext>
            </a:extLst>
          </p:cNvPr>
          <p:cNvSpPr>
            <a:spLocks noGrp="1"/>
          </p:cNvSpPr>
          <p:nvPr>
            <p:ph type="title"/>
          </p:nvPr>
        </p:nvSpPr>
        <p:spPr>
          <a:xfrm>
            <a:off x="914400" y="609600"/>
            <a:ext cx="7315200" cy="738664"/>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Starting to test the Future Value program </a:t>
            </a:r>
            <a:br>
              <a:rPr lang="en-US" dirty="0">
                <a:latin typeface="Arial" panose="020B0604020202020204" pitchFamily="34" charset="0"/>
                <a:ea typeface="Times New Roman" panose="02020603050405020304" pitchFamily="18" charset="0"/>
                <a:cs typeface="Times New Roman" panose="02020603050405020304" pitchFamily="18" charset="0"/>
              </a:rPr>
            </a:br>
            <a:r>
              <a:rPr lang="en-US" dirty="0">
                <a:latin typeface="Arial" panose="020B0604020202020204" pitchFamily="34" charset="0"/>
                <a:ea typeface="Times New Roman" panose="02020603050405020304" pitchFamily="18" charset="0"/>
                <a:cs typeface="Times New Roman" panose="02020603050405020304" pitchFamily="18" charset="0"/>
              </a:rPr>
              <a:t>with invalid data</a:t>
            </a:r>
            <a:endParaRPr lang="en-US" dirty="0"/>
          </a:p>
        </p:txBody>
      </p:sp>
      <p:sp>
        <p:nvSpPr>
          <p:cNvPr id="6" name="Text Placeholder 5">
            <a:extLst>
              <a:ext uri="{FF2B5EF4-FFF2-40B4-BE49-F238E27FC236}">
                <a16:creationId xmlns:a16="http://schemas.microsoft.com/office/drawing/2014/main" xmlns="" id="{B7061E19-185E-4A2E-B28E-8C57D28A0B28}"/>
              </a:ext>
            </a:extLst>
          </p:cNvPr>
          <p:cNvSpPr>
            <a:spLocks noGrp="1"/>
          </p:cNvSpPr>
          <p:nvPr>
            <p:ph type="body" sz="quarter" idx="15"/>
          </p:nvPr>
        </p:nvSpPr>
        <p:spPr>
          <a:xfrm>
            <a:off x="1295400" y="1500664"/>
            <a:ext cx="6705600" cy="2819400"/>
          </a:xfrm>
        </p:spPr>
        <p:txBody>
          <a:bodyPr/>
          <a:lstStyle/>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The Future Value Calculator</a:t>
            </a: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INPUT</a:t>
            </a: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Monthly Investment:   </a:t>
            </a:r>
            <a:r>
              <a:rPr lang="en-US" sz="1600" dirty="0">
                <a:latin typeface="Courier New" panose="02070309020205020404" pitchFamily="49" charset="0"/>
                <a:ea typeface="Times New Roman" panose="02020603050405020304" pitchFamily="18" charset="0"/>
                <a:cs typeface="Times New Roman" panose="02020603050405020304" pitchFamily="18" charset="0"/>
              </a:rPr>
              <a:t>ten</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Error! Invalid number. Try again.</a:t>
            </a: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Monthly Investment:   </a:t>
            </a:r>
            <a:r>
              <a:rPr lang="en-US" sz="1600" dirty="0">
                <a:latin typeface="Courier New" panose="02070309020205020404" pitchFamily="49" charset="0"/>
                <a:ea typeface="Times New Roman" panose="02020603050405020304" pitchFamily="18" charset="0"/>
                <a:cs typeface="Times New Roman" panose="02020603050405020304" pitchFamily="18" charset="0"/>
              </a:rPr>
              <a:t>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Error! Number must be greater than 0. Try again.</a:t>
            </a: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Monthly Investment:   </a:t>
            </a:r>
            <a:r>
              <a:rPr lang="en-US" sz="1600" dirty="0">
                <a:latin typeface="Courier New" panose="02070309020205020404" pitchFamily="49" charset="0"/>
                <a:ea typeface="Times New Roman" panose="02020603050405020304" pitchFamily="18" charset="0"/>
                <a:cs typeface="Times New Roman" panose="02020603050405020304" pitchFamily="18" charset="0"/>
              </a:rPr>
              <a:t>10000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Error! Number must be less than 10000. Try again.</a:t>
            </a: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Monthly Investment:   </a:t>
            </a:r>
            <a:r>
              <a:rPr lang="en-US" sz="1600" dirty="0">
                <a:latin typeface="Courier New" panose="02070309020205020404" pitchFamily="49" charset="0"/>
                <a:ea typeface="Times New Roman" panose="02020603050405020304" pitchFamily="18" charset="0"/>
                <a:cs typeface="Times New Roman" panose="02020603050405020304" pitchFamily="18" charset="0"/>
              </a:rPr>
              <a:t>9999</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Yearly Interest Rate: </a:t>
            </a:r>
          </a:p>
          <a:p>
            <a:endParaRPr lang="en-US" dirty="0"/>
          </a:p>
        </p:txBody>
      </p:sp>
    </p:spTree>
    <p:extLst>
      <p:ext uri="{BB962C8B-B14F-4D97-AF65-F5344CB8AC3E}">
        <p14:creationId xmlns:p14="http://schemas.microsoft.com/office/powerpoint/2010/main" val="1304441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EFF769-F6EE-4F10-8653-6A3A14AE7CD7}"/>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two critical test phases</a:t>
            </a:r>
            <a:endParaRPr lang="en-US" dirty="0"/>
          </a:p>
        </p:txBody>
      </p:sp>
      <p:sp>
        <p:nvSpPr>
          <p:cNvPr id="3" name="Text Placeholder 2">
            <a:extLst>
              <a:ext uri="{FF2B5EF4-FFF2-40B4-BE49-F238E27FC236}">
                <a16:creationId xmlns:a16="http://schemas.microsoft.com/office/drawing/2014/main" xmlns="" id="{D4747C98-76A9-4EFE-91E0-146532E5ED7B}"/>
              </a:ext>
            </a:extLst>
          </p:cNvPr>
          <p:cNvSpPr>
            <a:spLocks noGrp="1"/>
          </p:cNvSpPr>
          <p:nvPr>
            <p:ph type="body" sz="quarter" idx="13"/>
          </p:nvPr>
        </p:nvSpPr>
        <p:spPr/>
        <p:txBody>
          <a:bodyPr/>
          <a:lstStyle/>
          <a:p>
            <a:pPr marL="342900" marR="0" lvl="0" indent="-342900">
              <a:spcBef>
                <a:spcPts val="0"/>
              </a:spcBef>
              <a:spcAft>
                <a:spcPts val="600"/>
              </a:spcAft>
              <a:buFont typeface="+mj-lt"/>
              <a:buAutoNum type="arabicPeriod"/>
              <a:tabLst>
                <a:tab pos="228600" algn="l"/>
                <a:tab pos="347345" algn="l"/>
                <a:tab pos="347345" algn="l"/>
              </a:tabLst>
            </a:pPr>
            <a:r>
              <a:rPr lang="en-US" dirty="0">
                <a:latin typeface="Times New Roman" panose="02020603050405020304" pitchFamily="18" charset="0"/>
                <a:ea typeface="Times New Roman" panose="02020603050405020304" pitchFamily="18" charset="0"/>
              </a:rPr>
              <a:t>Test the program with valid input data to make sure the results are correct. </a:t>
            </a:r>
          </a:p>
          <a:p>
            <a:pPr marL="342900" marR="0" lvl="0" indent="-342900">
              <a:spcBef>
                <a:spcPts val="0"/>
              </a:spcBef>
              <a:spcAft>
                <a:spcPts val="600"/>
              </a:spcAft>
              <a:buFont typeface="+mj-lt"/>
              <a:buAutoNum type="arabicPeriod"/>
              <a:tabLst>
                <a:tab pos="228600" algn="l"/>
                <a:tab pos="347345" algn="l"/>
                <a:tab pos="347345" algn="l"/>
              </a:tabLst>
            </a:pPr>
            <a:r>
              <a:rPr lang="en-US" dirty="0">
                <a:latin typeface="Times New Roman" panose="02020603050405020304" pitchFamily="18" charset="0"/>
                <a:ea typeface="Times New Roman" panose="02020603050405020304" pitchFamily="18" charset="0"/>
              </a:rPr>
              <a:t>Test the program with invalid data or unexpected user actions. Try everything you can think of to make the program fail.</a:t>
            </a:r>
          </a:p>
          <a:p>
            <a:endParaRPr lang="en-US" dirty="0"/>
          </a:p>
        </p:txBody>
      </p:sp>
      <p:sp>
        <p:nvSpPr>
          <p:cNvPr id="4" name="Text Placeholder 3">
            <a:extLst>
              <a:ext uri="{FF2B5EF4-FFF2-40B4-BE49-F238E27FC236}">
                <a16:creationId xmlns:a16="http://schemas.microsoft.com/office/drawing/2014/main" xmlns="" id="{4AB9E7E9-072F-474B-9D2B-377FAD26C40F}"/>
              </a:ext>
            </a:extLst>
          </p:cNvPr>
          <p:cNvSpPr>
            <a:spLocks noGrp="1"/>
          </p:cNvSpPr>
          <p:nvPr>
            <p:ph type="body" sz="quarter" idx="14"/>
          </p:nvPr>
        </p:nvSpPr>
        <p:spPr>
          <a:xfrm>
            <a:off x="838200" y="2667000"/>
            <a:ext cx="7391400" cy="382544"/>
          </a:xfrm>
        </p:spPr>
        <p:txBody>
          <a:bodyPr/>
          <a:lstStyle/>
          <a:p>
            <a:pPr>
              <a:spcBef>
                <a:spcPts val="150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How to make a test plan for the critical phases</a:t>
            </a:r>
          </a:p>
          <a:p>
            <a:endParaRPr lang="en-US" dirty="0"/>
          </a:p>
        </p:txBody>
      </p:sp>
      <p:sp>
        <p:nvSpPr>
          <p:cNvPr id="5" name="Text Placeholder 4">
            <a:extLst>
              <a:ext uri="{FF2B5EF4-FFF2-40B4-BE49-F238E27FC236}">
                <a16:creationId xmlns:a16="http://schemas.microsoft.com/office/drawing/2014/main" xmlns="" id="{79E55CFA-A6C1-4B50-86C6-91ACE3DA4E2B}"/>
              </a:ext>
            </a:extLst>
          </p:cNvPr>
          <p:cNvSpPr>
            <a:spLocks noGrp="1"/>
          </p:cNvSpPr>
          <p:nvPr>
            <p:ph type="body" sz="quarter" idx="15"/>
          </p:nvPr>
        </p:nvSpPr>
        <p:spPr>
          <a:xfrm>
            <a:off x="838200" y="3122022"/>
            <a:ext cx="7391400" cy="2049956"/>
          </a:xfrm>
        </p:spPr>
        <p:txBody>
          <a:bodyPr/>
          <a:lstStyle/>
          <a:p>
            <a:pPr marL="342900" marR="0" lvl="0" indent="-342900">
              <a:spcBef>
                <a:spcPts val="0"/>
              </a:spcBef>
              <a:spcAft>
                <a:spcPts val="600"/>
              </a:spcAft>
              <a:buFont typeface="+mj-lt"/>
              <a:buAutoNum type="arabicPeriod"/>
              <a:tabLst>
                <a:tab pos="228600" algn="l"/>
                <a:tab pos="347345" algn="l"/>
                <a:tab pos="347345" algn="l"/>
              </a:tabLst>
            </a:pPr>
            <a:r>
              <a:rPr lang="en-US" dirty="0">
                <a:latin typeface="Times New Roman" panose="02020603050405020304" pitchFamily="18" charset="0"/>
                <a:ea typeface="Times New Roman" panose="02020603050405020304" pitchFamily="18" charset="0"/>
              </a:rPr>
              <a:t>List the valid entries that you’re going to make and the correct results for each set of entries. Then, make sure that the results are correct when you test with these entries.</a:t>
            </a:r>
          </a:p>
          <a:p>
            <a:pPr marL="342900" marR="0" lvl="0" indent="-342900">
              <a:spcBef>
                <a:spcPts val="0"/>
              </a:spcBef>
              <a:spcAft>
                <a:spcPts val="600"/>
              </a:spcAft>
              <a:buFont typeface="+mj-lt"/>
              <a:buAutoNum type="arabicPeriod"/>
              <a:tabLst>
                <a:tab pos="228600" algn="l"/>
                <a:tab pos="347345" algn="l"/>
                <a:tab pos="347345" algn="l"/>
              </a:tabLst>
            </a:pPr>
            <a:r>
              <a:rPr lang="en-US" dirty="0">
                <a:latin typeface="Times New Roman" panose="02020603050405020304" pitchFamily="18" charset="0"/>
                <a:ea typeface="Times New Roman" panose="02020603050405020304" pitchFamily="18" charset="0"/>
              </a:rPr>
              <a:t>List the invalid entries that you’re going to make. These should include entries that test the limits of the allowable values.</a:t>
            </a:r>
          </a:p>
          <a:p>
            <a:endParaRPr lang="en-US" dirty="0"/>
          </a:p>
        </p:txBody>
      </p:sp>
      <p:sp>
        <p:nvSpPr>
          <p:cNvPr id="6" name="Date Placeholder 5">
            <a:extLst>
              <a:ext uri="{FF2B5EF4-FFF2-40B4-BE49-F238E27FC236}">
                <a16:creationId xmlns:a16="http://schemas.microsoft.com/office/drawing/2014/main" xmlns="" id="{A3420C69-CAC6-448A-8CE5-020DABC4AA52}"/>
              </a:ext>
            </a:extLst>
          </p:cNvPr>
          <p:cNvSpPr>
            <a:spLocks noGrp="1"/>
          </p:cNvSpPr>
          <p:nvPr>
            <p:ph type="dt" sz="half" idx="10"/>
          </p:nvPr>
        </p:nvSpPr>
        <p:spPr/>
        <p:txBody>
          <a:bodyPr/>
          <a:lstStyle/>
          <a:p>
            <a:pPr>
              <a:defRPr/>
            </a:pPr>
            <a:r>
              <a:rPr lang="en-US"/>
              <a:t>Murach's C++ Programming</a:t>
            </a:r>
            <a:endParaRPr lang="en-US" dirty="0"/>
          </a:p>
        </p:txBody>
      </p:sp>
      <p:sp>
        <p:nvSpPr>
          <p:cNvPr id="7" name="Footer Placeholder 6">
            <a:extLst>
              <a:ext uri="{FF2B5EF4-FFF2-40B4-BE49-F238E27FC236}">
                <a16:creationId xmlns:a16="http://schemas.microsoft.com/office/drawing/2014/main" xmlns="" id="{9F66BFDB-465E-40D7-B9AF-EF09D6DA20D7}"/>
              </a:ext>
            </a:extLst>
          </p:cNvPr>
          <p:cNvSpPr>
            <a:spLocks noGrp="1"/>
          </p:cNvSpPr>
          <p:nvPr>
            <p:ph type="ftr" sz="quarter" idx="11"/>
          </p:nvPr>
        </p:nvSpPr>
        <p:spPr/>
        <p:txBody>
          <a:bodyPr/>
          <a:lstStyle/>
          <a:p>
            <a:pPr>
              <a:defRPr/>
            </a:pPr>
            <a:r>
              <a:rPr lang="en-US"/>
              <a:t>© 2018, Mike Murach &amp; Associates, Inc.</a:t>
            </a:r>
          </a:p>
        </p:txBody>
      </p:sp>
      <p:sp>
        <p:nvSpPr>
          <p:cNvPr id="8" name="Slide Number Placeholder 7">
            <a:extLst>
              <a:ext uri="{FF2B5EF4-FFF2-40B4-BE49-F238E27FC236}">
                <a16:creationId xmlns:a16="http://schemas.microsoft.com/office/drawing/2014/main" xmlns="" id="{4E01761A-0962-4BD4-B6DB-1B2636E862B9}"/>
              </a:ext>
            </a:extLst>
          </p:cNvPr>
          <p:cNvSpPr>
            <a:spLocks noGrp="1"/>
          </p:cNvSpPr>
          <p:nvPr>
            <p:ph type="sldNum" sz="quarter" idx="12"/>
          </p:nvPr>
        </p:nvSpPr>
        <p:spPr/>
        <p:txBody>
          <a:bodyPr/>
          <a:lstStyle/>
          <a:p>
            <a:pPr>
              <a:defRPr/>
            </a:pPr>
            <a:endParaRPr lang="en-US" dirty="0"/>
          </a:p>
          <a:p>
            <a:pPr algn="r">
              <a:defRPr/>
            </a:pPr>
            <a:r>
              <a:rPr lang="en-US" sz="900" dirty="0">
                <a:solidFill>
                  <a:schemeClr val="bg1"/>
                </a:solidFill>
                <a:latin typeface="Arial Narrow" pitchFamily="34" charset="0"/>
              </a:rPr>
              <a:t>C8, Slide </a:t>
            </a:r>
            <a:fld id="{5ECE9829-65B2-40C6-AEFF-7C648FF56A9C}" type="slidenum">
              <a:rPr lang="en-US" sz="900" smtClean="0">
                <a:solidFill>
                  <a:schemeClr val="bg1"/>
                </a:solidFill>
                <a:latin typeface="Arial Narrow" pitchFamily="34" charset="0"/>
              </a:rPr>
              <a:pPr algn="r">
                <a:defRPr/>
              </a:pPr>
              <a:t>13</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862116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2FBBC130-9D9D-4F2C-AA6C-2B1FA6DBBEED}"/>
              </a:ext>
            </a:extLst>
          </p:cNvPr>
          <p:cNvSpPr>
            <a:spLocks noGrp="1"/>
          </p:cNvSpPr>
          <p:nvPr>
            <p:ph type="dt" sz="half" idx="10"/>
          </p:nvPr>
        </p:nvSpPr>
        <p:spPr/>
        <p:txBody>
          <a:bodyPr/>
          <a:lstStyle/>
          <a:p>
            <a:pPr>
              <a:defRPr/>
            </a:pPr>
            <a:r>
              <a:rPr lang="en-US"/>
              <a:t>Murach's C++ Programming</a:t>
            </a:r>
            <a:endParaRPr lang="en-US" dirty="0"/>
          </a:p>
        </p:txBody>
      </p:sp>
      <p:sp>
        <p:nvSpPr>
          <p:cNvPr id="3" name="Footer Placeholder 2">
            <a:extLst>
              <a:ext uri="{FF2B5EF4-FFF2-40B4-BE49-F238E27FC236}">
                <a16:creationId xmlns:a16="http://schemas.microsoft.com/office/drawing/2014/main" xmlns="" id="{838A12AB-3D1D-4486-BF3A-4D14615CAC46}"/>
              </a:ext>
            </a:extLst>
          </p:cNvPr>
          <p:cNvSpPr>
            <a:spLocks noGrp="1"/>
          </p:cNvSpPr>
          <p:nvPr>
            <p:ph type="ftr" sz="quarter" idx="11"/>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xmlns="" id="{5DF8D4C0-0625-42D4-973C-9ED118617ECA}"/>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C8, Slide </a:t>
            </a:r>
            <a:fld id="{BF5C1183-B085-4070-A402-C03A3F977D3D}" type="slidenum">
              <a:rPr lang="en-US" smtClean="0">
                <a:solidFill>
                  <a:schemeClr val="bg1"/>
                </a:solidFill>
              </a:rPr>
              <a:pPr>
                <a:defRPr/>
              </a:pPr>
              <a:t>14</a:t>
            </a:fld>
            <a:endParaRPr lang="en-US" dirty="0">
              <a:solidFill>
                <a:schemeClr val="bg1"/>
              </a:solidFill>
            </a:endParaRPr>
          </a:p>
        </p:txBody>
      </p:sp>
      <p:sp>
        <p:nvSpPr>
          <p:cNvPr id="5" name="Title 4">
            <a:extLst>
              <a:ext uri="{FF2B5EF4-FFF2-40B4-BE49-F238E27FC236}">
                <a16:creationId xmlns:a16="http://schemas.microsoft.com/office/drawing/2014/main" xmlns="" id="{B5EBC498-F844-4C5F-9F13-BA180F5F618C}"/>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Two common testing problems</a:t>
            </a:r>
            <a:endParaRPr lang="en-US" dirty="0"/>
          </a:p>
        </p:txBody>
      </p:sp>
      <p:sp>
        <p:nvSpPr>
          <p:cNvPr id="6" name="Text Placeholder 5">
            <a:extLst>
              <a:ext uri="{FF2B5EF4-FFF2-40B4-BE49-F238E27FC236}">
                <a16:creationId xmlns:a16="http://schemas.microsoft.com/office/drawing/2014/main" xmlns="" id="{8DD06F62-A479-489B-A2AD-40F6047BE9CF}"/>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Not testing a wide enough range of entries.</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Not knowing what the results of each set of entries should be and assuming that the answers are correct because they look correct.</a:t>
            </a:r>
          </a:p>
          <a:p>
            <a:endParaRPr lang="en-US" dirty="0"/>
          </a:p>
        </p:txBody>
      </p:sp>
    </p:spTree>
    <p:extLst>
      <p:ext uri="{BB962C8B-B14F-4D97-AF65-F5344CB8AC3E}">
        <p14:creationId xmlns:p14="http://schemas.microsoft.com/office/powerpoint/2010/main" val="181491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5DE099B-934C-4A14-BA6B-3A211E8D57B0}"/>
              </a:ext>
            </a:extLst>
          </p:cNvPr>
          <p:cNvSpPr>
            <a:spLocks noGrp="1"/>
          </p:cNvSpPr>
          <p:nvPr>
            <p:ph type="dt" sz="half" idx="10"/>
          </p:nvPr>
        </p:nvSpPr>
        <p:spPr/>
        <p:txBody>
          <a:bodyPr/>
          <a:lstStyle/>
          <a:p>
            <a:pPr>
              <a:defRPr/>
            </a:pPr>
            <a:r>
              <a:rPr lang="en-US"/>
              <a:t>Murach's C++ Programming</a:t>
            </a:r>
            <a:endParaRPr lang="en-US" dirty="0"/>
          </a:p>
        </p:txBody>
      </p:sp>
      <p:sp>
        <p:nvSpPr>
          <p:cNvPr id="3" name="Footer Placeholder 2">
            <a:extLst>
              <a:ext uri="{FF2B5EF4-FFF2-40B4-BE49-F238E27FC236}">
                <a16:creationId xmlns:a16="http://schemas.microsoft.com/office/drawing/2014/main" xmlns="" id="{CED2407E-9091-4845-98C7-5D60A3EAC541}"/>
              </a:ext>
            </a:extLst>
          </p:cNvPr>
          <p:cNvSpPr>
            <a:spLocks noGrp="1"/>
          </p:cNvSpPr>
          <p:nvPr>
            <p:ph type="ftr" sz="quarter" idx="11"/>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xmlns="" id="{C83B0177-CFBC-4FE2-A2DF-C80CE1404EA7}"/>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C8, Slide </a:t>
            </a:r>
            <a:fld id="{BF5C1183-B085-4070-A402-C03A3F977D3D}" type="slidenum">
              <a:rPr lang="en-US" smtClean="0">
                <a:solidFill>
                  <a:schemeClr val="bg1"/>
                </a:solidFill>
              </a:rPr>
              <a:pPr>
                <a:defRPr/>
              </a:pPr>
              <a:t>15</a:t>
            </a:fld>
            <a:endParaRPr lang="en-US" dirty="0">
              <a:solidFill>
                <a:schemeClr val="bg1"/>
              </a:solidFill>
            </a:endParaRPr>
          </a:p>
        </p:txBody>
      </p:sp>
      <p:sp>
        <p:nvSpPr>
          <p:cNvPr id="5" name="Title 4">
            <a:extLst>
              <a:ext uri="{FF2B5EF4-FFF2-40B4-BE49-F238E27FC236}">
                <a16:creationId xmlns:a16="http://schemas.microsoft.com/office/drawing/2014/main" xmlns="" id="{38CEF5AA-D67B-4266-8914-A65DC3B55EE6}"/>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How to trace execution by displaying messages</a:t>
            </a:r>
            <a:endParaRPr lang="en-US" dirty="0"/>
          </a:p>
        </p:txBody>
      </p:sp>
      <p:sp>
        <p:nvSpPr>
          <p:cNvPr id="6" name="Text Placeholder 5">
            <a:extLst>
              <a:ext uri="{FF2B5EF4-FFF2-40B4-BE49-F238E27FC236}">
                <a16:creationId xmlns:a16="http://schemas.microsoft.com/office/drawing/2014/main" xmlns="" id="{8556B9D9-D938-4676-A80B-8FA07200DBFF}"/>
              </a:ext>
            </a:extLst>
          </p:cNvPr>
          <p:cNvSpPr>
            <a:spLocks noGrp="1"/>
          </p:cNvSpPr>
          <p:nvPr>
            <p:ph type="body" sz="quarter" idx="13"/>
          </p:nvPr>
        </p:nvSpPr>
        <p:spPr>
          <a:xfrm>
            <a:off x="838200" y="1066800"/>
            <a:ext cx="7543800" cy="4876800"/>
          </a:xfrm>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double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calculate_future_value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(double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monthly_investment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double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yearly_interest_rate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int years)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cout</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&lt;&lt;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calculate_future_value</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starting...\n";</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 convert yearly values to monthly values</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double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monthly_rate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yearly_interest_rate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12 / 100;</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int months = years * 12;</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 calculate future value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double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0;</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cout</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&lt;&lt;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monthly_investment</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 &lt;&lt;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monthly_investment</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&lt;&lt;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endl</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cout</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&lt;&lt;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monthly_rate</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 &lt;&lt;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monthly_rate</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&lt;&lt;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endl</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cout</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&lt;&lt; "months: " &lt;&lt; months &lt;&lt;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endl</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for (int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i</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1;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i</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&lt; months;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i</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monthly_investment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(1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monthly_rate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cout</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&lt;&lt; "month " &lt;&lt;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i</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&lt;&lt; "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future_value</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 &lt;&lt;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future_value</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&lt;&lt;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endl</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return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42701763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DF0107AF-F279-4313-BA18-FCCDDB60B393}"/>
              </a:ext>
            </a:extLst>
          </p:cNvPr>
          <p:cNvSpPr>
            <a:spLocks noGrp="1"/>
          </p:cNvSpPr>
          <p:nvPr>
            <p:ph type="dt" sz="half" idx="10"/>
          </p:nvPr>
        </p:nvSpPr>
        <p:spPr/>
        <p:txBody>
          <a:bodyPr/>
          <a:lstStyle/>
          <a:p>
            <a:pPr>
              <a:defRPr/>
            </a:pPr>
            <a:r>
              <a:rPr lang="en-US"/>
              <a:t>Murach's C++ Programming</a:t>
            </a:r>
            <a:endParaRPr lang="en-US" dirty="0"/>
          </a:p>
        </p:txBody>
      </p:sp>
      <p:sp>
        <p:nvSpPr>
          <p:cNvPr id="3" name="Footer Placeholder 2">
            <a:extLst>
              <a:ext uri="{FF2B5EF4-FFF2-40B4-BE49-F238E27FC236}">
                <a16:creationId xmlns:a16="http://schemas.microsoft.com/office/drawing/2014/main" xmlns="" id="{9A304682-7D5E-465B-9B19-23585F2E5007}"/>
              </a:ext>
            </a:extLst>
          </p:cNvPr>
          <p:cNvSpPr>
            <a:spLocks noGrp="1"/>
          </p:cNvSpPr>
          <p:nvPr>
            <p:ph type="ftr" sz="quarter" idx="11"/>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xmlns="" id="{19CC8022-77C1-4DFD-B469-B3D9ABBF8B7D}"/>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C8, Slide </a:t>
            </a:r>
            <a:fld id="{BF5C1183-B085-4070-A402-C03A3F977D3D}" type="slidenum">
              <a:rPr lang="en-US" smtClean="0">
                <a:solidFill>
                  <a:schemeClr val="bg1"/>
                </a:solidFill>
              </a:rPr>
              <a:pPr>
                <a:defRPr/>
              </a:pPr>
              <a:t>16</a:t>
            </a:fld>
            <a:endParaRPr lang="en-US" dirty="0">
              <a:solidFill>
                <a:schemeClr val="bg1"/>
              </a:solidFill>
            </a:endParaRPr>
          </a:p>
        </p:txBody>
      </p:sp>
      <p:sp>
        <p:nvSpPr>
          <p:cNvPr id="5" name="Title 4">
            <a:extLst>
              <a:ext uri="{FF2B5EF4-FFF2-40B4-BE49-F238E27FC236}">
                <a16:creationId xmlns:a16="http://schemas.microsoft.com/office/drawing/2014/main" xmlns="" id="{93A6B45F-841D-40DE-A68F-F57AAC4A7661}"/>
              </a:ext>
            </a:extLst>
          </p:cNvPr>
          <p:cNvSpPr>
            <a:spLocks noGrp="1"/>
          </p:cNvSpPr>
          <p:nvPr>
            <p:ph type="title"/>
          </p:nvPr>
        </p:nvSpPr>
        <p:spPr>
          <a:xfrm>
            <a:off x="8382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data that’s displayed on the console (part 1)</a:t>
            </a:r>
            <a:endParaRPr lang="en-US" dirty="0"/>
          </a:p>
        </p:txBody>
      </p:sp>
      <p:sp>
        <p:nvSpPr>
          <p:cNvPr id="6" name="Text Placeholder 5">
            <a:extLst>
              <a:ext uri="{FF2B5EF4-FFF2-40B4-BE49-F238E27FC236}">
                <a16:creationId xmlns:a16="http://schemas.microsoft.com/office/drawing/2014/main" xmlns="" id="{B957E054-DD05-440C-BF55-BCF7A7453047}"/>
              </a:ext>
            </a:extLst>
          </p:cNvPr>
          <p:cNvSpPr>
            <a:spLocks noGrp="1"/>
          </p:cNvSpPr>
          <p:nvPr>
            <p:ph type="body" sz="quarter" idx="15"/>
          </p:nvPr>
        </p:nvSpPr>
        <p:spPr>
          <a:xfrm>
            <a:off x="1295400" y="1143000"/>
            <a:ext cx="6934200" cy="4572000"/>
          </a:xfrm>
        </p:spPr>
        <p:txBody>
          <a:bodyPr/>
          <a:lstStyle/>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The Future Value Calculator</a:t>
            </a: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INPUT</a:t>
            </a: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Monthly Investment:   </a:t>
            </a:r>
            <a:r>
              <a:rPr lang="en-US" sz="1600" dirty="0">
                <a:latin typeface="Courier New" panose="02070309020205020404" pitchFamily="49" charset="0"/>
                <a:ea typeface="Times New Roman" panose="02020603050405020304" pitchFamily="18" charset="0"/>
                <a:cs typeface="Times New Roman" panose="02020603050405020304" pitchFamily="18" charset="0"/>
              </a:rPr>
              <a:t>100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Yearly Interest Rate: </a:t>
            </a:r>
            <a:r>
              <a:rPr lang="en-US" sz="1600" dirty="0">
                <a:latin typeface="Courier New" panose="02070309020205020404" pitchFamily="49" charset="0"/>
                <a:ea typeface="Times New Roman" panose="02020603050405020304" pitchFamily="18" charset="0"/>
                <a:cs typeface="Times New Roman" panose="02020603050405020304" pitchFamily="18" charset="0"/>
              </a:rPr>
              <a:t>3</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Years:                </a:t>
            </a:r>
            <a:r>
              <a:rPr lang="en-US" sz="1600" dirty="0">
                <a:latin typeface="Courier New" panose="02070309020205020404" pitchFamily="49" charset="0"/>
                <a:ea typeface="Times New Roman" panose="02020603050405020304" pitchFamily="18" charset="0"/>
                <a:cs typeface="Times New Roman" panose="02020603050405020304" pitchFamily="18" charset="0"/>
              </a:rPr>
              <a:t>3</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1371600" algn="l"/>
              </a:tabLst>
            </a:pP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calculate_future_value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starting...</a:t>
            </a:r>
          </a:p>
          <a:p>
            <a:pPr>
              <a:spcBef>
                <a:spcPts val="0"/>
              </a:spcBef>
              <a:spcAft>
                <a:spcPts val="0"/>
              </a:spcAft>
              <a:tabLst>
                <a:tab pos="1371600" algn="l"/>
              </a:tabLst>
            </a:pP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monthly_investment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100</a:t>
            </a:r>
          </a:p>
          <a:p>
            <a:pPr>
              <a:spcBef>
                <a:spcPts val="0"/>
              </a:spcBef>
              <a:spcAft>
                <a:spcPts val="0"/>
              </a:spcAft>
              <a:tabLst>
                <a:tab pos="1371600" algn="l"/>
              </a:tabLst>
            </a:pP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monthly_rate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0.0025</a:t>
            </a: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months: 36</a:t>
            </a: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month 1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100.25</a:t>
            </a: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month 2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200.751</a:t>
            </a: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month 3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301.503</a:t>
            </a: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month 4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402.506</a:t>
            </a: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month 5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503.763</a:t>
            </a: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month 35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3662.06</a:t>
            </a:r>
          </a:p>
          <a:p>
            <a:endParaRPr lang="en-US" dirty="0"/>
          </a:p>
        </p:txBody>
      </p:sp>
    </p:spTree>
    <p:extLst>
      <p:ext uri="{BB962C8B-B14F-4D97-AF65-F5344CB8AC3E}">
        <p14:creationId xmlns:p14="http://schemas.microsoft.com/office/powerpoint/2010/main" val="565181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C8C4FD6-DA7E-45D6-824E-1E25760828BC}"/>
              </a:ext>
            </a:extLst>
          </p:cNvPr>
          <p:cNvSpPr>
            <a:spLocks noGrp="1"/>
          </p:cNvSpPr>
          <p:nvPr>
            <p:ph type="dt" sz="half" idx="10"/>
          </p:nvPr>
        </p:nvSpPr>
        <p:spPr/>
        <p:txBody>
          <a:bodyPr/>
          <a:lstStyle/>
          <a:p>
            <a:pPr>
              <a:defRPr/>
            </a:pPr>
            <a:r>
              <a:rPr lang="en-US"/>
              <a:t>Murach's C++ Programming</a:t>
            </a:r>
            <a:endParaRPr lang="en-US" dirty="0"/>
          </a:p>
        </p:txBody>
      </p:sp>
      <p:sp>
        <p:nvSpPr>
          <p:cNvPr id="3" name="Footer Placeholder 2">
            <a:extLst>
              <a:ext uri="{FF2B5EF4-FFF2-40B4-BE49-F238E27FC236}">
                <a16:creationId xmlns:a16="http://schemas.microsoft.com/office/drawing/2014/main" xmlns="" id="{A5A227D8-D51C-47F9-AB29-B793F529B271}"/>
              </a:ext>
            </a:extLst>
          </p:cNvPr>
          <p:cNvSpPr>
            <a:spLocks noGrp="1"/>
          </p:cNvSpPr>
          <p:nvPr>
            <p:ph type="ftr" sz="quarter" idx="11"/>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xmlns="" id="{AB49BFB7-7045-420F-9159-6F256B10A67E}"/>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C8, Slide </a:t>
            </a:r>
            <a:fld id="{BF5C1183-B085-4070-A402-C03A3F977D3D}" type="slidenum">
              <a:rPr lang="en-US" smtClean="0">
                <a:solidFill>
                  <a:schemeClr val="bg1"/>
                </a:solidFill>
              </a:rPr>
              <a:pPr>
                <a:defRPr/>
              </a:pPr>
              <a:t>17</a:t>
            </a:fld>
            <a:endParaRPr lang="en-US" dirty="0">
              <a:solidFill>
                <a:schemeClr val="bg1"/>
              </a:solidFill>
            </a:endParaRPr>
          </a:p>
        </p:txBody>
      </p:sp>
      <p:sp>
        <p:nvSpPr>
          <p:cNvPr id="5" name="Title 4">
            <a:extLst>
              <a:ext uri="{FF2B5EF4-FFF2-40B4-BE49-F238E27FC236}">
                <a16:creationId xmlns:a16="http://schemas.microsoft.com/office/drawing/2014/main" xmlns="" id="{D14D1AFE-1AD1-431E-ABFB-3CE00C2B09CB}"/>
              </a:ext>
            </a:extLst>
          </p:cNvPr>
          <p:cNvSpPr>
            <a:spLocks noGrp="1"/>
          </p:cNvSpPr>
          <p:nvPr>
            <p:ph type="title"/>
          </p:nvPr>
        </p:nvSpPr>
        <p:spPr>
          <a:xfrm>
            <a:off x="8382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data that’s displayed on the console (part 2)</a:t>
            </a:r>
            <a:endParaRPr lang="en-US" dirty="0"/>
          </a:p>
        </p:txBody>
      </p:sp>
      <p:sp>
        <p:nvSpPr>
          <p:cNvPr id="6" name="Text Placeholder 5">
            <a:extLst>
              <a:ext uri="{FF2B5EF4-FFF2-40B4-BE49-F238E27FC236}">
                <a16:creationId xmlns:a16="http://schemas.microsoft.com/office/drawing/2014/main" xmlns="" id="{36DADE2A-48C2-40C2-BC91-45632A105F97}"/>
              </a:ext>
            </a:extLst>
          </p:cNvPr>
          <p:cNvSpPr>
            <a:spLocks noGrp="1"/>
          </p:cNvSpPr>
          <p:nvPr>
            <p:ph type="body" sz="quarter" idx="15"/>
          </p:nvPr>
        </p:nvSpPr>
        <p:spPr>
          <a:xfrm>
            <a:off x="1295400" y="1143000"/>
            <a:ext cx="6172200" cy="1371600"/>
          </a:xfrm>
        </p:spPr>
        <p:txBody>
          <a:bodyPr/>
          <a:lstStyle/>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OUTPUT</a:t>
            </a: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Monthly Investment:   100.00</a:t>
            </a: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Yearly Interest Rate: 3.0</a:t>
            </a: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Years:                3</a:t>
            </a: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Future Value:         3662.06</a:t>
            </a:r>
          </a:p>
          <a:p>
            <a:endParaRPr lang="en-US" dirty="0"/>
          </a:p>
        </p:txBody>
      </p:sp>
    </p:spTree>
    <p:extLst>
      <p:ext uri="{BB962C8B-B14F-4D97-AF65-F5344CB8AC3E}">
        <p14:creationId xmlns:p14="http://schemas.microsoft.com/office/powerpoint/2010/main" val="24259977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505B128-CA6E-4AD7-8D89-7586BA7F544A}"/>
              </a:ext>
            </a:extLst>
          </p:cNvPr>
          <p:cNvSpPr>
            <a:spLocks noGrp="1"/>
          </p:cNvSpPr>
          <p:nvPr>
            <p:ph type="dt" sz="half" idx="10"/>
          </p:nvPr>
        </p:nvSpPr>
        <p:spPr/>
        <p:txBody>
          <a:bodyPr/>
          <a:lstStyle/>
          <a:p>
            <a:pPr>
              <a:defRPr/>
            </a:pPr>
            <a:r>
              <a:rPr lang="en-US"/>
              <a:t>Murach's C++ Programming</a:t>
            </a:r>
            <a:endParaRPr lang="en-US" dirty="0"/>
          </a:p>
        </p:txBody>
      </p:sp>
      <p:sp>
        <p:nvSpPr>
          <p:cNvPr id="3" name="Footer Placeholder 2">
            <a:extLst>
              <a:ext uri="{FF2B5EF4-FFF2-40B4-BE49-F238E27FC236}">
                <a16:creationId xmlns:a16="http://schemas.microsoft.com/office/drawing/2014/main" xmlns="" id="{F26930BD-DD99-4653-A4CC-FD2AB0E09B9D}"/>
              </a:ext>
            </a:extLst>
          </p:cNvPr>
          <p:cNvSpPr>
            <a:spLocks noGrp="1"/>
          </p:cNvSpPr>
          <p:nvPr>
            <p:ph type="ftr" sz="quarter" idx="11"/>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xmlns="" id="{5ED343EF-520B-4B32-BAF2-2571D9DA65F6}"/>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C8, Slide </a:t>
            </a:r>
            <a:fld id="{BF5C1183-B085-4070-A402-C03A3F977D3D}" type="slidenum">
              <a:rPr lang="en-US" smtClean="0">
                <a:solidFill>
                  <a:schemeClr val="bg1"/>
                </a:solidFill>
              </a:rPr>
              <a:pPr>
                <a:defRPr/>
              </a:pPr>
              <a:t>18</a:t>
            </a:fld>
            <a:endParaRPr lang="en-US" dirty="0">
              <a:solidFill>
                <a:schemeClr val="bg1"/>
              </a:solidFill>
            </a:endParaRPr>
          </a:p>
        </p:txBody>
      </p:sp>
      <p:sp>
        <p:nvSpPr>
          <p:cNvPr id="5" name="Title 4">
            <a:extLst>
              <a:ext uri="{FF2B5EF4-FFF2-40B4-BE49-F238E27FC236}">
                <a16:creationId xmlns:a16="http://schemas.microsoft.com/office/drawing/2014/main" xmlns="" id="{D244BC13-3E6F-495F-AC77-4FC98FB8BBA5}"/>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Visual Studio with a breakpoint</a:t>
            </a:r>
            <a:endParaRPr lang="en-US" dirty="0"/>
          </a:p>
        </p:txBody>
      </p:sp>
      <p:pic>
        <p:nvPicPr>
          <p:cNvPr id="7" name="Content Placeholder 6" descr="Visual Studio with a breakpoint">
            <a:extLst>
              <a:ext uri="{FF2B5EF4-FFF2-40B4-BE49-F238E27FC236}">
                <a16:creationId xmlns:a16="http://schemas.microsoft.com/office/drawing/2014/main" xmlns="" id="{E3D5CCCD-9650-409C-9A40-5F7C5D9EA44B}"/>
              </a:ext>
            </a:extLst>
          </p:cNvPr>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914400" y="1143000"/>
            <a:ext cx="6626594" cy="4800600"/>
          </a:xfrm>
          <a:prstGeom prst="rect">
            <a:avLst/>
          </a:prstGeom>
        </p:spPr>
      </p:pic>
    </p:spTree>
    <p:extLst>
      <p:ext uri="{BB962C8B-B14F-4D97-AF65-F5344CB8AC3E}">
        <p14:creationId xmlns:p14="http://schemas.microsoft.com/office/powerpoint/2010/main" val="16192495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505B128-CA6E-4AD7-8D89-7586BA7F544A}"/>
              </a:ext>
            </a:extLst>
          </p:cNvPr>
          <p:cNvSpPr>
            <a:spLocks noGrp="1"/>
          </p:cNvSpPr>
          <p:nvPr>
            <p:ph type="dt" sz="half" idx="10"/>
          </p:nvPr>
        </p:nvSpPr>
        <p:spPr/>
        <p:txBody>
          <a:bodyPr/>
          <a:lstStyle/>
          <a:p>
            <a:pPr>
              <a:defRPr/>
            </a:pPr>
            <a:r>
              <a:rPr lang="en-US"/>
              <a:t>Murach's C++ Programming</a:t>
            </a:r>
            <a:endParaRPr lang="en-US" dirty="0"/>
          </a:p>
        </p:txBody>
      </p:sp>
      <p:sp>
        <p:nvSpPr>
          <p:cNvPr id="3" name="Footer Placeholder 2">
            <a:extLst>
              <a:ext uri="{FF2B5EF4-FFF2-40B4-BE49-F238E27FC236}">
                <a16:creationId xmlns:a16="http://schemas.microsoft.com/office/drawing/2014/main" xmlns="" id="{F26930BD-DD99-4653-A4CC-FD2AB0E09B9D}"/>
              </a:ext>
            </a:extLst>
          </p:cNvPr>
          <p:cNvSpPr>
            <a:spLocks noGrp="1"/>
          </p:cNvSpPr>
          <p:nvPr>
            <p:ph type="ftr" sz="quarter" idx="11"/>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xmlns="" id="{5ED343EF-520B-4B32-BAF2-2571D9DA65F6}"/>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C8, Slide </a:t>
            </a:r>
            <a:fld id="{BF5C1183-B085-4070-A402-C03A3F977D3D}" type="slidenum">
              <a:rPr lang="en-US" smtClean="0">
                <a:solidFill>
                  <a:schemeClr val="bg1"/>
                </a:solidFill>
              </a:rPr>
              <a:pPr>
                <a:defRPr/>
              </a:pPr>
              <a:t>19</a:t>
            </a:fld>
            <a:endParaRPr lang="en-US" dirty="0">
              <a:solidFill>
                <a:schemeClr val="bg1"/>
              </a:solidFill>
            </a:endParaRPr>
          </a:p>
        </p:txBody>
      </p:sp>
      <p:sp>
        <p:nvSpPr>
          <p:cNvPr id="5" name="Title 4">
            <a:extLst>
              <a:ext uri="{FF2B5EF4-FFF2-40B4-BE49-F238E27FC236}">
                <a16:creationId xmlns:a16="http://schemas.microsoft.com/office/drawing/2014/main" xmlns="" id="{D244BC13-3E6F-495F-AC77-4FC98FB8BBA5}"/>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A debugging session with Visual Studio</a:t>
            </a:r>
          </a:p>
        </p:txBody>
      </p:sp>
      <p:pic>
        <p:nvPicPr>
          <p:cNvPr id="9" name="Content Placeholder 8" descr="A debugging session with Visual Studio">
            <a:extLst>
              <a:ext uri="{FF2B5EF4-FFF2-40B4-BE49-F238E27FC236}">
                <a16:creationId xmlns:a16="http://schemas.microsoft.com/office/drawing/2014/main" xmlns="" id="{B4E4D3DD-A565-4082-A696-5585CFC6F9AF}"/>
              </a:ext>
            </a:extLst>
          </p:cNvPr>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914400" y="1143000"/>
            <a:ext cx="7035229" cy="4800600"/>
          </a:xfrm>
          <a:prstGeom prst="rect">
            <a:avLst/>
          </a:prstGeom>
        </p:spPr>
      </p:pic>
    </p:spTree>
    <p:extLst>
      <p:ext uri="{BB962C8B-B14F-4D97-AF65-F5344CB8AC3E}">
        <p14:creationId xmlns:p14="http://schemas.microsoft.com/office/powerpoint/2010/main" val="754575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03BB574-45DA-4BC3-B790-1F21C2537EEB}"/>
              </a:ext>
            </a:extLst>
          </p:cNvPr>
          <p:cNvSpPr>
            <a:spLocks noGrp="1"/>
          </p:cNvSpPr>
          <p:nvPr>
            <p:ph type="dt" sz="half" idx="10"/>
          </p:nvPr>
        </p:nvSpPr>
        <p:spPr/>
        <p:txBody>
          <a:bodyPr/>
          <a:lstStyle/>
          <a:p>
            <a:pPr>
              <a:defRPr/>
            </a:pPr>
            <a:r>
              <a:rPr lang="en-US"/>
              <a:t>Murach's C++ Programming</a:t>
            </a:r>
            <a:endParaRPr lang="en-US" dirty="0"/>
          </a:p>
        </p:txBody>
      </p:sp>
      <p:sp>
        <p:nvSpPr>
          <p:cNvPr id="3" name="Footer Placeholder 2">
            <a:extLst>
              <a:ext uri="{FF2B5EF4-FFF2-40B4-BE49-F238E27FC236}">
                <a16:creationId xmlns:a16="http://schemas.microsoft.com/office/drawing/2014/main" xmlns="" id="{8709421E-DEC0-4A17-BC7A-636A2F6598FA}"/>
              </a:ext>
            </a:extLst>
          </p:cNvPr>
          <p:cNvSpPr>
            <a:spLocks noGrp="1"/>
          </p:cNvSpPr>
          <p:nvPr>
            <p:ph type="ftr" sz="quarter" idx="11"/>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xmlns="" id="{F0256919-9EB1-4F9B-A4CD-A58248FD5009}"/>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C8, Slide </a:t>
            </a:r>
            <a:fld id="{BF5C1183-B085-4070-A402-C03A3F977D3D}" type="slidenum">
              <a:rPr lang="en-US" smtClean="0">
                <a:solidFill>
                  <a:schemeClr val="bg1"/>
                </a:solidFill>
              </a:rPr>
              <a:pPr>
                <a:defRPr/>
              </a:pPr>
              <a:t>2</a:t>
            </a:fld>
            <a:endParaRPr lang="en-US" dirty="0">
              <a:solidFill>
                <a:schemeClr val="bg1"/>
              </a:solidFill>
            </a:endParaRPr>
          </a:p>
        </p:txBody>
      </p:sp>
      <p:sp>
        <p:nvSpPr>
          <p:cNvPr id="5" name="Title 4">
            <a:extLst>
              <a:ext uri="{FF2B5EF4-FFF2-40B4-BE49-F238E27FC236}">
                <a16:creationId xmlns:a16="http://schemas.microsoft.com/office/drawing/2014/main" xmlns="" id="{98340B84-8C83-4584-9621-393B9FB32217}"/>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Objectives (part 1)</a:t>
            </a:r>
            <a:endParaRPr lang="en-US" dirty="0"/>
          </a:p>
        </p:txBody>
      </p:sp>
      <p:sp>
        <p:nvSpPr>
          <p:cNvPr id="6" name="Text Placeholder 5">
            <a:extLst>
              <a:ext uri="{FF2B5EF4-FFF2-40B4-BE49-F238E27FC236}">
                <a16:creationId xmlns:a16="http://schemas.microsoft.com/office/drawing/2014/main" xmlns="" id="{D0138595-82D7-46CB-BCA3-59D7E31E849B}"/>
              </a:ext>
            </a:extLst>
          </p:cNvPr>
          <p:cNvSpPr>
            <a:spLocks noGrp="1"/>
          </p:cNvSpPr>
          <p:nvPr>
            <p:ph type="body" sz="quarter" idx="13"/>
          </p:nvPr>
        </p:nvSpPr>
        <p:spPr/>
        <p:txBody>
          <a:bodyPr/>
          <a:lstStyle/>
          <a:p>
            <a:pPr>
              <a:spcBef>
                <a:spcPts val="1500"/>
              </a:spcBef>
              <a:spcAft>
                <a:spcPts val="600"/>
              </a:spcAft>
              <a:tabLst>
                <a:tab pos="1371600" algn="l"/>
              </a:tabLst>
            </a:pPr>
            <a:r>
              <a:rPr lang="en-US" b="1" dirty="0">
                <a:latin typeface="Arial" panose="020B0604020202020204" pitchFamily="34" charset="0"/>
                <a:ea typeface="Times New Roman" panose="02020603050405020304" pitchFamily="18" charset="0"/>
                <a:cs typeface="Times New Roman" panose="02020603050405020304" pitchFamily="18" charset="0"/>
              </a:rPr>
              <a:t>Applied</a:t>
            </a:r>
          </a:p>
          <a:p>
            <a:pPr marL="342900" marR="0" lvl="0" indent="-342900">
              <a:spcBef>
                <a:spcPts val="0"/>
              </a:spcBef>
              <a:spcAft>
                <a:spcPts val="600"/>
              </a:spcAft>
              <a:buFont typeface="+mj-lt"/>
              <a:buAutoNum type="arabicPeriod"/>
              <a:tabLst>
                <a:tab pos="347345" algn="l"/>
                <a:tab pos="457200" algn="l"/>
              </a:tabLst>
            </a:pPr>
            <a:r>
              <a:rPr lang="en-US" spc="-10" dirty="0">
                <a:latin typeface="Times New Roman" panose="02020603050405020304" pitchFamily="18" charset="0"/>
                <a:ea typeface="Times New Roman" panose="02020603050405020304" pitchFamily="18" charset="0"/>
              </a:rPr>
              <a:t>Develop a test plan for a C++ program and then test it using that plan.</a:t>
            </a:r>
          </a:p>
          <a:p>
            <a:pPr marL="342900" marR="0" lvl="0" indent="-342900">
              <a:spcBef>
                <a:spcPts val="0"/>
              </a:spcBef>
              <a:spcAft>
                <a:spcPts val="600"/>
              </a:spcAft>
              <a:buFont typeface="+mj-lt"/>
              <a:buAutoNum type="arabicPeriod"/>
              <a:tabLst>
                <a:tab pos="347345" algn="l"/>
                <a:tab pos="457200" algn="l"/>
              </a:tabLst>
            </a:pPr>
            <a:r>
              <a:rPr lang="en-US" spc="-10" dirty="0" smtClean="0">
                <a:latin typeface="Times New Roman" panose="02020603050405020304" pitchFamily="18" charset="0"/>
                <a:ea typeface="Times New Roman" panose="02020603050405020304" pitchFamily="18" charset="0"/>
              </a:rPr>
              <a:t>Use the </a:t>
            </a:r>
            <a:r>
              <a:rPr lang="en-US" spc="-10" dirty="0" err="1" smtClean="0">
                <a:latin typeface="Times New Roman" panose="02020603050405020304" pitchFamily="18" charset="0"/>
                <a:ea typeface="Times New Roman" panose="02020603050405020304" pitchFamily="18" charset="0"/>
              </a:rPr>
              <a:t>cout</a:t>
            </a:r>
            <a:r>
              <a:rPr lang="en-US" spc="-10" dirty="0" smtClean="0">
                <a:latin typeface="Times New Roman" panose="02020603050405020304" pitchFamily="18" charset="0"/>
                <a:ea typeface="Times New Roman" panose="02020603050405020304" pitchFamily="18" charset="0"/>
              </a:rPr>
              <a:t> object to trace </a:t>
            </a:r>
            <a:r>
              <a:rPr lang="en-US" spc="-10" dirty="0">
                <a:latin typeface="Times New Roman" panose="02020603050405020304" pitchFamily="18" charset="0"/>
                <a:ea typeface="Times New Roman" panose="02020603050405020304" pitchFamily="18" charset="0"/>
              </a:rPr>
              <a:t>the execution of a C++ </a:t>
            </a:r>
            <a:r>
              <a:rPr lang="en-US" spc="-10" dirty="0" smtClean="0">
                <a:latin typeface="Times New Roman" panose="02020603050405020304" pitchFamily="18" charset="0"/>
                <a:ea typeface="Times New Roman" panose="02020603050405020304" pitchFamily="18" charset="0"/>
              </a:rPr>
              <a:t>program.</a:t>
            </a:r>
            <a:endParaRPr lang="en-US" spc="-10" dirty="0">
              <a:latin typeface="Times New Roman" panose="02020603050405020304" pitchFamily="18" charset="0"/>
              <a:ea typeface="Times New Roman" panose="02020603050405020304" pitchFamily="18" charset="0"/>
            </a:endParaRPr>
          </a:p>
          <a:p>
            <a:pPr marL="342900" marR="0" lvl="0" indent="-342900">
              <a:spcBef>
                <a:spcPts val="0"/>
              </a:spcBef>
              <a:spcAft>
                <a:spcPts val="600"/>
              </a:spcAft>
              <a:buFont typeface="+mj-lt"/>
              <a:buAutoNum type="arabicPeriod"/>
              <a:tabLst>
                <a:tab pos="347345" algn="l"/>
                <a:tab pos="457200" algn="l"/>
              </a:tabLst>
            </a:pPr>
            <a:r>
              <a:rPr lang="en-US" spc="-10" dirty="0">
                <a:latin typeface="Times New Roman" panose="02020603050405020304" pitchFamily="18" charset="0"/>
                <a:ea typeface="Times New Roman" panose="02020603050405020304" pitchFamily="18" charset="0"/>
              </a:rPr>
              <a:t>Use Visual Studio or </a:t>
            </a:r>
            <a:r>
              <a:rPr lang="en-US" spc="-10" dirty="0" err="1">
                <a:latin typeface="Times New Roman" panose="02020603050405020304" pitchFamily="18" charset="0"/>
                <a:ea typeface="Times New Roman" panose="02020603050405020304" pitchFamily="18" charset="0"/>
              </a:rPr>
              <a:t>Xcode</a:t>
            </a:r>
            <a:r>
              <a:rPr lang="en-US" spc="-10" dirty="0">
                <a:latin typeface="Times New Roman" panose="02020603050405020304" pitchFamily="18" charset="0"/>
                <a:ea typeface="Times New Roman" panose="02020603050405020304" pitchFamily="18" charset="0"/>
              </a:rPr>
              <a:t> to debug a program by setting breakpoints, stepping through code, inspecting variables, and inspecting the stack trace.</a:t>
            </a:r>
          </a:p>
          <a:p>
            <a:pPr marL="342900" marR="0" lvl="0" indent="-342900">
              <a:spcBef>
                <a:spcPts val="0"/>
              </a:spcBef>
              <a:spcAft>
                <a:spcPts val="600"/>
              </a:spcAft>
              <a:buFont typeface="+mj-lt"/>
              <a:buAutoNum type="arabicPeriod"/>
              <a:tabLst>
                <a:tab pos="347345" algn="l"/>
                <a:tab pos="457200" algn="l"/>
              </a:tabLst>
            </a:pPr>
            <a:r>
              <a:rPr lang="en-US" spc="-10" dirty="0">
                <a:latin typeface="Times New Roman" panose="02020603050405020304" pitchFamily="18" charset="0"/>
                <a:ea typeface="Times New Roman" panose="02020603050405020304" pitchFamily="18" charset="0"/>
              </a:rPr>
              <a:t>Deploy your C++ programs and then run them using one of the techniques presented in this chapter.</a:t>
            </a:r>
          </a:p>
          <a:p>
            <a:pPr>
              <a:spcBef>
                <a:spcPts val="1500"/>
              </a:spcBef>
              <a:spcAft>
                <a:spcPts val="600"/>
              </a:spcAft>
              <a:tabLst>
                <a:tab pos="1371600" algn="l"/>
              </a:tabLst>
            </a:pPr>
            <a:r>
              <a:rPr lang="en-US" b="1" dirty="0">
                <a:latin typeface="Arial" panose="020B0604020202020204" pitchFamily="34" charset="0"/>
                <a:ea typeface="Times New Roman" panose="02020603050405020304" pitchFamily="18" charset="0"/>
                <a:cs typeface="Times New Roman" panose="02020603050405020304" pitchFamily="18" charset="0"/>
              </a:rPr>
              <a:t>Knowledge</a:t>
            </a:r>
          </a:p>
          <a:p>
            <a:pPr marL="342900" marR="0" lvl="0" indent="-342900">
              <a:spcBef>
                <a:spcPts val="0"/>
              </a:spcBef>
              <a:spcAft>
                <a:spcPts val="600"/>
              </a:spcAft>
              <a:buFont typeface="+mj-lt"/>
              <a:buAutoNum type="arabicPeriod"/>
              <a:tabLst>
                <a:tab pos="347345" algn="l"/>
              </a:tabLst>
            </a:pPr>
            <a:r>
              <a:rPr lang="en-US" spc="-10" dirty="0">
                <a:latin typeface="Times New Roman" panose="02020603050405020304" pitchFamily="18" charset="0"/>
                <a:ea typeface="Times New Roman" panose="02020603050405020304" pitchFamily="18" charset="0"/>
              </a:rPr>
              <a:t>Distinguish between testing and debugging.</a:t>
            </a:r>
          </a:p>
          <a:p>
            <a:pPr marL="342900" marR="0" lvl="0" indent="-342900">
              <a:spcBef>
                <a:spcPts val="0"/>
              </a:spcBef>
              <a:spcAft>
                <a:spcPts val="600"/>
              </a:spcAft>
              <a:buFont typeface="+mj-lt"/>
              <a:buAutoNum type="arabicPeriod"/>
              <a:tabLst>
                <a:tab pos="347345" algn="l"/>
              </a:tabLst>
            </a:pPr>
            <a:r>
              <a:rPr lang="en-US" spc="-10" dirty="0">
                <a:latin typeface="Times New Roman" panose="02020603050405020304" pitchFamily="18" charset="0"/>
                <a:ea typeface="Times New Roman" panose="02020603050405020304" pitchFamily="18" charset="0"/>
              </a:rPr>
              <a:t>Distinguish among syntax, compile-time, runtime, and logic errors.</a:t>
            </a:r>
          </a:p>
          <a:p>
            <a:endParaRPr lang="en-US" dirty="0"/>
          </a:p>
        </p:txBody>
      </p:sp>
    </p:spTree>
    <p:extLst>
      <p:ext uri="{BB962C8B-B14F-4D97-AF65-F5344CB8AC3E}">
        <p14:creationId xmlns:p14="http://schemas.microsoft.com/office/powerpoint/2010/main" val="2655942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BE270B1-BD8B-4407-9010-457F38FAD7EC}"/>
              </a:ext>
            </a:extLst>
          </p:cNvPr>
          <p:cNvSpPr>
            <a:spLocks noGrp="1"/>
          </p:cNvSpPr>
          <p:nvPr>
            <p:ph type="dt" sz="half" idx="10"/>
          </p:nvPr>
        </p:nvSpPr>
        <p:spPr/>
        <p:txBody>
          <a:bodyPr/>
          <a:lstStyle/>
          <a:p>
            <a:pPr>
              <a:defRPr/>
            </a:pPr>
            <a:r>
              <a:rPr lang="en-US"/>
              <a:t>Murach's C++ Programming</a:t>
            </a:r>
            <a:endParaRPr lang="en-US" dirty="0"/>
          </a:p>
        </p:txBody>
      </p:sp>
      <p:sp>
        <p:nvSpPr>
          <p:cNvPr id="3" name="Footer Placeholder 2">
            <a:extLst>
              <a:ext uri="{FF2B5EF4-FFF2-40B4-BE49-F238E27FC236}">
                <a16:creationId xmlns:a16="http://schemas.microsoft.com/office/drawing/2014/main" xmlns="" id="{1AB2950F-37BA-4B72-86A6-91E5C77C8102}"/>
              </a:ext>
            </a:extLst>
          </p:cNvPr>
          <p:cNvSpPr>
            <a:spLocks noGrp="1"/>
          </p:cNvSpPr>
          <p:nvPr>
            <p:ph type="ftr" sz="quarter" idx="11"/>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xmlns="" id="{C85CED62-6384-4094-AAA3-1E16A9BF1534}"/>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C8, Slide </a:t>
            </a:r>
            <a:fld id="{BF5C1183-B085-4070-A402-C03A3F977D3D}" type="slidenum">
              <a:rPr lang="en-US" smtClean="0">
                <a:solidFill>
                  <a:schemeClr val="bg1"/>
                </a:solidFill>
              </a:rPr>
              <a:pPr>
                <a:defRPr/>
              </a:pPr>
              <a:t>20</a:t>
            </a:fld>
            <a:endParaRPr lang="en-US" dirty="0">
              <a:solidFill>
                <a:schemeClr val="bg1"/>
              </a:solidFill>
            </a:endParaRPr>
          </a:p>
        </p:txBody>
      </p:sp>
      <p:sp>
        <p:nvSpPr>
          <p:cNvPr id="5" name="Title 4">
            <a:extLst>
              <a:ext uri="{FF2B5EF4-FFF2-40B4-BE49-F238E27FC236}">
                <a16:creationId xmlns:a16="http://schemas.microsoft.com/office/drawing/2014/main" xmlns="" id="{B7FD576B-D442-4243-8937-64608574726D}"/>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Some of the buttons on the VS Debug toolbar</a:t>
            </a:r>
            <a:endParaRPr lang="en-US" dirty="0"/>
          </a:p>
        </p:txBody>
      </p:sp>
      <p:sp>
        <p:nvSpPr>
          <p:cNvPr id="6" name="Text Placeholder 5">
            <a:extLst>
              <a:ext uri="{FF2B5EF4-FFF2-40B4-BE49-F238E27FC236}">
                <a16:creationId xmlns:a16="http://schemas.microsoft.com/office/drawing/2014/main" xmlns="" id="{0622C8CF-420E-4323-8F02-3406FF4862EA}"/>
              </a:ext>
            </a:extLst>
          </p:cNvPr>
          <p:cNvSpPr>
            <a:spLocks noGrp="1"/>
          </p:cNvSpPr>
          <p:nvPr>
            <p:ph type="body" sz="quarter" idx="13"/>
          </p:nvPr>
        </p:nvSpPr>
        <p:spPr/>
        <p:txBody>
          <a:bodyPr/>
          <a:lstStyle/>
          <a:p>
            <a:pPr marL="3309938" indent="-2962275">
              <a:spcBef>
                <a:spcPts val="600"/>
              </a:spcBef>
              <a:spcAft>
                <a:spcPts val="600"/>
              </a:spcAft>
              <a:tabLst>
                <a:tab pos="2514600" algn="l"/>
              </a:tabLst>
            </a:pPr>
            <a:r>
              <a:rPr lang="en-US" b="1" dirty="0">
                <a:latin typeface="Arial" panose="020B0604020202020204" pitchFamily="34" charset="0"/>
                <a:ea typeface="Times New Roman" panose="02020603050405020304" pitchFamily="18" charset="0"/>
                <a:cs typeface="Times New Roman" panose="02020603050405020304" pitchFamily="18" charset="0"/>
              </a:rPr>
              <a:t>Button	</a:t>
            </a:r>
            <a:r>
              <a:rPr lang="en-US" b="1" dirty="0" smtClean="0">
                <a:latin typeface="Arial" panose="020B0604020202020204" pitchFamily="34" charset="0"/>
                <a:ea typeface="Times New Roman" panose="02020603050405020304" pitchFamily="18" charset="0"/>
                <a:cs typeface="Times New Roman" panose="02020603050405020304" pitchFamily="18" charset="0"/>
              </a:rPr>
              <a:t>Keyboard </a:t>
            </a:r>
            <a:r>
              <a:rPr lang="en-US" b="1" dirty="0">
                <a:latin typeface="Arial" panose="020B0604020202020204" pitchFamily="34" charset="0"/>
                <a:ea typeface="Times New Roman" panose="02020603050405020304" pitchFamily="18" charset="0"/>
                <a:cs typeface="Times New Roman" panose="02020603050405020304" pitchFamily="18" charset="0"/>
              </a:rPr>
              <a:t>shortcut</a:t>
            </a:r>
          </a:p>
          <a:p>
            <a:pPr marL="3309938" marR="0" indent="-2962275">
              <a:spcBef>
                <a:spcPts val="600"/>
              </a:spcBef>
              <a:spcAft>
                <a:spcPts val="600"/>
              </a:spcAft>
              <a:tabLst>
                <a:tab pos="2514600" algn="l"/>
              </a:tabLst>
            </a:pPr>
            <a:r>
              <a:rPr lang="en-US" dirty="0">
                <a:latin typeface="Times New Roman" panose="02020603050405020304" pitchFamily="18" charset="0"/>
                <a:ea typeface="Times New Roman" panose="02020603050405020304" pitchFamily="18" charset="0"/>
              </a:rPr>
              <a:t>Step Over	F10</a:t>
            </a:r>
          </a:p>
          <a:p>
            <a:pPr marL="3309938" marR="0" indent="-2962275">
              <a:spcBef>
                <a:spcPts val="600"/>
              </a:spcBef>
              <a:spcAft>
                <a:spcPts val="600"/>
              </a:spcAft>
              <a:tabLst>
                <a:tab pos="2514600" algn="l"/>
              </a:tabLst>
            </a:pPr>
            <a:r>
              <a:rPr lang="en-US" dirty="0">
                <a:latin typeface="Times New Roman" panose="02020603050405020304" pitchFamily="18" charset="0"/>
                <a:ea typeface="Times New Roman" panose="02020603050405020304" pitchFamily="18" charset="0"/>
              </a:rPr>
              <a:t>Step Into	F11</a:t>
            </a:r>
          </a:p>
          <a:p>
            <a:pPr marL="3309938" marR="0" indent="-2962275">
              <a:spcBef>
                <a:spcPts val="600"/>
              </a:spcBef>
              <a:spcAft>
                <a:spcPts val="600"/>
              </a:spcAft>
              <a:tabLst>
                <a:tab pos="2514600" algn="l"/>
              </a:tabLst>
            </a:pPr>
            <a:r>
              <a:rPr lang="en-US" dirty="0">
                <a:latin typeface="Times New Roman" panose="02020603050405020304" pitchFamily="18" charset="0"/>
                <a:ea typeface="Times New Roman" panose="02020603050405020304" pitchFamily="18" charset="0"/>
              </a:rPr>
              <a:t>Step Out	Shift+F11</a:t>
            </a:r>
          </a:p>
          <a:p>
            <a:pPr marL="3309938" marR="0" indent="-2962275">
              <a:spcBef>
                <a:spcPts val="600"/>
              </a:spcBef>
              <a:spcAft>
                <a:spcPts val="600"/>
              </a:spcAft>
              <a:tabLst>
                <a:tab pos="2514600" algn="l"/>
              </a:tabLst>
            </a:pPr>
            <a:r>
              <a:rPr lang="en-US" dirty="0">
                <a:latin typeface="Times New Roman" panose="02020603050405020304" pitchFamily="18" charset="0"/>
                <a:ea typeface="Times New Roman" panose="02020603050405020304" pitchFamily="18" charset="0"/>
              </a:rPr>
              <a:t>Continue	F5</a:t>
            </a:r>
          </a:p>
          <a:p>
            <a:pPr marL="3309938" marR="0" indent="-2962275">
              <a:spcBef>
                <a:spcPts val="600"/>
              </a:spcBef>
              <a:spcAft>
                <a:spcPts val="600"/>
              </a:spcAft>
              <a:tabLst>
                <a:tab pos="2514600" algn="l"/>
              </a:tabLst>
            </a:pPr>
            <a:r>
              <a:rPr lang="en-US" dirty="0">
                <a:latin typeface="Times New Roman" panose="02020603050405020304" pitchFamily="18" charset="0"/>
                <a:ea typeface="Times New Roman" panose="02020603050405020304" pitchFamily="18" charset="0"/>
              </a:rPr>
              <a:t>Stop Debugging	Shift+F5</a:t>
            </a:r>
          </a:p>
          <a:p>
            <a:endParaRPr lang="en-US" dirty="0"/>
          </a:p>
        </p:txBody>
      </p:sp>
    </p:spTree>
    <p:extLst>
      <p:ext uri="{BB962C8B-B14F-4D97-AF65-F5344CB8AC3E}">
        <p14:creationId xmlns:p14="http://schemas.microsoft.com/office/powerpoint/2010/main" val="14281386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318FBF1-7CF8-4DE5-9CE7-5FDA9D347707}"/>
              </a:ext>
            </a:extLst>
          </p:cNvPr>
          <p:cNvSpPr>
            <a:spLocks noGrp="1"/>
          </p:cNvSpPr>
          <p:nvPr>
            <p:ph type="dt" sz="half" idx="10"/>
          </p:nvPr>
        </p:nvSpPr>
        <p:spPr/>
        <p:txBody>
          <a:bodyPr/>
          <a:lstStyle/>
          <a:p>
            <a:pPr>
              <a:defRPr/>
            </a:pPr>
            <a:r>
              <a:rPr lang="en-US"/>
              <a:t>Murach's C++ Programming</a:t>
            </a:r>
            <a:endParaRPr lang="en-US" dirty="0"/>
          </a:p>
        </p:txBody>
      </p:sp>
      <p:sp>
        <p:nvSpPr>
          <p:cNvPr id="3" name="Footer Placeholder 2">
            <a:extLst>
              <a:ext uri="{FF2B5EF4-FFF2-40B4-BE49-F238E27FC236}">
                <a16:creationId xmlns:a16="http://schemas.microsoft.com/office/drawing/2014/main" xmlns="" id="{43EB6F45-B3DB-4124-BD6C-CF67AFFA6983}"/>
              </a:ext>
            </a:extLst>
          </p:cNvPr>
          <p:cNvSpPr>
            <a:spLocks noGrp="1"/>
          </p:cNvSpPr>
          <p:nvPr>
            <p:ph type="ftr" sz="quarter" idx="11"/>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xmlns="" id="{3EDF4BB5-C26D-4C25-B6A0-6D935DB37E47}"/>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C8, Slide </a:t>
            </a:r>
            <a:fld id="{BF5C1183-B085-4070-A402-C03A3F977D3D}" type="slidenum">
              <a:rPr lang="en-US" smtClean="0">
                <a:solidFill>
                  <a:schemeClr val="bg1"/>
                </a:solidFill>
              </a:rPr>
              <a:pPr>
                <a:defRPr/>
              </a:pPr>
              <a:t>21</a:t>
            </a:fld>
            <a:endParaRPr lang="en-US" dirty="0">
              <a:solidFill>
                <a:schemeClr val="bg1"/>
              </a:solidFill>
            </a:endParaRPr>
          </a:p>
        </p:txBody>
      </p:sp>
      <p:sp>
        <p:nvSpPr>
          <p:cNvPr id="5" name="Title 4">
            <a:extLst>
              <a:ext uri="{FF2B5EF4-FFF2-40B4-BE49-F238E27FC236}">
                <a16:creationId xmlns:a16="http://schemas.microsoft.com/office/drawing/2014/main" xmlns="" id="{6DDB2B09-8BC7-4C9E-A4A2-DAFDA648966B}"/>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Visual Studio Call Stack window</a:t>
            </a:r>
            <a:endParaRPr lang="en-US" dirty="0"/>
          </a:p>
        </p:txBody>
      </p:sp>
      <p:pic>
        <p:nvPicPr>
          <p:cNvPr id="7" name="Content Placeholder 6" descr="The Visual Studio Call Stack window">
            <a:extLst>
              <a:ext uri="{FF2B5EF4-FFF2-40B4-BE49-F238E27FC236}">
                <a16:creationId xmlns:a16="http://schemas.microsoft.com/office/drawing/2014/main" xmlns="" id="{FA21DD0A-1E8D-43C8-8916-32F8B25B1C0C}"/>
              </a:ext>
            </a:extLst>
          </p:cNvPr>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965771" y="1143000"/>
            <a:ext cx="7035229" cy="4800600"/>
          </a:xfrm>
          <a:prstGeom prst="rect">
            <a:avLst/>
          </a:prstGeom>
        </p:spPr>
      </p:pic>
    </p:spTree>
    <p:extLst>
      <p:ext uri="{BB962C8B-B14F-4D97-AF65-F5344CB8AC3E}">
        <p14:creationId xmlns:p14="http://schemas.microsoft.com/office/powerpoint/2010/main" val="4282330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318FBF1-7CF8-4DE5-9CE7-5FDA9D347707}"/>
              </a:ext>
            </a:extLst>
          </p:cNvPr>
          <p:cNvSpPr>
            <a:spLocks noGrp="1"/>
          </p:cNvSpPr>
          <p:nvPr>
            <p:ph type="dt" sz="half" idx="10"/>
          </p:nvPr>
        </p:nvSpPr>
        <p:spPr/>
        <p:txBody>
          <a:bodyPr/>
          <a:lstStyle/>
          <a:p>
            <a:pPr>
              <a:defRPr/>
            </a:pPr>
            <a:r>
              <a:rPr lang="en-US"/>
              <a:t>Murach's C++ Programming</a:t>
            </a:r>
            <a:endParaRPr lang="en-US" dirty="0"/>
          </a:p>
        </p:txBody>
      </p:sp>
      <p:sp>
        <p:nvSpPr>
          <p:cNvPr id="3" name="Footer Placeholder 2">
            <a:extLst>
              <a:ext uri="{FF2B5EF4-FFF2-40B4-BE49-F238E27FC236}">
                <a16:creationId xmlns:a16="http://schemas.microsoft.com/office/drawing/2014/main" xmlns="" id="{43EB6F45-B3DB-4124-BD6C-CF67AFFA6983}"/>
              </a:ext>
            </a:extLst>
          </p:cNvPr>
          <p:cNvSpPr>
            <a:spLocks noGrp="1"/>
          </p:cNvSpPr>
          <p:nvPr>
            <p:ph type="ftr" sz="quarter" idx="11"/>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xmlns="" id="{3EDF4BB5-C26D-4C25-B6A0-6D935DB37E47}"/>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C8, Slide </a:t>
            </a:r>
            <a:fld id="{BF5C1183-B085-4070-A402-C03A3F977D3D}" type="slidenum">
              <a:rPr lang="en-US" smtClean="0">
                <a:solidFill>
                  <a:schemeClr val="bg1"/>
                </a:solidFill>
              </a:rPr>
              <a:pPr>
                <a:defRPr/>
              </a:pPr>
              <a:t>22</a:t>
            </a:fld>
            <a:endParaRPr lang="en-US" dirty="0">
              <a:solidFill>
                <a:schemeClr val="bg1"/>
              </a:solidFill>
            </a:endParaRPr>
          </a:p>
        </p:txBody>
      </p:sp>
      <p:sp>
        <p:nvSpPr>
          <p:cNvPr id="5" name="Title 4">
            <a:extLst>
              <a:ext uri="{FF2B5EF4-FFF2-40B4-BE49-F238E27FC236}">
                <a16:creationId xmlns:a16="http://schemas.microsoft.com/office/drawing/2014/main" xmlns="" id="{6DDB2B09-8BC7-4C9E-A4A2-DAFDA648966B}"/>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err="1">
                <a:latin typeface="Arial" panose="020B0604020202020204" pitchFamily="34" charset="0"/>
                <a:ea typeface="Times New Roman" panose="02020603050405020304" pitchFamily="18" charset="0"/>
                <a:cs typeface="Times New Roman" panose="02020603050405020304" pitchFamily="18" charset="0"/>
              </a:rPr>
              <a:t>Xcode</a:t>
            </a:r>
            <a:r>
              <a:rPr lang="en-US" dirty="0">
                <a:latin typeface="Arial" panose="020B0604020202020204" pitchFamily="34" charset="0"/>
                <a:ea typeface="Times New Roman" panose="02020603050405020304" pitchFamily="18" charset="0"/>
                <a:cs typeface="Times New Roman" panose="02020603050405020304" pitchFamily="18" charset="0"/>
              </a:rPr>
              <a:t> with a breakpoint</a:t>
            </a:r>
          </a:p>
        </p:txBody>
      </p:sp>
      <p:pic>
        <p:nvPicPr>
          <p:cNvPr id="9" name="Content Placeholder 8" descr="Xcode with a breakpoint">
            <a:extLst>
              <a:ext uri="{FF2B5EF4-FFF2-40B4-BE49-F238E27FC236}">
                <a16:creationId xmlns:a16="http://schemas.microsoft.com/office/drawing/2014/main" xmlns="" id="{758CB670-C186-4F59-AC30-48A5BCEE9E63}"/>
              </a:ext>
            </a:extLst>
          </p:cNvPr>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914400" y="1143000"/>
            <a:ext cx="7315200" cy="4658509"/>
          </a:xfrm>
          <a:prstGeom prst="rect">
            <a:avLst/>
          </a:prstGeom>
        </p:spPr>
      </p:pic>
    </p:spTree>
    <p:extLst>
      <p:ext uri="{BB962C8B-B14F-4D97-AF65-F5344CB8AC3E}">
        <p14:creationId xmlns:p14="http://schemas.microsoft.com/office/powerpoint/2010/main" val="22166642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318FBF1-7CF8-4DE5-9CE7-5FDA9D347707}"/>
              </a:ext>
            </a:extLst>
          </p:cNvPr>
          <p:cNvSpPr>
            <a:spLocks noGrp="1"/>
          </p:cNvSpPr>
          <p:nvPr>
            <p:ph type="dt" sz="half" idx="10"/>
          </p:nvPr>
        </p:nvSpPr>
        <p:spPr/>
        <p:txBody>
          <a:bodyPr/>
          <a:lstStyle/>
          <a:p>
            <a:pPr>
              <a:defRPr/>
            </a:pPr>
            <a:r>
              <a:rPr lang="en-US"/>
              <a:t>Murach's C++ Programming</a:t>
            </a:r>
            <a:endParaRPr lang="en-US" dirty="0"/>
          </a:p>
        </p:txBody>
      </p:sp>
      <p:sp>
        <p:nvSpPr>
          <p:cNvPr id="3" name="Footer Placeholder 2">
            <a:extLst>
              <a:ext uri="{FF2B5EF4-FFF2-40B4-BE49-F238E27FC236}">
                <a16:creationId xmlns:a16="http://schemas.microsoft.com/office/drawing/2014/main" xmlns="" id="{43EB6F45-B3DB-4124-BD6C-CF67AFFA6983}"/>
              </a:ext>
            </a:extLst>
          </p:cNvPr>
          <p:cNvSpPr>
            <a:spLocks noGrp="1"/>
          </p:cNvSpPr>
          <p:nvPr>
            <p:ph type="ftr" sz="quarter" idx="11"/>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xmlns="" id="{3EDF4BB5-C26D-4C25-B6A0-6D935DB37E47}"/>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C8, Slide </a:t>
            </a:r>
            <a:fld id="{BF5C1183-B085-4070-A402-C03A3F977D3D}" type="slidenum">
              <a:rPr lang="en-US" smtClean="0">
                <a:solidFill>
                  <a:schemeClr val="bg1"/>
                </a:solidFill>
              </a:rPr>
              <a:pPr>
                <a:defRPr/>
              </a:pPr>
              <a:t>23</a:t>
            </a:fld>
            <a:endParaRPr lang="en-US" dirty="0">
              <a:solidFill>
                <a:schemeClr val="bg1"/>
              </a:solidFill>
            </a:endParaRPr>
          </a:p>
        </p:txBody>
      </p:sp>
      <p:sp>
        <p:nvSpPr>
          <p:cNvPr id="5" name="Title 4">
            <a:extLst>
              <a:ext uri="{FF2B5EF4-FFF2-40B4-BE49-F238E27FC236}">
                <a16:creationId xmlns:a16="http://schemas.microsoft.com/office/drawing/2014/main" xmlns="" id="{6DDB2B09-8BC7-4C9E-A4A2-DAFDA648966B}"/>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A debugging session with </a:t>
            </a:r>
            <a:r>
              <a:rPr lang="en-US" dirty="0" err="1">
                <a:latin typeface="Arial" panose="020B0604020202020204" pitchFamily="34" charset="0"/>
                <a:ea typeface="Times New Roman" panose="02020603050405020304" pitchFamily="18" charset="0"/>
                <a:cs typeface="Times New Roman" panose="02020603050405020304" pitchFamily="18" charset="0"/>
              </a:rPr>
              <a:t>Xcode</a:t>
            </a:r>
            <a:endParaRPr lang="en-US" dirty="0">
              <a:latin typeface="Arial" panose="020B0604020202020204" pitchFamily="34" charset="0"/>
              <a:ea typeface="Times New Roman" panose="02020603050405020304" pitchFamily="18" charset="0"/>
              <a:cs typeface="Times New Roman" panose="02020603050405020304" pitchFamily="18" charset="0"/>
            </a:endParaRPr>
          </a:p>
        </p:txBody>
      </p:sp>
      <p:pic>
        <p:nvPicPr>
          <p:cNvPr id="10" name="Content Placeholder 9" descr="A debugging session with Xcode">
            <a:extLst>
              <a:ext uri="{FF2B5EF4-FFF2-40B4-BE49-F238E27FC236}">
                <a16:creationId xmlns:a16="http://schemas.microsoft.com/office/drawing/2014/main" xmlns="" id="{3B250BE9-279F-4834-82A9-8AA80534815F}"/>
              </a:ext>
            </a:extLst>
          </p:cNvPr>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914400" y="1143000"/>
            <a:ext cx="7315200" cy="4638907"/>
          </a:xfrm>
          <a:prstGeom prst="rect">
            <a:avLst/>
          </a:prstGeom>
        </p:spPr>
      </p:pic>
    </p:spTree>
    <p:extLst>
      <p:ext uri="{BB962C8B-B14F-4D97-AF65-F5344CB8AC3E}">
        <p14:creationId xmlns:p14="http://schemas.microsoft.com/office/powerpoint/2010/main" val="27512101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BDD6D38-7119-4E4E-9F29-02DFAB09D866}"/>
              </a:ext>
            </a:extLst>
          </p:cNvPr>
          <p:cNvSpPr>
            <a:spLocks noGrp="1"/>
          </p:cNvSpPr>
          <p:nvPr>
            <p:ph type="dt" sz="half" idx="10"/>
          </p:nvPr>
        </p:nvSpPr>
        <p:spPr/>
        <p:txBody>
          <a:bodyPr/>
          <a:lstStyle/>
          <a:p>
            <a:pPr>
              <a:defRPr/>
            </a:pPr>
            <a:r>
              <a:rPr lang="en-US"/>
              <a:t>Murach's C++ Programming</a:t>
            </a:r>
            <a:endParaRPr lang="en-US" dirty="0"/>
          </a:p>
        </p:txBody>
      </p:sp>
      <p:sp>
        <p:nvSpPr>
          <p:cNvPr id="3" name="Footer Placeholder 2">
            <a:extLst>
              <a:ext uri="{FF2B5EF4-FFF2-40B4-BE49-F238E27FC236}">
                <a16:creationId xmlns:a16="http://schemas.microsoft.com/office/drawing/2014/main" xmlns="" id="{29D7BD7C-DD5F-470A-8955-6FB386342BF6}"/>
              </a:ext>
            </a:extLst>
          </p:cNvPr>
          <p:cNvSpPr>
            <a:spLocks noGrp="1"/>
          </p:cNvSpPr>
          <p:nvPr>
            <p:ph type="ftr" sz="quarter" idx="11"/>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xmlns="" id="{281B4CD8-3EFD-4DE4-907E-C7ED96EFCEA2}"/>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C8, Slide </a:t>
            </a:r>
            <a:fld id="{BF5C1183-B085-4070-A402-C03A3F977D3D}" type="slidenum">
              <a:rPr lang="en-US" smtClean="0">
                <a:solidFill>
                  <a:schemeClr val="bg1"/>
                </a:solidFill>
              </a:rPr>
              <a:pPr>
                <a:defRPr/>
              </a:pPr>
              <a:t>24</a:t>
            </a:fld>
            <a:endParaRPr lang="en-US" dirty="0">
              <a:solidFill>
                <a:schemeClr val="bg1"/>
              </a:solidFill>
            </a:endParaRPr>
          </a:p>
        </p:txBody>
      </p:sp>
      <p:sp>
        <p:nvSpPr>
          <p:cNvPr id="5" name="Title 4">
            <a:extLst>
              <a:ext uri="{FF2B5EF4-FFF2-40B4-BE49-F238E27FC236}">
                <a16:creationId xmlns:a16="http://schemas.microsoft.com/office/drawing/2014/main" xmlns="" id="{FA802976-8BB8-4B7D-BBC3-A639A6B7BAEB}"/>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Some of the buttons on the </a:t>
            </a:r>
            <a:r>
              <a:rPr lang="en-US" dirty="0" err="1">
                <a:latin typeface="Arial" panose="020B0604020202020204" pitchFamily="34" charset="0"/>
                <a:ea typeface="Times New Roman" panose="02020603050405020304" pitchFamily="18" charset="0"/>
                <a:cs typeface="Times New Roman" panose="02020603050405020304" pitchFamily="18" charset="0"/>
              </a:rPr>
              <a:t>Xcode</a:t>
            </a:r>
            <a:r>
              <a:rPr lang="en-US" dirty="0">
                <a:latin typeface="Arial" panose="020B0604020202020204" pitchFamily="34" charset="0"/>
                <a:ea typeface="Times New Roman" panose="02020603050405020304" pitchFamily="18" charset="0"/>
                <a:cs typeface="Times New Roman" panose="02020603050405020304" pitchFamily="18" charset="0"/>
              </a:rPr>
              <a:t> Debug toolbar</a:t>
            </a:r>
            <a:endParaRPr lang="en-US" dirty="0"/>
          </a:p>
        </p:txBody>
      </p:sp>
      <p:sp>
        <p:nvSpPr>
          <p:cNvPr id="6" name="Text Placeholder 5">
            <a:extLst>
              <a:ext uri="{FF2B5EF4-FFF2-40B4-BE49-F238E27FC236}">
                <a16:creationId xmlns:a16="http://schemas.microsoft.com/office/drawing/2014/main" xmlns="" id="{5F8926C1-152D-41A7-8557-E60522599C74}"/>
              </a:ext>
            </a:extLst>
          </p:cNvPr>
          <p:cNvSpPr>
            <a:spLocks noGrp="1"/>
          </p:cNvSpPr>
          <p:nvPr>
            <p:ph type="body" sz="quarter" idx="13"/>
          </p:nvPr>
        </p:nvSpPr>
        <p:spPr/>
        <p:txBody>
          <a:bodyPr/>
          <a:lstStyle/>
          <a:p>
            <a:pPr marL="2057400" indent="-1709738">
              <a:spcBef>
                <a:spcPts val="600"/>
              </a:spcBef>
              <a:spcAft>
                <a:spcPts val="600"/>
              </a:spcAft>
              <a:tabLst>
                <a:tab pos="914400" algn="l"/>
                <a:tab pos="2514600" algn="l"/>
                <a:tab pos="457200" algn="l"/>
              </a:tabLst>
            </a:pPr>
            <a:r>
              <a:rPr lang="en-US" b="1" dirty="0">
                <a:latin typeface="Arial" panose="020B0604020202020204" pitchFamily="34" charset="0"/>
                <a:ea typeface="Times New Roman" panose="02020603050405020304" pitchFamily="18" charset="0"/>
                <a:cs typeface="Times New Roman" panose="02020603050405020304" pitchFamily="18" charset="0"/>
              </a:rPr>
              <a:t>Button	Keyboard shortcut</a:t>
            </a:r>
          </a:p>
          <a:p>
            <a:pPr marL="2057400" marR="0" indent="-1709738">
              <a:spcBef>
                <a:spcPts val="600"/>
              </a:spcBef>
              <a:spcAft>
                <a:spcPts val="600"/>
              </a:spcAft>
              <a:tabLst>
                <a:tab pos="914400" algn="l"/>
                <a:tab pos="2514600" algn="l"/>
                <a:tab pos="457200" algn="l"/>
              </a:tabLst>
            </a:pPr>
            <a:r>
              <a:rPr lang="en-US" dirty="0">
                <a:latin typeface="Times New Roman" panose="02020603050405020304" pitchFamily="18" charset="0"/>
                <a:ea typeface="Times New Roman" panose="02020603050405020304" pitchFamily="18" charset="0"/>
              </a:rPr>
              <a:t>Step Over	</a:t>
            </a:r>
            <a:r>
              <a:rPr lang="en-US" dirty="0" smtClean="0">
                <a:latin typeface="Times New Roman" panose="02020603050405020304" pitchFamily="18" charset="0"/>
                <a:ea typeface="Times New Roman" panose="02020603050405020304" pitchFamily="18" charset="0"/>
              </a:rPr>
              <a:t>F6</a:t>
            </a:r>
            <a:endParaRPr lang="en-US" dirty="0">
              <a:latin typeface="Times New Roman" panose="02020603050405020304" pitchFamily="18" charset="0"/>
              <a:ea typeface="Times New Roman" panose="02020603050405020304" pitchFamily="18" charset="0"/>
            </a:endParaRPr>
          </a:p>
          <a:p>
            <a:pPr marL="2057400" marR="0" indent="-1709738">
              <a:spcBef>
                <a:spcPts val="600"/>
              </a:spcBef>
              <a:spcAft>
                <a:spcPts val="600"/>
              </a:spcAft>
              <a:tabLst>
                <a:tab pos="914400" algn="l"/>
                <a:tab pos="2514600" algn="l"/>
                <a:tab pos="457200" algn="l"/>
              </a:tabLst>
            </a:pPr>
            <a:r>
              <a:rPr lang="en-US" dirty="0">
                <a:latin typeface="Times New Roman" panose="02020603050405020304" pitchFamily="18" charset="0"/>
                <a:ea typeface="Times New Roman" panose="02020603050405020304" pitchFamily="18" charset="0"/>
              </a:rPr>
              <a:t>Step Into	</a:t>
            </a:r>
            <a:r>
              <a:rPr lang="en-US" dirty="0" smtClean="0">
                <a:latin typeface="Times New Roman" panose="02020603050405020304" pitchFamily="18" charset="0"/>
                <a:ea typeface="Times New Roman" panose="02020603050405020304" pitchFamily="18" charset="0"/>
              </a:rPr>
              <a:t>F7</a:t>
            </a:r>
            <a:endParaRPr lang="en-US" dirty="0">
              <a:latin typeface="Times New Roman" panose="02020603050405020304" pitchFamily="18" charset="0"/>
              <a:ea typeface="Times New Roman" panose="02020603050405020304" pitchFamily="18" charset="0"/>
            </a:endParaRPr>
          </a:p>
          <a:p>
            <a:pPr marL="2057400" marR="0" indent="-1709738">
              <a:spcBef>
                <a:spcPts val="600"/>
              </a:spcBef>
              <a:spcAft>
                <a:spcPts val="600"/>
              </a:spcAft>
              <a:tabLst>
                <a:tab pos="914400" algn="l"/>
                <a:tab pos="2514600" algn="l"/>
                <a:tab pos="457200" algn="l"/>
              </a:tabLst>
            </a:pPr>
            <a:r>
              <a:rPr lang="en-US" dirty="0">
                <a:latin typeface="Times New Roman" panose="02020603050405020304" pitchFamily="18" charset="0"/>
                <a:ea typeface="Times New Roman" panose="02020603050405020304" pitchFamily="18" charset="0"/>
              </a:rPr>
              <a:t>Step Out	</a:t>
            </a:r>
            <a:r>
              <a:rPr lang="en-US" dirty="0" smtClean="0">
                <a:latin typeface="Times New Roman" panose="02020603050405020304" pitchFamily="18" charset="0"/>
                <a:ea typeface="Times New Roman" panose="02020603050405020304" pitchFamily="18" charset="0"/>
              </a:rPr>
              <a:t>F8</a:t>
            </a:r>
            <a:endParaRPr lang="en-US" dirty="0">
              <a:latin typeface="Times New Roman" panose="02020603050405020304" pitchFamily="18" charset="0"/>
              <a:ea typeface="Times New Roman" panose="02020603050405020304" pitchFamily="18" charset="0"/>
            </a:endParaRPr>
          </a:p>
          <a:p>
            <a:pPr marL="2057400" marR="0" indent="-1709738">
              <a:spcBef>
                <a:spcPts val="600"/>
              </a:spcBef>
              <a:spcAft>
                <a:spcPts val="600"/>
              </a:spcAft>
              <a:tabLst>
                <a:tab pos="914400" algn="l"/>
                <a:tab pos="2514600" algn="l"/>
                <a:tab pos="457200" algn="l"/>
              </a:tabLst>
            </a:pPr>
            <a:r>
              <a:rPr lang="en-US" dirty="0">
                <a:latin typeface="Times New Roman" panose="02020603050405020304" pitchFamily="18" charset="0"/>
                <a:ea typeface="Times New Roman" panose="02020603050405020304" pitchFamily="18" charset="0"/>
              </a:rPr>
              <a:t>Continue	</a:t>
            </a:r>
            <a:r>
              <a:rPr lang="en-US" dirty="0" err="1" smtClean="0">
                <a:latin typeface="Times New Roman" panose="02020603050405020304" pitchFamily="18" charset="0"/>
                <a:ea typeface="Times New Roman" panose="02020603050405020304" pitchFamily="18" charset="0"/>
              </a:rPr>
              <a:t>Cmd+Ctrl+Y</a:t>
            </a:r>
            <a:endParaRPr lang="en-US" dirty="0">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7192700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E2ED6BE-AD19-412D-ACAA-D745C122BCBB}"/>
              </a:ext>
            </a:extLst>
          </p:cNvPr>
          <p:cNvSpPr>
            <a:spLocks noGrp="1"/>
          </p:cNvSpPr>
          <p:nvPr>
            <p:ph type="dt" sz="half" idx="10"/>
          </p:nvPr>
        </p:nvSpPr>
        <p:spPr/>
        <p:txBody>
          <a:bodyPr/>
          <a:lstStyle/>
          <a:p>
            <a:pPr>
              <a:defRPr/>
            </a:pPr>
            <a:r>
              <a:rPr lang="en-US"/>
              <a:t>Murach's C++ Programming</a:t>
            </a:r>
            <a:endParaRPr lang="en-US" dirty="0"/>
          </a:p>
        </p:txBody>
      </p:sp>
      <p:sp>
        <p:nvSpPr>
          <p:cNvPr id="3" name="Footer Placeholder 2">
            <a:extLst>
              <a:ext uri="{FF2B5EF4-FFF2-40B4-BE49-F238E27FC236}">
                <a16:creationId xmlns:a16="http://schemas.microsoft.com/office/drawing/2014/main" xmlns="" id="{8DEE3DB5-220E-448A-B826-3B543B67FC48}"/>
              </a:ext>
            </a:extLst>
          </p:cNvPr>
          <p:cNvSpPr>
            <a:spLocks noGrp="1"/>
          </p:cNvSpPr>
          <p:nvPr>
            <p:ph type="ftr" sz="quarter" idx="11"/>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xmlns="" id="{0E4A4072-4053-468C-A4F4-61447B6499D8}"/>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C8, Slide </a:t>
            </a:r>
            <a:fld id="{BF5C1183-B085-4070-A402-C03A3F977D3D}" type="slidenum">
              <a:rPr lang="en-US" smtClean="0">
                <a:solidFill>
                  <a:schemeClr val="bg1"/>
                </a:solidFill>
              </a:rPr>
              <a:pPr>
                <a:defRPr/>
              </a:pPr>
              <a:t>25</a:t>
            </a:fld>
            <a:endParaRPr lang="en-US" dirty="0">
              <a:solidFill>
                <a:schemeClr val="bg1"/>
              </a:solidFill>
            </a:endParaRPr>
          </a:p>
        </p:txBody>
      </p:sp>
      <p:sp>
        <p:nvSpPr>
          <p:cNvPr id="5" name="Title 4">
            <a:extLst>
              <a:ext uri="{FF2B5EF4-FFF2-40B4-BE49-F238E27FC236}">
                <a16:creationId xmlns:a16="http://schemas.microsoft.com/office/drawing/2014/main" xmlns="" id="{037F268A-6BFE-41C5-8BE0-C1AC9D519E02}"/>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a:t>
            </a:r>
            <a:r>
              <a:rPr lang="en-US" dirty="0" err="1">
                <a:latin typeface="Arial" panose="020B0604020202020204" pitchFamily="34" charset="0"/>
                <a:ea typeface="Times New Roman" panose="02020603050405020304" pitchFamily="18" charset="0"/>
                <a:cs typeface="Times New Roman" panose="02020603050405020304" pitchFamily="18" charset="0"/>
              </a:rPr>
              <a:t>Xcode</a:t>
            </a:r>
            <a:r>
              <a:rPr lang="en-US" dirty="0">
                <a:latin typeface="Arial" panose="020B0604020202020204" pitchFamily="34" charset="0"/>
                <a:ea typeface="Times New Roman" panose="02020603050405020304" pitchFamily="18" charset="0"/>
                <a:cs typeface="Times New Roman" panose="02020603050405020304" pitchFamily="18" charset="0"/>
              </a:rPr>
              <a:t> Call Stack window</a:t>
            </a:r>
            <a:endParaRPr lang="en-US" dirty="0"/>
          </a:p>
        </p:txBody>
      </p:sp>
      <p:pic>
        <p:nvPicPr>
          <p:cNvPr id="7" name="Content Placeholder 6" descr="The Xcode Call Stack window">
            <a:extLst>
              <a:ext uri="{FF2B5EF4-FFF2-40B4-BE49-F238E27FC236}">
                <a16:creationId xmlns:a16="http://schemas.microsoft.com/office/drawing/2014/main" xmlns="" id="{764000C4-19AD-46B1-AAFD-D485530AF147}"/>
              </a:ext>
            </a:extLst>
          </p:cNvPr>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990600" y="1143000"/>
            <a:ext cx="7315200" cy="4646341"/>
          </a:xfrm>
          <a:prstGeom prst="rect">
            <a:avLst/>
          </a:prstGeom>
        </p:spPr>
      </p:pic>
    </p:spTree>
    <p:extLst>
      <p:ext uri="{BB962C8B-B14F-4D97-AF65-F5344CB8AC3E}">
        <p14:creationId xmlns:p14="http://schemas.microsoft.com/office/powerpoint/2010/main" val="27173995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D63D7284-FA23-438B-94D4-F47A74ABC0E0}"/>
              </a:ext>
            </a:extLst>
          </p:cNvPr>
          <p:cNvSpPr>
            <a:spLocks noGrp="1"/>
          </p:cNvSpPr>
          <p:nvPr>
            <p:ph type="dt" sz="half" idx="10"/>
          </p:nvPr>
        </p:nvSpPr>
        <p:spPr/>
        <p:txBody>
          <a:bodyPr/>
          <a:lstStyle/>
          <a:p>
            <a:pPr>
              <a:defRPr/>
            </a:pPr>
            <a:r>
              <a:rPr lang="en-US"/>
              <a:t>Murach's C++ Programming</a:t>
            </a:r>
            <a:endParaRPr lang="en-US" dirty="0"/>
          </a:p>
        </p:txBody>
      </p:sp>
      <p:sp>
        <p:nvSpPr>
          <p:cNvPr id="3" name="Footer Placeholder 2">
            <a:extLst>
              <a:ext uri="{FF2B5EF4-FFF2-40B4-BE49-F238E27FC236}">
                <a16:creationId xmlns:a16="http://schemas.microsoft.com/office/drawing/2014/main" xmlns="" id="{2BA6CEE0-72E9-43BB-91BD-5BC2DB405F59}"/>
              </a:ext>
            </a:extLst>
          </p:cNvPr>
          <p:cNvSpPr>
            <a:spLocks noGrp="1"/>
          </p:cNvSpPr>
          <p:nvPr>
            <p:ph type="ftr" sz="quarter" idx="11"/>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xmlns="" id="{FDDDFE4E-B4EB-4796-B4D1-549EEE6A8888}"/>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C8, Slide </a:t>
            </a:r>
            <a:fld id="{BF5C1183-B085-4070-A402-C03A3F977D3D}" type="slidenum">
              <a:rPr lang="en-US" smtClean="0">
                <a:solidFill>
                  <a:schemeClr val="bg1"/>
                </a:solidFill>
              </a:rPr>
              <a:pPr>
                <a:defRPr/>
              </a:pPr>
              <a:t>26</a:t>
            </a:fld>
            <a:endParaRPr lang="en-US" dirty="0">
              <a:solidFill>
                <a:schemeClr val="bg1"/>
              </a:solidFill>
            </a:endParaRPr>
          </a:p>
        </p:txBody>
      </p:sp>
      <p:sp>
        <p:nvSpPr>
          <p:cNvPr id="5" name="Title 4">
            <a:extLst>
              <a:ext uri="{FF2B5EF4-FFF2-40B4-BE49-F238E27FC236}">
                <a16:creationId xmlns:a16="http://schemas.microsoft.com/office/drawing/2014/main" xmlns="" id="{90DAA109-6CCA-4621-85BA-25AA994FCECF}"/>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Typical folder and filename of the executable file</a:t>
            </a:r>
            <a:endParaRPr lang="en-US" dirty="0"/>
          </a:p>
        </p:txBody>
      </p:sp>
      <p:sp>
        <p:nvSpPr>
          <p:cNvPr id="6" name="Text Placeholder 5">
            <a:extLst>
              <a:ext uri="{FF2B5EF4-FFF2-40B4-BE49-F238E27FC236}">
                <a16:creationId xmlns:a16="http://schemas.microsoft.com/office/drawing/2014/main" xmlns="" id="{ECF96F08-9D89-44BC-ABD2-3F2F6CE26530}"/>
              </a:ext>
            </a:extLst>
          </p:cNvPr>
          <p:cNvSpPr>
            <a:spLocks noGrp="1"/>
          </p:cNvSpPr>
          <p:nvPr>
            <p:ph type="body" sz="quarter" idx="13"/>
          </p:nvPr>
        </p:nvSpPr>
        <p:spPr>
          <a:xfrm>
            <a:off x="838200" y="1066800"/>
            <a:ext cx="7696200" cy="4876800"/>
          </a:xfrm>
        </p:spPr>
        <p:txBody>
          <a:bodyPr/>
          <a:lstStyle/>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For Visual Studio</a:t>
            </a:r>
          </a:p>
          <a:p>
            <a:pPr marL="347345" marR="0">
              <a:spcBef>
                <a:spcPts val="0"/>
              </a:spcBef>
              <a:spcAft>
                <a:spcPts val="0"/>
              </a:spcAft>
              <a:tabLst>
                <a:tab pos="1371600" algn="l"/>
              </a:tabLst>
            </a:pPr>
            <a:r>
              <a:rPr lang="en-US" sz="1500" b="1" dirty="0">
                <a:latin typeface="Courier New" panose="02070309020205020404" pitchFamily="49" charset="0"/>
                <a:ea typeface="Times New Roman" panose="02020603050405020304" pitchFamily="18" charset="0"/>
                <a:cs typeface="Times New Roman" panose="02020603050405020304" pitchFamily="18" charset="0"/>
              </a:rPr>
              <a:t>C:\murach\cpp\vs\book_apps\ch08a_future_value\x64\Debug\</a:t>
            </a:r>
            <a:br>
              <a:rPr lang="en-US" sz="1500" b="1" dirty="0">
                <a:latin typeface="Courier New" panose="02070309020205020404" pitchFamily="49" charset="0"/>
                <a:ea typeface="Times New Roman" panose="02020603050405020304" pitchFamily="18" charset="0"/>
                <a:cs typeface="Times New Roman" panose="02020603050405020304" pitchFamily="18" charset="0"/>
              </a:rPr>
            </a:br>
            <a:r>
              <a:rPr lang="en-US" sz="1500" b="1" dirty="0">
                <a:latin typeface="Courier New" panose="02070309020205020404" pitchFamily="49" charset="0"/>
                <a:ea typeface="Times New Roman" panose="02020603050405020304" pitchFamily="18" charset="0"/>
                <a:cs typeface="Times New Roman" panose="02020603050405020304" pitchFamily="18" charset="0"/>
              </a:rPr>
              <a:t>future_value.exe</a:t>
            </a:r>
          </a:p>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For </a:t>
            </a:r>
            <a:r>
              <a:rPr lang="en-US" b="1" spc="-10" dirty="0" err="1">
                <a:solidFill>
                  <a:srgbClr val="000099"/>
                </a:solidFill>
                <a:latin typeface="Arial" panose="020B0604020202020204" pitchFamily="34" charset="0"/>
                <a:ea typeface="Times New Roman" panose="02020603050405020304" pitchFamily="18" charset="0"/>
                <a:cs typeface="Times New Roman" panose="02020603050405020304" pitchFamily="18" charset="0"/>
              </a:rPr>
              <a:t>Xcode</a:t>
            </a:r>
            <a:endPar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500" b="1" dirty="0">
                <a:latin typeface="Courier New" panose="02070309020205020404" pitchFamily="49" charset="0"/>
                <a:ea typeface="Times New Roman" panose="02020603050405020304" pitchFamily="18" charset="0"/>
                <a:cs typeface="Times New Roman" panose="02020603050405020304" pitchFamily="18" charset="0"/>
              </a:rPr>
              <a:t>/Users/Username/Library/Developer/</a:t>
            </a:r>
            <a:r>
              <a:rPr lang="en-US" sz="1500" b="1" dirty="0" err="1">
                <a:latin typeface="Courier New" panose="02070309020205020404" pitchFamily="49" charset="0"/>
                <a:ea typeface="Times New Roman" panose="02020603050405020304" pitchFamily="18" charset="0"/>
                <a:cs typeface="Times New Roman" panose="02020603050405020304" pitchFamily="18" charset="0"/>
              </a:rPr>
              <a:t>Xcode</a:t>
            </a:r>
            <a:r>
              <a:rPr lang="en-US" sz="1500" b="1" dirty="0">
                <a:latin typeface="Courier New" panose="02070309020205020404" pitchFamily="49" charset="0"/>
                <a:ea typeface="Times New Roman" panose="02020603050405020304" pitchFamily="18" charset="0"/>
                <a:cs typeface="Times New Roman" panose="02020603050405020304" pitchFamily="18" charset="0"/>
              </a:rPr>
              <a:t>/</a:t>
            </a:r>
            <a:r>
              <a:rPr lang="en-US" sz="1500" b="1" dirty="0" err="1">
                <a:latin typeface="Courier New" panose="02070309020205020404" pitchFamily="49" charset="0"/>
                <a:ea typeface="Times New Roman" panose="02020603050405020304" pitchFamily="18" charset="0"/>
                <a:cs typeface="Times New Roman" panose="02020603050405020304" pitchFamily="18" charset="0"/>
              </a:rPr>
              <a:t>DerivedData</a:t>
            </a:r>
            <a:r>
              <a:rPr lang="en-US" sz="1500" b="1" dirty="0">
                <a:latin typeface="Courier New" panose="02070309020205020404" pitchFamily="49" charset="0"/>
                <a:ea typeface="Times New Roman" panose="02020603050405020304" pitchFamily="18" charset="0"/>
                <a:cs typeface="Times New Roman" panose="02020603050405020304" pitchFamily="18" charset="0"/>
              </a:rPr>
              <a:t>/</a:t>
            </a:r>
            <a:br>
              <a:rPr lang="en-US" sz="1500" b="1" dirty="0">
                <a:latin typeface="Courier New" panose="02070309020205020404" pitchFamily="49" charset="0"/>
                <a:ea typeface="Times New Roman" panose="02020603050405020304" pitchFamily="18" charset="0"/>
                <a:cs typeface="Times New Roman" panose="02020603050405020304" pitchFamily="18" charset="0"/>
              </a:rPr>
            </a:br>
            <a:r>
              <a:rPr lang="en-US" sz="1500" b="1" dirty="0">
                <a:latin typeface="Courier New" panose="02070309020205020404" pitchFamily="49" charset="0"/>
                <a:ea typeface="Times New Roman" panose="02020603050405020304" pitchFamily="18" charset="0"/>
                <a:cs typeface="Times New Roman" panose="02020603050405020304" pitchFamily="18" charset="0"/>
              </a:rPr>
              <a:t>ch08a_future_value/Build/Products/Debug/ch08a_future_value</a:t>
            </a:r>
          </a:p>
          <a:p>
            <a:endParaRPr lang="en-US" dirty="0"/>
          </a:p>
        </p:txBody>
      </p:sp>
    </p:spTree>
    <p:extLst>
      <p:ext uri="{BB962C8B-B14F-4D97-AF65-F5344CB8AC3E}">
        <p14:creationId xmlns:p14="http://schemas.microsoft.com/office/powerpoint/2010/main" val="18039503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xmlns="" id="{BFF07701-C0DD-4860-BCB3-99B99D692813}"/>
              </a:ext>
            </a:extLst>
          </p:cNvPr>
          <p:cNvSpPr>
            <a:spLocks noGrp="1"/>
          </p:cNvSpPr>
          <p:nvPr>
            <p:ph type="dt" sz="half" idx="10"/>
          </p:nvPr>
        </p:nvSpPr>
        <p:spPr/>
        <p:txBody>
          <a:bodyPr/>
          <a:lstStyle/>
          <a:p>
            <a:pPr>
              <a:defRPr/>
            </a:pPr>
            <a:r>
              <a:rPr lang="en-US"/>
              <a:t>Murach's C++ Programming</a:t>
            </a:r>
            <a:endParaRPr lang="en-US" dirty="0"/>
          </a:p>
        </p:txBody>
      </p:sp>
      <p:sp>
        <p:nvSpPr>
          <p:cNvPr id="7" name="Footer Placeholder 6">
            <a:extLst>
              <a:ext uri="{FF2B5EF4-FFF2-40B4-BE49-F238E27FC236}">
                <a16:creationId xmlns:a16="http://schemas.microsoft.com/office/drawing/2014/main" xmlns="" id="{15AB9084-3227-4DC6-9B05-8BE0D186C4A2}"/>
              </a:ext>
            </a:extLst>
          </p:cNvPr>
          <p:cNvSpPr>
            <a:spLocks noGrp="1"/>
          </p:cNvSpPr>
          <p:nvPr>
            <p:ph type="ftr" sz="quarter" idx="11"/>
          </p:nvPr>
        </p:nvSpPr>
        <p:spPr/>
        <p:txBody>
          <a:bodyPr/>
          <a:lstStyle/>
          <a:p>
            <a:pPr>
              <a:defRPr/>
            </a:pPr>
            <a:r>
              <a:rPr lang="en-US"/>
              <a:t>© 2018, Mike Murach &amp; Associates, Inc.</a:t>
            </a:r>
          </a:p>
        </p:txBody>
      </p:sp>
      <p:sp>
        <p:nvSpPr>
          <p:cNvPr id="8" name="Slide Number Placeholder 7">
            <a:extLst>
              <a:ext uri="{FF2B5EF4-FFF2-40B4-BE49-F238E27FC236}">
                <a16:creationId xmlns:a16="http://schemas.microsoft.com/office/drawing/2014/main" xmlns="" id="{3405F0CC-A518-4261-A431-A8301705CB54}"/>
              </a:ext>
            </a:extLst>
          </p:cNvPr>
          <p:cNvSpPr>
            <a:spLocks noGrp="1"/>
          </p:cNvSpPr>
          <p:nvPr>
            <p:ph type="sldNum" sz="quarter" idx="12"/>
          </p:nvPr>
        </p:nvSpPr>
        <p:spPr/>
        <p:txBody>
          <a:bodyPr/>
          <a:lstStyle/>
          <a:p>
            <a:pPr>
              <a:defRPr/>
            </a:pPr>
            <a:endParaRPr lang="en-US" dirty="0"/>
          </a:p>
          <a:p>
            <a:pPr algn="r">
              <a:defRPr/>
            </a:pPr>
            <a:r>
              <a:rPr lang="en-US" sz="900" dirty="0">
                <a:solidFill>
                  <a:schemeClr val="bg1"/>
                </a:solidFill>
                <a:latin typeface="Arial Narrow" pitchFamily="34" charset="0"/>
              </a:rPr>
              <a:t>C8, Slide </a:t>
            </a:r>
            <a:fld id="{5ECE9829-65B2-40C6-AEFF-7C648FF56A9C}" type="slidenum">
              <a:rPr lang="en-US" sz="900" smtClean="0">
                <a:solidFill>
                  <a:schemeClr val="bg1"/>
                </a:solidFill>
                <a:latin typeface="Arial Narrow" pitchFamily="34" charset="0"/>
              </a:rPr>
              <a:pPr algn="r">
                <a:defRPr/>
              </a:pPr>
              <a:t>27</a:t>
            </a:fld>
            <a:endParaRPr lang="en-US" sz="900" dirty="0">
              <a:solidFill>
                <a:schemeClr val="bg1"/>
              </a:solidFill>
              <a:latin typeface="Arial Narrow" pitchFamily="34" charset="0"/>
            </a:endParaRPr>
          </a:p>
        </p:txBody>
      </p:sp>
      <p:sp>
        <p:nvSpPr>
          <p:cNvPr id="2" name="Title 1">
            <a:extLst>
              <a:ext uri="{FF2B5EF4-FFF2-40B4-BE49-F238E27FC236}">
                <a16:creationId xmlns:a16="http://schemas.microsoft.com/office/drawing/2014/main" xmlns="" id="{BBFF5041-026A-4685-BA9E-EA07FF85A607}"/>
              </a:ext>
            </a:extLst>
          </p:cNvPr>
          <p:cNvSpPr>
            <a:spLocks noGrp="1"/>
          </p:cNvSpPr>
          <p:nvPr>
            <p:ph type="title"/>
          </p:nvPr>
        </p:nvSpPr>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How to deploy an executable file</a:t>
            </a:r>
            <a:endParaRPr lang="en-US" dirty="0"/>
          </a:p>
        </p:txBody>
      </p:sp>
      <p:sp>
        <p:nvSpPr>
          <p:cNvPr id="17" name="Text Placeholder 16">
            <a:extLst>
              <a:ext uri="{FF2B5EF4-FFF2-40B4-BE49-F238E27FC236}">
                <a16:creationId xmlns:a16="http://schemas.microsoft.com/office/drawing/2014/main" xmlns="" id="{CD1972AC-55FC-43B9-992F-2991B185019E}"/>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Once you’ve created and found the executable file for a program, you can deploy it by making the executable file available to your users.</a:t>
            </a:r>
          </a:p>
          <a:p>
            <a:endParaRPr lang="en-US" dirty="0"/>
          </a:p>
        </p:txBody>
      </p:sp>
      <p:sp>
        <p:nvSpPr>
          <p:cNvPr id="18" name="Text Placeholder 17">
            <a:extLst>
              <a:ext uri="{FF2B5EF4-FFF2-40B4-BE49-F238E27FC236}">
                <a16:creationId xmlns:a16="http://schemas.microsoft.com/office/drawing/2014/main" xmlns="" id="{4BD12446-8F96-44BB-AEA0-C58D9C8F877E}"/>
              </a:ext>
            </a:extLst>
          </p:cNvPr>
          <p:cNvSpPr>
            <a:spLocks noGrp="1"/>
          </p:cNvSpPr>
          <p:nvPr>
            <p:ph type="body" sz="quarter" idx="14"/>
          </p:nvPr>
        </p:nvSpPr>
        <p:spPr>
          <a:xfrm>
            <a:off x="838200" y="2133600"/>
            <a:ext cx="7391400" cy="382544"/>
          </a:xfrm>
        </p:spPr>
        <p:txBody>
          <a:bodyPr/>
          <a:lstStyle/>
          <a:p>
            <a:pPr>
              <a:spcBef>
                <a:spcPts val="150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Two ways to run the executable file</a:t>
            </a:r>
          </a:p>
          <a:p>
            <a:endParaRPr lang="en-US" dirty="0"/>
          </a:p>
        </p:txBody>
      </p:sp>
      <p:sp>
        <p:nvSpPr>
          <p:cNvPr id="19" name="Text Placeholder 18">
            <a:extLst>
              <a:ext uri="{FF2B5EF4-FFF2-40B4-BE49-F238E27FC236}">
                <a16:creationId xmlns:a16="http://schemas.microsoft.com/office/drawing/2014/main" xmlns="" id="{CBB781D9-1D1A-496D-9F44-92CD2BF6E104}"/>
              </a:ext>
            </a:extLst>
          </p:cNvPr>
          <p:cNvSpPr>
            <a:spLocks noGrp="1"/>
          </p:cNvSpPr>
          <p:nvPr>
            <p:ph type="body" sz="quarter" idx="15"/>
          </p:nvPr>
        </p:nvSpPr>
        <p:spPr>
          <a:xfrm>
            <a:off x="838200" y="2588622"/>
            <a:ext cx="7391400" cy="1983378"/>
          </a:xfrm>
        </p:spPr>
        <p:txBody>
          <a:bodyPr/>
          <a:lstStyle/>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Use Explorer (Windows) or Finder (Mac) to locate the executable file. Then, double click on it.</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Start a Command Prompt (Windows) or Terminal (Mac), use the cd command to change to the folder that contains the executable file, and enter the name of the executable file.</a:t>
            </a:r>
          </a:p>
        </p:txBody>
      </p:sp>
      <p:sp>
        <p:nvSpPr>
          <p:cNvPr id="20" name="Text Placeholder 19">
            <a:extLst>
              <a:ext uri="{FF2B5EF4-FFF2-40B4-BE49-F238E27FC236}">
                <a16:creationId xmlns:a16="http://schemas.microsoft.com/office/drawing/2014/main" xmlns="" id="{54C69444-DF59-42BB-B6C2-633622326EF7}"/>
              </a:ext>
            </a:extLst>
          </p:cNvPr>
          <p:cNvSpPr>
            <a:spLocks noGrp="1"/>
          </p:cNvSpPr>
          <p:nvPr>
            <p:ph type="body" sz="quarter" idx="16"/>
          </p:nvPr>
        </p:nvSpPr>
        <p:spPr>
          <a:xfrm>
            <a:off x="838200" y="4419600"/>
            <a:ext cx="7391400" cy="381000"/>
          </a:xfrm>
        </p:spPr>
        <p:txBody>
          <a:bodyPr/>
          <a:lstStyle/>
          <a:p>
            <a:r>
              <a:rPr lang="en-US" dirty="0"/>
              <a:t>Code that you can add to keep the console open</a:t>
            </a:r>
          </a:p>
        </p:txBody>
      </p:sp>
      <p:sp>
        <p:nvSpPr>
          <p:cNvPr id="21" name="Text Placeholder 20">
            <a:extLst>
              <a:ext uri="{FF2B5EF4-FFF2-40B4-BE49-F238E27FC236}">
                <a16:creationId xmlns:a16="http://schemas.microsoft.com/office/drawing/2014/main" xmlns="" id="{1132653E-54B6-41E7-9A21-D5243D6FE2D3}"/>
              </a:ext>
            </a:extLst>
          </p:cNvPr>
          <p:cNvSpPr>
            <a:spLocks noGrp="1"/>
          </p:cNvSpPr>
          <p:nvPr>
            <p:ph type="body" sz="quarter" idx="17"/>
          </p:nvPr>
        </p:nvSpPr>
        <p:spPr>
          <a:xfrm>
            <a:off x="838200" y="4954544"/>
            <a:ext cx="7391400" cy="1065256"/>
          </a:xfrm>
        </p:spPr>
        <p:txBody>
          <a:bodyPr/>
          <a:lstStyle/>
          <a:p>
            <a:pPr marL="347345" marR="0">
              <a:spcBef>
                <a:spcPts val="0"/>
              </a:spcBef>
              <a:spcAft>
                <a:spcPts val="0"/>
              </a:spcAft>
              <a:tabLst>
                <a:tab pos="1371600" algn="l"/>
              </a:tabLst>
            </a:pP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cin.ignore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(1000, '\n');       // discard all extra data</a:t>
            </a:r>
          </a:p>
          <a:p>
            <a:pPr marL="347345" marR="0">
              <a:spcBef>
                <a:spcPts val="0"/>
              </a:spcBef>
              <a:spcAft>
                <a:spcPts val="0"/>
              </a:spcAft>
              <a:tabLst>
                <a:tab pos="1371600" algn="l"/>
              </a:tabLst>
            </a:pP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cout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&lt;&lt; "Press [Enter] to exit...\n";</a:t>
            </a:r>
          </a:p>
          <a:p>
            <a:pPr marL="347345" marR="0">
              <a:spcBef>
                <a:spcPts val="0"/>
              </a:spcBef>
              <a:spcAft>
                <a:spcPts val="0"/>
              </a:spcAft>
              <a:tabLst>
                <a:tab pos="1371600" algn="l"/>
              </a:tabLst>
            </a:pP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cin.ignore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36373358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604B355-27C1-48C6-8DA4-581B1178DF5F}"/>
              </a:ext>
            </a:extLst>
          </p:cNvPr>
          <p:cNvSpPr>
            <a:spLocks noGrp="1"/>
          </p:cNvSpPr>
          <p:nvPr>
            <p:ph type="dt" sz="half" idx="10"/>
          </p:nvPr>
        </p:nvSpPr>
        <p:spPr/>
        <p:txBody>
          <a:bodyPr/>
          <a:lstStyle/>
          <a:p>
            <a:pPr>
              <a:defRPr/>
            </a:pPr>
            <a:r>
              <a:rPr lang="en-US"/>
              <a:t>Murach's C++ Programming</a:t>
            </a:r>
            <a:endParaRPr lang="en-US" dirty="0"/>
          </a:p>
        </p:txBody>
      </p:sp>
      <p:sp>
        <p:nvSpPr>
          <p:cNvPr id="3" name="Footer Placeholder 2">
            <a:extLst>
              <a:ext uri="{FF2B5EF4-FFF2-40B4-BE49-F238E27FC236}">
                <a16:creationId xmlns:a16="http://schemas.microsoft.com/office/drawing/2014/main" xmlns="" id="{EBE998B8-5FBB-4D79-BF80-80B15B0BD064}"/>
              </a:ext>
            </a:extLst>
          </p:cNvPr>
          <p:cNvSpPr>
            <a:spLocks noGrp="1"/>
          </p:cNvSpPr>
          <p:nvPr>
            <p:ph type="ftr" sz="quarter" idx="11"/>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xmlns="" id="{72DD0D04-7774-44C5-8B6A-FE91DFC881D1}"/>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C8, Slide </a:t>
            </a:r>
            <a:fld id="{BF5C1183-B085-4070-A402-C03A3F977D3D}" type="slidenum">
              <a:rPr lang="en-US" smtClean="0">
                <a:solidFill>
                  <a:schemeClr val="bg1"/>
                </a:solidFill>
              </a:rPr>
              <a:pPr>
                <a:defRPr/>
              </a:pPr>
              <a:t>28</a:t>
            </a:fld>
            <a:endParaRPr lang="en-US" dirty="0">
              <a:solidFill>
                <a:schemeClr val="bg1"/>
              </a:solidFill>
            </a:endParaRPr>
          </a:p>
        </p:txBody>
      </p:sp>
      <p:sp>
        <p:nvSpPr>
          <p:cNvPr id="5" name="Title 4">
            <a:extLst>
              <a:ext uri="{FF2B5EF4-FFF2-40B4-BE49-F238E27FC236}">
                <a16:creationId xmlns:a16="http://schemas.microsoft.com/office/drawing/2014/main" xmlns="" id="{43F985A6-CAE2-4FF0-ADB2-47671359C0C0}"/>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How to use the console to run an executable file</a:t>
            </a:r>
            <a:endParaRPr lang="en-US" dirty="0"/>
          </a:p>
        </p:txBody>
      </p:sp>
      <p:sp>
        <p:nvSpPr>
          <p:cNvPr id="6" name="Text Placeholder 5">
            <a:extLst>
              <a:ext uri="{FF2B5EF4-FFF2-40B4-BE49-F238E27FC236}">
                <a16:creationId xmlns:a16="http://schemas.microsoft.com/office/drawing/2014/main" xmlns="" id="{4BB4B1E0-E0EC-4FE9-879B-2CF59E13190E}"/>
              </a:ext>
            </a:extLst>
          </p:cNvPr>
          <p:cNvSpPr>
            <a:spLocks noGrp="1"/>
          </p:cNvSpPr>
          <p:nvPr>
            <p:ph type="body" sz="quarter" idx="13"/>
          </p:nvPr>
        </p:nvSpPr>
        <p:spPr/>
        <p:txBody>
          <a:bodyPr/>
          <a:lstStyle/>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On Windows</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cd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murach</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cpp</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dist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future_value</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On macOS or Linux</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cd \Documents/</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murach</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cpp</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dist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future_value</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155172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03BB574-45DA-4BC3-B790-1F21C2537EEB}"/>
              </a:ext>
            </a:extLst>
          </p:cNvPr>
          <p:cNvSpPr>
            <a:spLocks noGrp="1"/>
          </p:cNvSpPr>
          <p:nvPr>
            <p:ph type="dt" sz="half" idx="10"/>
          </p:nvPr>
        </p:nvSpPr>
        <p:spPr/>
        <p:txBody>
          <a:bodyPr/>
          <a:lstStyle/>
          <a:p>
            <a:pPr>
              <a:defRPr/>
            </a:pPr>
            <a:r>
              <a:rPr lang="en-US"/>
              <a:t>Murach's C++ Programming</a:t>
            </a:r>
            <a:endParaRPr lang="en-US" dirty="0"/>
          </a:p>
        </p:txBody>
      </p:sp>
      <p:sp>
        <p:nvSpPr>
          <p:cNvPr id="3" name="Footer Placeholder 2">
            <a:extLst>
              <a:ext uri="{FF2B5EF4-FFF2-40B4-BE49-F238E27FC236}">
                <a16:creationId xmlns:a16="http://schemas.microsoft.com/office/drawing/2014/main" xmlns="" id="{8709421E-DEC0-4A17-BC7A-636A2F6598FA}"/>
              </a:ext>
            </a:extLst>
          </p:cNvPr>
          <p:cNvSpPr>
            <a:spLocks noGrp="1"/>
          </p:cNvSpPr>
          <p:nvPr>
            <p:ph type="ftr" sz="quarter" idx="11"/>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xmlns="" id="{F0256919-9EB1-4F9B-A4CD-A58248FD5009}"/>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C8, Slide </a:t>
            </a:r>
            <a:fld id="{BF5C1183-B085-4070-A402-C03A3F977D3D}" type="slidenum">
              <a:rPr lang="en-US" smtClean="0">
                <a:solidFill>
                  <a:schemeClr val="bg1"/>
                </a:solidFill>
              </a:rPr>
              <a:pPr>
                <a:defRPr/>
              </a:pPr>
              <a:t>3</a:t>
            </a:fld>
            <a:endParaRPr lang="en-US" dirty="0">
              <a:solidFill>
                <a:schemeClr val="bg1"/>
              </a:solidFill>
            </a:endParaRPr>
          </a:p>
        </p:txBody>
      </p:sp>
      <p:sp>
        <p:nvSpPr>
          <p:cNvPr id="5" name="Title 4">
            <a:extLst>
              <a:ext uri="{FF2B5EF4-FFF2-40B4-BE49-F238E27FC236}">
                <a16:creationId xmlns:a16="http://schemas.microsoft.com/office/drawing/2014/main" xmlns="" id="{98340B84-8C83-4584-9621-393B9FB32217}"/>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Objectives (part 2)</a:t>
            </a:r>
            <a:endParaRPr lang="en-US" dirty="0"/>
          </a:p>
        </p:txBody>
      </p:sp>
      <p:sp>
        <p:nvSpPr>
          <p:cNvPr id="6" name="Text Placeholder 5">
            <a:extLst>
              <a:ext uri="{FF2B5EF4-FFF2-40B4-BE49-F238E27FC236}">
                <a16:creationId xmlns:a16="http://schemas.microsoft.com/office/drawing/2014/main" xmlns="" id="{D0138595-82D7-46CB-BCA3-59D7E31E849B}"/>
              </a:ext>
            </a:extLst>
          </p:cNvPr>
          <p:cNvSpPr>
            <a:spLocks noGrp="1"/>
          </p:cNvSpPr>
          <p:nvPr>
            <p:ph type="body" sz="quarter" idx="13"/>
          </p:nvPr>
        </p:nvSpPr>
        <p:spPr/>
        <p:txBody>
          <a:bodyPr/>
          <a:lstStyle/>
          <a:p>
            <a:pPr marL="457200" marR="274320" lvl="0" indent="-457200">
              <a:spcBef>
                <a:spcPts val="0"/>
              </a:spcBef>
              <a:spcAft>
                <a:spcPts val="600"/>
              </a:spcAft>
              <a:buFont typeface="+mj-lt"/>
              <a:buAutoNum type="arabicPeriod" startAt="3"/>
              <a:tabLst>
                <a:tab pos="347345" algn="l"/>
              </a:tabLst>
            </a:pPr>
            <a:r>
              <a:rPr lang="en-US" spc="-10" dirty="0">
                <a:latin typeface="Times New Roman" panose="02020603050405020304" pitchFamily="18" charset="0"/>
                <a:ea typeface="Times New Roman" panose="02020603050405020304" pitchFamily="18" charset="0"/>
              </a:rPr>
              <a:t>Describe the process of </a:t>
            </a:r>
            <a:r>
              <a:rPr lang="en-US" spc="-10" dirty="0" smtClean="0">
                <a:latin typeface="Times New Roman" panose="02020603050405020304" pitchFamily="18" charset="0"/>
                <a:ea typeface="Times New Roman" panose="02020603050405020304" pitchFamily="18" charset="0"/>
              </a:rPr>
              <a:t>using the </a:t>
            </a:r>
            <a:r>
              <a:rPr lang="en-US" spc="-10" dirty="0" err="1" smtClean="0">
                <a:latin typeface="Times New Roman" panose="02020603050405020304" pitchFamily="18" charset="0"/>
                <a:ea typeface="Times New Roman" panose="02020603050405020304" pitchFamily="18" charset="0"/>
              </a:rPr>
              <a:t>cout</a:t>
            </a:r>
            <a:r>
              <a:rPr lang="en-US" spc="-10" dirty="0" smtClean="0">
                <a:latin typeface="Times New Roman" panose="02020603050405020304" pitchFamily="18" charset="0"/>
                <a:ea typeface="Times New Roman" panose="02020603050405020304" pitchFamily="18" charset="0"/>
              </a:rPr>
              <a:t> object to trace </a:t>
            </a:r>
            <a:r>
              <a:rPr lang="en-US" spc="-10" dirty="0">
                <a:latin typeface="Times New Roman" panose="02020603050405020304" pitchFamily="18" charset="0"/>
                <a:ea typeface="Times New Roman" panose="02020603050405020304" pitchFamily="18" charset="0"/>
              </a:rPr>
              <a:t>the execution of </a:t>
            </a:r>
            <a:r>
              <a:rPr lang="en-US" spc="-10">
                <a:latin typeface="Times New Roman" panose="02020603050405020304" pitchFamily="18" charset="0"/>
                <a:ea typeface="Times New Roman" panose="02020603050405020304" pitchFamily="18" charset="0"/>
              </a:rPr>
              <a:t>a </a:t>
            </a:r>
            <a:r>
              <a:rPr lang="en-US" spc="-10" smtClean="0">
                <a:latin typeface="Times New Roman" panose="02020603050405020304" pitchFamily="18" charset="0"/>
                <a:ea typeface="Times New Roman" panose="02020603050405020304" pitchFamily="18" charset="0"/>
              </a:rPr>
              <a:t>program.</a:t>
            </a:r>
            <a:endParaRPr lang="en-US" spc="-10" dirty="0">
              <a:latin typeface="Times New Roman" panose="02020603050405020304" pitchFamily="18" charset="0"/>
              <a:ea typeface="Times New Roman" panose="02020603050405020304" pitchFamily="18" charset="0"/>
            </a:endParaRPr>
          </a:p>
          <a:p>
            <a:pPr marL="457200" marR="0" lvl="0" indent="-457200">
              <a:spcBef>
                <a:spcPts val="0"/>
              </a:spcBef>
              <a:spcAft>
                <a:spcPts val="600"/>
              </a:spcAft>
              <a:buFont typeface="+mj-lt"/>
              <a:buAutoNum type="arabicPeriod" startAt="3"/>
              <a:tabLst>
                <a:tab pos="347345" algn="l"/>
              </a:tabLst>
            </a:pPr>
            <a:r>
              <a:rPr lang="en-US" spc="-10" dirty="0">
                <a:latin typeface="Times New Roman" panose="02020603050405020304" pitchFamily="18" charset="0"/>
                <a:ea typeface="Times New Roman" panose="02020603050405020304" pitchFamily="18" charset="0"/>
              </a:rPr>
              <a:t>Describe the use of breakpoints and stepping through code when you’re using an IDE like Visual Studio or </a:t>
            </a:r>
            <a:r>
              <a:rPr lang="en-US" spc="-10" dirty="0" err="1">
                <a:latin typeface="Times New Roman" panose="02020603050405020304" pitchFamily="18" charset="0"/>
                <a:ea typeface="Times New Roman" panose="02020603050405020304" pitchFamily="18" charset="0"/>
              </a:rPr>
              <a:t>Xcode</a:t>
            </a:r>
            <a:r>
              <a:rPr lang="en-US" spc="-10" dirty="0">
                <a:latin typeface="Times New Roman" panose="02020603050405020304" pitchFamily="18" charset="0"/>
                <a:ea typeface="Times New Roman" panose="02020603050405020304" pitchFamily="18" charset="0"/>
              </a:rPr>
              <a:t> for debugging.</a:t>
            </a:r>
          </a:p>
          <a:p>
            <a:endParaRPr lang="en-US" dirty="0"/>
          </a:p>
        </p:txBody>
      </p:sp>
    </p:spTree>
    <p:extLst>
      <p:ext uri="{BB962C8B-B14F-4D97-AF65-F5344CB8AC3E}">
        <p14:creationId xmlns:p14="http://schemas.microsoft.com/office/powerpoint/2010/main" val="2008958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15BF364-4331-4E4F-9B11-AFE9B39A6475}"/>
              </a:ext>
            </a:extLst>
          </p:cNvPr>
          <p:cNvSpPr>
            <a:spLocks noGrp="1"/>
          </p:cNvSpPr>
          <p:nvPr>
            <p:ph type="dt" sz="half" idx="10"/>
          </p:nvPr>
        </p:nvSpPr>
        <p:spPr/>
        <p:txBody>
          <a:bodyPr/>
          <a:lstStyle/>
          <a:p>
            <a:pPr>
              <a:defRPr/>
            </a:pPr>
            <a:r>
              <a:rPr lang="en-US"/>
              <a:t>Murach's C++ Programming</a:t>
            </a:r>
            <a:endParaRPr lang="en-US" dirty="0"/>
          </a:p>
        </p:txBody>
      </p:sp>
      <p:sp>
        <p:nvSpPr>
          <p:cNvPr id="3" name="Footer Placeholder 2">
            <a:extLst>
              <a:ext uri="{FF2B5EF4-FFF2-40B4-BE49-F238E27FC236}">
                <a16:creationId xmlns:a16="http://schemas.microsoft.com/office/drawing/2014/main" xmlns="" id="{8ADBCD28-520B-4CCC-9298-F919C4FCE46E}"/>
              </a:ext>
            </a:extLst>
          </p:cNvPr>
          <p:cNvSpPr>
            <a:spLocks noGrp="1"/>
          </p:cNvSpPr>
          <p:nvPr>
            <p:ph type="ftr" sz="quarter" idx="11"/>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xmlns="" id="{FF1E4794-59E5-4676-952E-43A885AA33A6}"/>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C8, Slide </a:t>
            </a:r>
            <a:fld id="{BF5C1183-B085-4070-A402-C03A3F977D3D}" type="slidenum">
              <a:rPr lang="en-US" smtClean="0">
                <a:solidFill>
                  <a:schemeClr val="bg1"/>
                </a:solidFill>
              </a:rPr>
              <a:pPr>
                <a:defRPr/>
              </a:pPr>
              <a:t>4</a:t>
            </a:fld>
            <a:endParaRPr lang="en-US" dirty="0">
              <a:solidFill>
                <a:schemeClr val="bg1"/>
              </a:solidFill>
            </a:endParaRPr>
          </a:p>
        </p:txBody>
      </p:sp>
      <p:sp>
        <p:nvSpPr>
          <p:cNvPr id="5" name="Title 4">
            <a:extLst>
              <a:ext uri="{FF2B5EF4-FFF2-40B4-BE49-F238E27FC236}">
                <a16:creationId xmlns:a16="http://schemas.microsoft.com/office/drawing/2014/main" xmlns="" id="{01690679-EB48-4858-959B-2659FDC4C91E}"/>
              </a:ext>
            </a:extLst>
          </p:cNvPr>
          <p:cNvSpPr>
            <a:spLocks noGrp="1"/>
          </p:cNvSpPr>
          <p:nvPr>
            <p:ph type="title"/>
          </p:nvPr>
        </p:nvSpPr>
        <p:spPr>
          <a:xfrm>
            <a:off x="8382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Future Value program with a logic error</a:t>
            </a:r>
            <a:endParaRPr lang="en-US" dirty="0"/>
          </a:p>
        </p:txBody>
      </p:sp>
      <p:sp>
        <p:nvSpPr>
          <p:cNvPr id="6" name="Text Placeholder 5">
            <a:extLst>
              <a:ext uri="{FF2B5EF4-FFF2-40B4-BE49-F238E27FC236}">
                <a16:creationId xmlns:a16="http://schemas.microsoft.com/office/drawing/2014/main" xmlns="" id="{7C4B7078-9473-4205-BD43-0DA395320906}"/>
              </a:ext>
            </a:extLst>
          </p:cNvPr>
          <p:cNvSpPr>
            <a:spLocks noGrp="1"/>
          </p:cNvSpPr>
          <p:nvPr>
            <p:ph type="body" sz="quarter" idx="15"/>
          </p:nvPr>
        </p:nvSpPr>
        <p:spPr>
          <a:xfrm>
            <a:off x="1219200" y="1143000"/>
            <a:ext cx="5638800" cy="3581400"/>
          </a:xfrm>
        </p:spPr>
        <p:txBody>
          <a:bodyPr/>
          <a:lstStyle/>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The Future Value Calculator</a:t>
            </a: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INPUT</a:t>
            </a: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Monthly Investment:   </a:t>
            </a:r>
            <a:r>
              <a:rPr lang="en-US" sz="1600" dirty="0">
                <a:latin typeface="Courier New" panose="02070309020205020404" pitchFamily="49" charset="0"/>
                <a:ea typeface="Times New Roman" panose="02020603050405020304" pitchFamily="18" charset="0"/>
                <a:cs typeface="Times New Roman" panose="02020603050405020304" pitchFamily="18" charset="0"/>
              </a:rPr>
              <a:t>100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Yearly Interest Rate: </a:t>
            </a:r>
            <a:r>
              <a:rPr lang="en-US" sz="1600" dirty="0">
                <a:latin typeface="Courier New" panose="02070309020205020404" pitchFamily="49" charset="0"/>
                <a:ea typeface="Times New Roman" panose="02020603050405020304" pitchFamily="18" charset="0"/>
                <a:cs typeface="Times New Roman" panose="02020603050405020304" pitchFamily="18" charset="0"/>
              </a:rPr>
              <a:t>3</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Years:                </a:t>
            </a:r>
            <a:r>
              <a:rPr lang="en-US" sz="1600" dirty="0">
                <a:latin typeface="Courier New" panose="02070309020205020404" pitchFamily="49" charset="0"/>
                <a:ea typeface="Times New Roman" panose="02020603050405020304" pitchFamily="18" charset="0"/>
                <a:cs typeface="Times New Roman" panose="02020603050405020304" pitchFamily="18" charset="0"/>
              </a:rPr>
              <a:t>3</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OUTPUT</a:t>
            </a: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Monthly Investment:   100.00</a:t>
            </a: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Yearly Interest Rate: 3.0</a:t>
            </a: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Years:                3</a:t>
            </a: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Future Value:         3662.06</a:t>
            </a: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Continue? (y/n):</a:t>
            </a:r>
          </a:p>
          <a:p>
            <a:endParaRPr lang="en-US" dirty="0"/>
          </a:p>
        </p:txBody>
      </p:sp>
    </p:spTree>
    <p:extLst>
      <p:ext uri="{BB962C8B-B14F-4D97-AF65-F5344CB8AC3E}">
        <p14:creationId xmlns:p14="http://schemas.microsoft.com/office/powerpoint/2010/main" val="1953933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AD8A0E-6BD9-4DD8-9C86-85F58559F95B}"/>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goal of testing</a:t>
            </a:r>
            <a:endParaRPr lang="en-US" dirty="0"/>
          </a:p>
        </p:txBody>
      </p:sp>
      <p:sp>
        <p:nvSpPr>
          <p:cNvPr id="3" name="Text Placeholder 2">
            <a:extLst>
              <a:ext uri="{FF2B5EF4-FFF2-40B4-BE49-F238E27FC236}">
                <a16:creationId xmlns:a16="http://schemas.microsoft.com/office/drawing/2014/main" xmlns="" id="{D6EE1886-70C8-4D2F-B743-C49A9DAE3668}"/>
              </a:ext>
            </a:extLst>
          </p:cNvPr>
          <p:cNvSpPr>
            <a:spLocks noGrp="1"/>
          </p:cNvSpPr>
          <p:nvPr>
            <p:ph type="body" sz="quarter" idx="13"/>
          </p:nvPr>
        </p:nvSpPr>
        <p:spPr>
          <a:xfrm>
            <a:off x="838200" y="1066800"/>
            <a:ext cx="7467600" cy="609600"/>
          </a:xfrm>
        </p:spPr>
        <p:txBody>
          <a:bodyPr/>
          <a:lstStyle/>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To find all errors (bugs) before the program is put into production.</a:t>
            </a:r>
          </a:p>
        </p:txBody>
      </p:sp>
      <p:sp>
        <p:nvSpPr>
          <p:cNvPr id="4" name="Text Placeholder 3">
            <a:extLst>
              <a:ext uri="{FF2B5EF4-FFF2-40B4-BE49-F238E27FC236}">
                <a16:creationId xmlns:a16="http://schemas.microsoft.com/office/drawing/2014/main" xmlns="" id="{F928CFA8-70B7-46F3-B76E-FC9CF1235937}"/>
              </a:ext>
            </a:extLst>
          </p:cNvPr>
          <p:cNvSpPr>
            <a:spLocks noGrp="1"/>
          </p:cNvSpPr>
          <p:nvPr>
            <p:ph type="body" sz="quarter" idx="14"/>
          </p:nvPr>
        </p:nvSpPr>
        <p:spPr>
          <a:xfrm>
            <a:off x="838200" y="1676400"/>
            <a:ext cx="7391400" cy="382544"/>
          </a:xfrm>
        </p:spPr>
        <p:txBody>
          <a:bodyPr/>
          <a:lstStyle/>
          <a:p>
            <a:pPr>
              <a:spcBef>
                <a:spcPts val="150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Three test phases</a:t>
            </a:r>
          </a:p>
          <a:p>
            <a:endParaRPr lang="en-US" dirty="0"/>
          </a:p>
        </p:txBody>
      </p:sp>
      <p:sp>
        <p:nvSpPr>
          <p:cNvPr id="5" name="Text Placeholder 4">
            <a:extLst>
              <a:ext uri="{FF2B5EF4-FFF2-40B4-BE49-F238E27FC236}">
                <a16:creationId xmlns:a16="http://schemas.microsoft.com/office/drawing/2014/main" xmlns="" id="{27E17CC6-48C1-4DE5-A61B-F4947759BDB8}"/>
              </a:ext>
            </a:extLst>
          </p:cNvPr>
          <p:cNvSpPr>
            <a:spLocks noGrp="1"/>
          </p:cNvSpPr>
          <p:nvPr>
            <p:ph type="body" sz="quarter" idx="15"/>
          </p:nvPr>
        </p:nvSpPr>
        <p:spPr>
          <a:xfrm>
            <a:off x="838200" y="2131422"/>
            <a:ext cx="7391400" cy="2049956"/>
          </a:xfrm>
        </p:spPr>
        <p:txBody>
          <a:bodyPr/>
          <a:lstStyle/>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Check the user interface to make sure that it works correctly.</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Test the program with valid input data to make sure the results are correct.</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Test the program with invalid data or unexpected user actions. Try everything you can think of to make the program fail.</a:t>
            </a:r>
          </a:p>
          <a:p>
            <a:endParaRPr lang="en-US" dirty="0"/>
          </a:p>
        </p:txBody>
      </p:sp>
      <p:sp>
        <p:nvSpPr>
          <p:cNvPr id="6" name="Date Placeholder 5">
            <a:extLst>
              <a:ext uri="{FF2B5EF4-FFF2-40B4-BE49-F238E27FC236}">
                <a16:creationId xmlns:a16="http://schemas.microsoft.com/office/drawing/2014/main" xmlns="" id="{03980EE3-6B90-440E-94BC-4604AECD5B88}"/>
              </a:ext>
            </a:extLst>
          </p:cNvPr>
          <p:cNvSpPr>
            <a:spLocks noGrp="1"/>
          </p:cNvSpPr>
          <p:nvPr>
            <p:ph type="dt" sz="half" idx="10"/>
          </p:nvPr>
        </p:nvSpPr>
        <p:spPr/>
        <p:txBody>
          <a:bodyPr/>
          <a:lstStyle/>
          <a:p>
            <a:pPr>
              <a:defRPr/>
            </a:pPr>
            <a:r>
              <a:rPr lang="en-US"/>
              <a:t>Murach's C++ Programming</a:t>
            </a:r>
            <a:endParaRPr lang="en-US" dirty="0"/>
          </a:p>
        </p:txBody>
      </p:sp>
      <p:sp>
        <p:nvSpPr>
          <p:cNvPr id="7" name="Footer Placeholder 6">
            <a:extLst>
              <a:ext uri="{FF2B5EF4-FFF2-40B4-BE49-F238E27FC236}">
                <a16:creationId xmlns:a16="http://schemas.microsoft.com/office/drawing/2014/main" xmlns="" id="{9CB7A726-D84D-4CF0-A469-E338805DDC11}"/>
              </a:ext>
            </a:extLst>
          </p:cNvPr>
          <p:cNvSpPr>
            <a:spLocks noGrp="1"/>
          </p:cNvSpPr>
          <p:nvPr>
            <p:ph type="ftr" sz="quarter" idx="11"/>
          </p:nvPr>
        </p:nvSpPr>
        <p:spPr/>
        <p:txBody>
          <a:bodyPr/>
          <a:lstStyle/>
          <a:p>
            <a:pPr>
              <a:defRPr/>
            </a:pPr>
            <a:r>
              <a:rPr lang="en-US"/>
              <a:t>© 2018, Mike Murach &amp; Associates, Inc.</a:t>
            </a:r>
          </a:p>
        </p:txBody>
      </p:sp>
      <p:sp>
        <p:nvSpPr>
          <p:cNvPr id="8" name="Slide Number Placeholder 7">
            <a:extLst>
              <a:ext uri="{FF2B5EF4-FFF2-40B4-BE49-F238E27FC236}">
                <a16:creationId xmlns:a16="http://schemas.microsoft.com/office/drawing/2014/main" xmlns="" id="{9CC3F3B0-004D-46A8-8B3E-8A48074722F1}"/>
              </a:ext>
            </a:extLst>
          </p:cNvPr>
          <p:cNvSpPr>
            <a:spLocks noGrp="1"/>
          </p:cNvSpPr>
          <p:nvPr>
            <p:ph type="sldNum" sz="quarter" idx="12"/>
          </p:nvPr>
        </p:nvSpPr>
        <p:spPr/>
        <p:txBody>
          <a:bodyPr/>
          <a:lstStyle/>
          <a:p>
            <a:pPr>
              <a:defRPr/>
            </a:pPr>
            <a:endParaRPr lang="en-US" dirty="0"/>
          </a:p>
          <a:p>
            <a:pPr algn="r">
              <a:defRPr/>
            </a:pPr>
            <a:r>
              <a:rPr lang="en-US" sz="900" dirty="0">
                <a:solidFill>
                  <a:schemeClr val="bg1"/>
                </a:solidFill>
                <a:latin typeface="Arial Narrow" pitchFamily="34" charset="0"/>
              </a:rPr>
              <a:t>C8, Slide </a:t>
            </a:r>
            <a:fld id="{5ECE9829-65B2-40C6-AEFF-7C648FF56A9C}" type="slidenum">
              <a:rPr lang="en-US" sz="900" smtClean="0">
                <a:solidFill>
                  <a:schemeClr val="bg1"/>
                </a:solidFill>
                <a:latin typeface="Arial Narrow" pitchFamily="34" charset="0"/>
              </a:rPr>
              <a:pPr algn="r">
                <a:defRPr/>
              </a:pPr>
              <a:t>5</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677695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AD8A0E-6BD9-4DD8-9C86-85F58559F95B}"/>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goal of debugging</a:t>
            </a:r>
          </a:p>
        </p:txBody>
      </p:sp>
      <p:sp>
        <p:nvSpPr>
          <p:cNvPr id="3" name="Text Placeholder 2">
            <a:extLst>
              <a:ext uri="{FF2B5EF4-FFF2-40B4-BE49-F238E27FC236}">
                <a16:creationId xmlns:a16="http://schemas.microsoft.com/office/drawing/2014/main" xmlns="" id="{D6EE1886-70C8-4D2F-B743-C49A9DAE3668}"/>
              </a:ext>
            </a:extLst>
          </p:cNvPr>
          <p:cNvSpPr>
            <a:spLocks noGrp="1"/>
          </p:cNvSpPr>
          <p:nvPr>
            <p:ph type="body" sz="quarter" idx="13"/>
          </p:nvPr>
        </p:nvSpPr>
        <p:spPr>
          <a:xfrm>
            <a:off x="838200" y="1066800"/>
            <a:ext cx="7391400" cy="609600"/>
          </a:xfrm>
        </p:spPr>
        <p:txBody>
          <a:bodyPr/>
          <a:lstStyle/>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To fix all errors (bugs) before the program is put into production.</a:t>
            </a:r>
          </a:p>
        </p:txBody>
      </p:sp>
      <p:sp>
        <p:nvSpPr>
          <p:cNvPr id="4" name="Text Placeholder 3">
            <a:extLst>
              <a:ext uri="{FF2B5EF4-FFF2-40B4-BE49-F238E27FC236}">
                <a16:creationId xmlns:a16="http://schemas.microsoft.com/office/drawing/2014/main" xmlns="" id="{F928CFA8-70B7-46F3-B76E-FC9CF1235937}"/>
              </a:ext>
            </a:extLst>
          </p:cNvPr>
          <p:cNvSpPr>
            <a:spLocks noGrp="1"/>
          </p:cNvSpPr>
          <p:nvPr>
            <p:ph type="body" sz="quarter" idx="14"/>
          </p:nvPr>
        </p:nvSpPr>
        <p:spPr>
          <a:xfrm>
            <a:off x="838200" y="1676400"/>
            <a:ext cx="7391400" cy="382544"/>
          </a:xfrm>
        </p:spPr>
        <p:txBody>
          <a:bodyPr/>
          <a:lstStyle/>
          <a:p>
            <a:pPr>
              <a:spcBef>
                <a:spcPts val="150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three types of errors that can occur</a:t>
            </a:r>
          </a:p>
          <a:p>
            <a:pPr>
              <a:spcBef>
                <a:spcPts val="1500"/>
              </a:spcBef>
              <a:spcAft>
                <a:spcPts val="600"/>
              </a:spcAft>
              <a:tabLst>
                <a:tab pos="1371600" algn="l"/>
              </a:tabLst>
            </a:pPr>
            <a:endParaRPr lang="en-US" dirty="0">
              <a:latin typeface="Arial" panose="020B0604020202020204" pitchFamily="34" charset="0"/>
              <a:ea typeface="Times New Roman" panose="02020603050405020304" pitchFamily="18" charset="0"/>
              <a:cs typeface="Times New Roman" panose="02020603050405020304" pitchFamily="18" charset="0"/>
            </a:endParaRPr>
          </a:p>
          <a:p>
            <a:endParaRPr lang="en-US" dirty="0"/>
          </a:p>
        </p:txBody>
      </p:sp>
      <p:sp>
        <p:nvSpPr>
          <p:cNvPr id="5" name="Text Placeholder 4">
            <a:extLst>
              <a:ext uri="{FF2B5EF4-FFF2-40B4-BE49-F238E27FC236}">
                <a16:creationId xmlns:a16="http://schemas.microsoft.com/office/drawing/2014/main" xmlns="" id="{27E17CC6-48C1-4DE5-A61B-F4947759BDB8}"/>
              </a:ext>
            </a:extLst>
          </p:cNvPr>
          <p:cNvSpPr>
            <a:spLocks noGrp="1"/>
          </p:cNvSpPr>
          <p:nvPr>
            <p:ph type="body" sz="quarter" idx="15"/>
          </p:nvPr>
        </p:nvSpPr>
        <p:spPr>
          <a:xfrm>
            <a:off x="838200" y="2209800"/>
            <a:ext cx="7391400" cy="2743200"/>
          </a:xfrm>
        </p:spPr>
        <p:txBody>
          <a:bodyPr/>
          <a:lstStyle/>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Compile-time errors are caught by the IDE or compiler before you run the program. These errors are usually syntax errors that violate the rules for how statements must be written. </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Runtime errors don’t violate the syntax rules, but they can cause the program to crash or to yield unexpected results.</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Logic errors are statements that don’t cause syntax or runtime errors, but produce the wrong results.</a:t>
            </a:r>
          </a:p>
          <a:p>
            <a:endParaRPr lang="en-US" dirty="0"/>
          </a:p>
        </p:txBody>
      </p:sp>
      <p:sp>
        <p:nvSpPr>
          <p:cNvPr id="6" name="Date Placeholder 5">
            <a:extLst>
              <a:ext uri="{FF2B5EF4-FFF2-40B4-BE49-F238E27FC236}">
                <a16:creationId xmlns:a16="http://schemas.microsoft.com/office/drawing/2014/main" xmlns="" id="{03980EE3-6B90-440E-94BC-4604AECD5B88}"/>
              </a:ext>
            </a:extLst>
          </p:cNvPr>
          <p:cNvSpPr>
            <a:spLocks noGrp="1"/>
          </p:cNvSpPr>
          <p:nvPr>
            <p:ph type="dt" sz="half" idx="10"/>
          </p:nvPr>
        </p:nvSpPr>
        <p:spPr/>
        <p:txBody>
          <a:bodyPr/>
          <a:lstStyle/>
          <a:p>
            <a:pPr>
              <a:defRPr/>
            </a:pPr>
            <a:r>
              <a:rPr lang="en-US"/>
              <a:t>Murach's C++ Programming</a:t>
            </a:r>
            <a:endParaRPr lang="en-US" dirty="0"/>
          </a:p>
        </p:txBody>
      </p:sp>
      <p:sp>
        <p:nvSpPr>
          <p:cNvPr id="7" name="Footer Placeholder 6">
            <a:extLst>
              <a:ext uri="{FF2B5EF4-FFF2-40B4-BE49-F238E27FC236}">
                <a16:creationId xmlns:a16="http://schemas.microsoft.com/office/drawing/2014/main" xmlns="" id="{9CB7A726-D84D-4CF0-A469-E338805DDC11}"/>
              </a:ext>
            </a:extLst>
          </p:cNvPr>
          <p:cNvSpPr>
            <a:spLocks noGrp="1"/>
          </p:cNvSpPr>
          <p:nvPr>
            <p:ph type="ftr" sz="quarter" idx="11"/>
          </p:nvPr>
        </p:nvSpPr>
        <p:spPr/>
        <p:txBody>
          <a:bodyPr/>
          <a:lstStyle/>
          <a:p>
            <a:pPr>
              <a:defRPr/>
            </a:pPr>
            <a:r>
              <a:rPr lang="en-US"/>
              <a:t>© 2018, Mike Murach &amp; Associates, Inc.</a:t>
            </a:r>
          </a:p>
        </p:txBody>
      </p:sp>
      <p:sp>
        <p:nvSpPr>
          <p:cNvPr id="8" name="Slide Number Placeholder 7">
            <a:extLst>
              <a:ext uri="{FF2B5EF4-FFF2-40B4-BE49-F238E27FC236}">
                <a16:creationId xmlns:a16="http://schemas.microsoft.com/office/drawing/2014/main" xmlns="" id="{9CC3F3B0-004D-46A8-8B3E-8A48074722F1}"/>
              </a:ext>
            </a:extLst>
          </p:cNvPr>
          <p:cNvSpPr>
            <a:spLocks noGrp="1"/>
          </p:cNvSpPr>
          <p:nvPr>
            <p:ph type="sldNum" sz="quarter" idx="12"/>
          </p:nvPr>
        </p:nvSpPr>
        <p:spPr/>
        <p:txBody>
          <a:bodyPr/>
          <a:lstStyle/>
          <a:p>
            <a:pPr>
              <a:defRPr/>
            </a:pPr>
            <a:endParaRPr lang="en-US" dirty="0"/>
          </a:p>
          <a:p>
            <a:pPr algn="r">
              <a:defRPr/>
            </a:pPr>
            <a:r>
              <a:rPr lang="en-US" sz="900" dirty="0">
                <a:solidFill>
                  <a:schemeClr val="bg1"/>
                </a:solidFill>
                <a:latin typeface="Arial Narrow" pitchFamily="34" charset="0"/>
              </a:rPr>
              <a:t>C8, Slide </a:t>
            </a:r>
            <a:fld id="{5ECE9829-65B2-40C6-AEFF-7C648FF56A9C}" type="slidenum">
              <a:rPr lang="en-US" sz="900" smtClean="0">
                <a:solidFill>
                  <a:schemeClr val="bg1"/>
                </a:solidFill>
                <a:latin typeface="Arial Narrow" pitchFamily="34" charset="0"/>
              </a:rPr>
              <a:pPr algn="r">
                <a:defRPr/>
              </a:pPr>
              <a:t>6</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131168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A947F99-E9B3-4DBA-A899-C5853C8D1515}"/>
              </a:ext>
            </a:extLst>
          </p:cNvPr>
          <p:cNvSpPr>
            <a:spLocks noGrp="1"/>
          </p:cNvSpPr>
          <p:nvPr>
            <p:ph type="dt" sz="half" idx="10"/>
          </p:nvPr>
        </p:nvSpPr>
        <p:spPr/>
        <p:txBody>
          <a:bodyPr/>
          <a:lstStyle/>
          <a:p>
            <a:pPr>
              <a:defRPr/>
            </a:pPr>
            <a:r>
              <a:rPr lang="en-US"/>
              <a:t>Murach's C++ Programming</a:t>
            </a:r>
            <a:endParaRPr lang="en-US" dirty="0"/>
          </a:p>
        </p:txBody>
      </p:sp>
      <p:sp>
        <p:nvSpPr>
          <p:cNvPr id="3" name="Footer Placeholder 2">
            <a:extLst>
              <a:ext uri="{FF2B5EF4-FFF2-40B4-BE49-F238E27FC236}">
                <a16:creationId xmlns:a16="http://schemas.microsoft.com/office/drawing/2014/main" xmlns="" id="{D2D632ED-CDC3-41BF-9124-297EFA913E97}"/>
              </a:ext>
            </a:extLst>
          </p:cNvPr>
          <p:cNvSpPr>
            <a:spLocks noGrp="1"/>
          </p:cNvSpPr>
          <p:nvPr>
            <p:ph type="ftr" sz="quarter" idx="11"/>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xmlns="" id="{606CCAD3-90F6-4F38-BF8F-662B89F6CBFE}"/>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C8, Slide </a:t>
            </a:r>
            <a:fld id="{BF5C1183-B085-4070-A402-C03A3F977D3D}" type="slidenum">
              <a:rPr lang="en-US" smtClean="0">
                <a:solidFill>
                  <a:schemeClr val="bg1"/>
                </a:solidFill>
              </a:rPr>
              <a:pPr>
                <a:defRPr/>
              </a:pPr>
              <a:t>7</a:t>
            </a:fld>
            <a:endParaRPr lang="en-US" dirty="0">
              <a:solidFill>
                <a:schemeClr val="bg1"/>
              </a:solidFill>
            </a:endParaRPr>
          </a:p>
        </p:txBody>
      </p:sp>
      <p:sp>
        <p:nvSpPr>
          <p:cNvPr id="5" name="Title 4">
            <a:extLst>
              <a:ext uri="{FF2B5EF4-FFF2-40B4-BE49-F238E27FC236}">
                <a16:creationId xmlns:a16="http://schemas.microsoft.com/office/drawing/2014/main" xmlns="" id="{72B7AB5B-9F2D-4791-8F81-2E4F17FBE942}"/>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Code that contains syntax errors</a:t>
            </a:r>
            <a:endParaRPr lang="en-US" dirty="0"/>
          </a:p>
        </p:txBody>
      </p:sp>
      <p:sp>
        <p:nvSpPr>
          <p:cNvPr id="6" name="Text Placeholder 5">
            <a:extLst>
              <a:ext uri="{FF2B5EF4-FFF2-40B4-BE49-F238E27FC236}">
                <a16:creationId xmlns:a16="http://schemas.microsoft.com/office/drawing/2014/main" xmlns="" id="{60DE968F-98DB-4B28-8317-BAF6CAAB819E}"/>
              </a:ext>
            </a:extLst>
          </p:cNvPr>
          <p:cNvSpPr>
            <a:spLocks noGrp="1"/>
          </p:cNvSpPr>
          <p:nvPr>
            <p:ph type="body" sz="quarter" idx="13"/>
          </p:nvPr>
        </p:nvSpPr>
        <p:spPr>
          <a:xfrm>
            <a:off x="838200" y="1066800"/>
            <a:ext cx="7543800" cy="4876800"/>
          </a:xfrm>
        </p:spPr>
        <p:txBody>
          <a:bodyPr/>
          <a:lstStyle/>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double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get_double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(string prompt)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num;                    // no data type declared</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while (true)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cout</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&lt;&lt; prompt      // missing semicolon at end of statement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cin</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&gt;&gt; num;</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if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cin.fail</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    // missing closing parenthesis</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cout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&lt;&lt; "Error! Invalid number. Try again.\n";</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cin.Clear</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 improper capitalization</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cin.ignore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(1000, '\n');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continue;</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cin.ignore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(1000, '\n');</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return num;</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2817697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6E45914-E7AA-467B-A65F-DD6B6C048131}"/>
              </a:ext>
            </a:extLst>
          </p:cNvPr>
          <p:cNvSpPr>
            <a:spLocks noGrp="1"/>
          </p:cNvSpPr>
          <p:nvPr>
            <p:ph type="dt" sz="half" idx="10"/>
          </p:nvPr>
        </p:nvSpPr>
        <p:spPr/>
        <p:txBody>
          <a:bodyPr/>
          <a:lstStyle/>
          <a:p>
            <a:pPr>
              <a:defRPr/>
            </a:pPr>
            <a:r>
              <a:rPr lang="en-US"/>
              <a:t>Murach's C++ Programming</a:t>
            </a:r>
            <a:endParaRPr lang="en-US" dirty="0"/>
          </a:p>
        </p:txBody>
      </p:sp>
      <p:sp>
        <p:nvSpPr>
          <p:cNvPr id="3" name="Footer Placeholder 2">
            <a:extLst>
              <a:ext uri="{FF2B5EF4-FFF2-40B4-BE49-F238E27FC236}">
                <a16:creationId xmlns:a16="http://schemas.microsoft.com/office/drawing/2014/main" xmlns="" id="{DB441415-4EDF-4E1A-8D5C-EACC9B4934D2}"/>
              </a:ext>
            </a:extLst>
          </p:cNvPr>
          <p:cNvSpPr>
            <a:spLocks noGrp="1"/>
          </p:cNvSpPr>
          <p:nvPr>
            <p:ph type="ftr" sz="quarter" idx="11"/>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xmlns="" id="{EDFC7682-C866-4A6B-98D0-679318CF3AD1}"/>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C8, Slide </a:t>
            </a:r>
            <a:fld id="{BF5C1183-B085-4070-A402-C03A3F977D3D}" type="slidenum">
              <a:rPr lang="en-US" smtClean="0">
                <a:solidFill>
                  <a:schemeClr val="bg1"/>
                </a:solidFill>
              </a:rPr>
              <a:pPr>
                <a:defRPr/>
              </a:pPr>
              <a:t>8</a:t>
            </a:fld>
            <a:endParaRPr lang="en-US" dirty="0">
              <a:solidFill>
                <a:schemeClr val="bg1"/>
              </a:solidFill>
            </a:endParaRPr>
          </a:p>
        </p:txBody>
      </p:sp>
      <p:sp>
        <p:nvSpPr>
          <p:cNvPr id="5" name="Title 4">
            <a:extLst>
              <a:ext uri="{FF2B5EF4-FFF2-40B4-BE49-F238E27FC236}">
                <a16:creationId xmlns:a16="http://schemas.microsoft.com/office/drawing/2014/main" xmlns="" id="{2E1EC8B3-EA19-418E-B8A7-1F57F07B37FB}"/>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Common syntax errors</a:t>
            </a:r>
            <a:endParaRPr lang="en-US" dirty="0"/>
          </a:p>
        </p:txBody>
      </p:sp>
      <p:sp>
        <p:nvSpPr>
          <p:cNvPr id="6" name="Text Placeholder 5">
            <a:extLst>
              <a:ext uri="{FF2B5EF4-FFF2-40B4-BE49-F238E27FC236}">
                <a16:creationId xmlns:a16="http://schemas.microsoft.com/office/drawing/2014/main" xmlns="" id="{089370E0-1437-4574-A5A5-021A4FD080C9}"/>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Misspelling keywords.</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Forgetting to declare a data type for a variable.</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Forgetting an opening or closing parenthesis, bracket, or brace.</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Forgetting an opening or closing quotation mark.</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Forgetting to code a semicolon at the end of a statement.</a:t>
            </a:r>
          </a:p>
          <a:p>
            <a:endParaRPr lang="en-US" dirty="0"/>
          </a:p>
        </p:txBody>
      </p:sp>
    </p:spTree>
    <p:extLst>
      <p:ext uri="{BB962C8B-B14F-4D97-AF65-F5344CB8AC3E}">
        <p14:creationId xmlns:p14="http://schemas.microsoft.com/office/powerpoint/2010/main" val="1905567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2C8F43-014A-430C-B301-0ED3176F59EF}"/>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Problems with identifiers</a:t>
            </a:r>
            <a:endParaRPr lang="en-US" dirty="0"/>
          </a:p>
        </p:txBody>
      </p:sp>
      <p:sp>
        <p:nvSpPr>
          <p:cNvPr id="3" name="Text Placeholder 2">
            <a:extLst>
              <a:ext uri="{FF2B5EF4-FFF2-40B4-BE49-F238E27FC236}">
                <a16:creationId xmlns:a16="http://schemas.microsoft.com/office/drawing/2014/main" xmlns="" id="{188997E3-B746-4FF2-9746-79E6F9B1219A}"/>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Misspelling or incorrectly capitalizing an identifier. </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Name collisions due to attempting to use a keyword, global constant, or global function as an identifier.</a:t>
            </a:r>
          </a:p>
          <a:p>
            <a:endParaRPr lang="en-US" dirty="0"/>
          </a:p>
        </p:txBody>
      </p:sp>
      <p:sp>
        <p:nvSpPr>
          <p:cNvPr id="4" name="Text Placeholder 3">
            <a:extLst>
              <a:ext uri="{FF2B5EF4-FFF2-40B4-BE49-F238E27FC236}">
                <a16:creationId xmlns:a16="http://schemas.microsoft.com/office/drawing/2014/main" xmlns="" id="{6541AB0C-BA1D-4114-9BFB-16223C807C9B}"/>
              </a:ext>
            </a:extLst>
          </p:cNvPr>
          <p:cNvSpPr>
            <a:spLocks noGrp="1"/>
          </p:cNvSpPr>
          <p:nvPr>
            <p:ph type="body" sz="quarter" idx="14"/>
          </p:nvPr>
        </p:nvSpPr>
        <p:spPr>
          <a:xfrm>
            <a:off x="838200" y="2362200"/>
            <a:ext cx="7391400" cy="382544"/>
          </a:xfrm>
        </p:spPr>
        <p:txBody>
          <a:bodyPr/>
          <a:lstStyle/>
          <a:p>
            <a:pPr>
              <a:spcBef>
                <a:spcPts val="150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Problems with values</a:t>
            </a:r>
          </a:p>
          <a:p>
            <a:endParaRPr lang="en-US" dirty="0"/>
          </a:p>
        </p:txBody>
      </p:sp>
      <p:sp>
        <p:nvSpPr>
          <p:cNvPr id="5" name="Text Placeholder 4">
            <a:extLst>
              <a:ext uri="{FF2B5EF4-FFF2-40B4-BE49-F238E27FC236}">
                <a16:creationId xmlns:a16="http://schemas.microsoft.com/office/drawing/2014/main" xmlns="" id="{A63D3D68-01B5-46FA-B314-EC74E1E3D509}"/>
              </a:ext>
            </a:extLst>
          </p:cNvPr>
          <p:cNvSpPr>
            <a:spLocks noGrp="1"/>
          </p:cNvSpPr>
          <p:nvPr>
            <p:ph type="body" sz="quarter" idx="15"/>
          </p:nvPr>
        </p:nvSpPr>
        <p:spPr>
          <a:xfrm>
            <a:off x="838200" y="2817222"/>
            <a:ext cx="7391400" cy="2049956"/>
          </a:xfrm>
        </p:spPr>
        <p:txBody>
          <a:bodyPr/>
          <a:lstStyle/>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Not checking that a value is the right data type before processing it. For example, you expect a number to be entered, but the user enters a non-numeric value instead.</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Using one equals sign (</a:t>
            </a:r>
            <a:r>
              <a:rPr lang="en-US" sz="1600" b="1" spc="-10" dirty="0">
                <a:latin typeface="Courier New" panose="02070309020205020404" pitchFamily="49" charset="0"/>
                <a:ea typeface="Times New Roman" panose="02020603050405020304" pitchFamily="18" charset="0"/>
              </a:rPr>
              <a:t>=</a:t>
            </a:r>
            <a:r>
              <a:rPr lang="en-US" spc="-10" dirty="0">
                <a:latin typeface="Times New Roman" panose="02020603050405020304" pitchFamily="18" charset="0"/>
                <a:ea typeface="Times New Roman" panose="02020603050405020304" pitchFamily="18" charset="0"/>
              </a:rPr>
              <a:t>) instead of two (</a:t>
            </a:r>
            <a:r>
              <a:rPr lang="en-US" sz="1600" b="1" spc="-10" dirty="0">
                <a:latin typeface="Courier New" panose="02070309020205020404" pitchFamily="49" charset="0"/>
                <a:ea typeface="Times New Roman" panose="02020603050405020304" pitchFamily="18" charset="0"/>
              </a:rPr>
              <a:t>==</a:t>
            </a:r>
            <a:r>
              <a:rPr lang="en-US" spc="-10" dirty="0">
                <a:latin typeface="Times New Roman" panose="02020603050405020304" pitchFamily="18" charset="0"/>
                <a:ea typeface="Times New Roman" panose="02020603050405020304" pitchFamily="18" charset="0"/>
              </a:rPr>
              <a:t>) when testing values for equality.</a:t>
            </a:r>
          </a:p>
          <a:p>
            <a:endParaRPr lang="en-US" dirty="0"/>
          </a:p>
        </p:txBody>
      </p:sp>
      <p:sp>
        <p:nvSpPr>
          <p:cNvPr id="6" name="Date Placeholder 5">
            <a:extLst>
              <a:ext uri="{FF2B5EF4-FFF2-40B4-BE49-F238E27FC236}">
                <a16:creationId xmlns:a16="http://schemas.microsoft.com/office/drawing/2014/main" xmlns="" id="{A4D961AE-D54B-46ED-95A5-B5E7AAF3F380}"/>
              </a:ext>
            </a:extLst>
          </p:cNvPr>
          <p:cNvSpPr>
            <a:spLocks noGrp="1"/>
          </p:cNvSpPr>
          <p:nvPr>
            <p:ph type="dt" sz="half" idx="10"/>
          </p:nvPr>
        </p:nvSpPr>
        <p:spPr/>
        <p:txBody>
          <a:bodyPr/>
          <a:lstStyle/>
          <a:p>
            <a:pPr>
              <a:defRPr/>
            </a:pPr>
            <a:r>
              <a:rPr lang="en-US"/>
              <a:t>Murach's C++ Programming</a:t>
            </a:r>
            <a:endParaRPr lang="en-US" dirty="0"/>
          </a:p>
        </p:txBody>
      </p:sp>
      <p:sp>
        <p:nvSpPr>
          <p:cNvPr id="7" name="Footer Placeholder 6">
            <a:extLst>
              <a:ext uri="{FF2B5EF4-FFF2-40B4-BE49-F238E27FC236}">
                <a16:creationId xmlns:a16="http://schemas.microsoft.com/office/drawing/2014/main" xmlns="" id="{0B3FC287-A367-4E87-8241-040DF4F8E683}"/>
              </a:ext>
            </a:extLst>
          </p:cNvPr>
          <p:cNvSpPr>
            <a:spLocks noGrp="1"/>
          </p:cNvSpPr>
          <p:nvPr>
            <p:ph type="ftr" sz="quarter" idx="11"/>
          </p:nvPr>
        </p:nvSpPr>
        <p:spPr/>
        <p:txBody>
          <a:bodyPr/>
          <a:lstStyle/>
          <a:p>
            <a:pPr>
              <a:defRPr/>
            </a:pPr>
            <a:r>
              <a:rPr lang="en-US"/>
              <a:t>© 2018, Mike Murach &amp; Associates, Inc.</a:t>
            </a:r>
          </a:p>
        </p:txBody>
      </p:sp>
      <p:sp>
        <p:nvSpPr>
          <p:cNvPr id="8" name="Slide Number Placeholder 7">
            <a:extLst>
              <a:ext uri="{FF2B5EF4-FFF2-40B4-BE49-F238E27FC236}">
                <a16:creationId xmlns:a16="http://schemas.microsoft.com/office/drawing/2014/main" xmlns="" id="{91C2F652-2071-4F17-9C5C-39669146A7FE}"/>
              </a:ext>
            </a:extLst>
          </p:cNvPr>
          <p:cNvSpPr>
            <a:spLocks noGrp="1"/>
          </p:cNvSpPr>
          <p:nvPr>
            <p:ph type="sldNum" sz="quarter" idx="12"/>
          </p:nvPr>
        </p:nvSpPr>
        <p:spPr/>
        <p:txBody>
          <a:bodyPr/>
          <a:lstStyle/>
          <a:p>
            <a:pPr>
              <a:defRPr/>
            </a:pPr>
            <a:endParaRPr lang="en-US" dirty="0"/>
          </a:p>
          <a:p>
            <a:pPr algn="r">
              <a:defRPr/>
            </a:pPr>
            <a:r>
              <a:rPr lang="en-US" sz="900" dirty="0">
                <a:solidFill>
                  <a:schemeClr val="bg1"/>
                </a:solidFill>
                <a:latin typeface="Arial Narrow" pitchFamily="34" charset="0"/>
              </a:rPr>
              <a:t>C8, Slide </a:t>
            </a:r>
            <a:fld id="{5ECE9829-65B2-40C6-AEFF-7C648FF56A9C}" type="slidenum">
              <a:rPr lang="en-US" sz="900" smtClean="0">
                <a:solidFill>
                  <a:schemeClr val="bg1"/>
                </a:solidFill>
                <a:latin typeface="Arial Narrow" pitchFamily="34" charset="0"/>
              </a:rPr>
              <a:pPr algn="r">
                <a:defRPr/>
              </a:pPr>
              <a:t>9</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308673240"/>
      </p:ext>
    </p:extLst>
  </p:cSld>
  <p:clrMapOvr>
    <a:masterClrMapping/>
  </p:clrMapOvr>
</p:sld>
</file>

<file path=ppt/theme/theme1.xml><?xml version="1.0" encoding="utf-8"?>
<a:theme xmlns:a="http://schemas.openxmlformats.org/drawingml/2006/main" name="Master slides_with_titles_logo">
  <a:themeElements>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aster slid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aster slide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aster slide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aster 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aster 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aster 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MA new accessible slide layouts.potx" id="{E6EB3C0A-5B78-4711-824B-8DE9BF5F74E9}" vid="{6235791C-E905-4260-842D-4CCBFD39743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151</TotalTime>
  <Words>1617</Words>
  <Application>Microsoft Office PowerPoint</Application>
  <PresentationFormat>On-screen Show (4:3)</PresentationFormat>
  <Paragraphs>308</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Arial Narrow</vt:lpstr>
      <vt:lpstr>Courier New</vt:lpstr>
      <vt:lpstr>Symbol</vt:lpstr>
      <vt:lpstr>Times New Roman</vt:lpstr>
      <vt:lpstr>Master slides_with_titles_logo</vt:lpstr>
      <vt:lpstr>Chapter 8</vt:lpstr>
      <vt:lpstr>Objectives (part 1)</vt:lpstr>
      <vt:lpstr>Objectives (part 2)</vt:lpstr>
      <vt:lpstr>The Future Value program with a logic error</vt:lpstr>
      <vt:lpstr>The goal of testing</vt:lpstr>
      <vt:lpstr>The goal of debugging</vt:lpstr>
      <vt:lpstr>Code that contains syntax errors</vt:lpstr>
      <vt:lpstr>Common syntax errors</vt:lpstr>
      <vt:lpstr>Problems with identifiers</vt:lpstr>
      <vt:lpstr>A problem with floating-point numbers</vt:lpstr>
      <vt:lpstr>The MPG program tested with valid data</vt:lpstr>
      <vt:lpstr>Starting to test the Future Value program  with invalid data</vt:lpstr>
      <vt:lpstr>The two critical test phases</vt:lpstr>
      <vt:lpstr>Two common testing problems</vt:lpstr>
      <vt:lpstr>How to trace execution by displaying messages</vt:lpstr>
      <vt:lpstr>The data that’s displayed on the console (part 1)</vt:lpstr>
      <vt:lpstr>The data that’s displayed on the console (part 2)</vt:lpstr>
      <vt:lpstr>Visual Studio with a breakpoint</vt:lpstr>
      <vt:lpstr>A debugging session with Visual Studio</vt:lpstr>
      <vt:lpstr>Some of the buttons on the VS Debug toolbar</vt:lpstr>
      <vt:lpstr>The Visual Studio Call Stack window</vt:lpstr>
      <vt:lpstr>Xcode with a breakpoint</vt:lpstr>
      <vt:lpstr>A debugging session with Xcode</vt:lpstr>
      <vt:lpstr>Some of the buttons on the Xcode Debug toolbar</vt:lpstr>
      <vt:lpstr>The Xcode Call Stack window</vt:lpstr>
      <vt:lpstr>Typical folder and filename of the executable file</vt:lpstr>
      <vt:lpstr>How to deploy an executable file</vt:lpstr>
      <vt:lpstr>How to use the console to run an executable file</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creator>Anne Boehm</dc:creator>
  <cp:lastModifiedBy>Anne Boehm</cp:lastModifiedBy>
  <cp:revision>25</cp:revision>
  <cp:lastPrinted>2016-01-14T23:03:16Z</cp:lastPrinted>
  <dcterms:created xsi:type="dcterms:W3CDTF">2018-09-12T21:40:20Z</dcterms:created>
  <dcterms:modified xsi:type="dcterms:W3CDTF">2018-10-09T18:47:44Z</dcterms:modified>
</cp:coreProperties>
</file>