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sldIdLst>
    <p:sldId id="256" r:id="rId2"/>
    <p:sldId id="328" r:id="rId3"/>
    <p:sldId id="298" r:id="rId4"/>
    <p:sldId id="299" r:id="rId5"/>
    <p:sldId id="300" r:id="rId6"/>
    <p:sldId id="301" r:id="rId7"/>
    <p:sldId id="302" r:id="rId8"/>
    <p:sldId id="303" r:id="rId9"/>
    <p:sldId id="304" r:id="rId10"/>
    <p:sldId id="305" r:id="rId11"/>
    <p:sldId id="306" r:id="rId12"/>
    <p:sldId id="314" r:id="rId13"/>
    <p:sldId id="315" r:id="rId14"/>
    <p:sldId id="318" r:id="rId15"/>
    <p:sldId id="338" r:id="rId16"/>
    <p:sldId id="259" r:id="rId17"/>
    <p:sldId id="260" r:id="rId18"/>
    <p:sldId id="261" r:id="rId19"/>
    <p:sldId id="339" r:id="rId20"/>
    <p:sldId id="263" r:id="rId21"/>
    <p:sldId id="264" r:id="rId22"/>
    <p:sldId id="265" r:id="rId23"/>
    <p:sldId id="266" r:id="rId24"/>
    <p:sldId id="267" r:id="rId25"/>
    <p:sldId id="268" r:id="rId26"/>
    <p:sldId id="340" r:id="rId27"/>
    <p:sldId id="341" r:id="rId28"/>
    <p:sldId id="273" r:id="rId29"/>
    <p:sldId id="274" r:id="rId30"/>
    <p:sldId id="275" r:id="rId31"/>
    <p:sldId id="276" r:id="rId32"/>
    <p:sldId id="277" r:id="rId33"/>
    <p:sldId id="278" r:id="rId34"/>
    <p:sldId id="342"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343"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F00770C-CE5B-4629-8543-38F3989A6855}" type="datetimeFigureOut">
              <a:rPr lang="en-US" smtClean="0"/>
              <a:t>2/8/2023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A3E6B56-7148-458E-B33D-E916664ABE3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220195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0770C-CE5B-4629-8543-38F3989A6855}"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E6B56-7148-458E-B33D-E916664ABE31}" type="slidenum">
              <a:rPr lang="en-US" smtClean="0"/>
              <a:t>‹#›</a:t>
            </a:fld>
            <a:endParaRPr lang="en-US"/>
          </a:p>
        </p:txBody>
      </p:sp>
    </p:spTree>
    <p:extLst>
      <p:ext uri="{BB962C8B-B14F-4D97-AF65-F5344CB8AC3E}">
        <p14:creationId xmlns:p14="http://schemas.microsoft.com/office/powerpoint/2010/main" val="2324470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0770C-CE5B-4629-8543-38F3989A6855}"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E6B56-7148-458E-B33D-E916664ABE31}" type="slidenum">
              <a:rPr lang="en-US" smtClean="0"/>
              <a:t>‹#›</a:t>
            </a:fld>
            <a:endParaRPr lang="en-US"/>
          </a:p>
        </p:txBody>
      </p:sp>
    </p:spTree>
    <p:extLst>
      <p:ext uri="{BB962C8B-B14F-4D97-AF65-F5344CB8AC3E}">
        <p14:creationId xmlns:p14="http://schemas.microsoft.com/office/powerpoint/2010/main" val="1867242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1219200" y="643455"/>
            <a:ext cx="975360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1117600" y="1066800"/>
            <a:ext cx="98552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Programming</a:t>
            </a:r>
            <a:endParaRPr lang="en-US" dirty="0"/>
          </a:p>
        </p:txBody>
      </p:sp>
      <p:sp>
        <p:nvSpPr>
          <p:cNvPr id="4" name="Footer Placeholder 3"/>
          <p:cNvSpPr>
            <a:spLocks noGrp="1"/>
          </p:cNvSpPr>
          <p:nvPr>
            <p:ph type="ftr" sz="quarter" idx="11"/>
          </p:nvPr>
        </p:nvSpPr>
        <p:spPr/>
        <p:txBody>
          <a:bodyPr/>
          <a:lstStyle/>
          <a:p>
            <a:pPr>
              <a:defRPr/>
            </a:pPr>
            <a:r>
              <a:rPr lang="en-US"/>
              <a:t>© 2018,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1753674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643455"/>
            <a:ext cx="975360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1117600" y="1066800"/>
            <a:ext cx="9855200" cy="2133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3" name="Text Placeholder 12"/>
          <p:cNvSpPr>
            <a:spLocks noGrp="1"/>
          </p:cNvSpPr>
          <p:nvPr>
            <p:ph type="body" sz="quarter" idx="14" hasCustomPrompt="1"/>
          </p:nvPr>
        </p:nvSpPr>
        <p:spPr>
          <a:xfrm>
            <a:off x="1117600" y="3354978"/>
            <a:ext cx="9855200" cy="382544"/>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15" name="Text Placeholder 14"/>
          <p:cNvSpPr>
            <a:spLocks noGrp="1"/>
          </p:cNvSpPr>
          <p:nvPr>
            <p:ph type="body" sz="quarter" idx="15"/>
          </p:nvPr>
        </p:nvSpPr>
        <p:spPr>
          <a:xfrm>
            <a:off x="1117600" y="3810000"/>
            <a:ext cx="9855200" cy="2049956"/>
          </a:xfrm>
        </p:spPr>
        <p:txBody>
          <a:bodyPr/>
          <a:lstStyle>
            <a:lvl1pPr marL="0" indent="0">
              <a:buNone/>
              <a:defRPr sz="2000"/>
            </a:lvl1pPr>
          </a:lstStyle>
          <a:p>
            <a:pPr lvl="0"/>
            <a:r>
              <a:rPr lang="en-US"/>
              <a:t>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2018,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20755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_Text_Text_layout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Murach's C++ Programming</a:t>
            </a:r>
            <a:endParaRPr lang="en-US" dirty="0"/>
          </a:p>
        </p:txBody>
      </p:sp>
      <p:sp>
        <p:nvSpPr>
          <p:cNvPr id="4" name="Footer Placeholder 3"/>
          <p:cNvSpPr>
            <a:spLocks noGrp="1"/>
          </p:cNvSpPr>
          <p:nvPr>
            <p:ph type="ftr" sz="quarter" idx="11"/>
          </p:nvPr>
        </p:nvSpPr>
        <p:spPr/>
        <p:txBody>
          <a:bodyPr/>
          <a:lstStyle/>
          <a:p>
            <a:pPr>
              <a:defRPr/>
            </a:pPr>
            <a:r>
              <a:rPr lang="en-US" dirty="0"/>
              <a:t>© 2018, Mike Murach &amp; Associates, Inc.</a:t>
            </a:r>
          </a:p>
        </p:txBody>
      </p:sp>
      <p:sp>
        <p:nvSpPr>
          <p:cNvPr id="5" name="Slide Number Placeholder 4"/>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
        <p:nvSpPr>
          <p:cNvPr id="6" name="Rectangle 2"/>
          <p:cNvSpPr>
            <a:spLocks noGrp="1" noChangeArrowheads="1"/>
          </p:cNvSpPr>
          <p:nvPr>
            <p:ph type="title"/>
          </p:nvPr>
        </p:nvSpPr>
        <p:spPr bwMode="auto">
          <a:xfrm>
            <a:off x="1219200" y="643455"/>
            <a:ext cx="975360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dirty="0"/>
              <a:t>Click to edit Master title style</a:t>
            </a:r>
          </a:p>
        </p:txBody>
      </p:sp>
      <p:sp>
        <p:nvSpPr>
          <p:cNvPr id="7" name="Text Placeholder 6"/>
          <p:cNvSpPr>
            <a:spLocks noGrp="1"/>
          </p:cNvSpPr>
          <p:nvPr>
            <p:ph type="body" sz="quarter" idx="13"/>
          </p:nvPr>
        </p:nvSpPr>
        <p:spPr>
          <a:xfrm>
            <a:off x="1117600" y="1066800"/>
            <a:ext cx="9855200" cy="1219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Text Placeholder 12"/>
          <p:cNvSpPr>
            <a:spLocks noGrp="1"/>
          </p:cNvSpPr>
          <p:nvPr>
            <p:ph type="body" sz="quarter" idx="14" hasCustomPrompt="1"/>
          </p:nvPr>
        </p:nvSpPr>
        <p:spPr>
          <a:xfrm>
            <a:off x="1117600" y="2438400"/>
            <a:ext cx="9855200" cy="382544"/>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Text Placeholder 14"/>
          <p:cNvSpPr>
            <a:spLocks noGrp="1"/>
          </p:cNvSpPr>
          <p:nvPr>
            <p:ph type="body" sz="quarter" idx="15"/>
          </p:nvPr>
        </p:nvSpPr>
        <p:spPr>
          <a:xfrm>
            <a:off x="1117600" y="2893422"/>
            <a:ext cx="9855200" cy="1258706"/>
          </a:xfrm>
        </p:spPr>
        <p:txBody>
          <a:bodyPr/>
          <a:lstStyle>
            <a:lvl1pPr marL="0" indent="0">
              <a:buNone/>
              <a:defRPr sz="2000"/>
            </a:lvl1pPr>
          </a:lstStyle>
          <a:p>
            <a:pPr lvl="0"/>
            <a:r>
              <a:rPr lang="en-US" dirty="0"/>
              <a:t>Click to edit Master text styles</a:t>
            </a:r>
          </a:p>
        </p:txBody>
      </p:sp>
      <p:sp>
        <p:nvSpPr>
          <p:cNvPr id="13" name="Text Placeholder 12"/>
          <p:cNvSpPr>
            <a:spLocks noGrp="1"/>
          </p:cNvSpPr>
          <p:nvPr>
            <p:ph type="body" sz="quarter" idx="16"/>
          </p:nvPr>
        </p:nvSpPr>
        <p:spPr>
          <a:xfrm>
            <a:off x="1117600" y="4267200"/>
            <a:ext cx="9855200" cy="381000"/>
          </a:xfrm>
        </p:spPr>
        <p:txBody>
          <a:bodyPr/>
          <a:lstStyle>
            <a:lvl1pPr marL="0" indent="0">
              <a:buNone/>
              <a:defRPr sz="2400" b="1">
                <a:solidFill>
                  <a:srgbClr val="000099"/>
                </a:solidFill>
                <a:latin typeface="+mj-lt"/>
              </a:defRPr>
            </a:lvl1pPr>
          </a:lstStyle>
          <a:p>
            <a:pPr lvl="0"/>
            <a:r>
              <a:rPr lang="en-US" dirty="0"/>
              <a:t>Click to edit Master text styles</a:t>
            </a:r>
          </a:p>
        </p:txBody>
      </p:sp>
      <p:sp>
        <p:nvSpPr>
          <p:cNvPr id="15" name="Text Placeholder 14"/>
          <p:cNvSpPr>
            <a:spLocks noGrp="1"/>
          </p:cNvSpPr>
          <p:nvPr>
            <p:ph type="body" sz="quarter" idx="17"/>
          </p:nvPr>
        </p:nvSpPr>
        <p:spPr>
          <a:xfrm>
            <a:off x="1117600" y="4724400"/>
            <a:ext cx="9855200" cy="1219200"/>
          </a:xfrm>
        </p:spPr>
        <p:txBody>
          <a:bodyPr/>
          <a:lstStyle>
            <a:lvl1pPr marL="0" indent="0">
              <a:buNone/>
              <a:defRPr sz="2000"/>
            </a:lvl1pPr>
          </a:lstStyle>
          <a:p>
            <a:pPr lvl="0"/>
            <a:r>
              <a:rPr lang="en-US" dirty="0"/>
              <a:t>Click to edit Master text styles</a:t>
            </a:r>
          </a:p>
        </p:txBody>
      </p:sp>
    </p:spTree>
    <p:extLst>
      <p:ext uri="{BB962C8B-B14F-4D97-AF65-F5344CB8AC3E}">
        <p14:creationId xmlns:p14="http://schemas.microsoft.com/office/powerpoint/2010/main" val="3242897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xt_Console_Tes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1219200" y="643455"/>
            <a:ext cx="975360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1117600" y="1066800"/>
            <a:ext cx="98552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0" name="Text Placeholder 14"/>
          <p:cNvSpPr>
            <a:spLocks noGrp="1"/>
          </p:cNvSpPr>
          <p:nvPr>
            <p:ph type="body" sz="quarter" idx="16"/>
          </p:nvPr>
        </p:nvSpPr>
        <p:spPr>
          <a:xfrm>
            <a:off x="1727200" y="2150900"/>
            <a:ext cx="92456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dirty="0"/>
              <a:t>Click to edit Master text styles</a:t>
            </a:r>
          </a:p>
        </p:txBody>
      </p:sp>
      <p:sp>
        <p:nvSpPr>
          <p:cNvPr id="8" name="Text Placeholder 12"/>
          <p:cNvSpPr>
            <a:spLocks noGrp="1"/>
          </p:cNvSpPr>
          <p:nvPr>
            <p:ph type="body" sz="quarter" idx="14" hasCustomPrompt="1"/>
          </p:nvPr>
        </p:nvSpPr>
        <p:spPr>
          <a:xfrm>
            <a:off x="1117600" y="3354978"/>
            <a:ext cx="9855200" cy="382544"/>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11" name="Text Placeholder 6"/>
          <p:cNvSpPr>
            <a:spLocks noGrp="1"/>
          </p:cNvSpPr>
          <p:nvPr>
            <p:ph type="body" sz="quarter" idx="17"/>
          </p:nvPr>
        </p:nvSpPr>
        <p:spPr>
          <a:xfrm>
            <a:off x="1117600" y="3853668"/>
            <a:ext cx="98552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9" name="Text Placeholder 14"/>
          <p:cNvSpPr>
            <a:spLocks noGrp="1"/>
          </p:cNvSpPr>
          <p:nvPr>
            <p:ph type="body" sz="quarter" idx="15"/>
          </p:nvPr>
        </p:nvSpPr>
        <p:spPr>
          <a:xfrm>
            <a:off x="1727200" y="4982112"/>
            <a:ext cx="92456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dirty="0"/>
              <a:t>Click to edit Master text styles</a:t>
            </a:r>
          </a:p>
        </p:txBody>
      </p:sp>
      <p:sp>
        <p:nvSpPr>
          <p:cNvPr id="3" name="Date Placeholder 2"/>
          <p:cNvSpPr>
            <a:spLocks noGrp="1"/>
          </p:cNvSpPr>
          <p:nvPr>
            <p:ph type="dt" sz="half" idx="10"/>
          </p:nvPr>
        </p:nvSpPr>
        <p:spPr/>
        <p:txBody>
          <a:bodyPr/>
          <a:lstStyle/>
          <a:p>
            <a:pPr>
              <a:defRPr/>
            </a:pPr>
            <a:r>
              <a:rPr lang="en-US"/>
              <a:t>Murach's C++ Programming</a:t>
            </a:r>
            <a:endParaRPr lang="en-US" dirty="0"/>
          </a:p>
        </p:txBody>
      </p:sp>
      <p:sp>
        <p:nvSpPr>
          <p:cNvPr id="4" name="Footer Placeholder 3"/>
          <p:cNvSpPr>
            <a:spLocks noGrp="1"/>
          </p:cNvSpPr>
          <p:nvPr>
            <p:ph type="ftr" sz="quarter" idx="11"/>
          </p:nvPr>
        </p:nvSpPr>
        <p:spPr/>
        <p:txBody>
          <a:bodyPr/>
          <a:lstStyle/>
          <a:p>
            <a:pPr>
              <a:defRPr/>
            </a:pPr>
            <a:r>
              <a:rPr lang="en-US"/>
              <a:t>© 2018,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1859258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914400" y="1143000"/>
            <a:ext cx="10363200" cy="4985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2540000" y="2209800"/>
            <a:ext cx="7112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C++ Programming</a:t>
            </a:r>
            <a:endParaRPr lang="en-US" dirty="0"/>
          </a:p>
        </p:txBody>
      </p:sp>
      <p:sp>
        <p:nvSpPr>
          <p:cNvPr id="4" name="Footer Placeholder 3"/>
          <p:cNvSpPr>
            <a:spLocks noGrp="1"/>
          </p:cNvSpPr>
          <p:nvPr>
            <p:ph type="ftr" sz="quarter" idx="11"/>
          </p:nvPr>
        </p:nvSpPr>
        <p:spPr/>
        <p:txBody>
          <a:bodyPr/>
          <a:lstStyle/>
          <a:p>
            <a:pPr>
              <a:defRPr/>
            </a:pPr>
            <a:r>
              <a:rPr lang="en-US"/>
              <a:t>© 2018,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174128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6FDE563-15D7-41C5-BF86-C1F4E0DE601E}"/>
              </a:ext>
            </a:extLst>
          </p:cNvPr>
          <p:cNvSpPr>
            <a:spLocks noGrp="1" noChangeArrowheads="1"/>
          </p:cNvSpPr>
          <p:nvPr>
            <p:ph type="title"/>
          </p:nvPr>
        </p:nvSpPr>
        <p:spPr bwMode="auto">
          <a:xfrm>
            <a:off x="1219200" y="643455"/>
            <a:ext cx="975360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a:extLst>
              <a:ext uri="{FF2B5EF4-FFF2-40B4-BE49-F238E27FC236}">
                <a16:creationId xmlns:a16="http://schemas.microsoft.com/office/drawing/2014/main" id="{D8F3A09B-DA18-4893-BE23-2C6F998780A5}"/>
              </a:ext>
            </a:extLst>
          </p:cNvPr>
          <p:cNvSpPr>
            <a:spLocks noGrp="1"/>
          </p:cNvSpPr>
          <p:nvPr>
            <p:ph type="body" sz="quarter" idx="13"/>
          </p:nvPr>
        </p:nvSpPr>
        <p:spPr>
          <a:xfrm>
            <a:off x="1117600" y="1066800"/>
            <a:ext cx="9855200" cy="2133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3" name="Date Placeholder 2">
            <a:extLst>
              <a:ext uri="{FF2B5EF4-FFF2-40B4-BE49-F238E27FC236}">
                <a16:creationId xmlns:a16="http://schemas.microsoft.com/office/drawing/2014/main" id="{1F7748D3-0419-4B22-90C8-06EC77D40200}"/>
              </a:ext>
            </a:extLst>
          </p:cNvPr>
          <p:cNvSpPr>
            <a:spLocks noGrp="1"/>
          </p:cNvSpPr>
          <p:nvPr>
            <p:ph type="dt" sz="half" idx="10"/>
          </p:nvPr>
        </p:nvSpPr>
        <p:spPr/>
        <p:txBody>
          <a:bodyPr/>
          <a:lstStyle/>
          <a:p>
            <a:pPr>
              <a:defRPr/>
            </a:pPr>
            <a:r>
              <a:rPr lang="en-US"/>
              <a:t>Murach's C++ Programming</a:t>
            </a:r>
            <a:endParaRPr lang="en-US" dirty="0"/>
          </a:p>
        </p:txBody>
      </p:sp>
      <p:sp>
        <p:nvSpPr>
          <p:cNvPr id="4" name="Footer Placeholder 3">
            <a:extLst>
              <a:ext uri="{FF2B5EF4-FFF2-40B4-BE49-F238E27FC236}">
                <a16:creationId xmlns:a16="http://schemas.microsoft.com/office/drawing/2014/main" id="{2EF56232-381C-4E49-8D04-D694AEDFAA9F}"/>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5" name="Slide Number Placeholder 4">
            <a:extLst>
              <a:ext uri="{FF2B5EF4-FFF2-40B4-BE49-F238E27FC236}">
                <a16:creationId xmlns:a16="http://schemas.microsoft.com/office/drawing/2014/main" id="{BA9A2BAB-BDFC-4E17-9E43-96710D421C8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426318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1219200" y="643455"/>
            <a:ext cx="975360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19200" y="1143000"/>
            <a:ext cx="97536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dirty="0"/>
              <a:t>Click to edit Master text styles</a:t>
            </a:r>
          </a:p>
        </p:txBody>
      </p:sp>
      <p:sp>
        <p:nvSpPr>
          <p:cNvPr id="3" name="Date Placeholder 2"/>
          <p:cNvSpPr>
            <a:spLocks noGrp="1"/>
          </p:cNvSpPr>
          <p:nvPr>
            <p:ph type="dt" sz="half" idx="10"/>
          </p:nvPr>
        </p:nvSpPr>
        <p:spPr/>
        <p:txBody>
          <a:bodyPr/>
          <a:lstStyle/>
          <a:p>
            <a:pPr>
              <a:defRPr/>
            </a:pPr>
            <a:r>
              <a:rPr lang="en-US"/>
              <a:t>Murach's C++ Programming</a:t>
            </a:r>
            <a:endParaRPr lang="en-US" dirty="0"/>
          </a:p>
        </p:txBody>
      </p:sp>
      <p:sp>
        <p:nvSpPr>
          <p:cNvPr id="4" name="Footer Placeholder 3"/>
          <p:cNvSpPr>
            <a:spLocks noGrp="1"/>
          </p:cNvSpPr>
          <p:nvPr>
            <p:ph type="ftr" sz="quarter" idx="11"/>
          </p:nvPr>
        </p:nvSpPr>
        <p:spPr/>
        <p:txBody>
          <a:bodyPr/>
          <a:lstStyle/>
          <a:p>
            <a:pPr>
              <a:defRPr/>
            </a:pPr>
            <a:r>
              <a:rPr lang="en-US"/>
              <a:t>© 2018,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169164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0770C-CE5B-4629-8543-38F3989A6855}"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E6B56-7148-458E-B33D-E916664ABE31}" type="slidenum">
              <a:rPr lang="en-US" smtClean="0"/>
              <a:t>‹#›</a:t>
            </a:fld>
            <a:endParaRPr lang="en-US"/>
          </a:p>
        </p:txBody>
      </p:sp>
    </p:spTree>
    <p:extLst>
      <p:ext uri="{BB962C8B-B14F-4D97-AF65-F5344CB8AC3E}">
        <p14:creationId xmlns:p14="http://schemas.microsoft.com/office/powerpoint/2010/main" val="1398327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F00770C-CE5B-4629-8543-38F3989A6855}" type="datetimeFigureOut">
              <a:rPr lang="en-US" smtClean="0"/>
              <a:t>2/8/2023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A3E6B56-7148-458E-B33D-E916664ABE3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531357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00770C-CE5B-4629-8543-38F3989A6855}"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E6B56-7148-458E-B33D-E916664ABE31}" type="slidenum">
              <a:rPr lang="en-US" smtClean="0"/>
              <a:t>‹#›</a:t>
            </a:fld>
            <a:endParaRPr lang="en-US"/>
          </a:p>
        </p:txBody>
      </p:sp>
    </p:spTree>
    <p:extLst>
      <p:ext uri="{BB962C8B-B14F-4D97-AF65-F5344CB8AC3E}">
        <p14:creationId xmlns:p14="http://schemas.microsoft.com/office/powerpoint/2010/main" val="403364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00770C-CE5B-4629-8543-38F3989A6855}" type="datetimeFigureOut">
              <a:rPr lang="en-US" smtClean="0"/>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3E6B56-7148-458E-B33D-E916664ABE31}" type="slidenum">
              <a:rPr lang="en-US" smtClean="0"/>
              <a:t>‹#›</a:t>
            </a:fld>
            <a:endParaRPr lang="en-US"/>
          </a:p>
        </p:txBody>
      </p:sp>
    </p:spTree>
    <p:extLst>
      <p:ext uri="{BB962C8B-B14F-4D97-AF65-F5344CB8AC3E}">
        <p14:creationId xmlns:p14="http://schemas.microsoft.com/office/powerpoint/2010/main" val="874025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00770C-CE5B-4629-8543-38F3989A6855}" type="datetimeFigureOut">
              <a:rPr lang="en-US" smtClean="0"/>
              <a:t>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3E6B56-7148-458E-B33D-E916664ABE31}" type="slidenum">
              <a:rPr lang="en-US" smtClean="0"/>
              <a:t>‹#›</a:t>
            </a:fld>
            <a:endParaRPr lang="en-US"/>
          </a:p>
        </p:txBody>
      </p:sp>
    </p:spTree>
    <p:extLst>
      <p:ext uri="{BB962C8B-B14F-4D97-AF65-F5344CB8AC3E}">
        <p14:creationId xmlns:p14="http://schemas.microsoft.com/office/powerpoint/2010/main" val="2957093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0770C-CE5B-4629-8543-38F3989A6855}" type="datetimeFigureOut">
              <a:rPr lang="en-US" smtClean="0"/>
              <a:t>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E6B56-7148-458E-B33D-E916664ABE31}" type="slidenum">
              <a:rPr lang="en-US" smtClean="0"/>
              <a:t>‹#›</a:t>
            </a:fld>
            <a:endParaRPr lang="en-US"/>
          </a:p>
        </p:txBody>
      </p:sp>
    </p:spTree>
    <p:extLst>
      <p:ext uri="{BB962C8B-B14F-4D97-AF65-F5344CB8AC3E}">
        <p14:creationId xmlns:p14="http://schemas.microsoft.com/office/powerpoint/2010/main" val="723399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F00770C-CE5B-4629-8543-38F3989A6855}" type="datetimeFigureOut">
              <a:rPr lang="en-US" smtClean="0"/>
              <a:t>2/8/2023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A3E6B56-7148-458E-B33D-E916664ABE3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6947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F00770C-CE5B-4629-8543-38F3989A6855}" type="datetimeFigureOut">
              <a:rPr lang="en-US" smtClean="0"/>
              <a:t>2/8/2023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A3E6B56-7148-458E-B33D-E916664ABE3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6650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F00770C-CE5B-4629-8543-38F3989A6855}" type="datetimeFigureOut">
              <a:rPr lang="en-US" smtClean="0"/>
              <a:t>2/8/2023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A3E6B56-7148-458E-B33D-E916664ABE3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536075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053E-9C55-463D-86A7-5DC64EDBA897}"/>
              </a:ext>
            </a:extLst>
          </p:cNvPr>
          <p:cNvSpPr>
            <a:spLocks noGrp="1"/>
          </p:cNvSpPr>
          <p:nvPr>
            <p:ph type="ctrTitle"/>
          </p:nvPr>
        </p:nvSpPr>
        <p:spPr/>
        <p:txBody>
          <a:bodyPr/>
          <a:lstStyle/>
          <a:p>
            <a:r>
              <a:rPr lang="en-US"/>
              <a:t>Module </a:t>
            </a:r>
            <a:r>
              <a:rPr lang="en-US" dirty="0"/>
              <a:t>4 Lecture</a:t>
            </a:r>
          </a:p>
        </p:txBody>
      </p:sp>
      <p:sp>
        <p:nvSpPr>
          <p:cNvPr id="3" name="Subtitle 2">
            <a:extLst>
              <a:ext uri="{FF2B5EF4-FFF2-40B4-BE49-F238E27FC236}">
                <a16:creationId xmlns:a16="http://schemas.microsoft.com/office/drawing/2014/main" id="{EE3890B4-FF4A-4598-B9E8-725C52ADE0CE}"/>
              </a:ext>
            </a:extLst>
          </p:cNvPr>
          <p:cNvSpPr>
            <a:spLocks noGrp="1"/>
          </p:cNvSpPr>
          <p:nvPr>
            <p:ph type="subTitle" idx="1"/>
          </p:nvPr>
        </p:nvSpPr>
        <p:spPr/>
        <p:txBody>
          <a:bodyPr/>
          <a:lstStyle/>
          <a:p>
            <a:r>
              <a:rPr lang="en-US" dirty="0"/>
              <a:t>Dr. Patton</a:t>
            </a:r>
          </a:p>
        </p:txBody>
      </p:sp>
    </p:spTree>
    <p:extLst>
      <p:ext uri="{BB962C8B-B14F-4D97-AF65-F5344CB8AC3E}">
        <p14:creationId xmlns:p14="http://schemas.microsoft.com/office/powerpoint/2010/main" val="245282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679D-F219-40CE-BD8C-1C184BB5D601}"/>
              </a:ext>
            </a:extLst>
          </p:cNvPr>
          <p:cNvSpPr>
            <a:spLocks noGrp="1"/>
          </p:cNvSpPr>
          <p:nvPr>
            <p:ph type="title"/>
          </p:nvPr>
        </p:nvSpPr>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string that uses backslashes</a:t>
            </a:r>
            <a:endParaRPr lang="en-US" dirty="0"/>
          </a:p>
        </p:txBody>
      </p:sp>
      <p:sp>
        <p:nvSpPr>
          <p:cNvPr id="3" name="Text Placeholder 2">
            <a:extLst>
              <a:ext uri="{FF2B5EF4-FFF2-40B4-BE49-F238E27FC236}">
                <a16:creationId xmlns:a16="http://schemas.microsoft.com/office/drawing/2014/main" id="{225AA719-000F-4A82-888B-239292D1CF22}"/>
              </a:ext>
            </a:extLst>
          </p:cNvPr>
          <p:cNvSpPr>
            <a:spLocks noGrp="1"/>
          </p:cNvSpPr>
          <p:nvPr>
            <p:ph type="body" sz="quarter" idx="13"/>
          </p:nvPr>
        </p:nvSpPr>
        <p:spPr>
          <a:noFill/>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"C:\\murach\\cpp\\files"</a:t>
            </a:r>
          </a:p>
          <a:p>
            <a:endParaRPr lang="en-US" dirty="0"/>
          </a:p>
        </p:txBody>
      </p:sp>
      <p:sp>
        <p:nvSpPr>
          <p:cNvPr id="4" name="Text Placeholder 3">
            <a:extLst>
              <a:ext uri="{FF2B5EF4-FFF2-40B4-BE49-F238E27FC236}">
                <a16:creationId xmlns:a16="http://schemas.microsoft.com/office/drawing/2014/main" id="{9CBD0107-F44A-4D0C-8498-05287006FB10}"/>
              </a:ext>
            </a:extLst>
          </p:cNvPr>
          <p:cNvSpPr>
            <a:spLocks noGrp="1"/>
          </p:cNvSpPr>
          <p:nvPr>
            <p:ph type="body" sz="quarter" idx="14"/>
          </p:nvPr>
        </p:nvSpPr>
        <p:spPr>
          <a:xfrm>
            <a:off x="2362200" y="1686022"/>
            <a:ext cx="7391400" cy="382544"/>
          </a:xfrm>
        </p:spPr>
        <p:txBody>
          <a:bodyPr>
            <a:normAutofit fontScale="77500" lnSpcReduction="20000"/>
          </a:bodyPr>
          <a:lstStyle/>
          <a:p>
            <a:pPr>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Result</a:t>
            </a:r>
          </a:p>
          <a:p>
            <a:endParaRPr lang="en-US" dirty="0"/>
          </a:p>
        </p:txBody>
      </p:sp>
      <p:sp>
        <p:nvSpPr>
          <p:cNvPr id="5" name="Text Placeholder 4">
            <a:extLst>
              <a:ext uri="{FF2B5EF4-FFF2-40B4-BE49-F238E27FC236}">
                <a16:creationId xmlns:a16="http://schemas.microsoft.com/office/drawing/2014/main" id="{299FBAA2-3E9A-4612-A8FB-8AD2C1243D04}"/>
              </a:ext>
            </a:extLst>
          </p:cNvPr>
          <p:cNvSpPr>
            <a:spLocks noGrp="1"/>
          </p:cNvSpPr>
          <p:nvPr>
            <p:ph type="body" sz="quarter" idx="15"/>
          </p:nvPr>
        </p:nvSpPr>
        <p:spPr>
          <a:xfrm>
            <a:off x="2819400" y="2237511"/>
            <a:ext cx="3429000" cy="382544"/>
          </a:xfrm>
        </p:spPr>
        <p:txBody>
          <a:bodyPr/>
          <a:lstStyle/>
          <a:p>
            <a:pPr>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C:\murach\cpp\files</a:t>
            </a:r>
          </a:p>
          <a:p>
            <a:endParaRPr lang="en-US" dirty="0"/>
          </a:p>
        </p:txBody>
      </p:sp>
      <p:sp>
        <p:nvSpPr>
          <p:cNvPr id="8" name="Slide Number Placeholder 7">
            <a:extLst>
              <a:ext uri="{FF2B5EF4-FFF2-40B4-BE49-F238E27FC236}">
                <a16:creationId xmlns:a16="http://schemas.microsoft.com/office/drawing/2014/main" id="{0B64D3AC-C78C-447F-AF6D-E16D8EE1064C}"/>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 Slide </a:t>
            </a:r>
            <a:fld id="{5ECE9829-65B2-40C6-AEFF-7C648FF56A9C}" type="slidenum">
              <a:rPr lang="en-US" sz="900">
                <a:solidFill>
                  <a:schemeClr val="bg1"/>
                </a:solidFill>
                <a:latin typeface="Arial Narrow" pitchFamily="34" charset="0"/>
              </a:rPr>
              <a:pPr algn="r">
                <a:defRPr/>
              </a:pPr>
              <a:t>10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1856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E55E0B-759C-4F09-B846-27ADDD363FE0}"/>
              </a:ext>
            </a:extLst>
          </p:cNvPr>
          <p:cNvSpPr>
            <a:spLocks noGrp="1"/>
          </p:cNvSpPr>
          <p:nvPr>
            <p:ph type="title"/>
          </p:nvPr>
        </p:nvSpPr>
        <p:spPr>
          <a:xfrm>
            <a:off x="2438400" y="643455"/>
            <a:ext cx="7315200" cy="332399"/>
          </a:xfrm>
        </p:spPr>
        <p:txBody>
          <a:bodyPr/>
          <a:lstStyle/>
          <a:p>
            <a:r>
              <a:rPr lang="en-US" dirty="0"/>
              <a:t>Char examples</a:t>
            </a:r>
          </a:p>
        </p:txBody>
      </p:sp>
      <p:sp>
        <p:nvSpPr>
          <p:cNvPr id="6" name="Text Placeholder 5">
            <a:extLst>
              <a:ext uri="{FF2B5EF4-FFF2-40B4-BE49-F238E27FC236}">
                <a16:creationId xmlns:a16="http://schemas.microsoft.com/office/drawing/2014/main" id="{C1BA8F17-0866-49CE-B4AE-5121A18EEC41}"/>
              </a:ext>
            </a:extLst>
          </p:cNvPr>
          <p:cNvSpPr>
            <a:spLocks noGrp="1"/>
          </p:cNvSpPr>
          <p:nvPr>
            <p:ph type="body" sz="quarter" idx="13"/>
          </p:nvPr>
        </p:nvSpPr>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char newline = '\n';</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char tab = '\t';</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char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sep</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       // use backslash as a separator</a:t>
            </a:r>
          </a:p>
          <a:p>
            <a:endParaRPr lang="en-US" dirty="0"/>
          </a:p>
        </p:txBody>
      </p:sp>
      <p:sp>
        <p:nvSpPr>
          <p:cNvPr id="4" name="Slide Number Placeholder 3">
            <a:extLst>
              <a:ext uri="{FF2B5EF4-FFF2-40B4-BE49-F238E27FC236}">
                <a16:creationId xmlns:a16="http://schemas.microsoft.com/office/drawing/2014/main" id="{9EF490B5-5F4C-4DC2-86AC-006422C9B86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4108565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7F56AD-F35A-47C1-8C87-F8F29BCE5C11}"/>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code for the Guest Book program (part 1)</a:t>
            </a:r>
            <a:endParaRPr lang="en-US" dirty="0"/>
          </a:p>
        </p:txBody>
      </p:sp>
      <p:sp>
        <p:nvSpPr>
          <p:cNvPr id="6" name="Text Placeholder 5">
            <a:extLst>
              <a:ext uri="{FF2B5EF4-FFF2-40B4-BE49-F238E27FC236}">
                <a16:creationId xmlns:a16="http://schemas.microsoft.com/office/drawing/2014/main" id="{4029DD6F-E51C-4B68-8B5B-B8FCD53BC9A9}"/>
              </a:ext>
            </a:extLst>
          </p:cNvPr>
          <p:cNvSpPr>
            <a:spLocks noGrp="1"/>
          </p:cNvSpPr>
          <p:nvPr>
            <p:ph type="body" sz="quarter" idx="13"/>
          </p:nvPr>
        </p:nvSpPr>
        <p:spPr/>
        <p:txBody>
          <a:bodyPr/>
          <a:lstStyle/>
          <a:p>
            <a:pPr>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#include &lt;iostream&gt;</a:t>
            </a:r>
          </a:p>
          <a:p>
            <a:pPr>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#include &lt;string&gt;</a:t>
            </a:r>
          </a:p>
          <a:p>
            <a:pPr>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using namespace std;</a:t>
            </a:r>
          </a:p>
          <a:p>
            <a:pPr>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int main()</a:t>
            </a:r>
          </a:p>
          <a:p>
            <a:pPr>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"Guest Book\n\n";</a:t>
            </a:r>
          </a:p>
          <a:p>
            <a:pPr>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string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first_name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"First name:\t";</a:t>
            </a:r>
          </a:p>
          <a:p>
            <a:pPr>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&gt;&gt;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first_name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first string only</a:t>
            </a:r>
          </a:p>
          <a:p>
            <a:pPr>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cin.ignore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(100, '\n');         // discard leftover chars</a:t>
            </a:r>
          </a:p>
          <a:p>
            <a:pPr>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and newline</a:t>
            </a:r>
          </a:p>
          <a:p>
            <a:pPr>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char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middle_initial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"Middle initial:\t"; </a:t>
            </a:r>
          </a:p>
          <a:p>
            <a:pPr>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middle_initial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cin.get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first char only</a:t>
            </a:r>
          </a:p>
          <a:p>
            <a:pPr>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cin.ignore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(100, '\n');         // discard leftover chars</a:t>
            </a:r>
          </a:p>
          <a:p>
            <a:pPr>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and newline</a:t>
            </a:r>
          </a:p>
          <a:p>
            <a:endParaRPr lang="en-US" dirty="0"/>
          </a:p>
        </p:txBody>
      </p:sp>
      <p:sp>
        <p:nvSpPr>
          <p:cNvPr id="2" name="Date Placeholder 1">
            <a:extLst>
              <a:ext uri="{FF2B5EF4-FFF2-40B4-BE49-F238E27FC236}">
                <a16:creationId xmlns:a16="http://schemas.microsoft.com/office/drawing/2014/main" id="{2B2BD9AB-7CBF-4A8B-BD77-1BD62AA8092C}"/>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id="{EC00D16C-2E7C-43DA-AF88-C7AC35CFD8E9}"/>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4CCF9E4C-C6DA-4AFF-8A9E-39A87D3B677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1751243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1A78A8-93F9-4618-ADD5-9A1BA18EB7CC}"/>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code for the Guest Book program (part 2)</a:t>
            </a:r>
            <a:endParaRPr lang="en-US" dirty="0"/>
          </a:p>
        </p:txBody>
      </p:sp>
      <p:sp>
        <p:nvSpPr>
          <p:cNvPr id="6" name="Text Placeholder 5">
            <a:extLst>
              <a:ext uri="{FF2B5EF4-FFF2-40B4-BE49-F238E27FC236}">
                <a16:creationId xmlns:a16="http://schemas.microsoft.com/office/drawing/2014/main" id="{893F7F36-5741-4251-8FC8-43613078A243}"/>
              </a:ext>
            </a:extLst>
          </p:cNvPr>
          <p:cNvSpPr>
            <a:spLocks noGrp="1"/>
          </p:cNvSpPr>
          <p:nvPr>
            <p:ph type="body" sz="quarter" idx="13"/>
          </p:nvPr>
        </p:nvSpPr>
        <p:spPr/>
        <p:txBody>
          <a:bodyPr/>
          <a:lstStyle/>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string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last_name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"Last name:\t";</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getline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cin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last_name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get entire line</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string city;</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"City:\t\t";</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getline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cin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city);            // get entire line</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string country;</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"Country:\t";</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getline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cin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country);         // get entire line</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nENTRY</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\n"            // display the entry</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first_name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 '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middle_initial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 " +</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last_name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'\n'</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city + ", " + country + "\n\n";</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p>
        </p:txBody>
      </p:sp>
      <p:sp>
        <p:nvSpPr>
          <p:cNvPr id="4" name="Slide Number Placeholder 3">
            <a:extLst>
              <a:ext uri="{FF2B5EF4-FFF2-40B4-BE49-F238E27FC236}">
                <a16:creationId xmlns:a16="http://schemas.microsoft.com/office/drawing/2014/main" id="{973A1BAC-A55C-4C26-AC87-08E242F5019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4277474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88BFC8-1294-4FA3-9305-CAFD98D430D5}"/>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Debugging tips</a:t>
            </a:r>
            <a:endParaRPr lang="en-US" dirty="0"/>
          </a:p>
        </p:txBody>
      </p:sp>
      <p:sp>
        <p:nvSpPr>
          <p:cNvPr id="6" name="Text Placeholder 5">
            <a:extLst>
              <a:ext uri="{FF2B5EF4-FFF2-40B4-BE49-F238E27FC236}">
                <a16:creationId xmlns:a16="http://schemas.microsoft.com/office/drawing/2014/main" id="{75EAD689-74B9-46DA-952C-E9845092DEE4}"/>
              </a:ext>
            </a:extLst>
          </p:cNvPr>
          <p:cNvSpPr>
            <a:spLocks noGrp="1"/>
          </p:cNvSpPr>
          <p:nvPr>
            <p:ph type="body" sz="quarter" idx="13"/>
          </p:nvPr>
        </p:nvSpPr>
        <p:spPr/>
        <p:txBody>
          <a:bodyPr/>
          <a:lstStyle/>
          <a:p>
            <a:pPr marL="342900" marR="27432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For a runtime error, go to the line in the source code that was running when the program crashed. In most IDEs, you can do that by clicking on the link to the line of source code. That should give you a strong indication of what caused the error.</a:t>
            </a:r>
          </a:p>
          <a:p>
            <a:pPr marL="342900" marR="27432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For a logical error, first figure out how the source code produced that output. Then, fix the code and test the program again.</a:t>
            </a:r>
          </a:p>
          <a:p>
            <a:endParaRPr lang="en-US" dirty="0"/>
          </a:p>
        </p:txBody>
      </p:sp>
      <p:sp>
        <p:nvSpPr>
          <p:cNvPr id="4" name="Slide Number Placeholder 3">
            <a:extLst>
              <a:ext uri="{FF2B5EF4-FFF2-40B4-BE49-F238E27FC236}">
                <a16:creationId xmlns:a16="http://schemas.microsoft.com/office/drawing/2014/main" id="{A1457C38-12BA-42ED-840D-8E0CE6E12E8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3474622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63DF2EB-0568-47A2-AF44-5224FD030E7F}"/>
              </a:ext>
            </a:extLst>
          </p:cNvPr>
          <p:cNvSpPr>
            <a:spLocks noGrp="1"/>
          </p:cNvSpPr>
          <p:nvPr>
            <p:ph type="body" sz="quarter" idx="13"/>
          </p:nvPr>
        </p:nvSpPr>
        <p:spPr/>
        <p:txBody>
          <a:bodyPr/>
          <a:lstStyle/>
          <a:p>
            <a:r>
              <a:rPr lang="en-US" dirty="0"/>
              <a:t>How to make decisions</a:t>
            </a:r>
          </a:p>
        </p:txBody>
      </p:sp>
      <p:sp>
        <p:nvSpPr>
          <p:cNvPr id="4" name="Slide Number Placeholder 3"/>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4684F2-56F0-4F37-B9B8-A87B39C74041}"/>
              </a:ext>
            </a:extLst>
          </p:cNvPr>
          <p:cNvSpPr>
            <a:spLocks noGrp="1"/>
          </p:cNvSpPr>
          <p:nvPr>
            <p:ph type="title"/>
          </p:nvPr>
        </p:nvSpPr>
        <p:spPr>
          <a:xfrm>
            <a:off x="2438400" y="643455"/>
            <a:ext cx="7315200" cy="332399"/>
          </a:xfrm>
        </p:spPr>
        <p:txBody>
          <a:bodyPr/>
          <a:lstStyle/>
          <a:p>
            <a:r>
              <a:rPr lang="en-US" dirty="0"/>
              <a:t>Relational operators</a:t>
            </a:r>
          </a:p>
        </p:txBody>
      </p:sp>
      <p:sp>
        <p:nvSpPr>
          <p:cNvPr id="6" name="Text Placeholder 5">
            <a:extLst>
              <a:ext uri="{FF2B5EF4-FFF2-40B4-BE49-F238E27FC236}">
                <a16:creationId xmlns:a16="http://schemas.microsoft.com/office/drawing/2014/main" id="{89406B82-D731-4969-A427-E53F8FB71152}"/>
              </a:ext>
            </a:extLst>
          </p:cNvPr>
          <p:cNvSpPr>
            <a:spLocks noGrp="1"/>
          </p:cNvSpPr>
          <p:nvPr>
            <p:ph type="body" sz="quarter" idx="13"/>
          </p:nvPr>
        </p:nvSpPr>
        <p:spPr/>
        <p:txBody>
          <a:bodyPr/>
          <a:lstStyle/>
          <a:p>
            <a:pPr>
              <a:tabLst>
                <a:tab pos="347663" algn="l"/>
                <a:tab pos="2176463" algn="l"/>
              </a:tabLst>
            </a:pPr>
            <a:r>
              <a:rPr lang="en-US" b="1" dirty="0"/>
              <a:t>	Operator	Name</a:t>
            </a:r>
          </a:p>
          <a:p>
            <a:pPr>
              <a:tabLst>
                <a:tab pos="855663" algn="ctr"/>
                <a:tab pos="2176463" algn="l"/>
              </a:tabLst>
            </a:pPr>
            <a:r>
              <a:rPr lang="en-US" sz="1600" b="1" dirty="0"/>
              <a:t>	==	</a:t>
            </a:r>
            <a:r>
              <a:rPr lang="en-US" dirty="0">
                <a:latin typeface="Times New Roman" panose="02020603050405020304" pitchFamily="18" charset="0"/>
                <a:cs typeface="Times New Roman" panose="02020603050405020304" pitchFamily="18" charset="0"/>
              </a:rPr>
              <a:t>Equality </a:t>
            </a:r>
          </a:p>
          <a:p>
            <a:pPr>
              <a:tabLst>
                <a:tab pos="855663" algn="ctr"/>
                <a:tab pos="2176463" algn="l"/>
              </a:tabLst>
            </a:pPr>
            <a:r>
              <a:rPr lang="en-US" sz="1600" b="1" dirty="0"/>
              <a:t>	!=</a:t>
            </a:r>
            <a:r>
              <a:rPr lang="en-US" dirty="0"/>
              <a:t>	I</a:t>
            </a:r>
            <a:r>
              <a:rPr lang="en-US" dirty="0">
                <a:latin typeface="Times New Roman" panose="02020603050405020304" pitchFamily="18" charset="0"/>
                <a:cs typeface="Times New Roman" panose="02020603050405020304" pitchFamily="18" charset="0"/>
              </a:rPr>
              <a:t>nequality</a:t>
            </a:r>
          </a:p>
          <a:p>
            <a:pPr>
              <a:tabLst>
                <a:tab pos="855663" algn="ctr"/>
                <a:tab pos="2176463" algn="l"/>
              </a:tabLst>
            </a:pPr>
            <a:r>
              <a:rPr lang="en-US" sz="1600" b="1" dirty="0"/>
              <a:t>	&gt;</a:t>
            </a:r>
            <a:r>
              <a:rPr lang="en-US" dirty="0"/>
              <a:t>	</a:t>
            </a:r>
            <a:r>
              <a:rPr lang="en-US" dirty="0">
                <a:latin typeface="Times New Roman" panose="02020603050405020304" pitchFamily="18" charset="0"/>
                <a:cs typeface="Times New Roman" panose="02020603050405020304" pitchFamily="18" charset="0"/>
              </a:rPr>
              <a:t>Greater Than</a:t>
            </a:r>
          </a:p>
          <a:p>
            <a:pPr>
              <a:tabLst>
                <a:tab pos="855663" algn="ctr"/>
                <a:tab pos="2176463" algn="l"/>
              </a:tabLst>
            </a:pPr>
            <a:r>
              <a:rPr lang="en-US" sz="1600" b="1" dirty="0"/>
              <a:t>	&lt;	</a:t>
            </a:r>
            <a:r>
              <a:rPr lang="en-US" dirty="0">
                <a:latin typeface="Times New Roman" panose="02020603050405020304" pitchFamily="18" charset="0"/>
                <a:cs typeface="Times New Roman" panose="02020603050405020304" pitchFamily="18" charset="0"/>
              </a:rPr>
              <a:t>Less Than</a:t>
            </a:r>
          </a:p>
          <a:p>
            <a:pPr>
              <a:tabLst>
                <a:tab pos="855663" algn="ctr"/>
                <a:tab pos="2176463" algn="l"/>
              </a:tabLst>
            </a:pPr>
            <a:r>
              <a:rPr lang="en-US" sz="1600" b="1" dirty="0"/>
              <a:t>	&gt;=</a:t>
            </a:r>
            <a:r>
              <a:rPr lang="en-US" dirty="0"/>
              <a:t>	</a:t>
            </a:r>
            <a:r>
              <a:rPr lang="en-US" dirty="0">
                <a:latin typeface="Times New Roman" panose="02020603050405020304" pitchFamily="18" charset="0"/>
                <a:cs typeface="Times New Roman" panose="02020603050405020304" pitchFamily="18" charset="0"/>
              </a:rPr>
              <a:t>Greater Than Or Equal</a:t>
            </a:r>
          </a:p>
          <a:p>
            <a:pPr>
              <a:tabLst>
                <a:tab pos="855663" algn="ctr"/>
                <a:tab pos="2176463" algn="l"/>
              </a:tabLst>
            </a:pPr>
            <a:r>
              <a:rPr lang="en-US" sz="1600" b="1" dirty="0"/>
              <a:t>	&lt;=</a:t>
            </a:r>
            <a:r>
              <a:rPr lang="en-US" dirty="0"/>
              <a:t>	</a:t>
            </a:r>
            <a:r>
              <a:rPr lang="en-US" dirty="0">
                <a:latin typeface="Times New Roman" panose="02020603050405020304" pitchFamily="18" charset="0"/>
                <a:cs typeface="Times New Roman" panose="02020603050405020304" pitchFamily="18" charset="0"/>
              </a:rPr>
              <a:t>Less Than Or Equal</a:t>
            </a:r>
          </a:p>
          <a:p>
            <a:endParaRPr lang="en-US" dirty="0"/>
          </a:p>
        </p:txBody>
      </p:sp>
      <p:sp>
        <p:nvSpPr>
          <p:cNvPr id="4" name="Slide Number Placeholder 3">
            <a:extLst>
              <a:ext uri="{FF2B5EF4-FFF2-40B4-BE49-F238E27FC236}">
                <a16:creationId xmlns:a16="http://schemas.microsoft.com/office/drawing/2014/main" id="{C299FC6A-D4EC-486A-889C-5AC5587BCD47}"/>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4035956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C9BFAF-969E-4E6A-8E61-13C12C99A39B}"/>
              </a:ext>
            </a:extLst>
          </p:cNvPr>
          <p:cNvSpPr>
            <a:spLocks noGrp="1"/>
          </p:cNvSpPr>
          <p:nvPr>
            <p:ph type="title"/>
          </p:nvPr>
        </p:nvSpPr>
        <p:spPr>
          <a:xfrm>
            <a:off x="2438400" y="643455"/>
            <a:ext cx="7315200" cy="332399"/>
          </a:xfrm>
        </p:spPr>
        <p:txBody>
          <a:bodyPr/>
          <a:lstStyle/>
          <a:p>
            <a:r>
              <a:rPr lang="en-US" dirty="0"/>
              <a:t>Examples of Boolean expressions</a:t>
            </a:r>
          </a:p>
        </p:txBody>
      </p:sp>
      <p:sp>
        <p:nvSpPr>
          <p:cNvPr id="6" name="Text Placeholder 5">
            <a:extLst>
              <a:ext uri="{FF2B5EF4-FFF2-40B4-BE49-F238E27FC236}">
                <a16:creationId xmlns:a16="http://schemas.microsoft.com/office/drawing/2014/main" id="{ABD1E917-3B75-4F6B-B800-6E97B39E9295}"/>
              </a:ext>
            </a:extLst>
          </p:cNvPr>
          <p:cNvSpPr>
            <a:spLocks noGrp="1"/>
          </p:cNvSpPr>
          <p:nvPr>
            <p:ph type="body" sz="quarter" idx="13"/>
          </p:nvPr>
        </p:nvSpPr>
        <p:spPr>
          <a:xfrm>
            <a:off x="2362200" y="1066800"/>
            <a:ext cx="7543800" cy="4876800"/>
          </a:xfrm>
        </p:spPr>
        <p:txBody>
          <a:bodyPr/>
          <a:lstStyle/>
          <a:p>
            <a:pPr marL="341313"/>
            <a:r>
              <a:rPr lang="en-US" sz="1600" b="1" dirty="0">
                <a:latin typeface="Courier New" panose="02070309020205020404" pitchFamily="49" charset="0"/>
                <a:cs typeface="Courier New" panose="02070309020205020404" pitchFamily="49" charset="0"/>
              </a:rPr>
              <a:t>counter == 5              // equal to a numeric literal</a:t>
            </a:r>
          </a:p>
          <a:p>
            <a:pPr marL="341313"/>
            <a:r>
              <a:rPr lang="en-US" sz="1600" b="1" dirty="0" err="1">
                <a:latin typeface="Courier New" panose="02070309020205020404" pitchFamily="49" charset="0"/>
                <a:cs typeface="Courier New" panose="02070309020205020404" pitchFamily="49" charset="0"/>
              </a:rPr>
              <a:t>test_score</a:t>
            </a:r>
            <a:r>
              <a:rPr lang="en-US" sz="1600" b="1" dirty="0">
                <a:latin typeface="Courier New" panose="02070309020205020404" pitchFamily="49" charset="0"/>
                <a:cs typeface="Courier New" panose="02070309020205020404" pitchFamily="49" charset="0"/>
              </a:rPr>
              <a:t> != 0           // not equal to a numeric</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 literal</a:t>
            </a:r>
          </a:p>
          <a:p>
            <a:pPr marL="341313"/>
            <a:r>
              <a:rPr lang="en-US" sz="1600" b="1" dirty="0">
                <a:latin typeface="Courier New" panose="02070309020205020404" pitchFamily="49" charset="0"/>
                <a:cs typeface="Courier New" panose="02070309020205020404" pitchFamily="49" charset="0"/>
              </a:rPr>
              <a:t>years &gt; 0                 // greater than a numeric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 literal</a:t>
            </a:r>
          </a:p>
          <a:p>
            <a:pPr marL="341313"/>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&lt; months                // less than a numeric variable</a:t>
            </a:r>
          </a:p>
          <a:p>
            <a:pPr marL="341313"/>
            <a:r>
              <a:rPr lang="en-US" sz="1600" b="1" dirty="0">
                <a:latin typeface="Courier New" panose="02070309020205020404" pitchFamily="49" charset="0"/>
                <a:cs typeface="Courier New" panose="02070309020205020404" pitchFamily="49" charset="0"/>
              </a:rPr>
              <a:t>subtotal &gt;= 9.99          // greater than or equal to</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 a numeric literal</a:t>
            </a:r>
          </a:p>
          <a:p>
            <a:pPr marL="341313"/>
            <a:r>
              <a:rPr lang="en-US" sz="1600" b="1" dirty="0">
                <a:latin typeface="Courier New" panose="02070309020205020404" pitchFamily="49" charset="0"/>
                <a:cs typeface="Courier New" panose="02070309020205020404" pitchFamily="49" charset="0"/>
              </a:rPr>
              <a:t>quantity &lt;= </a:t>
            </a:r>
            <a:r>
              <a:rPr lang="en-US" sz="1600" b="1" dirty="0" err="1">
                <a:latin typeface="Courier New" panose="02070309020205020404" pitchFamily="49" charset="0"/>
                <a:cs typeface="Courier New" panose="02070309020205020404" pitchFamily="49" charset="0"/>
              </a:rPr>
              <a:t>reorder_amt</a:t>
            </a:r>
            <a:r>
              <a:rPr lang="en-US" sz="1600" b="1" dirty="0">
                <a:latin typeface="Courier New" panose="02070309020205020404" pitchFamily="49" charset="0"/>
                <a:cs typeface="Courier New" panose="02070309020205020404" pitchFamily="49" charset="0"/>
              </a:rPr>
              <a:t>   // less than or equal to</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 a numeric variable</a:t>
            </a:r>
          </a:p>
          <a:p>
            <a:endParaRPr lang="en-US" dirty="0"/>
          </a:p>
        </p:txBody>
      </p:sp>
      <p:sp>
        <p:nvSpPr>
          <p:cNvPr id="4" name="Slide Number Placeholder 3">
            <a:extLst>
              <a:ext uri="{FF2B5EF4-FFF2-40B4-BE49-F238E27FC236}">
                <a16:creationId xmlns:a16="http://schemas.microsoft.com/office/drawing/2014/main" id="{931C6EF7-AD31-4FA3-B4CB-AE50BF551600}"/>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3099903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91DD7B-42AD-4F1E-880F-A13A44EE23EC}"/>
              </a:ext>
            </a:extLst>
          </p:cNvPr>
          <p:cNvSpPr>
            <a:spLocks noGrp="1"/>
          </p:cNvSpPr>
          <p:nvPr>
            <p:ph type="title"/>
          </p:nvPr>
        </p:nvSpPr>
        <p:spPr>
          <a:xfrm>
            <a:off x="2438400" y="643455"/>
            <a:ext cx="7315200" cy="332399"/>
          </a:xfrm>
        </p:spPr>
        <p:txBody>
          <a:bodyPr/>
          <a:lstStyle/>
          <a:p>
            <a:r>
              <a:rPr lang="en-US" dirty="0"/>
              <a:t>How to test strings and chars for equality</a:t>
            </a:r>
          </a:p>
        </p:txBody>
      </p:sp>
      <p:sp>
        <p:nvSpPr>
          <p:cNvPr id="6" name="Text Placeholder 5">
            <a:extLst>
              <a:ext uri="{FF2B5EF4-FFF2-40B4-BE49-F238E27FC236}">
                <a16:creationId xmlns:a16="http://schemas.microsoft.com/office/drawing/2014/main" id="{5E4B8D16-1A4E-4B84-B2E8-3ED34062AC4A}"/>
              </a:ext>
            </a:extLst>
          </p:cNvPr>
          <p:cNvSpPr>
            <a:spLocks noGrp="1"/>
          </p:cNvSpPr>
          <p:nvPr>
            <p:ph type="body" sz="quarter" idx="13"/>
          </p:nvPr>
        </p:nvSpPr>
        <p:spPr>
          <a:xfrm>
            <a:off x="2362200" y="1066800"/>
            <a:ext cx="7543800" cy="4876800"/>
          </a:xfrm>
        </p:spPr>
        <p:txBody>
          <a:bodyPr/>
          <a:lstStyle/>
          <a:p>
            <a:pPr marL="341313"/>
            <a:r>
              <a:rPr lang="en-US" sz="1600" b="1" dirty="0">
                <a:latin typeface="Courier New" panose="02070309020205020404" pitchFamily="49" charset="0"/>
                <a:cs typeface="Courier New" panose="02070309020205020404" pitchFamily="49" charset="0"/>
              </a:rPr>
              <a:t>choice == 'y'         // char equal to a char literal</a:t>
            </a:r>
          </a:p>
          <a:p>
            <a:pPr marL="341313"/>
            <a:r>
              <a:rPr lang="en-US" sz="1600" b="1" dirty="0">
                <a:latin typeface="Courier New" panose="02070309020205020404" pitchFamily="49" charset="0"/>
                <a:cs typeface="Courier New" panose="02070309020205020404" pitchFamily="49" charset="0"/>
              </a:rPr>
              <a:t>name == "Jones"       // string equal to a string literal</a:t>
            </a:r>
          </a:p>
          <a:p>
            <a:pPr marL="341313"/>
            <a:r>
              <a:rPr lang="en-US" sz="1600" b="1" dirty="0">
                <a:latin typeface="Courier New" panose="02070309020205020404" pitchFamily="49" charset="0"/>
                <a:cs typeface="Courier New" panose="02070309020205020404" pitchFamily="49" charset="0"/>
              </a:rPr>
              <a:t>name != name2         // string not equal to another</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 string variable</a:t>
            </a:r>
          </a:p>
          <a:p>
            <a:endParaRPr lang="en-US" dirty="0"/>
          </a:p>
        </p:txBody>
      </p:sp>
      <p:sp>
        <p:nvSpPr>
          <p:cNvPr id="4" name="Slide Number Placeholder 3">
            <a:extLst>
              <a:ext uri="{FF2B5EF4-FFF2-40B4-BE49-F238E27FC236}">
                <a16:creationId xmlns:a16="http://schemas.microsoft.com/office/drawing/2014/main" id="{1CFCC009-367E-43E9-B662-CAF41458172A}"/>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2920846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21B547-ADE8-4595-9C9A-40EA8AC2B1D0}"/>
              </a:ext>
            </a:extLst>
          </p:cNvPr>
          <p:cNvSpPr>
            <a:spLocks noGrp="1"/>
          </p:cNvSpPr>
          <p:nvPr>
            <p:ph type="title"/>
          </p:nvPr>
        </p:nvSpPr>
        <p:spPr/>
        <p:txBody>
          <a:bodyPr/>
          <a:lstStyle/>
          <a:p>
            <a:r>
              <a:rPr lang="en-US" dirty="0"/>
              <a:t>Two functions that convert the case of a char</a:t>
            </a:r>
          </a:p>
        </p:txBody>
      </p:sp>
      <p:sp>
        <p:nvSpPr>
          <p:cNvPr id="6" name="Text Placeholder 5">
            <a:extLst>
              <a:ext uri="{FF2B5EF4-FFF2-40B4-BE49-F238E27FC236}">
                <a16:creationId xmlns:a16="http://schemas.microsoft.com/office/drawing/2014/main" id="{48A571BB-F64D-47EE-86C0-88093FE6642C}"/>
              </a:ext>
            </a:extLst>
          </p:cNvPr>
          <p:cNvSpPr>
            <a:spLocks noGrp="1"/>
          </p:cNvSpPr>
          <p:nvPr>
            <p:ph type="body" sz="quarter" idx="13"/>
          </p:nvPr>
        </p:nvSpPr>
        <p:spPr>
          <a:xfrm>
            <a:off x="2362200" y="1066800"/>
            <a:ext cx="7391400" cy="1066800"/>
          </a:xfrm>
        </p:spPr>
        <p:txBody>
          <a:bodyPr/>
          <a:lstStyle/>
          <a:p>
            <a:pPr marL="347345">
              <a:spcBef>
                <a:spcPts val="0"/>
              </a:spcBef>
              <a:spcAft>
                <a:spcPts val="60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latin typeface="Courier New" panose="02070309020205020404" pitchFamily="49" charset="0"/>
                <a:ea typeface="Times New Roman" panose="02020603050405020304" pitchFamily="18" charset="0"/>
                <a:cs typeface="Times New Roman" panose="02020603050405020304" pitchFamily="18" charset="0"/>
              </a:rPr>
              <a:t>char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spcAft>
                <a:spcPts val="60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toupper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latin typeface="Courier New" panose="02070309020205020404" pitchFamily="49" charset="0"/>
                <a:ea typeface="Times New Roman" panose="02020603050405020304" pitchFamily="18" charset="0"/>
                <a:cs typeface="Times New Roman" panose="02020603050405020304" pitchFamily="18" charset="0"/>
              </a:rPr>
              <a:t>char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7" name="Text Placeholder 6">
            <a:extLst>
              <a:ext uri="{FF2B5EF4-FFF2-40B4-BE49-F238E27FC236}">
                <a16:creationId xmlns:a16="http://schemas.microsoft.com/office/drawing/2014/main" id="{EBC279ED-3A29-4E29-8F5D-942726B199E7}"/>
              </a:ext>
            </a:extLst>
          </p:cNvPr>
          <p:cNvSpPr>
            <a:spLocks noGrp="1"/>
          </p:cNvSpPr>
          <p:nvPr>
            <p:ph type="body" sz="quarter" idx="14"/>
          </p:nvPr>
        </p:nvSpPr>
        <p:spPr>
          <a:xfrm>
            <a:off x="2362200" y="2014807"/>
            <a:ext cx="7391400" cy="382544"/>
          </a:xfrm>
        </p:spPr>
        <p:txBody>
          <a:bodyPr>
            <a:normAutofit fontScale="92500" lnSpcReduction="10000"/>
          </a:bodyPr>
          <a:lstStyle/>
          <a:p>
            <a:r>
              <a:rPr lang="en-US" dirty="0"/>
              <a:t>A case-insensitive test of two chars for equality </a:t>
            </a:r>
          </a:p>
        </p:txBody>
      </p:sp>
      <p:sp>
        <p:nvSpPr>
          <p:cNvPr id="8" name="Text Placeholder 7">
            <a:extLst>
              <a:ext uri="{FF2B5EF4-FFF2-40B4-BE49-F238E27FC236}">
                <a16:creationId xmlns:a16="http://schemas.microsoft.com/office/drawing/2014/main" id="{D26AF8B6-5249-4FDE-820F-59829340F643}"/>
              </a:ext>
            </a:extLst>
          </p:cNvPr>
          <p:cNvSpPr>
            <a:spLocks noGrp="1"/>
          </p:cNvSpPr>
          <p:nvPr>
            <p:ph type="body" sz="quarter" idx="15"/>
          </p:nvPr>
        </p:nvSpPr>
        <p:spPr>
          <a:xfrm>
            <a:off x="2319528" y="2551928"/>
            <a:ext cx="7552944" cy="2049956"/>
          </a:xfrm>
        </p:spPr>
        <p:txBody>
          <a:bodyPr/>
          <a:lstStyle/>
          <a:p>
            <a:pPr marL="341313"/>
            <a:r>
              <a:rPr lang="en-US" sz="1600" b="1" dirty="0" err="1">
                <a:latin typeface="Courier New" panose="02070309020205020404" pitchFamily="49" charset="0"/>
                <a:cs typeface="Courier New" panose="02070309020205020404" pitchFamily="49" charset="0"/>
              </a:rPr>
              <a:t>tolower</a:t>
            </a:r>
            <a:r>
              <a:rPr lang="en-US" sz="1600" b="1" dirty="0">
                <a:latin typeface="Courier New" panose="02070309020205020404" pitchFamily="49" charset="0"/>
                <a:cs typeface="Courier New" panose="02070309020205020404" pitchFamily="49" charset="0"/>
              </a:rPr>
              <a:t>(choice) == 'y'    // true if choice is 'y' or 'Y'</a:t>
            </a:r>
          </a:p>
        </p:txBody>
      </p:sp>
      <p:sp>
        <p:nvSpPr>
          <p:cNvPr id="9" name="Slide Number Placeholder 3">
            <a:extLst>
              <a:ext uri="{FF2B5EF4-FFF2-40B4-BE49-F238E27FC236}">
                <a16:creationId xmlns:a16="http://schemas.microsoft.com/office/drawing/2014/main" id="{FA1349E5-65CD-425F-8F43-685A69AF51BB}"/>
              </a:ext>
            </a:extLst>
          </p:cNvPr>
          <p:cNvSpPr>
            <a:spLocks noGrp="1"/>
          </p:cNvSpPr>
          <p:nvPr>
            <p:ph type="sldNum" sz="quarter" idx="12"/>
          </p:nvPr>
        </p:nvSpPr>
        <p:spPr>
          <a:xfrm>
            <a:off x="8153400" y="6248400"/>
            <a:ext cx="1905000" cy="457200"/>
          </a:xfrm>
        </p:spPr>
        <p:txBody>
          <a:bodyPr/>
          <a:lstStyle/>
          <a:p>
            <a:pPr algn="l">
              <a:defRPr/>
            </a:pPr>
            <a:endParaRPr lang="en-US" dirty="0"/>
          </a:p>
          <a:p>
            <a:pPr algn="r">
              <a:defRPr/>
            </a:pPr>
            <a:r>
              <a:rPr lang="en-US" sz="900" dirty="0">
                <a:solidFill>
                  <a:schemeClr val="bg1"/>
                </a:solidFill>
                <a:latin typeface="Arial Narrow" panose="020B0606020202030204" pitchFamily="34" charset="0"/>
              </a:rPr>
              <a:t>C3, Slide </a:t>
            </a:r>
            <a:fld id="{BF5C1183-B085-4070-A402-C03A3F977D3D}" type="slidenum">
              <a:rPr lang="en-US" sz="900">
                <a:solidFill>
                  <a:schemeClr val="bg1"/>
                </a:solidFill>
                <a:latin typeface="Arial Narrow" panose="020B0606020202030204" pitchFamily="34" charset="0"/>
              </a:rPr>
              <a:pPr algn="r">
                <a:defRPr/>
              </a:pPr>
              <a:t>19</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318586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1257-375B-4A56-AFAE-848485CDBBA7}"/>
              </a:ext>
            </a:extLst>
          </p:cNvPr>
          <p:cNvSpPr>
            <a:spLocks noGrp="1"/>
          </p:cNvSpPr>
          <p:nvPr>
            <p:ph type="title"/>
          </p:nvPr>
        </p:nvSpPr>
        <p:spPr/>
        <p:txBody>
          <a:bodyPr/>
          <a:lstStyle/>
          <a:p>
            <a:r>
              <a:rPr lang="en-US" dirty="0"/>
              <a:t>Variables</a:t>
            </a:r>
          </a:p>
        </p:txBody>
      </p:sp>
      <p:sp>
        <p:nvSpPr>
          <p:cNvPr id="3" name="Text Placeholder 2">
            <a:extLst>
              <a:ext uri="{FF2B5EF4-FFF2-40B4-BE49-F238E27FC236}">
                <a16:creationId xmlns:a16="http://schemas.microsoft.com/office/drawing/2014/main" id="{79172D89-F47C-4FDD-96E9-FD737D820D72}"/>
              </a:ext>
            </a:extLst>
          </p:cNvPr>
          <p:cNvSpPr>
            <a:spLocks noGrp="1"/>
          </p:cNvSpPr>
          <p:nvPr>
            <p:ph type="body" sz="quarter" idx="13"/>
          </p:nvPr>
        </p:nvSpPr>
        <p:spPr/>
        <p:txBody>
          <a:bodyPr>
            <a:normAutofit/>
          </a:bodyPr>
          <a:lstStyle/>
          <a:p>
            <a:pPr algn="l"/>
            <a:r>
              <a:rPr lang="en-US" dirty="0">
                <a:solidFill>
                  <a:srgbClr val="000000"/>
                </a:solidFill>
                <a:latin typeface="Verdana" panose="020B0604030504040204" pitchFamily="34" charset="0"/>
              </a:rPr>
              <a:t>A variable is symbol or name that stands for a value. </a:t>
            </a:r>
          </a:p>
          <a:p>
            <a:pPr algn="l"/>
            <a:r>
              <a:rPr lang="en-US" dirty="0">
                <a:solidFill>
                  <a:srgbClr val="000000"/>
                </a:solidFill>
                <a:latin typeface="Verdana" panose="020B0604030504040204" pitchFamily="34" charset="0"/>
              </a:rPr>
              <a:t>For example, in the expression</a:t>
            </a:r>
          </a:p>
          <a:p>
            <a:pPr algn="l"/>
            <a:r>
              <a:rPr lang="en-US" dirty="0">
                <a:solidFill>
                  <a:srgbClr val="000000"/>
                </a:solidFill>
                <a:latin typeface="Verdana" panose="020B0604030504040204" pitchFamily="34" charset="0"/>
              </a:rPr>
              <a:t>z= x + y</a:t>
            </a:r>
          </a:p>
          <a:p>
            <a:pPr algn="l"/>
            <a:r>
              <a:rPr lang="en-US" dirty="0">
                <a:solidFill>
                  <a:srgbClr val="000000"/>
                </a:solidFill>
                <a:latin typeface="Verdana" panose="020B0604030504040204" pitchFamily="34" charset="0"/>
              </a:rPr>
              <a:t>z, x and y are variables. </a:t>
            </a:r>
          </a:p>
          <a:p>
            <a:pPr algn="l"/>
            <a:r>
              <a:rPr lang="en-US" dirty="0">
                <a:solidFill>
                  <a:srgbClr val="000000"/>
                </a:solidFill>
                <a:latin typeface="Verdana" panose="020B0604030504040204" pitchFamily="34" charset="0"/>
              </a:rPr>
              <a:t>Variables can represent numeric values, characters, character strings, or memory addresses.</a:t>
            </a:r>
          </a:p>
          <a:p>
            <a:pPr algn="l"/>
            <a:r>
              <a:rPr lang="en-US" dirty="0">
                <a:solidFill>
                  <a:srgbClr val="000000"/>
                </a:solidFill>
                <a:latin typeface="Verdana" panose="020B0604030504040204" pitchFamily="34" charset="0"/>
              </a:rPr>
              <a:t>Variables play an important role in computer programming because they enable programmers to write flexible programs. Rather than entering data directly into a program, a programmer can use variables to represent the data. Then, when the program is executed, the variables are replaced with real data. This makes it possible for the same program to process different sets of data.</a:t>
            </a:r>
          </a:p>
        </p:txBody>
      </p:sp>
      <p:pic>
        <p:nvPicPr>
          <p:cNvPr id="5" name="Picture 4">
            <a:extLst>
              <a:ext uri="{FF2B5EF4-FFF2-40B4-BE49-F238E27FC236}">
                <a16:creationId xmlns:a16="http://schemas.microsoft.com/office/drawing/2014/main" id="{04AAA430-4E84-42C9-B883-87D07696D2D5}"/>
              </a:ext>
            </a:extLst>
          </p:cNvPr>
          <p:cNvPicPr>
            <a:picLocks noChangeAspect="1"/>
          </p:cNvPicPr>
          <p:nvPr/>
        </p:nvPicPr>
        <p:blipFill>
          <a:blip r:embed="rId2"/>
          <a:stretch>
            <a:fillRect/>
          </a:stretch>
        </p:blipFill>
        <p:spPr>
          <a:xfrm>
            <a:off x="995362" y="328612"/>
            <a:ext cx="10201275" cy="6200775"/>
          </a:xfrm>
          <a:prstGeom prst="rect">
            <a:avLst/>
          </a:prstGeom>
        </p:spPr>
      </p:pic>
    </p:spTree>
    <p:extLst>
      <p:ext uri="{BB962C8B-B14F-4D97-AF65-F5344CB8AC3E}">
        <p14:creationId xmlns:p14="http://schemas.microsoft.com/office/powerpoint/2010/main" val="2795120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C4CC27-E39E-43E2-BABC-BCEF1DD873B1}"/>
              </a:ext>
            </a:extLst>
          </p:cNvPr>
          <p:cNvSpPr>
            <a:spLocks noGrp="1"/>
          </p:cNvSpPr>
          <p:nvPr>
            <p:ph type="title"/>
          </p:nvPr>
        </p:nvSpPr>
        <p:spPr>
          <a:xfrm>
            <a:off x="2438400" y="643455"/>
            <a:ext cx="7315200" cy="332399"/>
          </a:xfrm>
        </p:spPr>
        <p:txBody>
          <a:bodyPr/>
          <a:lstStyle/>
          <a:p>
            <a:r>
              <a:rPr lang="en-US" dirty="0"/>
              <a:t>The syntax of the if statement</a:t>
            </a:r>
          </a:p>
        </p:txBody>
      </p:sp>
      <p:sp>
        <p:nvSpPr>
          <p:cNvPr id="6" name="Text Placeholder 5">
            <a:extLst>
              <a:ext uri="{FF2B5EF4-FFF2-40B4-BE49-F238E27FC236}">
                <a16:creationId xmlns:a16="http://schemas.microsoft.com/office/drawing/2014/main" id="{25E17A79-2C05-48E4-90A1-8CDBFC1CF3C7}"/>
              </a:ext>
            </a:extLst>
          </p:cNvPr>
          <p:cNvSpPr>
            <a:spLocks noGrp="1"/>
          </p:cNvSpPr>
          <p:nvPr>
            <p:ph type="body" sz="quarter" idx="13"/>
          </p:nvPr>
        </p:nvSpPr>
        <p:spPr>
          <a:xfrm>
            <a:off x="2362200" y="1066800"/>
            <a:ext cx="7391400" cy="3051721"/>
          </a:xfrm>
        </p:spPr>
        <p:txBody>
          <a:bodyPr>
            <a:normAutofit fontScale="70000" lnSpcReduction="20000"/>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boolean_expression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statements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tabLst>
                <a:tab pos="137160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else if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boolean_expression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a:latin typeface="Courier New" panose="02070309020205020404" pitchFamily="49" charset="0"/>
                <a:ea typeface="Times New Roman" panose="02020603050405020304" pitchFamily="18" charset="0"/>
                <a:cs typeface="Times New Roman" panose="02020603050405020304" pitchFamily="18" charset="0"/>
              </a:rPr>
              <a:t>statements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else</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statements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p>
          <a:p>
            <a:pPr eaLnBrk="0" hangingPunct="0">
              <a:spcBef>
                <a:spcPts val="1500"/>
              </a:spcBef>
              <a:spcAft>
                <a:spcPts val="600"/>
              </a:spcAft>
            </a:pPr>
            <a:r>
              <a:rPr lang="en-US" sz="2400" b="1" dirty="0">
                <a:solidFill>
                  <a:srgbClr val="000099"/>
                </a:solidFill>
              </a:rPr>
              <a:t>An if statement with only an if clause</a:t>
            </a:r>
          </a:p>
          <a:p>
            <a:pPr marL="347345"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.05;</a:t>
            </a:r>
          </a:p>
          <a:p>
            <a:pPr marL="347345"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if (subtotal &gt;= 100) {</a:t>
            </a:r>
          </a:p>
          <a:p>
            <a:pPr marL="347345"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.1;</a:t>
            </a:r>
          </a:p>
          <a:p>
            <a:pPr marL="347345"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p>
          <a:p>
            <a:pPr eaLnBrk="0" hangingPunct="0">
              <a:spcBef>
                <a:spcPts val="1500"/>
              </a:spcBef>
              <a:spcAft>
                <a:spcPts val="600"/>
              </a:spcAft>
            </a:pPr>
            <a:r>
              <a:rPr lang="en-US" sz="2400" b="1" dirty="0">
                <a:solidFill>
                  <a:srgbClr val="000099"/>
                </a:solidFill>
              </a:rPr>
              <a:t>An if statement with an else clause</a:t>
            </a:r>
          </a:p>
          <a:p>
            <a:pPr marL="347345"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p>
          <a:p>
            <a:pPr marL="347345"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if (subtotal &gt;= 100) {</a:t>
            </a:r>
          </a:p>
          <a:p>
            <a:pPr marL="347345"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.1;</a:t>
            </a:r>
          </a:p>
          <a:p>
            <a:pPr marL="347345"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else {</a:t>
            </a:r>
          </a:p>
          <a:p>
            <a:pPr marL="347345"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.05;</a:t>
            </a:r>
          </a:p>
          <a:p>
            <a:pPr marL="347345"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p>
          <a:p>
            <a:pPr lvl="0" eaLnBrk="0" hangingPunct="0">
              <a:spcBef>
                <a:spcPct val="0"/>
              </a:spcBef>
            </a:pPr>
            <a:endParaRPr lang="en-US" sz="2400" b="1" dirty="0">
              <a:solidFill>
                <a:srgbClr val="000099"/>
              </a:solidFill>
            </a:endParaRPr>
          </a:p>
          <a:p>
            <a:pPr marL="347345" eaLnBrk="0" hangingPunct="0">
              <a:spcBef>
                <a:spcPts val="0"/>
              </a:spcBef>
              <a:tabLst>
                <a:tab pos="1371600" algn="l"/>
              </a:tabLst>
            </a:pPr>
            <a:endParaRPr lang="en-US" sz="2400" b="1" dirty="0">
              <a:solidFill>
                <a:srgbClr val="000099"/>
              </a:solidFill>
            </a:endParaRPr>
          </a:p>
        </p:txBody>
      </p:sp>
      <p:sp>
        <p:nvSpPr>
          <p:cNvPr id="4" name="Slide Number Placeholder 3">
            <a:extLst>
              <a:ext uri="{FF2B5EF4-FFF2-40B4-BE49-F238E27FC236}">
                <a16:creationId xmlns:a16="http://schemas.microsoft.com/office/drawing/2014/main" id="{98F5AAA5-AD95-470A-8064-B1D365120AB3}"/>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3542489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A9B5CD-B474-477B-9796-FD0B09583A8E}"/>
              </a:ext>
            </a:extLst>
          </p:cNvPr>
          <p:cNvSpPr>
            <a:spLocks noGrp="1"/>
          </p:cNvSpPr>
          <p:nvPr>
            <p:ph type="title"/>
          </p:nvPr>
        </p:nvSpPr>
        <p:spPr>
          <a:xfrm>
            <a:off x="2438400" y="643455"/>
            <a:ext cx="7315200" cy="332399"/>
          </a:xfrm>
        </p:spPr>
        <p:txBody>
          <a:bodyPr/>
          <a:lstStyle/>
          <a:p>
            <a:r>
              <a:rPr lang="en-US" dirty="0"/>
              <a:t>An if statement with multiple else if clauses</a:t>
            </a:r>
          </a:p>
        </p:txBody>
      </p:sp>
      <p:sp>
        <p:nvSpPr>
          <p:cNvPr id="6" name="Text Placeholder 5">
            <a:extLst>
              <a:ext uri="{FF2B5EF4-FFF2-40B4-BE49-F238E27FC236}">
                <a16:creationId xmlns:a16="http://schemas.microsoft.com/office/drawing/2014/main" id="{E936E639-7B24-4894-AD11-8CC2D7DBC25A}"/>
              </a:ext>
            </a:extLst>
          </p:cNvPr>
          <p:cNvSpPr>
            <a:spLocks noGrp="1"/>
          </p:cNvSpPr>
          <p:nvPr>
            <p:ph type="body" sz="quarter" idx="13"/>
          </p:nvPr>
        </p:nvSpPr>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(subtotal &gt;= 300)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.3;</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else if (subtotal &gt;= 200)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.2;</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else if (subtotal &gt;= 100)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else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.05;</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8ECA3B94-65C2-4AE2-B9FE-F7B6A188C374}"/>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3324656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81C0B4-30BF-42EF-B95B-9237DE73FFF7}"/>
              </a:ext>
            </a:extLst>
          </p:cNvPr>
          <p:cNvSpPr>
            <a:spLocks noGrp="1"/>
          </p:cNvSpPr>
          <p:nvPr>
            <p:ph type="title"/>
          </p:nvPr>
        </p:nvSpPr>
        <p:spPr>
          <a:xfrm>
            <a:off x="2438400" y="643455"/>
            <a:ext cx="7315200" cy="332399"/>
          </a:xfrm>
        </p:spPr>
        <p:txBody>
          <a:bodyPr/>
          <a:lstStyle/>
          <a:p>
            <a:r>
              <a:rPr lang="en-US" dirty="0"/>
              <a:t>An if statement without braces</a:t>
            </a:r>
          </a:p>
        </p:txBody>
      </p:sp>
      <p:sp>
        <p:nvSpPr>
          <p:cNvPr id="6" name="Text Placeholder 5">
            <a:extLst>
              <a:ext uri="{FF2B5EF4-FFF2-40B4-BE49-F238E27FC236}">
                <a16:creationId xmlns:a16="http://schemas.microsoft.com/office/drawing/2014/main" id="{F2420764-0767-4A07-A33E-EAB7CD6410B6}"/>
              </a:ext>
            </a:extLst>
          </p:cNvPr>
          <p:cNvSpPr>
            <a:spLocks noGrp="1"/>
          </p:cNvSpPr>
          <p:nvPr>
            <p:ph type="body" sz="quarter" idx="13"/>
          </p:nvPr>
        </p:nvSpPr>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(subtotal &gt;= 100)</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else</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.05;</a:t>
            </a:r>
          </a:p>
          <a:p>
            <a:endParaRPr lang="en-US" dirty="0"/>
          </a:p>
        </p:txBody>
      </p:sp>
      <p:sp>
        <p:nvSpPr>
          <p:cNvPr id="4" name="Slide Number Placeholder 3">
            <a:extLst>
              <a:ext uri="{FF2B5EF4-FFF2-40B4-BE49-F238E27FC236}">
                <a16:creationId xmlns:a16="http://schemas.microsoft.com/office/drawing/2014/main" id="{1DD58371-2915-4852-8628-D1CB566613FB}"/>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3037252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2B22-9B54-432D-A990-B3A3233DB3DE}"/>
              </a:ext>
            </a:extLst>
          </p:cNvPr>
          <p:cNvSpPr>
            <a:spLocks noGrp="1"/>
          </p:cNvSpPr>
          <p:nvPr>
            <p:ph type="title"/>
          </p:nvPr>
        </p:nvSpPr>
        <p:spPr>
          <a:xfrm>
            <a:off x="2514600" y="701679"/>
            <a:ext cx="7315200" cy="997196"/>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An if statement without braces</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that causes an error</a:t>
            </a:r>
            <a:br>
              <a:rPr lang="en-US" dirty="0">
                <a:latin typeface="Arial" panose="020B0604020202020204" pitchFamily="34" charset="0"/>
                <a:ea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5A422FA9-B018-4FA1-8101-7E6CB12BE4E4}"/>
              </a:ext>
            </a:extLst>
          </p:cNvPr>
          <p:cNvSpPr>
            <a:spLocks noGrp="1"/>
          </p:cNvSpPr>
          <p:nvPr>
            <p:ph type="body" sz="quarter" idx="13"/>
          </p:nvPr>
        </p:nvSpPr>
        <p:spPr>
          <a:xfrm>
            <a:off x="2362200" y="1457422"/>
            <a:ext cx="7391400" cy="1752600"/>
          </a:xfrm>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.05;</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string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shipping_method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"USPS";</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(subtotal &gt;= 100)</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shipping_method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"FedEx";  // Error! This statement</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is always executed</a:t>
            </a:r>
          </a:p>
          <a:p>
            <a:endParaRPr lang="en-US" dirty="0"/>
          </a:p>
        </p:txBody>
      </p:sp>
      <p:sp>
        <p:nvSpPr>
          <p:cNvPr id="4" name="Text Placeholder 3">
            <a:extLst>
              <a:ext uri="{FF2B5EF4-FFF2-40B4-BE49-F238E27FC236}">
                <a16:creationId xmlns:a16="http://schemas.microsoft.com/office/drawing/2014/main" id="{D786DF89-FA86-43FA-A155-2FD92624B2D6}"/>
              </a:ext>
            </a:extLst>
          </p:cNvPr>
          <p:cNvSpPr>
            <a:spLocks noGrp="1"/>
          </p:cNvSpPr>
          <p:nvPr>
            <p:ph type="body" sz="quarter" idx="14"/>
          </p:nvPr>
        </p:nvSpPr>
        <p:spPr>
          <a:xfrm>
            <a:off x="2362200" y="3210022"/>
            <a:ext cx="7391400" cy="382544"/>
          </a:xfrm>
        </p:spPr>
        <p:txBody>
          <a:bodyPr>
            <a:normAutofit fontScale="92500" lnSpcReduction="10000"/>
          </a:bodyPr>
          <a:lstStyle/>
          <a:p>
            <a:r>
              <a:rPr lang="en-US" dirty="0"/>
              <a:t>An if statement that uses braces to fix the error</a:t>
            </a:r>
          </a:p>
        </p:txBody>
      </p:sp>
      <p:sp>
        <p:nvSpPr>
          <p:cNvPr id="5" name="Text Placeholder 4">
            <a:extLst>
              <a:ext uri="{FF2B5EF4-FFF2-40B4-BE49-F238E27FC236}">
                <a16:creationId xmlns:a16="http://schemas.microsoft.com/office/drawing/2014/main" id="{51D44CB3-4CF3-4FE7-B1FC-2773DA9FEE67}"/>
              </a:ext>
            </a:extLst>
          </p:cNvPr>
          <p:cNvSpPr>
            <a:spLocks noGrp="1"/>
          </p:cNvSpPr>
          <p:nvPr>
            <p:ph type="body" sz="quarter" idx="15"/>
          </p:nvPr>
        </p:nvSpPr>
        <p:spPr>
          <a:xfrm>
            <a:off x="2362200" y="3665044"/>
            <a:ext cx="7391400" cy="2049956"/>
          </a:xfrm>
        </p:spPr>
        <p:txBody>
          <a:bodyPr>
            <a:normAutofit fontScale="92500" lnSpcReduction="10000"/>
          </a:bodyPr>
          <a:lstStyle/>
          <a:p>
            <a:pPr marL="341313"/>
            <a:r>
              <a:rPr lang="en-US" sz="1600" b="1" dirty="0">
                <a:latin typeface="Courier New" panose="02070309020205020404" pitchFamily="49" charset="0"/>
                <a:cs typeface="Courier New" panose="02070309020205020404" pitchFamily="49" charset="0"/>
              </a:rPr>
              <a:t>double </a:t>
            </a:r>
            <a:r>
              <a:rPr lang="en-US" sz="1600" b="1" dirty="0" err="1">
                <a:latin typeface="Courier New" panose="02070309020205020404" pitchFamily="49" charset="0"/>
                <a:cs typeface="Courier New" panose="02070309020205020404" pitchFamily="49" charset="0"/>
              </a:rPr>
              <a:t>discount_percent</a:t>
            </a:r>
            <a:r>
              <a:rPr lang="en-US" sz="1600" b="1" dirty="0">
                <a:latin typeface="Courier New" panose="02070309020205020404" pitchFamily="49" charset="0"/>
                <a:cs typeface="Courier New" panose="02070309020205020404" pitchFamily="49" charset="0"/>
              </a:rPr>
              <a:t> = .05;</a:t>
            </a:r>
          </a:p>
          <a:p>
            <a:pPr marL="341313"/>
            <a:r>
              <a:rPr lang="en-US" sz="1600" b="1" dirty="0">
                <a:latin typeface="Courier New" panose="02070309020205020404" pitchFamily="49" charset="0"/>
                <a:cs typeface="Courier New" panose="02070309020205020404" pitchFamily="49" charset="0"/>
              </a:rPr>
              <a:t>string </a:t>
            </a:r>
            <a:r>
              <a:rPr lang="en-US" sz="1600" b="1" dirty="0" err="1">
                <a:latin typeface="Courier New" panose="02070309020205020404" pitchFamily="49" charset="0"/>
                <a:cs typeface="Courier New" panose="02070309020205020404" pitchFamily="49" charset="0"/>
              </a:rPr>
              <a:t>shipping_method</a:t>
            </a:r>
            <a:r>
              <a:rPr lang="en-US" sz="1600" b="1" dirty="0">
                <a:latin typeface="Courier New" panose="02070309020205020404" pitchFamily="49" charset="0"/>
                <a:cs typeface="Courier New" panose="02070309020205020404" pitchFamily="49" charset="0"/>
              </a:rPr>
              <a:t> = "USPS";</a:t>
            </a:r>
          </a:p>
          <a:p>
            <a:pPr marL="341313"/>
            <a:r>
              <a:rPr lang="en-US" sz="1600" b="1" dirty="0">
                <a:latin typeface="Courier New" panose="02070309020205020404" pitchFamily="49" charset="0"/>
                <a:cs typeface="Courier New" panose="02070309020205020404" pitchFamily="49" charset="0"/>
              </a:rPr>
              <a:t>if (subtotal &gt;= 100) {</a:t>
            </a:r>
          </a:p>
          <a:p>
            <a:pPr marL="341313"/>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discount_percent</a:t>
            </a:r>
            <a:r>
              <a:rPr lang="en-US" sz="1600" b="1" dirty="0">
                <a:latin typeface="Courier New" panose="02070309020205020404" pitchFamily="49" charset="0"/>
                <a:cs typeface="Courier New" panose="02070309020205020404" pitchFamily="49" charset="0"/>
              </a:rPr>
              <a:t> = .1;</a:t>
            </a:r>
          </a:p>
          <a:p>
            <a:pPr marL="341313"/>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shipping_method</a:t>
            </a:r>
            <a:r>
              <a:rPr lang="en-US" sz="1600" b="1" dirty="0">
                <a:latin typeface="Courier New" panose="02070309020205020404" pitchFamily="49" charset="0"/>
                <a:cs typeface="Courier New" panose="02070309020205020404" pitchFamily="49" charset="0"/>
              </a:rPr>
              <a:t> = "FedEx";  // Braces fix error</a:t>
            </a:r>
          </a:p>
          <a:p>
            <a:pPr marL="341313"/>
            <a:r>
              <a:rPr lang="en-US" sz="1600" b="1" dirty="0">
                <a:latin typeface="Courier New" panose="02070309020205020404" pitchFamily="49" charset="0"/>
                <a:cs typeface="Courier New" panose="02070309020205020404" pitchFamily="49" charset="0"/>
              </a:rPr>
              <a:t>}</a:t>
            </a:r>
          </a:p>
          <a:p>
            <a:endParaRPr lang="en-US" dirty="0"/>
          </a:p>
        </p:txBody>
      </p:sp>
      <p:sp>
        <p:nvSpPr>
          <p:cNvPr id="8" name="Slide Number Placeholder 7">
            <a:extLst>
              <a:ext uri="{FF2B5EF4-FFF2-40B4-BE49-F238E27FC236}">
                <a16:creationId xmlns:a16="http://schemas.microsoft.com/office/drawing/2014/main" id="{7FD845D8-1B2C-48AD-810B-C7E38E02502A}"/>
              </a:ext>
            </a:extLst>
          </p:cNvPr>
          <p:cNvSpPr>
            <a:spLocks noGrp="1"/>
          </p:cNvSpPr>
          <p:nvPr>
            <p:ph type="sldNum" sz="quarter" idx="12"/>
          </p:nvPr>
        </p:nvSpPr>
        <p:spPr/>
        <p:txBody>
          <a:body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a:solidFill>
                  <a:schemeClr val="bg1"/>
                </a:solidFill>
                <a:latin typeface="Arial Narrow" pitchFamily="34" charset="0"/>
              </a:rPr>
              <a:pPr algn="r">
                <a:defRPr/>
              </a:pPr>
              <a:t>23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297767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6591A8-749B-4195-A7D5-B50674DDA390}"/>
              </a:ext>
            </a:extLst>
          </p:cNvPr>
          <p:cNvSpPr>
            <a:spLocks noGrp="1"/>
          </p:cNvSpPr>
          <p:nvPr>
            <p:ph type="title"/>
          </p:nvPr>
        </p:nvSpPr>
        <p:spPr/>
        <p:txBody>
          <a:bodyPr/>
          <a:lstStyle/>
          <a:p>
            <a:r>
              <a:rPr lang="en-US" dirty="0"/>
              <a:t>Clauses that contain multiple statements</a:t>
            </a:r>
          </a:p>
        </p:txBody>
      </p:sp>
      <p:sp>
        <p:nvSpPr>
          <p:cNvPr id="6" name="Text Placeholder 5">
            <a:extLst>
              <a:ext uri="{FF2B5EF4-FFF2-40B4-BE49-F238E27FC236}">
                <a16:creationId xmlns:a16="http://schemas.microsoft.com/office/drawing/2014/main" id="{27288FE3-7E74-4816-97D0-B866D84D9118}"/>
              </a:ext>
            </a:extLst>
          </p:cNvPr>
          <p:cNvSpPr>
            <a:spLocks noGrp="1"/>
          </p:cNvSpPr>
          <p:nvPr>
            <p:ph type="body" sz="quarter" idx="13"/>
          </p:nvPr>
        </p:nvSpPr>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string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shipping_method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(subtotal &gt;= 100)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shipping_method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"FedEx";</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else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.05;</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shipping_method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"USPS";</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2CA76EEB-3595-4D3B-A323-A7D0FF80CDD3}"/>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891767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59FC1-53F5-4259-9102-572828E1E59B}"/>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Another coding style for brace placement</a:t>
            </a:r>
            <a:endParaRPr lang="en-US" dirty="0"/>
          </a:p>
        </p:txBody>
      </p:sp>
      <p:sp>
        <p:nvSpPr>
          <p:cNvPr id="6" name="Text Placeholder 5">
            <a:extLst>
              <a:ext uri="{FF2B5EF4-FFF2-40B4-BE49-F238E27FC236}">
                <a16:creationId xmlns:a16="http://schemas.microsoft.com/office/drawing/2014/main" id="{54B2730E-8FF6-4F9A-96AC-604D84C3FD75}"/>
              </a:ext>
            </a:extLst>
          </p:cNvPr>
          <p:cNvSpPr>
            <a:spLocks noGrp="1"/>
          </p:cNvSpPr>
          <p:nvPr>
            <p:ph type="body" sz="quarter" idx="13"/>
          </p:nvPr>
        </p:nvSpPr>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string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shipping_method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(subtotal &gt;= 100)</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shipping_method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"FedEx";</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else</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.05;</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shipping_method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"USPS";</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3" name="Footer Placeholder 2">
            <a:extLst>
              <a:ext uri="{FF2B5EF4-FFF2-40B4-BE49-F238E27FC236}">
                <a16:creationId xmlns:a16="http://schemas.microsoft.com/office/drawing/2014/main" id="{2AE05257-0821-4459-99C1-8536A7EF288D}"/>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8203EAEA-C765-488D-BA20-93DF291F3C6A}"/>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201110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577197-5594-4AE7-8723-5FF18BFE7928}"/>
              </a:ext>
            </a:extLst>
          </p:cNvPr>
          <p:cNvSpPr>
            <a:spLocks noGrp="1"/>
          </p:cNvSpPr>
          <p:nvPr>
            <p:ph type="title"/>
          </p:nvPr>
        </p:nvSpPr>
        <p:spPr>
          <a:xfrm>
            <a:off x="2362200" y="643455"/>
            <a:ext cx="7315200" cy="332399"/>
          </a:xfrm>
        </p:spPr>
        <p:txBody>
          <a:bodyPr/>
          <a:lstStyle/>
          <a:p>
            <a:r>
              <a:rPr lang="en-US" dirty="0">
                <a:latin typeface="Arial" panose="020B0604020202020204" pitchFamily="34" charset="0"/>
                <a:ea typeface="Times New Roman" panose="02020603050405020304" pitchFamily="18" charset="0"/>
                <a:cs typeface="Times New Roman" panose="02020603050405020304" pitchFamily="18" charset="0"/>
              </a:rPr>
              <a:t>The console for the Invoice 1.0 program</a:t>
            </a:r>
            <a:endParaRPr lang="en-US" dirty="0"/>
          </a:p>
        </p:txBody>
      </p:sp>
      <p:sp>
        <p:nvSpPr>
          <p:cNvPr id="6" name="Text Placeholder 5">
            <a:extLst>
              <a:ext uri="{FF2B5EF4-FFF2-40B4-BE49-F238E27FC236}">
                <a16:creationId xmlns:a16="http://schemas.microsoft.com/office/drawing/2014/main" id="{7FE49202-42A6-4C47-8608-9076DFE0D71E}"/>
              </a:ext>
            </a:extLst>
          </p:cNvPr>
          <p:cNvSpPr>
            <a:spLocks noGrp="1"/>
          </p:cNvSpPr>
          <p:nvPr>
            <p:ph type="body" sz="quarter" idx="15"/>
          </p:nvPr>
        </p:nvSpPr>
        <p:spPr>
          <a:xfrm>
            <a:off x="2819400" y="1143000"/>
            <a:ext cx="5029200" cy="2133600"/>
          </a:xfrm>
        </p:spPr>
        <p:txBody>
          <a:bodyPr/>
          <a:lstStyle/>
          <a:p>
            <a:pPr>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Invoice Total Calculator 1.0</a:t>
            </a:r>
          </a:p>
          <a:p>
            <a:pPr>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a subtotal: 129.43</a:t>
            </a:r>
          </a:p>
          <a:p>
            <a:pPr>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Discount percent: 0.1</a:t>
            </a:r>
          </a:p>
          <a:p>
            <a:pPr>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Discount amount:  12.94</a:t>
            </a:r>
          </a:p>
          <a:p>
            <a:pPr>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Invoice total:    116.49</a:t>
            </a:r>
          </a:p>
          <a:p>
            <a:pPr>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Bye!</a:t>
            </a:r>
          </a:p>
          <a:p>
            <a:endParaRPr lang="en-US" dirty="0"/>
          </a:p>
        </p:txBody>
      </p:sp>
      <p:sp>
        <p:nvSpPr>
          <p:cNvPr id="2" name="Date Placeholder 1">
            <a:extLst>
              <a:ext uri="{FF2B5EF4-FFF2-40B4-BE49-F238E27FC236}">
                <a16:creationId xmlns:a16="http://schemas.microsoft.com/office/drawing/2014/main" id="{5867ADAE-3DAF-4E52-B08D-12BEDD24F79A}"/>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id="{C18640C1-28B7-4FE5-994F-69E1F7854975}"/>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54F31AF0-219D-4A51-A395-5015D1638DDD}"/>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2251967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38A3-BFA8-480B-8A10-13576B03EA85}"/>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Logical operators</a:t>
            </a:r>
            <a:endParaRPr lang="en-US" dirty="0"/>
          </a:p>
        </p:txBody>
      </p:sp>
      <p:sp>
        <p:nvSpPr>
          <p:cNvPr id="3" name="Text Placeholder 2">
            <a:extLst>
              <a:ext uri="{FF2B5EF4-FFF2-40B4-BE49-F238E27FC236}">
                <a16:creationId xmlns:a16="http://schemas.microsoft.com/office/drawing/2014/main" id="{5D29F68B-643C-4F4E-97C8-1076E6D5A0AC}"/>
              </a:ext>
            </a:extLst>
          </p:cNvPr>
          <p:cNvSpPr>
            <a:spLocks noGrp="1"/>
          </p:cNvSpPr>
          <p:nvPr>
            <p:ph type="body" sz="quarter" idx="13"/>
          </p:nvPr>
        </p:nvSpPr>
        <p:spPr>
          <a:xfrm>
            <a:off x="2362200" y="1066800"/>
            <a:ext cx="7391400" cy="1447800"/>
          </a:xfrm>
        </p:spPr>
        <p:txBody>
          <a:bodyPr>
            <a:normAutofit fontScale="92500" lnSpcReduction="20000"/>
          </a:bodyPr>
          <a:lstStyle/>
          <a:p>
            <a:pPr>
              <a:tabLst>
                <a:tab pos="347663" algn="l"/>
                <a:tab pos="2176463" algn="l"/>
              </a:tabLst>
            </a:pPr>
            <a:r>
              <a:rPr lang="en-US" b="1" dirty="0"/>
              <a:t>	Operator	Name</a:t>
            </a:r>
          </a:p>
          <a:p>
            <a:pPr>
              <a:tabLst>
                <a:tab pos="855663" algn="ctr"/>
                <a:tab pos="2176463" algn="l"/>
              </a:tabLst>
            </a:pPr>
            <a:r>
              <a:rPr lang="en-US" sz="1600" b="1" dirty="0">
                <a:latin typeface="Courier New" panose="02070309020205020404" pitchFamily="49" charset="0"/>
                <a:cs typeface="Courier New" panose="02070309020205020404" pitchFamily="49" charset="0"/>
              </a:rPr>
              <a:t>	&amp;&amp;</a:t>
            </a:r>
            <a:r>
              <a:rPr lang="en-US" sz="1600" dirty="0"/>
              <a:t>	</a:t>
            </a:r>
            <a:r>
              <a:rPr lang="en-US" dirty="0">
                <a:latin typeface="Times New Roman" panose="02020603050405020304" pitchFamily="18" charset="0"/>
                <a:cs typeface="Times New Roman" panose="02020603050405020304" pitchFamily="18" charset="0"/>
              </a:rPr>
              <a:t>AND</a:t>
            </a:r>
          </a:p>
          <a:p>
            <a:pPr>
              <a:tabLst>
                <a:tab pos="855663" algn="ctr"/>
                <a:tab pos="2176463" algn="l"/>
              </a:tabLst>
            </a:pPr>
            <a:r>
              <a:rPr lang="en-US" sz="1600" b="1" dirty="0">
                <a:latin typeface="Courier New" panose="02070309020205020404" pitchFamily="49" charset="0"/>
                <a:cs typeface="Courier New" panose="02070309020205020404" pitchFamily="49" charset="0"/>
              </a:rPr>
              <a:t>	||	</a:t>
            </a:r>
            <a:r>
              <a:rPr lang="en-US" dirty="0">
                <a:latin typeface="Times New Roman" panose="02020603050405020304" pitchFamily="18" charset="0"/>
                <a:cs typeface="Times New Roman" panose="02020603050405020304" pitchFamily="18" charset="0"/>
              </a:rPr>
              <a:t>OR</a:t>
            </a:r>
          </a:p>
          <a:p>
            <a:pPr>
              <a:tabLst>
                <a:tab pos="855663" algn="ctr"/>
                <a:tab pos="2176463" algn="l"/>
              </a:tabLst>
            </a:pPr>
            <a:r>
              <a:rPr lang="en-US" sz="1600" b="1" dirty="0">
                <a:latin typeface="Courier New" panose="02070309020205020404" pitchFamily="49" charset="0"/>
                <a:cs typeface="Courier New" panose="02070309020205020404" pitchFamily="49" charset="0"/>
              </a:rPr>
              <a:t>	!	</a:t>
            </a:r>
            <a:r>
              <a:rPr lang="en-US" dirty="0">
                <a:latin typeface="Times New Roman" panose="02020603050405020304" pitchFamily="18" charset="0"/>
                <a:cs typeface="Times New Roman" panose="02020603050405020304" pitchFamily="18" charset="0"/>
              </a:rPr>
              <a:t>NOT</a:t>
            </a:r>
          </a:p>
          <a:p>
            <a:endParaRPr lang="en-US" dirty="0"/>
          </a:p>
        </p:txBody>
      </p:sp>
      <p:sp>
        <p:nvSpPr>
          <p:cNvPr id="4" name="Text Placeholder 3">
            <a:extLst>
              <a:ext uri="{FF2B5EF4-FFF2-40B4-BE49-F238E27FC236}">
                <a16:creationId xmlns:a16="http://schemas.microsoft.com/office/drawing/2014/main" id="{E87FF6FE-9DD6-423E-89A2-DA73E1B80B05}"/>
              </a:ext>
            </a:extLst>
          </p:cNvPr>
          <p:cNvSpPr>
            <a:spLocks noGrp="1"/>
          </p:cNvSpPr>
          <p:nvPr>
            <p:ph type="body" sz="quarter" idx="14"/>
          </p:nvPr>
        </p:nvSpPr>
        <p:spPr>
          <a:xfrm>
            <a:off x="2362200" y="2711772"/>
            <a:ext cx="7391400" cy="382544"/>
          </a:xfrm>
        </p:spPr>
        <p:txBody>
          <a:bodyPr>
            <a:normAutofit fontScale="92500" lnSpcReduction="10000"/>
          </a:bodyPr>
          <a:lstStyle/>
          <a:p>
            <a:r>
              <a:rPr lang="en-US" dirty="0"/>
              <a:t>Order of precedence</a:t>
            </a:r>
          </a:p>
        </p:txBody>
      </p:sp>
      <p:sp>
        <p:nvSpPr>
          <p:cNvPr id="5" name="Text Placeholder 4">
            <a:extLst>
              <a:ext uri="{FF2B5EF4-FFF2-40B4-BE49-F238E27FC236}">
                <a16:creationId xmlns:a16="http://schemas.microsoft.com/office/drawing/2014/main" id="{90432C24-A868-47DE-AD93-37AAB8E53461}"/>
              </a:ext>
            </a:extLst>
          </p:cNvPr>
          <p:cNvSpPr>
            <a:spLocks noGrp="1"/>
          </p:cNvSpPr>
          <p:nvPr>
            <p:ph type="body" sz="quarter" idx="15"/>
          </p:nvPr>
        </p:nvSpPr>
        <p:spPr>
          <a:xfrm>
            <a:off x="2362200" y="3200400"/>
            <a:ext cx="7391400" cy="2049956"/>
          </a:xfrm>
        </p:spPr>
        <p:txBody>
          <a:bodyPr/>
          <a:lstStyle/>
          <a:p>
            <a:pPr marL="342900" marR="27432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NOT operator</a:t>
            </a:r>
          </a:p>
          <a:p>
            <a:pPr marL="342900" marR="27432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AND operator</a:t>
            </a:r>
          </a:p>
          <a:p>
            <a:pPr marL="342900" marR="27432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OR operator</a:t>
            </a:r>
          </a:p>
          <a:p>
            <a:endParaRPr lang="en-US" dirty="0"/>
          </a:p>
        </p:txBody>
      </p:sp>
      <p:sp>
        <p:nvSpPr>
          <p:cNvPr id="6" name="Date Placeholder 5">
            <a:extLst>
              <a:ext uri="{FF2B5EF4-FFF2-40B4-BE49-F238E27FC236}">
                <a16:creationId xmlns:a16="http://schemas.microsoft.com/office/drawing/2014/main" id="{EF60C518-BDED-48D4-AB4C-BC3F800FAC29}"/>
              </a:ext>
            </a:extLst>
          </p:cNvPr>
          <p:cNvSpPr>
            <a:spLocks noGrp="1"/>
          </p:cNvSpPr>
          <p:nvPr>
            <p:ph type="dt" sz="half" idx="10"/>
          </p:nvPr>
        </p:nvSpPr>
        <p:spPr/>
        <p:txBody>
          <a:bodyPr/>
          <a:lstStyle/>
          <a:p>
            <a:pPr>
              <a:defRPr/>
            </a:pPr>
            <a:r>
              <a:rPr lang="en-US"/>
              <a:t>Murach's C++ Programming</a:t>
            </a:r>
            <a:endParaRPr lang="en-US" dirty="0"/>
          </a:p>
        </p:txBody>
      </p:sp>
      <p:sp>
        <p:nvSpPr>
          <p:cNvPr id="7" name="Footer Placeholder 6">
            <a:extLst>
              <a:ext uri="{FF2B5EF4-FFF2-40B4-BE49-F238E27FC236}">
                <a16:creationId xmlns:a16="http://schemas.microsoft.com/office/drawing/2014/main" id="{CEFFB36F-D239-4C53-8E8E-5E71D108F4D8}"/>
              </a:ext>
            </a:extLst>
          </p:cNvPr>
          <p:cNvSpPr>
            <a:spLocks noGrp="1"/>
          </p:cNvSpPr>
          <p:nvPr>
            <p:ph type="ftr" sz="quarter" idx="11"/>
          </p:nvPr>
        </p:nvSpPr>
        <p:spPr/>
        <p:txBody>
          <a:bodyPr/>
          <a:lstStyle/>
          <a:p>
            <a:pPr>
              <a:defRPr/>
            </a:pPr>
            <a:r>
              <a:rPr lang="en-US"/>
              <a:t>© 2018, Mike Murach &amp; Associates, Inc.</a:t>
            </a:r>
          </a:p>
        </p:txBody>
      </p:sp>
      <p:sp>
        <p:nvSpPr>
          <p:cNvPr id="8" name="Slide Number Placeholder 7">
            <a:extLst>
              <a:ext uri="{FF2B5EF4-FFF2-40B4-BE49-F238E27FC236}">
                <a16:creationId xmlns:a16="http://schemas.microsoft.com/office/drawing/2014/main" id="{EBC4F71E-9A55-40A8-8D46-EF39A2BEC36A}"/>
              </a:ext>
            </a:extLst>
          </p:cNvPr>
          <p:cNvSpPr>
            <a:spLocks noGrp="1"/>
          </p:cNvSpPr>
          <p:nvPr>
            <p:ph type="sldNum" sz="quarter" idx="12"/>
          </p:nvPr>
        </p:nvSpPr>
        <p:spPr/>
        <p:txBody>
          <a:body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a:solidFill>
                  <a:schemeClr val="bg1"/>
                </a:solidFill>
                <a:latin typeface="Arial Narrow" pitchFamily="34" charset="0"/>
              </a:rPr>
              <a:pPr algn="r">
                <a:defRPr/>
              </a:pPr>
              <a:t>27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932211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977430-9A72-4941-8441-46DB8F372B3E}"/>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Boolean expressions that use logical operators</a:t>
            </a:r>
            <a:endParaRPr lang="en-US" dirty="0"/>
          </a:p>
        </p:txBody>
      </p:sp>
      <p:sp>
        <p:nvSpPr>
          <p:cNvPr id="6" name="Text Placeholder 5">
            <a:extLst>
              <a:ext uri="{FF2B5EF4-FFF2-40B4-BE49-F238E27FC236}">
                <a16:creationId xmlns:a16="http://schemas.microsoft.com/office/drawing/2014/main" id="{E8EEC0C1-B219-4ABA-8312-A70E8ABD1E78}"/>
              </a:ext>
            </a:extLst>
          </p:cNvPr>
          <p:cNvSpPr>
            <a:spLocks noGrp="1"/>
          </p:cNvSpPr>
          <p:nvPr>
            <p:ph type="body" sz="quarter" idx="13"/>
          </p:nvPr>
        </p:nvSpPr>
        <p:spPr/>
        <p:txBody>
          <a:bodyPr>
            <a:normAutofit lnSpcReduction="10000"/>
          </a:bodyPr>
          <a:lstStyle/>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The AND operator</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age &gt;= 65 &amp;&amp; city == "Chicago"</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The OR operator</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city == "Greenville" || age &gt;= 65</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The NOT operator</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!(age &gt;= 65)</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Two AND operators</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age &gt;= 65 &amp;&amp; city == "Greenville" &amp;&amp; state == "SC"</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Two OR operators</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age &gt;= 65 || age &lt;= 18 || status == "retired"</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AND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and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OR operators with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parens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to clarify sequence</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of operations</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(age &gt;= 65 &amp;&amp; status == "retired") || age &lt; 18</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AND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and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OR operators with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parens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to change sequence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of operations</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age &gt;= 65 &amp;&amp; (status == "retired" || state == "SC")</a:t>
            </a:r>
          </a:p>
          <a:p>
            <a:endParaRPr lang="en-US" sz="1200" dirty="0">
              <a:latin typeface="Courier New" panose="02070309020205020404" pitchFamily="49" charset="0"/>
              <a:cs typeface="Courier New" panose="02070309020205020404" pitchFamily="49" charset="0"/>
            </a:endParaRPr>
          </a:p>
        </p:txBody>
      </p:sp>
      <p:sp>
        <p:nvSpPr>
          <p:cNvPr id="2" name="Date Placeholder 1">
            <a:extLst>
              <a:ext uri="{FF2B5EF4-FFF2-40B4-BE49-F238E27FC236}">
                <a16:creationId xmlns:a16="http://schemas.microsoft.com/office/drawing/2014/main" id="{D0C4DC40-163F-4241-9487-5D0E7EC63EB6}"/>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id="{869CCBDA-54B4-4086-9A7B-6E32F13D4199}"/>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E4D71E32-A541-44FE-9D12-994E7F6CE555}"/>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707079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662C6D-68A1-4636-91DA-D7D91C034702}"/>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An if statement that uses logical operators</a:t>
            </a:r>
            <a:endParaRPr lang="en-US" dirty="0"/>
          </a:p>
        </p:txBody>
      </p:sp>
      <p:sp>
        <p:nvSpPr>
          <p:cNvPr id="6" name="Text Placeholder 5">
            <a:extLst>
              <a:ext uri="{FF2B5EF4-FFF2-40B4-BE49-F238E27FC236}">
                <a16:creationId xmlns:a16="http://schemas.microsoft.com/office/drawing/2014/main" id="{CC38F9AA-F62A-4549-B47F-1A468445834F}"/>
              </a:ext>
            </a:extLst>
          </p:cNvPr>
          <p:cNvSpPr>
            <a:spLocks noGrp="1"/>
          </p:cNvSpPr>
          <p:nvPr>
            <p:ph type="body" sz="quarter" idx="13"/>
          </p:nvPr>
        </p:nvSpPr>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(subtotal &gt;= 100 &amp;&amp; subtotal &lt; 200)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else if (subtotal &gt;= 200 &amp;&amp; subtotal &lt; 300)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.2;</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else if (subtotal &gt;= 300)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.3;</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else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.05;</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2" name="Date Placeholder 1">
            <a:extLst>
              <a:ext uri="{FF2B5EF4-FFF2-40B4-BE49-F238E27FC236}">
                <a16:creationId xmlns:a16="http://schemas.microsoft.com/office/drawing/2014/main" id="{7D2A53D5-F05E-4B4B-9989-FE8FF55F7759}"/>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id="{C7446727-D846-4F93-80C3-1B224E28D03E}"/>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574C0CA2-4727-4870-9EAD-CDBC84AEE51A}"/>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379327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77B8-EF8F-4EDF-BCCF-6EF84B86B435}"/>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built-in data type for characters</a:t>
            </a:r>
            <a:endParaRPr lang="en-US" dirty="0"/>
          </a:p>
        </p:txBody>
      </p:sp>
      <p:sp>
        <p:nvSpPr>
          <p:cNvPr id="3" name="Text Placeholder 2">
            <a:extLst>
              <a:ext uri="{FF2B5EF4-FFF2-40B4-BE49-F238E27FC236}">
                <a16:creationId xmlns:a16="http://schemas.microsoft.com/office/drawing/2014/main" id="{F65FADFB-EE1F-46B5-BC22-78168D67068B}"/>
              </a:ext>
            </a:extLst>
          </p:cNvPr>
          <p:cNvSpPr>
            <a:spLocks noGrp="1"/>
          </p:cNvSpPr>
          <p:nvPr>
            <p:ph type="body" sz="quarter" idx="13"/>
          </p:nvPr>
        </p:nvSpPr>
        <p:spPr/>
        <p:txBody>
          <a:bodyPr/>
          <a:lstStyle/>
          <a:p>
            <a:pPr marL="347663" indent="-285750">
              <a:spcBef>
                <a:spcPts val="0"/>
              </a:spcBef>
              <a:spcAft>
                <a:spcPts val="600"/>
              </a:spcAft>
              <a:buFont typeface="Arial" panose="020B0604020202020204" pitchFamily="34" charset="0"/>
              <a:buChar char="•"/>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char</a:t>
            </a:r>
          </a:p>
          <a:p>
            <a:endParaRPr lang="en-US" dirty="0"/>
          </a:p>
        </p:txBody>
      </p:sp>
      <p:sp>
        <p:nvSpPr>
          <p:cNvPr id="4" name="Text Placeholder 3">
            <a:extLst>
              <a:ext uri="{FF2B5EF4-FFF2-40B4-BE49-F238E27FC236}">
                <a16:creationId xmlns:a16="http://schemas.microsoft.com/office/drawing/2014/main" id="{7CB3A00E-266E-4EEA-973C-F6B1821D4641}"/>
              </a:ext>
            </a:extLst>
          </p:cNvPr>
          <p:cNvSpPr>
            <a:spLocks noGrp="1"/>
          </p:cNvSpPr>
          <p:nvPr>
            <p:ph type="body" sz="quarter" idx="14"/>
          </p:nvPr>
        </p:nvSpPr>
        <p:spPr>
          <a:xfrm>
            <a:off x="2362200" y="1676400"/>
            <a:ext cx="7391400" cy="382544"/>
          </a:xfrm>
        </p:spPr>
        <p:txBody>
          <a:bodyPr>
            <a:normAutofit fontScale="92500" lnSpcReduction="10000"/>
          </a:bodyPr>
          <a:lstStyle/>
          <a:p>
            <a:r>
              <a:rPr lang="en-US" dirty="0"/>
              <a:t>How to define and initialize a char variable</a:t>
            </a:r>
          </a:p>
        </p:txBody>
      </p:sp>
      <p:sp>
        <p:nvSpPr>
          <p:cNvPr id="5" name="Text Placeholder 4">
            <a:extLst>
              <a:ext uri="{FF2B5EF4-FFF2-40B4-BE49-F238E27FC236}">
                <a16:creationId xmlns:a16="http://schemas.microsoft.com/office/drawing/2014/main" id="{5B2704EC-BC16-4F64-AC57-963D7DCD979F}"/>
              </a:ext>
            </a:extLst>
          </p:cNvPr>
          <p:cNvSpPr>
            <a:spLocks noGrp="1"/>
          </p:cNvSpPr>
          <p:nvPr>
            <p:ph type="body" sz="quarter" idx="15"/>
          </p:nvPr>
        </p:nvSpPr>
        <p:spPr>
          <a:xfrm>
            <a:off x="2362200" y="2131422"/>
            <a:ext cx="7391400" cy="2049956"/>
          </a:xfrm>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char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middle_initial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'M';</a:t>
            </a:r>
          </a:p>
          <a:p>
            <a:endParaRPr lang="en-US" dirty="0"/>
          </a:p>
        </p:txBody>
      </p:sp>
      <p:sp>
        <p:nvSpPr>
          <p:cNvPr id="8" name="Slide Number Placeholder 7">
            <a:extLst>
              <a:ext uri="{FF2B5EF4-FFF2-40B4-BE49-F238E27FC236}">
                <a16:creationId xmlns:a16="http://schemas.microsoft.com/office/drawing/2014/main" id="{7514BE52-A66F-4BFF-875A-0FD31978EDB5}"/>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 Slide </a:t>
            </a:r>
            <a:fld id="{5ECE9829-65B2-40C6-AEFF-7C648FF56A9C}" type="slidenum">
              <a:rPr lang="en-US" sz="900">
                <a:solidFill>
                  <a:schemeClr val="bg1"/>
                </a:solidFill>
                <a:latin typeface="Arial Narrow" pitchFamily="34" charset="0"/>
              </a:rPr>
              <a:pPr algn="r">
                <a:defRPr/>
              </a:pPr>
              <a:t>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350721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27169-1E8C-47F0-9196-D8DE908737CB}"/>
              </a:ext>
            </a:extLst>
          </p:cNvPr>
          <p:cNvSpPr>
            <a:spLocks noGrp="1"/>
          </p:cNvSpPr>
          <p:nvPr>
            <p:ph type="title"/>
          </p:nvPr>
        </p:nvSpPr>
        <p:spPr>
          <a:xfrm>
            <a:off x="2438400" y="643455"/>
            <a:ext cx="7315200" cy="332399"/>
          </a:xfrm>
        </p:spPr>
        <p:txBody>
          <a:bodyPr/>
          <a:lstStyle/>
          <a:p>
            <a:r>
              <a:rPr lang="en-US" dirty="0"/>
              <a:t>An if statement that validates the range of a score</a:t>
            </a:r>
          </a:p>
        </p:txBody>
      </p:sp>
      <p:sp>
        <p:nvSpPr>
          <p:cNvPr id="3" name="Text Placeholder 2">
            <a:extLst>
              <a:ext uri="{FF2B5EF4-FFF2-40B4-BE49-F238E27FC236}">
                <a16:creationId xmlns:a16="http://schemas.microsoft.com/office/drawing/2014/main" id="{C73873E7-A259-49C7-B848-D1A2C6658A6B}"/>
              </a:ext>
            </a:extLst>
          </p:cNvPr>
          <p:cNvSpPr>
            <a:spLocks noGrp="1"/>
          </p:cNvSpPr>
          <p:nvPr>
            <p:ph type="body" sz="quarter" idx="13"/>
          </p:nvPr>
        </p:nvSpPr>
        <p:spPr>
          <a:xfrm>
            <a:off x="2362200" y="1066800"/>
            <a:ext cx="7391400" cy="1447800"/>
          </a:xfrm>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(score &gt;= 0 &amp;&amp; score &lt;= 100)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"Thanks for entering a test score.\n";</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else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"Test score must be from 0 - 100.\n";</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F021C59C-1F62-45D3-B56E-4FDBBBE29185}"/>
              </a:ext>
            </a:extLst>
          </p:cNvPr>
          <p:cNvSpPr>
            <a:spLocks noGrp="1"/>
          </p:cNvSpPr>
          <p:nvPr>
            <p:ph type="body" sz="quarter" idx="14"/>
          </p:nvPr>
        </p:nvSpPr>
        <p:spPr>
          <a:xfrm>
            <a:off x="2362200" y="2587079"/>
            <a:ext cx="7391400" cy="382544"/>
          </a:xfrm>
        </p:spPr>
        <p:txBody>
          <a:bodyPr>
            <a:normAutofit fontScale="92500" lnSpcReduction="10000"/>
          </a:bodyPr>
          <a:lstStyle/>
          <a:p>
            <a:r>
              <a:rPr lang="en-US" dirty="0"/>
              <a:t>An if statement that validates the customer type</a:t>
            </a:r>
          </a:p>
        </p:txBody>
      </p:sp>
      <p:sp>
        <p:nvSpPr>
          <p:cNvPr id="5" name="Text Placeholder 4">
            <a:extLst>
              <a:ext uri="{FF2B5EF4-FFF2-40B4-BE49-F238E27FC236}">
                <a16:creationId xmlns:a16="http://schemas.microsoft.com/office/drawing/2014/main" id="{8DCBD8D2-58B1-4151-A6D3-B38BF12BA06E}"/>
              </a:ext>
            </a:extLst>
          </p:cNvPr>
          <p:cNvSpPr>
            <a:spLocks noGrp="1"/>
          </p:cNvSpPr>
          <p:nvPr>
            <p:ph type="body" sz="quarter" idx="15"/>
          </p:nvPr>
        </p:nvSpPr>
        <p:spPr>
          <a:xfrm>
            <a:off x="2362200" y="3072582"/>
            <a:ext cx="7391400" cy="2049956"/>
          </a:xfrm>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'r' &amp;&amp;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'w')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"Customer type must be 'r' or 'w'.\n";</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6" name="Date Placeholder 5">
            <a:extLst>
              <a:ext uri="{FF2B5EF4-FFF2-40B4-BE49-F238E27FC236}">
                <a16:creationId xmlns:a16="http://schemas.microsoft.com/office/drawing/2014/main" id="{19B5E51A-DBBC-4743-9022-EF138328CCB0}"/>
              </a:ext>
            </a:extLst>
          </p:cNvPr>
          <p:cNvSpPr>
            <a:spLocks noGrp="1"/>
          </p:cNvSpPr>
          <p:nvPr>
            <p:ph type="dt" sz="half" idx="10"/>
          </p:nvPr>
        </p:nvSpPr>
        <p:spPr/>
        <p:txBody>
          <a:bodyPr/>
          <a:lstStyle/>
          <a:p>
            <a:pPr>
              <a:defRPr/>
            </a:pPr>
            <a:r>
              <a:rPr lang="en-US"/>
              <a:t>Murach's C++ Programming</a:t>
            </a:r>
            <a:endParaRPr lang="en-US" dirty="0"/>
          </a:p>
        </p:txBody>
      </p:sp>
      <p:sp>
        <p:nvSpPr>
          <p:cNvPr id="7" name="Footer Placeholder 6">
            <a:extLst>
              <a:ext uri="{FF2B5EF4-FFF2-40B4-BE49-F238E27FC236}">
                <a16:creationId xmlns:a16="http://schemas.microsoft.com/office/drawing/2014/main" id="{16AA1738-59DD-4C77-9948-91ED7728B0D9}"/>
              </a:ext>
            </a:extLst>
          </p:cNvPr>
          <p:cNvSpPr>
            <a:spLocks noGrp="1"/>
          </p:cNvSpPr>
          <p:nvPr>
            <p:ph type="ftr" sz="quarter" idx="11"/>
          </p:nvPr>
        </p:nvSpPr>
        <p:spPr/>
        <p:txBody>
          <a:bodyPr/>
          <a:lstStyle/>
          <a:p>
            <a:pPr>
              <a:defRPr/>
            </a:pPr>
            <a:r>
              <a:rPr lang="en-US"/>
              <a:t>© 2018, Mike Murach &amp; Associates, Inc.</a:t>
            </a:r>
          </a:p>
        </p:txBody>
      </p:sp>
      <p:sp>
        <p:nvSpPr>
          <p:cNvPr id="8" name="Slide Number Placeholder 7">
            <a:extLst>
              <a:ext uri="{FF2B5EF4-FFF2-40B4-BE49-F238E27FC236}">
                <a16:creationId xmlns:a16="http://schemas.microsoft.com/office/drawing/2014/main" id="{442CE8F5-B428-4850-A35F-2095842ED67C}"/>
              </a:ext>
            </a:extLst>
          </p:cNvPr>
          <p:cNvSpPr>
            <a:spLocks noGrp="1"/>
          </p:cNvSpPr>
          <p:nvPr>
            <p:ph type="sldNum" sz="quarter" idx="12"/>
          </p:nvPr>
        </p:nvSpPr>
        <p:spPr/>
        <p:txBody>
          <a:body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a:solidFill>
                  <a:schemeClr val="bg1"/>
                </a:solidFill>
                <a:latin typeface="Arial Narrow" pitchFamily="34" charset="0"/>
              </a:rPr>
              <a:pPr algn="r">
                <a:defRPr/>
              </a:pPr>
              <a:t>30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197358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8AD7AF-AE4B-40BE-A110-38A1EF17CBDA}"/>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table that summarizes the discount rules</a:t>
            </a:r>
            <a:endParaRPr lang="en-US" dirty="0"/>
          </a:p>
        </p:txBody>
      </p:sp>
      <p:sp>
        <p:nvSpPr>
          <p:cNvPr id="6" name="Text Placeholder 5">
            <a:extLst>
              <a:ext uri="{FF2B5EF4-FFF2-40B4-BE49-F238E27FC236}">
                <a16:creationId xmlns:a16="http://schemas.microsoft.com/office/drawing/2014/main" id="{0639351C-F107-40CF-8A4C-729F667EFBD5}"/>
              </a:ext>
            </a:extLst>
          </p:cNvPr>
          <p:cNvSpPr>
            <a:spLocks noGrp="1"/>
          </p:cNvSpPr>
          <p:nvPr>
            <p:ph type="body" sz="quarter" idx="13"/>
          </p:nvPr>
        </p:nvSpPr>
        <p:spPr/>
        <p:txBody>
          <a:bodyPr/>
          <a:lstStyle/>
          <a:p>
            <a:pPr marL="2057400" indent="-1716088">
              <a:spcBef>
                <a:spcPts val="600"/>
              </a:spcBef>
              <a:spcAft>
                <a:spcPts val="600"/>
              </a:spcAft>
              <a:tabLst>
                <a:tab pos="1828800" algn="l"/>
                <a:tab pos="2400300" algn="l"/>
                <a:tab pos="4681538"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Customer type 	Invoice subtotal	Discount percent</a:t>
            </a:r>
          </a:p>
          <a:p>
            <a:pPr marL="2057400" indent="-1716088">
              <a:spcBef>
                <a:spcPts val="600"/>
              </a:spcBef>
              <a:spcAft>
                <a:spcPts val="600"/>
              </a:spcAft>
              <a:tabLst>
                <a:tab pos="800100" algn="l"/>
                <a:tab pos="2401888" algn="l"/>
                <a:tab pos="5827713" algn="r"/>
              </a:tabLst>
            </a:pPr>
            <a:r>
              <a:rPr lang="en-US" sz="1600" b="1" dirty="0">
                <a:latin typeface="Courier New" panose="02070309020205020404" pitchFamily="49" charset="0"/>
                <a:ea typeface="Times New Roman" panose="02020603050405020304" pitchFamily="18" charset="0"/>
              </a:rPr>
              <a:t>r (retail)		&lt; 100	.0</a:t>
            </a:r>
            <a:endParaRPr lang="en-US" sz="1600" dirty="0">
              <a:latin typeface="Times New Roman" panose="02020603050405020304" pitchFamily="18" charset="0"/>
              <a:ea typeface="Times New Roman" panose="02020603050405020304" pitchFamily="18" charset="0"/>
            </a:endParaRPr>
          </a:p>
          <a:p>
            <a:pPr marL="2057400" indent="-1716088">
              <a:spcBef>
                <a:spcPts val="600"/>
              </a:spcBef>
              <a:spcAft>
                <a:spcPts val="600"/>
              </a:spcAft>
              <a:tabLst>
                <a:tab pos="800100" algn="l"/>
                <a:tab pos="2401888" algn="l"/>
                <a:tab pos="5827713" algn="r"/>
              </a:tabLst>
            </a:pPr>
            <a:r>
              <a:rPr lang="en-US" sz="1600" b="1" dirty="0">
                <a:latin typeface="Courier New" panose="02070309020205020404" pitchFamily="49" charset="0"/>
                <a:ea typeface="Times New Roman" panose="02020603050405020304" pitchFamily="18" charset="0"/>
              </a:rPr>
              <a:t>			&gt;= 100 and &lt; 250	.1</a:t>
            </a:r>
            <a:endParaRPr lang="en-US" sz="1600" dirty="0">
              <a:latin typeface="Times New Roman" panose="02020603050405020304" pitchFamily="18" charset="0"/>
              <a:ea typeface="Times New Roman" panose="02020603050405020304" pitchFamily="18" charset="0"/>
            </a:endParaRPr>
          </a:p>
          <a:p>
            <a:pPr marL="2057400" indent="-1716088">
              <a:spcBef>
                <a:spcPts val="600"/>
              </a:spcBef>
              <a:spcAft>
                <a:spcPts val="600"/>
              </a:spcAft>
              <a:tabLst>
                <a:tab pos="800100" algn="l"/>
                <a:tab pos="2401888" algn="l"/>
                <a:tab pos="5827713" algn="r"/>
              </a:tabLst>
            </a:pPr>
            <a:r>
              <a:rPr lang="en-US" sz="1600" b="1" dirty="0">
                <a:latin typeface="Courier New" panose="02070309020205020404" pitchFamily="49" charset="0"/>
                <a:ea typeface="Times New Roman" panose="02020603050405020304" pitchFamily="18" charset="0"/>
              </a:rPr>
              <a:t>			&gt;= 250	.2</a:t>
            </a:r>
            <a:endParaRPr lang="en-US" sz="1600" dirty="0">
              <a:latin typeface="Times New Roman" panose="02020603050405020304" pitchFamily="18" charset="0"/>
              <a:ea typeface="Times New Roman" panose="02020603050405020304" pitchFamily="18" charset="0"/>
            </a:endParaRPr>
          </a:p>
          <a:p>
            <a:pPr marL="2057400" indent="-1716088">
              <a:spcBef>
                <a:spcPts val="600"/>
              </a:spcBef>
              <a:spcAft>
                <a:spcPts val="600"/>
              </a:spcAft>
              <a:tabLst>
                <a:tab pos="800100" algn="l"/>
                <a:tab pos="2401888" algn="l"/>
                <a:tab pos="5827713" algn="r"/>
              </a:tabLst>
            </a:pPr>
            <a:r>
              <a:rPr lang="en-US" sz="1600" b="1" dirty="0">
                <a:latin typeface="Courier New" panose="02070309020205020404" pitchFamily="49" charset="0"/>
                <a:ea typeface="Times New Roman" panose="02020603050405020304" pitchFamily="18" charset="0"/>
              </a:rPr>
              <a:t>w (wholesale)		&lt; 500	.4</a:t>
            </a:r>
            <a:endParaRPr lang="en-US" sz="1600" dirty="0">
              <a:latin typeface="Times New Roman" panose="02020603050405020304" pitchFamily="18" charset="0"/>
              <a:ea typeface="Times New Roman" panose="02020603050405020304" pitchFamily="18" charset="0"/>
            </a:endParaRPr>
          </a:p>
          <a:p>
            <a:pPr marL="2057400" indent="-1716088">
              <a:spcBef>
                <a:spcPts val="600"/>
              </a:spcBef>
              <a:spcAft>
                <a:spcPts val="600"/>
              </a:spcAft>
              <a:tabLst>
                <a:tab pos="800100" algn="l"/>
                <a:tab pos="2401888" algn="l"/>
                <a:tab pos="5827713" algn="r"/>
              </a:tabLst>
            </a:pPr>
            <a:r>
              <a:rPr lang="en-US" sz="1600" b="1" dirty="0">
                <a:latin typeface="Courier New" panose="02070309020205020404" pitchFamily="49" charset="0"/>
                <a:ea typeface="Times New Roman" panose="02020603050405020304" pitchFamily="18" charset="0"/>
              </a:rPr>
              <a:t>			&gt;= 500	.5</a:t>
            </a:r>
            <a:endParaRPr lang="en-US" sz="1600" dirty="0">
              <a:latin typeface="Times New Roman" panose="02020603050405020304" pitchFamily="18" charset="0"/>
              <a:ea typeface="Times New Roman" panose="02020603050405020304" pitchFamily="18" charset="0"/>
            </a:endParaRPr>
          </a:p>
          <a:p>
            <a:endParaRPr lang="en-US" dirty="0"/>
          </a:p>
        </p:txBody>
      </p:sp>
      <p:sp>
        <p:nvSpPr>
          <p:cNvPr id="2" name="Date Placeholder 1">
            <a:extLst>
              <a:ext uri="{FF2B5EF4-FFF2-40B4-BE49-F238E27FC236}">
                <a16:creationId xmlns:a16="http://schemas.microsoft.com/office/drawing/2014/main" id="{9FC38B06-C801-4790-A2E1-03115E3438E8}"/>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id="{61A0A042-4E12-445F-8CC1-34499EFF6402}"/>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448F2E95-33EC-4840-8A2C-FC6FD2672E5E}"/>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4082190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76A430-B72A-4E73-B7CB-2585EBB6EE00}"/>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Nested if statements for customer discounts</a:t>
            </a:r>
            <a:endParaRPr lang="en-US" dirty="0"/>
          </a:p>
        </p:txBody>
      </p:sp>
      <p:sp>
        <p:nvSpPr>
          <p:cNvPr id="6" name="Text Placeholder 5">
            <a:extLst>
              <a:ext uri="{FF2B5EF4-FFF2-40B4-BE49-F238E27FC236}">
                <a16:creationId xmlns:a16="http://schemas.microsoft.com/office/drawing/2014/main" id="{B9533310-5424-4BCB-B98B-F5DAC84FB131}"/>
              </a:ext>
            </a:extLst>
          </p:cNvPr>
          <p:cNvSpPr>
            <a:spLocks noGrp="1"/>
          </p:cNvSpPr>
          <p:nvPr>
            <p:ph type="body" sz="quarter" idx="13"/>
          </p:nvPr>
        </p:nvSpPr>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'r')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if (subtotal &lt; 100) {            // begin nested if</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else if (subtotal &gt;= 100 &amp;&amp; subtotal &lt; 250)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else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.2;</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 end nested if</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else if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'w')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if (subtotal &lt; 500) {            // begin nested if</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.4;</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else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.5;</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 end nested if</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2" name="Date Placeholder 1">
            <a:extLst>
              <a:ext uri="{FF2B5EF4-FFF2-40B4-BE49-F238E27FC236}">
                <a16:creationId xmlns:a16="http://schemas.microsoft.com/office/drawing/2014/main" id="{499DD72F-5618-4F7B-8280-C81E2A113D15}"/>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id="{6C3F5F14-2012-4CC0-8035-980BFB791158}"/>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C70DC4A9-C712-42FA-AF00-6CAD4E4D059C}"/>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32</a:t>
            </a:fld>
            <a:endParaRPr lang="en-US" dirty="0">
              <a:solidFill>
                <a:schemeClr val="bg1"/>
              </a:solidFill>
            </a:endParaRPr>
          </a:p>
        </p:txBody>
      </p:sp>
    </p:spTree>
    <p:extLst>
      <p:ext uri="{BB962C8B-B14F-4D97-AF65-F5344CB8AC3E}">
        <p14:creationId xmlns:p14="http://schemas.microsoft.com/office/powerpoint/2010/main" val="2175226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563E4-3400-40BB-A1E2-33FEFF0C6679}"/>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An if statement that gets the same results</a:t>
            </a:r>
            <a:endParaRPr lang="en-US" dirty="0"/>
          </a:p>
        </p:txBody>
      </p:sp>
      <p:sp>
        <p:nvSpPr>
          <p:cNvPr id="6" name="Text Placeholder 5">
            <a:extLst>
              <a:ext uri="{FF2B5EF4-FFF2-40B4-BE49-F238E27FC236}">
                <a16:creationId xmlns:a16="http://schemas.microsoft.com/office/drawing/2014/main" id="{F1FCB113-371A-4686-9FFA-4F8CDDEEA021}"/>
              </a:ext>
            </a:extLst>
          </p:cNvPr>
          <p:cNvSpPr>
            <a:spLocks noGrp="1"/>
          </p:cNvSpPr>
          <p:nvPr>
            <p:ph type="body" sz="quarter" idx="13"/>
          </p:nvPr>
        </p:nvSpPr>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a:spcBef>
                <a:spcPts val="0"/>
              </a:spcBef>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the discounts for retail customers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'r' &amp;&amp; subtotal &lt; 100)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else if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'r' &amp;&amp;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(subtotal &gt;= 100 &amp;&amp; subtotal &lt; 250))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else if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'r' &amp;&amp;</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subtotal &gt;= 250)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.2;</a:t>
            </a:r>
          </a:p>
          <a:p>
            <a:pPr marL="347345">
              <a:spcBef>
                <a:spcPts val="0"/>
              </a:spcBef>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the discounts for wholesale customers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else if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'w' &amp;&amp;</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subtotal &lt; 500)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.4;</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else if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'w' &amp;&amp;</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subtotal &gt;= 500)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.5;</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2" name="Date Placeholder 1">
            <a:extLst>
              <a:ext uri="{FF2B5EF4-FFF2-40B4-BE49-F238E27FC236}">
                <a16:creationId xmlns:a16="http://schemas.microsoft.com/office/drawing/2014/main" id="{D9789919-166F-4141-8725-FB7FE53ED64A}"/>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id="{CE43AD2A-07BD-49F8-8839-AF3E3258AFFE}"/>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E7215A99-D703-4806-AF73-E260813FFB32}"/>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971434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577197-5594-4AE7-8723-5FF18BFE7928}"/>
              </a:ext>
            </a:extLst>
          </p:cNvPr>
          <p:cNvSpPr>
            <a:spLocks noGrp="1"/>
          </p:cNvSpPr>
          <p:nvPr>
            <p:ph type="title"/>
          </p:nvPr>
        </p:nvSpPr>
        <p:spPr>
          <a:xfrm>
            <a:off x="2362200" y="643455"/>
            <a:ext cx="7315200" cy="332399"/>
          </a:xfrm>
        </p:spPr>
        <p:txBody>
          <a:bodyPr/>
          <a:lstStyle/>
          <a:p>
            <a:r>
              <a:rPr lang="en-US" dirty="0"/>
              <a:t>The console for the Invoice 2.0 program</a:t>
            </a:r>
          </a:p>
        </p:txBody>
      </p:sp>
      <p:sp>
        <p:nvSpPr>
          <p:cNvPr id="6" name="Text Placeholder 5">
            <a:extLst>
              <a:ext uri="{FF2B5EF4-FFF2-40B4-BE49-F238E27FC236}">
                <a16:creationId xmlns:a16="http://schemas.microsoft.com/office/drawing/2014/main" id="{7FE49202-42A6-4C47-8608-9076DFE0D71E}"/>
              </a:ext>
            </a:extLst>
          </p:cNvPr>
          <p:cNvSpPr>
            <a:spLocks noGrp="1"/>
          </p:cNvSpPr>
          <p:nvPr>
            <p:ph type="body" sz="quarter" idx="15"/>
          </p:nvPr>
        </p:nvSpPr>
        <p:spPr>
          <a:xfrm>
            <a:off x="2819400" y="1143000"/>
            <a:ext cx="5486400" cy="2362200"/>
          </a:xfrm>
        </p:spPr>
        <p:txBody>
          <a:bodyPr>
            <a:normAutofit lnSpcReduction="10000"/>
          </a:bodyPr>
          <a:lstStyle/>
          <a:p>
            <a:pPr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The Invoice Total Calculator 2.0</a:t>
            </a:r>
          </a:p>
          <a:p>
            <a:pPr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p>
          <a:p>
            <a:pPr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customer type (r/w):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t>
            </a:r>
            <a:endPar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endParaRPr>
          </a:p>
          <a:p>
            <a:pPr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subtotal: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125.75</a:t>
            </a:r>
            <a:endPar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endParaRPr>
          </a:p>
          <a:p>
            <a:pPr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Discount percent:          0.1</a:t>
            </a:r>
          </a:p>
          <a:p>
            <a:pPr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Discount amount:           12.58</a:t>
            </a:r>
          </a:p>
          <a:p>
            <a:pPr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Invoice total:             113.17</a:t>
            </a:r>
          </a:p>
          <a:p>
            <a:pPr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p>
          <a:p>
            <a:pPr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Bye!</a:t>
            </a:r>
          </a:p>
          <a:p>
            <a:endParaRPr lang="en-US" dirty="0"/>
          </a:p>
        </p:txBody>
      </p:sp>
      <p:sp>
        <p:nvSpPr>
          <p:cNvPr id="2" name="Date Placeholder 1">
            <a:extLst>
              <a:ext uri="{FF2B5EF4-FFF2-40B4-BE49-F238E27FC236}">
                <a16:creationId xmlns:a16="http://schemas.microsoft.com/office/drawing/2014/main" id="{5867ADAE-3DAF-4E52-B08D-12BEDD24F79A}"/>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id="{C18640C1-28B7-4FE5-994F-69E1F7854975}"/>
              </a:ext>
            </a:extLst>
          </p:cNvPr>
          <p:cNvSpPr>
            <a:spLocks noGrp="1"/>
          </p:cNvSpPr>
          <p:nvPr>
            <p:ph type="ftr" sz="quarter" idx="11"/>
          </p:nvPr>
        </p:nvSpPr>
        <p:spPr/>
        <p:txBody>
          <a:bodyPr/>
          <a:lstStyle/>
          <a:p>
            <a:pPr>
              <a:defRPr/>
            </a:pPr>
            <a:r>
              <a:rPr lang="en-US" dirty="0"/>
              <a:t>© 2018, Mike Murach &amp; Associates, Inc.</a:t>
            </a:r>
          </a:p>
        </p:txBody>
      </p:sp>
      <p:sp>
        <p:nvSpPr>
          <p:cNvPr id="4" name="Slide Number Placeholder 3">
            <a:extLst>
              <a:ext uri="{FF2B5EF4-FFF2-40B4-BE49-F238E27FC236}">
                <a16:creationId xmlns:a16="http://schemas.microsoft.com/office/drawing/2014/main" id="{54F31AF0-219D-4A51-A395-5015D1638DDD}"/>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34</a:t>
            </a:fld>
            <a:endParaRPr lang="en-US" dirty="0">
              <a:solidFill>
                <a:schemeClr val="bg1"/>
              </a:solidFill>
            </a:endParaRPr>
          </a:p>
        </p:txBody>
      </p:sp>
    </p:spTree>
    <p:extLst>
      <p:ext uri="{BB962C8B-B14F-4D97-AF65-F5344CB8AC3E}">
        <p14:creationId xmlns:p14="http://schemas.microsoft.com/office/powerpoint/2010/main" val="1531639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C2AA8-1C93-474C-B50B-076DF288F8AB}"/>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code for the Invoice 2.0 program (part 1)</a:t>
            </a:r>
            <a:endParaRPr lang="en-US" dirty="0"/>
          </a:p>
        </p:txBody>
      </p:sp>
      <p:sp>
        <p:nvSpPr>
          <p:cNvPr id="6" name="Text Placeholder 5">
            <a:extLst>
              <a:ext uri="{FF2B5EF4-FFF2-40B4-BE49-F238E27FC236}">
                <a16:creationId xmlns:a16="http://schemas.microsoft.com/office/drawing/2014/main" id="{1953BED4-D0DC-4F3C-A7E0-54B7C603E248}"/>
              </a:ext>
            </a:extLst>
          </p:cNvPr>
          <p:cNvSpPr>
            <a:spLocks noGrp="1"/>
          </p:cNvSpPr>
          <p:nvPr>
            <p:ph type="body" sz="quarter" idx="13"/>
          </p:nvPr>
        </p:nvSpPr>
        <p:spPr/>
        <p:txBody>
          <a:bodyPr/>
          <a:lstStyle/>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#include &lt;iostream&gt;</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#include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cmath</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using namespace std;</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int main() {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display title</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"The Invoice Total Calculator 2.0\n\n";</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input</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char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customer_type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"Enter customer type (r/w):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&gt;&gt;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customer_type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double subtotal;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cout &lt;&lt; "Enter subtotal: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cin</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 &gt;&gt; subtotal;</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2" name="Date Placeholder 1">
            <a:extLst>
              <a:ext uri="{FF2B5EF4-FFF2-40B4-BE49-F238E27FC236}">
                <a16:creationId xmlns:a16="http://schemas.microsoft.com/office/drawing/2014/main" id="{266399F5-D3C5-4FBF-8C39-D3E2FCA83D7F}"/>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id="{233A5E09-95FE-4C8A-97E4-9EAB308153FD}"/>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1851AB7A-3CE5-4986-BCC1-D3CE0ABC680C}"/>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35</a:t>
            </a:fld>
            <a:endParaRPr lang="en-US" dirty="0">
              <a:solidFill>
                <a:schemeClr val="bg1"/>
              </a:solidFill>
            </a:endParaRPr>
          </a:p>
        </p:txBody>
      </p:sp>
    </p:spTree>
    <p:extLst>
      <p:ext uri="{BB962C8B-B14F-4D97-AF65-F5344CB8AC3E}">
        <p14:creationId xmlns:p14="http://schemas.microsoft.com/office/powerpoint/2010/main" val="267590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FF7A14-2E77-40AB-972C-E55ADE71A5C8}"/>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code for the Invoice 2.0 program (part 2)</a:t>
            </a:r>
            <a:endParaRPr lang="en-US" dirty="0"/>
          </a:p>
        </p:txBody>
      </p:sp>
      <p:sp>
        <p:nvSpPr>
          <p:cNvPr id="6" name="Text Placeholder 5">
            <a:extLst>
              <a:ext uri="{FF2B5EF4-FFF2-40B4-BE49-F238E27FC236}">
                <a16:creationId xmlns:a16="http://schemas.microsoft.com/office/drawing/2014/main" id="{6E76EA52-A7B9-4245-8E9F-C2A811A3B9EB}"/>
              </a:ext>
            </a:extLst>
          </p:cNvPr>
          <p:cNvSpPr>
            <a:spLocks noGrp="1"/>
          </p:cNvSpPr>
          <p:nvPr>
            <p:ph type="body" sz="quarter" idx="13"/>
          </p:nvPr>
        </p:nvSpPr>
        <p:spPr>
          <a:xfrm>
            <a:off x="2362200" y="990600"/>
            <a:ext cx="7391400" cy="4876800"/>
          </a:xfrm>
        </p:spPr>
        <p:txBody>
          <a:bodyPr>
            <a:normAutofit fontScale="92500" lnSpcReduction="10000"/>
          </a:bodyPr>
          <a:lstStyle/>
          <a:p>
            <a:pPr marL="347345">
              <a:spcBef>
                <a:spcPts val="0"/>
              </a:spcBef>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set discount percent</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tolower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customer_type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'r') {           // RETAIL</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(subtotal &lt; 100)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 if (subtotal &gt;= 100 &amp;&amp; subtotal &lt; 250)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.2;</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 if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tolower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customer_type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'w') {     // WHOLESALE</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(subtotal &lt; 500)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.4;</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.5;</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 {                                       // OTHER</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p>
        </p:txBody>
      </p:sp>
      <p:sp>
        <p:nvSpPr>
          <p:cNvPr id="2" name="Date Placeholder 1">
            <a:extLst>
              <a:ext uri="{FF2B5EF4-FFF2-40B4-BE49-F238E27FC236}">
                <a16:creationId xmlns:a16="http://schemas.microsoft.com/office/drawing/2014/main" id="{00BD9529-B603-4502-B6A9-E9E956FC8080}"/>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id="{1EC418F9-620A-407B-BFAA-D4566C57D2C2}"/>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73AC5ABD-30FE-4CA0-87F9-675647C11524}"/>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654817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83CB0-3E94-4BE8-84CA-247FEBBA847D}"/>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code for the Invoice 2.0 program (part 3)</a:t>
            </a:r>
            <a:endParaRPr lang="en-US" dirty="0"/>
          </a:p>
        </p:txBody>
      </p:sp>
      <p:sp>
        <p:nvSpPr>
          <p:cNvPr id="6" name="Text Placeholder 5">
            <a:extLst>
              <a:ext uri="{FF2B5EF4-FFF2-40B4-BE49-F238E27FC236}">
                <a16:creationId xmlns:a16="http://schemas.microsoft.com/office/drawing/2014/main" id="{7B2FEDA2-FBB2-4A76-B3CA-9761798A439A}"/>
              </a:ext>
            </a:extLst>
          </p:cNvPr>
          <p:cNvSpPr>
            <a:spLocks noGrp="1"/>
          </p:cNvSpPr>
          <p:nvPr>
            <p:ph type="body" sz="quarter" idx="13"/>
          </p:nvPr>
        </p:nvSpPr>
        <p:spPr>
          <a:xfrm>
            <a:off x="2362200" y="1066800"/>
            <a:ext cx="7696200" cy="4876800"/>
          </a:xfrm>
        </p:spPr>
        <p:txBody>
          <a:bodyPr/>
          <a:lstStyle/>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calculate and round results</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discount_amount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subtotal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discount_amount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round(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discount_amount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100) / 100;</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subtotal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discount_amount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round(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100) / 100;</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display output</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"Discount percent: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endl</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"Discount amount: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discount_amount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endl</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"Invoice total: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"Bye!\n\n";</a:t>
            </a:r>
          </a:p>
          <a:p>
            <a:pPr marL="347345">
              <a:spcBef>
                <a:spcPts val="0"/>
              </a:spcBef>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p>
        </p:txBody>
      </p:sp>
      <p:sp>
        <p:nvSpPr>
          <p:cNvPr id="2" name="Date Placeholder 1">
            <a:extLst>
              <a:ext uri="{FF2B5EF4-FFF2-40B4-BE49-F238E27FC236}">
                <a16:creationId xmlns:a16="http://schemas.microsoft.com/office/drawing/2014/main" id="{C1DE8858-E4EE-4F43-A220-52EB4F80A7A2}"/>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id="{E770A6AD-D52B-457F-BB77-11FC0F0A152C}"/>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CBB0609E-3484-41F3-85D0-F5BDBC0EF0B0}"/>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90487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6D37-4714-41EF-9A91-035C936E8782}"/>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syntax for a conditional expression</a:t>
            </a:r>
            <a:endParaRPr lang="en-US" dirty="0"/>
          </a:p>
        </p:txBody>
      </p:sp>
      <p:sp>
        <p:nvSpPr>
          <p:cNvPr id="3" name="Text Placeholder 2">
            <a:extLst>
              <a:ext uri="{FF2B5EF4-FFF2-40B4-BE49-F238E27FC236}">
                <a16:creationId xmlns:a16="http://schemas.microsoft.com/office/drawing/2014/main" id="{40F66C09-B43D-4E9F-A040-F4D2E85D4588}"/>
              </a:ext>
            </a:extLst>
          </p:cNvPr>
          <p:cNvSpPr>
            <a:spLocks noGrp="1"/>
          </p:cNvSpPr>
          <p:nvPr>
            <p:ph type="body" sz="quarter" idx="13"/>
          </p:nvPr>
        </p:nvSpPr>
        <p:spPr>
          <a:xfrm>
            <a:off x="2362200" y="1066800"/>
            <a:ext cx="7391400" cy="4876800"/>
          </a:xfrm>
        </p:spPr>
        <p:txBody>
          <a:bodyPr/>
          <a:lstStyle/>
          <a:p>
            <a:pPr marL="347345">
              <a:spcBef>
                <a:spcPts val="0"/>
              </a:spcBef>
              <a:tabLst>
                <a:tab pos="1371600" algn="l"/>
              </a:tabLst>
            </a:pPr>
            <a:r>
              <a:rPr lang="en-US" sz="1600" dirty="0" err="1">
                <a:latin typeface="Courier New" panose="02070309020205020404" pitchFamily="49" charset="0"/>
                <a:ea typeface="Times New Roman" panose="02020603050405020304" pitchFamily="18" charset="0"/>
                <a:cs typeface="Times New Roman" panose="02020603050405020304" pitchFamily="18" charset="0"/>
              </a:rPr>
              <a:t>boolean_expression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if_true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if_false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eaLnBrk="0" hangingPunct="0">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 conditional expression</a:t>
            </a:r>
          </a:p>
          <a:p>
            <a:pPr marL="347345"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subtotal &gt;= 100 ? .1 : .05     // returns .1 or .05</a:t>
            </a:r>
          </a:p>
          <a:p>
            <a:pPr marL="347345"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depending on subtotal</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use a conditional operator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to set the value of a variable</a:t>
            </a:r>
          </a:p>
          <a:p>
            <a:pPr marL="347345">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subtotal &gt;= 100 ? .1 : .05;</a:t>
            </a:r>
          </a:p>
          <a:p>
            <a:endParaRPr lang="en-US" dirty="0"/>
          </a:p>
        </p:txBody>
      </p:sp>
      <p:sp>
        <p:nvSpPr>
          <p:cNvPr id="6" name="Date Placeholder 5">
            <a:extLst>
              <a:ext uri="{FF2B5EF4-FFF2-40B4-BE49-F238E27FC236}">
                <a16:creationId xmlns:a16="http://schemas.microsoft.com/office/drawing/2014/main" id="{A11973C5-90D5-4968-B9C9-5648427A8B35}"/>
              </a:ext>
            </a:extLst>
          </p:cNvPr>
          <p:cNvSpPr>
            <a:spLocks noGrp="1"/>
          </p:cNvSpPr>
          <p:nvPr>
            <p:ph type="dt" sz="half" idx="10"/>
          </p:nvPr>
        </p:nvSpPr>
        <p:spPr/>
        <p:txBody>
          <a:bodyPr/>
          <a:lstStyle/>
          <a:p>
            <a:pPr>
              <a:defRPr/>
            </a:pPr>
            <a:r>
              <a:rPr lang="en-US"/>
              <a:t>Murach's C++ Programming</a:t>
            </a:r>
            <a:endParaRPr lang="en-US" dirty="0"/>
          </a:p>
        </p:txBody>
      </p:sp>
      <p:sp>
        <p:nvSpPr>
          <p:cNvPr id="7" name="Footer Placeholder 6">
            <a:extLst>
              <a:ext uri="{FF2B5EF4-FFF2-40B4-BE49-F238E27FC236}">
                <a16:creationId xmlns:a16="http://schemas.microsoft.com/office/drawing/2014/main" id="{21DB739E-01D5-4801-A414-4A48C989B8E7}"/>
              </a:ext>
            </a:extLst>
          </p:cNvPr>
          <p:cNvSpPr>
            <a:spLocks noGrp="1"/>
          </p:cNvSpPr>
          <p:nvPr>
            <p:ph type="ftr" sz="quarter" idx="11"/>
          </p:nvPr>
        </p:nvSpPr>
        <p:spPr/>
        <p:txBody>
          <a:bodyPr/>
          <a:lstStyle/>
          <a:p>
            <a:pPr>
              <a:defRPr/>
            </a:pPr>
            <a:r>
              <a:rPr lang="en-US"/>
              <a:t>© 2018, Mike Murach &amp; Associates, Inc.</a:t>
            </a:r>
          </a:p>
        </p:txBody>
      </p:sp>
      <p:sp>
        <p:nvSpPr>
          <p:cNvPr id="8" name="Slide Number Placeholder 7">
            <a:extLst>
              <a:ext uri="{FF2B5EF4-FFF2-40B4-BE49-F238E27FC236}">
                <a16:creationId xmlns:a16="http://schemas.microsoft.com/office/drawing/2014/main" id="{97DD3C5C-F443-4D46-BFE6-5304084AE906}"/>
              </a:ext>
            </a:extLst>
          </p:cNvPr>
          <p:cNvSpPr>
            <a:spLocks noGrp="1"/>
          </p:cNvSpPr>
          <p:nvPr>
            <p:ph type="sldNum" sz="quarter" idx="12"/>
          </p:nvPr>
        </p:nvSpPr>
        <p:spPr/>
        <p:txBody>
          <a:body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a:solidFill>
                  <a:schemeClr val="bg1"/>
                </a:solidFill>
                <a:latin typeface="Arial Narrow" pitchFamily="34" charset="0"/>
              </a:rPr>
              <a:pPr algn="r">
                <a:defRPr/>
              </a:pPr>
              <a:t>38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48213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A979-A501-45BB-B425-76DC05F4331B}"/>
              </a:ext>
            </a:extLst>
          </p:cNvPr>
          <p:cNvSpPr>
            <a:spLocks noGrp="1"/>
          </p:cNvSpPr>
          <p:nvPr>
            <p:ph type="title"/>
          </p:nvPr>
        </p:nvSpPr>
        <p:spPr>
          <a:xfrm>
            <a:off x="2438400" y="722734"/>
            <a:ext cx="7315200" cy="664797"/>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statement that uses parentheses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to identify the Boolean expression</a:t>
            </a:r>
            <a:endParaRPr lang="en-US" dirty="0"/>
          </a:p>
        </p:txBody>
      </p:sp>
      <p:sp>
        <p:nvSpPr>
          <p:cNvPr id="3" name="Text Placeholder 2">
            <a:extLst>
              <a:ext uri="{FF2B5EF4-FFF2-40B4-BE49-F238E27FC236}">
                <a16:creationId xmlns:a16="http://schemas.microsoft.com/office/drawing/2014/main" id="{0B78A99C-992A-43F3-BE59-C0E12F9D6888}"/>
              </a:ext>
            </a:extLst>
          </p:cNvPr>
          <p:cNvSpPr>
            <a:spLocks noGrp="1"/>
          </p:cNvSpPr>
          <p:nvPr>
            <p:ph type="body" sz="quarter" idx="13"/>
          </p:nvPr>
        </p:nvSpPr>
        <p:spPr>
          <a:xfrm>
            <a:off x="2362200" y="1496942"/>
            <a:ext cx="7391400" cy="577336"/>
          </a:xfrm>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(subtotal &gt;= 100) ? .1 : .05;</a:t>
            </a:r>
          </a:p>
          <a:p>
            <a:endParaRPr lang="en-US" dirty="0"/>
          </a:p>
        </p:txBody>
      </p:sp>
      <p:sp>
        <p:nvSpPr>
          <p:cNvPr id="4" name="Text Placeholder 3">
            <a:extLst>
              <a:ext uri="{FF2B5EF4-FFF2-40B4-BE49-F238E27FC236}">
                <a16:creationId xmlns:a16="http://schemas.microsoft.com/office/drawing/2014/main" id="{C0C01B3D-80A8-4CD1-9FBF-2653BB3DF544}"/>
              </a:ext>
            </a:extLst>
          </p:cNvPr>
          <p:cNvSpPr>
            <a:spLocks noGrp="1"/>
          </p:cNvSpPr>
          <p:nvPr>
            <p:ph type="body" sz="quarter" idx="14"/>
          </p:nvPr>
        </p:nvSpPr>
        <p:spPr>
          <a:xfrm>
            <a:off x="2362200" y="2209800"/>
            <a:ext cx="7391400" cy="382544"/>
          </a:xfrm>
        </p:spPr>
        <p:txBody>
          <a:bodyPr>
            <a:normAutofit fontScale="77500" lnSpcReduction="20000"/>
          </a:bodyPr>
          <a:lstStyle/>
          <a:p>
            <a:pPr>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An if statement that performs the same task</a:t>
            </a:r>
          </a:p>
          <a:p>
            <a:endParaRPr lang="en-US" dirty="0"/>
          </a:p>
        </p:txBody>
      </p:sp>
      <p:sp>
        <p:nvSpPr>
          <p:cNvPr id="5" name="Text Placeholder 4">
            <a:extLst>
              <a:ext uri="{FF2B5EF4-FFF2-40B4-BE49-F238E27FC236}">
                <a16:creationId xmlns:a16="http://schemas.microsoft.com/office/drawing/2014/main" id="{5F74BB2D-7E26-4806-8178-937136E98CFB}"/>
              </a:ext>
            </a:extLst>
          </p:cNvPr>
          <p:cNvSpPr>
            <a:spLocks noGrp="1"/>
          </p:cNvSpPr>
          <p:nvPr>
            <p:ph type="body" sz="quarter" idx="15"/>
          </p:nvPr>
        </p:nvSpPr>
        <p:spPr>
          <a:xfrm>
            <a:off x="2362200" y="2664822"/>
            <a:ext cx="7391400" cy="2049956"/>
          </a:xfrm>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(subtotal &gt;= 100)</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else</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.05;</a:t>
            </a:r>
          </a:p>
          <a:p>
            <a:endParaRPr lang="en-US" dirty="0"/>
          </a:p>
        </p:txBody>
      </p:sp>
      <p:sp>
        <p:nvSpPr>
          <p:cNvPr id="6" name="Date Placeholder 5">
            <a:extLst>
              <a:ext uri="{FF2B5EF4-FFF2-40B4-BE49-F238E27FC236}">
                <a16:creationId xmlns:a16="http://schemas.microsoft.com/office/drawing/2014/main" id="{00E38DE6-87F4-42E4-9C38-AD6F2363617A}"/>
              </a:ext>
            </a:extLst>
          </p:cNvPr>
          <p:cNvSpPr>
            <a:spLocks noGrp="1"/>
          </p:cNvSpPr>
          <p:nvPr>
            <p:ph type="dt" sz="half" idx="10"/>
          </p:nvPr>
        </p:nvSpPr>
        <p:spPr/>
        <p:txBody>
          <a:bodyPr/>
          <a:lstStyle/>
          <a:p>
            <a:pPr>
              <a:defRPr/>
            </a:pPr>
            <a:r>
              <a:rPr lang="en-US"/>
              <a:t>Murach's C++ Programming</a:t>
            </a:r>
            <a:endParaRPr lang="en-US" dirty="0"/>
          </a:p>
        </p:txBody>
      </p:sp>
      <p:sp>
        <p:nvSpPr>
          <p:cNvPr id="7" name="Footer Placeholder 6">
            <a:extLst>
              <a:ext uri="{FF2B5EF4-FFF2-40B4-BE49-F238E27FC236}">
                <a16:creationId xmlns:a16="http://schemas.microsoft.com/office/drawing/2014/main" id="{6AABC445-DB45-461B-9FBD-222672A685CE}"/>
              </a:ext>
            </a:extLst>
          </p:cNvPr>
          <p:cNvSpPr>
            <a:spLocks noGrp="1"/>
          </p:cNvSpPr>
          <p:nvPr>
            <p:ph type="ftr" sz="quarter" idx="11"/>
          </p:nvPr>
        </p:nvSpPr>
        <p:spPr/>
        <p:txBody>
          <a:bodyPr/>
          <a:lstStyle/>
          <a:p>
            <a:pPr>
              <a:defRPr/>
            </a:pPr>
            <a:r>
              <a:rPr lang="en-US"/>
              <a:t>© 2018, Mike Murach &amp; Associates, Inc.</a:t>
            </a:r>
          </a:p>
        </p:txBody>
      </p:sp>
      <p:sp>
        <p:nvSpPr>
          <p:cNvPr id="8" name="Slide Number Placeholder 7">
            <a:extLst>
              <a:ext uri="{FF2B5EF4-FFF2-40B4-BE49-F238E27FC236}">
                <a16:creationId xmlns:a16="http://schemas.microsoft.com/office/drawing/2014/main" id="{0031A0C1-1534-4E01-8BE5-6C66EDE346CC}"/>
              </a:ext>
            </a:extLst>
          </p:cNvPr>
          <p:cNvSpPr>
            <a:spLocks noGrp="1"/>
          </p:cNvSpPr>
          <p:nvPr>
            <p:ph type="sldNum" sz="quarter" idx="12"/>
          </p:nvPr>
        </p:nvSpPr>
        <p:spPr/>
        <p:txBody>
          <a:body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a:solidFill>
                  <a:schemeClr val="bg1"/>
                </a:solidFill>
                <a:latin typeface="Arial Narrow" pitchFamily="34" charset="0"/>
              </a:rPr>
              <a:pPr algn="r">
                <a:defRPr/>
              </a:pPr>
              <a:t>39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477507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88CA3E8-9A1E-4D52-8867-4CD56EF76656}"/>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 Slide </a:t>
            </a:r>
            <a:fld id="{5ECE9829-65B2-40C6-AEFF-7C648FF56A9C}" type="slidenum">
              <a:rPr lang="en-US" sz="900">
                <a:solidFill>
                  <a:schemeClr val="bg1"/>
                </a:solidFill>
                <a:latin typeface="Arial Narrow" pitchFamily="34" charset="0"/>
              </a:rPr>
              <a:pPr algn="r">
                <a:defRPr/>
              </a:pPr>
              <a:t>4</a:t>
            </a:fld>
            <a:endParaRPr lang="en-US" sz="900" dirty="0">
              <a:solidFill>
                <a:schemeClr val="bg1"/>
              </a:solidFill>
              <a:latin typeface="Arial Narrow" pitchFamily="34" charset="0"/>
            </a:endParaRPr>
          </a:p>
        </p:txBody>
      </p:sp>
      <p:sp>
        <p:nvSpPr>
          <p:cNvPr id="2" name="Title 1">
            <a:extLst>
              <a:ext uri="{FF2B5EF4-FFF2-40B4-BE49-F238E27FC236}">
                <a16:creationId xmlns:a16="http://schemas.microsoft.com/office/drawing/2014/main" id="{80935214-C51A-4E5E-B651-8CF4F84B37E3}"/>
              </a:ext>
            </a:extLst>
          </p:cNvPr>
          <p:cNvSpPr>
            <a:spLocks noGrp="1"/>
          </p:cNvSpPr>
          <p:nvPr>
            <p:ph type="title"/>
          </p:nvPr>
        </p:nvSpPr>
        <p:spPr/>
        <p:txBody>
          <a:bodyPr/>
          <a:lstStyle/>
          <a:p>
            <a:pPr>
              <a:spcBef>
                <a:spcPts val="0"/>
              </a:spcBef>
              <a:spcAft>
                <a:spcPts val="600"/>
              </a:spcAft>
              <a:tabLst>
                <a:tab pos="1371600" algn="l"/>
              </a:tabLst>
            </a:pPr>
            <a:r>
              <a:rPr lang="en-US" dirty="0"/>
              <a:t>A class that’s available from the string header</a:t>
            </a:r>
            <a:endParaRPr lang="en-US"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4005A45-BEFC-4702-B62E-B558CD34104E}"/>
              </a:ext>
            </a:extLst>
          </p:cNvPr>
          <p:cNvSpPr>
            <a:spLocks noGrp="1"/>
          </p:cNvSpPr>
          <p:nvPr>
            <p:ph type="body" sz="quarter" idx="13"/>
          </p:nvPr>
        </p:nvSpPr>
        <p:spPr>
          <a:xfrm>
            <a:off x="2362200" y="1066800"/>
            <a:ext cx="7391400" cy="4724400"/>
          </a:xfrm>
        </p:spPr>
        <p:txBody>
          <a:bodyPr/>
          <a:lstStyle/>
          <a:p>
            <a:pPr marL="347345">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string</a:t>
            </a:r>
          </a:p>
          <a:p>
            <a:pPr lvl="0"/>
            <a:r>
              <a:rPr lang="en-US" sz="2400" b="1" dirty="0">
                <a:solidFill>
                  <a:srgbClr val="000099"/>
                </a:solidFill>
              </a:rPr>
              <a:t>How to include the string header file</a:t>
            </a:r>
          </a:p>
          <a:p>
            <a:pPr marL="347345">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#include &lt;string&gt;</a:t>
            </a:r>
          </a:p>
          <a:p>
            <a:pPr eaLnBrk="0" hangingPunct="0">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define and initialize a string variable</a:t>
            </a:r>
          </a:p>
          <a:p>
            <a:pPr marL="347345"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string message1 = "Invalid data entry";</a:t>
            </a:r>
          </a:p>
          <a:p>
            <a:pPr marL="347345" eaLnBrk="0" hangingPunct="0">
              <a:spcBef>
                <a:spcPts val="0"/>
              </a:spcBef>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string message2 = "";                    // empty string</a:t>
            </a:r>
          </a:p>
          <a:p>
            <a:endParaRPr lang="en-US" dirty="0"/>
          </a:p>
        </p:txBody>
      </p:sp>
    </p:spTree>
    <p:extLst>
      <p:ext uri="{BB962C8B-B14F-4D97-AF65-F5344CB8AC3E}">
        <p14:creationId xmlns:p14="http://schemas.microsoft.com/office/powerpoint/2010/main" val="249851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DCC217-58AA-44FC-A36A-F7024A9BADE9}"/>
              </a:ext>
            </a:extLst>
          </p:cNvPr>
          <p:cNvSpPr>
            <a:spLocks noGrp="1"/>
          </p:cNvSpPr>
          <p:nvPr>
            <p:ph type="title"/>
          </p:nvPr>
        </p:nvSpPr>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syntax of the switch statement</a:t>
            </a:r>
            <a:endParaRPr lang="en-US" dirty="0"/>
          </a:p>
        </p:txBody>
      </p:sp>
      <p:sp>
        <p:nvSpPr>
          <p:cNvPr id="6" name="Text Placeholder 5">
            <a:extLst>
              <a:ext uri="{FF2B5EF4-FFF2-40B4-BE49-F238E27FC236}">
                <a16:creationId xmlns:a16="http://schemas.microsoft.com/office/drawing/2014/main" id="{F1C4A1CF-94BD-45E8-B789-F0F6736C1EB7}"/>
              </a:ext>
            </a:extLst>
          </p:cNvPr>
          <p:cNvSpPr>
            <a:spLocks noGrp="1"/>
          </p:cNvSpPr>
          <p:nvPr>
            <p:ph type="body" sz="quarter" idx="13"/>
          </p:nvPr>
        </p:nvSpPr>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switch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switch_expression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tabLst>
                <a:tab pos="137160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case</a:t>
            </a:r>
            <a:r>
              <a:rPr lang="en-US" sz="1600" dirty="0">
                <a:latin typeface="Courier New" panose="02070309020205020404" pitchFamily="49" charset="0"/>
                <a:ea typeface="Times New Roman" panose="02020603050405020304" pitchFamily="18" charset="0"/>
                <a:cs typeface="Times New Roman" panose="02020603050405020304" pitchFamily="18" charset="0"/>
              </a:rPr>
              <a:t> label1</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        statements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break;</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case </a:t>
            </a:r>
            <a:r>
              <a:rPr lang="en-US" sz="1600" dirty="0">
                <a:latin typeface="Courier New" panose="02070309020205020404" pitchFamily="49" charset="0"/>
                <a:ea typeface="Times New Roman" panose="02020603050405020304" pitchFamily="18" charset="0"/>
                <a:cs typeface="Times New Roman" panose="02020603050405020304" pitchFamily="18" charset="0"/>
              </a:rPr>
              <a:t>label2</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        statements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tabLst>
                <a:tab pos="137160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break;</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tabLst>
                <a:tab pos="137160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default:</a:t>
            </a:r>
          </a:p>
          <a:p>
            <a:pPr marL="347345">
              <a:spcBef>
                <a:spcPts val="0"/>
              </a:spcBef>
              <a:tabLst>
                <a:tab pos="137160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        statements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break;</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2" name="Date Placeholder 1">
            <a:extLst>
              <a:ext uri="{FF2B5EF4-FFF2-40B4-BE49-F238E27FC236}">
                <a16:creationId xmlns:a16="http://schemas.microsoft.com/office/drawing/2014/main" id="{84CC657A-C6CC-4378-A252-77013995B297}"/>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id="{D428DA38-9821-4F30-A4B2-F1CCE30F0458}"/>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45A010C1-5EF1-4AA7-AF91-EBB3EBF183B4}"/>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40</a:t>
            </a:fld>
            <a:endParaRPr lang="en-US" dirty="0">
              <a:solidFill>
                <a:schemeClr val="bg1"/>
              </a:solidFill>
            </a:endParaRPr>
          </a:p>
        </p:txBody>
      </p:sp>
    </p:spTree>
    <p:extLst>
      <p:ext uri="{BB962C8B-B14F-4D97-AF65-F5344CB8AC3E}">
        <p14:creationId xmlns:p14="http://schemas.microsoft.com/office/powerpoint/2010/main" val="257398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B3C6ED-E593-4F6E-82CE-9EF8959A27D3}"/>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switch statement that uses an int variable</a:t>
            </a:r>
            <a:endParaRPr lang="en-US" dirty="0"/>
          </a:p>
        </p:txBody>
      </p:sp>
      <p:sp>
        <p:nvSpPr>
          <p:cNvPr id="6" name="Text Placeholder 5">
            <a:extLst>
              <a:ext uri="{FF2B5EF4-FFF2-40B4-BE49-F238E27FC236}">
                <a16:creationId xmlns:a16="http://schemas.microsoft.com/office/drawing/2014/main" id="{521A4B69-CD83-4A30-9D62-3179E3A3D1E3}"/>
              </a:ext>
            </a:extLst>
          </p:cNvPr>
          <p:cNvSpPr>
            <a:spLocks noGrp="1"/>
          </p:cNvSpPr>
          <p:nvPr>
            <p:ph type="body" sz="quarter" idx="13"/>
          </p:nvPr>
        </p:nvSpPr>
        <p:spPr>
          <a:xfrm>
            <a:off x="2362200" y="1066800"/>
            <a:ext cx="7620000" cy="4876800"/>
          </a:xfrm>
        </p:spPr>
        <p:txBody>
          <a:bodyPr/>
          <a:lstStyle/>
          <a:p>
            <a:pPr marL="341313">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string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product_description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1313">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switch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product_id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1313">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case 1:</a:t>
            </a:r>
          </a:p>
          <a:p>
            <a:pPr marL="341313">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product_description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"Hammer";</a:t>
            </a:r>
          </a:p>
          <a:p>
            <a:pPr marL="341313">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break;</a:t>
            </a:r>
          </a:p>
          <a:p>
            <a:pPr marL="341313">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case 2:</a:t>
            </a:r>
          </a:p>
          <a:p>
            <a:pPr marL="341313">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product_description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"Box of Nails";</a:t>
            </a:r>
          </a:p>
          <a:p>
            <a:pPr marL="341313">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break;</a:t>
            </a:r>
          </a:p>
          <a:p>
            <a:pPr marL="341313">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default:</a:t>
            </a:r>
          </a:p>
          <a:p>
            <a:pPr marL="341313">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product_description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"No product found for specified ID";</a:t>
            </a:r>
          </a:p>
          <a:p>
            <a:pPr marL="341313">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break;</a:t>
            </a:r>
          </a:p>
          <a:p>
            <a:pPr marL="341313">
              <a:spcBef>
                <a:spcPts val="0"/>
              </a:spcBef>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1313"/>
            <a:endParaRPr lang="en-US" dirty="0"/>
          </a:p>
        </p:txBody>
      </p:sp>
      <p:sp>
        <p:nvSpPr>
          <p:cNvPr id="2" name="Date Placeholder 1">
            <a:extLst>
              <a:ext uri="{FF2B5EF4-FFF2-40B4-BE49-F238E27FC236}">
                <a16:creationId xmlns:a16="http://schemas.microsoft.com/office/drawing/2014/main" id="{C9332578-2D32-480B-BB90-C072468BA8AC}"/>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id="{7C37E051-14CB-4436-AEA9-2496EA5FA3FE}"/>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97AD7115-7724-4FAD-9670-62E8F46A1DC1}"/>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41</a:t>
            </a:fld>
            <a:endParaRPr lang="en-US" dirty="0">
              <a:solidFill>
                <a:schemeClr val="bg1"/>
              </a:solidFill>
            </a:endParaRPr>
          </a:p>
        </p:txBody>
      </p:sp>
    </p:spTree>
    <p:extLst>
      <p:ext uri="{BB962C8B-B14F-4D97-AF65-F5344CB8AC3E}">
        <p14:creationId xmlns:p14="http://schemas.microsoft.com/office/powerpoint/2010/main" val="2484595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CD9F14-7DB7-457D-A01C-C86D332263B4}"/>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switch statement that falls through case labels</a:t>
            </a:r>
            <a:endParaRPr lang="en-US" dirty="0"/>
          </a:p>
        </p:txBody>
      </p:sp>
      <p:sp>
        <p:nvSpPr>
          <p:cNvPr id="6" name="Text Placeholder 5">
            <a:extLst>
              <a:ext uri="{FF2B5EF4-FFF2-40B4-BE49-F238E27FC236}">
                <a16:creationId xmlns:a16="http://schemas.microsoft.com/office/drawing/2014/main" id="{27869AD3-144E-4F8B-A180-BA90916F1C1E}"/>
              </a:ext>
            </a:extLst>
          </p:cNvPr>
          <p:cNvSpPr>
            <a:spLocks noGrp="1"/>
          </p:cNvSpPr>
          <p:nvPr>
            <p:ph type="body" sz="quarter" idx="13"/>
          </p:nvPr>
        </p:nvSpPr>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string day;</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switch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day_of_week</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case 1:</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case 2:</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case 3:</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case 4:</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case 5:</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day = "weekday";</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break;</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case 6:</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case 7:</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day = "weekend";</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break;</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2" name="Date Placeholder 1">
            <a:extLst>
              <a:ext uri="{FF2B5EF4-FFF2-40B4-BE49-F238E27FC236}">
                <a16:creationId xmlns:a16="http://schemas.microsoft.com/office/drawing/2014/main" id="{F2035EE5-DB9F-45C6-AC18-78BF57197660}"/>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id="{A15860B9-CC12-4F2B-A554-8EF19FC0B689}"/>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42071A55-DF1A-4567-861C-DF406E8C38A9}"/>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42</a:t>
            </a:fld>
            <a:endParaRPr lang="en-US" dirty="0">
              <a:solidFill>
                <a:schemeClr val="bg1"/>
              </a:solidFill>
            </a:endParaRPr>
          </a:p>
        </p:txBody>
      </p:sp>
    </p:spTree>
    <p:extLst>
      <p:ext uri="{BB962C8B-B14F-4D97-AF65-F5344CB8AC3E}">
        <p14:creationId xmlns:p14="http://schemas.microsoft.com/office/powerpoint/2010/main" val="35922069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4A1669-5447-4247-857A-4C9B16CFE0B1}"/>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switch statement for a menu system (part 1)</a:t>
            </a:r>
            <a:endParaRPr lang="en-US" dirty="0"/>
          </a:p>
        </p:txBody>
      </p:sp>
      <p:sp>
        <p:nvSpPr>
          <p:cNvPr id="6" name="Text Placeholder 5">
            <a:extLst>
              <a:ext uri="{FF2B5EF4-FFF2-40B4-BE49-F238E27FC236}">
                <a16:creationId xmlns:a16="http://schemas.microsoft.com/office/drawing/2014/main" id="{2240F139-0C8B-4189-B91E-7B545DF317AF}"/>
              </a:ext>
            </a:extLst>
          </p:cNvPr>
          <p:cNvSpPr>
            <a:spLocks noGrp="1"/>
          </p:cNvSpPr>
          <p:nvPr>
            <p:ph type="body" sz="quarter" idx="13"/>
          </p:nvPr>
        </p:nvSpPr>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display menu</a:t>
            </a:r>
          </a:p>
          <a:p>
            <a:pPr marL="347345">
              <a:spcBef>
                <a:spcPts val="0"/>
              </a:spcBef>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"1. List all movies"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endl</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"2. Add a movie"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endl</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"3. Exit"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get menu item from user</a:t>
            </a:r>
          </a:p>
          <a:p>
            <a:pPr marL="347345">
              <a:spcBef>
                <a:spcPts val="0"/>
              </a:spcBef>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"Menu item: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int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menu_item</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cin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&gt;&gt;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menu_item</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2" name="Date Placeholder 1">
            <a:extLst>
              <a:ext uri="{FF2B5EF4-FFF2-40B4-BE49-F238E27FC236}">
                <a16:creationId xmlns:a16="http://schemas.microsoft.com/office/drawing/2014/main" id="{AA2E1A78-707C-44F2-9E4B-1B2D387F3147}"/>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id="{39E336B4-6189-4360-A495-6667B5F373D2}"/>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D9CA2BAC-AAC1-4A3A-9EC1-92D0EAB47954}"/>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43</a:t>
            </a:fld>
            <a:endParaRPr lang="en-US" dirty="0">
              <a:solidFill>
                <a:schemeClr val="bg1"/>
              </a:solidFill>
            </a:endParaRPr>
          </a:p>
        </p:txBody>
      </p:sp>
    </p:spTree>
    <p:extLst>
      <p:ext uri="{BB962C8B-B14F-4D97-AF65-F5344CB8AC3E}">
        <p14:creationId xmlns:p14="http://schemas.microsoft.com/office/powerpoint/2010/main" val="899471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F247BF-D8AB-4C2E-B0E1-F7611563781F}"/>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switch statement for a menu system (part 2)</a:t>
            </a:r>
            <a:endParaRPr lang="en-US" dirty="0"/>
          </a:p>
        </p:txBody>
      </p:sp>
      <p:sp>
        <p:nvSpPr>
          <p:cNvPr id="6" name="Text Placeholder 5">
            <a:extLst>
              <a:ext uri="{FF2B5EF4-FFF2-40B4-BE49-F238E27FC236}">
                <a16:creationId xmlns:a16="http://schemas.microsoft.com/office/drawing/2014/main" id="{9859D515-8D67-40B9-85E5-3958A95B0B8B}"/>
              </a:ext>
            </a:extLst>
          </p:cNvPr>
          <p:cNvSpPr>
            <a:spLocks noGrp="1"/>
          </p:cNvSpPr>
          <p:nvPr>
            <p:ph type="body" sz="quarter" idx="13"/>
          </p:nvPr>
        </p:nvSpPr>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execute the correct code for the menu item</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switch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menu_item</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case 1:</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"MOVIE LIST"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code that lists all movies goes here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break;</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case 2:</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"ADD A MOVIE"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code that adds a movie goes here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break;</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case 3:</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"Bye!";</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break;</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default:</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"Invalid menu item! Try again."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break;</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2" name="Date Placeholder 1">
            <a:extLst>
              <a:ext uri="{FF2B5EF4-FFF2-40B4-BE49-F238E27FC236}">
                <a16:creationId xmlns:a16="http://schemas.microsoft.com/office/drawing/2014/main" id="{B1CCB0D5-BD92-41F7-B09E-0C390618AF24}"/>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id="{611BD466-AD6B-4C6A-8554-F9DCFEA8D729}"/>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C168351C-9BF6-4E66-8D55-D89BCE3D29A2}"/>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44</a:t>
            </a:fld>
            <a:endParaRPr lang="en-US" dirty="0">
              <a:solidFill>
                <a:schemeClr val="bg1"/>
              </a:solidFill>
            </a:endParaRPr>
          </a:p>
        </p:txBody>
      </p:sp>
    </p:spTree>
    <p:extLst>
      <p:ext uri="{BB962C8B-B14F-4D97-AF65-F5344CB8AC3E}">
        <p14:creationId xmlns:p14="http://schemas.microsoft.com/office/powerpoint/2010/main" val="6795717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DB0729-89B4-4B63-AF53-C31AC62D361E}"/>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switch statement for the Invoice app (part 1)</a:t>
            </a:r>
            <a:endParaRPr lang="en-US" dirty="0"/>
          </a:p>
        </p:txBody>
      </p:sp>
      <p:sp>
        <p:nvSpPr>
          <p:cNvPr id="6" name="Text Placeholder 5">
            <a:extLst>
              <a:ext uri="{FF2B5EF4-FFF2-40B4-BE49-F238E27FC236}">
                <a16:creationId xmlns:a16="http://schemas.microsoft.com/office/drawing/2014/main" id="{E62CE709-BEE0-41F8-A9A5-7A28E45DDD32}"/>
              </a:ext>
            </a:extLst>
          </p:cNvPr>
          <p:cNvSpPr>
            <a:spLocks noGrp="1"/>
          </p:cNvSpPr>
          <p:nvPr>
            <p:ph type="body" sz="quarter" idx="13"/>
          </p:nvPr>
        </p:nvSpPr>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switch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RETAIL</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case 'r':</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case 'R':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if (subtotal &lt; 100)</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else if (subtotal &gt;= 100 &amp;&amp; subtotal &lt; 250)</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else</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.2;</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break;</a:t>
            </a:r>
          </a:p>
          <a:p>
            <a:endParaRPr lang="en-US" dirty="0"/>
          </a:p>
        </p:txBody>
      </p:sp>
      <p:sp>
        <p:nvSpPr>
          <p:cNvPr id="2" name="Date Placeholder 1">
            <a:extLst>
              <a:ext uri="{FF2B5EF4-FFF2-40B4-BE49-F238E27FC236}">
                <a16:creationId xmlns:a16="http://schemas.microsoft.com/office/drawing/2014/main" id="{2B563976-DBC0-4F1D-A5F4-7F6E76E94852}"/>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id="{E372DA0C-8E6B-4060-8D3A-FCF1BB1DFB2C}"/>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28BEC5F6-4843-4A6F-86BC-B69306BF0C75}"/>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45</a:t>
            </a:fld>
            <a:endParaRPr lang="en-US" dirty="0">
              <a:solidFill>
                <a:schemeClr val="bg1"/>
              </a:solidFill>
            </a:endParaRPr>
          </a:p>
        </p:txBody>
      </p:sp>
    </p:spTree>
    <p:extLst>
      <p:ext uri="{BB962C8B-B14F-4D97-AF65-F5344CB8AC3E}">
        <p14:creationId xmlns:p14="http://schemas.microsoft.com/office/powerpoint/2010/main" val="622600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E7C97B-9F72-4D80-A8CE-8BDD36F31DC8}"/>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switch statement for the Invoice app (part 2)</a:t>
            </a:r>
            <a:endParaRPr lang="en-US" dirty="0"/>
          </a:p>
        </p:txBody>
      </p:sp>
      <p:sp>
        <p:nvSpPr>
          <p:cNvPr id="6" name="Text Placeholder 5">
            <a:extLst>
              <a:ext uri="{FF2B5EF4-FFF2-40B4-BE49-F238E27FC236}">
                <a16:creationId xmlns:a16="http://schemas.microsoft.com/office/drawing/2014/main" id="{8766EC7D-7244-47D1-990B-37AD464AC545}"/>
              </a:ext>
            </a:extLst>
          </p:cNvPr>
          <p:cNvSpPr>
            <a:spLocks noGrp="1"/>
          </p:cNvSpPr>
          <p:nvPr>
            <p:ph type="body" sz="quarter" idx="13"/>
          </p:nvPr>
        </p:nvSpPr>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WHOLESALE</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case 'w':</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case 'W':</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if (subtotal &lt; 500)</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.4;</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else</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.5;</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break;</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OTHER</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default:</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break;            </a:t>
            </a:r>
          </a:p>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p>
        </p:txBody>
      </p:sp>
      <p:sp>
        <p:nvSpPr>
          <p:cNvPr id="2" name="Date Placeholder 1">
            <a:extLst>
              <a:ext uri="{FF2B5EF4-FFF2-40B4-BE49-F238E27FC236}">
                <a16:creationId xmlns:a16="http://schemas.microsoft.com/office/drawing/2014/main" id="{25F43B44-2B18-47D5-85C6-3D891E65B41C}"/>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id="{855A0E51-2621-4580-9181-270A09087DE8}"/>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6EA25DD3-0FE2-43B3-8D67-E6FCFB787795}"/>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46</a:t>
            </a:fld>
            <a:endParaRPr lang="en-US" dirty="0">
              <a:solidFill>
                <a:schemeClr val="bg1"/>
              </a:solidFill>
            </a:endParaRPr>
          </a:p>
        </p:txBody>
      </p:sp>
    </p:spTree>
    <p:extLst>
      <p:ext uri="{BB962C8B-B14F-4D97-AF65-F5344CB8AC3E}">
        <p14:creationId xmlns:p14="http://schemas.microsoft.com/office/powerpoint/2010/main" val="929759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86A2-46AA-3B59-3671-236657088B3A}"/>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AA63342F-35F9-A36F-5199-B749ABE08B76}"/>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581823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5584C-F8E5-4D31-ABF7-FDE91B6B4863}"/>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concatenate strings and chars</a:t>
            </a:r>
            <a:endParaRPr lang="en-US" dirty="0"/>
          </a:p>
        </p:txBody>
      </p:sp>
      <p:sp>
        <p:nvSpPr>
          <p:cNvPr id="3" name="Text Placeholder 2">
            <a:extLst>
              <a:ext uri="{FF2B5EF4-FFF2-40B4-BE49-F238E27FC236}">
                <a16:creationId xmlns:a16="http://schemas.microsoft.com/office/drawing/2014/main" id="{F843F44B-EC89-4A49-9502-708146A6555C}"/>
              </a:ext>
            </a:extLst>
          </p:cNvPr>
          <p:cNvSpPr>
            <a:spLocks noGrp="1"/>
          </p:cNvSpPr>
          <p:nvPr>
            <p:ph type="body" sz="quarter" idx="13"/>
          </p:nvPr>
        </p:nvSpPr>
        <p:spPr>
          <a:xfrm>
            <a:off x="2362200" y="1066800"/>
            <a:ext cx="7543800" cy="2133600"/>
          </a:xfrm>
        </p:spPr>
        <p:txBody>
          <a:bodyPr/>
          <a:lstStyle/>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string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first_name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"Bob";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first_name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is Bob</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string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last_name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"Smith";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last_name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is Smith</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string name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last_name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 "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first_name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name is Smith, Bob</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name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first_name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 '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middle_initial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 '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last_name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name is Bob M Smith</a:t>
            </a:r>
          </a:p>
          <a:p>
            <a:endParaRPr lang="en-US" dirty="0"/>
          </a:p>
        </p:txBody>
      </p:sp>
      <p:sp>
        <p:nvSpPr>
          <p:cNvPr id="4" name="Text Placeholder 3">
            <a:extLst>
              <a:ext uri="{FF2B5EF4-FFF2-40B4-BE49-F238E27FC236}">
                <a16:creationId xmlns:a16="http://schemas.microsoft.com/office/drawing/2014/main" id="{B9A7E8EB-8F71-41A5-A5ED-E8224174A1F1}"/>
              </a:ext>
            </a:extLst>
          </p:cNvPr>
          <p:cNvSpPr>
            <a:spLocks noGrp="1"/>
          </p:cNvSpPr>
          <p:nvPr>
            <p:ph type="body" sz="quarter" idx="14"/>
          </p:nvPr>
        </p:nvSpPr>
        <p:spPr>
          <a:xfrm>
            <a:off x="2362200" y="3124200"/>
            <a:ext cx="7391400" cy="382544"/>
          </a:xfrm>
        </p:spPr>
        <p:txBody>
          <a:bodyPr>
            <a:normAutofit fontScale="32500" lnSpcReduction="20000"/>
          </a:bodyPr>
          <a:lstStyle/>
          <a:p>
            <a:pPr>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append one string to another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with the += operator</a:t>
            </a:r>
          </a:p>
          <a:p>
            <a:endParaRPr lang="en-US" dirty="0"/>
          </a:p>
        </p:txBody>
      </p:sp>
      <p:sp>
        <p:nvSpPr>
          <p:cNvPr id="5" name="Text Placeholder 4">
            <a:extLst>
              <a:ext uri="{FF2B5EF4-FFF2-40B4-BE49-F238E27FC236}">
                <a16:creationId xmlns:a16="http://schemas.microsoft.com/office/drawing/2014/main" id="{8E737455-E40F-438F-892F-BBA9CAACD2D8}"/>
              </a:ext>
            </a:extLst>
          </p:cNvPr>
          <p:cNvSpPr>
            <a:spLocks noGrp="1"/>
          </p:cNvSpPr>
          <p:nvPr>
            <p:ph type="body" sz="quarter" idx="15"/>
          </p:nvPr>
        </p:nvSpPr>
        <p:spPr>
          <a:xfrm>
            <a:off x="2362200" y="3967666"/>
            <a:ext cx="7543800" cy="1671134"/>
          </a:xfrm>
        </p:spPr>
        <p:txBody>
          <a:bodyPr/>
          <a:lstStyle/>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name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first_name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 '; // name is Bob followed by a space</a:t>
            </a:r>
          </a:p>
          <a:p>
            <a:pPr>
              <a:spcBef>
                <a:spcPts val="0"/>
              </a:spcBef>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name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last_name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name is Bob Smith</a:t>
            </a:r>
          </a:p>
          <a:p>
            <a:endParaRPr lang="en-US" dirty="0"/>
          </a:p>
        </p:txBody>
      </p:sp>
      <p:sp>
        <p:nvSpPr>
          <p:cNvPr id="8" name="Slide Number Placeholder 7">
            <a:extLst>
              <a:ext uri="{FF2B5EF4-FFF2-40B4-BE49-F238E27FC236}">
                <a16:creationId xmlns:a16="http://schemas.microsoft.com/office/drawing/2014/main" id="{7A95BD1E-4C28-4FED-86AB-862AC19AF4A3}"/>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 Slide </a:t>
            </a:r>
            <a:fld id="{5ECE9829-65B2-40C6-AEFF-7C648FF56A9C}" type="slidenum">
              <a:rPr lang="en-US" sz="900">
                <a:solidFill>
                  <a:schemeClr val="bg1"/>
                </a:solidFill>
                <a:latin typeface="Arial Narrow" pitchFamily="34" charset="0"/>
              </a:rPr>
              <a:pPr algn="r">
                <a:defRPr/>
              </a:pPr>
              <a:t>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037306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FF960C-6265-48B0-9103-CED98FE64A7D}"/>
              </a:ext>
            </a:extLst>
          </p:cNvPr>
          <p:cNvSpPr>
            <a:spLocks noGrp="1"/>
          </p:cNvSpPr>
          <p:nvPr>
            <p:ph type="title"/>
          </p:nvPr>
        </p:nvSpPr>
        <p:spPr>
          <a:xfrm>
            <a:off x="2438400" y="643456"/>
            <a:ext cx="7315200" cy="332399"/>
          </a:xfrm>
        </p:spPr>
        <p:txBody>
          <a:bodyPr/>
          <a:lstStyle/>
          <a:p>
            <a:pPr>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Escape sequences for special characters</a:t>
            </a:r>
            <a:endParaRPr lang="en-US" dirty="0"/>
          </a:p>
        </p:txBody>
      </p:sp>
      <p:sp>
        <p:nvSpPr>
          <p:cNvPr id="6" name="Text Placeholder 5">
            <a:extLst>
              <a:ext uri="{FF2B5EF4-FFF2-40B4-BE49-F238E27FC236}">
                <a16:creationId xmlns:a16="http://schemas.microsoft.com/office/drawing/2014/main" id="{8040EA74-E0A0-4E2C-AE31-3CA07AAC0497}"/>
              </a:ext>
            </a:extLst>
          </p:cNvPr>
          <p:cNvSpPr>
            <a:spLocks noGrp="1"/>
          </p:cNvSpPr>
          <p:nvPr>
            <p:ph type="body" sz="quarter" idx="13"/>
          </p:nvPr>
        </p:nvSpPr>
        <p:spPr/>
        <p:txBody>
          <a:bodyPr/>
          <a:lstStyle/>
          <a:p>
            <a:pPr marL="347345">
              <a:spcBef>
                <a:spcPts val="0"/>
              </a:spcBef>
              <a:spcAft>
                <a:spcPts val="600"/>
              </a:spcAft>
              <a:tabLst>
                <a:tab pos="1371600" algn="l"/>
              </a:tabLst>
            </a:pPr>
            <a:r>
              <a:rPr lang="en-US" b="1" dirty="0"/>
              <a:t>Sequence	Character</a:t>
            </a:r>
            <a:endParaRPr lang="en-US"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\n 		</a:t>
            </a:r>
            <a:r>
              <a:rPr lang="en-US" dirty="0">
                <a:latin typeface="Times New Roman" panose="02020603050405020304" pitchFamily="18" charset="0"/>
                <a:ea typeface="Times New Roman" panose="02020603050405020304" pitchFamily="18" charset="0"/>
                <a:cs typeface="Times New Roman" panose="02020603050405020304" pitchFamily="18" charset="0"/>
              </a:rPr>
              <a:t>Newline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 		</a:t>
            </a:r>
            <a:r>
              <a:rPr lang="en-US" dirty="0">
                <a:latin typeface="Times New Roman" panose="02020603050405020304" pitchFamily="18" charset="0"/>
                <a:ea typeface="Times New Roman" panose="02020603050405020304" pitchFamily="18" charset="0"/>
                <a:cs typeface="Times New Roman" panose="02020603050405020304" pitchFamily="18" charset="0"/>
              </a:rPr>
              <a:t>Tab</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 		</a:t>
            </a:r>
            <a:r>
              <a:rPr lang="en-US" dirty="0">
                <a:latin typeface="Times New Roman" panose="02020603050405020304" pitchFamily="18" charset="0"/>
                <a:ea typeface="Times New Roman" panose="02020603050405020304" pitchFamily="18" charset="0"/>
                <a:cs typeface="Times New Roman" panose="02020603050405020304" pitchFamily="18" charset="0"/>
              </a:rPr>
              <a:t>Return</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dirty="0">
                <a:latin typeface="Times New Roman" panose="02020603050405020304" pitchFamily="18" charset="0"/>
                <a:ea typeface="Times New Roman" panose="02020603050405020304" pitchFamily="18" charset="0"/>
                <a:cs typeface="Times New Roman" panose="02020603050405020304" pitchFamily="18" charset="0"/>
              </a:rPr>
              <a:t>Quotation mark</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dirty="0">
                <a:latin typeface="Times New Roman" panose="02020603050405020304" pitchFamily="18" charset="0"/>
                <a:ea typeface="Times New Roman" panose="02020603050405020304" pitchFamily="18" charset="0"/>
                <a:cs typeface="Times New Roman" panose="02020603050405020304" pitchFamily="18" charset="0"/>
              </a:rPr>
              <a:t>Backslash</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13BB4EB7-46F4-442C-95D5-6FA7C41FB47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211186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E88FE-9398-4316-8F7B-1C5A9B5B5C18}"/>
              </a:ext>
            </a:extLst>
          </p:cNvPr>
          <p:cNvSpPr>
            <a:spLocks noGrp="1"/>
          </p:cNvSpPr>
          <p:nvPr>
            <p:ph type="title"/>
          </p:nvPr>
        </p:nvSpPr>
        <p:spPr/>
        <p:txBody>
          <a:bodyPr/>
          <a:lstStyle/>
          <a:p>
            <a:pPr>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A string that uses a newline character</a:t>
            </a:r>
            <a:endParaRPr lang="en-US" dirty="0"/>
          </a:p>
        </p:txBody>
      </p:sp>
      <p:sp>
        <p:nvSpPr>
          <p:cNvPr id="3" name="Text Placeholder 2">
            <a:extLst>
              <a:ext uri="{FF2B5EF4-FFF2-40B4-BE49-F238E27FC236}">
                <a16:creationId xmlns:a16="http://schemas.microsoft.com/office/drawing/2014/main" id="{79F84EA9-7AEB-4627-802D-9D0170DCE00E}"/>
              </a:ext>
            </a:extLst>
          </p:cNvPr>
          <p:cNvSpPr>
            <a:spLocks noGrp="1"/>
          </p:cNvSpPr>
          <p:nvPr>
            <p:ph type="body" sz="quarter" idx="13"/>
          </p:nvPr>
        </p:nvSpPr>
        <p:spPr>
          <a:xfrm>
            <a:off x="2362200" y="1066800"/>
            <a:ext cx="7391400" cy="537122"/>
          </a:xfrm>
          <a:noFill/>
        </p:spPr>
        <p:txBody>
          <a:bodyPr/>
          <a:lstStyle/>
          <a:p>
            <a:pPr marL="347345">
              <a:spcBef>
                <a:spcPts val="0"/>
              </a:spcBef>
              <a:tabLst>
                <a:tab pos="1371600" algn="l"/>
              </a:tabLst>
            </a:pPr>
            <a:r>
              <a:rPr lang="fr-FR" sz="1600" b="1" dirty="0">
                <a:latin typeface="Courier New" panose="02070309020205020404" pitchFamily="49" charset="0"/>
                <a:ea typeface="Times New Roman" panose="02020603050405020304" pitchFamily="18" charset="0"/>
                <a:cs typeface="Times New Roman" panose="02020603050405020304" pitchFamily="18" charset="0"/>
              </a:rPr>
              <a:t>"Code: CPP\</a:t>
            </a:r>
            <a:r>
              <a:rPr lang="fr-FR" sz="1600" b="1" dirty="0" err="1">
                <a:latin typeface="Courier New" panose="02070309020205020404" pitchFamily="49" charset="0"/>
                <a:ea typeface="Times New Roman" panose="02020603050405020304" pitchFamily="18" charset="0"/>
                <a:cs typeface="Times New Roman" panose="02020603050405020304" pitchFamily="18" charset="0"/>
              </a:rPr>
              <a:t>nPrice</a:t>
            </a:r>
            <a:r>
              <a:rPr lang="fr-FR" sz="1600" b="1" dirty="0">
                <a:latin typeface="Courier New" panose="02070309020205020404" pitchFamily="49" charset="0"/>
                <a:ea typeface="Times New Roman" panose="02020603050405020304" pitchFamily="18" charset="0"/>
                <a:cs typeface="Times New Roman" panose="02020603050405020304" pitchFamily="18" charset="0"/>
              </a:rPr>
              <a:t>: $49.50"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4" name="Text Placeholder 3">
            <a:extLst>
              <a:ext uri="{FF2B5EF4-FFF2-40B4-BE49-F238E27FC236}">
                <a16:creationId xmlns:a16="http://schemas.microsoft.com/office/drawing/2014/main" id="{0FEA35ED-5A0A-44EB-A1AE-E274C1373642}"/>
              </a:ext>
            </a:extLst>
          </p:cNvPr>
          <p:cNvSpPr>
            <a:spLocks noGrp="1"/>
          </p:cNvSpPr>
          <p:nvPr>
            <p:ph type="body" sz="quarter" idx="14"/>
          </p:nvPr>
        </p:nvSpPr>
        <p:spPr>
          <a:xfrm>
            <a:off x="2362200" y="1676400"/>
            <a:ext cx="7391400" cy="382544"/>
          </a:xfrm>
        </p:spPr>
        <p:txBody>
          <a:bodyPr>
            <a:normAutofit fontScale="77500" lnSpcReduction="20000"/>
          </a:bodyPr>
          <a:lstStyle/>
          <a:p>
            <a:pPr>
              <a:spcBef>
                <a:spcPts val="1500"/>
              </a:spcBef>
              <a:spcAft>
                <a:spcPts val="600"/>
              </a:spcAft>
              <a:tabLst>
                <a:tab pos="1371600" algn="l"/>
              </a:tabLst>
            </a:pPr>
            <a:r>
              <a:rPr lang="fr-FR" dirty="0" err="1">
                <a:latin typeface="Arial" panose="020B0604020202020204" pitchFamily="34" charset="0"/>
                <a:ea typeface="Times New Roman" panose="02020603050405020304" pitchFamily="18" charset="0"/>
                <a:cs typeface="Times New Roman" panose="02020603050405020304" pitchFamily="18" charset="0"/>
              </a:rPr>
              <a:t>Result</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5" name="Text Placeholder 4">
            <a:extLst>
              <a:ext uri="{FF2B5EF4-FFF2-40B4-BE49-F238E27FC236}">
                <a16:creationId xmlns:a16="http://schemas.microsoft.com/office/drawing/2014/main" id="{3359CD11-A004-49E3-A00D-398FB71EAFDD}"/>
              </a:ext>
            </a:extLst>
          </p:cNvPr>
          <p:cNvSpPr>
            <a:spLocks noGrp="1"/>
          </p:cNvSpPr>
          <p:nvPr>
            <p:ph type="body" sz="quarter" idx="15"/>
          </p:nvPr>
        </p:nvSpPr>
        <p:spPr>
          <a:xfrm>
            <a:off x="2823633" y="2209800"/>
            <a:ext cx="3200400" cy="687978"/>
          </a:xfrm>
        </p:spPr>
        <p:txBody>
          <a:bodyPr/>
          <a:lstStyle/>
          <a:p>
            <a:pPr>
              <a:spcBef>
                <a:spcPts val="0"/>
              </a:spcBef>
              <a:tabLst>
                <a:tab pos="1371600" algn="l"/>
              </a:tabLst>
            </a:pPr>
            <a:r>
              <a:rPr lang="fr-FR" sz="1600" b="1" dirty="0">
                <a:latin typeface="Courier New" panose="02070309020205020404" pitchFamily="49" charset="0"/>
                <a:ea typeface="Times New Roman" panose="02020603050405020304" pitchFamily="18" charset="0"/>
                <a:cs typeface="Times New Roman" panose="02020603050405020304" pitchFamily="18" charset="0"/>
              </a:rPr>
              <a:t>Code: CPP</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Price: $49.50</a:t>
            </a:r>
          </a:p>
          <a:p>
            <a:endParaRPr lang="en-US" dirty="0"/>
          </a:p>
        </p:txBody>
      </p:sp>
      <p:sp>
        <p:nvSpPr>
          <p:cNvPr id="8" name="Slide Number Placeholder 7">
            <a:extLst>
              <a:ext uri="{FF2B5EF4-FFF2-40B4-BE49-F238E27FC236}">
                <a16:creationId xmlns:a16="http://schemas.microsoft.com/office/drawing/2014/main" id="{ED1FA010-9615-40DF-B348-B53CA4A06D08}"/>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 Slide </a:t>
            </a:r>
            <a:fld id="{5ECE9829-65B2-40C6-AEFF-7C648FF56A9C}" type="slidenum">
              <a:rPr lang="en-US" sz="900">
                <a:solidFill>
                  <a:schemeClr val="bg1"/>
                </a:solidFill>
                <a:latin typeface="Arial Narrow" pitchFamily="34" charset="0"/>
              </a:rPr>
              <a:pPr algn="r">
                <a:defRPr/>
              </a:pPr>
              <a:t>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8441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6BA1-1DC4-4F45-9417-817EC1D26E7A}"/>
              </a:ext>
            </a:extLst>
          </p:cNvPr>
          <p:cNvSpPr>
            <a:spLocks noGrp="1"/>
          </p:cNvSpPr>
          <p:nvPr>
            <p:ph type="title"/>
          </p:nvPr>
        </p:nvSpPr>
        <p:spPr/>
        <p:txBody>
          <a:bodyPr/>
          <a:lstStyle/>
          <a:p>
            <a:r>
              <a:rPr lang="en-US" dirty="0"/>
              <a:t>A string that uses tabs</a:t>
            </a:r>
          </a:p>
        </p:txBody>
      </p:sp>
      <p:sp>
        <p:nvSpPr>
          <p:cNvPr id="3" name="Text Placeholder 2">
            <a:extLst>
              <a:ext uri="{FF2B5EF4-FFF2-40B4-BE49-F238E27FC236}">
                <a16:creationId xmlns:a16="http://schemas.microsoft.com/office/drawing/2014/main" id="{561CBC96-06F1-4FC0-88C0-AD39F094A52A}"/>
              </a:ext>
            </a:extLst>
          </p:cNvPr>
          <p:cNvSpPr>
            <a:spLocks noGrp="1"/>
          </p:cNvSpPr>
          <p:nvPr>
            <p:ph type="body" sz="quarter" idx="13"/>
          </p:nvPr>
        </p:nvSpPr>
        <p:spPr>
          <a:xfrm>
            <a:off x="2362200" y="1066800"/>
            <a:ext cx="7391400" cy="609600"/>
          </a:xfrm>
          <a:noFill/>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"Joe\</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tSmith</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nKate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tLewis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4" name="Text Placeholder 3">
            <a:extLst>
              <a:ext uri="{FF2B5EF4-FFF2-40B4-BE49-F238E27FC236}">
                <a16:creationId xmlns:a16="http://schemas.microsoft.com/office/drawing/2014/main" id="{AE0AAF7C-64A9-478D-9A3A-224FA1A91280}"/>
              </a:ext>
            </a:extLst>
          </p:cNvPr>
          <p:cNvSpPr>
            <a:spLocks noGrp="1"/>
          </p:cNvSpPr>
          <p:nvPr>
            <p:ph type="body" sz="quarter" idx="14"/>
          </p:nvPr>
        </p:nvSpPr>
        <p:spPr>
          <a:xfrm>
            <a:off x="2362200" y="1676400"/>
            <a:ext cx="7391400" cy="382544"/>
          </a:xfrm>
        </p:spPr>
        <p:txBody>
          <a:bodyPr>
            <a:normAutofit fontScale="92500" lnSpcReduction="20000"/>
          </a:bodyPr>
          <a:lstStyle/>
          <a:p>
            <a:r>
              <a:rPr lang="en-US" dirty="0"/>
              <a:t>Result</a:t>
            </a:r>
          </a:p>
          <a:p>
            <a:endParaRPr lang="en-US" dirty="0"/>
          </a:p>
        </p:txBody>
      </p:sp>
      <p:sp>
        <p:nvSpPr>
          <p:cNvPr id="5" name="Text Placeholder 4">
            <a:extLst>
              <a:ext uri="{FF2B5EF4-FFF2-40B4-BE49-F238E27FC236}">
                <a16:creationId xmlns:a16="http://schemas.microsoft.com/office/drawing/2014/main" id="{54A0B0B4-F0C1-450E-8A92-D646FB0B89DF}"/>
              </a:ext>
            </a:extLst>
          </p:cNvPr>
          <p:cNvSpPr>
            <a:spLocks noGrp="1"/>
          </p:cNvSpPr>
          <p:nvPr>
            <p:ph type="body" sz="quarter" idx="15"/>
          </p:nvPr>
        </p:nvSpPr>
        <p:spPr>
          <a:xfrm>
            <a:off x="2823633" y="2209800"/>
            <a:ext cx="3200400" cy="687978"/>
          </a:xfrm>
        </p:spPr>
        <p:txBody>
          <a:bodyPr/>
          <a:lstStyle/>
          <a:p>
            <a:pPr>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Joe      Smith</a:t>
            </a:r>
          </a:p>
          <a:p>
            <a:pPr>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Kate     Lewis</a:t>
            </a:r>
          </a:p>
          <a:p>
            <a:endParaRPr lang="en-US" dirty="0"/>
          </a:p>
        </p:txBody>
      </p:sp>
      <p:sp>
        <p:nvSpPr>
          <p:cNvPr id="8" name="Slide Number Placeholder 7">
            <a:extLst>
              <a:ext uri="{FF2B5EF4-FFF2-40B4-BE49-F238E27FC236}">
                <a16:creationId xmlns:a16="http://schemas.microsoft.com/office/drawing/2014/main" id="{34DD6770-6BBB-4E2E-95A8-B3F0078E68CF}"/>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 Slide </a:t>
            </a:r>
            <a:fld id="{5ECE9829-65B2-40C6-AEFF-7C648FF56A9C}" type="slidenum">
              <a:rPr lang="en-US" sz="900">
                <a:solidFill>
                  <a:schemeClr val="bg1"/>
                </a:solidFill>
                <a:latin typeface="Arial Narrow" pitchFamily="34" charset="0"/>
              </a:rPr>
              <a:pPr algn="r">
                <a:defRPr/>
              </a:pPr>
              <a:t>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92164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985F-DA2A-45EC-9E4B-C6FF5ECFE09B}"/>
              </a:ext>
            </a:extLst>
          </p:cNvPr>
          <p:cNvSpPr>
            <a:spLocks noGrp="1"/>
          </p:cNvSpPr>
          <p:nvPr>
            <p:ph type="title"/>
          </p:nvPr>
        </p:nvSpPr>
        <p:spPr/>
        <p:txBody>
          <a:bodyPr/>
          <a:lstStyle/>
          <a:p>
            <a:r>
              <a:rPr lang="en-US" dirty="0"/>
              <a:t>A string that uses double quotes</a:t>
            </a:r>
          </a:p>
        </p:txBody>
      </p:sp>
      <p:sp>
        <p:nvSpPr>
          <p:cNvPr id="3" name="Text Placeholder 2">
            <a:extLst>
              <a:ext uri="{FF2B5EF4-FFF2-40B4-BE49-F238E27FC236}">
                <a16:creationId xmlns:a16="http://schemas.microsoft.com/office/drawing/2014/main" id="{82544CB6-23EB-4AC7-BDDF-C36A99A34375}"/>
              </a:ext>
            </a:extLst>
          </p:cNvPr>
          <p:cNvSpPr>
            <a:spLocks noGrp="1"/>
          </p:cNvSpPr>
          <p:nvPr>
            <p:ph type="body" sz="quarter" idx="13"/>
          </p:nvPr>
        </p:nvSpPr>
        <p:spPr>
          <a:xfrm>
            <a:off x="2362200" y="1066800"/>
            <a:ext cx="7391400" cy="533400"/>
          </a:xfrm>
          <a:noFill/>
        </p:spPr>
        <p:txBody>
          <a:bodyPr/>
          <a:lstStyle/>
          <a:p>
            <a:pPr marL="347345">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"Type \"x\" to exit"</a:t>
            </a:r>
          </a:p>
          <a:p>
            <a:endParaRPr lang="en-US" dirty="0"/>
          </a:p>
        </p:txBody>
      </p:sp>
      <p:sp>
        <p:nvSpPr>
          <p:cNvPr id="4" name="Text Placeholder 3">
            <a:extLst>
              <a:ext uri="{FF2B5EF4-FFF2-40B4-BE49-F238E27FC236}">
                <a16:creationId xmlns:a16="http://schemas.microsoft.com/office/drawing/2014/main" id="{7BF78DC4-947C-44CC-8432-1D3441029B0D}"/>
              </a:ext>
            </a:extLst>
          </p:cNvPr>
          <p:cNvSpPr>
            <a:spLocks noGrp="1"/>
          </p:cNvSpPr>
          <p:nvPr>
            <p:ph type="body" sz="quarter" idx="14"/>
          </p:nvPr>
        </p:nvSpPr>
        <p:spPr>
          <a:xfrm>
            <a:off x="2362200" y="1678578"/>
            <a:ext cx="7391400" cy="382544"/>
          </a:xfrm>
        </p:spPr>
        <p:txBody>
          <a:bodyPr>
            <a:normAutofit fontScale="77500" lnSpcReduction="20000"/>
          </a:bodyPr>
          <a:lstStyle/>
          <a:p>
            <a:pPr>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Result</a:t>
            </a:r>
          </a:p>
          <a:p>
            <a:endParaRPr lang="en-US" dirty="0"/>
          </a:p>
        </p:txBody>
      </p:sp>
      <p:sp>
        <p:nvSpPr>
          <p:cNvPr id="5" name="Text Placeholder 4">
            <a:extLst>
              <a:ext uri="{FF2B5EF4-FFF2-40B4-BE49-F238E27FC236}">
                <a16:creationId xmlns:a16="http://schemas.microsoft.com/office/drawing/2014/main" id="{0EE12940-26D8-49E6-ADF1-8853E3AFD192}"/>
              </a:ext>
            </a:extLst>
          </p:cNvPr>
          <p:cNvSpPr>
            <a:spLocks noGrp="1"/>
          </p:cNvSpPr>
          <p:nvPr>
            <p:ph type="body" sz="quarter" idx="15"/>
          </p:nvPr>
        </p:nvSpPr>
        <p:spPr>
          <a:xfrm>
            <a:off x="2819400" y="2209800"/>
            <a:ext cx="3352800" cy="381000"/>
          </a:xfrm>
        </p:spPr>
        <p:txBody>
          <a:bodyPr/>
          <a:lstStyle/>
          <a:p>
            <a:pPr>
              <a:spcBef>
                <a:spcPts val="0"/>
              </a:spcBef>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Type "x" to exit</a:t>
            </a:r>
          </a:p>
          <a:p>
            <a:endParaRPr lang="en-US" dirty="0"/>
          </a:p>
        </p:txBody>
      </p:sp>
      <p:sp>
        <p:nvSpPr>
          <p:cNvPr id="8" name="Slide Number Placeholder 7">
            <a:extLst>
              <a:ext uri="{FF2B5EF4-FFF2-40B4-BE49-F238E27FC236}">
                <a16:creationId xmlns:a16="http://schemas.microsoft.com/office/drawing/2014/main" id="{3A4D2E30-D4F1-4D65-8A56-CE2731332272}"/>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 Slide </a:t>
            </a:r>
            <a:fld id="{5ECE9829-65B2-40C6-AEFF-7C648FF56A9C}" type="slidenum">
              <a:rPr lang="en-US" sz="900">
                <a:solidFill>
                  <a:schemeClr val="bg1"/>
                </a:solidFill>
                <a:latin typeface="Arial Narrow" pitchFamily="34" charset="0"/>
              </a:rPr>
              <a:pPr algn="r">
                <a:defRPr/>
              </a:pPr>
              <a:t>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55408512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6259</TotalTime>
  <Words>3795</Words>
  <Application>Microsoft Office PowerPoint</Application>
  <PresentationFormat>Widescreen</PresentationFormat>
  <Paragraphs>618</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Arial Narrow</vt:lpstr>
      <vt:lpstr>Courier New</vt:lpstr>
      <vt:lpstr>Franklin Gothic Book</vt:lpstr>
      <vt:lpstr>Symbol</vt:lpstr>
      <vt:lpstr>Times New Roman</vt:lpstr>
      <vt:lpstr>Verdana</vt:lpstr>
      <vt:lpstr>Crop</vt:lpstr>
      <vt:lpstr>Module 4 Lecture</vt:lpstr>
      <vt:lpstr>Variables</vt:lpstr>
      <vt:lpstr>The built-in data type for characters</vt:lpstr>
      <vt:lpstr>A class that’s available from the string header</vt:lpstr>
      <vt:lpstr>How to concatenate strings and chars</vt:lpstr>
      <vt:lpstr>Escape sequences for special characters</vt:lpstr>
      <vt:lpstr>A string that uses a newline character</vt:lpstr>
      <vt:lpstr>A string that uses tabs</vt:lpstr>
      <vt:lpstr>A string that uses double quotes</vt:lpstr>
      <vt:lpstr>A string that uses backslashes</vt:lpstr>
      <vt:lpstr>Char examples</vt:lpstr>
      <vt:lpstr>The code for the Guest Book program (part 1)</vt:lpstr>
      <vt:lpstr>The code for the Guest Book program (part 2)</vt:lpstr>
      <vt:lpstr>Debugging tips</vt:lpstr>
      <vt:lpstr>PowerPoint Presentation</vt:lpstr>
      <vt:lpstr>Relational operators</vt:lpstr>
      <vt:lpstr>Examples of Boolean expressions</vt:lpstr>
      <vt:lpstr>How to test strings and chars for equality</vt:lpstr>
      <vt:lpstr>Two functions that convert the case of a char</vt:lpstr>
      <vt:lpstr>The syntax of the if statement</vt:lpstr>
      <vt:lpstr>An if statement with multiple else if clauses</vt:lpstr>
      <vt:lpstr>An if statement without braces</vt:lpstr>
      <vt:lpstr>An if statement without braces that causes an error </vt:lpstr>
      <vt:lpstr>Clauses that contain multiple statements</vt:lpstr>
      <vt:lpstr>Another coding style for brace placement</vt:lpstr>
      <vt:lpstr>The console for the Invoice 1.0 program</vt:lpstr>
      <vt:lpstr>Logical operators</vt:lpstr>
      <vt:lpstr>Boolean expressions that use logical operators</vt:lpstr>
      <vt:lpstr>An if statement that uses logical operators</vt:lpstr>
      <vt:lpstr>An if statement that validates the range of a score</vt:lpstr>
      <vt:lpstr>A table that summarizes the discount rules</vt:lpstr>
      <vt:lpstr>Nested if statements for customer discounts</vt:lpstr>
      <vt:lpstr>An if statement that gets the same results</vt:lpstr>
      <vt:lpstr>The console for the Invoice 2.0 program</vt:lpstr>
      <vt:lpstr>The code for the Invoice 2.0 program (part 1)</vt:lpstr>
      <vt:lpstr>The code for the Invoice 2.0 program (part 2)</vt:lpstr>
      <vt:lpstr>The code for the Invoice 2.0 program (part 3)</vt:lpstr>
      <vt:lpstr>The syntax for a conditional expression</vt:lpstr>
      <vt:lpstr>A statement that uses parentheses  to identify the Boolean expression</vt:lpstr>
      <vt:lpstr>The syntax of the switch statement</vt:lpstr>
      <vt:lpstr>A switch statement that uses an int variable</vt:lpstr>
      <vt:lpstr>A switch statement that falls through case labels</vt:lpstr>
      <vt:lpstr>A switch statement for a menu system (part 1)</vt:lpstr>
      <vt:lpstr>A switch statement for a menu system (part 2)</vt:lpstr>
      <vt:lpstr>A switch statement for the Invoice app (part 1)</vt:lpstr>
      <vt:lpstr>A switch statement for the Invoice app (part 2)</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Lecture</dc:title>
  <dc:creator>belinda casimir</dc:creator>
  <cp:lastModifiedBy>Belinda Patton</cp:lastModifiedBy>
  <cp:revision>16</cp:revision>
  <dcterms:created xsi:type="dcterms:W3CDTF">2021-08-28T18:19:04Z</dcterms:created>
  <dcterms:modified xsi:type="dcterms:W3CDTF">2023-02-08T16:07:44Z</dcterms:modified>
</cp:coreProperties>
</file>