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8"/>
  </p:notesMasterIdLst>
  <p:sldIdLst>
    <p:sldId id="256" r:id="rId5"/>
    <p:sldId id="258" r:id="rId6"/>
    <p:sldId id="279" r:id="rId7"/>
    <p:sldId id="281" r:id="rId8"/>
    <p:sldId id="282" r:id="rId9"/>
    <p:sldId id="283" r:id="rId10"/>
    <p:sldId id="284" r:id="rId11"/>
    <p:sldId id="280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19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4" autoAdjust="0"/>
    <p:restoredTop sz="86464" autoAdjust="0"/>
  </p:normalViewPr>
  <p:slideViewPr>
    <p:cSldViewPr snapToGrid="0">
      <p:cViewPr varScale="1">
        <p:scale>
          <a:sx n="95" d="100"/>
          <a:sy n="95" d="100"/>
        </p:scale>
        <p:origin x="-120" y="-752"/>
      </p:cViewPr>
      <p:guideLst>
        <p:guide orient="horz"/>
        <p:guide pos="1912"/>
      </p:guideLst>
    </p:cSldViewPr>
  </p:slideViewPr>
  <p:outlineViewPr>
    <p:cViewPr>
      <p:scale>
        <a:sx n="33" d="100"/>
        <a:sy n="33" d="100"/>
      </p:scale>
      <p:origin x="0" y="66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326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BF944-3588-4818-A96A-91C9E4748A2A}" type="datetimeFigureOut">
              <a:rPr lang="en-US" smtClean="0"/>
              <a:t>4/13/16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1227B-2E3E-4273-93F9-A2E5FEC0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90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1227B-2E3E-4273-93F9-A2E5FEC0AC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06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1227B-2E3E-4273-93F9-A2E5FEC0AC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3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1227B-2E3E-4273-93F9-A2E5FEC0ACB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28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e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jpeg"/><Relationship Id="rId8" Type="http://schemas.openxmlformats.org/officeDocument/2006/relationships/image" Target="../media/image14.png"/><Relationship Id="rId9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tle_Sl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190500"/>
            <a:ext cx="8713465" cy="48950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1940267"/>
            <a:ext cx="7747000" cy="377026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2514600"/>
            <a:ext cx="7747000" cy="812800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482340" y="167640"/>
            <a:ext cx="2125980" cy="739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Rules_Single_A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627124" y="360976"/>
            <a:ext cx="10034016" cy="74335"/>
          </a:xfrm>
          <a:prstGeom prst="rect">
            <a:avLst/>
          </a:prstGeom>
        </p:spPr>
      </p:pic>
      <p:pic>
        <p:nvPicPr>
          <p:cNvPr id="8" name="Picture 7" descr="CL_Logo_DRAWN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77" y="4693417"/>
            <a:ext cx="634845" cy="196818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6812280" y="3663828"/>
            <a:ext cx="2080291" cy="1444595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udio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4042138"/>
            <a:ext cx="987056" cy="7807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85" y="3841306"/>
            <a:ext cx="275507" cy="532574"/>
          </a:xfrm>
          <a:prstGeom prst="rect">
            <a:avLst/>
          </a:prstGeom>
        </p:spPr>
      </p:pic>
      <p:pic>
        <p:nvPicPr>
          <p:cNvPr id="13" name="Picture 12" descr="Swirl_3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5" y="4794764"/>
            <a:ext cx="386047" cy="213804"/>
          </a:xfrm>
          <a:prstGeom prst="rect">
            <a:avLst/>
          </a:prstGeom>
        </p:spPr>
      </p:pic>
      <p:pic>
        <p:nvPicPr>
          <p:cNvPr id="14" name="Picture 13" descr="Swirl_3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82310" y="4056284"/>
            <a:ext cx="443623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1" y="4373880"/>
            <a:ext cx="672857" cy="55941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015922" y="4842611"/>
            <a:ext cx="6399830" cy="274637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1624013"/>
            <a:ext cx="6172200" cy="377026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207001"/>
            <a:ext cx="6172200" cy="409199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 descr="CL_Logo_DRAW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4677289"/>
            <a:ext cx="1215590" cy="376865"/>
          </a:xfrm>
          <a:prstGeom prst="rect">
            <a:avLst/>
          </a:prstGeom>
        </p:spPr>
      </p:pic>
      <p:pic>
        <p:nvPicPr>
          <p:cNvPr id="6" name="Picture 5" descr="Rules_Single_A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79" y="4865721"/>
            <a:ext cx="11423745" cy="68126"/>
          </a:xfrm>
          <a:prstGeom prst="rect">
            <a:avLst/>
          </a:prstGeom>
        </p:spPr>
      </p:pic>
      <p:pic>
        <p:nvPicPr>
          <p:cNvPr id="4" name="Picture 3" descr="Audi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271463"/>
            <a:ext cx="1840495" cy="1455737"/>
          </a:xfrm>
          <a:prstGeom prst="rect">
            <a:avLst/>
          </a:prstGeom>
        </p:spPr>
      </p:pic>
      <p:pic>
        <p:nvPicPr>
          <p:cNvPr id="11" name="Picture 10" descr="Swirl_3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437203"/>
            <a:ext cx="908570" cy="503193"/>
          </a:xfrm>
          <a:prstGeom prst="rect">
            <a:avLst/>
          </a:prstGeom>
        </p:spPr>
      </p:pic>
      <p:pic>
        <p:nvPicPr>
          <p:cNvPr id="12" name="Picture 11" descr="Swirl_2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317501" y="2559169"/>
            <a:ext cx="596900" cy="833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1953688"/>
            <a:ext cx="1101550" cy="91582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3401066"/>
            <a:ext cx="596838" cy="5968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3603563"/>
            <a:ext cx="252342" cy="487795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79" y="4933847"/>
            <a:ext cx="6781693" cy="183401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260059"/>
            <a:ext cx="8026400" cy="31144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711200"/>
            <a:ext cx="8586216" cy="335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166696"/>
            <a:ext cx="628992" cy="522941"/>
          </a:xfrm>
          <a:prstGeom prst="rect">
            <a:avLst/>
          </a:prstGeom>
        </p:spPr>
      </p:pic>
      <p:pic>
        <p:nvPicPr>
          <p:cNvPr id="17" name="Picture 16" descr="CL_Logo_DRAWN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4677289"/>
            <a:ext cx="1215590" cy="37686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79" y="4865721"/>
            <a:ext cx="11423745" cy="6812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79" y="4933847"/>
            <a:ext cx="6781693" cy="183401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0059"/>
            <a:ext cx="8026400" cy="31144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711200"/>
            <a:ext cx="8586216" cy="335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166696"/>
            <a:ext cx="628992" cy="522941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4677289"/>
            <a:ext cx="1215590" cy="376865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79" y="4865721"/>
            <a:ext cx="11423745" cy="6812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79" y="4933847"/>
            <a:ext cx="6781693" cy="183401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154113"/>
            <a:ext cx="8415338" cy="1411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379372" y="4858377"/>
            <a:ext cx="309700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323559"/>
            <a:ext cx="8415338" cy="29623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25" y="4958255"/>
            <a:ext cx="8014247" cy="158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5" r:id="rId5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0447" y="1858987"/>
            <a:ext cx="7747000" cy="377026"/>
          </a:xfrm>
        </p:spPr>
        <p:txBody>
          <a:bodyPr/>
          <a:lstStyle/>
          <a:p>
            <a:r>
              <a:rPr lang="en-US" dirty="0"/>
              <a:t>Access 2016 Module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2514600"/>
            <a:ext cx="7747000" cy="233910"/>
          </a:xfrm>
        </p:spPr>
        <p:txBody>
          <a:bodyPr/>
          <a:lstStyle/>
          <a:p>
            <a:r>
              <a:rPr lang="en-US" b="1" dirty="0"/>
              <a:t>Using Forms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3062" y="803383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Useful formatting commands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Use Form Layout View </a:t>
            </a:r>
            <a:r>
              <a:rPr lang="en-US" sz="1200" dirty="0"/>
              <a:t>(Slide 3 of 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128" y="1095771"/>
            <a:ext cx="7097244" cy="359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56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2077492"/>
          </a:xfrm>
        </p:spPr>
        <p:txBody>
          <a:bodyPr/>
          <a:lstStyle/>
          <a:p>
            <a:pPr>
              <a:defRPr/>
            </a:pPr>
            <a:r>
              <a:rPr lang="en-US" dirty="0"/>
              <a:t>Can do in Layout View or Design View using </a:t>
            </a:r>
            <a:r>
              <a:rPr lang="en-US" b="1" dirty="0"/>
              <a:t>Field List </a:t>
            </a:r>
            <a:r>
              <a:rPr lang="en-US" dirty="0"/>
              <a:t>window</a:t>
            </a:r>
          </a:p>
          <a:p>
            <a:pPr>
              <a:defRPr/>
            </a:pPr>
            <a:r>
              <a:rPr lang="en-US" dirty="0"/>
              <a:t>To </a:t>
            </a:r>
            <a:r>
              <a:rPr lang="en-US" i="1" dirty="0"/>
              <a:t>add </a:t>
            </a:r>
            <a:r>
              <a:rPr lang="en-US" dirty="0"/>
              <a:t>a field: drag it from the Field List to the location you want</a:t>
            </a:r>
          </a:p>
          <a:p>
            <a:pPr>
              <a:defRPr/>
            </a:pPr>
            <a:r>
              <a:rPr lang="en-US" dirty="0"/>
              <a:t>When you add a new field, </a:t>
            </a:r>
            <a:r>
              <a:rPr lang="en-US" b="1" dirty="0"/>
              <a:t>two</a:t>
            </a:r>
            <a:r>
              <a:rPr lang="en-US" dirty="0"/>
              <a:t> controls are created: label and text box</a:t>
            </a:r>
          </a:p>
          <a:p>
            <a:pPr>
              <a:defRPr/>
            </a:pPr>
            <a:r>
              <a:rPr lang="en-US" dirty="0"/>
              <a:t>To </a:t>
            </a:r>
            <a:r>
              <a:rPr lang="en-US" i="1" dirty="0"/>
              <a:t>delete </a:t>
            </a:r>
            <a:r>
              <a:rPr lang="en-US" dirty="0"/>
              <a:t>a field: click to select the field, then press [Delete]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Add Fields to a Form </a:t>
            </a:r>
            <a:r>
              <a:rPr lang="en-US" sz="1200" dirty="0"/>
              <a:t>(Slide 1 of 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328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3062" y="901449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Field List in Form Layout View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Add Fields to a Form </a:t>
            </a:r>
            <a:r>
              <a:rPr lang="en-US" sz="1200" dirty="0"/>
              <a:t>(Slide 2 of 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462" y="1193837"/>
            <a:ext cx="4285014" cy="345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86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2042097"/>
          </a:xfrm>
        </p:spPr>
        <p:txBody>
          <a:bodyPr/>
          <a:lstStyle/>
          <a:p>
            <a:r>
              <a:rPr lang="en-US" dirty="0"/>
              <a:t>Bound controls</a:t>
            </a:r>
          </a:p>
          <a:p>
            <a:pPr lvl="1"/>
            <a:r>
              <a:rPr lang="en-US" dirty="0"/>
              <a:t>Display values from a field such as text boxes and combo boxes</a:t>
            </a:r>
          </a:p>
          <a:p>
            <a:r>
              <a:rPr lang="en-US" dirty="0"/>
              <a:t>Unbound controls</a:t>
            </a:r>
          </a:p>
          <a:p>
            <a:pPr lvl="1"/>
            <a:r>
              <a:rPr lang="en-US" dirty="0"/>
              <a:t>Do not display data</a:t>
            </a:r>
          </a:p>
          <a:p>
            <a:pPr lvl="1"/>
            <a:r>
              <a:rPr lang="en-US" dirty="0"/>
              <a:t>Describe data or enhance the appearance of a form</a:t>
            </a:r>
          </a:p>
          <a:p>
            <a:pPr marL="457200" lvl="2" indent="0">
              <a:buNone/>
            </a:pPr>
            <a:r>
              <a:rPr lang="en-US" dirty="0"/>
              <a:t>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Add Fields to a Form </a:t>
            </a:r>
            <a:r>
              <a:rPr lang="en-US" sz="1200" dirty="0"/>
              <a:t>(Slide 3 of 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250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1477328"/>
          </a:xfrm>
        </p:spPr>
        <p:txBody>
          <a:bodyPr/>
          <a:lstStyle/>
          <a:p>
            <a:pPr>
              <a:defRPr/>
            </a:pPr>
            <a:r>
              <a:rPr lang="en-US" dirty="0"/>
              <a:t>When you modify controls, you change their </a:t>
            </a:r>
            <a:r>
              <a:rPr lang="en-US" b="1" dirty="0"/>
              <a:t>properties </a:t>
            </a:r>
            <a:r>
              <a:rPr lang="en-US" dirty="0"/>
              <a:t>(characteristics)</a:t>
            </a:r>
          </a:p>
          <a:p>
            <a:pPr>
              <a:defRPr/>
            </a:pPr>
            <a:r>
              <a:rPr lang="en-US" dirty="0"/>
              <a:t>All of the control characteristics you can modify are stored in the control’s </a:t>
            </a:r>
            <a:r>
              <a:rPr lang="en-US" b="1" dirty="0"/>
              <a:t>Property Sheet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Modify Form Controls </a:t>
            </a:r>
            <a:r>
              <a:rPr lang="en-US" sz="1200" dirty="0"/>
              <a:t>(Slide 1 of 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10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3062" y="841292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Using the Property Sheet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Modify Form Controls </a:t>
            </a:r>
            <a:r>
              <a:rPr lang="en-US" sz="1200" dirty="0"/>
              <a:t>(Slide 2 of 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85" y="1256915"/>
            <a:ext cx="6044558" cy="293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09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3062" y="841292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Common form controls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Modify Form Controls </a:t>
            </a:r>
            <a:r>
              <a:rPr lang="en-US" sz="1200" dirty="0"/>
              <a:t>(Slide 3 of 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673" y="1133680"/>
            <a:ext cx="6710116" cy="357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19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3053144"/>
          </a:xfrm>
        </p:spPr>
        <p:txBody>
          <a:bodyPr/>
          <a:lstStyle/>
          <a:p>
            <a:pPr>
              <a:defRPr/>
            </a:pPr>
            <a:r>
              <a:rPr lang="en-US" dirty="0"/>
              <a:t>To create a calculation in a text box, you enter an expression instead of a field name in the Control Source property</a:t>
            </a:r>
          </a:p>
          <a:p>
            <a:pPr>
              <a:defRPr/>
            </a:pPr>
            <a:r>
              <a:rPr lang="en-US" dirty="0"/>
              <a:t>An </a:t>
            </a:r>
            <a:r>
              <a:rPr lang="en-US" b="1" dirty="0"/>
              <a:t>expression </a:t>
            </a:r>
            <a:r>
              <a:rPr lang="en-US" dirty="0"/>
              <a:t>is a combination of field names, operators (such as +, –, /, and *), and functions (such as Sum, Count, or </a:t>
            </a:r>
            <a:r>
              <a:rPr lang="en-US" dirty="0" err="1"/>
              <a:t>Avg</a:t>
            </a:r>
            <a:r>
              <a:rPr lang="en-US" dirty="0"/>
              <a:t>) that results in a single value</a:t>
            </a:r>
          </a:p>
          <a:p>
            <a:pPr lvl="1">
              <a:defRPr/>
            </a:pPr>
            <a:r>
              <a:rPr lang="en-US" dirty="0"/>
              <a:t>Expression: an equal sign and a combination of symbols </a:t>
            </a:r>
          </a:p>
          <a:p>
            <a:pPr lvl="1">
              <a:defRPr/>
            </a:pPr>
            <a:r>
              <a:rPr lang="en-US" dirty="0"/>
              <a:t>Square brackets must surround a field name in an expression</a:t>
            </a:r>
          </a:p>
          <a:p>
            <a:pPr lvl="1">
              <a:defRPr/>
            </a:pPr>
            <a:r>
              <a:rPr lang="en-US" dirty="0"/>
              <a:t>Field name must be typed exactly as it was in Table Design View (except for capitalization)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Create Calculations </a:t>
            </a:r>
            <a:r>
              <a:rPr lang="en-US" sz="1200" dirty="0"/>
              <a:t>(Slide 1 of 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168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3062" y="913481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Adding a text box to calculate a value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Create Calculations </a:t>
            </a:r>
            <a:r>
              <a:rPr lang="en-US" sz="1200" dirty="0"/>
              <a:t>(Slide 2 of 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08" y="1392583"/>
            <a:ext cx="5134147" cy="289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60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3062" y="949577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Sample expressions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Create Calculations </a:t>
            </a:r>
            <a:r>
              <a:rPr lang="en-US" sz="1200" dirty="0"/>
              <a:t>(Slide 3 of 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62" y="1357664"/>
            <a:ext cx="7980218" cy="271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421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957" y="899601"/>
            <a:ext cx="8415338" cy="2877711"/>
          </a:xfrm>
        </p:spPr>
        <p:txBody>
          <a:bodyPr/>
          <a:lstStyle/>
          <a:p>
            <a:pPr lvl="1"/>
            <a:r>
              <a:rPr lang="en-US" sz="2000" dirty="0">
                <a:cs typeface="Arial" panose="020B0604020202020204" pitchFamily="34" charset="0"/>
              </a:rPr>
              <a:t>Use the Form Wizard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Create a split form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Use Form Layout View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Add fields to a form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Modify form controls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Create calculations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Modify tab order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Module Objectives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2215991"/>
          </a:xfrm>
        </p:spPr>
        <p:txBody>
          <a:bodyPr/>
          <a:lstStyle/>
          <a:p>
            <a:pPr>
              <a:defRPr/>
            </a:pPr>
            <a:r>
              <a:rPr lang="en-US" b="1" dirty="0"/>
              <a:t>Tab Order</a:t>
            </a:r>
            <a:r>
              <a:rPr lang="en-US" dirty="0"/>
              <a:t>: the order the focus moves as you press [Tab]</a:t>
            </a:r>
          </a:p>
          <a:p>
            <a:pPr>
              <a:defRPr/>
            </a:pPr>
            <a:r>
              <a:rPr lang="en-US" b="1" dirty="0"/>
              <a:t>Tab Stop</a:t>
            </a:r>
            <a:r>
              <a:rPr lang="en-US" dirty="0"/>
              <a:t>: determines whether the field accepts the focus and therefore determines where the focus moves as you press [Tab]</a:t>
            </a:r>
          </a:p>
          <a:p>
            <a:pPr>
              <a:defRPr/>
            </a:pPr>
            <a:r>
              <a:rPr lang="en-US" dirty="0"/>
              <a:t>All text boxes and combo boxes have a tab stop and are included in the tab order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Modify Tab Order </a:t>
            </a:r>
            <a:r>
              <a:rPr lang="en-US" sz="1200" dirty="0"/>
              <a:t>(Slide 1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857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Tab Order </a:t>
            </a:r>
            <a:r>
              <a:rPr lang="en-US" sz="1200" dirty="0"/>
              <a:t>(Slide 2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93" y="1128141"/>
            <a:ext cx="5109756" cy="30121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555" y="1524482"/>
            <a:ext cx="2548781" cy="26158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9019" y="756577"/>
            <a:ext cx="238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Setting tab properties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2042" y="1096786"/>
            <a:ext cx="220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 Order Dialog Box</a:t>
            </a:r>
          </a:p>
        </p:txBody>
      </p:sp>
    </p:spTree>
    <p:extLst>
      <p:ext uri="{BB962C8B-B14F-4D97-AF65-F5344CB8AC3E}">
        <p14:creationId xmlns:p14="http://schemas.microsoft.com/office/powerpoint/2010/main" val="2885994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3097771"/>
          </a:xfrm>
        </p:spPr>
        <p:txBody>
          <a:bodyPr/>
          <a:lstStyle/>
          <a:p>
            <a:pPr>
              <a:defRPr/>
            </a:pPr>
            <a:r>
              <a:rPr lang="en-US" dirty="0"/>
              <a:t>Examples are pictures, logos, clip art</a:t>
            </a:r>
          </a:p>
          <a:p>
            <a:pPr>
              <a:defRPr/>
            </a:pPr>
            <a:r>
              <a:rPr lang="en-US" dirty="0"/>
              <a:t>The </a:t>
            </a:r>
            <a:r>
              <a:rPr lang="en-US" b="1" dirty="0"/>
              <a:t>form section </a:t>
            </a:r>
            <a:r>
              <a:rPr lang="en-US" dirty="0"/>
              <a:t>you place it in determines where it will appear on the form</a:t>
            </a:r>
          </a:p>
          <a:p>
            <a:pPr lvl="1">
              <a:defRPr/>
            </a:pPr>
            <a:r>
              <a:rPr lang="en-US" dirty="0"/>
              <a:t>Form Header – once at top of first page</a:t>
            </a:r>
          </a:p>
          <a:p>
            <a:pPr lvl="1">
              <a:defRPr/>
            </a:pPr>
            <a:r>
              <a:rPr lang="en-US" dirty="0"/>
              <a:t>Detail – once for every record</a:t>
            </a:r>
          </a:p>
          <a:p>
            <a:pPr lvl="1">
              <a:defRPr/>
            </a:pPr>
            <a:r>
              <a:rPr lang="en-US" dirty="0"/>
              <a:t>Form Footer – once at the end of the last page</a:t>
            </a:r>
          </a:p>
          <a:p>
            <a:pPr>
              <a:defRPr/>
            </a:pPr>
            <a:r>
              <a:rPr lang="en-US" b="1" dirty="0"/>
              <a:t>Background image</a:t>
            </a:r>
          </a:p>
          <a:p>
            <a:pPr lvl="1">
              <a:defRPr/>
            </a:pPr>
            <a:r>
              <a:rPr lang="en-US" dirty="0"/>
              <a:t>Fills the entire form or report appearing “behind” other controls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Insert an Image </a:t>
            </a:r>
            <a:r>
              <a:rPr lang="en-US" sz="1200" dirty="0"/>
              <a:t>(Slide 1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951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3062" y="961608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Adding an image to Form Header section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Insert an Image </a:t>
            </a:r>
            <a:r>
              <a:rPr lang="en-US" sz="1200" dirty="0"/>
              <a:t>(Slide 2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25" y="1253996"/>
            <a:ext cx="5078786" cy="342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8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3062" y="911207"/>
            <a:ext cx="8415338" cy="4022640"/>
          </a:xfrm>
        </p:spPr>
        <p:txBody>
          <a:bodyPr/>
          <a:lstStyle/>
          <a:p>
            <a:pPr>
              <a:defRPr/>
            </a:pPr>
            <a:r>
              <a:rPr lang="en-US" dirty="0"/>
              <a:t>A </a:t>
            </a:r>
            <a:r>
              <a:rPr lang="en-US" b="1" dirty="0"/>
              <a:t>form </a:t>
            </a:r>
            <a:r>
              <a:rPr lang="en-US" dirty="0"/>
              <a:t>is an Access database object that allows you to arrange the fields of a record in any layout so you can enter, edit, and delete records</a:t>
            </a:r>
          </a:p>
          <a:p>
            <a:pPr>
              <a:defRPr/>
            </a:pPr>
            <a:r>
              <a:rPr lang="en-US" dirty="0"/>
              <a:t>One way to create a form is by using the </a:t>
            </a:r>
            <a:r>
              <a:rPr lang="en-US" b="1" dirty="0"/>
              <a:t>Form Wizard</a:t>
            </a:r>
          </a:p>
          <a:p>
            <a:pPr lvl="1">
              <a:defRPr/>
            </a:pPr>
            <a:r>
              <a:rPr lang="en-US" dirty="0"/>
              <a:t>The wizard asks you questions to determine the information you want</a:t>
            </a:r>
          </a:p>
          <a:p>
            <a:pPr>
              <a:defRPr/>
            </a:pPr>
            <a:r>
              <a:rPr lang="en-US" dirty="0"/>
              <a:t>Database </a:t>
            </a:r>
            <a:r>
              <a:rPr lang="en-US" b="1" dirty="0"/>
              <a:t>designer</a:t>
            </a:r>
            <a:r>
              <a:rPr lang="en-US" dirty="0"/>
              <a:t> or </a:t>
            </a:r>
            <a:r>
              <a:rPr lang="en-US" b="1" dirty="0"/>
              <a:t>application developer </a:t>
            </a:r>
            <a:r>
              <a:rPr lang="en-US" dirty="0"/>
              <a:t>responsible for building and maintaining tables, queries, forms, and reports</a:t>
            </a:r>
          </a:p>
          <a:p>
            <a:pPr>
              <a:defRPr/>
            </a:pPr>
            <a:r>
              <a:rPr lang="en-US" dirty="0"/>
              <a:t>Each item on a form is called a </a:t>
            </a:r>
            <a:r>
              <a:rPr lang="en-US" b="1" dirty="0"/>
              <a:t>control</a:t>
            </a:r>
          </a:p>
          <a:p>
            <a:pPr lvl="1">
              <a:defRPr/>
            </a:pPr>
            <a:r>
              <a:rPr lang="en-US" b="1" dirty="0"/>
              <a:t>Label control </a:t>
            </a:r>
            <a:r>
              <a:rPr lang="en-US" dirty="0"/>
              <a:t>(describe data shown in other controls)</a:t>
            </a:r>
          </a:p>
          <a:p>
            <a:pPr lvl="1">
              <a:defRPr/>
            </a:pPr>
            <a:r>
              <a:rPr lang="en-US" b="1" dirty="0"/>
              <a:t>Text box </a:t>
            </a:r>
            <a:r>
              <a:rPr lang="en-US" dirty="0"/>
              <a:t>(display data)</a:t>
            </a:r>
          </a:p>
          <a:p>
            <a:pPr lvl="1">
              <a:defRPr/>
            </a:pPr>
            <a:r>
              <a:rPr lang="en-US" b="1" dirty="0"/>
              <a:t>Combo box </a:t>
            </a:r>
            <a:r>
              <a:rPr lang="en-US" dirty="0"/>
              <a:t>(combination of a text box and a list)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Use the Form Wizard </a:t>
            </a:r>
            <a:r>
              <a:rPr lang="en-US" sz="1200" dirty="0"/>
              <a:t>(Slide 1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34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3062" y="985671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Form views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Use the Form Wizard </a:t>
            </a:r>
            <a:r>
              <a:rPr lang="en-US" sz="1200" dirty="0"/>
              <a:t>(Slide 2 of 2)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4" y="1580233"/>
            <a:ext cx="8397876" cy="152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35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1681999"/>
          </a:xfrm>
        </p:spPr>
        <p:txBody>
          <a:bodyPr/>
          <a:lstStyle/>
          <a:p>
            <a:r>
              <a:rPr lang="en-US" dirty="0"/>
              <a:t>Benefit of a split form</a:t>
            </a:r>
          </a:p>
          <a:p>
            <a:pPr lvl="1"/>
            <a:r>
              <a:rPr lang="en-US" dirty="0"/>
              <a:t>upper pane allows you to display the fields of one record in any arrangement</a:t>
            </a:r>
          </a:p>
          <a:p>
            <a:pPr lvl="1"/>
            <a:r>
              <a:rPr lang="en-US" dirty="0"/>
              <a:t>lower pane maintains a datasheet view of the first few records, which you can navigate very quickly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Create a Split Form </a:t>
            </a:r>
            <a:r>
              <a:rPr lang="en-US" sz="1200" dirty="0"/>
              <a:t>(Slide 1 of 3)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40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3062" y="961608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Form creation tools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Create a Split Form </a:t>
            </a:r>
            <a:r>
              <a:rPr lang="en-US" sz="1200" dirty="0"/>
              <a:t>(Slide 2 of 3)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67" y="1515646"/>
            <a:ext cx="8529982" cy="272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0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3062" y="937544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Table in a split form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Create a Split Form </a:t>
            </a:r>
            <a:r>
              <a:rPr lang="en-US" sz="1200" dirty="0"/>
              <a:t>(Slide 3 of 3)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679" y="1229932"/>
            <a:ext cx="5469512" cy="343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15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154113"/>
            <a:ext cx="8415338" cy="2391424"/>
          </a:xfrm>
        </p:spPr>
        <p:txBody>
          <a:bodyPr/>
          <a:lstStyle/>
          <a:p>
            <a:pPr>
              <a:defRPr/>
            </a:pPr>
            <a:r>
              <a:rPr lang="en-US" b="1" dirty="0"/>
              <a:t>Layout View </a:t>
            </a:r>
            <a:r>
              <a:rPr lang="en-US" dirty="0"/>
              <a:t>lets you make some design changes to a form while you are browsing the data:</a:t>
            </a:r>
          </a:p>
          <a:p>
            <a:pPr lvl="1">
              <a:defRPr/>
            </a:pPr>
            <a:r>
              <a:rPr lang="en-US" dirty="0"/>
              <a:t>Move and resize controls</a:t>
            </a:r>
          </a:p>
          <a:p>
            <a:pPr lvl="1">
              <a:defRPr/>
            </a:pPr>
            <a:r>
              <a:rPr lang="en-US" dirty="0"/>
              <a:t>Add or delete a field on the form</a:t>
            </a:r>
          </a:p>
          <a:p>
            <a:pPr lvl="1">
              <a:defRPr/>
            </a:pPr>
            <a:r>
              <a:rPr lang="en-US" dirty="0"/>
              <a:t>Filter and sort data</a:t>
            </a:r>
          </a:p>
          <a:p>
            <a:pPr lvl="1">
              <a:defRPr/>
            </a:pPr>
            <a:r>
              <a:rPr lang="en-US" dirty="0"/>
              <a:t>Change formatting characteristics, such as fonts and colors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Use Form Layout View </a:t>
            </a:r>
            <a:r>
              <a:rPr lang="en-US" sz="1200" dirty="0"/>
              <a:t>(Slide 1 of 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149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4809" y="889418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Modifying controls in Form Layout View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0611"/>
            <a:ext cx="8026400" cy="290336"/>
          </a:xfrm>
        </p:spPr>
        <p:txBody>
          <a:bodyPr/>
          <a:lstStyle/>
          <a:p>
            <a:r>
              <a:rPr lang="en-US" dirty="0"/>
              <a:t>Use Form Layout View </a:t>
            </a:r>
            <a:r>
              <a:rPr lang="en-US" sz="1200" dirty="0"/>
              <a:t>(Slide 2 of 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2017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679" y="1181806"/>
            <a:ext cx="4488494" cy="3537772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>
            <a:off x="5883442" y="3188368"/>
            <a:ext cx="28875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155483" y="3322402"/>
            <a:ext cx="1359568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Text boxes resized</a:t>
            </a:r>
          </a:p>
        </p:txBody>
      </p:sp>
    </p:spTree>
    <p:extLst>
      <p:ext uri="{BB962C8B-B14F-4D97-AF65-F5344CB8AC3E}">
        <p14:creationId xmlns:p14="http://schemas.microsoft.com/office/powerpoint/2010/main" val="3544663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11D53F618ADE46BF233FE4F46F27AC" ma:contentTypeVersion="0" ma:contentTypeDescription="Create a new document." ma:contentTypeScope="" ma:versionID="3d2b600632870d5641a6ad7e6a32fdd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a1222beb234debe96d12a98d24ff8a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1B63B1-DD9B-456D-8A4C-AEA4937E99D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1C6F02-0A6E-44AC-ADCA-0316485B7B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2EB1CD8-B777-471F-BC9C-EF0BFF5A30E9}">
  <ds:schemaRefs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1965</Words>
  <Application>Microsoft Macintosh PowerPoint</Application>
  <PresentationFormat>On-screen Show (16:9)</PresentationFormat>
  <Paragraphs>114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Access 2016 Module 3</vt:lpstr>
      <vt:lpstr>Module Objectives</vt:lpstr>
      <vt:lpstr>Use the Form Wizard (Slide 1 of 2) </vt:lpstr>
      <vt:lpstr>Use the Form Wizard (Slide 2 of 2) </vt:lpstr>
      <vt:lpstr>Create a Split Form (Slide 1 of 3) </vt:lpstr>
      <vt:lpstr>Create a Split Form (Slide 2 of 3) </vt:lpstr>
      <vt:lpstr>Create a Split Form (Slide 3 of 3) </vt:lpstr>
      <vt:lpstr>Use Form Layout View (Slide 1 of 3)</vt:lpstr>
      <vt:lpstr>Use Form Layout View (Slide 2 of 3)</vt:lpstr>
      <vt:lpstr>Use Form Layout View (Slide 3 of 3)</vt:lpstr>
      <vt:lpstr>Add Fields to a Form (Slide 1 of 3)</vt:lpstr>
      <vt:lpstr>Add Fields to a Form (Slide 2 of 3)</vt:lpstr>
      <vt:lpstr>Add Fields to a Form (Slide 3 of 3)</vt:lpstr>
      <vt:lpstr>Modify Form Controls (Slide 1 of 3)</vt:lpstr>
      <vt:lpstr>Modify Form Controls (Slide 2 of 3)</vt:lpstr>
      <vt:lpstr>Modify Form Controls (Slide 3 of 3)</vt:lpstr>
      <vt:lpstr>Create Calculations (Slide 1 of 3)</vt:lpstr>
      <vt:lpstr>Create Calculations (Slide 2 of 3)</vt:lpstr>
      <vt:lpstr>Create Calculations (Slide 3 of 3)</vt:lpstr>
      <vt:lpstr>Modify Tab Order (Slide 1 of 2)</vt:lpstr>
      <vt:lpstr>Modify Tab Order (Slide 2 of 2)</vt:lpstr>
      <vt:lpstr>Insert an Image (Slide 1 of 2)</vt:lpstr>
      <vt:lpstr>Insert an Image (Slide 2 of 2)</vt:lpstr>
    </vt:vector>
  </TitlesOfParts>
  <Company>Ruder Finn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Carolyn</dc:creator>
  <cp:lastModifiedBy>Ron Watson</cp:lastModifiedBy>
  <cp:revision>133</cp:revision>
  <dcterms:created xsi:type="dcterms:W3CDTF">2014-09-17T20:41:57Z</dcterms:created>
  <dcterms:modified xsi:type="dcterms:W3CDTF">2016-04-13T14:48:26Z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0x0101002411D53F618ADE46BF233FE4F46F27AC</vt:lpwstr>
  </property>
  <property fmtid="{D5CDD505-2E9C-101B-9397-08002B2CF9AE}" pid="3" name="_NewReviewCycle">
    <vt:lpwstr/>
  </property>
</Properties>
</file>