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464" autoAdjust="0"/>
  </p:normalViewPr>
  <p:slideViewPr>
    <p:cSldViewPr snapToGrid="0">
      <p:cViewPr varScale="1">
        <p:scale>
          <a:sx n="95" d="100"/>
          <a:sy n="95" d="100"/>
        </p:scale>
        <p:origin x="-120" y="-752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Using Reports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08379"/>
          </a:xfrm>
        </p:spPr>
        <p:txBody>
          <a:bodyPr/>
          <a:lstStyle/>
          <a:p>
            <a:pPr>
              <a:defRPr/>
            </a:pPr>
            <a:r>
              <a:rPr lang="en-US" b="1" dirty="0"/>
              <a:t>Grouping </a:t>
            </a:r>
            <a:r>
              <a:rPr lang="en-US" dirty="0"/>
              <a:t>means to sort records by a particular field plus provide a header and/or footer section before or after each group of sorted records</a:t>
            </a:r>
          </a:p>
          <a:p>
            <a:pPr>
              <a:defRPr/>
            </a:pPr>
            <a:r>
              <a:rPr lang="en-US" dirty="0"/>
              <a:t>To change sorting or grouping options for a report, you must work in Report Design View</a:t>
            </a:r>
          </a:p>
          <a:p>
            <a:pPr>
              <a:defRPr/>
            </a:pPr>
            <a:r>
              <a:rPr lang="en-US" b="1" dirty="0"/>
              <a:t>Record Source</a:t>
            </a:r>
            <a:r>
              <a:rPr lang="en-US" dirty="0"/>
              <a:t> property of a report or form determines what fields and records the report or form will display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Group and Sort Orders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904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Group, Sort, and Total pane with new group heading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Group and Sort Orders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" y="1333629"/>
            <a:ext cx="5948642" cy="28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7749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Calculations </a:t>
            </a:r>
            <a:r>
              <a:rPr lang="en-US" dirty="0"/>
              <a:t>are used to add subtotals and counts to a report</a:t>
            </a:r>
          </a:p>
          <a:p>
            <a:pPr>
              <a:defRPr/>
            </a:pPr>
            <a:r>
              <a:rPr lang="en-US" b="1" dirty="0"/>
              <a:t>Expressions </a:t>
            </a:r>
            <a:r>
              <a:rPr lang="en-US" dirty="0"/>
              <a:t>are needed to create a calculation</a:t>
            </a:r>
          </a:p>
          <a:p>
            <a:pPr>
              <a:defRPr/>
            </a:pPr>
            <a:r>
              <a:rPr lang="en-US" b="1" dirty="0"/>
              <a:t>Functions </a:t>
            </a:r>
            <a:r>
              <a:rPr lang="en-US" dirty="0"/>
              <a:t>are built-in Access formulas</a:t>
            </a:r>
          </a:p>
          <a:p>
            <a:pPr>
              <a:defRPr/>
            </a:pPr>
            <a:r>
              <a:rPr lang="en-US" b="1" dirty="0"/>
              <a:t>Arguments </a:t>
            </a:r>
            <a:r>
              <a:rPr lang="en-US" dirty="0"/>
              <a:t>are information needed by a 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Subtotals and Counts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1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4957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subtotals to group footer sections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Subtotals and Counts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8" y="1386946"/>
            <a:ext cx="7652132" cy="28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757678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b="1" dirty="0"/>
              <a:t>alignment </a:t>
            </a:r>
            <a:r>
              <a:rPr lang="en-US" dirty="0"/>
              <a:t>commands:</a:t>
            </a:r>
          </a:p>
          <a:p>
            <a:pPr lvl="1"/>
            <a:r>
              <a:rPr lang="en-US" dirty="0"/>
              <a:t>Within its own border</a:t>
            </a:r>
          </a:p>
          <a:p>
            <a:pPr lvl="1"/>
            <a:r>
              <a:rPr lang="en-US" dirty="0"/>
              <a:t>With respect to each other</a:t>
            </a:r>
          </a:p>
          <a:p>
            <a:r>
              <a:rPr lang="en-US" dirty="0"/>
              <a:t>You can resize a control by using the ↔ pointer</a:t>
            </a:r>
          </a:p>
          <a:p>
            <a:pPr>
              <a:defRPr/>
            </a:pPr>
            <a:r>
              <a:rPr lang="en-US" dirty="0"/>
              <a:t>[Ctrl] + arrow key(s) </a:t>
            </a:r>
            <a:r>
              <a:rPr lang="en-US" i="1" dirty="0"/>
              <a:t>move </a:t>
            </a:r>
            <a:r>
              <a:rPr lang="en-US" dirty="0"/>
              <a:t>a control one pixel at a time</a:t>
            </a:r>
          </a:p>
          <a:p>
            <a:pPr>
              <a:defRPr/>
            </a:pPr>
            <a:r>
              <a:rPr lang="en-US" dirty="0"/>
              <a:t>[Shift] + arrow key(s) </a:t>
            </a:r>
            <a:r>
              <a:rPr lang="en-US" i="1" dirty="0"/>
              <a:t>resize </a:t>
            </a:r>
            <a:r>
              <a:rPr lang="en-US" dirty="0"/>
              <a:t>a control one pixel at a 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Resize and Align Controls </a:t>
            </a:r>
            <a:r>
              <a:rPr lang="en-US" sz="1200" dirty="0"/>
              <a:t>(Slide 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37545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Resizing controls in Layout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Resize and Align Controls </a:t>
            </a:r>
            <a:r>
              <a:rPr lang="en-US" sz="1200" dirty="0"/>
              <a:t>(Slide 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1" y="1312873"/>
            <a:ext cx="6725288" cy="27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01450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Selecting more than one control at a time in Report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Resize and Align Controls </a:t>
            </a:r>
            <a:r>
              <a:rPr lang="en-US" sz="1200" dirty="0"/>
              <a:t>(Slide 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5" y="1698883"/>
            <a:ext cx="8397876" cy="17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3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99036"/>
          </a:xfrm>
        </p:spPr>
        <p:txBody>
          <a:bodyPr/>
          <a:lstStyle/>
          <a:p>
            <a:r>
              <a:rPr lang="en-US" b="1" dirty="0"/>
              <a:t>Formatting </a:t>
            </a:r>
            <a:r>
              <a:rPr lang="en-US" dirty="0"/>
              <a:t>refers to enhancing the appearance of the information</a:t>
            </a:r>
          </a:p>
          <a:p>
            <a:r>
              <a:rPr lang="en-US" dirty="0"/>
              <a:t>Formatting includes</a:t>
            </a:r>
          </a:p>
          <a:p>
            <a:pPr lvl="1"/>
            <a:r>
              <a:rPr lang="en-US" dirty="0"/>
              <a:t>Font style, size and color</a:t>
            </a:r>
          </a:p>
          <a:p>
            <a:pPr lvl="1"/>
            <a:r>
              <a:rPr lang="en-US" dirty="0"/>
              <a:t>Background color</a:t>
            </a:r>
          </a:p>
          <a:p>
            <a:pPr lvl="1"/>
            <a:r>
              <a:rPr lang="en-US" dirty="0"/>
              <a:t>Line thickness and color</a:t>
            </a:r>
          </a:p>
          <a:p>
            <a:pPr lvl="1"/>
            <a:r>
              <a:rPr lang="en-US" dirty="0"/>
              <a:t>Alignment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Format a Report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509" y="937545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Formatting section backgrounds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Format a Report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73" y="1229933"/>
            <a:ext cx="4231707" cy="34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323439"/>
          </a:xfrm>
        </p:spPr>
        <p:txBody>
          <a:bodyPr/>
          <a:lstStyle/>
          <a:p>
            <a:r>
              <a:rPr lang="en-US" dirty="0"/>
              <a:t>Any data in your Access database can be converted into labels using the </a:t>
            </a:r>
            <a:r>
              <a:rPr lang="en-US" b="1" dirty="0"/>
              <a:t>Label Wizard</a:t>
            </a:r>
            <a:r>
              <a:rPr lang="en-US" dirty="0"/>
              <a:t>, a special report wizard that precisely positions and sizes information for hundreds of standard business labels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Mailing Labels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7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Use the Report Wizard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 Report Layout View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Review report sections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Apply group and sort orders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subtotals and counts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Resize and align controls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Format a report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mailing labels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778" y="997702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Label Wizard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Mailing Labels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7" y="1418449"/>
            <a:ext cx="4934216" cy="30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8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60379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report </a:t>
            </a:r>
            <a:r>
              <a:rPr lang="en-US" dirty="0"/>
              <a:t>is the primary object you use to print database content</a:t>
            </a:r>
          </a:p>
          <a:p>
            <a:pPr>
              <a:defRPr/>
            </a:pPr>
            <a:r>
              <a:rPr lang="en-US" dirty="0"/>
              <a:t>Report Wizard is one way to create a report</a:t>
            </a:r>
          </a:p>
          <a:p>
            <a:pPr lvl="1">
              <a:defRPr/>
            </a:pPr>
            <a:r>
              <a:rPr lang="en-US" dirty="0"/>
              <a:t>Tool that asks questions to guide development of the report</a:t>
            </a:r>
          </a:p>
          <a:p>
            <a:pPr lvl="1">
              <a:defRPr/>
            </a:pPr>
            <a:r>
              <a:rPr lang="en-US" dirty="0"/>
              <a:t>Responses determine record source, style and layout</a:t>
            </a:r>
          </a:p>
          <a:p>
            <a:r>
              <a:rPr lang="en-US" b="1" dirty="0"/>
              <a:t>Record source </a:t>
            </a:r>
            <a:r>
              <a:rPr lang="en-US" dirty="0"/>
              <a:t>is the table or query that defines the fields and records displayed on the report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the Report Wizard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872" y="88941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Selecting fields for a report using the Report Wizard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the Report Wizard </a:t>
            </a:r>
            <a:r>
              <a:rPr lang="en-US" sz="1200" dirty="0"/>
              <a:t>(Slide 2 of 2)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3" y="1336064"/>
            <a:ext cx="4146492" cy="31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769715"/>
          </a:xfrm>
        </p:spPr>
        <p:txBody>
          <a:bodyPr/>
          <a:lstStyle/>
          <a:p>
            <a:pPr>
              <a:defRPr/>
            </a:pPr>
            <a:r>
              <a:rPr lang="en-US" dirty="0"/>
              <a:t>Reports have multiple views that you use for various report-building and report-viewing activities</a:t>
            </a:r>
          </a:p>
          <a:p>
            <a:pPr>
              <a:defRPr/>
            </a:pPr>
            <a:r>
              <a:rPr lang="en-US" dirty="0"/>
              <a:t>Report Layout View applies a grid to the report that helps you resize, move, and position controls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Report Layout View </a:t>
            </a:r>
            <a:r>
              <a:rPr lang="en-US" sz="1200" dirty="0"/>
              <a:t>(Slide 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7738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Modifying column width in Report Layout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Report Layout View </a:t>
            </a:r>
            <a:r>
              <a:rPr lang="en-US" sz="1200" dirty="0"/>
              <a:t>(Slide 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8" y="1280413"/>
            <a:ext cx="7889434" cy="3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73639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Report views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Report Layout View </a:t>
            </a:r>
            <a:r>
              <a:rPr lang="en-US" sz="1200" dirty="0"/>
              <a:t>(Slide 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2" y="1678719"/>
            <a:ext cx="8060410" cy="16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5"/>
            <a:ext cx="8415338" cy="6746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Report </a:t>
            </a:r>
            <a:r>
              <a:rPr lang="en-US" b="1" dirty="0"/>
              <a:t>sections </a:t>
            </a:r>
            <a:r>
              <a:rPr lang="en-US" dirty="0"/>
              <a:t>determine where and how often controls in that section print in the final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Review Report Sections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1" y="1856486"/>
            <a:ext cx="8635422" cy="22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9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872" y="901450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Report in Design View showing sections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Review Report Sections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4" y="1534341"/>
            <a:ext cx="8511806" cy="15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EB1CD8-B777-471F-BC9C-EF0BFF5A30E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1584</Words>
  <Application>Microsoft Macintosh PowerPoint</Application>
  <PresentationFormat>On-screen Show (16:9)</PresentationFormat>
  <Paragraphs>88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Access 2016 Module 4</vt:lpstr>
      <vt:lpstr>Module Objectives</vt:lpstr>
      <vt:lpstr>Use the Report Wizard (Slide 1 of 2) </vt:lpstr>
      <vt:lpstr>Use the Report Wizard (Slide 2 of 2) </vt:lpstr>
      <vt:lpstr>Use Report Layout View (Slide 1 of 3)</vt:lpstr>
      <vt:lpstr>Use Report Layout View (Slide 2 of 3)</vt:lpstr>
      <vt:lpstr>Use Report Layout View (Slide 3 of 3)</vt:lpstr>
      <vt:lpstr>Review Report Sections (Slide 1 of 2)</vt:lpstr>
      <vt:lpstr>Review Report Sections (Slide 2 of 2)</vt:lpstr>
      <vt:lpstr>Apply Group and Sort Orders (Slide 1 of 2)</vt:lpstr>
      <vt:lpstr>Apply Group and Sort Orders (Slide 2 of 2)</vt:lpstr>
      <vt:lpstr>Add Subtotals and Counts (Slide 1 of 2) </vt:lpstr>
      <vt:lpstr>Add Subtotals and Counts (Slide 2 of 2) </vt:lpstr>
      <vt:lpstr>Resize and Align Controls (Slide 1 of 3)</vt:lpstr>
      <vt:lpstr>Resize and Align Controls (Slide 2 of 3)</vt:lpstr>
      <vt:lpstr>Resize and Align Controls (Slide 3 of 3)</vt:lpstr>
      <vt:lpstr>Format a Report (Slide 1 of 2)</vt:lpstr>
      <vt:lpstr>Format a Report (Slide 2 of 2)</vt:lpstr>
      <vt:lpstr>Create Mailing Labels (Slide 1 of 2)</vt:lpstr>
      <vt:lpstr>Create Mailing Labels (Slide 2 of 2)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129</cp:revision>
  <dcterms:created xsi:type="dcterms:W3CDTF">2014-09-17T20:41:57Z</dcterms:created>
  <dcterms:modified xsi:type="dcterms:W3CDTF">2016-04-13T19:15:17Z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