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79" r:id="rId7"/>
    <p:sldId id="281" r:id="rId8"/>
    <p:sldId id="282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5" d="100"/>
          <a:sy n="95" d="100"/>
        </p:scale>
        <p:origin x="-120" y="-752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Getting Started with Access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669" y="81489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Database </a:t>
            </a:r>
            <a:r>
              <a:rPr lang="en-US" sz="1200" dirty="0"/>
              <a:t>(Slide 2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1107287"/>
            <a:ext cx="7380788" cy="34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91588"/>
          </a:xfrm>
        </p:spPr>
        <p:txBody>
          <a:bodyPr/>
          <a:lstStyle/>
          <a:p>
            <a:pPr>
              <a:defRPr/>
            </a:pPr>
            <a:r>
              <a:rPr lang="en-US" dirty="0"/>
              <a:t>Essential tasks </a:t>
            </a:r>
          </a:p>
          <a:p>
            <a:pPr lvl="1">
              <a:defRPr/>
            </a:pPr>
            <a:r>
              <a:rPr lang="en-US" dirty="0"/>
              <a:t>Define the fields</a:t>
            </a:r>
          </a:p>
          <a:p>
            <a:pPr lvl="1">
              <a:defRPr/>
            </a:pPr>
            <a:r>
              <a:rPr lang="en-US" dirty="0"/>
              <a:t>Select data type for each field (e.g., numbers, text, dates)</a:t>
            </a:r>
          </a:p>
          <a:p>
            <a:pPr lvl="1">
              <a:defRPr/>
            </a:pPr>
            <a:r>
              <a:rPr lang="en-US" dirty="0"/>
              <a:t>Name the table</a:t>
            </a:r>
          </a:p>
          <a:p>
            <a:pPr lvl="1">
              <a:defRPr/>
            </a:pPr>
            <a:r>
              <a:rPr lang="en-US" dirty="0"/>
              <a:t>Determine how the table will participate in the relational database</a:t>
            </a:r>
          </a:p>
          <a:p>
            <a:pPr>
              <a:defRPr/>
            </a:pPr>
            <a:r>
              <a:rPr lang="en-US" dirty="0"/>
              <a:t>Identify </a:t>
            </a:r>
            <a:r>
              <a:rPr lang="en-US" b="1" dirty="0"/>
              <a:t>primary key</a:t>
            </a:r>
          </a:p>
          <a:p>
            <a:pPr lvl="1">
              <a:defRPr/>
            </a:pPr>
            <a:r>
              <a:rPr lang="en-US" dirty="0"/>
              <a:t>Field that contains unique data for each record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Table </a:t>
            </a:r>
            <a:r>
              <a:rPr lang="en-US" sz="1200" dirty="0"/>
              <a:t>(Slide 1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3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062" y="829260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database terminology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</a:t>
            </a:r>
            <a:r>
              <a:rPr lang="en-US" sz="1200" dirty="0"/>
              <a:t>(Slide 2 of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0" y="1497931"/>
            <a:ext cx="7997178" cy="23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325252"/>
          </a:xfrm>
        </p:spPr>
        <p:txBody>
          <a:bodyPr/>
          <a:lstStyle/>
          <a:p>
            <a:r>
              <a:rPr lang="en-US" b="1" dirty="0"/>
              <a:t>Primary key field</a:t>
            </a:r>
          </a:p>
          <a:p>
            <a:pPr lvl="1"/>
            <a:r>
              <a:rPr lang="en-US" dirty="0"/>
              <a:t>Contains data that uniquely identifies each record</a:t>
            </a:r>
          </a:p>
          <a:p>
            <a:pPr lvl="2"/>
            <a:r>
              <a:rPr lang="en-US" dirty="0"/>
              <a:t>No two records can have the exact same entry in primary key field</a:t>
            </a:r>
          </a:p>
          <a:p>
            <a:pPr lvl="1"/>
            <a:r>
              <a:rPr lang="en-US" dirty="0"/>
              <a:t>Helps relate one table to another</a:t>
            </a:r>
          </a:p>
          <a:p>
            <a:pPr lvl="2"/>
            <a:r>
              <a:rPr lang="en-US" b="1" dirty="0"/>
              <a:t>One-to-many relationship </a:t>
            </a:r>
            <a:r>
              <a:rPr lang="en-US" dirty="0"/>
              <a:t>(one record in one table relates to many records in another table)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Primary Keys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 primary key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Primary Keys </a:t>
            </a:r>
            <a:r>
              <a:rPr lang="en-US" sz="1200" dirty="0"/>
              <a:t>(Slide 2 of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7979"/>
            <a:ext cx="5406232" cy="25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654573"/>
          </a:xfrm>
        </p:spPr>
        <p:txBody>
          <a:bodyPr/>
          <a:lstStyle/>
          <a:p>
            <a:r>
              <a:rPr lang="en-US" dirty="0"/>
              <a:t>Create a one-to-many relationship</a:t>
            </a:r>
          </a:p>
          <a:p>
            <a:pPr lvl="1"/>
            <a:r>
              <a:rPr lang="en-US" dirty="0"/>
              <a:t>Use a common field to relate tables</a:t>
            </a:r>
          </a:p>
          <a:p>
            <a:pPr lvl="1"/>
            <a:r>
              <a:rPr lang="en-US" dirty="0"/>
              <a:t>Primary key is the “one” side of the relationship</a:t>
            </a:r>
          </a:p>
          <a:p>
            <a:pPr lvl="1"/>
            <a:r>
              <a:rPr lang="en-US" b="1" dirty="0"/>
              <a:t>Foreign key </a:t>
            </a:r>
            <a:r>
              <a:rPr lang="en-US" dirty="0"/>
              <a:t>is the “many” side of the relationship</a:t>
            </a:r>
          </a:p>
          <a:p>
            <a:pPr lvl="1"/>
            <a:r>
              <a:rPr lang="en-US" b="1" dirty="0"/>
              <a:t>One-to-many line </a:t>
            </a:r>
            <a:r>
              <a:rPr lang="en-US" dirty="0"/>
              <a:t>shows the link with a “1” on the one side and an infinity symbol on the many side</a:t>
            </a:r>
          </a:p>
          <a:p>
            <a:r>
              <a:rPr lang="en-US" dirty="0"/>
              <a:t>In Datasheet view, </a:t>
            </a:r>
            <a:r>
              <a:rPr lang="en-US" b="1" dirty="0" err="1"/>
              <a:t>subdatasheet</a:t>
            </a:r>
            <a:r>
              <a:rPr lang="en-US" dirty="0"/>
              <a:t> shows related records (records in the many table)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Relate Two Tables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Relate Two Tables </a:t>
            </a:r>
            <a:r>
              <a:rPr lang="en-US" sz="1200" dirty="0"/>
              <a:t>(Slide 2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2" y="1271700"/>
            <a:ext cx="3172924" cy="228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86" y="1315596"/>
            <a:ext cx="4533288" cy="2193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7679" y="902368"/>
            <a:ext cx="38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one-to-many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7636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544047"/>
          </a:xfrm>
        </p:spPr>
        <p:txBody>
          <a:bodyPr/>
          <a:lstStyle/>
          <a:p>
            <a:r>
              <a:rPr lang="en-US" dirty="0"/>
              <a:t>Focus</a:t>
            </a:r>
          </a:p>
          <a:p>
            <a:pPr lvl="1"/>
            <a:r>
              <a:rPr lang="en-US" dirty="0"/>
              <a:t>Which data you would enter or edit if you started typing</a:t>
            </a:r>
          </a:p>
          <a:p>
            <a:pPr>
              <a:defRPr/>
            </a:pPr>
            <a:r>
              <a:rPr lang="en-US" dirty="0"/>
              <a:t>Options for changing focus</a:t>
            </a:r>
          </a:p>
          <a:p>
            <a:pPr lvl="1">
              <a:defRPr/>
            </a:pPr>
            <a:r>
              <a:rPr lang="en-US" dirty="0"/>
              <a:t>[Tab]</a:t>
            </a:r>
          </a:p>
          <a:p>
            <a:pPr lvl="1">
              <a:defRPr/>
            </a:pPr>
            <a:r>
              <a:rPr lang="en-US" dirty="0"/>
              <a:t>[Enter]</a:t>
            </a:r>
          </a:p>
          <a:p>
            <a:pPr lvl="1">
              <a:defRPr/>
            </a:pPr>
            <a:r>
              <a:rPr lang="en-US" dirty="0"/>
              <a:t>Navigation buttons:</a:t>
            </a:r>
          </a:p>
          <a:p>
            <a:pPr>
              <a:buFontTx/>
              <a:buNone/>
              <a:defRPr/>
            </a:pPr>
            <a:r>
              <a:rPr lang="en-US" dirty="0"/>
              <a:t>           Previous record</a:t>
            </a:r>
          </a:p>
          <a:p>
            <a:pPr>
              <a:buFontTx/>
              <a:buNone/>
              <a:defRPr/>
            </a:pPr>
            <a:r>
              <a:rPr lang="en-US" dirty="0"/>
              <a:t>           Next record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Enter Data </a:t>
            </a:r>
            <a:r>
              <a:rPr lang="en-US" sz="1200" dirty="0"/>
              <a:t>(Slide 1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6535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Navigation mode keyboard shortcuts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Enter Data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1462153"/>
            <a:ext cx="8063346" cy="25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96177"/>
          </a:xfrm>
        </p:spPr>
        <p:txBody>
          <a:bodyPr/>
          <a:lstStyle/>
          <a:p>
            <a:pPr>
              <a:defRPr/>
            </a:pPr>
            <a:r>
              <a:rPr lang="en-US" dirty="0"/>
              <a:t>Access automatically saves </a:t>
            </a:r>
            <a:r>
              <a:rPr lang="en-US" b="1" dirty="0"/>
              <a:t>new data </a:t>
            </a:r>
            <a:r>
              <a:rPr lang="en-US" dirty="0"/>
              <a:t>and </a:t>
            </a:r>
            <a:r>
              <a:rPr lang="en-US" b="1" dirty="0"/>
              <a:t>changes to existing data </a:t>
            </a:r>
            <a:r>
              <a:rPr lang="en-US" dirty="0"/>
              <a:t>as soon as you move to another record </a:t>
            </a:r>
            <a:r>
              <a:rPr lang="en-US" i="1" dirty="0"/>
              <a:t>OR</a:t>
            </a:r>
            <a:r>
              <a:rPr lang="en-US" dirty="0"/>
              <a:t> close the datasheet</a:t>
            </a:r>
          </a:p>
          <a:p>
            <a:pPr>
              <a:defRPr/>
            </a:pPr>
            <a:r>
              <a:rPr lang="en-US" dirty="0"/>
              <a:t>To change the contents of an existing record, navigate to the field you want to change and type the new information</a:t>
            </a:r>
          </a:p>
          <a:p>
            <a:pPr>
              <a:defRPr/>
            </a:pPr>
            <a:r>
              <a:rPr lang="en-US" dirty="0"/>
              <a:t>Press [Esc] </a:t>
            </a:r>
          </a:p>
          <a:p>
            <a:pPr lvl="1">
              <a:defRPr/>
            </a:pPr>
            <a:r>
              <a:rPr lang="en-US" dirty="0"/>
              <a:t>Once to remove the current field’s editing changes</a:t>
            </a:r>
          </a:p>
          <a:p>
            <a:pPr lvl="1">
              <a:defRPr/>
            </a:pPr>
            <a:r>
              <a:rPr lang="en-US" dirty="0"/>
              <a:t>Twice to remove all changes to current record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Edit Data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84" y="899601"/>
            <a:ext cx="8282611" cy="3552083"/>
          </a:xfrm>
        </p:spPr>
        <p:txBody>
          <a:bodyPr/>
          <a:lstStyle/>
          <a:p>
            <a:r>
              <a:rPr lang="en-US" dirty="0">
                <a:ea typeface="Arial" pitchFamily="-111" charset="0"/>
              </a:rPr>
              <a:t>Understand relational databases</a:t>
            </a:r>
          </a:p>
          <a:p>
            <a:r>
              <a:rPr lang="en-US" dirty="0">
                <a:ea typeface="Arial" pitchFamily="-111" charset="0"/>
              </a:rPr>
              <a:t>Explore a database</a:t>
            </a:r>
          </a:p>
          <a:p>
            <a:r>
              <a:rPr lang="en-US" dirty="0">
                <a:ea typeface="Arial" pitchFamily="-111" charset="0"/>
              </a:rPr>
              <a:t>Create a database</a:t>
            </a:r>
          </a:p>
          <a:p>
            <a:r>
              <a:rPr lang="en-US" dirty="0">
                <a:ea typeface="Arial" pitchFamily="-111" charset="0"/>
              </a:rPr>
              <a:t>Create a table</a:t>
            </a:r>
          </a:p>
          <a:p>
            <a:r>
              <a:rPr lang="en-US" dirty="0">
                <a:ea typeface="Arial" pitchFamily="-111" charset="0"/>
              </a:rPr>
              <a:t>Create primary keys</a:t>
            </a:r>
          </a:p>
          <a:p>
            <a:r>
              <a:rPr lang="en-US" dirty="0">
                <a:ea typeface="Arial" pitchFamily="-111" charset="0"/>
              </a:rPr>
              <a:t>Relate two tables</a:t>
            </a:r>
          </a:p>
          <a:p>
            <a:r>
              <a:rPr lang="en-US" dirty="0">
                <a:ea typeface="Arial" pitchFamily="-111" charset="0"/>
              </a:rPr>
              <a:t>Enter data</a:t>
            </a:r>
          </a:p>
          <a:p>
            <a:r>
              <a:rPr lang="en-US" dirty="0">
                <a:ea typeface="Arial" pitchFamily="-111" charset="0"/>
              </a:rPr>
              <a:t>Edit data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348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 mode keyboard shortcuts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Edit Data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8" y="1369187"/>
            <a:ext cx="8118764" cy="23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758943"/>
          </a:xfrm>
        </p:spPr>
        <p:txBody>
          <a:bodyPr/>
          <a:lstStyle/>
          <a:p>
            <a:pPr>
              <a:defRPr/>
            </a:pPr>
            <a:r>
              <a:rPr lang="en-US" b="1" dirty="0"/>
              <a:t>Relational database software</a:t>
            </a:r>
          </a:p>
          <a:p>
            <a:pPr lvl="1">
              <a:defRPr/>
            </a:pPr>
            <a:r>
              <a:rPr lang="en-US" dirty="0"/>
              <a:t>Data organized into lists</a:t>
            </a:r>
          </a:p>
          <a:p>
            <a:pPr lvl="1">
              <a:defRPr/>
            </a:pPr>
            <a:r>
              <a:rPr lang="en-US" dirty="0"/>
              <a:t>Examples – customers, products, vendors, employees</a:t>
            </a:r>
          </a:p>
          <a:p>
            <a:pPr>
              <a:defRPr/>
            </a:pPr>
            <a:r>
              <a:rPr lang="en-US" dirty="0"/>
              <a:t>Access provides tools that allow </a:t>
            </a:r>
          </a:p>
          <a:p>
            <a:pPr lvl="1">
              <a:defRPr/>
            </a:pPr>
            <a:r>
              <a:rPr lang="en-US" dirty="0"/>
              <a:t>Sorting, grouping, analyzing and reporting data in many different ways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Understand Relational Databases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70044"/>
          </a:xfrm>
        </p:spPr>
        <p:txBody>
          <a:bodyPr/>
          <a:lstStyle/>
          <a:p>
            <a:pPr>
              <a:defRPr/>
            </a:pPr>
            <a:r>
              <a:rPr lang="en-US" dirty="0"/>
              <a:t>Duplicate data minimized</a:t>
            </a:r>
          </a:p>
          <a:p>
            <a:pPr>
              <a:defRPr/>
            </a:pPr>
            <a:r>
              <a:rPr lang="en-US" dirty="0"/>
              <a:t>Information is more accurate, reliable and consistent</a:t>
            </a:r>
          </a:p>
          <a:p>
            <a:pPr>
              <a:defRPr/>
            </a:pPr>
            <a:r>
              <a:rPr lang="en-US" dirty="0"/>
              <a:t>Data entry is faster and easier</a:t>
            </a:r>
          </a:p>
          <a:p>
            <a:pPr>
              <a:defRPr/>
            </a:pPr>
            <a:r>
              <a:rPr lang="en-US" dirty="0"/>
              <a:t>Data can be viewed and sorted in many ways</a:t>
            </a:r>
          </a:p>
          <a:p>
            <a:pPr>
              <a:defRPr/>
            </a:pPr>
            <a:r>
              <a:rPr lang="en-US" dirty="0"/>
              <a:t>Information is more secure</a:t>
            </a:r>
          </a:p>
          <a:p>
            <a:pPr>
              <a:defRPr/>
            </a:pPr>
            <a:r>
              <a:rPr lang="en-US" dirty="0"/>
              <a:t>Data can be shared and edited by several users simultaneously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Understand Relational Databases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6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Relational Databases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1260691"/>
            <a:ext cx="7952510" cy="3265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797603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vs. Access Comparison</a:t>
            </a:r>
          </a:p>
        </p:txBody>
      </p:sp>
    </p:spTree>
    <p:extLst>
      <p:ext uri="{BB962C8B-B14F-4D97-AF65-F5344CB8AC3E}">
        <p14:creationId xmlns:p14="http://schemas.microsoft.com/office/powerpoint/2010/main" val="22110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45312"/>
          </a:xfrm>
        </p:spPr>
        <p:txBody>
          <a:bodyPr/>
          <a:lstStyle/>
          <a:p>
            <a:r>
              <a:rPr lang="en-US" dirty="0"/>
              <a:t>Can start Access in different ways</a:t>
            </a:r>
          </a:p>
          <a:p>
            <a:r>
              <a:rPr lang="en-US" dirty="0"/>
              <a:t>Database contains different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b="1" dirty="0"/>
              <a:t>Navigation Pane </a:t>
            </a:r>
            <a:r>
              <a:rPr lang="en-US" dirty="0"/>
              <a:t>displays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Explore a Database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Explore a Database </a:t>
            </a:r>
            <a:r>
              <a:rPr lang="en-US" sz="1200" dirty="0"/>
              <a:t>(Slide 2 of 3)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721895"/>
            <a:ext cx="304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Objects in a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39" y="1091227"/>
            <a:ext cx="4516584" cy="36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5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Explore a Database </a:t>
            </a:r>
            <a:r>
              <a:rPr lang="en-US" sz="1200" dirty="0"/>
              <a:t>(Slide 3 of 3)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745958"/>
            <a:ext cx="401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objects and their purpose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1402262"/>
            <a:ext cx="8229600" cy="21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203954"/>
          </a:xfrm>
        </p:spPr>
        <p:txBody>
          <a:bodyPr/>
          <a:lstStyle/>
          <a:p>
            <a:pPr>
              <a:defRPr/>
            </a:pPr>
            <a:r>
              <a:rPr lang="en-US" dirty="0"/>
              <a:t>Use an Access </a:t>
            </a:r>
            <a:r>
              <a:rPr lang="en-US" b="1" dirty="0"/>
              <a:t>template</a:t>
            </a:r>
            <a:r>
              <a:rPr lang="en-US" dirty="0"/>
              <a:t> (sample database) or create a blank database</a:t>
            </a:r>
          </a:p>
          <a:p>
            <a:pPr>
              <a:defRPr/>
            </a:pPr>
            <a:r>
              <a:rPr lang="en-US" b="1" dirty="0"/>
              <a:t>Table Design View</a:t>
            </a:r>
          </a:p>
          <a:p>
            <a:pPr lvl="1">
              <a:defRPr/>
            </a:pPr>
            <a:r>
              <a:rPr lang="en-US" dirty="0"/>
              <a:t> provides the most options for defining fields</a:t>
            </a:r>
          </a:p>
          <a:p>
            <a:pPr>
              <a:defRPr/>
            </a:pPr>
            <a:r>
              <a:rPr lang="en-US" b="1" dirty="0"/>
              <a:t>Datasheet View</a:t>
            </a:r>
          </a:p>
          <a:p>
            <a:pPr lvl="1">
              <a:defRPr/>
            </a:pPr>
            <a:r>
              <a:rPr lang="en-US" dirty="0"/>
              <a:t>spreadsheet-like view of the data in a table</a:t>
            </a:r>
          </a:p>
          <a:p>
            <a:pPr>
              <a:defRPr/>
            </a:pPr>
            <a:r>
              <a:rPr lang="en-US" b="1" dirty="0"/>
              <a:t>Data type</a:t>
            </a:r>
          </a:p>
          <a:p>
            <a:pPr lvl="1">
              <a:defRPr/>
            </a:pPr>
            <a:r>
              <a:rPr lang="en-US" dirty="0"/>
              <a:t>Characteristic of a field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Database </a:t>
            </a:r>
            <a:r>
              <a:rPr lang="en-US" sz="1200" dirty="0"/>
              <a:t>(Slide 1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EB1CD8-B777-471F-BC9C-EF0BFF5A30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1622</Words>
  <Application>Microsoft Macintosh PowerPoint</Application>
  <PresentationFormat>On-screen Show (16:9)</PresentationFormat>
  <Paragraphs>116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Access 2016 Module 1</vt:lpstr>
      <vt:lpstr>Module Objectives</vt:lpstr>
      <vt:lpstr>Understand Relational Databases (Slide 1 of 3) </vt:lpstr>
      <vt:lpstr>Understand Relational Databases (Slide 2 of 3) </vt:lpstr>
      <vt:lpstr>Understand Relational Databases (Slide 3 of 3) </vt:lpstr>
      <vt:lpstr>Explore a Database (Slide 1 of 3) </vt:lpstr>
      <vt:lpstr>Explore a Database (Slide 2 of 3) </vt:lpstr>
      <vt:lpstr>Explore a Database (Slide 3 of 3) </vt:lpstr>
      <vt:lpstr>Create a Database (Slide 1 of 2)</vt:lpstr>
      <vt:lpstr>Create a Database (Slide 2 of 2)</vt:lpstr>
      <vt:lpstr>Create a Table (Slide 1 of 2)</vt:lpstr>
      <vt:lpstr>Create a Table (Slide 2 of 2)</vt:lpstr>
      <vt:lpstr>Create Primary Keys (Slide 1 of 2)</vt:lpstr>
      <vt:lpstr>Create Primary Keys (Slide 2 of 2)</vt:lpstr>
      <vt:lpstr>Relate Two Tables (Slide 1 of 2)</vt:lpstr>
      <vt:lpstr>Relate Two Tables (Slide 2 of 2)</vt:lpstr>
      <vt:lpstr>Enter Data (Slide 1 of 2)</vt:lpstr>
      <vt:lpstr>Enter Data (Slide 2 of 2)</vt:lpstr>
      <vt:lpstr>Edit Data (Slide 1 of 2)</vt:lpstr>
      <vt:lpstr>Edit Data (Slide 2 of 2)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130</cp:revision>
  <dcterms:created xsi:type="dcterms:W3CDTF">2014-09-17T20:41:57Z</dcterms:created>
  <dcterms:modified xsi:type="dcterms:W3CDTF">2016-04-13T13:55:34Z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