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9"/>
  </p:notesMasterIdLst>
  <p:sldIdLst>
    <p:sldId id="256" r:id="rId5"/>
    <p:sldId id="258" r:id="rId6"/>
    <p:sldId id="279" r:id="rId7"/>
    <p:sldId id="281" r:id="rId8"/>
    <p:sldId id="280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1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4" autoAdjust="0"/>
    <p:restoredTop sz="86464" autoAdjust="0"/>
  </p:normalViewPr>
  <p:slideViewPr>
    <p:cSldViewPr snapToGrid="0">
      <p:cViewPr varScale="1">
        <p:scale>
          <a:sx n="95" d="100"/>
          <a:sy n="95" d="100"/>
        </p:scale>
        <p:origin x="-120" y="-752"/>
      </p:cViewPr>
      <p:guideLst>
        <p:guide orient="horz"/>
        <p:guide pos="1912"/>
      </p:guideLst>
    </p:cSldViewPr>
  </p:slideViewPr>
  <p:outlineViewPr>
    <p:cViewPr>
      <p:scale>
        <a:sx n="33" d="100"/>
        <a:sy n="33" d="100"/>
      </p:scale>
      <p:origin x="0" y="66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868"/>
    </p:cViewPr>
  </p:sorter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BF944-3588-4818-A96A-91C9E4748A2A}" type="datetimeFigureOut">
              <a:rPr lang="en-US" smtClean="0"/>
              <a:t>4/13/16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1227B-2E3E-4273-93F9-A2E5FEC0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9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227B-2E3E-4273-93F9-A2E5FEC0AC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06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227B-2E3E-4273-93F9-A2E5FEC0AC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227B-2E3E-4273-93F9-A2E5FEC0AC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05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227B-2E3E-4273-93F9-A2E5FEC0AC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1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jpeg"/><Relationship Id="rId8" Type="http://schemas.openxmlformats.org/officeDocument/2006/relationships/image" Target="../media/image14.png"/><Relationship Id="rId9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190500"/>
            <a:ext cx="8713465" cy="4895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1940267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2514600"/>
            <a:ext cx="7747000" cy="81280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482340" y="167640"/>
            <a:ext cx="2125980" cy="739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360976"/>
            <a:ext cx="10034016" cy="74335"/>
          </a:xfrm>
          <a:prstGeom prst="rect">
            <a:avLst/>
          </a:prstGeom>
        </p:spPr>
      </p:pic>
      <p:pic>
        <p:nvPicPr>
          <p:cNvPr id="8" name="Picture 7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77" y="4693417"/>
            <a:ext cx="634845" cy="196818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812280" y="3663828"/>
            <a:ext cx="2080291" cy="1444595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udio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4042138"/>
            <a:ext cx="987056" cy="7807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5" y="3841306"/>
            <a:ext cx="275507" cy="532574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5" y="4794764"/>
            <a:ext cx="386047" cy="213804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82310" y="4056284"/>
            <a:ext cx="443623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1" y="4373880"/>
            <a:ext cx="672857" cy="55941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015922" y="4842611"/>
            <a:ext cx="6399830" cy="274637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1624013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207001"/>
            <a:ext cx="6172200" cy="409199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CL_Logo_DRAW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4677289"/>
            <a:ext cx="1215590" cy="376865"/>
          </a:xfrm>
          <a:prstGeom prst="rect">
            <a:avLst/>
          </a:prstGeom>
        </p:spPr>
      </p:pic>
      <p:pic>
        <p:nvPicPr>
          <p:cNvPr id="6" name="Picture 5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79" y="4865721"/>
            <a:ext cx="11423745" cy="68126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271463"/>
            <a:ext cx="1840495" cy="1455737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437203"/>
            <a:ext cx="908570" cy="503193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317501" y="2559169"/>
            <a:ext cx="596900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1953688"/>
            <a:ext cx="1101550" cy="9158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3401066"/>
            <a:ext cx="596838" cy="5968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3603563"/>
            <a:ext cx="252342" cy="48779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79" y="4933847"/>
            <a:ext cx="6781693" cy="18340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0059"/>
            <a:ext cx="8026400" cy="3114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711200"/>
            <a:ext cx="8586216" cy="335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166696"/>
            <a:ext cx="628992" cy="522941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4677289"/>
            <a:ext cx="1215590" cy="37686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79" y="4865721"/>
            <a:ext cx="11423745" cy="6812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79" y="4933847"/>
            <a:ext cx="6781693" cy="18340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0059"/>
            <a:ext cx="8026400" cy="3114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711200"/>
            <a:ext cx="8586216" cy="335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166696"/>
            <a:ext cx="628992" cy="522941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4677289"/>
            <a:ext cx="1215590" cy="37686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79" y="4865721"/>
            <a:ext cx="11423745" cy="6812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79" y="4933847"/>
            <a:ext cx="6781693" cy="18340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154113"/>
            <a:ext cx="8415338" cy="1411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9372" y="4858377"/>
            <a:ext cx="309700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323559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5" y="4958255"/>
            <a:ext cx="8014247" cy="158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447" y="1858987"/>
            <a:ext cx="7747000" cy="377026"/>
          </a:xfrm>
        </p:spPr>
        <p:txBody>
          <a:bodyPr/>
          <a:lstStyle/>
          <a:p>
            <a:r>
              <a:rPr lang="en-US" dirty="0"/>
              <a:t>Access 2016 Module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2514600"/>
            <a:ext cx="7747000" cy="233910"/>
          </a:xfrm>
        </p:spPr>
        <p:txBody>
          <a:bodyPr/>
          <a:lstStyle/>
          <a:p>
            <a:r>
              <a:rPr lang="en-US" b="1" dirty="0"/>
              <a:t>Building and Using Queries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Sort and Find Data </a:t>
            </a:r>
            <a:r>
              <a:rPr lang="en-US" sz="1200" dirty="0"/>
              <a:t>(Slide 2 of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84" y="1348661"/>
            <a:ext cx="4526395" cy="2979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808213"/>
            <a:ext cx="356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Changing sort orders for a query</a:t>
            </a:r>
          </a:p>
        </p:txBody>
      </p:sp>
    </p:spTree>
    <p:extLst>
      <p:ext uri="{BB962C8B-B14F-4D97-AF65-F5344CB8AC3E}">
        <p14:creationId xmlns:p14="http://schemas.microsoft.com/office/powerpoint/2010/main" val="7458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25513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and Replace dialog box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Sort and Find Data </a:t>
            </a:r>
            <a:r>
              <a:rPr lang="en-US" sz="1200" dirty="0"/>
              <a:t>(Slide 3 of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839" y="1582467"/>
            <a:ext cx="4836532" cy="206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7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1009734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Sort and Find buttons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Sort and Find Data </a:t>
            </a:r>
            <a:r>
              <a:rPr lang="en-US" sz="1200" dirty="0"/>
              <a:t>(Slide 4 of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10" y="1499876"/>
            <a:ext cx="8397876" cy="252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79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3554819"/>
          </a:xfrm>
        </p:spPr>
        <p:txBody>
          <a:bodyPr/>
          <a:lstStyle/>
          <a:p>
            <a:pPr>
              <a:defRPr/>
            </a:pPr>
            <a:r>
              <a:rPr lang="en-US" b="1" dirty="0"/>
              <a:t>Filtering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dirty="0"/>
              <a:t>provides a temporary way to display a subset of records that match given criteria</a:t>
            </a:r>
          </a:p>
          <a:p>
            <a:pPr>
              <a:defRPr/>
            </a:pPr>
            <a:r>
              <a:rPr lang="en-US" dirty="0"/>
              <a:t>Filters are not used to calculate sums, averages, counts, etc.</a:t>
            </a:r>
          </a:p>
          <a:p>
            <a:pPr>
              <a:defRPr/>
            </a:pPr>
            <a:r>
              <a:rPr lang="en-US" dirty="0"/>
              <a:t>Filters are removed when the datasheet is closed</a:t>
            </a:r>
          </a:p>
          <a:p>
            <a:pPr>
              <a:defRPr/>
            </a:pPr>
            <a:r>
              <a:rPr lang="en-US" dirty="0"/>
              <a:t>Filters can be saved as queries</a:t>
            </a:r>
          </a:p>
          <a:p>
            <a:pPr>
              <a:defRPr/>
            </a:pPr>
            <a:r>
              <a:rPr lang="en-US" dirty="0"/>
              <a:t>Filter By Selection: Filtering by a given field value.  Filters records for an exact match.</a:t>
            </a:r>
          </a:p>
          <a:p>
            <a:pPr>
              <a:defRPr/>
            </a:pPr>
            <a:r>
              <a:rPr lang="en-US" dirty="0"/>
              <a:t>Filter By Form: Filters by comparative data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Filter Data </a:t>
            </a:r>
            <a:r>
              <a:rPr lang="en-US" sz="1200" dirty="0"/>
              <a:t>(Slide 1 of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48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439129"/>
          </a:xfrm>
        </p:spPr>
        <p:txBody>
          <a:bodyPr/>
          <a:lstStyle/>
          <a:p>
            <a:pPr>
              <a:defRPr/>
            </a:pPr>
            <a:r>
              <a:rPr lang="en-US" dirty="0"/>
              <a:t>Wildcards</a:t>
            </a:r>
          </a:p>
          <a:p>
            <a:pPr lvl="1">
              <a:defRPr/>
            </a:pPr>
            <a:r>
              <a:rPr lang="en-US" dirty="0"/>
              <a:t>Used to search for a pattern; represents any character</a:t>
            </a:r>
          </a:p>
          <a:p>
            <a:pPr lvl="1">
              <a:defRPr/>
            </a:pPr>
            <a:r>
              <a:rPr lang="en-US" dirty="0"/>
              <a:t>Entered as criteria</a:t>
            </a:r>
          </a:p>
          <a:p>
            <a:pPr lvl="1">
              <a:defRPr/>
            </a:pPr>
            <a:r>
              <a:rPr lang="en-US" dirty="0"/>
              <a:t>? Used to search for a single character</a:t>
            </a:r>
          </a:p>
          <a:p>
            <a:pPr lvl="1">
              <a:defRPr/>
            </a:pPr>
            <a:r>
              <a:rPr lang="en-US" dirty="0"/>
              <a:t>* Used to search for any number of characters</a:t>
            </a:r>
          </a:p>
          <a:p>
            <a:pPr lvl="1">
              <a:defRPr/>
            </a:pPr>
            <a:r>
              <a:rPr lang="en-US" dirty="0"/>
              <a:t>Often used with LIKE operator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Filter Data </a:t>
            </a:r>
            <a:r>
              <a:rPr lang="en-US" sz="1200" dirty="0"/>
              <a:t>(Slide 2 of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30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49576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Filters vs. queries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Filter Data </a:t>
            </a:r>
            <a:r>
              <a:rPr lang="en-US" sz="1200" dirty="0"/>
              <a:t>(Slide 3 of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2" y="1582912"/>
            <a:ext cx="8397876" cy="26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85671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Filter buttons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Filter Data </a:t>
            </a:r>
            <a:r>
              <a:rPr lang="en-US" sz="1200" dirty="0"/>
              <a:t>(Slide 4 of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8" y="1702783"/>
            <a:ext cx="8118764" cy="14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86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3759491"/>
          </a:xfrm>
        </p:spPr>
        <p:txBody>
          <a:bodyPr/>
          <a:lstStyle/>
          <a:p>
            <a:pPr>
              <a:defRPr/>
            </a:pPr>
            <a:r>
              <a:rPr lang="en-US" b="1" dirty="0"/>
              <a:t>Criteria</a:t>
            </a:r>
            <a:r>
              <a:rPr lang="en-US" dirty="0"/>
              <a:t> are tests or limiting conditions which restrict retrieval</a:t>
            </a:r>
            <a:endParaRPr lang="en-US" b="1" dirty="0"/>
          </a:p>
          <a:p>
            <a:pPr>
              <a:defRPr/>
            </a:pPr>
            <a:r>
              <a:rPr lang="en-US" b="1" dirty="0"/>
              <a:t>AND criteria </a:t>
            </a:r>
            <a:r>
              <a:rPr lang="en-US" dirty="0"/>
              <a:t>means </a:t>
            </a:r>
            <a:r>
              <a:rPr lang="en-US" i="1" dirty="0"/>
              <a:t>all</a:t>
            </a:r>
            <a:r>
              <a:rPr lang="en-US" dirty="0"/>
              <a:t> criteria must be true for the record to be selected</a:t>
            </a:r>
          </a:p>
          <a:p>
            <a:pPr>
              <a:defRPr/>
            </a:pPr>
            <a:r>
              <a:rPr lang="en-US" dirty="0"/>
              <a:t>Created by entering two or more criteria in the </a:t>
            </a:r>
            <a:r>
              <a:rPr lang="en-US" i="1" dirty="0"/>
              <a:t>same</a:t>
            </a:r>
            <a:r>
              <a:rPr lang="en-US" dirty="0"/>
              <a:t> Criteria row of the query design grid</a:t>
            </a:r>
          </a:p>
          <a:p>
            <a:pPr>
              <a:defRPr/>
            </a:pPr>
            <a:r>
              <a:rPr lang="en-US" dirty="0"/>
              <a:t>Criteria Syntax</a:t>
            </a:r>
          </a:p>
          <a:p>
            <a:pPr lvl="1">
              <a:defRPr/>
            </a:pPr>
            <a:r>
              <a:rPr lang="en-US" dirty="0"/>
              <a:t>Quotation marks (“) around text criteria and pound signs (#) around date criteria are automatically added by Access</a:t>
            </a:r>
          </a:p>
          <a:p>
            <a:pPr lvl="1">
              <a:defRPr/>
            </a:pPr>
            <a:r>
              <a:rPr lang="en-US" dirty="0"/>
              <a:t>Criteria in Number, Currency, and Yes/No fields are not surrounded by any characters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Apply AND Criteria </a:t>
            </a:r>
            <a:r>
              <a:rPr lang="en-US" sz="1200" dirty="0"/>
              <a:t>(Slide 1 of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84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8662" y="1222363"/>
            <a:ext cx="8415338" cy="1312667"/>
          </a:xfrm>
        </p:spPr>
        <p:txBody>
          <a:bodyPr/>
          <a:lstStyle/>
          <a:p>
            <a:r>
              <a:rPr lang="en-US" dirty="0"/>
              <a:t>Searching for blank fields</a:t>
            </a:r>
          </a:p>
          <a:p>
            <a:pPr lvl="1">
              <a:defRPr/>
            </a:pPr>
            <a:r>
              <a:rPr lang="en-US" b="1" dirty="0"/>
              <a:t>Is Null </a:t>
            </a:r>
            <a:r>
              <a:rPr lang="en-US" dirty="0"/>
              <a:t>– Finds all records where no entry has been made</a:t>
            </a:r>
          </a:p>
          <a:p>
            <a:pPr lvl="1">
              <a:defRPr/>
            </a:pPr>
            <a:r>
              <a:rPr lang="en-US" b="1" dirty="0"/>
              <a:t>Is Not Null </a:t>
            </a:r>
            <a:r>
              <a:rPr lang="en-US" dirty="0"/>
              <a:t>– Finds all records where any entry has been made (even if zero)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Apply AND Criteria </a:t>
            </a:r>
            <a:r>
              <a:rPr lang="en-US" sz="1200" dirty="0"/>
              <a:t>(Slide 2 of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3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49577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Query Design View with AND criteria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Apply AND Criteria </a:t>
            </a:r>
            <a:r>
              <a:rPr lang="en-US" sz="1200" dirty="0"/>
              <a:t>(Slide 3 of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52" y="1344589"/>
            <a:ext cx="4071538" cy="348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4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957" y="899601"/>
            <a:ext cx="8415338" cy="2877711"/>
          </a:xfrm>
        </p:spPr>
        <p:txBody>
          <a:bodyPr/>
          <a:lstStyle/>
          <a:p>
            <a:pPr lvl="1"/>
            <a:r>
              <a:rPr lang="en-US" sz="2000" dirty="0">
                <a:cs typeface="Arial" panose="020B0604020202020204" pitchFamily="34" charset="0"/>
              </a:rPr>
              <a:t>Use the Query Wizard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Work with data in a query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Use Query Design View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Sort and find data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Filter data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Apply AND criteria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Apply OR criteria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Format a datasheet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Module Objectives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Comparison operators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Apply AND Criteria </a:t>
            </a:r>
            <a:r>
              <a:rPr lang="en-US" sz="1200" dirty="0"/>
              <a:t>(Slide 4 of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6" y="1659480"/>
            <a:ext cx="7916778" cy="170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42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215991"/>
          </a:xfrm>
        </p:spPr>
        <p:txBody>
          <a:bodyPr/>
          <a:lstStyle/>
          <a:p>
            <a:pPr>
              <a:defRPr/>
            </a:pPr>
            <a:r>
              <a:rPr lang="en-US" dirty="0"/>
              <a:t>OR criteria means </a:t>
            </a:r>
            <a:r>
              <a:rPr lang="en-US" i="1" dirty="0"/>
              <a:t>any one </a:t>
            </a:r>
            <a:r>
              <a:rPr lang="en-US" dirty="0"/>
              <a:t>criterion must be true for the record to be selected</a:t>
            </a:r>
          </a:p>
          <a:p>
            <a:pPr>
              <a:defRPr/>
            </a:pPr>
            <a:r>
              <a:rPr lang="en-US" dirty="0"/>
              <a:t>Created by entering two or more criteria on </a:t>
            </a:r>
            <a:r>
              <a:rPr lang="en-US" i="1" dirty="0"/>
              <a:t>different </a:t>
            </a:r>
            <a:r>
              <a:rPr lang="en-US" dirty="0"/>
              <a:t>Criteria rows of the query design grid</a:t>
            </a:r>
          </a:p>
          <a:p>
            <a:pPr>
              <a:defRPr/>
            </a:pPr>
            <a:r>
              <a:rPr lang="en-US" dirty="0"/>
              <a:t>Also created by entering two or more criteria in the </a:t>
            </a:r>
            <a:r>
              <a:rPr lang="en-US" i="1" dirty="0"/>
              <a:t>same </a:t>
            </a:r>
            <a:r>
              <a:rPr lang="en-US" dirty="0"/>
              <a:t>Criteria cell separated by 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Apply OR Criteria </a:t>
            </a:r>
            <a:r>
              <a:rPr lang="en-US" sz="1200" dirty="0"/>
              <a:t>(Slide 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25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13481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Query Design View with OR criteria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Apply OR Criteria </a:t>
            </a:r>
            <a:r>
              <a:rPr lang="en-US" sz="1200" dirty="0"/>
              <a:t>(Slide 2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77" y="1205869"/>
            <a:ext cx="4355434" cy="36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73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1631216"/>
          </a:xfrm>
        </p:spPr>
        <p:txBody>
          <a:bodyPr/>
          <a:lstStyle/>
          <a:p>
            <a:r>
              <a:rPr lang="en-US" dirty="0"/>
              <a:t>Change font size</a:t>
            </a:r>
          </a:p>
          <a:p>
            <a:r>
              <a:rPr lang="en-US" dirty="0"/>
              <a:t>Change font face</a:t>
            </a:r>
          </a:p>
          <a:p>
            <a:r>
              <a:rPr lang="en-US" dirty="0"/>
              <a:t>Change colors</a:t>
            </a:r>
          </a:p>
          <a:p>
            <a:r>
              <a:rPr lang="en-US" dirty="0"/>
              <a:t>Change gridlines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Format a Datasheet </a:t>
            </a:r>
            <a:r>
              <a:rPr lang="en-US" sz="1200" dirty="0"/>
              <a:t>(Slide 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7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891628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Formatting a datasheet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Format a Datasheet </a:t>
            </a:r>
            <a:r>
              <a:rPr lang="en-US" sz="1200" dirty="0"/>
              <a:t>(Slide 2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58" y="1446523"/>
            <a:ext cx="8104014" cy="24517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19536" y="800192"/>
            <a:ext cx="245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Formatting group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725653" y="1169524"/>
            <a:ext cx="42380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45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556084"/>
          </a:xfrm>
        </p:spPr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b="1" dirty="0"/>
              <a:t>query</a:t>
            </a:r>
            <a:r>
              <a:rPr lang="en-US" dirty="0"/>
              <a:t> allows you to select a subset of fields and records from one or more tables and then present the selected data as a single datasheet</a:t>
            </a:r>
          </a:p>
          <a:p>
            <a:pPr>
              <a:defRPr/>
            </a:pPr>
            <a:r>
              <a:rPr lang="en-US" dirty="0"/>
              <a:t>Because a query doesn’t physically store the data, a query datasheet is sometimes called a </a:t>
            </a:r>
            <a:r>
              <a:rPr lang="en-US" b="1" dirty="0"/>
              <a:t>logical view </a:t>
            </a:r>
            <a:r>
              <a:rPr lang="en-US" dirty="0"/>
              <a:t>of the data</a:t>
            </a:r>
          </a:p>
          <a:p>
            <a:pPr>
              <a:defRPr/>
            </a:pPr>
            <a:r>
              <a:rPr lang="en-US" dirty="0"/>
              <a:t>A query stores a set of </a:t>
            </a:r>
            <a:r>
              <a:rPr lang="en-US" b="1" dirty="0"/>
              <a:t>SQL (Structured Query Language)</a:t>
            </a:r>
            <a:r>
              <a:rPr lang="en-US" dirty="0"/>
              <a:t> commands</a:t>
            </a:r>
          </a:p>
          <a:p>
            <a:pPr lvl="1">
              <a:defRPr/>
            </a:pPr>
            <a:r>
              <a:rPr lang="en-US" dirty="0"/>
              <a:t>Query Design View is an Access tool for writing queries without using SQL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67662"/>
            <a:ext cx="8026400" cy="296235"/>
          </a:xfrm>
        </p:spPr>
        <p:txBody>
          <a:bodyPr/>
          <a:lstStyle/>
          <a:p>
            <a:r>
              <a:rPr lang="en-US" dirty="0"/>
              <a:t>Use the Query Wizard </a:t>
            </a:r>
            <a:r>
              <a:rPr lang="en-US" sz="1200" dirty="0"/>
              <a:t>(Slide 1 of </a:t>
            </a:r>
            <a:r>
              <a:rPr lang="en-US" sz="1200" dirty="0" smtClean="0"/>
              <a:t>2) 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4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25513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Simple Query Wizard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67662"/>
            <a:ext cx="8026400" cy="296235"/>
          </a:xfrm>
        </p:spPr>
        <p:txBody>
          <a:bodyPr/>
          <a:lstStyle/>
          <a:p>
            <a:r>
              <a:rPr lang="en-US" dirty="0"/>
              <a:t>Use the Query Wizard </a:t>
            </a:r>
            <a:r>
              <a:rPr lang="en-US" sz="1200" dirty="0"/>
              <a:t>(Slide 2 of </a:t>
            </a:r>
            <a:r>
              <a:rPr lang="en-US" sz="1200" dirty="0" smtClean="0"/>
              <a:t>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7901"/>
            <a:ext cx="4478908" cy="341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9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062103"/>
          </a:xfrm>
        </p:spPr>
        <p:txBody>
          <a:bodyPr/>
          <a:lstStyle/>
          <a:p>
            <a:pPr>
              <a:defRPr/>
            </a:pPr>
            <a:r>
              <a:rPr lang="en-US" dirty="0"/>
              <a:t>You enter and edit data in a query datasheet the same way you do in a table datasheet</a:t>
            </a:r>
          </a:p>
          <a:p>
            <a:pPr>
              <a:defRPr/>
            </a:pPr>
            <a:r>
              <a:rPr lang="en-US" dirty="0"/>
              <a:t>Any edits you make in a query datasheet are permanently stored in the underlying tables, and are automatically updated in all views of the data in other queries, forms, and reports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Work with Data in a Query </a:t>
            </a:r>
            <a:r>
              <a:rPr lang="en-US" sz="1200" dirty="0"/>
              <a:t>(Slide 1 of 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4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0904" y="829261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Working with data in a query datasheet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Work with Data in a Query </a:t>
            </a:r>
            <a:r>
              <a:rPr lang="en-US" sz="1200" dirty="0"/>
              <a:t>(Slide 2 of 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947" y="1146532"/>
            <a:ext cx="5537156" cy="270181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597679" y="1720516"/>
            <a:ext cx="622268" cy="1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0904" y="1540042"/>
            <a:ext cx="1316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Updating Stanley to Captiva in one record updates all records</a:t>
            </a:r>
          </a:p>
        </p:txBody>
      </p:sp>
    </p:spTree>
    <p:extLst>
      <p:ext uri="{BB962C8B-B14F-4D97-AF65-F5344CB8AC3E}">
        <p14:creationId xmlns:p14="http://schemas.microsoft.com/office/powerpoint/2010/main" val="136700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3451714"/>
          </a:xfrm>
        </p:spPr>
        <p:txBody>
          <a:bodyPr/>
          <a:lstStyle/>
          <a:p>
            <a:pPr>
              <a:defRPr/>
            </a:pPr>
            <a:r>
              <a:rPr lang="en-US" dirty="0"/>
              <a:t>Use </a:t>
            </a:r>
            <a:r>
              <a:rPr lang="en-US" b="1" dirty="0"/>
              <a:t>Query Design Vi</a:t>
            </a:r>
            <a:r>
              <a:rPr lang="en-US" dirty="0"/>
              <a:t>ew to:</a:t>
            </a:r>
          </a:p>
          <a:p>
            <a:pPr lvl="1">
              <a:defRPr/>
            </a:pPr>
            <a:r>
              <a:rPr lang="en-US" dirty="0"/>
              <a:t>Add, delete, or move the fields in an existing query, to specify sort orders, or to add </a:t>
            </a:r>
            <a:r>
              <a:rPr lang="en-US" b="1" dirty="0"/>
              <a:t>criteria</a:t>
            </a:r>
            <a:r>
              <a:rPr lang="en-US" dirty="0"/>
              <a:t> to limit the number of records shown in the resulting datasheet</a:t>
            </a:r>
          </a:p>
          <a:p>
            <a:pPr lvl="1">
              <a:defRPr/>
            </a:pPr>
            <a:r>
              <a:rPr lang="en-US" dirty="0"/>
              <a:t>Create a new query from scratch</a:t>
            </a:r>
          </a:p>
          <a:p>
            <a:pPr>
              <a:defRPr/>
            </a:pPr>
            <a:r>
              <a:rPr lang="en-US" dirty="0"/>
              <a:t>Query Design View presents the fields you can use for that query in small windows called </a:t>
            </a:r>
            <a:r>
              <a:rPr lang="en-US" b="1" dirty="0"/>
              <a:t>field lists</a:t>
            </a:r>
          </a:p>
          <a:p>
            <a:pPr>
              <a:defRPr/>
            </a:pPr>
            <a:r>
              <a:rPr lang="en-US" dirty="0"/>
              <a:t>If you use the fields of two or more related tables in the query, the relationship between two tables is displayed with a </a:t>
            </a:r>
            <a:r>
              <a:rPr lang="en-US" b="1" dirty="0"/>
              <a:t>join </a:t>
            </a:r>
            <a:r>
              <a:rPr lang="en-US" dirty="0"/>
              <a:t>or </a:t>
            </a:r>
            <a:r>
              <a:rPr lang="en-US" b="1" dirty="0"/>
              <a:t>link line </a:t>
            </a:r>
            <a:r>
              <a:rPr lang="en-US" dirty="0"/>
              <a:t>identifying which fields are used to establish the relationship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67662"/>
            <a:ext cx="8026400" cy="296235"/>
          </a:xfrm>
        </p:spPr>
        <p:txBody>
          <a:bodyPr/>
          <a:lstStyle/>
          <a:p>
            <a:r>
              <a:rPr lang="en-US" dirty="0"/>
              <a:t>Use Query Design View </a:t>
            </a:r>
            <a:r>
              <a:rPr lang="en-US" sz="1200" dirty="0"/>
              <a:t>(Slide 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2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844196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Query in Design 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67662"/>
            <a:ext cx="8026400" cy="296235"/>
          </a:xfrm>
        </p:spPr>
        <p:txBody>
          <a:bodyPr/>
          <a:lstStyle/>
          <a:p>
            <a:r>
              <a:rPr lang="en-US" dirty="0"/>
              <a:t>Use Query Design View </a:t>
            </a:r>
            <a:r>
              <a:rPr lang="en-US" sz="1200" dirty="0"/>
              <a:t>(Slide 2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47" y="1136584"/>
            <a:ext cx="4513664" cy="356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7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1769715"/>
          </a:xfrm>
        </p:spPr>
        <p:txBody>
          <a:bodyPr/>
          <a:lstStyle/>
          <a:p>
            <a:pPr>
              <a:defRPr/>
            </a:pPr>
            <a:r>
              <a:rPr lang="en-US" dirty="0"/>
              <a:t>The Access sort and find features are tools that help you quickly organize and find data in a table or query datasheet.</a:t>
            </a:r>
          </a:p>
          <a:p>
            <a:pPr>
              <a:defRPr/>
            </a:pPr>
            <a:r>
              <a:rPr lang="en-US" dirty="0"/>
              <a:t>Data can be sorted by clicking the list arrow on a datasheet’s column heading, then click a sorting option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Sort and Find Data </a:t>
            </a:r>
            <a:r>
              <a:rPr lang="en-US" sz="1200" dirty="0"/>
              <a:t>(Slide 1 of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8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11D53F618ADE46BF233FE4F46F27AC" ma:contentTypeVersion="0" ma:contentTypeDescription="Create a new document." ma:contentTypeScope="" ma:versionID="3d2b600632870d5641a6ad7e6a32fdd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a1222beb234debe96d12a98d24ff8a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1B63B1-DD9B-456D-8A4C-AEA4937E99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1C6F02-0A6E-44AC-ADCA-0316485B7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2EB1CD8-B777-471F-BC9C-EF0BFF5A30E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2058</Words>
  <Application>Microsoft Macintosh PowerPoint</Application>
  <PresentationFormat>On-screen Show (16:9)</PresentationFormat>
  <Paragraphs>115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Access 2016 Module 2</vt:lpstr>
      <vt:lpstr>Module Objectives</vt:lpstr>
      <vt:lpstr>Use the Query Wizard (Slide 1 of 2) </vt:lpstr>
      <vt:lpstr>Use the Query Wizard (Slide 2 of 2)</vt:lpstr>
      <vt:lpstr>Work with Data in a Query (Slide 1 of 2)</vt:lpstr>
      <vt:lpstr>Work with Data in a Query (Slide 2 of 2)</vt:lpstr>
      <vt:lpstr>Use Query Design View (Slide 1 of 2)</vt:lpstr>
      <vt:lpstr>Use Query Design View (Slide 2 of 2)</vt:lpstr>
      <vt:lpstr>Sort and Find Data (Slide 1 of 4)</vt:lpstr>
      <vt:lpstr>Sort and Find Data (Slide 2 of 4)</vt:lpstr>
      <vt:lpstr>Sort and Find Data (Slide 3 of 4)</vt:lpstr>
      <vt:lpstr>Sort and Find Data (Slide 4 of 4)</vt:lpstr>
      <vt:lpstr>Filter Data (Slide 1 of 4)</vt:lpstr>
      <vt:lpstr>Filter Data (Slide 2 of 4)</vt:lpstr>
      <vt:lpstr>Filter Data (Slide 3 of 4)</vt:lpstr>
      <vt:lpstr>Filter Data (Slide 4 of 4)</vt:lpstr>
      <vt:lpstr>Apply AND Criteria (Slide 1 of 4)</vt:lpstr>
      <vt:lpstr>Apply AND Criteria (Slide 2 of 4)</vt:lpstr>
      <vt:lpstr>Apply AND Criteria (Slide 3 of 4)</vt:lpstr>
      <vt:lpstr>Apply AND Criteria (Slide 4 of 4)</vt:lpstr>
      <vt:lpstr>Apply OR Criteria (Slide 1 of 2)</vt:lpstr>
      <vt:lpstr>Apply OR Criteria (Slide 2 of 2)</vt:lpstr>
      <vt:lpstr>Format a Datasheet (Slide 1 of 2)</vt:lpstr>
      <vt:lpstr>Format a Datasheet (Slide 2 of 2)</vt:lpstr>
    </vt:vector>
  </TitlesOfParts>
  <Company>Ruder Finn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Carolyn</dc:creator>
  <cp:lastModifiedBy>Ron Watson</cp:lastModifiedBy>
  <cp:revision>132</cp:revision>
  <dcterms:created xsi:type="dcterms:W3CDTF">2014-09-17T20:41:57Z</dcterms:created>
  <dcterms:modified xsi:type="dcterms:W3CDTF">2016-04-13T13:59:43Z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0x0101002411D53F618ADE46BF233FE4F46F27AC</vt:lpwstr>
  </property>
  <property fmtid="{D5CDD505-2E9C-101B-9397-08002B2CF9AE}" pid="3" name="_NewReviewCycle">
    <vt:lpwstr/>
  </property>
</Properties>
</file>