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1" r:id="rId17"/>
    <p:sldId id="290" r:id="rId18"/>
    <p:sldId id="292" r:id="rId19"/>
    <p:sldId id="287" r:id="rId20"/>
    <p:sldId id="293" r:id="rId21"/>
    <p:sldId id="294" r:id="rId22"/>
    <p:sldId id="29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Enhancing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741024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If a finite set of values can be identified for a field, using a combo box instead of a text box control on a form allows the user to select a value from a list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Both the </a:t>
            </a:r>
            <a:r>
              <a:rPr lang="en-US" b="1" dirty="0">
                <a:solidFill>
                  <a:srgbClr val="000000"/>
                </a:solidFill>
              </a:rPr>
              <a:t>list box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combo box </a:t>
            </a:r>
            <a:r>
              <a:rPr lang="en-US" dirty="0">
                <a:solidFill>
                  <a:srgbClr val="000000"/>
                </a:solidFill>
              </a:rPr>
              <a:t>controls provide a list of values from which the user can choose an entry</a:t>
            </a:r>
          </a:p>
          <a:p>
            <a:r>
              <a:rPr lang="en-US" dirty="0">
                <a:solidFill>
                  <a:srgbClr val="000000"/>
                </a:solidFill>
              </a:rPr>
              <a:t>Combo box also allows the user to type an entry from the keyboard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“combination” of list box and text box controls</a:t>
            </a:r>
          </a:p>
          <a:p>
            <a:r>
              <a:rPr lang="en-US" dirty="0">
                <a:solidFill>
                  <a:srgbClr val="000000"/>
                </a:solidFill>
              </a:rPr>
              <a:t>Can create a combo box by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using the </a:t>
            </a:r>
            <a:r>
              <a:rPr lang="en-US" b="1" dirty="0">
                <a:solidFill>
                  <a:srgbClr val="000000"/>
                </a:solidFill>
              </a:rPr>
              <a:t>Combo Box Wizard</a:t>
            </a:r>
          </a:p>
          <a:p>
            <a:pPr lvl="1"/>
            <a:r>
              <a:rPr lang="en-US" dirty="0"/>
              <a:t>can change an existing text box or list box into a combo box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a Combo Box for Data Entry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37544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Changing the </a:t>
            </a:r>
            <a:r>
              <a:rPr lang="en-US" dirty="0" err="1"/>
              <a:t>TripNo</a:t>
            </a:r>
            <a:r>
              <a:rPr lang="en-US" dirty="0"/>
              <a:t> field to a combo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a Combo Box for Data Entry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1" y="1365788"/>
            <a:ext cx="6054878" cy="31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184940"/>
          </a:xfrm>
        </p:spPr>
        <p:txBody>
          <a:bodyPr/>
          <a:lstStyle/>
          <a:p>
            <a:r>
              <a:rPr lang="en-US" dirty="0"/>
              <a:t>Can use a combo box to find records</a:t>
            </a:r>
          </a:p>
          <a:p>
            <a:r>
              <a:rPr lang="en-US" dirty="0"/>
              <a:t>Controls used for navigation are easier to find in Form Header section</a:t>
            </a:r>
          </a:p>
          <a:p>
            <a:r>
              <a:rPr lang="en-US" b="1" dirty="0">
                <a:solidFill>
                  <a:srgbClr val="000000"/>
                </a:solidFill>
              </a:rPr>
              <a:t>Sections </a:t>
            </a:r>
            <a:r>
              <a:rPr lang="en-US" dirty="0"/>
              <a:t>determine where controls appear on the screen and print on paper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a Combo Box to Find Records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425483"/>
            <a:ext cx="8205536" cy="17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41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combo box to find customers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a Combo Box to Find Records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348206"/>
            <a:ext cx="6039852" cy="30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872" y="805197"/>
            <a:ext cx="8415338" cy="1974387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solidFill>
                  <a:srgbClr val="000000"/>
                </a:solidFill>
              </a:rPr>
              <a:t>command button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/>
              <a:t>perform a common action in Form View </a:t>
            </a:r>
          </a:p>
          <a:p>
            <a:pPr lvl="1"/>
            <a:r>
              <a:rPr lang="en-US" dirty="0"/>
              <a:t>printing the current record, opening another form, or closing the current form </a:t>
            </a:r>
          </a:p>
          <a:p>
            <a:r>
              <a:rPr lang="en-US" dirty="0"/>
              <a:t>Command buttons are often </a:t>
            </a:r>
            <a:br>
              <a:rPr lang="en-US" dirty="0"/>
            </a:br>
            <a:r>
              <a:rPr lang="en-US" dirty="0"/>
              <a:t>added to </a:t>
            </a:r>
          </a:p>
          <a:p>
            <a:pPr lvl="1"/>
            <a:r>
              <a:rPr lang="en-US" dirty="0"/>
              <a:t>Form Header or </a:t>
            </a:r>
            <a:br>
              <a:rPr lang="en-US" dirty="0"/>
            </a:br>
            <a:r>
              <a:rPr lang="en-US" dirty="0"/>
              <a:t>Form Footer sections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Command Buttons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11" y="1543603"/>
            <a:ext cx="4847561" cy="3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3114" y="922361"/>
            <a:ext cx="6901949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Customer Entry form with two command buttons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Command Buttons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229933"/>
            <a:ext cx="4804878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2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5608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Option group </a:t>
            </a:r>
            <a:r>
              <a:rPr lang="en-US" dirty="0">
                <a:solidFill>
                  <a:srgbClr val="000000"/>
                </a:solidFill>
              </a:rPr>
              <a:t>is a bound control used in place of a text box when only a few values are available for a field</a:t>
            </a:r>
          </a:p>
          <a:p>
            <a:r>
              <a:rPr lang="en-US" dirty="0">
                <a:solidFill>
                  <a:srgbClr val="000000"/>
                </a:solidFill>
              </a:rPr>
              <a:t>Add one </a:t>
            </a:r>
            <a:r>
              <a:rPr lang="en-US" b="1" dirty="0">
                <a:solidFill>
                  <a:srgbClr val="000000"/>
                </a:solidFill>
              </a:rPr>
              <a:t>option button</a:t>
            </a:r>
            <a:r>
              <a:rPr lang="en-US" dirty="0">
                <a:solidFill>
                  <a:srgbClr val="000000"/>
                </a:solidFill>
              </a:rPr>
              <a:t> control within the option group box for each possible field value</a:t>
            </a:r>
          </a:p>
          <a:p>
            <a:r>
              <a:rPr lang="en-US" dirty="0"/>
              <a:t>Option buttons within an option group are mutually exclusive</a:t>
            </a:r>
          </a:p>
          <a:p>
            <a:pPr lvl="1"/>
            <a:r>
              <a:rPr lang="en-US" dirty="0"/>
              <a:t>only one can be chosen at a time.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Option Groups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348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Group Label Names and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Option Groups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7" y="1297795"/>
            <a:ext cx="5081646" cy="29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3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47732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Use </a:t>
            </a:r>
            <a:r>
              <a:rPr lang="en-US" b="1" dirty="0">
                <a:solidFill>
                  <a:srgbClr val="000000"/>
                </a:solidFill>
              </a:rPr>
              <a:t>tab control</a:t>
            </a:r>
            <a:r>
              <a:rPr lang="en-US" dirty="0">
                <a:solidFill>
                  <a:srgbClr val="000000"/>
                </a:solidFill>
              </a:rPr>
              <a:t> to </a:t>
            </a:r>
            <a:r>
              <a:rPr lang="en-US" dirty="0"/>
              <a:t>create a three-dimensional aspect to a form so that many controls can be organized and displayed by clicking the tabs</a:t>
            </a:r>
          </a:p>
          <a:p>
            <a:r>
              <a:rPr lang="en-US" dirty="0"/>
              <a:t>Property Sheet uses tab controls to organize properties identified by categories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Tab Controls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6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904870"/>
            <a:ext cx="6894012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command buttons to a tab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Add Tab Controls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7" y="1333281"/>
            <a:ext cx="3136839" cy="29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Use Form Design View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</a:t>
            </a:r>
            <a:r>
              <a:rPr lang="en-US" sz="2000" dirty="0" err="1">
                <a:cs typeface="Arial" panose="020B0604020202020204" pitchFamily="34" charset="0"/>
              </a:rPr>
              <a:t>subforms</a:t>
            </a:r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Align control edges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a combo box for data entry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a combo box to find records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command buttons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option groups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tab controls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3698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Form</a:t>
            </a:r>
            <a:r>
              <a:rPr lang="en-US" dirty="0">
                <a:solidFill>
                  <a:srgbClr val="000000"/>
                </a:solidFill>
              </a:rPr>
              <a:t> - a database object designed to make data easy to find, enter, and edit</a:t>
            </a:r>
          </a:p>
          <a:p>
            <a:r>
              <a:rPr lang="en-US" dirty="0">
                <a:solidFill>
                  <a:srgbClr val="000000"/>
                </a:solidFill>
              </a:rPr>
              <a:t>Create forms by using </a:t>
            </a:r>
            <a:r>
              <a:rPr lang="en-US" b="1" dirty="0">
                <a:solidFill>
                  <a:srgbClr val="000000"/>
                </a:solidFill>
              </a:rPr>
              <a:t>controls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Design View </a:t>
            </a:r>
            <a:r>
              <a:rPr lang="en-US" dirty="0">
                <a:solidFill>
                  <a:srgbClr val="000000"/>
                </a:solidFill>
              </a:rPr>
              <a:t>of a form </a:t>
            </a:r>
            <a:r>
              <a:rPr lang="en-US" dirty="0"/>
              <a:t>works with the detailed structure of a form</a:t>
            </a:r>
          </a:p>
          <a:p>
            <a:r>
              <a:rPr lang="en-US" dirty="0"/>
              <a:t>Purpose of Design View is to provide full access to all of modifications you can make to the form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/>
              <a:t>Use Form Design View </a:t>
            </a:r>
            <a:r>
              <a:rPr lang="en-US" sz="1200"/>
              <a:t>(Slide </a:t>
            </a:r>
            <a:r>
              <a:rPr lang="en-US" sz="1200" dirty="0"/>
              <a:t>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2641" y="887651"/>
            <a:ext cx="6781633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fields in Form Design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Form Design View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180039"/>
            <a:ext cx="4812632" cy="3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51331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</a:rPr>
              <a:t>Subform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form within a form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form that contains the </a:t>
            </a:r>
            <a:r>
              <a:rPr lang="en-US" dirty="0" err="1">
                <a:solidFill>
                  <a:srgbClr val="000000"/>
                </a:solidFill>
              </a:rPr>
              <a:t>subform</a:t>
            </a:r>
            <a:r>
              <a:rPr lang="en-US" dirty="0">
                <a:solidFill>
                  <a:srgbClr val="000000"/>
                </a:solidFill>
              </a:rPr>
              <a:t> is called the </a:t>
            </a:r>
            <a:r>
              <a:rPr lang="en-US" b="1" dirty="0">
                <a:solidFill>
                  <a:srgbClr val="000000"/>
                </a:solidFill>
              </a:rPr>
              <a:t>main form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/>
              <a:t>A main form/</a:t>
            </a:r>
            <a:r>
              <a:rPr lang="en-US" dirty="0" err="1"/>
              <a:t>subform</a:t>
            </a:r>
            <a:r>
              <a:rPr lang="en-US" dirty="0"/>
              <a:t> combination displays the records of two tables that are related in a one-to-many relationship</a:t>
            </a:r>
          </a:p>
          <a:p>
            <a:pPr lvl="1"/>
            <a:r>
              <a:rPr lang="en-US" dirty="0"/>
              <a:t>Main form shows data from the table on the “one” side of the relationship</a:t>
            </a:r>
          </a:p>
          <a:p>
            <a:pPr lvl="1"/>
            <a:r>
              <a:rPr lang="en-US" dirty="0" err="1"/>
              <a:t>Subform</a:t>
            </a:r>
            <a:r>
              <a:rPr lang="en-US" dirty="0"/>
              <a:t> shows records from the table on the “many” side of the relationship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Subforms</a:t>
            </a:r>
            <a:r>
              <a:rPr lang="en-US" dirty="0"/>
              <a:t> </a:t>
            </a:r>
            <a:r>
              <a:rPr lang="en-US" sz="1200" dirty="0"/>
              <a:t>(Slide 1 of 4)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7146" y="848789"/>
            <a:ext cx="672557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a </a:t>
            </a:r>
            <a:r>
              <a:rPr lang="en-US" dirty="0" err="1"/>
              <a:t>subform</a:t>
            </a:r>
            <a:r>
              <a:rPr lang="en-US" dirty="0"/>
              <a:t> 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Subforms</a:t>
            </a:r>
            <a:r>
              <a:rPr lang="en-US" dirty="0"/>
              <a:t> </a:t>
            </a:r>
            <a:r>
              <a:rPr lang="en-US" sz="1200" dirty="0"/>
              <a:t>(Slide 2 of 4)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269331"/>
            <a:ext cx="4140396" cy="32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09" y="829260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CustomerEntry</a:t>
            </a:r>
            <a:r>
              <a:rPr lang="en-US" dirty="0"/>
              <a:t> form and </a:t>
            </a:r>
            <a:r>
              <a:rPr lang="en-US" dirty="0" err="1"/>
              <a:t>SalesData</a:t>
            </a:r>
            <a:r>
              <a:rPr lang="en-US" dirty="0"/>
              <a:t> </a:t>
            </a:r>
            <a:r>
              <a:rPr lang="en-US" dirty="0" err="1"/>
              <a:t>subform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Subforms</a:t>
            </a:r>
            <a:r>
              <a:rPr lang="en-US" dirty="0"/>
              <a:t> </a:t>
            </a:r>
            <a:r>
              <a:rPr lang="en-US" sz="1200" dirty="0"/>
              <a:t>(Slide 3 of 4)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11" y="1335674"/>
            <a:ext cx="5018293" cy="33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7363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layouts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Subforms</a:t>
            </a:r>
            <a:r>
              <a:rPr lang="en-US" dirty="0"/>
              <a:t> </a:t>
            </a:r>
            <a:r>
              <a:rPr lang="en-US" sz="1200" dirty="0"/>
              <a:t>(Slide 4 of 4)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2" y="1502333"/>
            <a:ext cx="8590548" cy="11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840" y="823152"/>
            <a:ext cx="8415338" cy="1523006"/>
          </a:xfrm>
        </p:spPr>
        <p:txBody>
          <a:bodyPr/>
          <a:lstStyle/>
          <a:p>
            <a:r>
              <a:rPr lang="en-US" dirty="0"/>
              <a:t>Well-designed forms are logical, easy to read, and easy to use</a:t>
            </a:r>
          </a:p>
          <a:p>
            <a:r>
              <a:rPr lang="en-US" dirty="0"/>
              <a:t>Aligning edges of controls can make a big difference in form usability</a:t>
            </a:r>
          </a:p>
          <a:p>
            <a:r>
              <a:rPr lang="en-US" dirty="0"/>
              <a:t>To align left, right, top, or bottom edges of two or more controls, use Align button on Arrange tab of Ribbon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Align Control Edges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8" y="2272450"/>
            <a:ext cx="4561034" cy="22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1632</Words>
  <Application>Microsoft Macintosh PowerPoint</Application>
  <PresentationFormat>On-screen Show (16:9)</PresentationFormat>
  <Paragraphs>92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Access 2016 Module 7</vt:lpstr>
      <vt:lpstr>Module Objectives</vt:lpstr>
      <vt:lpstr>Use Form Design View (Slide 1 of 2) </vt:lpstr>
      <vt:lpstr>Use Form Design View (Slide 2 of 2) </vt:lpstr>
      <vt:lpstr>Add Subforms (Slide 1 of 4) </vt:lpstr>
      <vt:lpstr>Add Subforms (Slide 2 of 4) </vt:lpstr>
      <vt:lpstr>Add Subforms (Slide 3 of 4) </vt:lpstr>
      <vt:lpstr>Add Subforms (Slide 4 of 4) </vt:lpstr>
      <vt:lpstr>Align Control Edges</vt:lpstr>
      <vt:lpstr>Add a Combo Box for Data Entry (Slide 1 of 2) </vt:lpstr>
      <vt:lpstr>Add a Combo Box for Data Entry (Slide 2 of 2) </vt:lpstr>
      <vt:lpstr>Add a Combo Box to Find Records (Slide 1 of 2) </vt:lpstr>
      <vt:lpstr>Add a Combo Box to Find Records (Slide 2 of 2) </vt:lpstr>
      <vt:lpstr>Add Command Buttons (Slide 1 of 2) </vt:lpstr>
      <vt:lpstr>Add Command Buttons (Slide 2 of 2) </vt:lpstr>
      <vt:lpstr>Add Option Groups (Slide 1 of 2) </vt:lpstr>
      <vt:lpstr>Add Option Groups (Slide 2 of 2) </vt:lpstr>
      <vt:lpstr>Add Tab Controls (Slide 1 of 2) </vt:lpstr>
      <vt:lpstr>Add Tab Controls 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141</cp:revision>
  <dcterms:created xsi:type="dcterms:W3CDTF">2014-09-17T20:41:57Z</dcterms:created>
  <dcterms:modified xsi:type="dcterms:W3CDTF">2016-05-27T16:05:40Z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