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3"/>
  </p:notesMasterIdLst>
  <p:sldIdLst>
    <p:sldId id="256" r:id="rId5"/>
    <p:sldId id="258" r:id="rId6"/>
    <p:sldId id="279" r:id="rId7"/>
    <p:sldId id="280" r:id="rId8"/>
    <p:sldId id="281" r:id="rId9"/>
    <p:sldId id="282" r:id="rId10"/>
    <p:sldId id="283" r:id="rId11"/>
    <p:sldId id="284" r:id="rId12"/>
    <p:sldId id="286" r:id="rId13"/>
    <p:sldId id="285" r:id="rId14"/>
    <p:sldId id="287" r:id="rId15"/>
    <p:sldId id="288" r:id="rId16"/>
    <p:sldId id="289" r:id="rId17"/>
    <p:sldId id="290" r:id="rId18"/>
    <p:sldId id="291" r:id="rId19"/>
    <p:sldId id="292" r:id="rId20"/>
    <p:sldId id="293" r:id="rId21"/>
    <p:sldId id="295" r:id="rId2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>
          <p15:clr>
            <a:srgbClr val="A4A3A4"/>
          </p15:clr>
        </p15:guide>
        <p15:guide id="2" pos="191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604" autoAdjust="0"/>
    <p:restoredTop sz="86464" autoAdjust="0"/>
  </p:normalViewPr>
  <p:slideViewPr>
    <p:cSldViewPr snapToGrid="0">
      <p:cViewPr varScale="1">
        <p:scale>
          <a:sx n="90" d="100"/>
          <a:sy n="90" d="100"/>
        </p:scale>
        <p:origin x="-96" y="-640"/>
      </p:cViewPr>
      <p:guideLst>
        <p:guide orient="horz"/>
        <p:guide pos="1912"/>
      </p:guideLst>
    </p:cSldViewPr>
  </p:slideViewPr>
  <p:outlineViewPr>
    <p:cViewPr>
      <p:scale>
        <a:sx n="33" d="100"/>
        <a:sy n="33" d="100"/>
      </p:scale>
      <p:origin x="0" y="665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9" d="100"/>
          <a:sy n="69" d="100"/>
        </p:scale>
        <p:origin x="3264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notesMaster" Target="notesMasters/notes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8BF944-3588-4818-A96A-91C9E4748A2A}" type="datetimeFigureOut">
              <a:rPr lang="en-US" smtClean="0"/>
              <a:t>5/27/16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A1227B-2E3E-4273-93F9-A2E5FEC0A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490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A1227B-2E3E-4273-93F9-A2E5FEC0ACB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106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A1227B-2E3E-4273-93F9-A2E5FEC0ACB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13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jpe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jpeg"/><Relationship Id="rId8" Type="http://schemas.openxmlformats.org/officeDocument/2006/relationships/image" Target="../media/image14.png"/><Relationship Id="rId9" Type="http://schemas.openxmlformats.org/officeDocument/2006/relationships/image" Target="../media/image15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4" Type="http://schemas.openxmlformats.org/officeDocument/2006/relationships/image" Target="../media/image9.png"/><Relationship Id="rId5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4" Type="http://schemas.openxmlformats.org/officeDocument/2006/relationships/image" Target="../media/image9.png"/><Relationship Id="rId5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Title_Slid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34" y="190500"/>
            <a:ext cx="8713465" cy="48950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8500" y="1940267"/>
            <a:ext cx="7747000" cy="377026"/>
          </a:xfrm>
        </p:spPr>
        <p:txBody>
          <a:bodyPr anchor="b"/>
          <a:lstStyle>
            <a:lvl1pPr algn="ctr">
              <a:defRPr sz="28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8500" y="2514600"/>
            <a:ext cx="7747000" cy="812800"/>
          </a:xfrm>
        </p:spPr>
        <p:txBody>
          <a:bodyPr/>
          <a:lstStyle>
            <a:lvl1pPr marL="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3482340" y="167640"/>
            <a:ext cx="2125980" cy="7391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Rules_Single_A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1627124" y="360976"/>
            <a:ext cx="10034016" cy="74335"/>
          </a:xfrm>
          <a:prstGeom prst="rect">
            <a:avLst/>
          </a:prstGeom>
        </p:spPr>
      </p:pic>
      <p:pic>
        <p:nvPicPr>
          <p:cNvPr id="8" name="Picture 7" descr="CL_Logo_DRAWN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77" y="4693417"/>
            <a:ext cx="634845" cy="196818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6812280" y="3663828"/>
            <a:ext cx="2080291" cy="1444595"/>
          </a:xfrm>
          <a:custGeom>
            <a:avLst/>
            <a:gdLst>
              <a:gd name="connsiteX0" fmla="*/ 0 w 1973580"/>
              <a:gd name="connsiteY0" fmla="*/ 0 h 1389864"/>
              <a:gd name="connsiteX1" fmla="*/ 1973580 w 1973580"/>
              <a:gd name="connsiteY1" fmla="*/ 0 h 1389864"/>
              <a:gd name="connsiteX2" fmla="*/ 1973580 w 1973580"/>
              <a:gd name="connsiteY2" fmla="*/ 1389864 h 1389864"/>
              <a:gd name="connsiteX3" fmla="*/ 0 w 1973580"/>
              <a:gd name="connsiteY3" fmla="*/ 1389864 h 1389864"/>
              <a:gd name="connsiteX4" fmla="*/ 0 w 1973580"/>
              <a:gd name="connsiteY4" fmla="*/ 0 h 1389864"/>
              <a:gd name="connsiteX0" fmla="*/ 0 w 1973580"/>
              <a:gd name="connsiteY0" fmla="*/ 0 h 1389864"/>
              <a:gd name="connsiteX1" fmla="*/ 1935480 w 1973580"/>
              <a:gd name="connsiteY1" fmla="*/ 60960 h 1389864"/>
              <a:gd name="connsiteX2" fmla="*/ 1973580 w 1973580"/>
              <a:gd name="connsiteY2" fmla="*/ 1389864 h 1389864"/>
              <a:gd name="connsiteX3" fmla="*/ 0 w 1973580"/>
              <a:gd name="connsiteY3" fmla="*/ 1389864 h 1389864"/>
              <a:gd name="connsiteX4" fmla="*/ 0 w 1973580"/>
              <a:gd name="connsiteY4" fmla="*/ 0 h 1389864"/>
              <a:gd name="connsiteX0" fmla="*/ 0 w 1973580"/>
              <a:gd name="connsiteY0" fmla="*/ 54731 h 1444595"/>
              <a:gd name="connsiteX1" fmla="*/ 1577340 w 1973580"/>
              <a:gd name="connsiteY1" fmla="*/ 1391 h 1444595"/>
              <a:gd name="connsiteX2" fmla="*/ 1935480 w 1973580"/>
              <a:gd name="connsiteY2" fmla="*/ 115691 h 1444595"/>
              <a:gd name="connsiteX3" fmla="*/ 1973580 w 1973580"/>
              <a:gd name="connsiteY3" fmla="*/ 1444595 h 1444595"/>
              <a:gd name="connsiteX4" fmla="*/ 0 w 1973580"/>
              <a:gd name="connsiteY4" fmla="*/ 1444595 h 1444595"/>
              <a:gd name="connsiteX5" fmla="*/ 0 w 1973580"/>
              <a:gd name="connsiteY5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0 w 2080291"/>
              <a:gd name="connsiteY6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60960 w 2080291"/>
              <a:gd name="connsiteY6" fmla="*/ 1030092 h 1444595"/>
              <a:gd name="connsiteX7" fmla="*/ 0 w 2080291"/>
              <a:gd name="connsiteY7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144780 w 2080291"/>
              <a:gd name="connsiteY6" fmla="*/ 999612 h 1444595"/>
              <a:gd name="connsiteX7" fmla="*/ 0 w 2080291"/>
              <a:gd name="connsiteY7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144780 w 2080291"/>
              <a:gd name="connsiteY6" fmla="*/ 999612 h 1444595"/>
              <a:gd name="connsiteX7" fmla="*/ 0 w 2080291"/>
              <a:gd name="connsiteY7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99060 w 2080291"/>
              <a:gd name="connsiteY6" fmla="*/ 991992 h 1444595"/>
              <a:gd name="connsiteX7" fmla="*/ 0 w 2080291"/>
              <a:gd name="connsiteY7" fmla="*/ 54731 h 1444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80291" h="1444595">
                <a:moveTo>
                  <a:pt x="0" y="54731"/>
                </a:moveTo>
                <a:cubicBezTo>
                  <a:pt x="520700" y="67431"/>
                  <a:pt x="1056640" y="-11309"/>
                  <a:pt x="1577340" y="1391"/>
                </a:cubicBezTo>
                <a:lnTo>
                  <a:pt x="1935480" y="115691"/>
                </a:lnTo>
                <a:cubicBezTo>
                  <a:pt x="1932940" y="209671"/>
                  <a:pt x="2082800" y="334132"/>
                  <a:pt x="2080260" y="428112"/>
                </a:cubicBezTo>
                <a:lnTo>
                  <a:pt x="1973580" y="1444595"/>
                </a:lnTo>
                <a:lnTo>
                  <a:pt x="0" y="1444595"/>
                </a:lnTo>
                <a:cubicBezTo>
                  <a:pt x="0" y="1319127"/>
                  <a:pt x="99060" y="1117460"/>
                  <a:pt x="99060" y="991992"/>
                </a:cubicBezTo>
                <a:lnTo>
                  <a:pt x="0" y="5473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udio.png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5369" y="4042138"/>
            <a:ext cx="987056" cy="78071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76" r="23794"/>
          <a:stretch/>
        </p:blipFill>
        <p:spPr>
          <a:xfrm>
            <a:off x="8674485" y="3841306"/>
            <a:ext cx="275507" cy="532574"/>
          </a:xfrm>
          <a:prstGeom prst="rect">
            <a:avLst/>
          </a:prstGeom>
        </p:spPr>
      </p:pic>
      <p:pic>
        <p:nvPicPr>
          <p:cNvPr id="13" name="Picture 12" descr="Swirl_3.png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688654">
            <a:off x="7441065" y="4794764"/>
            <a:ext cx="386047" cy="213804"/>
          </a:xfrm>
          <a:prstGeom prst="rect">
            <a:avLst/>
          </a:prstGeom>
        </p:spPr>
      </p:pic>
      <p:pic>
        <p:nvPicPr>
          <p:cNvPr id="14" name="Picture 13" descr="Swirl_3.png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73124">
            <a:off x="7982310" y="4056284"/>
            <a:ext cx="443623" cy="24569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39371" y="4373880"/>
            <a:ext cx="672857" cy="559410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1015922" y="4842611"/>
            <a:ext cx="6399830" cy="274637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 dirty="0"/>
              <a:t>© 2017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1600" y="1624013"/>
            <a:ext cx="6172200" cy="377026"/>
          </a:xfrm>
        </p:spPr>
        <p:txBody>
          <a:bodyPr anchor="ctr"/>
          <a:lstStyle>
            <a:lvl1pPr algn="l">
              <a:defRPr sz="2800" b="0" cap="none" baseline="0">
                <a:solidFill>
                  <a:srgbClr val="055C9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1600" y="2207001"/>
            <a:ext cx="6172200" cy="409199"/>
          </a:xfrm>
        </p:spPr>
        <p:txBody>
          <a:bodyPr anchor="t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5" name="Picture 4" descr="CL_Logo_DRAWN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89" y="4677289"/>
            <a:ext cx="1215590" cy="376865"/>
          </a:xfrm>
          <a:prstGeom prst="rect">
            <a:avLst/>
          </a:prstGeom>
        </p:spPr>
      </p:pic>
      <p:pic>
        <p:nvPicPr>
          <p:cNvPr id="6" name="Picture 5" descr="Rules_Single_A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1597679" y="4865721"/>
            <a:ext cx="11423745" cy="68126"/>
          </a:xfrm>
          <a:prstGeom prst="rect">
            <a:avLst/>
          </a:prstGeom>
        </p:spPr>
      </p:pic>
      <p:pic>
        <p:nvPicPr>
          <p:cNvPr id="4" name="Picture 3" descr="Audio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04" y="271463"/>
            <a:ext cx="1840495" cy="1455737"/>
          </a:xfrm>
          <a:prstGeom prst="rect">
            <a:avLst/>
          </a:prstGeom>
        </p:spPr>
      </p:pic>
      <p:pic>
        <p:nvPicPr>
          <p:cNvPr id="11" name="Picture 10" descr="Swirl_3.png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69126">
            <a:off x="1431691" y="1437203"/>
            <a:ext cx="908570" cy="503193"/>
          </a:xfrm>
          <a:prstGeom prst="rect">
            <a:avLst/>
          </a:prstGeom>
        </p:spPr>
      </p:pic>
      <p:pic>
        <p:nvPicPr>
          <p:cNvPr id="12" name="Picture 11" descr="Swirl_2.png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873741" flipH="1">
            <a:off x="317501" y="2559169"/>
            <a:ext cx="596900" cy="83325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879649" y="1953688"/>
            <a:ext cx="1101550" cy="91582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04" y="3401066"/>
            <a:ext cx="596838" cy="59683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76" r="23794"/>
          <a:stretch/>
        </p:blipFill>
        <p:spPr>
          <a:xfrm>
            <a:off x="737542" y="3603563"/>
            <a:ext cx="252342" cy="487795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1597679" y="4933847"/>
            <a:ext cx="6781693" cy="183401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 dirty="0"/>
              <a:t>© 2017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62000" y="260059"/>
            <a:ext cx="8026400" cy="31144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 descr="Rules_Single_B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15900" y="711200"/>
            <a:ext cx="8586216" cy="3352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668" y="166696"/>
            <a:ext cx="628992" cy="522941"/>
          </a:xfrm>
          <a:prstGeom prst="rect">
            <a:avLst/>
          </a:prstGeom>
        </p:spPr>
      </p:pic>
      <p:pic>
        <p:nvPicPr>
          <p:cNvPr id="17" name="Picture 16" descr="CL_Logo_DRAWN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89" y="4677289"/>
            <a:ext cx="1215590" cy="376865"/>
          </a:xfrm>
          <a:prstGeom prst="rect">
            <a:avLst/>
          </a:prstGeom>
        </p:spPr>
      </p:pic>
      <p:pic>
        <p:nvPicPr>
          <p:cNvPr id="18" name="Picture 17" descr="Rules_Single_A.png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1597679" y="4865721"/>
            <a:ext cx="11423745" cy="68126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1597679" y="4933847"/>
            <a:ext cx="6781693" cy="183401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 dirty="0"/>
              <a:t>© 2017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60059"/>
            <a:ext cx="8026400" cy="31144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 descr="Rules_Single_B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15900" y="711200"/>
            <a:ext cx="8586216" cy="3352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668" y="166696"/>
            <a:ext cx="628992" cy="522941"/>
          </a:xfrm>
          <a:prstGeom prst="rect">
            <a:avLst/>
          </a:prstGeom>
        </p:spPr>
      </p:pic>
      <p:pic>
        <p:nvPicPr>
          <p:cNvPr id="21" name="Picture 20" descr="CL_Logo_DRAWN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89" y="4677289"/>
            <a:ext cx="1215590" cy="376865"/>
          </a:xfrm>
          <a:prstGeom prst="rect">
            <a:avLst/>
          </a:prstGeom>
        </p:spPr>
      </p:pic>
      <p:pic>
        <p:nvPicPr>
          <p:cNvPr id="22" name="Picture 21" descr="Rules_Single_A.png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1597679" y="4865721"/>
            <a:ext cx="11423745" cy="68126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1597679" y="4933847"/>
            <a:ext cx="6781693" cy="183401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 dirty="0"/>
              <a:t>© 2017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2017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1154113"/>
            <a:ext cx="8415338" cy="14111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8379372" y="4858377"/>
            <a:ext cx="309700" cy="215444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B40067-BD2A-418A-98BB-08A98047DC47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5125" y="323559"/>
            <a:ext cx="8415338" cy="29623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65125" y="4958255"/>
            <a:ext cx="8014247" cy="1589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© 2017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4" r:id="rId4"/>
    <p:sldLayoutId id="2147483655" r:id="rId5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22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ct val="95000"/>
        </a:lnSpc>
        <a:spcBef>
          <a:spcPts val="12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00050" indent="-171450" algn="l" defTabSz="914400" rtl="0" eaLnBrk="1" latinLnBrk="0" hangingPunct="1">
        <a:lnSpc>
          <a:spcPct val="95000"/>
        </a:lnSpc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71500" indent="-114300" algn="l" defTabSz="914400" rtl="0" eaLnBrk="1" latinLnBrk="0" hangingPunct="1">
        <a:lnSpc>
          <a:spcPct val="95000"/>
        </a:lnSpc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-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2950" indent="-114300" algn="l" defTabSz="914400" rtl="0" eaLnBrk="1" latinLnBrk="0" hangingPunct="1">
        <a:lnSpc>
          <a:spcPct val="95000"/>
        </a:lnSpc>
        <a:spcBef>
          <a:spcPct val="20000"/>
        </a:spcBef>
        <a:buFont typeface="Arial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14400" indent="-114300" algn="l" defTabSz="914400" rtl="0" eaLnBrk="1" latinLnBrk="0" hangingPunct="1">
        <a:lnSpc>
          <a:spcPct val="95000"/>
        </a:lnSpc>
        <a:spcBef>
          <a:spcPct val="20000"/>
        </a:spcBef>
        <a:buFont typeface="Arial" pitchFamily="34" charset="0"/>
        <a:buChar char="-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0447" y="1858987"/>
            <a:ext cx="7747000" cy="377026"/>
          </a:xfrm>
        </p:spPr>
        <p:txBody>
          <a:bodyPr/>
          <a:lstStyle/>
          <a:p>
            <a:r>
              <a:rPr lang="en-US" dirty="0"/>
              <a:t>Access 2016 Module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8500" y="2514600"/>
            <a:ext cx="7747000" cy="233910"/>
          </a:xfrm>
        </p:spPr>
        <p:txBody>
          <a:bodyPr/>
          <a:lstStyle/>
          <a:p>
            <a:r>
              <a:rPr lang="en-US" b="1" dirty="0"/>
              <a:t>Analyzing Data with Reports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5125" y="1154113"/>
            <a:ext cx="8415338" cy="738664"/>
          </a:xfrm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rgbClr val="000000"/>
                </a:solidFill>
              </a:rPr>
              <a:t>Lines </a:t>
            </a:r>
            <a:r>
              <a:rPr lang="en-US" dirty="0">
                <a:solidFill>
                  <a:srgbClr val="000000"/>
                </a:solidFill>
              </a:rPr>
              <a:t>often </a:t>
            </a:r>
            <a:r>
              <a:rPr lang="en-US" dirty="0"/>
              <a:t>added to a report to highlight or enhance the clarity of information</a:t>
            </a:r>
          </a:p>
          <a:p>
            <a:pPr>
              <a:defRPr/>
            </a:pPr>
            <a:r>
              <a:rPr lang="en-US" dirty="0"/>
              <a:t>Can use short lines to indicate subtotals and grand totals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270611"/>
            <a:ext cx="8026400" cy="290336"/>
          </a:xfrm>
        </p:spPr>
        <p:txBody>
          <a:bodyPr/>
          <a:lstStyle/>
          <a:p>
            <a:r>
              <a:rPr lang="en-US" dirty="0"/>
              <a:t>Add Lines </a:t>
            </a:r>
            <a:r>
              <a:rPr lang="en-US" sz="1200" dirty="0"/>
              <a:t>(Slide 1 of 2)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2017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891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73062" y="877386"/>
            <a:ext cx="8415338" cy="2923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Previewing the last page of the </a:t>
            </a:r>
            <a:r>
              <a:rPr lang="en-US" dirty="0" err="1"/>
              <a:t>CategoryRevenue</a:t>
            </a:r>
            <a:r>
              <a:rPr lang="en-US" dirty="0"/>
              <a:t> report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270611"/>
            <a:ext cx="8026400" cy="290336"/>
          </a:xfrm>
        </p:spPr>
        <p:txBody>
          <a:bodyPr/>
          <a:lstStyle/>
          <a:p>
            <a:r>
              <a:rPr lang="en-US" dirty="0"/>
              <a:t>Add Lines </a:t>
            </a:r>
            <a:r>
              <a:rPr lang="en-US" sz="1200" dirty="0"/>
              <a:t>(Slide 2 of 2)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2017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045" y="1359737"/>
            <a:ext cx="4871951" cy="3384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5510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5125" y="1154113"/>
            <a:ext cx="8415338" cy="1945148"/>
          </a:xfrm>
        </p:spPr>
        <p:txBody>
          <a:bodyPr/>
          <a:lstStyle/>
          <a:p>
            <a:r>
              <a:rPr lang="en-US" b="1" dirty="0">
                <a:solidFill>
                  <a:srgbClr val="000000"/>
                </a:solidFill>
              </a:rPr>
              <a:t>Format Painter 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Tool you use to copy multiple formatting properties from one control to another in Design or Layout View for forms and reports</a:t>
            </a:r>
          </a:p>
          <a:p>
            <a:r>
              <a:rPr lang="en-US" b="1" dirty="0">
                <a:solidFill>
                  <a:srgbClr val="000000"/>
                </a:solidFill>
              </a:rPr>
              <a:t>Themes </a:t>
            </a:r>
          </a:p>
          <a:p>
            <a:pPr lvl="1"/>
            <a:r>
              <a:rPr lang="en-US" dirty="0"/>
              <a:t>Predefined formats that you apply to the database to set all of the formatting enhancements such as font, color, and alignment on all forms and reports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270611"/>
            <a:ext cx="8026400" cy="290336"/>
          </a:xfrm>
        </p:spPr>
        <p:txBody>
          <a:bodyPr/>
          <a:lstStyle/>
          <a:p>
            <a:r>
              <a:rPr lang="en-US" dirty="0"/>
              <a:t>Use the Format Painter and Themes </a:t>
            </a:r>
            <a:r>
              <a:rPr lang="en-US" sz="1200" dirty="0"/>
              <a:t>(Slide 1 of 2)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2017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9107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73062" y="925513"/>
            <a:ext cx="8415338" cy="2923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Applying a theme to a report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270611"/>
            <a:ext cx="8026400" cy="290336"/>
          </a:xfrm>
        </p:spPr>
        <p:txBody>
          <a:bodyPr/>
          <a:lstStyle/>
          <a:p>
            <a:r>
              <a:rPr lang="en-US" dirty="0"/>
              <a:t>Use the Format Painter and Themes </a:t>
            </a:r>
            <a:r>
              <a:rPr lang="en-US" sz="1200" dirty="0"/>
              <a:t>(Slide 2 of 2)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2017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796" y="1405586"/>
            <a:ext cx="5359756" cy="300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4379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73062" y="829260"/>
            <a:ext cx="8415338" cy="1184940"/>
          </a:xfrm>
        </p:spPr>
        <p:txBody>
          <a:bodyPr/>
          <a:lstStyle/>
          <a:p>
            <a:r>
              <a:rPr lang="en-US" b="1" dirty="0" err="1">
                <a:solidFill>
                  <a:srgbClr val="000000"/>
                </a:solidFill>
              </a:rPr>
              <a:t>Subreport</a:t>
            </a:r>
            <a:r>
              <a:rPr lang="en-US" b="1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control displays a report within another report</a:t>
            </a:r>
          </a:p>
          <a:p>
            <a:r>
              <a:rPr lang="en-US" dirty="0">
                <a:solidFill>
                  <a:srgbClr val="000000"/>
                </a:solidFill>
              </a:rPr>
              <a:t>Report that contains the </a:t>
            </a:r>
            <a:r>
              <a:rPr lang="en-US" dirty="0" err="1">
                <a:solidFill>
                  <a:srgbClr val="000000"/>
                </a:solidFill>
              </a:rPr>
              <a:t>subreport</a:t>
            </a:r>
            <a:r>
              <a:rPr lang="en-US" dirty="0">
                <a:solidFill>
                  <a:srgbClr val="000000"/>
                </a:solidFill>
              </a:rPr>
              <a:t> control is called the </a:t>
            </a:r>
            <a:r>
              <a:rPr lang="en-US" b="1" dirty="0">
                <a:solidFill>
                  <a:srgbClr val="000000"/>
                </a:solidFill>
              </a:rPr>
              <a:t>main report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/>
              <a:t>Can use a </a:t>
            </a:r>
            <a:r>
              <a:rPr lang="en-US" dirty="0" err="1"/>
              <a:t>subreport</a:t>
            </a:r>
            <a:r>
              <a:rPr lang="en-US" dirty="0"/>
              <a:t> control when you want to connect two reports together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270611"/>
            <a:ext cx="8026400" cy="290336"/>
          </a:xfrm>
        </p:spPr>
        <p:txBody>
          <a:bodyPr/>
          <a:lstStyle/>
          <a:p>
            <a:r>
              <a:rPr lang="en-US" dirty="0"/>
              <a:t>Add </a:t>
            </a:r>
            <a:r>
              <a:rPr lang="en-US" dirty="0" err="1"/>
              <a:t>Subreports</a:t>
            </a:r>
            <a:r>
              <a:rPr lang="en-US" dirty="0"/>
              <a:t> </a:t>
            </a:r>
            <a:r>
              <a:rPr lang="en-US" sz="1200" dirty="0"/>
              <a:t>(Slide 1 of 2)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2017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4828" y="2135510"/>
            <a:ext cx="3842828" cy="267702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1579" y="2731168"/>
            <a:ext cx="23220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SubReport</a:t>
            </a:r>
            <a:r>
              <a:rPr lang="en-US" dirty="0"/>
              <a:t> Wizard</a:t>
            </a:r>
            <a:br>
              <a:rPr lang="en-US" dirty="0"/>
            </a:br>
            <a:r>
              <a:rPr lang="en-US" dirty="0"/>
              <a:t>dialog box</a:t>
            </a:r>
          </a:p>
        </p:txBody>
      </p:sp>
    </p:spTree>
    <p:extLst>
      <p:ext uri="{BB962C8B-B14F-4D97-AF65-F5344CB8AC3E}">
        <p14:creationId xmlns:p14="http://schemas.microsoft.com/office/powerpoint/2010/main" val="11006951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73062" y="865355"/>
            <a:ext cx="8415338" cy="29238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Subreport</a:t>
            </a:r>
            <a:r>
              <a:rPr lang="en-US" dirty="0"/>
              <a:t> in Report Design View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270611"/>
            <a:ext cx="8026400" cy="290336"/>
          </a:xfrm>
        </p:spPr>
        <p:txBody>
          <a:bodyPr/>
          <a:lstStyle/>
          <a:p>
            <a:r>
              <a:rPr lang="en-US" dirty="0"/>
              <a:t>Add </a:t>
            </a:r>
            <a:r>
              <a:rPr lang="en-US" dirty="0" err="1"/>
              <a:t>Subreports</a:t>
            </a:r>
            <a:r>
              <a:rPr lang="en-US" dirty="0"/>
              <a:t> </a:t>
            </a:r>
            <a:r>
              <a:rPr lang="en-US" sz="1200" dirty="0"/>
              <a:t>(Slide 2 of 2)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2017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672" y="1273005"/>
            <a:ext cx="6601118" cy="3304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0450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88841" y="698335"/>
            <a:ext cx="8415338" cy="1235723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Report </a:t>
            </a:r>
            <a:r>
              <a:rPr lang="en-US" b="1" dirty="0">
                <a:solidFill>
                  <a:srgbClr val="000000"/>
                </a:solidFill>
              </a:rPr>
              <a:t>section properties</a:t>
            </a:r>
          </a:p>
          <a:p>
            <a:pPr lvl="1"/>
            <a:r>
              <a:rPr lang="en-US" dirty="0"/>
              <a:t>Characteristics that define each section</a:t>
            </a:r>
          </a:p>
          <a:p>
            <a:pPr lvl="1"/>
            <a:r>
              <a:rPr lang="en-US" dirty="0"/>
              <a:t>Can be modified to </a:t>
            </a:r>
            <a:br>
              <a:rPr lang="en-US" dirty="0"/>
            </a:br>
            <a:r>
              <a:rPr lang="en-US" dirty="0"/>
              <a:t>improve report printouts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270611"/>
            <a:ext cx="8026400" cy="290336"/>
          </a:xfrm>
        </p:spPr>
        <p:txBody>
          <a:bodyPr/>
          <a:lstStyle/>
          <a:p>
            <a:r>
              <a:rPr lang="en-US" dirty="0"/>
              <a:t>Modify Section Properties</a:t>
            </a:r>
            <a:endParaRPr lang="en-US" sz="1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2017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843" y="1404723"/>
            <a:ext cx="5125450" cy="327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4845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56841" y="829261"/>
            <a:ext cx="8415338" cy="1525033"/>
          </a:xfrm>
        </p:spPr>
        <p:txBody>
          <a:bodyPr/>
          <a:lstStyle/>
          <a:p>
            <a:r>
              <a:rPr lang="en-US" b="1" dirty="0">
                <a:solidFill>
                  <a:srgbClr val="000000"/>
                </a:solidFill>
              </a:rPr>
              <a:t>Summary reports </a:t>
            </a:r>
          </a:p>
          <a:p>
            <a:pPr lvl="1"/>
            <a:r>
              <a:rPr lang="en-US" dirty="0"/>
              <a:t>Reports that show statistics on groups of records rather than details for each record</a:t>
            </a:r>
          </a:p>
          <a:p>
            <a:r>
              <a:rPr lang="en-US" dirty="0"/>
              <a:t>Create summary reports by using functions such as Sum, Count, or </a:t>
            </a:r>
            <a:r>
              <a:rPr lang="en-US" dirty="0" err="1"/>
              <a:t>Avg</a:t>
            </a:r>
            <a:endParaRPr lang="en-US" dirty="0"/>
          </a:p>
          <a:p>
            <a:r>
              <a:rPr lang="en-US" dirty="0"/>
              <a:t>Do not contain controls in Detail section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270611"/>
            <a:ext cx="8026400" cy="290336"/>
          </a:xfrm>
        </p:spPr>
        <p:txBody>
          <a:bodyPr/>
          <a:lstStyle/>
          <a:p>
            <a:r>
              <a:rPr lang="en-US" dirty="0"/>
              <a:t>Create Summary Reports </a:t>
            </a:r>
            <a:r>
              <a:rPr lang="en-US" sz="1200" dirty="0"/>
              <a:t>(Slide 1 of 2)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2017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0420" y="2622608"/>
            <a:ext cx="3701220" cy="168902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93295" y="2911642"/>
            <a:ext cx="21897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Design View of </a:t>
            </a:r>
            <a:r>
              <a:rPr lang="en-US" dirty="0" err="1"/>
              <a:t>CategorySummary</a:t>
            </a:r>
            <a:r>
              <a:rPr lang="en-US" dirty="0"/>
              <a:t> report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254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8873" y="841292"/>
            <a:ext cx="8415338" cy="2923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Preview of the </a:t>
            </a:r>
            <a:r>
              <a:rPr lang="en-US" dirty="0" err="1"/>
              <a:t>CategorySummary</a:t>
            </a:r>
            <a:r>
              <a:rPr lang="en-US" dirty="0"/>
              <a:t> report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270611"/>
            <a:ext cx="8026400" cy="290336"/>
          </a:xfrm>
        </p:spPr>
        <p:txBody>
          <a:bodyPr/>
          <a:lstStyle/>
          <a:p>
            <a:r>
              <a:rPr lang="en-US" dirty="0"/>
              <a:t>Create Summary Reports </a:t>
            </a:r>
            <a:r>
              <a:rPr lang="en-US" sz="1200" dirty="0"/>
              <a:t>(Slide 2 of 2)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2017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679" y="1504945"/>
            <a:ext cx="3518293" cy="2542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80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957" y="899601"/>
            <a:ext cx="8415338" cy="2877711"/>
          </a:xfrm>
        </p:spPr>
        <p:txBody>
          <a:bodyPr/>
          <a:lstStyle/>
          <a:p>
            <a:pPr lvl="1"/>
            <a:r>
              <a:rPr lang="en-US" sz="2000" dirty="0">
                <a:cs typeface="Arial" panose="020B0604020202020204" pitchFamily="34" charset="0"/>
              </a:rPr>
              <a:t>Use Report Design View</a:t>
            </a:r>
          </a:p>
          <a:p>
            <a:pPr lvl="1"/>
            <a:r>
              <a:rPr lang="en-US" sz="2000" dirty="0">
                <a:cs typeface="Arial" panose="020B0604020202020204" pitchFamily="34" charset="0"/>
              </a:rPr>
              <a:t>Create parameter reports</a:t>
            </a:r>
          </a:p>
          <a:p>
            <a:pPr lvl="1"/>
            <a:r>
              <a:rPr lang="en-US" sz="2000" dirty="0">
                <a:cs typeface="Arial" panose="020B0604020202020204" pitchFamily="34" charset="0"/>
              </a:rPr>
              <a:t>Apply conditional formatting</a:t>
            </a:r>
          </a:p>
          <a:p>
            <a:pPr lvl="1"/>
            <a:r>
              <a:rPr lang="en-US" sz="2000" dirty="0">
                <a:cs typeface="Arial" panose="020B0604020202020204" pitchFamily="34" charset="0"/>
              </a:rPr>
              <a:t>Add lines</a:t>
            </a:r>
          </a:p>
          <a:p>
            <a:pPr lvl="1"/>
            <a:r>
              <a:rPr lang="en-US" sz="2000" dirty="0">
                <a:cs typeface="Arial" panose="020B0604020202020204" pitchFamily="34" charset="0"/>
              </a:rPr>
              <a:t>Use the Format Painter and themes</a:t>
            </a:r>
          </a:p>
          <a:p>
            <a:pPr lvl="1"/>
            <a:r>
              <a:rPr lang="en-US" sz="2000" dirty="0">
                <a:cs typeface="Arial" panose="020B0604020202020204" pitchFamily="34" charset="0"/>
              </a:rPr>
              <a:t>Add </a:t>
            </a:r>
            <a:r>
              <a:rPr lang="en-US" sz="2000" dirty="0" err="1">
                <a:cs typeface="Arial" panose="020B0604020202020204" pitchFamily="34" charset="0"/>
              </a:rPr>
              <a:t>subreports</a:t>
            </a:r>
            <a:endParaRPr lang="en-US" sz="2000" dirty="0">
              <a:cs typeface="Arial" panose="020B0604020202020204" pitchFamily="34" charset="0"/>
            </a:endParaRPr>
          </a:p>
          <a:p>
            <a:pPr lvl="1"/>
            <a:r>
              <a:rPr lang="en-US" sz="2000" dirty="0">
                <a:cs typeface="Arial" panose="020B0604020202020204" pitchFamily="34" charset="0"/>
              </a:rPr>
              <a:t>Modify section properties</a:t>
            </a:r>
          </a:p>
          <a:p>
            <a:pPr lvl="1"/>
            <a:r>
              <a:rPr lang="en-US" sz="2000" dirty="0">
                <a:cs typeface="Arial" panose="020B0604020202020204" pitchFamily="34" charset="0"/>
              </a:rPr>
              <a:t>Create summary reports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0611"/>
            <a:ext cx="8026400" cy="290336"/>
          </a:xfrm>
        </p:spPr>
        <p:txBody>
          <a:bodyPr/>
          <a:lstStyle/>
          <a:p>
            <a:r>
              <a:rPr lang="en-US" dirty="0"/>
              <a:t>Module Objectives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2017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80904" y="977681"/>
            <a:ext cx="8415338" cy="1772280"/>
          </a:xfrm>
        </p:spPr>
        <p:txBody>
          <a:bodyPr/>
          <a:lstStyle/>
          <a:p>
            <a:r>
              <a:rPr lang="en-US" b="1" dirty="0">
                <a:solidFill>
                  <a:srgbClr val="000000"/>
                </a:solidFill>
              </a:rPr>
              <a:t>Reports </a:t>
            </a:r>
            <a:r>
              <a:rPr lang="en-US" dirty="0">
                <a:solidFill>
                  <a:srgbClr val="000000"/>
                </a:solidFill>
              </a:rPr>
              <a:t>give you more control over how data is printed and greater flexibility in presenting summary information.</a:t>
            </a:r>
            <a:endParaRPr lang="en-US" b="1" dirty="0">
              <a:solidFill>
                <a:srgbClr val="000000"/>
              </a:solidFill>
            </a:endParaRPr>
          </a:p>
          <a:p>
            <a:r>
              <a:rPr lang="en-US" b="1" dirty="0">
                <a:solidFill>
                  <a:srgbClr val="000000"/>
                </a:solidFill>
              </a:rPr>
              <a:t>Report Design View </a:t>
            </a:r>
            <a:r>
              <a:rPr lang="en-US" dirty="0">
                <a:solidFill>
                  <a:srgbClr val="000000"/>
                </a:solidFill>
              </a:rPr>
              <a:t>allows </a:t>
            </a:r>
            <a:r>
              <a:rPr lang="en-US" dirty="0"/>
              <a:t>you to work with a complete range of report, section, and control properties.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270611"/>
            <a:ext cx="8026400" cy="290336"/>
          </a:xfrm>
        </p:spPr>
        <p:txBody>
          <a:bodyPr/>
          <a:lstStyle/>
          <a:p>
            <a:r>
              <a:rPr lang="en-US" dirty="0"/>
              <a:t>Use Report Design View </a:t>
            </a:r>
            <a:r>
              <a:rPr lang="en-US" sz="1200" dirty="0"/>
              <a:t>(Slide 1 of 3)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2017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348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00162" y="800993"/>
            <a:ext cx="6950075" cy="2923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Creating a report in Report Design View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270611"/>
            <a:ext cx="8026400" cy="290336"/>
          </a:xfrm>
        </p:spPr>
        <p:txBody>
          <a:bodyPr/>
          <a:lstStyle/>
          <a:p>
            <a:r>
              <a:rPr lang="en-US" dirty="0"/>
              <a:t>Use Report Design View </a:t>
            </a:r>
            <a:r>
              <a:rPr lang="en-US" sz="1200" dirty="0"/>
              <a:t>(Slide 2 of 3)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2017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266" y="1217901"/>
            <a:ext cx="5134488" cy="3591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665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5125" y="1154113"/>
            <a:ext cx="8415338" cy="2923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Review of report sections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270611"/>
            <a:ext cx="8026400" cy="290336"/>
          </a:xfrm>
        </p:spPr>
        <p:txBody>
          <a:bodyPr/>
          <a:lstStyle/>
          <a:p>
            <a:r>
              <a:rPr lang="en-US" dirty="0"/>
              <a:t>Use Report Design View </a:t>
            </a:r>
            <a:r>
              <a:rPr lang="en-US" sz="1200" dirty="0"/>
              <a:t>(Slide 3 of 3)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2017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15" y="1698375"/>
            <a:ext cx="8590548" cy="2349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112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5125" y="1154113"/>
            <a:ext cx="8415338" cy="2215991"/>
          </a:xfrm>
        </p:spPr>
        <p:txBody>
          <a:bodyPr/>
          <a:lstStyle/>
          <a:p>
            <a:r>
              <a:rPr lang="en-US" b="1" dirty="0">
                <a:solidFill>
                  <a:srgbClr val="000000"/>
                </a:solidFill>
              </a:rPr>
              <a:t>Parameter report </a:t>
            </a:r>
            <a:r>
              <a:rPr lang="en-US" dirty="0">
                <a:solidFill>
                  <a:srgbClr val="000000"/>
                </a:solidFill>
              </a:rPr>
              <a:t>prompts for criteria to determine the records to use for report </a:t>
            </a:r>
          </a:p>
          <a:p>
            <a:r>
              <a:rPr lang="en-US" dirty="0">
                <a:solidFill>
                  <a:srgbClr val="000000"/>
                </a:solidFill>
              </a:rPr>
              <a:t>To create a parameter report, base it on a parameter query </a:t>
            </a:r>
          </a:p>
          <a:p>
            <a:r>
              <a:rPr lang="en-US" dirty="0">
                <a:solidFill>
                  <a:srgbClr val="000000"/>
                </a:solidFill>
              </a:rPr>
              <a:t>Report’s </a:t>
            </a:r>
            <a:r>
              <a:rPr lang="en-US" b="1" dirty="0">
                <a:solidFill>
                  <a:srgbClr val="000000"/>
                </a:solidFill>
              </a:rPr>
              <a:t>Record Source </a:t>
            </a:r>
            <a:r>
              <a:rPr lang="en-US" dirty="0">
                <a:solidFill>
                  <a:srgbClr val="000000"/>
                </a:solidFill>
              </a:rPr>
              <a:t>property </a:t>
            </a:r>
            <a:r>
              <a:rPr lang="en-US" dirty="0"/>
              <a:t>determines what table or query provides the fields and records for the report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270611"/>
            <a:ext cx="8026400" cy="290336"/>
          </a:xfrm>
        </p:spPr>
        <p:txBody>
          <a:bodyPr/>
          <a:lstStyle/>
          <a:p>
            <a:r>
              <a:rPr lang="en-US" dirty="0"/>
              <a:t>Create Parameter Reports </a:t>
            </a:r>
            <a:r>
              <a:rPr lang="en-US" sz="1200" dirty="0"/>
              <a:t>(Slide 1 of 2)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2017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313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0" y="853323"/>
            <a:ext cx="6867985" cy="2923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Entering parameter criteria in a query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270611"/>
            <a:ext cx="8026400" cy="290336"/>
          </a:xfrm>
        </p:spPr>
        <p:txBody>
          <a:bodyPr/>
          <a:lstStyle/>
          <a:p>
            <a:r>
              <a:rPr lang="en-US" dirty="0"/>
              <a:t>Create Parameter Reports </a:t>
            </a:r>
            <a:r>
              <a:rPr lang="en-US" sz="1200" dirty="0"/>
              <a:t>(Slide 2 of 2)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2017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1155" y="1145711"/>
            <a:ext cx="5749674" cy="3234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861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5125" y="1154113"/>
            <a:ext cx="8415338" cy="1371145"/>
          </a:xfrm>
        </p:spPr>
        <p:txBody>
          <a:bodyPr/>
          <a:lstStyle/>
          <a:p>
            <a:r>
              <a:rPr lang="en-US" b="1" dirty="0">
                <a:solidFill>
                  <a:srgbClr val="000000"/>
                </a:solidFill>
              </a:rPr>
              <a:t>Conditional formatting </a:t>
            </a:r>
          </a:p>
          <a:p>
            <a:pPr lvl="1"/>
            <a:r>
              <a:rPr lang="en-US" dirty="0"/>
              <a:t>change the appearance of a control on a form or report based on specified criteria </a:t>
            </a:r>
          </a:p>
          <a:p>
            <a:r>
              <a:rPr lang="en-US" dirty="0"/>
              <a:t>Conditional formatting highlights important or exceptional data on a form or report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270611"/>
            <a:ext cx="8026400" cy="290336"/>
          </a:xfrm>
        </p:spPr>
        <p:txBody>
          <a:bodyPr/>
          <a:lstStyle/>
          <a:p>
            <a:r>
              <a:rPr lang="en-US" dirty="0"/>
              <a:t>Apply Conditional Formatting </a:t>
            </a:r>
            <a:r>
              <a:rPr lang="en-US" sz="1200" dirty="0"/>
              <a:t>(Slide 1 of 2)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2017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095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73062" y="949576"/>
            <a:ext cx="8415338" cy="2923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Conditional Formatting Rules Manager dialog box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270611"/>
            <a:ext cx="8026400" cy="290336"/>
          </a:xfrm>
        </p:spPr>
        <p:txBody>
          <a:bodyPr/>
          <a:lstStyle/>
          <a:p>
            <a:r>
              <a:rPr lang="en-US" dirty="0"/>
              <a:t>Apply Conditional Formatting </a:t>
            </a:r>
            <a:r>
              <a:rPr lang="en-US" sz="1200" dirty="0"/>
              <a:t>(Slide 2 of 2)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2017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506" y="1377615"/>
            <a:ext cx="5608568" cy="3037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795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engage">
      <a:dk1>
        <a:srgbClr val="000000"/>
      </a:dk1>
      <a:lt1>
        <a:srgbClr val="FFFFFF"/>
      </a:lt1>
      <a:dk2>
        <a:srgbClr val="000000"/>
      </a:dk2>
      <a:lt2>
        <a:srgbClr val="AAAEB4"/>
      </a:lt2>
      <a:accent1>
        <a:srgbClr val="0D3857"/>
      </a:accent1>
      <a:accent2>
        <a:srgbClr val="055C91"/>
      </a:accent2>
      <a:accent3>
        <a:srgbClr val="81C0DA"/>
      </a:accent3>
      <a:accent4>
        <a:srgbClr val="B0D3DF"/>
      </a:accent4>
      <a:accent5>
        <a:srgbClr val="E0DCCD"/>
      </a:accent5>
      <a:accent6>
        <a:srgbClr val="7C7666"/>
      </a:accent6>
      <a:hlink>
        <a:srgbClr val="055C91"/>
      </a:hlink>
      <a:folHlink>
        <a:srgbClr val="81C0DA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411D53F618ADE46BF233FE4F46F27AC" ma:contentTypeVersion="0" ma:contentTypeDescription="Create a new document." ma:contentTypeScope="" ma:versionID="3d2b600632870d5641a6ad7e6a32fdd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aa1222beb234debe96d12a98d24ff8a0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D1C6F02-0A6E-44AC-ADCA-0316485B7B5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12EB1CD8-B777-471F-BC9C-EF0BFF5A30E9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271B63B1-DD9B-456D-8A4C-AEA4937E99D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1352</TotalTime>
  <Words>1386</Words>
  <Application>Microsoft Macintosh PowerPoint</Application>
  <PresentationFormat>On-screen Show (16:9)</PresentationFormat>
  <Paragraphs>80</Paragraphs>
  <Slides>18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Access 2016 Module 8</vt:lpstr>
      <vt:lpstr>Module Objectives</vt:lpstr>
      <vt:lpstr>Use Report Design View (Slide 1 of 3) </vt:lpstr>
      <vt:lpstr>Use Report Design View (Slide 2 of 3) </vt:lpstr>
      <vt:lpstr>Use Report Design View (Slide 3 of 3) </vt:lpstr>
      <vt:lpstr>Create Parameter Reports (Slide 1 of 2) </vt:lpstr>
      <vt:lpstr>Create Parameter Reports (Slide 2 of 2) </vt:lpstr>
      <vt:lpstr>Apply Conditional Formatting (Slide 1 of 2) </vt:lpstr>
      <vt:lpstr>Apply Conditional Formatting (Slide 2 of 2) </vt:lpstr>
      <vt:lpstr>Add Lines (Slide 1 of 2) </vt:lpstr>
      <vt:lpstr>Add Lines (Slide 2 of 2) </vt:lpstr>
      <vt:lpstr>Use the Format Painter and Themes (Slide 1 of 2) </vt:lpstr>
      <vt:lpstr>Use the Format Painter and Themes (Slide 2 of 2) </vt:lpstr>
      <vt:lpstr>Add Subreports (Slide 1 of 2) </vt:lpstr>
      <vt:lpstr>Add Subreports (Slide 2 of 2) </vt:lpstr>
      <vt:lpstr>Modify Section Properties</vt:lpstr>
      <vt:lpstr>Create Summary Reports (Slide 1 of 2) </vt:lpstr>
      <vt:lpstr>Create Summary Reports (Slide 2 of 2) </vt:lpstr>
    </vt:vector>
  </TitlesOfParts>
  <Company>Ruder Finn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Carolyn</dc:creator>
  <cp:lastModifiedBy>Ron Watson</cp:lastModifiedBy>
  <cp:revision>143</cp:revision>
  <dcterms:created xsi:type="dcterms:W3CDTF">2014-09-17T20:41:57Z</dcterms:created>
  <dcterms:modified xsi:type="dcterms:W3CDTF">2016-05-27T16:07:42Z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0x0101002411D53F618ADE46BF233FE4F46F27AC</vt:lpwstr>
  </property>
  <property fmtid="{D5CDD505-2E9C-101B-9397-08002B2CF9AE}" pid="3" name="_NewReviewCycle">
    <vt:lpwstr/>
  </property>
</Properties>
</file>