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sldIdLst>
    <p:sldId id="256" r:id="rId5"/>
    <p:sldId id="258" r:id="rId6"/>
    <p:sldId id="279" r:id="rId7"/>
    <p:sldId id="296" r:id="rId8"/>
    <p:sldId id="297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01" r:id="rId21"/>
    <p:sldId id="311" r:id="rId22"/>
    <p:sldId id="312" r:id="rId23"/>
    <p:sldId id="314" r:id="rId24"/>
    <p:sldId id="315" r:id="rId25"/>
    <p:sldId id="316" r:id="rId26"/>
    <p:sldId id="317" r:id="rId27"/>
    <p:sldId id="318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4" autoAdjust="0"/>
    <p:restoredTop sz="86464" autoAdjust="0"/>
  </p:normalViewPr>
  <p:slideViewPr>
    <p:cSldViewPr snapToGrid="0">
      <p:cViewPr varScale="1">
        <p:scale>
          <a:sx n="90" d="100"/>
          <a:sy n="90" d="100"/>
        </p:scale>
        <p:origin x="-96" y="-640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Creating Advanced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810" y="949576"/>
            <a:ext cx="8415338" cy="3777957"/>
          </a:xfrm>
        </p:spPr>
        <p:txBody>
          <a:bodyPr/>
          <a:lstStyle/>
          <a:p>
            <a:pPr>
              <a:defRPr/>
            </a:pPr>
            <a:r>
              <a:rPr lang="en-US" b="1" dirty="0"/>
              <a:t>Action query</a:t>
            </a:r>
          </a:p>
          <a:p>
            <a:pPr lvl="1">
              <a:defRPr/>
            </a:pPr>
            <a:r>
              <a:rPr lang="en-US" dirty="0"/>
              <a:t> changes</a:t>
            </a:r>
            <a:r>
              <a:rPr lang="en-US" i="1" dirty="0"/>
              <a:t> </a:t>
            </a:r>
            <a:r>
              <a:rPr lang="en-US" dirty="0"/>
              <a:t>all of the selected records when it is run</a:t>
            </a:r>
          </a:p>
          <a:p>
            <a:pPr>
              <a:defRPr/>
            </a:pPr>
            <a:r>
              <a:rPr lang="en-US" dirty="0"/>
              <a:t>Four types of action queries</a:t>
            </a:r>
          </a:p>
          <a:p>
            <a:pPr lvl="1">
              <a:defRPr/>
            </a:pPr>
            <a:r>
              <a:rPr lang="en-US" dirty="0"/>
              <a:t>Delete</a:t>
            </a:r>
          </a:p>
          <a:p>
            <a:pPr lvl="1">
              <a:defRPr/>
            </a:pPr>
            <a:r>
              <a:rPr lang="en-US" dirty="0"/>
              <a:t>Update</a:t>
            </a:r>
          </a:p>
          <a:p>
            <a:pPr lvl="1">
              <a:defRPr/>
            </a:pPr>
            <a:r>
              <a:rPr lang="en-US" dirty="0"/>
              <a:t>Append</a:t>
            </a:r>
          </a:p>
          <a:p>
            <a:pPr lvl="1">
              <a:defRPr/>
            </a:pPr>
            <a:r>
              <a:rPr lang="en-US" dirty="0"/>
              <a:t>Make Table</a:t>
            </a:r>
          </a:p>
          <a:p>
            <a:pPr>
              <a:defRPr/>
            </a:pPr>
            <a:r>
              <a:rPr lang="en-US" b="1" dirty="0"/>
              <a:t>Make Table </a:t>
            </a:r>
            <a:r>
              <a:rPr lang="en-US" dirty="0"/>
              <a:t>query</a:t>
            </a:r>
          </a:p>
          <a:p>
            <a:pPr lvl="1">
              <a:defRPr/>
            </a:pPr>
            <a:r>
              <a:rPr lang="en-US" dirty="0"/>
              <a:t> creates a new table of data for the selected datasheet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 Make Table Query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41795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Creating a Make Table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 Make Table Query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81" y="841795"/>
            <a:ext cx="3810976" cy="36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0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92388"/>
          </a:xfrm>
        </p:spPr>
        <p:txBody>
          <a:bodyPr/>
          <a:lstStyle/>
          <a:p>
            <a:r>
              <a:rPr lang="en-US" dirty="0"/>
              <a:t>Action queries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 Make Table Query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606132"/>
            <a:ext cx="8181474" cy="21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9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62962"/>
            <a:ext cx="8415338" cy="4181145"/>
          </a:xfrm>
        </p:spPr>
        <p:txBody>
          <a:bodyPr/>
          <a:lstStyle/>
          <a:p>
            <a:r>
              <a:rPr lang="en-US" dirty="0"/>
              <a:t>Append query</a:t>
            </a:r>
          </a:p>
          <a:p>
            <a:pPr lvl="1"/>
            <a:r>
              <a:rPr lang="en-US" dirty="0"/>
              <a:t>adds selected records to an existing table (target table)</a:t>
            </a:r>
          </a:p>
          <a:p>
            <a:r>
              <a:rPr lang="en-US" dirty="0"/>
              <a:t>Append query</a:t>
            </a:r>
          </a:p>
          <a:p>
            <a:pPr lvl="1"/>
            <a:r>
              <a:rPr lang="en-US" dirty="0"/>
              <a:t> works like an export feature</a:t>
            </a:r>
          </a:p>
          <a:p>
            <a:pPr lvl="2"/>
            <a:r>
              <a:rPr lang="en-US" dirty="0"/>
              <a:t>Copies the records from one location and pastes a duplicate set to the target table, which can be in the current database or in any other Access database</a:t>
            </a:r>
          </a:p>
          <a:p>
            <a:r>
              <a:rPr lang="en-US" dirty="0"/>
              <a:t>1900 versus 2000 dates</a:t>
            </a:r>
          </a:p>
          <a:p>
            <a:pPr lvl="1"/>
            <a:r>
              <a:rPr lang="en-US" dirty="0"/>
              <a:t>How two-digit dates are handled in Access</a:t>
            </a:r>
          </a:p>
          <a:p>
            <a:pPr lvl="2"/>
            <a:r>
              <a:rPr lang="en-US" dirty="0"/>
              <a:t>00 through 29: years 2000 through 2029</a:t>
            </a:r>
          </a:p>
          <a:p>
            <a:pPr lvl="2"/>
            <a:r>
              <a:rPr lang="en-US" dirty="0"/>
              <a:t>30 through 99: years 1930 through 1999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an Append Query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4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6841" y="865356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Creating an Append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an Append Query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77" y="865356"/>
            <a:ext cx="5262195" cy="36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758943"/>
          </a:xfrm>
        </p:spPr>
        <p:txBody>
          <a:bodyPr/>
          <a:lstStyle/>
          <a:p>
            <a:r>
              <a:rPr lang="en-US" b="1" dirty="0"/>
              <a:t>Delete query</a:t>
            </a:r>
          </a:p>
          <a:p>
            <a:pPr lvl="1"/>
            <a:r>
              <a:rPr lang="en-US" dirty="0"/>
              <a:t>Deletes a group of records from one or more tables</a:t>
            </a:r>
          </a:p>
          <a:p>
            <a:pPr lvl="1"/>
            <a:r>
              <a:rPr lang="en-US" dirty="0"/>
              <a:t>Deletes entire records, not just selected fields within records </a:t>
            </a:r>
          </a:p>
          <a:p>
            <a:pPr lvl="1"/>
            <a:r>
              <a:rPr lang="en-US" dirty="0"/>
              <a:t>Cannot reverse the action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 Delete Query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5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6160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Creating a Delete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 Delete Query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16" y="961608"/>
            <a:ext cx="3792683" cy="3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451714"/>
          </a:xfrm>
        </p:spPr>
        <p:txBody>
          <a:bodyPr/>
          <a:lstStyle/>
          <a:p>
            <a:r>
              <a:rPr lang="en-US" b="1" dirty="0"/>
              <a:t>Update query</a:t>
            </a:r>
          </a:p>
          <a:p>
            <a:pPr lvl="1"/>
            <a:r>
              <a:rPr lang="en-US" dirty="0"/>
              <a:t> Updates the values in a field</a:t>
            </a:r>
          </a:p>
          <a:p>
            <a:r>
              <a:rPr lang="en-US" b="1" dirty="0"/>
              <a:t>Hidden property</a:t>
            </a:r>
          </a:p>
          <a:p>
            <a:pPr lvl="1"/>
            <a:r>
              <a:rPr lang="en-US" dirty="0"/>
              <a:t>Use to keep an action query in the Navigation Pane but hide it</a:t>
            </a:r>
          </a:p>
          <a:p>
            <a:pPr lvl="1"/>
            <a:r>
              <a:rPr lang="en-US" dirty="0"/>
              <a:t>To restore hidden property</a:t>
            </a:r>
          </a:p>
          <a:p>
            <a:pPr lvl="2"/>
            <a:r>
              <a:rPr lang="en-US" dirty="0"/>
              <a:t>Right-click a blank spot in Navigation Pane, choose Navigation Options</a:t>
            </a:r>
          </a:p>
          <a:p>
            <a:pPr lvl="2"/>
            <a:r>
              <a:rPr lang="en-US" dirty="0"/>
              <a:t>In Navigation Options dialog box, check Show Hidden Objects check box, click OK</a:t>
            </a:r>
          </a:p>
          <a:p>
            <a:pPr marL="228600" lvl="1" indent="0">
              <a:buNone/>
            </a:pPr>
            <a:r>
              <a:rPr lang="en-US" dirty="0"/>
              <a:t>		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an Update Query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49576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Setting up an Update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an Update Query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33" y="1095770"/>
            <a:ext cx="3219512" cy="35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1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777" y="853323"/>
            <a:ext cx="8415338" cy="3594830"/>
          </a:xfrm>
        </p:spPr>
        <p:txBody>
          <a:bodyPr/>
          <a:lstStyle/>
          <a:p>
            <a:r>
              <a:rPr lang="en-US" b="1" dirty="0"/>
              <a:t>Join lines</a:t>
            </a:r>
          </a:p>
          <a:p>
            <a:pPr lvl="1"/>
            <a:r>
              <a:rPr lang="en-US" dirty="0"/>
              <a:t>Link fields with the same name and data type</a:t>
            </a:r>
          </a:p>
          <a:p>
            <a:pPr lvl="1"/>
            <a:r>
              <a:rPr lang="en-US" dirty="0"/>
              <a:t>Automatically created in Query Design View if no relationships established in the Relationships window</a:t>
            </a:r>
          </a:p>
          <a:p>
            <a:r>
              <a:rPr lang="en-US" dirty="0"/>
              <a:t>Edit table relationships for a query in Query Design View</a:t>
            </a:r>
          </a:p>
          <a:p>
            <a:pPr lvl="1"/>
            <a:r>
              <a:rPr lang="en-US" dirty="0"/>
              <a:t>Double-click the join line to open the Join Properties dialog box</a:t>
            </a:r>
          </a:p>
          <a:p>
            <a:r>
              <a:rPr lang="en-US" b="1" dirty="0"/>
              <a:t>Left join</a:t>
            </a:r>
          </a:p>
          <a:p>
            <a:pPr lvl="1"/>
            <a:r>
              <a:rPr lang="en-US" dirty="0"/>
              <a:t>All records in the one table even if there are no matching records in the many table</a:t>
            </a:r>
          </a:p>
          <a:p>
            <a:r>
              <a:rPr lang="en-US" b="1" dirty="0"/>
              <a:t>Right join</a:t>
            </a:r>
          </a:p>
          <a:p>
            <a:pPr lvl="1"/>
            <a:r>
              <a:rPr lang="en-US" dirty="0"/>
              <a:t>All records in the many table even if there are no matching records in the one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Specify Join Properties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9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46" y="916089"/>
            <a:ext cx="8415338" cy="3247043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Query for top values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a parameter query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Modify query properties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a Make Table query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an Append query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a Delete query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an Update query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Specify join properties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Find unmatched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7738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Join Properties dialog 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Specify Join Properties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9" y="1288523"/>
            <a:ext cx="3912902" cy="23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044" y="2577673"/>
            <a:ext cx="89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Left join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51548" y="2745968"/>
            <a:ext cx="356936" cy="1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891" y="3127126"/>
            <a:ext cx="1061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Right  join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1467852" y="3085504"/>
            <a:ext cx="240632" cy="21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7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6841" y="829920"/>
            <a:ext cx="8415338" cy="4287328"/>
          </a:xfrm>
        </p:spPr>
        <p:txBody>
          <a:bodyPr/>
          <a:lstStyle/>
          <a:p>
            <a:r>
              <a:rPr lang="en-US" b="1" dirty="0"/>
              <a:t>Null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field value that does not exist because it has never been entered</a:t>
            </a:r>
          </a:p>
          <a:p>
            <a:r>
              <a:rPr lang="en-US" b="1" dirty="0"/>
              <a:t>Zero-length string</a:t>
            </a:r>
          </a:p>
          <a:p>
            <a:pPr lvl="1"/>
            <a:r>
              <a:rPr lang="en-US" dirty="0"/>
              <a:t>Deliberate entry that contains no characters</a:t>
            </a:r>
          </a:p>
          <a:p>
            <a:r>
              <a:rPr lang="en-US" dirty="0"/>
              <a:t>Null and zero-length string values, criterion for queries </a:t>
            </a:r>
          </a:p>
          <a:p>
            <a:pPr lvl="1"/>
            <a:r>
              <a:rPr lang="en-US" dirty="0"/>
              <a:t>Zero-length string values</a:t>
            </a:r>
          </a:p>
          <a:p>
            <a:pPr lvl="2"/>
            <a:r>
              <a:rPr lang="en-US" dirty="0"/>
              <a:t>Enter two quotation marks (“”)</a:t>
            </a:r>
          </a:p>
          <a:p>
            <a:pPr lvl="1"/>
            <a:r>
              <a:rPr lang="en-US" dirty="0"/>
              <a:t>Null values</a:t>
            </a:r>
          </a:p>
          <a:p>
            <a:pPr lvl="2"/>
            <a:r>
              <a:rPr lang="en-US" dirty="0"/>
              <a:t>Enter “Is Null”</a:t>
            </a:r>
          </a:p>
          <a:p>
            <a:pPr lvl="1"/>
            <a:r>
              <a:rPr lang="en-US" dirty="0"/>
              <a:t>Value other than a null value</a:t>
            </a:r>
          </a:p>
          <a:p>
            <a:pPr lvl="2"/>
            <a:r>
              <a:rPr lang="en-US" dirty="0"/>
              <a:t>Enter “Is Not Null”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Specify Join Properties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85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545312"/>
          </a:xfrm>
        </p:spPr>
        <p:txBody>
          <a:bodyPr/>
          <a:lstStyle/>
          <a:p>
            <a:r>
              <a:rPr lang="en-US" b="1" dirty="0"/>
              <a:t>Find Unmatched Query Wizard</a:t>
            </a:r>
          </a:p>
          <a:p>
            <a:pPr lvl="1"/>
            <a:r>
              <a:rPr lang="en-US" dirty="0"/>
              <a:t>Creates an outer join between the tables in the query</a:t>
            </a:r>
          </a:p>
          <a:p>
            <a:pPr lvl="1"/>
            <a:r>
              <a:rPr lang="en-US" dirty="0"/>
              <a:t>Selects all records in one table even if there is no match in the other table</a:t>
            </a:r>
          </a:p>
          <a:p>
            <a:r>
              <a:rPr lang="en-US" b="1" dirty="0"/>
              <a:t>Find Duplicates Query Wizard</a:t>
            </a:r>
          </a:p>
          <a:p>
            <a:pPr lvl="1"/>
            <a:r>
              <a:rPr lang="en-US" dirty="0"/>
              <a:t>Find duplicate values in a field</a:t>
            </a:r>
          </a:p>
          <a:p>
            <a:pPr lvl="1"/>
            <a:r>
              <a:rPr lang="en-US" dirty="0"/>
              <a:t>Can assist in finding and correcting potential data entry errors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Find Unmatched Records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0904" y="96160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the Find Unmatched Query Wizard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Find Unmatched Records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77" y="1299886"/>
            <a:ext cx="4259182" cy="29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6683" y="943057"/>
            <a:ext cx="8415338" cy="3608680"/>
          </a:xfrm>
        </p:spPr>
        <p:txBody>
          <a:bodyPr/>
          <a:lstStyle/>
          <a:p>
            <a:r>
              <a:rPr lang="en-US" dirty="0"/>
              <a:t>Reviewing referential integrity</a:t>
            </a:r>
          </a:p>
          <a:p>
            <a:pPr lvl="1"/>
            <a:r>
              <a:rPr lang="en-US" dirty="0"/>
              <a:t>Established in the Relationships window</a:t>
            </a:r>
          </a:p>
          <a:p>
            <a:pPr lvl="1"/>
            <a:r>
              <a:rPr lang="en-US" dirty="0"/>
              <a:t>Applies a set of rules to the relationship</a:t>
            </a:r>
          </a:p>
          <a:p>
            <a:pPr lvl="2"/>
            <a:r>
              <a:rPr lang="en-US" dirty="0"/>
              <a:t> ensures that no orphaned records currently exist, are added to, or are created in the database</a:t>
            </a:r>
          </a:p>
          <a:p>
            <a:pPr lvl="1"/>
            <a:r>
              <a:rPr lang="en-US" dirty="0"/>
              <a:t>Orphan record: “many” table’s foreign key field entry doesn’t have a matching entry in the “one” table’s primary key field</a:t>
            </a:r>
          </a:p>
          <a:p>
            <a:pPr lvl="1"/>
            <a:r>
              <a:rPr lang="en-US" dirty="0"/>
              <a:t>“One” table (parent records)</a:t>
            </a:r>
          </a:p>
          <a:p>
            <a:pPr lvl="1"/>
            <a:r>
              <a:rPr lang="en-US" dirty="0"/>
              <a:t>“Many” table (child records)</a:t>
            </a:r>
          </a:p>
          <a:p>
            <a:pPr lvl="1"/>
            <a:r>
              <a:rPr lang="en-US" dirty="0"/>
              <a:t>Delete query</a:t>
            </a:r>
          </a:p>
          <a:p>
            <a:pPr lvl="2"/>
            <a:r>
              <a:rPr lang="en-US" dirty="0"/>
              <a:t> not allowed to create orphans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Find Unmatched Records </a:t>
            </a:r>
            <a:r>
              <a:rPr lang="en-US" sz="1200" dirty="0"/>
              <a:t>(</a:t>
            </a:r>
            <a:r>
              <a:rPr lang="en-US" sz="1200"/>
              <a:t>Slide 3 </a:t>
            </a:r>
            <a:r>
              <a:rPr lang="en-US" sz="1200" dirty="0"/>
              <a:t>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75644"/>
            <a:ext cx="8415338" cy="3020827"/>
          </a:xfrm>
        </p:spPr>
        <p:txBody>
          <a:bodyPr/>
          <a:lstStyle/>
          <a:p>
            <a:pPr>
              <a:defRPr/>
            </a:pPr>
            <a:r>
              <a:rPr lang="en-US" dirty="0"/>
              <a:t>Top Values feature</a:t>
            </a:r>
          </a:p>
          <a:p>
            <a:pPr lvl="1">
              <a:defRPr/>
            </a:pPr>
            <a:r>
              <a:rPr lang="en-US" dirty="0"/>
              <a:t>Specify a number or percentage of sorted records that you want to display in the query’s datasheet</a:t>
            </a:r>
          </a:p>
          <a:p>
            <a:pPr lvl="1">
              <a:defRPr/>
            </a:pPr>
            <a:r>
              <a:rPr lang="en-US" dirty="0"/>
              <a:t>Records must be sorted in either ascending or descending order</a:t>
            </a:r>
          </a:p>
          <a:p>
            <a:pPr>
              <a:defRPr/>
            </a:pPr>
            <a:r>
              <a:rPr lang="en-US" dirty="0"/>
              <a:t>Top Values options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Query for Top Values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5" y="2782295"/>
            <a:ext cx="8415338" cy="17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8872" y="850935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Designing a summary query for top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Query for Top Values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22" y="1143323"/>
            <a:ext cx="4497452" cy="34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1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781133"/>
            <a:ext cx="8415338" cy="2044896"/>
          </a:xfrm>
        </p:spPr>
        <p:txBody>
          <a:bodyPr/>
          <a:lstStyle/>
          <a:p>
            <a:pPr>
              <a:defRPr/>
            </a:pPr>
            <a:r>
              <a:rPr lang="en-US" b="1" dirty="0"/>
              <a:t>Parameter query</a:t>
            </a:r>
          </a:p>
          <a:p>
            <a:pPr lvl="1">
              <a:defRPr/>
            </a:pPr>
            <a:r>
              <a:rPr lang="en-US" dirty="0"/>
              <a:t>Displays a dialog box</a:t>
            </a:r>
          </a:p>
          <a:p>
            <a:pPr lvl="2">
              <a:defRPr/>
            </a:pPr>
            <a:r>
              <a:rPr lang="en-US" dirty="0"/>
              <a:t>Enter criteria within [square brackets]; appears as a prompt</a:t>
            </a:r>
          </a:p>
          <a:p>
            <a:pPr lvl="2">
              <a:defRPr/>
            </a:pPr>
            <a:r>
              <a:rPr lang="en-US" dirty="0"/>
              <a:t>Selects records based on user entry for field criteria </a:t>
            </a:r>
          </a:p>
          <a:p>
            <a:pPr lvl="1">
              <a:defRPr/>
            </a:pPr>
            <a:r>
              <a:rPr lang="en-US" dirty="0"/>
              <a:t>Can provide the data for a form or report</a:t>
            </a:r>
          </a:p>
          <a:p>
            <a:pPr lvl="1">
              <a:defRPr/>
            </a:pPr>
            <a:r>
              <a:rPr lang="en-US" dirty="0"/>
              <a:t>Examples of parameter criteria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 Parameter Query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3" y="2668765"/>
            <a:ext cx="7427828" cy="18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9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92551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parameter criteria for the </a:t>
            </a:r>
            <a:r>
              <a:rPr lang="en-US" dirty="0" err="1"/>
              <a:t>EDepartment</a:t>
            </a:r>
            <a:r>
              <a:rPr lang="en-US" dirty="0"/>
              <a:t> field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Create a Parameter Query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30" y="1338069"/>
            <a:ext cx="4664634" cy="34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2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89418"/>
            <a:ext cx="8415338" cy="3927229"/>
          </a:xfrm>
        </p:spPr>
        <p:txBody>
          <a:bodyPr/>
          <a:lstStyle/>
          <a:p>
            <a:pPr>
              <a:defRPr/>
            </a:pPr>
            <a:r>
              <a:rPr lang="en-US" b="1" dirty="0"/>
              <a:t>Properties</a:t>
            </a:r>
          </a:p>
          <a:p>
            <a:pPr lvl="1">
              <a:defRPr/>
            </a:pPr>
            <a:r>
              <a:rPr lang="en-US" dirty="0"/>
              <a:t> define the appearance and behavior of items in the database, e.g., objects, fields, sections, and controls</a:t>
            </a:r>
          </a:p>
          <a:p>
            <a:pPr lvl="1">
              <a:defRPr/>
            </a:pPr>
            <a:r>
              <a:rPr lang="en-US" dirty="0"/>
              <a:t>Query properties include</a:t>
            </a:r>
          </a:p>
          <a:p>
            <a:pPr lvl="2">
              <a:defRPr/>
            </a:pPr>
            <a:r>
              <a:rPr lang="en-US" dirty="0" err="1"/>
              <a:t>Recordset</a:t>
            </a:r>
            <a:r>
              <a:rPr lang="en-US" dirty="0"/>
              <a:t> Type (determines if records in a query result are locked)</a:t>
            </a:r>
          </a:p>
          <a:p>
            <a:pPr lvl="3">
              <a:defRPr/>
            </a:pPr>
            <a:r>
              <a:rPr lang="en-US" dirty="0"/>
              <a:t>Snapshot (locks)</a:t>
            </a:r>
          </a:p>
          <a:p>
            <a:pPr lvl="3">
              <a:defRPr/>
            </a:pPr>
            <a:r>
              <a:rPr lang="en-US" dirty="0" err="1"/>
              <a:t>Dynaset</a:t>
            </a:r>
            <a:r>
              <a:rPr lang="en-US" dirty="0"/>
              <a:t> (default, allows updates)</a:t>
            </a:r>
          </a:p>
          <a:p>
            <a:pPr>
              <a:defRPr/>
            </a:pPr>
            <a:r>
              <a:rPr lang="en-US" b="1" dirty="0"/>
              <a:t>Field properties</a:t>
            </a:r>
          </a:p>
          <a:p>
            <a:pPr lvl="1">
              <a:defRPr/>
            </a:pPr>
            <a:r>
              <a:rPr lang="en-US" dirty="0"/>
              <a:t> describe a field</a:t>
            </a:r>
          </a:p>
          <a:p>
            <a:pPr lvl="2">
              <a:defRPr/>
            </a:pPr>
            <a:r>
              <a:rPr lang="en-US" dirty="0"/>
              <a:t>Caption (changes a field name)</a:t>
            </a:r>
          </a:p>
          <a:p>
            <a:pPr lvl="1">
              <a:defRPr/>
            </a:pPr>
            <a:r>
              <a:rPr lang="en-US" dirty="0"/>
              <a:t>Change in either Table Design View or Query Design View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Modify Query Properties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8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062" y="87738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Property Sheet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Modify Query Properties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10" y="1169775"/>
            <a:ext cx="5318444" cy="35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6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248308"/>
          </a:xfrm>
        </p:spPr>
        <p:txBody>
          <a:bodyPr/>
          <a:lstStyle/>
          <a:p>
            <a:r>
              <a:rPr lang="en-US" dirty="0"/>
              <a:t>Creating an Alias</a:t>
            </a:r>
          </a:p>
          <a:p>
            <a:pPr lvl="1"/>
            <a:r>
              <a:rPr lang="en-US" dirty="0"/>
              <a:t>Alias property</a:t>
            </a:r>
          </a:p>
          <a:p>
            <a:pPr lvl="2"/>
            <a:r>
              <a:rPr lang="en-US" dirty="0"/>
              <a:t> renames a field list in Query Design View</a:t>
            </a:r>
          </a:p>
          <a:p>
            <a:pPr lvl="2"/>
            <a:r>
              <a:rPr lang="en-US" dirty="0"/>
              <a:t>Doesn’t change actual name of underlying object</a:t>
            </a:r>
          </a:p>
          <a:p>
            <a:pPr lvl="1"/>
            <a:r>
              <a:rPr lang="en-US" dirty="0"/>
              <a:t>Right-click the field list in Query Design View, click Properties on the shortcut menu, and then modify the Alias property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dirty="0"/>
              <a:t>Modify Query Properties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EB1CD8-B777-471F-BC9C-EF0BFF5A30E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2204</Words>
  <Application>Microsoft Macintosh PowerPoint</Application>
  <PresentationFormat>On-screen Show (16:9)</PresentationFormat>
  <Paragraphs>163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Access 2016 Module 10</vt:lpstr>
      <vt:lpstr>Module Objectives</vt:lpstr>
      <vt:lpstr>Query for Top Values (Slide 1 of 2) </vt:lpstr>
      <vt:lpstr>Query for Top Values (Slide 2 of 2) </vt:lpstr>
      <vt:lpstr> Create a Parameter Query (Slide 1 of 2) </vt:lpstr>
      <vt:lpstr> Create a Parameter Query (Slide 2 of 2) </vt:lpstr>
      <vt:lpstr> Modify Query Properties (Slide 1 of 3) </vt:lpstr>
      <vt:lpstr> Modify Query Properties (Slide 2 of 3) </vt:lpstr>
      <vt:lpstr> Modify Query Properties (Slide 3 of 3) </vt:lpstr>
      <vt:lpstr> Create a Make Table Query (Slide 1 of 3) </vt:lpstr>
      <vt:lpstr> Create a Make Table Query (Slide 2 of 3) </vt:lpstr>
      <vt:lpstr> Create a Make Table Query (Slide 3 of 3) </vt:lpstr>
      <vt:lpstr> Create an Append Query (Slide 1 of 2) </vt:lpstr>
      <vt:lpstr> Create an Append Query (Slide 2 of 2) </vt:lpstr>
      <vt:lpstr> Create a Delete Query (Slide 1 of 2) </vt:lpstr>
      <vt:lpstr> Create a Delete Query (Slide 2 of 2) </vt:lpstr>
      <vt:lpstr> Create an Update Query (Slide 1 of 2) </vt:lpstr>
      <vt:lpstr> Create an Update Query (Slide 2 of 2) </vt:lpstr>
      <vt:lpstr> Specify Join Properties (Slide 1 of 3) </vt:lpstr>
      <vt:lpstr> Specify Join Properties (Slide 2 of 3) </vt:lpstr>
      <vt:lpstr> Specify Join Properties (Slide 3 of 3) </vt:lpstr>
      <vt:lpstr> Find Unmatched Records (Slide 1 of 3) </vt:lpstr>
      <vt:lpstr> Find Unmatched Records (Slide 2 of 3) </vt:lpstr>
      <vt:lpstr> Find Unmatched Records (Slide 3 of 3) 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164</cp:revision>
  <dcterms:created xsi:type="dcterms:W3CDTF">2014-09-17T20:41:57Z</dcterms:created>
  <dcterms:modified xsi:type="dcterms:W3CDTF">2016-07-19T17:21:55Z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