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256" r:id="rId5"/>
    <p:sldId id="258" r:id="rId6"/>
    <p:sldId id="279" r:id="rId7"/>
    <p:sldId id="299" r:id="rId8"/>
    <p:sldId id="300" r:id="rId9"/>
    <p:sldId id="301" r:id="rId10"/>
    <p:sldId id="296" r:id="rId11"/>
    <p:sldId id="302" r:id="rId12"/>
    <p:sldId id="303" r:id="rId13"/>
    <p:sldId id="305" r:id="rId14"/>
    <p:sldId id="306" r:id="rId15"/>
    <p:sldId id="304" r:id="rId16"/>
    <p:sldId id="297" r:id="rId17"/>
    <p:sldId id="307" r:id="rId18"/>
    <p:sldId id="308" r:id="rId19"/>
    <p:sldId id="309" r:id="rId20"/>
    <p:sldId id="310" r:id="rId21"/>
    <p:sldId id="311" r:id="rId22"/>
    <p:sldId id="312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4" autoAdjust="0"/>
    <p:restoredTop sz="86464" autoAdjust="0"/>
  </p:normalViewPr>
  <p:slideViewPr>
    <p:cSldViewPr snapToGrid="0">
      <p:cViewPr varScale="1">
        <p:scale>
          <a:sx n="90" d="100"/>
          <a:sy n="90" d="100"/>
        </p:scale>
        <p:origin x="-96" y="-640"/>
      </p:cViewPr>
      <p:guideLst>
        <p:guide orient="horz"/>
        <p:guide pos="1912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F944-3588-4818-A96A-91C9E4748A2A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227B-2E3E-4273-93F9-A2E5FEC0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190500"/>
            <a:ext cx="8713465" cy="489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940267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812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167640"/>
            <a:ext cx="212598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360976"/>
            <a:ext cx="10034016" cy="74335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7" y="4693417"/>
            <a:ext cx="634845" cy="1968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0" y="3663828"/>
            <a:ext cx="2080291" cy="144459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4042138"/>
            <a:ext cx="987056" cy="780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5" y="3841306"/>
            <a:ext cx="275507" cy="532574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5" y="4794764"/>
            <a:ext cx="386047" cy="213804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82310" y="4056284"/>
            <a:ext cx="443623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1" y="4373880"/>
            <a:ext cx="672857" cy="5594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4842611"/>
            <a:ext cx="6399830" cy="274637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1624013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207001"/>
            <a:ext cx="6172200" cy="40919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271463"/>
            <a:ext cx="1840495" cy="1455737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437203"/>
            <a:ext cx="908570" cy="503193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317501" y="2559169"/>
            <a:ext cx="596900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1953688"/>
            <a:ext cx="1101550" cy="915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3401066"/>
            <a:ext cx="596838" cy="596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3603563"/>
            <a:ext cx="252342" cy="4877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54113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9372" y="4858377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23559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4958255"/>
            <a:ext cx="8014247" cy="158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447" y="1858987"/>
            <a:ext cx="7747000" cy="377026"/>
          </a:xfrm>
        </p:spPr>
        <p:txBody>
          <a:bodyPr/>
          <a:lstStyle/>
          <a:p>
            <a:r>
              <a:rPr lang="en-US" dirty="0"/>
              <a:t>Access 2016 Module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233910"/>
          </a:xfrm>
        </p:spPr>
        <p:txBody>
          <a:bodyPr/>
          <a:lstStyle/>
          <a:p>
            <a:r>
              <a:rPr lang="en-US" b="1" dirty="0"/>
              <a:t>Creating Advanced Reports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77387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Attendance List in three columns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Multicolumn Reports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3" y="1169775"/>
            <a:ext cx="4713080" cy="33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8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786558"/>
            <a:ext cx="8415338" cy="4224233"/>
          </a:xfrm>
        </p:spPr>
        <p:txBody>
          <a:bodyPr/>
          <a:lstStyle/>
          <a:p>
            <a:r>
              <a:rPr lang="en-US" dirty="0"/>
              <a:t>Domain functions (aggregate functions)</a:t>
            </a:r>
          </a:p>
          <a:p>
            <a:pPr lvl="1"/>
            <a:r>
              <a:rPr lang="en-US" dirty="0"/>
              <a:t>Calculate a value based on a field not included in the Record Source property</a:t>
            </a:r>
          </a:p>
          <a:p>
            <a:r>
              <a:rPr lang="en-US" dirty="0"/>
              <a:t>Start with a “D” for “domain”; </a:t>
            </a:r>
            <a:r>
              <a:rPr lang="en-US" dirty="0" err="1"/>
              <a:t>DSum</a:t>
            </a:r>
            <a:r>
              <a:rPr lang="en-US" dirty="0"/>
              <a:t>, </a:t>
            </a:r>
            <a:r>
              <a:rPr lang="en-US" dirty="0" err="1"/>
              <a:t>DAvg</a:t>
            </a:r>
            <a:r>
              <a:rPr lang="en-US" dirty="0"/>
              <a:t>, or </a:t>
            </a:r>
            <a:r>
              <a:rPr lang="en-US" dirty="0" err="1"/>
              <a:t>DCount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Perform the same calculation as their Sum, </a:t>
            </a:r>
            <a:r>
              <a:rPr lang="en-US" dirty="0" err="1"/>
              <a:t>Avg</a:t>
            </a:r>
            <a:r>
              <a:rPr lang="en-US" dirty="0"/>
              <a:t>, and Count counterparts</a:t>
            </a:r>
          </a:p>
          <a:p>
            <a:r>
              <a:rPr lang="en-US" dirty="0"/>
              <a:t>Two required arguments: </a:t>
            </a:r>
          </a:p>
          <a:p>
            <a:pPr lvl="1"/>
            <a:r>
              <a:rPr lang="en-US" dirty="0"/>
              <a:t>Field used for the calculation</a:t>
            </a:r>
          </a:p>
          <a:p>
            <a:pPr lvl="1"/>
            <a:r>
              <a:rPr lang="en-US" dirty="0"/>
              <a:t>Domain name</a:t>
            </a:r>
          </a:p>
          <a:p>
            <a:r>
              <a:rPr lang="en-US" dirty="0"/>
              <a:t>Domain - table or query that contains the field used in the calculation </a:t>
            </a:r>
          </a:p>
          <a:p>
            <a:r>
              <a:rPr lang="en-US" dirty="0"/>
              <a:t>Third optional argument</a:t>
            </a:r>
          </a:p>
          <a:p>
            <a:pPr lvl="1"/>
            <a:r>
              <a:rPr lang="en-US" dirty="0"/>
              <a:t> specify criteria to select records based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Domain Functions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1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105192"/>
          </a:xfrm>
        </p:spPr>
        <p:txBody>
          <a:bodyPr/>
          <a:lstStyle/>
          <a:p>
            <a:r>
              <a:rPr lang="en-US" dirty="0"/>
              <a:t>Adding page numbers or the date and time to a report</a:t>
            </a:r>
          </a:p>
          <a:p>
            <a:pPr lvl="1"/>
            <a:r>
              <a:rPr lang="en-US" dirty="0"/>
              <a:t>Click Page Numbers button on the Design tab of the Ribbon</a:t>
            </a:r>
          </a:p>
          <a:p>
            <a:pPr lvl="2"/>
            <a:r>
              <a:rPr lang="en-US" dirty="0"/>
              <a:t>Page Numbers dialog box prompts for format and location (Page Header or Page Footer)</a:t>
            </a:r>
          </a:p>
          <a:p>
            <a:pPr lvl="1"/>
            <a:r>
              <a:rPr lang="en-US" dirty="0"/>
              <a:t>Current date and time</a:t>
            </a:r>
          </a:p>
          <a:p>
            <a:pPr lvl="2"/>
            <a:r>
              <a:rPr lang="en-US" dirty="0"/>
              <a:t>Click Date and Time button on Design </a:t>
            </a:r>
            <a:r>
              <a:rPr lang="en-US" dirty="0" err="1"/>
              <a:t>tabl</a:t>
            </a:r>
            <a:endParaRPr lang="en-US" dirty="0"/>
          </a:p>
          <a:p>
            <a:pPr lvl="2"/>
            <a:r>
              <a:rPr lang="en-US" dirty="0"/>
              <a:t>Select format</a:t>
            </a:r>
          </a:p>
          <a:p>
            <a:pPr lvl="2"/>
            <a:r>
              <a:rPr lang="en-US" dirty="0"/>
              <a:t>Always inserted on right side of Report Header section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Domain Functions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9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53323"/>
            <a:ext cx="8415338" cy="2417585"/>
          </a:xfrm>
        </p:spPr>
        <p:txBody>
          <a:bodyPr/>
          <a:lstStyle/>
          <a:p>
            <a:r>
              <a:rPr lang="en-US" dirty="0"/>
              <a:t>Charts</a:t>
            </a:r>
          </a:p>
          <a:p>
            <a:pPr lvl="1"/>
            <a:r>
              <a:rPr lang="en-US" dirty="0"/>
              <a:t>Visual representations of numeric data</a:t>
            </a:r>
          </a:p>
          <a:p>
            <a:r>
              <a:rPr lang="en-US" dirty="0"/>
              <a:t>Insert charts on form or report</a:t>
            </a:r>
          </a:p>
          <a:p>
            <a:r>
              <a:rPr lang="en-US" dirty="0"/>
              <a:t>Access provides a Chart Wizard to assist in creating chart</a:t>
            </a:r>
          </a:p>
          <a:p>
            <a:r>
              <a:rPr lang="en-US" dirty="0"/>
              <a:t>Common chart types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Charts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4" y="2857301"/>
            <a:ext cx="6256422" cy="18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9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29261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Choosing the chart area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Charts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44" y="1121649"/>
            <a:ext cx="4891500" cy="33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0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878976"/>
          </a:xfrm>
        </p:spPr>
        <p:txBody>
          <a:bodyPr/>
          <a:lstStyle/>
          <a:p>
            <a:r>
              <a:rPr lang="en-US" dirty="0"/>
              <a:t>Using Blank Report button versus Report Design button</a:t>
            </a:r>
          </a:p>
          <a:p>
            <a:pPr lvl="1"/>
            <a:r>
              <a:rPr lang="en-US" dirty="0"/>
              <a:t>Blank Report button</a:t>
            </a:r>
          </a:p>
          <a:p>
            <a:pPr lvl="2"/>
            <a:r>
              <a:rPr lang="en-US" dirty="0"/>
              <a:t>Creates a new blank report in Layout View</a:t>
            </a:r>
          </a:p>
          <a:p>
            <a:pPr lvl="1"/>
            <a:r>
              <a:rPr lang="en-US" dirty="0"/>
              <a:t>Report Design button</a:t>
            </a:r>
          </a:p>
          <a:p>
            <a:pPr lvl="2"/>
            <a:r>
              <a:rPr lang="en-US" dirty="0"/>
              <a:t>Creates a new blank report in Design View</a:t>
            </a:r>
          </a:p>
          <a:p>
            <a:pPr lvl="1"/>
            <a:r>
              <a:rPr lang="en-US" dirty="0"/>
              <a:t>Only difference is the initial view presented when you start building a new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Charts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53324"/>
            <a:ext cx="8415338" cy="2311402"/>
          </a:xfrm>
        </p:spPr>
        <p:txBody>
          <a:bodyPr/>
          <a:lstStyle/>
          <a:p>
            <a:pPr>
              <a:defRPr/>
            </a:pPr>
            <a:r>
              <a:rPr lang="en-US" dirty="0"/>
              <a:t>In Design View of the form or report that contains the chart</a:t>
            </a:r>
          </a:p>
          <a:p>
            <a:pPr lvl="1">
              <a:defRPr/>
            </a:pPr>
            <a:r>
              <a:rPr lang="en-US" dirty="0"/>
              <a:t>Doesn’t always show the actual chart values</a:t>
            </a:r>
          </a:p>
          <a:p>
            <a:pPr lvl="1">
              <a:defRPr/>
            </a:pPr>
            <a:r>
              <a:rPr lang="en-US" dirty="0"/>
              <a:t>Displays chart placeholder that represents embedded chart object</a:t>
            </a:r>
          </a:p>
          <a:p>
            <a:pPr>
              <a:defRPr/>
            </a:pPr>
            <a:r>
              <a:rPr lang="en-US" dirty="0"/>
              <a:t>Modify the chart elements and chart areas within the chart placeholder</a:t>
            </a:r>
          </a:p>
          <a:p>
            <a:r>
              <a:rPr lang="en-US" dirty="0"/>
              <a:t>Use Form View or Print Preview to view chart changes for form or report</a:t>
            </a:r>
          </a:p>
          <a:p>
            <a:r>
              <a:rPr lang="en-US" dirty="0"/>
              <a:t>Chart areas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Charts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8" y="3164726"/>
            <a:ext cx="8563184" cy="12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3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768907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Editing a chart placeholder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Charts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05" y="1061295"/>
            <a:ext cx="3908537" cy="36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205219"/>
          </a:xfrm>
        </p:spPr>
        <p:txBody>
          <a:bodyPr/>
          <a:lstStyle/>
          <a:p>
            <a:r>
              <a:rPr lang="en-US" dirty="0"/>
              <a:t>Chart Wizard provides 20 different chart types </a:t>
            </a:r>
          </a:p>
          <a:p>
            <a:pPr lvl="1"/>
            <a:r>
              <a:rPr lang="en-US" dirty="0"/>
              <a:t>Column charts are most popular</a:t>
            </a:r>
          </a:p>
          <a:p>
            <a:pPr lvl="1"/>
            <a:r>
              <a:rPr lang="en-US" dirty="0"/>
              <a:t>Line, area, and pie charts can effectively show some types of data</a:t>
            </a:r>
          </a:p>
          <a:p>
            <a:r>
              <a:rPr lang="en-US" dirty="0"/>
              <a:t>Three-dimensional effects</a:t>
            </a:r>
          </a:p>
          <a:p>
            <a:pPr lvl="1"/>
            <a:r>
              <a:rPr lang="en-US" dirty="0"/>
              <a:t>Can enhance the chart; but also make it difficult to analyze chart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Chart Types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6395" y="868622"/>
            <a:ext cx="5979612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Chart Type dialog 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Chart Types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90" y="1266028"/>
            <a:ext cx="3605236" cy="33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4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57" y="1212422"/>
            <a:ext cx="8415338" cy="2877711"/>
          </a:xfrm>
        </p:spPr>
        <p:txBody>
          <a:bodyPr/>
          <a:lstStyle/>
          <a:p>
            <a:pPr lvl="1"/>
            <a:r>
              <a:rPr lang="en-US" sz="2000" dirty="0">
                <a:cs typeface="Arial" panose="020B0604020202020204" pitchFamily="34" charset="0"/>
              </a:rPr>
              <a:t>Apply advanced formatting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Control layout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Set advanced print layout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multicolumn reports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Use domain functions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charts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Modify charts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Apply chart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820772"/>
          </a:xfrm>
        </p:spPr>
        <p:txBody>
          <a:bodyPr/>
          <a:lstStyle/>
          <a:p>
            <a:r>
              <a:rPr lang="en-US" dirty="0"/>
              <a:t>Modify the layout and characteristics of individual controls on a report</a:t>
            </a:r>
          </a:p>
          <a:p>
            <a:pPr lvl="1"/>
            <a:r>
              <a:rPr lang="en-US" dirty="0"/>
              <a:t>Layout modifications</a:t>
            </a:r>
          </a:p>
          <a:p>
            <a:pPr lvl="2"/>
            <a:r>
              <a:rPr lang="en-US" dirty="0"/>
              <a:t>e.g., margins and page orientation</a:t>
            </a:r>
          </a:p>
          <a:p>
            <a:pPr lvl="1"/>
            <a:r>
              <a:rPr lang="en-US" dirty="0"/>
              <a:t>Format property examples</a:t>
            </a:r>
          </a:p>
          <a:p>
            <a:pPr lvl="2"/>
            <a:r>
              <a:rPr lang="en-US" dirty="0"/>
              <a:t>Date formats</a:t>
            </a:r>
          </a:p>
          <a:p>
            <a:pPr lvl="3"/>
            <a:r>
              <a:rPr lang="en-US" dirty="0"/>
              <a:t>Medium Date or Long Date</a:t>
            </a:r>
          </a:p>
          <a:p>
            <a:pPr lvl="2"/>
            <a:r>
              <a:rPr lang="en-US" dirty="0"/>
              <a:t>Number formats</a:t>
            </a:r>
          </a:p>
          <a:p>
            <a:pPr lvl="3"/>
            <a:r>
              <a:rPr lang="en-US" dirty="0"/>
              <a:t>Currency, Percent, or Standard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Advanced Formatting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73639"/>
            <a:ext cx="2358584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Page Setup dialog 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Advanced Formatting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6" y="1509297"/>
            <a:ext cx="2707736" cy="2858166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4988524" y="973639"/>
            <a:ext cx="324107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Applying the Currency format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75" y="1705142"/>
            <a:ext cx="4402439" cy="14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5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574551"/>
          </a:xfrm>
        </p:spPr>
        <p:txBody>
          <a:bodyPr/>
          <a:lstStyle/>
          <a:p>
            <a:r>
              <a:rPr lang="en-US" dirty="0"/>
              <a:t>Table layout</a:t>
            </a:r>
          </a:p>
          <a:p>
            <a:pPr lvl="1"/>
            <a:r>
              <a:rPr lang="en-US" dirty="0"/>
              <a:t> connects controls together</a:t>
            </a:r>
          </a:p>
          <a:p>
            <a:pPr lvl="1"/>
            <a:r>
              <a:rPr lang="en-US" dirty="0"/>
              <a:t>when one control is moved or resized in Layout or Design View, the action applies to all controls in the layout</a:t>
            </a:r>
          </a:p>
          <a:p>
            <a:r>
              <a:rPr lang="en-US" dirty="0"/>
              <a:t>Layouts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Control Layout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4" y="2977143"/>
            <a:ext cx="8415338" cy="10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6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6841" y="877386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Resizing columns in a layout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Control Layout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5" y="1169774"/>
            <a:ext cx="4896342" cy="1323171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597679" y="2672242"/>
            <a:ext cx="4303127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Opening sections in Design 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31" y="3077721"/>
            <a:ext cx="4865854" cy="16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872" y="841292"/>
            <a:ext cx="8415338" cy="2545312"/>
          </a:xfrm>
        </p:spPr>
        <p:txBody>
          <a:bodyPr/>
          <a:lstStyle/>
          <a:p>
            <a:r>
              <a:rPr lang="en-US" dirty="0"/>
              <a:t>Controlling print options</a:t>
            </a:r>
          </a:p>
          <a:p>
            <a:pPr lvl="1"/>
            <a:r>
              <a:rPr lang="en-US" dirty="0"/>
              <a:t>Page breaks</a:t>
            </a:r>
          </a:p>
          <a:p>
            <a:pPr lvl="1"/>
            <a:r>
              <a:rPr lang="en-US" dirty="0"/>
              <a:t>How report sections span multiple pages</a:t>
            </a:r>
          </a:p>
          <a:p>
            <a:pPr lvl="1"/>
            <a:r>
              <a:rPr lang="en-US" dirty="0"/>
              <a:t>Use Repeat Section property</a:t>
            </a:r>
          </a:p>
          <a:p>
            <a:pPr lvl="1"/>
            <a:r>
              <a:rPr lang="en-US" dirty="0"/>
              <a:t>Use Force New Page property</a:t>
            </a:r>
          </a:p>
          <a:p>
            <a:r>
              <a:rPr lang="en-US" dirty="0"/>
              <a:t>Preview report to confirm layout changes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Set Advanced Print Layout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1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Working with section properties in Report Design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Set Advanced Print Layout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2" y="1485234"/>
            <a:ext cx="6636722" cy="23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6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13482"/>
            <a:ext cx="8415338" cy="1360486"/>
          </a:xfrm>
        </p:spPr>
        <p:txBody>
          <a:bodyPr/>
          <a:lstStyle/>
          <a:p>
            <a:r>
              <a:rPr lang="en-US" dirty="0"/>
              <a:t>Multicolumn report</a:t>
            </a:r>
          </a:p>
          <a:p>
            <a:r>
              <a:rPr lang="en-US" dirty="0"/>
              <a:t>Repeats information in more than one column on the page </a:t>
            </a:r>
          </a:p>
          <a:p>
            <a:pPr lvl="1"/>
            <a:r>
              <a:rPr lang="en-US" dirty="0"/>
              <a:t>Set up with options in the </a:t>
            </a:r>
            <a:br>
              <a:rPr lang="en-US" dirty="0"/>
            </a:br>
            <a:r>
              <a:rPr lang="en-US" dirty="0"/>
              <a:t>Page Setup dialog box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Multicolumn Reports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32" y="1779376"/>
            <a:ext cx="2731168" cy="28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8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1D53F618ADE46BF233FE4F46F27AC" ma:contentTypeVersion="0" ma:contentTypeDescription="Create a new document." ma:contentTypeScope="" ma:versionID="3d2b600632870d5641a6ad7e6a32fd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1C6F02-0A6E-44AC-ADCA-0316485B7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EB1CD8-B777-471F-BC9C-EF0BFF5A30E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71B63B1-DD9B-456D-8A4C-AEA4937E99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1587</Words>
  <Application>Microsoft Macintosh PowerPoint</Application>
  <PresentationFormat>On-screen Show (16:9)</PresentationFormat>
  <Paragraphs>118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Access 2016 Module 11</vt:lpstr>
      <vt:lpstr>Module Objectives</vt:lpstr>
      <vt:lpstr>Apply Advanced Formatting (Slide 1 of 2) </vt:lpstr>
      <vt:lpstr>Apply Advanced Formatting (Slide 2 of 2) </vt:lpstr>
      <vt:lpstr>Control Layout (Slide 1 of 2) </vt:lpstr>
      <vt:lpstr>Control Layout (Slide 2 of 2) </vt:lpstr>
      <vt:lpstr>Set Advanced Print Layout (Slide 1 of 2) </vt:lpstr>
      <vt:lpstr>Set Advanced Print Layout (Slide 2 of 2) </vt:lpstr>
      <vt:lpstr>Create Multicolumn Reports (Slide 1 of 2) </vt:lpstr>
      <vt:lpstr>Create Multicolumn Reports (Slide 2 of 2) </vt:lpstr>
      <vt:lpstr>Use Domain Functions (Slide 1 of 2) </vt:lpstr>
      <vt:lpstr>Use Domain Functions (Slide 2 of 2) </vt:lpstr>
      <vt:lpstr>Create Charts (Slide 1 of 3) </vt:lpstr>
      <vt:lpstr>Create Charts (Slide 2 of 3) </vt:lpstr>
      <vt:lpstr>Create Charts (Slide 3 of 3) </vt:lpstr>
      <vt:lpstr>Modify Charts (Slide 1 of 2) </vt:lpstr>
      <vt:lpstr>Modify Charts (Slide 2 of 2) </vt:lpstr>
      <vt:lpstr>Apply Chart Types (Slide 1 of 2) </vt:lpstr>
      <vt:lpstr>Apply Chart Types(Slide 2 of 2) </vt:lpstr>
    </vt:vector>
  </TitlesOfParts>
  <Company>Ruder Finn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</dc:creator>
  <cp:lastModifiedBy>Ron Watson</cp:lastModifiedBy>
  <cp:revision>156</cp:revision>
  <dcterms:created xsi:type="dcterms:W3CDTF">2014-09-17T20:41:57Z</dcterms:created>
  <dcterms:modified xsi:type="dcterms:W3CDTF">2016-07-19T17:22:15Z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0x0101002411D53F618ADE46BF233FE4F46F27AC</vt:lpwstr>
  </property>
  <property fmtid="{D5CDD505-2E9C-101B-9397-08002B2CF9AE}" pid="3" name="_NewReviewCycle">
    <vt:lpwstr/>
  </property>
</Properties>
</file>