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6"/>
  </p:notesMasterIdLst>
  <p:sldIdLst>
    <p:sldId id="256" r:id="rId5"/>
    <p:sldId id="258" r:id="rId6"/>
    <p:sldId id="279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5" r:id="rId16"/>
    <p:sldId id="304" r:id="rId17"/>
    <p:sldId id="306" r:id="rId18"/>
    <p:sldId id="307" r:id="rId19"/>
    <p:sldId id="309" r:id="rId20"/>
    <p:sldId id="308" r:id="rId21"/>
    <p:sldId id="310" r:id="rId22"/>
    <p:sldId id="311" r:id="rId23"/>
    <p:sldId id="312" r:id="rId24"/>
    <p:sldId id="313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1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4" autoAdjust="0"/>
    <p:restoredTop sz="86464" autoAdjust="0"/>
  </p:normalViewPr>
  <p:slideViewPr>
    <p:cSldViewPr snapToGrid="0">
      <p:cViewPr varScale="1">
        <p:scale>
          <a:sx n="90" d="100"/>
          <a:sy n="90" d="100"/>
        </p:scale>
        <p:origin x="-96" y="-640"/>
      </p:cViewPr>
      <p:guideLst>
        <p:guide orient="horz"/>
        <p:guide pos="1912"/>
      </p:guideLst>
    </p:cSldViewPr>
  </p:slideViewPr>
  <p:outlineViewPr>
    <p:cViewPr>
      <p:scale>
        <a:sx n="33" d="100"/>
        <a:sy n="33" d="100"/>
      </p:scale>
      <p:origin x="0" y="66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26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BF944-3588-4818-A96A-91C9E4748A2A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1227B-2E3E-4273-93F9-A2E5FEC0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9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227B-2E3E-4273-93F9-A2E5FEC0AC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06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227B-2E3E-4273-93F9-A2E5FEC0AC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227B-2E3E-4273-93F9-A2E5FEC0AC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87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jpeg"/><Relationship Id="rId8" Type="http://schemas.openxmlformats.org/officeDocument/2006/relationships/image" Target="../media/image14.png"/><Relationship Id="rId9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190500"/>
            <a:ext cx="8713465" cy="4895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1940267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2514600"/>
            <a:ext cx="7747000" cy="81280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482340" y="167640"/>
            <a:ext cx="2125980" cy="739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Rules_Single_A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360976"/>
            <a:ext cx="10034016" cy="74335"/>
          </a:xfrm>
          <a:prstGeom prst="rect">
            <a:avLst/>
          </a:prstGeom>
        </p:spPr>
      </p:pic>
      <p:pic>
        <p:nvPicPr>
          <p:cNvPr id="8" name="Picture 7" descr="CL_Logo_DRAWN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77" y="4693417"/>
            <a:ext cx="634845" cy="196818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6812280" y="3663828"/>
            <a:ext cx="2080291" cy="1444595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udio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4042138"/>
            <a:ext cx="987056" cy="7807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5" y="3841306"/>
            <a:ext cx="275507" cy="532574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5" y="4794764"/>
            <a:ext cx="386047" cy="213804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82310" y="4056284"/>
            <a:ext cx="443623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1" y="4373880"/>
            <a:ext cx="672857" cy="55941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015922" y="4842611"/>
            <a:ext cx="6399830" cy="274637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1624013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207001"/>
            <a:ext cx="6172200" cy="409199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 descr="CL_Logo_DRAW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4677289"/>
            <a:ext cx="1215590" cy="376865"/>
          </a:xfrm>
          <a:prstGeom prst="rect">
            <a:avLst/>
          </a:prstGeom>
        </p:spPr>
      </p:pic>
      <p:pic>
        <p:nvPicPr>
          <p:cNvPr id="6" name="Picture 5" descr="Rules_Single_A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79" y="4865721"/>
            <a:ext cx="11423745" cy="68126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271463"/>
            <a:ext cx="1840495" cy="1455737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437203"/>
            <a:ext cx="908570" cy="503193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317501" y="2559169"/>
            <a:ext cx="596900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1953688"/>
            <a:ext cx="1101550" cy="9158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3401066"/>
            <a:ext cx="596838" cy="5968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3603563"/>
            <a:ext cx="252342" cy="48779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79" y="4933847"/>
            <a:ext cx="6781693" cy="183401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260059"/>
            <a:ext cx="8026400" cy="31144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711200"/>
            <a:ext cx="8586216" cy="335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166696"/>
            <a:ext cx="628992" cy="522941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4677289"/>
            <a:ext cx="1215590" cy="37686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79" y="4865721"/>
            <a:ext cx="11423745" cy="6812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79" y="4933847"/>
            <a:ext cx="6781693" cy="183401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0059"/>
            <a:ext cx="8026400" cy="31144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711200"/>
            <a:ext cx="8586216" cy="335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166696"/>
            <a:ext cx="628992" cy="522941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4677289"/>
            <a:ext cx="1215590" cy="376865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79" y="4865721"/>
            <a:ext cx="11423745" cy="6812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79" y="4933847"/>
            <a:ext cx="6781693" cy="183401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154113"/>
            <a:ext cx="8415338" cy="1411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79372" y="4858377"/>
            <a:ext cx="309700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323559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5" y="4958255"/>
            <a:ext cx="8014247" cy="158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5" r:id="rId5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0447" y="1858987"/>
            <a:ext cx="7747000" cy="377026"/>
          </a:xfrm>
        </p:spPr>
        <p:txBody>
          <a:bodyPr/>
          <a:lstStyle/>
          <a:p>
            <a:r>
              <a:rPr lang="en-US" dirty="0"/>
              <a:t>Access 2016 Module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2514600"/>
            <a:ext cx="7747000" cy="233910"/>
          </a:xfrm>
        </p:spPr>
        <p:txBody>
          <a:bodyPr/>
          <a:lstStyle/>
          <a:p>
            <a:r>
              <a:rPr lang="en-US" b="1" dirty="0"/>
              <a:t>Importing and Exporting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062" y="973639"/>
            <a:ext cx="8415338" cy="292388"/>
          </a:xfrm>
        </p:spPr>
        <p:txBody>
          <a:bodyPr/>
          <a:lstStyle/>
          <a:p>
            <a:r>
              <a:rPr lang="en-US" dirty="0"/>
              <a:t>File formats that Access can link to, import, and export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1894"/>
            <a:ext cx="8026400" cy="287771"/>
          </a:xfrm>
        </p:spPr>
        <p:txBody>
          <a:bodyPr/>
          <a:lstStyle/>
          <a:p>
            <a:r>
              <a:rPr lang="en-US" dirty="0"/>
              <a:t>Export Data to Excel </a:t>
            </a:r>
            <a:r>
              <a:rPr lang="en-US" sz="1200" dirty="0"/>
              <a:t>(Slide 2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95" y="1266027"/>
            <a:ext cx="7194884" cy="312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21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4809" y="925513"/>
            <a:ext cx="8415338" cy="867192"/>
          </a:xfrm>
        </p:spPr>
        <p:txBody>
          <a:bodyPr/>
          <a:lstStyle/>
          <a:p>
            <a:r>
              <a:rPr lang="en-US" dirty="0"/>
              <a:t>Export data from an Access table, query, form, or report into a Word document</a:t>
            </a:r>
          </a:p>
          <a:p>
            <a:r>
              <a:rPr lang="en-US" dirty="0"/>
              <a:t>Techniques to copy Access data to other applications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1894"/>
            <a:ext cx="8026400" cy="287771"/>
          </a:xfrm>
        </p:spPr>
        <p:txBody>
          <a:bodyPr/>
          <a:lstStyle/>
          <a:p>
            <a:r>
              <a:rPr lang="en-US" dirty="0"/>
              <a:t>Publish Data to Word </a:t>
            </a:r>
            <a:r>
              <a:rPr lang="en-US" sz="1200" dirty="0"/>
              <a:t>(Slide 1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9" y="1968424"/>
            <a:ext cx="8085222" cy="207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47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062" y="913481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Word document with Access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1894"/>
            <a:ext cx="8026400" cy="287771"/>
          </a:xfrm>
        </p:spPr>
        <p:txBody>
          <a:bodyPr/>
          <a:lstStyle/>
          <a:p>
            <a:r>
              <a:rPr lang="en-US" dirty="0"/>
              <a:t>Publish Data to Word </a:t>
            </a:r>
            <a:r>
              <a:rPr lang="en-US" sz="1200" dirty="0"/>
              <a:t>(Slide 2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79" y="1298060"/>
            <a:ext cx="3689025" cy="334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52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2866939"/>
          </a:xfrm>
        </p:spPr>
        <p:txBody>
          <a:bodyPr/>
          <a:lstStyle/>
          <a:p>
            <a:r>
              <a:rPr lang="en-US" dirty="0"/>
              <a:t>Merge Access data to a Word document as the data source for a </a:t>
            </a:r>
            <a:r>
              <a:rPr lang="en-US" b="1" dirty="0"/>
              <a:t>mail-merge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Data from an Access table or query: combined into a Word form letter, label, or envelope to create mass mailing document</a:t>
            </a:r>
          </a:p>
          <a:p>
            <a:r>
              <a:rPr lang="en-US" b="1" dirty="0"/>
              <a:t>Main document</a:t>
            </a:r>
          </a:p>
          <a:p>
            <a:pPr lvl="1"/>
            <a:r>
              <a:rPr lang="en-US" dirty="0"/>
              <a:t>Word document that contains standard text for each form letter</a:t>
            </a:r>
          </a:p>
          <a:p>
            <a:r>
              <a:rPr lang="en-US" b="1" dirty="0"/>
              <a:t>Merge fields</a:t>
            </a:r>
          </a:p>
          <a:p>
            <a:pPr lvl="1"/>
            <a:r>
              <a:rPr lang="en-US" dirty="0"/>
              <a:t>Codes that are replaced with values in the field when mail merge is processed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1894"/>
            <a:ext cx="8026400" cy="287771"/>
          </a:xfrm>
        </p:spPr>
        <p:txBody>
          <a:bodyPr/>
          <a:lstStyle/>
          <a:p>
            <a:r>
              <a:rPr lang="en-US" dirty="0"/>
              <a:t>Merge Data with Word </a:t>
            </a:r>
            <a:r>
              <a:rPr lang="en-US" sz="1200" dirty="0"/>
              <a:t>(Slide 1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26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062" y="917627"/>
            <a:ext cx="8415338" cy="292388"/>
          </a:xfrm>
        </p:spPr>
        <p:txBody>
          <a:bodyPr/>
          <a:lstStyle/>
          <a:p>
            <a:r>
              <a:rPr lang="en-US" dirty="0"/>
              <a:t>Inserting merge fields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1894"/>
            <a:ext cx="8026400" cy="287771"/>
          </a:xfrm>
        </p:spPr>
        <p:txBody>
          <a:bodyPr/>
          <a:lstStyle/>
          <a:p>
            <a:r>
              <a:rPr lang="en-US" dirty="0"/>
              <a:t>Merge Data with Word </a:t>
            </a:r>
            <a:r>
              <a:rPr lang="en-US" sz="1200" dirty="0"/>
              <a:t>(Slide 2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11" y="1446501"/>
            <a:ext cx="5173578" cy="312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45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2099036"/>
          </a:xfrm>
        </p:spPr>
        <p:txBody>
          <a:bodyPr/>
          <a:lstStyle/>
          <a:p>
            <a:r>
              <a:rPr lang="en-US" dirty="0"/>
              <a:t>Portable Document Format (PDF) document</a:t>
            </a:r>
          </a:p>
          <a:p>
            <a:pPr lvl="1"/>
            <a:r>
              <a:rPr lang="en-US" dirty="0"/>
              <a:t>Developed by Adobe</a:t>
            </a:r>
          </a:p>
          <a:p>
            <a:pPr lvl="1"/>
            <a:r>
              <a:rPr lang="en-US" dirty="0"/>
              <a:t>Standard format for exchanging documents</a:t>
            </a:r>
          </a:p>
          <a:p>
            <a:pPr lvl="1"/>
            <a:r>
              <a:rPr lang="en-US" dirty="0"/>
              <a:t>Read with free Adobe Reader software</a:t>
            </a:r>
          </a:p>
          <a:p>
            <a:pPr lvl="1"/>
            <a:r>
              <a:rPr lang="en-US" dirty="0"/>
              <a:t>Can read but not edit or change information</a:t>
            </a:r>
          </a:p>
          <a:p>
            <a:r>
              <a:rPr lang="en-US" dirty="0"/>
              <a:t>Can email PDF files directly from Access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1894"/>
            <a:ext cx="8026400" cy="287771"/>
          </a:xfrm>
        </p:spPr>
        <p:txBody>
          <a:bodyPr/>
          <a:lstStyle/>
          <a:p>
            <a:r>
              <a:rPr lang="en-US" dirty="0"/>
              <a:t>Export Data to PDF </a:t>
            </a:r>
            <a:r>
              <a:rPr lang="en-US" sz="1200" dirty="0"/>
              <a:t>(Slide 1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65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062" y="949577"/>
            <a:ext cx="8415338" cy="292388"/>
          </a:xfrm>
        </p:spPr>
        <p:txBody>
          <a:bodyPr/>
          <a:lstStyle/>
          <a:p>
            <a:r>
              <a:rPr lang="en-US" dirty="0"/>
              <a:t>Publish as PDF or XPS dialog box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1894"/>
            <a:ext cx="8026400" cy="287771"/>
          </a:xfrm>
        </p:spPr>
        <p:txBody>
          <a:bodyPr/>
          <a:lstStyle/>
          <a:p>
            <a:r>
              <a:rPr lang="en-US" dirty="0"/>
              <a:t>Export Data to PDF </a:t>
            </a:r>
            <a:r>
              <a:rPr lang="en-US" sz="1200" dirty="0"/>
              <a:t>(Slide 2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29" y="1241965"/>
            <a:ext cx="4079268" cy="353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34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062" y="1075868"/>
            <a:ext cx="8415338" cy="3857979"/>
          </a:xfrm>
        </p:spPr>
        <p:txBody>
          <a:bodyPr/>
          <a:lstStyle/>
          <a:p>
            <a:r>
              <a:rPr lang="en-US" dirty="0"/>
              <a:t>Database template</a:t>
            </a:r>
          </a:p>
          <a:p>
            <a:pPr lvl="1"/>
            <a:r>
              <a:rPr lang="en-US" dirty="0"/>
              <a:t>tool used to quickly create a new database based on a particular subject, e.g., assets, contacts, events, or projects</a:t>
            </a:r>
          </a:p>
          <a:p>
            <a:pPr lvl="1"/>
            <a:r>
              <a:rPr lang="en-US" dirty="0"/>
              <a:t>Some templates are included with Access install</a:t>
            </a:r>
          </a:p>
          <a:p>
            <a:pPr lvl="1"/>
            <a:r>
              <a:rPr lang="en-US" dirty="0"/>
              <a:t>Additional templates available from Microsoft Office Online (organized by category)</a:t>
            </a:r>
          </a:p>
          <a:p>
            <a:r>
              <a:rPr lang="en-US" dirty="0"/>
              <a:t>Two types of database templates</a:t>
            </a:r>
          </a:p>
          <a:p>
            <a:pPr lvl="1"/>
            <a:r>
              <a:rPr lang="en-US" dirty="0"/>
              <a:t>Desktop (traditional) – available to users who work with Access on computers over a local area network</a:t>
            </a:r>
          </a:p>
          <a:p>
            <a:pPr lvl="1"/>
            <a:r>
              <a:rPr lang="en-US" dirty="0"/>
              <a:t>Web (Access) app – database published to a SharePoint server</a:t>
            </a:r>
          </a:p>
          <a:p>
            <a:r>
              <a:rPr lang="en-US" dirty="0"/>
              <a:t>Database templates are constantly changing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1894"/>
            <a:ext cx="8026400" cy="287771"/>
          </a:xfrm>
        </p:spPr>
        <p:txBody>
          <a:bodyPr/>
          <a:lstStyle/>
          <a:p>
            <a:r>
              <a:rPr lang="en-US" dirty="0"/>
              <a:t>Create Objects using Database Templates </a:t>
            </a:r>
            <a:r>
              <a:rPr lang="en-US" sz="1200" dirty="0"/>
              <a:t>(Slide 1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302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062" y="865355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Creating a database from a template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1894"/>
            <a:ext cx="8026400" cy="287771"/>
          </a:xfrm>
        </p:spPr>
        <p:txBody>
          <a:bodyPr/>
          <a:lstStyle/>
          <a:p>
            <a:r>
              <a:rPr lang="en-US" dirty="0"/>
              <a:t>Create Objects using Database Templates </a:t>
            </a:r>
            <a:r>
              <a:rPr lang="en-US" sz="1200" dirty="0"/>
              <a:t>(Slide 2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948" y="1157743"/>
            <a:ext cx="4180190" cy="35280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3062" y="3635843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Desktop</a:t>
            </a:r>
            <a:br>
              <a:rPr lang="en-US" dirty="0"/>
            </a:br>
            <a:r>
              <a:rPr lang="en-US" dirty="0"/>
              <a:t>template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47956" y="2359427"/>
            <a:ext cx="1435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web app template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395663" y="3859264"/>
            <a:ext cx="757990" cy="1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 flipV="1">
            <a:off x="4018547" y="2502568"/>
            <a:ext cx="2029409" cy="18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143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1945148"/>
          </a:xfrm>
        </p:spPr>
        <p:txBody>
          <a:bodyPr/>
          <a:lstStyle/>
          <a:p>
            <a:r>
              <a:rPr lang="en-US" dirty="0"/>
              <a:t>Startup form – opens automatically when the database opens</a:t>
            </a:r>
          </a:p>
          <a:p>
            <a:pPr lvl="1"/>
            <a:r>
              <a:rPr lang="en-US" dirty="0"/>
              <a:t>Click the File tab, click Options, then click the Current Database category in the Access Options dialog box</a:t>
            </a:r>
          </a:p>
          <a:p>
            <a:pPr lvl="1"/>
            <a:r>
              <a:rPr lang="en-US" dirty="0"/>
              <a:t>Use the Display Form drop-down list, then specify which form should automatically open when the database is started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1894"/>
            <a:ext cx="8026400" cy="287771"/>
          </a:xfrm>
        </p:spPr>
        <p:txBody>
          <a:bodyPr/>
          <a:lstStyle/>
          <a:p>
            <a:r>
              <a:rPr lang="en-US" dirty="0"/>
              <a:t>Create Objects using Database Templates </a:t>
            </a:r>
            <a:r>
              <a:rPr lang="en-US" sz="1200" dirty="0"/>
              <a:t>(Slide 3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8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957" y="1014866"/>
            <a:ext cx="8415338" cy="2877711"/>
          </a:xfrm>
        </p:spPr>
        <p:txBody>
          <a:bodyPr/>
          <a:lstStyle/>
          <a:p>
            <a:pPr lvl="1"/>
            <a:r>
              <a:rPr lang="en-US" sz="2000" dirty="0">
                <a:cs typeface="Arial" panose="020B0604020202020204" pitchFamily="34" charset="0"/>
              </a:rPr>
              <a:t>Import data from Excel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Link data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Export data to Excel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Publish data to Word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Merge data with Word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Export data to PDF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Create objects using database templates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Create objects using Application Parts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Module Objectives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062" y="949577"/>
            <a:ext cx="8415338" cy="2205219"/>
          </a:xfrm>
        </p:spPr>
        <p:txBody>
          <a:bodyPr/>
          <a:lstStyle/>
          <a:p>
            <a:pPr>
              <a:defRPr/>
            </a:pPr>
            <a:r>
              <a:rPr lang="en-US" b="1" dirty="0"/>
              <a:t>Application Parts</a:t>
            </a:r>
          </a:p>
          <a:p>
            <a:pPr lvl="1">
              <a:defRPr/>
            </a:pPr>
            <a:r>
              <a:rPr lang="en-US" dirty="0"/>
              <a:t>object templates that create objects, e.g., tables, forms, and reports</a:t>
            </a:r>
          </a:p>
          <a:p>
            <a:pPr lvl="1">
              <a:defRPr/>
            </a:pPr>
            <a:r>
              <a:rPr lang="en-US" dirty="0"/>
              <a:t>Several table, form and report templates available</a:t>
            </a:r>
          </a:p>
          <a:p>
            <a:pPr>
              <a:defRPr/>
            </a:pPr>
            <a:r>
              <a:rPr lang="en-US" dirty="0"/>
              <a:t>Can also import objects from another database</a:t>
            </a:r>
          </a:p>
          <a:p>
            <a:pPr lvl="1">
              <a:defRPr/>
            </a:pPr>
            <a:r>
              <a:rPr lang="en-US" dirty="0"/>
              <a:t>Queries, forms, reports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1894"/>
            <a:ext cx="8026400" cy="287771"/>
          </a:xfrm>
        </p:spPr>
        <p:txBody>
          <a:bodyPr/>
          <a:lstStyle/>
          <a:p>
            <a:r>
              <a:rPr lang="en-US" dirty="0"/>
              <a:t>Create Objects using Application Parts </a:t>
            </a:r>
            <a:r>
              <a:rPr lang="en-US" sz="1200" dirty="0"/>
              <a:t>(Slide 1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66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062" y="925513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Application Parts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1894"/>
            <a:ext cx="8026400" cy="287771"/>
          </a:xfrm>
        </p:spPr>
        <p:txBody>
          <a:bodyPr/>
          <a:lstStyle/>
          <a:p>
            <a:r>
              <a:rPr lang="en-US" dirty="0"/>
              <a:t>Create Objects using Application Parts </a:t>
            </a:r>
            <a:r>
              <a:rPr lang="en-US" sz="1200" dirty="0"/>
              <a:t>(Slide 2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32" y="912597"/>
            <a:ext cx="2783942" cy="402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0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062" y="877386"/>
            <a:ext cx="8415338" cy="455971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Importing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dirty="0"/>
              <a:t>quickly copy data from an external file into an Access database</a:t>
            </a:r>
          </a:p>
          <a:p>
            <a:pPr>
              <a:defRPr/>
            </a:pPr>
            <a:r>
              <a:rPr lang="en-US" dirty="0"/>
              <a:t>Types of files:</a:t>
            </a:r>
          </a:p>
          <a:p>
            <a:pPr lvl="1">
              <a:defRPr/>
            </a:pPr>
            <a:r>
              <a:rPr lang="en-US" b="1" dirty="0"/>
              <a:t>Delimited</a:t>
            </a:r>
            <a:r>
              <a:rPr lang="en-US" dirty="0"/>
              <a:t> text file: stores one record on each line</a:t>
            </a:r>
          </a:p>
          <a:p>
            <a:pPr lvl="2">
              <a:defRPr/>
            </a:pPr>
            <a:r>
              <a:rPr lang="en-US" dirty="0"/>
              <a:t>Field values: separated by a common character, the </a:t>
            </a:r>
            <a:r>
              <a:rPr lang="en-US" b="1" dirty="0"/>
              <a:t>delimiter</a:t>
            </a:r>
            <a:r>
              <a:rPr lang="en-US" dirty="0"/>
              <a:t>, e.g., comma, tab, or dash</a:t>
            </a:r>
          </a:p>
          <a:p>
            <a:pPr lvl="1"/>
            <a:r>
              <a:rPr lang="en-US" b="1" dirty="0"/>
              <a:t>CSV</a:t>
            </a:r>
            <a:r>
              <a:rPr lang="en-US" dirty="0"/>
              <a:t> (comma-separated values) file: common example of a delimited text file</a:t>
            </a:r>
          </a:p>
          <a:p>
            <a:pPr lvl="1"/>
            <a:r>
              <a:rPr lang="en-US" b="1" dirty="0"/>
              <a:t>XML</a:t>
            </a:r>
            <a:r>
              <a:rPr lang="en-US" dirty="0"/>
              <a:t> file: text file containing Extensible Markup Language (XML) tags that identifying field names and data</a:t>
            </a:r>
          </a:p>
          <a:p>
            <a:r>
              <a:rPr lang="en-US" dirty="0"/>
              <a:t>Microsoft Excel</a:t>
            </a:r>
          </a:p>
          <a:p>
            <a:pPr lvl="1"/>
            <a:r>
              <a:rPr lang="en-US" dirty="0"/>
              <a:t> one of the most common file formats from which to import data into an Access database</a:t>
            </a:r>
          </a:p>
          <a:p>
            <a:pPr lvl="2"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 from Excel </a:t>
            </a:r>
            <a:r>
              <a:rPr lang="en-US" sz="1200" dirty="0"/>
              <a:t>(Slide 1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4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062" y="889418"/>
            <a:ext cx="8415338" cy="292388"/>
          </a:xfrm>
        </p:spPr>
        <p:txBody>
          <a:bodyPr/>
          <a:lstStyle/>
          <a:p>
            <a:r>
              <a:rPr lang="en-US" dirty="0"/>
              <a:t>Import Spreadsheet Wizard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1894"/>
            <a:ext cx="8026400" cy="287771"/>
          </a:xfrm>
        </p:spPr>
        <p:txBody>
          <a:bodyPr/>
          <a:lstStyle/>
          <a:p>
            <a:r>
              <a:rPr lang="en-US" dirty="0"/>
              <a:t>Import Data from Excel </a:t>
            </a:r>
            <a:r>
              <a:rPr lang="en-US" sz="1200" dirty="0"/>
              <a:t>(Slide 2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949" y="1181806"/>
            <a:ext cx="4615744" cy="327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1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2112886"/>
          </a:xfrm>
        </p:spPr>
        <p:txBody>
          <a:bodyPr/>
          <a:lstStyle/>
          <a:p>
            <a:r>
              <a:rPr lang="en-US" dirty="0"/>
              <a:t>Referential integrity cascade options</a:t>
            </a:r>
          </a:p>
          <a:p>
            <a:pPr lvl="1"/>
            <a:r>
              <a:rPr lang="en-US" dirty="0"/>
              <a:t>Cascade Update Related Fields</a:t>
            </a:r>
          </a:p>
          <a:p>
            <a:pPr lvl="2"/>
            <a:r>
              <a:rPr lang="en-US" dirty="0"/>
              <a:t>If the value in the primary key field of the one table is modified, all values in the foreign key field in the many table are automatically updated</a:t>
            </a:r>
          </a:p>
          <a:p>
            <a:pPr lvl="1"/>
            <a:r>
              <a:rPr lang="en-US" dirty="0"/>
              <a:t>Cascade Delete Related Records</a:t>
            </a:r>
          </a:p>
          <a:p>
            <a:pPr lvl="2"/>
            <a:r>
              <a:rPr lang="en-US" dirty="0"/>
              <a:t>If a record in the one table is deleted, all related records in the many table are deleted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1894"/>
            <a:ext cx="8026400" cy="287771"/>
          </a:xfrm>
        </p:spPr>
        <p:txBody>
          <a:bodyPr/>
          <a:lstStyle/>
          <a:p>
            <a:r>
              <a:rPr lang="en-US" dirty="0"/>
              <a:t>Import Data from Excel </a:t>
            </a:r>
            <a:r>
              <a:rPr lang="en-US" sz="1200" dirty="0"/>
              <a:t>(Slide 3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9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2808461"/>
          </a:xfrm>
        </p:spPr>
        <p:txBody>
          <a:bodyPr/>
          <a:lstStyle/>
          <a:p>
            <a:pPr>
              <a:defRPr/>
            </a:pPr>
            <a:r>
              <a:rPr lang="en-US" dirty="0"/>
              <a:t>Linking connects an Access database to data in an external file</a:t>
            </a:r>
          </a:p>
          <a:p>
            <a:pPr lvl="1">
              <a:defRPr/>
            </a:pPr>
            <a:r>
              <a:rPr lang="en-US" dirty="0"/>
              <a:t>Examples: another Access database, Excel spreadsheet, text file, HTML file, XML file, other data sources that support ODBC (Open Database Connectivity)</a:t>
            </a:r>
          </a:p>
          <a:p>
            <a:pPr>
              <a:defRPr/>
            </a:pPr>
            <a:r>
              <a:rPr lang="en-US" b="1" dirty="0"/>
              <a:t>Linking</a:t>
            </a:r>
            <a:r>
              <a:rPr lang="en-US" dirty="0"/>
              <a:t> is different from importing</a:t>
            </a:r>
          </a:p>
          <a:p>
            <a:pPr lvl="1">
              <a:defRPr/>
            </a:pPr>
            <a:r>
              <a:rPr lang="en-US" dirty="0"/>
              <a:t>not copied into the database</a:t>
            </a:r>
          </a:p>
          <a:p>
            <a:pPr lvl="1">
              <a:defRPr/>
            </a:pPr>
            <a:r>
              <a:rPr lang="en-US" dirty="0"/>
              <a:t> data is only physically stored and updated in the original file</a:t>
            </a:r>
          </a:p>
          <a:p>
            <a:pPr lvl="1">
              <a:defRPr/>
            </a:pPr>
            <a:r>
              <a:rPr lang="en-US" dirty="0"/>
              <a:t>can be edited through source program or destination program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1894"/>
            <a:ext cx="8026400" cy="287771"/>
          </a:xfrm>
        </p:spPr>
        <p:txBody>
          <a:bodyPr/>
          <a:lstStyle/>
          <a:p>
            <a:r>
              <a:rPr lang="en-US" dirty="0"/>
              <a:t>Link Data </a:t>
            </a:r>
            <a:r>
              <a:rPr lang="en-US" sz="1200" dirty="0"/>
              <a:t>(Slide 1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59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062" y="937545"/>
            <a:ext cx="8415338" cy="292388"/>
          </a:xfrm>
        </p:spPr>
        <p:txBody>
          <a:bodyPr/>
          <a:lstStyle/>
          <a:p>
            <a:r>
              <a:rPr lang="en-US" dirty="0"/>
              <a:t>Get External Data – Excel Spreadsheet dialog box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1894"/>
            <a:ext cx="8026400" cy="287771"/>
          </a:xfrm>
        </p:spPr>
        <p:txBody>
          <a:bodyPr/>
          <a:lstStyle/>
          <a:p>
            <a:r>
              <a:rPr lang="en-US" dirty="0"/>
              <a:t>Link Data </a:t>
            </a:r>
            <a:r>
              <a:rPr lang="en-US" sz="1200" dirty="0"/>
              <a:t>(Slide 2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65" y="1229933"/>
            <a:ext cx="4487805" cy="331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96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8873" y="877387"/>
            <a:ext cx="8415338" cy="738664"/>
          </a:xfrm>
        </p:spPr>
        <p:txBody>
          <a:bodyPr/>
          <a:lstStyle/>
          <a:p>
            <a:r>
              <a:rPr lang="en-US" dirty="0"/>
              <a:t>Referential integrity cannot be enforced with a linked table</a:t>
            </a:r>
          </a:p>
          <a:p>
            <a:r>
              <a:rPr lang="en-US" dirty="0"/>
              <a:t>Relationships window with linked Departments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1894"/>
            <a:ext cx="8026400" cy="287771"/>
          </a:xfrm>
        </p:spPr>
        <p:txBody>
          <a:bodyPr/>
          <a:lstStyle/>
          <a:p>
            <a:r>
              <a:rPr lang="en-US" dirty="0"/>
              <a:t>Link Data </a:t>
            </a:r>
            <a:r>
              <a:rPr lang="en-US" sz="1200" dirty="0"/>
              <a:t>(Slide 3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88" y="1933773"/>
            <a:ext cx="6115854" cy="13292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7853" y="3580763"/>
            <a:ext cx="1684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Relationship but not referential integrity</a:t>
            </a: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H="1" flipV="1">
            <a:off x="2310063" y="2598407"/>
            <a:ext cx="1" cy="98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157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2311402"/>
          </a:xfrm>
        </p:spPr>
        <p:txBody>
          <a:bodyPr/>
          <a:lstStyle/>
          <a:p>
            <a:r>
              <a:rPr lang="en-US" b="1" dirty="0"/>
              <a:t>Exporting</a:t>
            </a:r>
          </a:p>
          <a:p>
            <a:pPr lvl="1"/>
            <a:r>
              <a:rPr lang="en-US" dirty="0"/>
              <a:t>copies Access information to another database, spreadsheet, or file format. </a:t>
            </a:r>
          </a:p>
          <a:p>
            <a:r>
              <a:rPr lang="en-US" dirty="0"/>
              <a:t>Can export Access data to other file types</a:t>
            </a:r>
          </a:p>
          <a:p>
            <a:pPr lvl="1"/>
            <a:r>
              <a:rPr lang="en-US" dirty="0"/>
              <a:t> e.g., Excel or Word file types, and in general file formats (text, HTML, and XML)</a:t>
            </a:r>
          </a:p>
          <a:p>
            <a:r>
              <a:rPr lang="en-US" dirty="0"/>
              <a:t>Can save export steps for re-use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1894"/>
            <a:ext cx="8026400" cy="287771"/>
          </a:xfrm>
        </p:spPr>
        <p:txBody>
          <a:bodyPr/>
          <a:lstStyle/>
          <a:p>
            <a:r>
              <a:rPr lang="en-US" dirty="0"/>
              <a:t>Export Data to Excel </a:t>
            </a:r>
            <a:r>
              <a:rPr lang="en-US" sz="1200" dirty="0"/>
              <a:t>(Slide 1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20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11D53F618ADE46BF233FE4F46F27AC" ma:contentTypeVersion="0" ma:contentTypeDescription="Create a new document." ma:contentTypeScope="" ma:versionID="3d2b600632870d5641a6ad7e6a32fdd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a1222beb234debe96d12a98d24ff8a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1C6F02-0A6E-44AC-ADCA-0316485B7B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2EB1CD8-B777-471F-BC9C-EF0BFF5A30E9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71B63B1-DD9B-456D-8A4C-AEA4937E99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1935</Words>
  <Application>Microsoft Macintosh PowerPoint</Application>
  <PresentationFormat>On-screen Show (16:9)</PresentationFormat>
  <Paragraphs>121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Access 2016 Module 9</vt:lpstr>
      <vt:lpstr>Module Objectives</vt:lpstr>
      <vt:lpstr>Import Data from Excel (Slide 1 of 3) </vt:lpstr>
      <vt:lpstr>Import Data from Excel (Slide 2 of 3) </vt:lpstr>
      <vt:lpstr>Import Data from Excel (Slide 3 of 3) </vt:lpstr>
      <vt:lpstr>Link Data (Slide 1 of 3) </vt:lpstr>
      <vt:lpstr>Link Data (Slide 2 of 3) </vt:lpstr>
      <vt:lpstr>Link Data (Slide 3 of 3) </vt:lpstr>
      <vt:lpstr>Export Data to Excel (Slide 1 of 2) </vt:lpstr>
      <vt:lpstr>Export Data to Excel (Slide 2 of 2) </vt:lpstr>
      <vt:lpstr>Publish Data to Word (Slide 1 of 2) </vt:lpstr>
      <vt:lpstr>Publish Data to Word (Slide 2 of 2) </vt:lpstr>
      <vt:lpstr>Merge Data with Word (Slide 1 of 2) </vt:lpstr>
      <vt:lpstr>Merge Data with Word (Slide 2 of 2) </vt:lpstr>
      <vt:lpstr>Export Data to PDF (Slide 1 of 2) </vt:lpstr>
      <vt:lpstr>Export Data to PDF (Slide 2 of 2) </vt:lpstr>
      <vt:lpstr>Create Objects using Database Templates (Slide 1 of 3) </vt:lpstr>
      <vt:lpstr>Create Objects using Database Templates (Slide 2 of 3) </vt:lpstr>
      <vt:lpstr>Create Objects using Database Templates (Slide 3 of 3) </vt:lpstr>
      <vt:lpstr>Create Objects using Application Parts (Slide 1 of 2) </vt:lpstr>
      <vt:lpstr>Create Objects using Application Parts (Slide 2 of 2) </vt:lpstr>
    </vt:vector>
  </TitlesOfParts>
  <Company>Ruder Finn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Carolyn</dc:creator>
  <cp:lastModifiedBy>Ron Watson</cp:lastModifiedBy>
  <cp:revision>159</cp:revision>
  <dcterms:created xsi:type="dcterms:W3CDTF">2014-09-17T20:41:57Z</dcterms:created>
  <dcterms:modified xsi:type="dcterms:W3CDTF">2016-07-19T17:20:53Z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0x0101002411D53F618ADE46BF233FE4F46F27AC</vt:lpwstr>
  </property>
  <property fmtid="{D5CDD505-2E9C-101B-9397-08002B2CF9AE}" pid="3" name="_NewReviewCycle">
    <vt:lpwstr/>
  </property>
</Properties>
</file>