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5" r:id="rId24"/>
    <p:sldId id="297" r:id="rId25"/>
    <p:sldId id="298" r:id="rId26"/>
    <p:sldId id="299" r:id="rId27"/>
    <p:sldId id="30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Modifying the Database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14644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Lookup field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a field that contains Lookup properties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Lookup properties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field properties that supply a drop-down list of values for a field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values can be stored in another table or directly stored in </a:t>
            </a:r>
            <a:r>
              <a:rPr lang="en-US" b="1" dirty="0">
                <a:solidFill>
                  <a:srgbClr val="000000"/>
                </a:solidFill>
              </a:rPr>
              <a:t>Row Source </a:t>
            </a:r>
            <a:r>
              <a:rPr lang="en-US" dirty="0">
                <a:solidFill>
                  <a:srgbClr val="000000"/>
                </a:solidFill>
              </a:rPr>
              <a:t>Lookup property of field.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Can set Lookup properties for a field in Table Design View using </a:t>
            </a:r>
            <a:r>
              <a:rPr lang="en-US" b="1" dirty="0">
                <a:solidFill>
                  <a:srgbClr val="000000"/>
                </a:solidFill>
              </a:rPr>
              <a:t>Lookup Wizard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Lookup Fields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Viewing Lookup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Lookup Fields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67" y="788985"/>
            <a:ext cx="2384928" cy="3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2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4531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Field properties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are the characteristics that describe each field</a:t>
            </a:r>
          </a:p>
          <a:p>
            <a:pPr lvl="1"/>
            <a:r>
              <a:rPr lang="en-US" dirty="0"/>
              <a:t>Field Size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Caption</a:t>
            </a:r>
          </a:p>
          <a:p>
            <a:pPr lvl="1"/>
            <a:r>
              <a:rPr lang="en-US" dirty="0"/>
              <a:t>Row Source</a:t>
            </a:r>
          </a:p>
          <a:p>
            <a:r>
              <a:rPr lang="en-US" dirty="0"/>
              <a:t>Properties help ensure database accuracy and clarity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Short Text Fields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802371"/>
            <a:ext cx="6785727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Changing Short Text field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Short Text Fields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57743"/>
            <a:ext cx="6536586" cy="34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904" y="88941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Short Text field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Short Text Fields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" y="1305425"/>
            <a:ext cx="8197666" cy="27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817421"/>
          </a:xfrm>
        </p:spPr>
        <p:txBody>
          <a:bodyPr/>
          <a:lstStyle/>
          <a:p>
            <a:pPr>
              <a:defRPr/>
            </a:pPr>
            <a:r>
              <a:rPr lang="en-US" dirty="0"/>
              <a:t>Number and Currency fields</a:t>
            </a:r>
          </a:p>
          <a:p>
            <a:pPr lvl="1">
              <a:defRPr/>
            </a:pPr>
            <a:r>
              <a:rPr lang="en-US" dirty="0"/>
              <a:t> have similar properties because they both contain numeric values</a:t>
            </a:r>
          </a:p>
          <a:p>
            <a:pPr>
              <a:defRPr/>
            </a:pPr>
            <a:r>
              <a:rPr lang="en-US" dirty="0"/>
              <a:t>Currency fields store values that represent money</a:t>
            </a:r>
          </a:p>
          <a:p>
            <a:pPr>
              <a:defRPr/>
            </a:pPr>
            <a:r>
              <a:rPr lang="en-US" dirty="0"/>
              <a:t>Number fields store values that represent values such as quantities, measurements, and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Number and Currency Fields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7650" y="889418"/>
            <a:ext cx="5410034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Changing Currency and Number field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Number and Currency Fields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41" y="1181806"/>
            <a:ext cx="2719136" cy="36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6160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Number field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Number and Currency Fields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419829"/>
            <a:ext cx="7620000" cy="23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341906"/>
          </a:xfrm>
        </p:spPr>
        <p:txBody>
          <a:bodyPr/>
          <a:lstStyle/>
          <a:p>
            <a:pPr>
              <a:defRPr/>
            </a:pPr>
            <a:r>
              <a:rPr lang="en-US" dirty="0"/>
              <a:t>Date/Time field properties are same as Short Text or Number data types</a:t>
            </a:r>
          </a:p>
          <a:p>
            <a:pPr>
              <a:defRPr/>
            </a:pPr>
            <a:r>
              <a:rPr lang="en-US" dirty="0"/>
              <a:t>One difference</a:t>
            </a:r>
          </a:p>
          <a:p>
            <a:pPr lvl="1">
              <a:defRPr/>
            </a:pPr>
            <a:r>
              <a:rPr lang="en-US" b="1" dirty="0"/>
              <a:t>Format </a:t>
            </a:r>
            <a:r>
              <a:rPr lang="en-US" dirty="0"/>
              <a:t>property, which helps you format dates in various ways such as January 25, 2017; 25-Jan-17; or 01/25/2017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Date/Time Fields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6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9831" y="880935"/>
            <a:ext cx="5349875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Changing Date/Time field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Date/Time Fields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42" y="1173323"/>
            <a:ext cx="2574758" cy="36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8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3616375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Examine relational databases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Design related tables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one-to-many relationships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Lookup fields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Short Text fields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Number and Currency fields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Date/Time fields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validation properties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Attachment fields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681999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Validation Rule </a:t>
            </a:r>
            <a:r>
              <a:rPr lang="en-US" dirty="0">
                <a:solidFill>
                  <a:srgbClr val="000000"/>
                </a:solidFill>
              </a:rPr>
              <a:t>property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determines what entries a field can accept.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Validation Text </a:t>
            </a:r>
            <a:r>
              <a:rPr lang="en-US" dirty="0"/>
              <a:t>property</a:t>
            </a:r>
          </a:p>
          <a:p>
            <a:pPr lvl="1">
              <a:defRPr/>
            </a:pPr>
            <a:r>
              <a:rPr lang="en-US" dirty="0"/>
              <a:t> displays an explanatory message when a user tries to enter data that breaks validation rule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Validation Properties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6160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Entering Validation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Validation Properties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83" y="806773"/>
            <a:ext cx="2622884" cy="37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6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Validation Rule expressions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Validation Properties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582467"/>
            <a:ext cx="7964906" cy="19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1681999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Attachment field </a:t>
            </a:r>
          </a:p>
          <a:p>
            <a:pPr lvl="1">
              <a:defRPr/>
            </a:pPr>
            <a:r>
              <a:rPr lang="en-US" dirty="0"/>
              <a:t>allows you to attach an external file to a record</a:t>
            </a:r>
          </a:p>
          <a:p>
            <a:pPr>
              <a:defRPr/>
            </a:pPr>
            <a:r>
              <a:rPr lang="en-US" dirty="0"/>
              <a:t>Attachment data type is superior to OLE </a:t>
            </a:r>
          </a:p>
          <a:p>
            <a:pPr lvl="1">
              <a:defRPr/>
            </a:pPr>
            <a:r>
              <a:rPr lang="en-US" dirty="0"/>
              <a:t>it stores data more efficiently, stores more file formats, and requires no additional software to view the files from within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Attachment Fields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2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3066" y="902093"/>
            <a:ext cx="6160085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an Attachment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Attachment Fields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6" y="1344771"/>
            <a:ext cx="4410828" cy="32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96177"/>
          </a:xfrm>
        </p:spPr>
        <p:txBody>
          <a:bodyPr/>
          <a:lstStyle/>
          <a:p>
            <a:r>
              <a:rPr lang="en-US" dirty="0"/>
              <a:t>The purpose of a relational database is to organize and store data in a way that minimizes redundancy and maximizes your flexibility when querying and analyzing data</a:t>
            </a:r>
          </a:p>
          <a:p>
            <a:pPr>
              <a:defRPr/>
            </a:pPr>
            <a:r>
              <a:rPr lang="en-US" dirty="0"/>
              <a:t>To redesign a list into a relational database</a:t>
            </a:r>
          </a:p>
          <a:p>
            <a:pPr lvl="1">
              <a:defRPr/>
            </a:pPr>
            <a:r>
              <a:rPr lang="en-US" dirty="0"/>
              <a:t>Design each table to contain fields that describe only one subject</a:t>
            </a:r>
          </a:p>
          <a:p>
            <a:pPr lvl="1">
              <a:defRPr/>
            </a:pPr>
            <a:r>
              <a:rPr lang="en-US" dirty="0"/>
              <a:t>Identify a </a:t>
            </a:r>
            <a:r>
              <a:rPr lang="en-US" b="1" dirty="0">
                <a:solidFill>
                  <a:schemeClr val="tx1"/>
                </a:solidFill>
              </a:rPr>
              <a:t>primary key field </a:t>
            </a:r>
            <a:r>
              <a:rPr lang="en-US" dirty="0"/>
              <a:t>for each table</a:t>
            </a:r>
          </a:p>
          <a:p>
            <a:pPr lvl="1">
              <a:defRPr/>
            </a:pPr>
            <a:r>
              <a:rPr lang="en-US" dirty="0"/>
              <a:t>Build one-to-many relationships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Examine Relational Databases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Examine Relational Databases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1533161"/>
            <a:ext cx="5536586" cy="1219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1126" y="9264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Sales table results in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31704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Examine Relational Databases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9" y="870496"/>
            <a:ext cx="3713415" cy="1164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1" y="2334126"/>
            <a:ext cx="2310976" cy="1347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5" y="2139975"/>
            <a:ext cx="3384146" cy="89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1" y="3287290"/>
            <a:ext cx="3054878" cy="111585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228968" y="2588146"/>
            <a:ext cx="4427621" cy="101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3158" y="1864895"/>
            <a:ext cx="1010653" cy="117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40642" y="2484629"/>
            <a:ext cx="1520248" cy="13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3737" y="1046747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tables reduce redundant data</a:t>
            </a:r>
          </a:p>
        </p:txBody>
      </p:sp>
    </p:spTree>
    <p:extLst>
      <p:ext uri="{BB962C8B-B14F-4D97-AF65-F5344CB8AC3E}">
        <p14:creationId xmlns:p14="http://schemas.microsoft.com/office/powerpoint/2010/main" val="72178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779222"/>
          </a:xfrm>
        </p:spPr>
        <p:txBody>
          <a:bodyPr/>
          <a:lstStyle/>
          <a:p>
            <a:pPr>
              <a:defRPr/>
            </a:pPr>
            <a:r>
              <a:rPr lang="en-US" dirty="0"/>
              <a:t>Develop a valid relational database design, then define the tables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Using </a:t>
            </a:r>
            <a:r>
              <a:rPr lang="en-US" b="1" dirty="0">
                <a:solidFill>
                  <a:srgbClr val="000000"/>
                </a:solidFill>
              </a:rPr>
              <a:t>Table Design View</a:t>
            </a:r>
            <a:r>
              <a:rPr lang="en-US" dirty="0"/>
              <a:t>, can specify all characteristics of a table including:</a:t>
            </a:r>
          </a:p>
          <a:p>
            <a:pPr lvl="1">
              <a:defRPr/>
            </a:pPr>
            <a:r>
              <a:rPr lang="en-US" dirty="0"/>
              <a:t> field names</a:t>
            </a:r>
          </a:p>
          <a:p>
            <a:pPr lvl="1">
              <a:defRPr/>
            </a:pPr>
            <a:r>
              <a:rPr lang="en-US" dirty="0"/>
              <a:t>data types</a:t>
            </a:r>
          </a:p>
          <a:p>
            <a:pPr lvl="1">
              <a:defRPr/>
            </a:pPr>
            <a:r>
              <a:rPr lang="en-US" dirty="0"/>
              <a:t>field descriptions</a:t>
            </a:r>
          </a:p>
          <a:p>
            <a:pPr lvl="1">
              <a:defRPr/>
            </a:pPr>
            <a:r>
              <a:rPr lang="en-US" dirty="0"/>
              <a:t>field properties</a:t>
            </a:r>
          </a:p>
          <a:p>
            <a:pPr lvl="1">
              <a:defRPr/>
            </a:pPr>
            <a:r>
              <a:rPr lang="en-US" dirty="0"/>
              <a:t>Lookup properties</a:t>
            </a:r>
          </a:p>
          <a:p>
            <a:pPr lvl="1">
              <a:defRPr/>
            </a:pPr>
            <a:r>
              <a:rPr lang="en-US" dirty="0"/>
              <a:t>primary key field designations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Design Related Tables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Design View for the new Payments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Design Related Tables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817913"/>
            <a:ext cx="6526624" cy="12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715" y="900353"/>
            <a:ext cx="8415338" cy="1711238"/>
          </a:xfrm>
        </p:spPr>
        <p:txBody>
          <a:bodyPr/>
          <a:lstStyle/>
          <a:p>
            <a:r>
              <a:rPr lang="en-US" dirty="0"/>
              <a:t>Create tables then link them together in appropriate one-to-many relationships</a:t>
            </a:r>
          </a:p>
          <a:p>
            <a:pPr lvl="1"/>
            <a:r>
              <a:rPr lang="en-US" dirty="0"/>
              <a:t>Use primary key field in “one” table</a:t>
            </a:r>
          </a:p>
          <a:p>
            <a:pPr lvl="1"/>
            <a:r>
              <a:rPr lang="en-US" dirty="0"/>
              <a:t>Use foreign key field in “many” table</a:t>
            </a:r>
          </a:p>
          <a:p>
            <a:r>
              <a:rPr lang="en-US" dirty="0"/>
              <a:t>Establish relationships before building queries, forms or reports for multiple tables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One-to-Many Relationships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0" y="2364876"/>
            <a:ext cx="3328438" cy="23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54154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Relationships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One-to-Many Relationships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7" y="1311786"/>
            <a:ext cx="6461416" cy="28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1903</Words>
  <Application>Microsoft Macintosh PowerPoint</Application>
  <PresentationFormat>On-screen Show (16:9)</PresentationFormat>
  <Paragraphs>116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Access 2016 Module 5</vt:lpstr>
      <vt:lpstr>Module Objectives</vt:lpstr>
      <vt:lpstr>Examine Relational Databases (Slide 1 of 3) </vt:lpstr>
      <vt:lpstr>Examine Relational Databases (Slide 2 of 3) </vt:lpstr>
      <vt:lpstr>Examine Relational Databases (Slide 3 of 3) </vt:lpstr>
      <vt:lpstr>Design Related Tables (Slide 1 of 2) </vt:lpstr>
      <vt:lpstr>Design Related Tables (Slide 2 of 2) </vt:lpstr>
      <vt:lpstr>Create One-to-Many Relationships (Slide 1 of 2) </vt:lpstr>
      <vt:lpstr>Create One-to-Many Relationships (Slide 2 of 2) </vt:lpstr>
      <vt:lpstr>Create Lookup Fields (Slide 1 of 2) </vt:lpstr>
      <vt:lpstr>Create Lookup Fields (Slide 2 of 2) </vt:lpstr>
      <vt:lpstr>Modify Short Text Fields (Slide 1 of 3) </vt:lpstr>
      <vt:lpstr>Modify Short Text Fields (Slide 2 of 3) </vt:lpstr>
      <vt:lpstr>Modify Short Text Fields (Slide 3 of 3) </vt:lpstr>
      <vt:lpstr>Modify Number and Currency Fields (Slide 1 of 3) </vt:lpstr>
      <vt:lpstr>Modify Number and Currency Fields (Slide 2 of 3) </vt:lpstr>
      <vt:lpstr>Modify Number and Currency Fields (Slide 3 of 3) </vt:lpstr>
      <vt:lpstr>Modify Date/Time Fields (Slide 1 of 2) </vt:lpstr>
      <vt:lpstr>Modify Date/Time Fields (Slide 2 of 2) </vt:lpstr>
      <vt:lpstr>Modify Validation Properties (Slide 1 of 3) </vt:lpstr>
      <vt:lpstr>Modify Validation Properties (Slide 2 of 3) </vt:lpstr>
      <vt:lpstr>Modify Validation Properties (Slide 3 of 3) </vt:lpstr>
      <vt:lpstr>Create Attachment Fields (Slide 1 of 2) </vt:lpstr>
      <vt:lpstr>Create Attachment Fields 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142</cp:revision>
  <dcterms:created xsi:type="dcterms:W3CDTF">2014-09-17T20:41:57Z</dcterms:created>
  <dcterms:modified xsi:type="dcterms:W3CDTF">2016-05-27T16:02:34Z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