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sldIdLst>
    <p:sldId id="256" r:id="rId5"/>
    <p:sldId id="25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0" r:id="rId17"/>
    <p:sldId id="291" r:id="rId18"/>
    <p:sldId id="289" r:id="rId19"/>
    <p:sldId id="292" r:id="rId20"/>
    <p:sldId id="293" r:id="rId21"/>
    <p:sldId id="294" r:id="rId22"/>
    <p:sldId id="295" r:id="rId23"/>
    <p:sldId id="296" r:id="rId24"/>
    <p:sldId id="297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1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4" autoAdjust="0"/>
    <p:restoredTop sz="86464" autoAdjust="0"/>
  </p:normalViewPr>
  <p:slideViewPr>
    <p:cSldViewPr snapToGrid="0">
      <p:cViewPr varScale="1">
        <p:scale>
          <a:sx n="90" d="100"/>
          <a:sy n="90" d="100"/>
        </p:scale>
        <p:origin x="-96" y="-640"/>
      </p:cViewPr>
      <p:guideLst>
        <p:guide orient="horz"/>
        <p:guide pos="1912"/>
      </p:guideLst>
    </p:cSldViewPr>
  </p:slideViewPr>
  <p:outlineViewPr>
    <p:cViewPr>
      <p:scale>
        <a:sx n="33" d="100"/>
        <a:sy n="33" d="100"/>
      </p:scale>
      <p:origin x="0" y="6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BF944-3588-4818-A96A-91C9E4748A2A}" type="datetimeFigureOut">
              <a:rPr lang="en-US" smtClean="0"/>
              <a:t>5/27/16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1227B-2E3E-4273-93F9-A2E5FEC0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9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0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7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jpeg"/><Relationship Id="rId8" Type="http://schemas.openxmlformats.org/officeDocument/2006/relationships/image" Target="../media/image14.png"/><Relationship Id="rId9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190500"/>
            <a:ext cx="8713465" cy="4895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1940267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514600"/>
            <a:ext cx="7747000" cy="8128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482340" y="167640"/>
            <a:ext cx="2125980" cy="73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360976"/>
            <a:ext cx="10034016" cy="74335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77" y="4693417"/>
            <a:ext cx="634845" cy="19681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812280" y="3663828"/>
            <a:ext cx="2080291" cy="144459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4042138"/>
            <a:ext cx="987056" cy="7807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5" y="3841306"/>
            <a:ext cx="275507" cy="532574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5" y="4794764"/>
            <a:ext cx="386047" cy="213804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82310" y="4056284"/>
            <a:ext cx="443623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1" y="4373880"/>
            <a:ext cx="672857" cy="55941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4842611"/>
            <a:ext cx="6399830" cy="274637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1624013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207001"/>
            <a:ext cx="6172200" cy="40919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271463"/>
            <a:ext cx="1840495" cy="1455737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437203"/>
            <a:ext cx="908570" cy="503193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317501" y="2559169"/>
            <a:ext cx="596900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1953688"/>
            <a:ext cx="1101550" cy="9158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3401066"/>
            <a:ext cx="596838" cy="5968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3603563"/>
            <a:ext cx="252342" cy="48779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0059"/>
            <a:ext cx="8026400" cy="311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711200"/>
            <a:ext cx="8586216" cy="335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166696"/>
            <a:ext cx="628992" cy="522941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0059"/>
            <a:ext cx="8026400" cy="311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711200"/>
            <a:ext cx="8586216" cy="33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166696"/>
            <a:ext cx="628992" cy="522941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54113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9372" y="4858377"/>
            <a:ext cx="309700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323559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5" y="4958255"/>
            <a:ext cx="8014247" cy="158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447" y="1858987"/>
            <a:ext cx="7747000" cy="377026"/>
          </a:xfrm>
        </p:spPr>
        <p:txBody>
          <a:bodyPr/>
          <a:lstStyle/>
          <a:p>
            <a:r>
              <a:rPr lang="en-US" dirty="0"/>
              <a:t>Access 2016 Module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514600"/>
            <a:ext cx="7747000" cy="233910"/>
          </a:xfrm>
        </p:spPr>
        <p:txBody>
          <a:bodyPr/>
          <a:lstStyle/>
          <a:p>
            <a:r>
              <a:rPr lang="en-US" b="1" dirty="0"/>
              <a:t>Improving Queries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3331681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OR criteria </a:t>
            </a:r>
            <a:r>
              <a:rPr lang="en-US" dirty="0">
                <a:solidFill>
                  <a:srgbClr val="000000"/>
                </a:solidFill>
              </a:rPr>
              <a:t>expand the number of records in the datasheet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 record needs to be true for only one of the criteria </a:t>
            </a:r>
          </a:p>
          <a:p>
            <a:r>
              <a:rPr lang="en-US" dirty="0">
                <a:solidFill>
                  <a:srgbClr val="000000"/>
                </a:solidFill>
              </a:rPr>
              <a:t>Enter OR criteria in the query design grid on </a:t>
            </a:r>
            <a:r>
              <a:rPr lang="en-US" i="1" dirty="0">
                <a:solidFill>
                  <a:srgbClr val="000000"/>
                </a:solidFill>
              </a:rPr>
              <a:t>differen</a:t>
            </a:r>
            <a:r>
              <a:rPr lang="en-US" dirty="0">
                <a:solidFill>
                  <a:srgbClr val="000000"/>
                </a:solidFill>
              </a:rPr>
              <a:t>t criteria rows</a:t>
            </a:r>
          </a:p>
          <a:p>
            <a:r>
              <a:rPr lang="en-US" b="1" dirty="0">
                <a:solidFill>
                  <a:srgbClr val="000000"/>
                </a:solidFill>
              </a:rPr>
              <a:t>Wildcard characters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Can search for a pattern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Use a </a:t>
            </a:r>
            <a:r>
              <a:rPr lang="en-US" b="1" dirty="0">
                <a:solidFill>
                  <a:srgbClr val="000000"/>
                </a:solidFill>
              </a:rPr>
              <a:t>question mark (?) </a:t>
            </a:r>
            <a:r>
              <a:rPr lang="en-US" dirty="0">
                <a:solidFill>
                  <a:srgbClr val="000000"/>
                </a:solidFill>
              </a:rPr>
              <a:t>to search for any single character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Use an </a:t>
            </a:r>
            <a:r>
              <a:rPr lang="en-US" b="1" dirty="0">
                <a:solidFill>
                  <a:srgbClr val="000000"/>
                </a:solidFill>
              </a:rPr>
              <a:t>asterisk (*</a:t>
            </a:r>
            <a:r>
              <a:rPr lang="en-US" dirty="0">
                <a:solidFill>
                  <a:srgbClr val="000000"/>
                </a:solidFill>
              </a:rPr>
              <a:t>) to search </a:t>
            </a:r>
            <a:r>
              <a:rPr lang="en-US" dirty="0"/>
              <a:t>for any number of characters</a:t>
            </a:r>
          </a:p>
          <a:p>
            <a:pPr lvl="1"/>
            <a:r>
              <a:rPr lang="en-US" dirty="0"/>
              <a:t>Use the Like operator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Develop OR Criteria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7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6841" y="925513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Entering OR criteria on different rows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Develop OR Criteria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1" y="1449805"/>
            <a:ext cx="8437132" cy="23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1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317779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b="1" dirty="0">
                <a:solidFill>
                  <a:srgbClr val="000000"/>
                </a:solidFill>
              </a:rPr>
              <a:t>alculated field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 field of data that can be created based on the values of other fields. </a:t>
            </a:r>
          </a:p>
          <a:p>
            <a:r>
              <a:rPr lang="en-US" b="1" dirty="0">
                <a:solidFill>
                  <a:srgbClr val="000000"/>
                </a:solidFill>
              </a:rPr>
              <a:t>Expression 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A combination of field names, operators (such as +, –, /, and *), and functions that result in a single value. </a:t>
            </a:r>
          </a:p>
          <a:p>
            <a:r>
              <a:rPr lang="en-US" b="1" dirty="0">
                <a:solidFill>
                  <a:srgbClr val="000000"/>
                </a:solidFill>
              </a:rPr>
              <a:t>Function </a:t>
            </a:r>
          </a:p>
          <a:p>
            <a:pPr lvl="1"/>
            <a:r>
              <a:rPr lang="en-US" dirty="0"/>
              <a:t>A predefined formula that returns a value such as a subtotal, count, or the current date.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Calculated Fields </a:t>
            </a:r>
            <a:r>
              <a:rPr lang="en-US" sz="1200" dirty="0"/>
              <a:t>(Slide 1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85671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Creating calculated fields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Calculated Fields </a:t>
            </a:r>
            <a:r>
              <a:rPr lang="en-US" sz="1200" dirty="0"/>
              <a:t>(Slide 2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94" y="1278059"/>
            <a:ext cx="8640106" cy="896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2" y="2853282"/>
            <a:ext cx="7820526" cy="15482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062" y="2483950"/>
            <a:ext cx="221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136769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877387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Common functions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Calculated Fields </a:t>
            </a:r>
            <a:r>
              <a:rPr lang="en-US" sz="1200" dirty="0"/>
              <a:t>(Slide 3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5" y="1257299"/>
            <a:ext cx="7768570" cy="318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0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80846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b="1" dirty="0">
                <a:solidFill>
                  <a:srgbClr val="000000"/>
                </a:solidFill>
              </a:rPr>
              <a:t>ummary query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calculates statistics about groups of records </a:t>
            </a:r>
          </a:p>
          <a:p>
            <a:r>
              <a:rPr lang="en-US" dirty="0">
                <a:solidFill>
                  <a:srgbClr val="000000"/>
                </a:solidFill>
              </a:rPr>
              <a:t>Add the </a:t>
            </a:r>
            <a:r>
              <a:rPr lang="en-US" b="1" dirty="0">
                <a:solidFill>
                  <a:srgbClr val="000000"/>
                </a:solidFill>
              </a:rPr>
              <a:t>Total row </a:t>
            </a:r>
            <a:r>
              <a:rPr lang="en-US" dirty="0">
                <a:solidFill>
                  <a:srgbClr val="000000"/>
                </a:solidFill>
              </a:rPr>
              <a:t>to the query design grid to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specify how you want to group and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calculate the statistics using aggregate functions. </a:t>
            </a:r>
          </a:p>
          <a:p>
            <a:r>
              <a:rPr lang="en-US" b="1" dirty="0">
                <a:solidFill>
                  <a:srgbClr val="000000"/>
                </a:solidFill>
              </a:rPr>
              <a:t>Aggregate functions </a:t>
            </a:r>
          </a:p>
          <a:p>
            <a:pPr lvl="1"/>
            <a:r>
              <a:rPr lang="en-US" dirty="0"/>
              <a:t>calculate a statistic such as a subtotal, count, or average on a field in a group of records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Build Summary Queries </a:t>
            </a:r>
            <a:r>
              <a:rPr lang="en-US" sz="1200" dirty="0"/>
              <a:t>(Slide 1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21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4446" y="901449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Summary query in Design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Build Summary Queries </a:t>
            </a:r>
            <a:r>
              <a:rPr lang="en-US" sz="1200" dirty="0"/>
              <a:t>(Slide 2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7" y="1586076"/>
            <a:ext cx="7102752" cy="197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73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25513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Aggregate functions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Build Summary Queries </a:t>
            </a:r>
            <a:r>
              <a:rPr lang="en-US" sz="1200" dirty="0"/>
              <a:t>(Slide 3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78" y="1291645"/>
            <a:ext cx="8397876" cy="29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00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022092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Crosstab query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subtotals one field by grouping records using two other fields that are placed in the column heading and row heading positions.</a:t>
            </a:r>
          </a:p>
          <a:p>
            <a:r>
              <a:rPr lang="en-US" dirty="0">
                <a:solidFill>
                  <a:srgbClr val="000000"/>
                </a:solidFill>
              </a:rPr>
              <a:t>Use the </a:t>
            </a:r>
            <a:r>
              <a:rPr lang="en-US" b="1" dirty="0">
                <a:solidFill>
                  <a:srgbClr val="000000"/>
                </a:solidFill>
              </a:rPr>
              <a:t>Crosstab Query Wizard </a:t>
            </a:r>
            <a:r>
              <a:rPr lang="en-US" dirty="0">
                <a:solidFill>
                  <a:srgbClr val="000000"/>
                </a:solidFill>
              </a:rPr>
              <a:t>to </a:t>
            </a:r>
          </a:p>
          <a:p>
            <a:pPr lvl="1"/>
            <a:r>
              <a:rPr lang="en-US" dirty="0"/>
              <a:t>guide you through the steps of creating a crosstab query, or </a:t>
            </a:r>
          </a:p>
          <a:p>
            <a:pPr lvl="1"/>
            <a:r>
              <a:rPr lang="en-US" dirty="0"/>
              <a:t>can build the crosstab query from scratch using Query Design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Build Crosstab Queries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32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4810" y="841292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Query Design View of crosstab query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Build Crosstab Queries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36" y="1140994"/>
            <a:ext cx="4620126" cy="1320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38" y="2128270"/>
            <a:ext cx="5164634" cy="24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4558" y="3033764"/>
            <a:ext cx="2009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Crosstab query</a:t>
            </a:r>
            <a:br>
              <a:rPr lang="en-US" dirty="0"/>
            </a:br>
            <a:r>
              <a:rPr lang="en-US" dirty="0"/>
              <a:t>datasheet</a:t>
            </a:r>
          </a:p>
        </p:txBody>
      </p:sp>
    </p:spTree>
    <p:extLst>
      <p:ext uri="{BB962C8B-B14F-4D97-AF65-F5344CB8AC3E}">
        <p14:creationId xmlns:p14="http://schemas.microsoft.com/office/powerpoint/2010/main" val="86528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957" y="899601"/>
            <a:ext cx="8415338" cy="2877711"/>
          </a:xfrm>
        </p:spPr>
        <p:txBody>
          <a:bodyPr/>
          <a:lstStyle/>
          <a:p>
            <a:pPr lvl="1"/>
            <a:r>
              <a:rPr lang="en-US" sz="2000" dirty="0">
                <a:cs typeface="Arial" panose="020B0604020202020204" pitchFamily="34" charset="0"/>
              </a:rPr>
              <a:t>Create </a:t>
            </a:r>
            <a:r>
              <a:rPr lang="en-US" sz="2000" dirty="0" err="1">
                <a:cs typeface="Arial" panose="020B0604020202020204" pitchFamily="34" charset="0"/>
              </a:rPr>
              <a:t>multitable</a:t>
            </a:r>
            <a:r>
              <a:rPr lang="en-US" sz="2000" dirty="0">
                <a:cs typeface="Arial" panose="020B0604020202020204" pitchFamily="34" charset="0"/>
              </a:rPr>
              <a:t> queries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Apply sorts and view SQL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Develop AND criteria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Develop OR criteria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Create calculated fields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Build summary queries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Build crosstab queries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Create a report on a query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080570"/>
          </a:xfrm>
        </p:spPr>
        <p:txBody>
          <a:bodyPr/>
          <a:lstStyle/>
          <a:p>
            <a:r>
              <a:rPr lang="en-US" dirty="0"/>
              <a:t>Use a report object </a:t>
            </a:r>
          </a:p>
          <a:p>
            <a:pPr lvl="1"/>
            <a:r>
              <a:rPr lang="en-US" dirty="0"/>
              <a:t>when you want a more professional printout of the information that can be provided by a query datasheet</a:t>
            </a:r>
          </a:p>
          <a:p>
            <a:r>
              <a:rPr lang="en-US" dirty="0"/>
              <a:t>When</a:t>
            </a:r>
            <a:r>
              <a:rPr lang="en-US" dirty="0">
                <a:solidFill>
                  <a:srgbClr val="000000"/>
                </a:solidFill>
              </a:rPr>
              <a:t> you base a report on a query the query name is identified in the </a:t>
            </a:r>
            <a:r>
              <a:rPr lang="en-US" b="1" dirty="0">
                <a:solidFill>
                  <a:srgbClr val="000000"/>
                </a:solidFill>
              </a:rPr>
              <a:t>Record Source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property of the report.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Create a Report on a Query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94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73639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Modifying a query from the Record Source 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Create a Report on a Query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2" y="1534025"/>
            <a:ext cx="6911518" cy="28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7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062103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Select query</a:t>
            </a:r>
            <a:r>
              <a:rPr lang="en-US" dirty="0">
                <a:solidFill>
                  <a:srgbClr val="000000"/>
                </a:solidFill>
              </a:rPr>
              <a:t> selects fields from related tables and displays records in a datasheet</a:t>
            </a:r>
          </a:p>
          <a:p>
            <a:r>
              <a:rPr lang="en-US" b="1" dirty="0">
                <a:solidFill>
                  <a:srgbClr val="000000"/>
                </a:solidFill>
              </a:rPr>
              <a:t>Query Design View </a:t>
            </a:r>
            <a:r>
              <a:rPr lang="en-US" dirty="0">
                <a:solidFill>
                  <a:srgbClr val="000000"/>
                </a:solidFill>
              </a:rPr>
              <a:t>gives you more options for selecting and presenting information</a:t>
            </a:r>
          </a:p>
          <a:p>
            <a:r>
              <a:rPr lang="en-US" dirty="0">
                <a:solidFill>
                  <a:srgbClr val="000000"/>
                </a:solidFill>
              </a:rPr>
              <a:t>When you open (or </a:t>
            </a:r>
            <a:r>
              <a:rPr lang="en-US" b="1" dirty="0">
                <a:solidFill>
                  <a:srgbClr val="000000"/>
                </a:solidFill>
              </a:rPr>
              <a:t>run</a:t>
            </a:r>
            <a:r>
              <a:rPr lang="en-US" dirty="0">
                <a:solidFill>
                  <a:srgbClr val="000000"/>
                </a:solidFill>
              </a:rPr>
              <a:t>) a query, the fields and records that you selected for the query are presented in </a:t>
            </a:r>
            <a:r>
              <a:rPr lang="en-US" b="1" dirty="0">
                <a:solidFill>
                  <a:srgbClr val="000000"/>
                </a:solidFill>
              </a:rPr>
              <a:t>Query Datasheet 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Multitable</a:t>
            </a:r>
            <a:r>
              <a:rPr lang="en-US"/>
              <a:t> Queries </a:t>
            </a:r>
            <a:r>
              <a:rPr lang="en-US" sz="1200"/>
              <a:t>(Slide </a:t>
            </a:r>
            <a:r>
              <a:rPr lang="en-US" sz="1200" dirty="0"/>
              <a:t>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4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829260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Query Design View with six fields in the query design grid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Multitable</a:t>
            </a:r>
            <a:r>
              <a:rPr lang="en-US" dirty="0"/>
              <a:t> Queries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21648"/>
            <a:ext cx="5799224" cy="344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1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215991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Sorting </a:t>
            </a:r>
            <a:r>
              <a:rPr lang="en-US" dirty="0">
                <a:solidFill>
                  <a:srgbClr val="000000"/>
                </a:solidFill>
              </a:rPr>
              <a:t>refers </a:t>
            </a:r>
            <a:r>
              <a:rPr lang="en-US" dirty="0"/>
              <a:t>to reordering records in either ascending or descending order based on the values in a field</a:t>
            </a:r>
          </a:p>
          <a:p>
            <a:pPr>
              <a:defRPr/>
            </a:pPr>
            <a:r>
              <a:rPr lang="en-US" dirty="0"/>
              <a:t>You can specify more than one sort field in Query Design View</a:t>
            </a:r>
          </a:p>
          <a:p>
            <a:pPr>
              <a:defRPr/>
            </a:pPr>
            <a:r>
              <a:rPr lang="en-US" dirty="0"/>
              <a:t>Sort orders are evaluated from left to right, meaning that the sort field on the far left is the primary sort field</a:t>
            </a:r>
          </a:p>
          <a:p>
            <a:pPr>
              <a:defRPr/>
            </a:pPr>
            <a:r>
              <a:rPr lang="en-US" dirty="0"/>
              <a:t> Sort orders defined in Query Design View are saved with the query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Apply Sorts and View SQL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1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13482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Specifying multiple sort orders in Query Design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Apply Sorts and View SQL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11775"/>
            <a:ext cx="6150178" cy="326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2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300236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Criteria </a:t>
            </a:r>
            <a:r>
              <a:rPr lang="en-US" dirty="0">
                <a:solidFill>
                  <a:srgbClr val="000000"/>
                </a:solidFill>
              </a:rPr>
              <a:t>are tests, or limiting conditions, that must be true for the record to be selected for a datasheet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To create </a:t>
            </a:r>
            <a:r>
              <a:rPr lang="en-US" b="1" dirty="0">
                <a:solidFill>
                  <a:srgbClr val="000000"/>
                </a:solidFill>
              </a:rPr>
              <a:t>AND criteria</a:t>
            </a:r>
            <a:r>
              <a:rPr lang="en-US" dirty="0">
                <a:solidFill>
                  <a:srgbClr val="000000"/>
                </a:solidFill>
              </a:rPr>
              <a:t>, which </a:t>
            </a:r>
            <a:r>
              <a:rPr lang="en-US" dirty="0"/>
              <a:t>means the query selects a record only if all criteria are true</a:t>
            </a:r>
          </a:p>
          <a:p>
            <a:pPr lvl="1">
              <a:defRPr/>
            </a:pPr>
            <a:r>
              <a:rPr lang="en-US" dirty="0"/>
              <a:t>enter two or more criteria on the same Criteria row of the query design grid. </a:t>
            </a:r>
          </a:p>
          <a:p>
            <a:pPr>
              <a:defRPr/>
            </a:pPr>
            <a:r>
              <a:rPr lang="en-US" dirty="0"/>
              <a:t>To create AND criteria for the same field</a:t>
            </a:r>
          </a:p>
          <a:p>
            <a:pPr lvl="1">
              <a:defRPr/>
            </a:pPr>
            <a:r>
              <a:rPr lang="en-US" dirty="0"/>
              <a:t> enter the two criteria in the same Criteria cell separated by the AND operator.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Develop AND Criteria </a:t>
            </a:r>
            <a:r>
              <a:rPr lang="en-US" sz="1200" dirty="0"/>
              <a:t>(Slide 1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7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949576"/>
            <a:ext cx="6460875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Entering AND criteria on the same row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Develop AND Criteria </a:t>
            </a:r>
            <a:r>
              <a:rPr lang="en-US" sz="1200" dirty="0"/>
              <a:t>(Slide 2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20" y="1241964"/>
            <a:ext cx="3117280" cy="340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3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6841" y="742317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Common comparison operators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Develop AND Criteria </a:t>
            </a:r>
            <a:r>
              <a:rPr lang="en-US" sz="1200" dirty="0"/>
              <a:t>(Slide 3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8" y="1034705"/>
            <a:ext cx="7070454" cy="36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1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11D53F618ADE46BF233FE4F46F27AC" ma:contentTypeVersion="0" ma:contentTypeDescription="Create a new document." ma:contentTypeScope="" ma:versionID="3d2b600632870d5641a6ad7e6a32fdd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1C6F02-0A6E-44AC-ADCA-0316485B7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EB1CD8-B777-471F-BC9C-EF0BFF5A30E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71B63B1-DD9B-456D-8A4C-AEA4937E99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1813</Words>
  <Application>Microsoft Macintosh PowerPoint</Application>
  <PresentationFormat>On-screen Show (16:9)</PresentationFormat>
  <Paragraphs>107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Access 2016 Module 6</vt:lpstr>
      <vt:lpstr>Module Objectives</vt:lpstr>
      <vt:lpstr>Create Multitable Queries (Slide 1 of 2) </vt:lpstr>
      <vt:lpstr>Create Multitable Queries (Slide 2 of 2) </vt:lpstr>
      <vt:lpstr>Apply Sorts and View SQL (Slide 1 of 2) </vt:lpstr>
      <vt:lpstr>Apply Sorts and View SQL (Slide 2 of 2) </vt:lpstr>
      <vt:lpstr>Develop AND Criteria (Slide 1 of 3) </vt:lpstr>
      <vt:lpstr>Develop AND Criteria (Slide 2 of 3) </vt:lpstr>
      <vt:lpstr>Develop AND Criteria (Slide 3 of 3) </vt:lpstr>
      <vt:lpstr>Develop OR Criteria (Slide 1 of 2) </vt:lpstr>
      <vt:lpstr>Develop OR Criteria (Slide 2 of 2) </vt:lpstr>
      <vt:lpstr>Create Calculated Fields (Slide 1 of 3) </vt:lpstr>
      <vt:lpstr>Create Calculated Fields (Slide 2 of 3) </vt:lpstr>
      <vt:lpstr>Create Calculated Fields (Slide 3 of 3) </vt:lpstr>
      <vt:lpstr>Build Summary Queries (Slide 1 of 3) </vt:lpstr>
      <vt:lpstr>Build Summary Queries (Slide 2 of 3) </vt:lpstr>
      <vt:lpstr>Build Summary Queries (Slide 3 of 3) </vt:lpstr>
      <vt:lpstr>Build Crosstab Queries (Slide 1 of 2) </vt:lpstr>
      <vt:lpstr>Build Crosstab Queries (Slide 2 of 2) </vt:lpstr>
      <vt:lpstr>Create a Report on a Query (Slide 1 of 2) </vt:lpstr>
      <vt:lpstr>Create a Report on a Query (Slide 2 of 2) </vt:lpstr>
    </vt:vector>
  </TitlesOfParts>
  <Company>Ruder Finn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Carolyn</dc:creator>
  <cp:lastModifiedBy>Ron Watson</cp:lastModifiedBy>
  <cp:revision>145</cp:revision>
  <dcterms:created xsi:type="dcterms:W3CDTF">2014-09-17T20:41:57Z</dcterms:created>
  <dcterms:modified xsi:type="dcterms:W3CDTF">2016-05-27T16:04:17Z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0x0101002411D53F618ADE46BF233FE4F46F27AC</vt:lpwstr>
  </property>
  <property fmtid="{D5CDD505-2E9C-101B-9397-08002B2CF9AE}" pid="3" name="_NewReviewCycle">
    <vt:lpwstr/>
  </property>
</Properties>
</file>