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0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A6033-A4CA-4FCB-A1BD-D6710820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0EB62C-CC08-471F-A5E6-840C51902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B73B2-C1E5-4515-95FB-659F34F7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C3A69-DBAF-4002-BE7E-325BA1C4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11139-96F7-450C-91E3-CC22B147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EE810-D59D-4F15-BFD6-BE610F5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2A2FE-D09B-425D-A65B-37FB422C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FA64-368B-4489-8932-1F285113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D2AAD-715F-4E96-A53A-5F85E1D5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81556-6DBE-432A-A7FC-BD970D12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CF0244-25D8-4CF1-B0E5-91F548339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5851B-9B2E-47B8-ADD1-E59CD2D9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2787-C1F0-4B74-8B0F-ED562212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AAA0B-1A1D-4B30-9308-13037F5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3E35D-81A3-4291-A0BA-7A2C22A1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13AF-5A60-46C5-8FE8-ADF27C62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1F2DA-076F-401A-B048-05252FFC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68825-76FF-4C5F-BDB2-FF07037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7A547-2416-4EC9-A332-82AA98A2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4FA65-E461-40CC-83AF-98ED6A0C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2554-4BB9-4BE5-ADE3-06C9397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FD724-0CF6-4BB2-8C58-B5FE5644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C55F0-96AA-4F62-B76B-426FEB66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A1D85-E608-4F0F-A5DE-D2DCF69F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81C73-A9F7-4687-9BA2-81053A13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5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75C07-F948-4111-8514-45FA4A35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43682-753E-4AB2-AC14-469C0241E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8887D9-5BB3-4F62-AEEC-801B3062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4EA41-3620-4EC4-A4C1-8E5E7701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4B71E-7522-42B2-8FA4-F40227B9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15805-66CB-47D3-AD42-F0689DEB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240E6-5414-40D3-BCA0-B485A8D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09FC1-8BF8-40DA-B674-2F02622DC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23029-103B-4C41-A441-0AA4FB5BE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11A8A-6061-4502-A7E3-1C760A009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FAA63-C616-4357-B5BC-9880585F7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B8751D-338F-41E3-9D3C-6EB8D694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FACE93-512E-4317-B7CF-EE78E25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07F3FE-C2CF-4059-BE3F-37343F6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2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A45A4-4408-464E-B89E-15057CBB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530F7-480D-4EA3-A35B-DA3E5DD7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F8793F-051E-48AD-BF6A-A1A2BA26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809D4-6E8E-4551-8C4C-C52F98D5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86DDFA-DB98-46F9-BC69-BD36286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D68EA9-3742-425B-B8A8-D57B601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E215B-A4B8-4493-8F5A-C528D6B1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9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BD0C-939B-46EA-ABAC-15AA3C0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366FE-6676-47D7-A514-7E3DEBFB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386216-2A4C-432E-A88B-8D85D949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34956-BF08-4112-9F31-F0A7F948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3DA679-B49D-42EA-96C0-F2A8AE3C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352B2-1779-422B-939C-B53E8D1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E52F-DB4D-47DF-BCAF-792BD50B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C9C912-B27D-4992-BFFC-D7890080F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D16FC-0D3B-43B3-A55B-C222925A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8621A-E54B-4303-9075-02B2443E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CE10D-54E1-4775-B909-765A79CF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D8641-1B3D-4DAE-AF78-23B84EF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5F496-3DAB-44ED-A79C-D23C62DD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7FD6C-9629-41EC-9953-C8C5CBDC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91472-8FA9-415C-B10E-4B594A131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1070-6531-4CA8-BD67-AB10E37DFD63}" type="datetimeFigureOut">
              <a:rPr lang="zh-CN" altLang="en-US" smtClean="0"/>
              <a:t>2021/12/07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633F-4901-4C8D-8937-87843193B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2868A-7BB9-462F-A641-1A5A7D81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D6B5-4771-42AE-AF0C-3EF579CF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1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A11-6D96-460B-B0A6-52A9DF8D1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数据库系统课程设计</a:t>
            </a:r>
          </a:p>
        </p:txBody>
      </p:sp>
    </p:spTree>
    <p:extLst>
      <p:ext uri="{BB962C8B-B14F-4D97-AF65-F5344CB8AC3E}">
        <p14:creationId xmlns:p14="http://schemas.microsoft.com/office/powerpoint/2010/main" val="82982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65BD-F6DE-41A8-8FD0-AC1A7647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BFCB8-475F-4249-8E39-6FAF405B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  <a:r>
              <a:rPr lang="en-US" altLang="zh-CN" dirty="0" err="1"/>
              <a:t>bulkloading</a:t>
            </a:r>
            <a:r>
              <a:rPr lang="zh-CN" altLang="en-US" dirty="0"/>
              <a:t>多核并行设计</a:t>
            </a:r>
          </a:p>
          <a:p>
            <a:pPr lvl="1"/>
            <a:r>
              <a:rPr lang="zh-CN" altLang="en-US" dirty="0"/>
              <a:t>了解</a:t>
            </a:r>
            <a:r>
              <a:rPr lang="en-US" altLang="zh-CN" dirty="0"/>
              <a:t>B+</a:t>
            </a:r>
            <a:r>
              <a:rPr lang="zh-CN" altLang="en-US" dirty="0"/>
              <a:t>树的结构和</a:t>
            </a:r>
            <a:r>
              <a:rPr lang="en-US" altLang="zh-CN" dirty="0" err="1"/>
              <a:t>bulkloading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提供一份串行的</a:t>
            </a:r>
            <a:r>
              <a:rPr lang="en-US" altLang="zh-CN" dirty="0"/>
              <a:t>B+</a:t>
            </a:r>
            <a:r>
              <a:rPr lang="zh-CN" altLang="en-US" dirty="0"/>
              <a:t>实现</a:t>
            </a:r>
            <a:r>
              <a:rPr lang="en-US" altLang="zh-CN" dirty="0" err="1"/>
              <a:t>bulkloading</a:t>
            </a:r>
            <a:r>
              <a:rPr lang="zh-CN" altLang="en-US" dirty="0"/>
              <a:t>过程的代码，基于</a:t>
            </a:r>
            <a:r>
              <a:rPr lang="en-US" altLang="zh-CN" dirty="0"/>
              <a:t>B+</a:t>
            </a:r>
            <a:r>
              <a:rPr lang="zh-CN" altLang="en-US" dirty="0"/>
              <a:t>树实现并行化</a:t>
            </a:r>
            <a:r>
              <a:rPr lang="en-US" altLang="zh-CN" dirty="0" err="1"/>
              <a:t>bulkloading</a:t>
            </a:r>
            <a:r>
              <a:rPr lang="zh-CN" altLang="en-US" dirty="0"/>
              <a:t>操作。</a:t>
            </a:r>
            <a:endParaRPr lang="en-US" altLang="zh-CN" dirty="0"/>
          </a:p>
          <a:p>
            <a:pPr lvl="1"/>
            <a:r>
              <a:rPr lang="zh-CN" altLang="en-US" dirty="0"/>
              <a:t>在单机版电脑用多核并行程序实现。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78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1C0FC-2598-4BD3-B227-E3AE2E43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Bulkloading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1800A-CEFA-4BFA-A562-BDA9FBF6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Bulkloading</a:t>
            </a:r>
            <a:endParaRPr lang="en-US" altLang="zh-CN" dirty="0"/>
          </a:p>
          <a:p>
            <a:pPr lvl="1"/>
            <a:r>
              <a:rPr lang="zh-CN" altLang="en-US" dirty="0"/>
              <a:t>对有序的数据进行批量构建</a:t>
            </a:r>
            <a:r>
              <a:rPr lang="en-US" altLang="zh-CN" dirty="0"/>
              <a:t>B+</a:t>
            </a:r>
            <a:r>
              <a:rPr lang="zh-CN" altLang="en-US" dirty="0"/>
              <a:t>树的过程。</a:t>
            </a:r>
            <a:endParaRPr lang="en-US" altLang="zh-CN" dirty="0"/>
          </a:p>
          <a:p>
            <a:r>
              <a:rPr lang="zh-CN" altLang="en-US" dirty="0"/>
              <a:t>结合代码具体说明</a:t>
            </a:r>
            <a:endParaRPr lang="en-US" altLang="zh-CN" dirty="0"/>
          </a:p>
          <a:p>
            <a:pPr lvl="1"/>
            <a:r>
              <a:rPr lang="zh-CN" altLang="en-US" dirty="0"/>
              <a:t>来源于近似最近邻检索算法</a:t>
            </a:r>
            <a:r>
              <a:rPr lang="en-US" altLang="zh-CN" dirty="0"/>
              <a:t>QALSH</a:t>
            </a:r>
            <a:r>
              <a:rPr lang="zh-CN" altLang="en-US" dirty="0"/>
              <a:t>的索引部分代码。</a:t>
            </a:r>
            <a:endParaRPr lang="en-US" altLang="zh-CN" dirty="0"/>
          </a:p>
          <a:p>
            <a:pPr lvl="1"/>
            <a:r>
              <a:rPr lang="zh-CN" altLang="en-US" dirty="0"/>
              <a:t>数据形式：有序、键值对。</a:t>
            </a:r>
            <a:endParaRPr lang="en-US" altLang="zh-CN" dirty="0"/>
          </a:p>
          <a:p>
            <a:pPr lvl="1"/>
            <a:r>
              <a:rPr lang="zh-CN" altLang="en-US" dirty="0"/>
              <a:t>批量连续插入的过程：自下往上</a:t>
            </a:r>
            <a:endParaRPr lang="en-US" altLang="zh-CN" dirty="0"/>
          </a:p>
          <a:p>
            <a:pPr lvl="2"/>
            <a:r>
              <a:rPr lang="zh-CN" altLang="en-US" dirty="0"/>
              <a:t>先从底层叶子节点构建，从左往右按顺序构建一个双向链表。</a:t>
            </a:r>
            <a:endParaRPr lang="en-US" altLang="zh-CN" dirty="0"/>
          </a:p>
          <a:p>
            <a:pPr lvl="2"/>
            <a:r>
              <a:rPr lang="zh-CN" altLang="en-US" dirty="0"/>
              <a:t>从下往上，一层层构建索引节点，每一层也是从左往右构建索引节点。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2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49A4E2B-EC82-40E0-B53E-98BA4F1DD4D8}"/>
              </a:ext>
            </a:extLst>
          </p:cNvPr>
          <p:cNvSpPr/>
          <p:nvPr/>
        </p:nvSpPr>
        <p:spPr>
          <a:xfrm>
            <a:off x="838200" y="5082522"/>
            <a:ext cx="11147276" cy="1410353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D4BB20CD-111A-4C27-AB76-EED88FF1B955}"/>
              </a:ext>
            </a:extLst>
          </p:cNvPr>
          <p:cNvSpPr/>
          <p:nvPr/>
        </p:nvSpPr>
        <p:spPr>
          <a:xfrm>
            <a:off x="1717040" y="1690688"/>
            <a:ext cx="9636760" cy="3009376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467DE3-E624-4868-AD9D-FAF3EC88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Bulkloading</a:t>
            </a:r>
            <a:r>
              <a:rPr lang="zh-CN" altLang="en-US" dirty="0"/>
              <a:t>说明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42706C-DE21-4364-AC6D-FD9E0D32CB9F}"/>
              </a:ext>
            </a:extLst>
          </p:cNvPr>
          <p:cNvSpPr/>
          <p:nvPr/>
        </p:nvSpPr>
        <p:spPr>
          <a:xfrm>
            <a:off x="962660" y="5341303"/>
            <a:ext cx="2143760" cy="9705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AF614-B95E-489D-AF40-9E8EE8F56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02193"/>
              </p:ext>
            </p:extLst>
          </p:nvPr>
        </p:nvGraphicFramePr>
        <p:xfrm>
          <a:off x="1247140" y="5417504"/>
          <a:ext cx="11811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A5867D0-B7DD-4CD3-8D49-2B0126D3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30612"/>
              </p:ext>
            </p:extLst>
          </p:nvPr>
        </p:nvGraphicFramePr>
        <p:xfrm>
          <a:off x="1247140" y="5859465"/>
          <a:ext cx="15748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4024473555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068839-CAAC-4D8B-9150-953ACDBF8CAD}"/>
              </a:ext>
            </a:extLst>
          </p:cNvPr>
          <p:cNvSpPr/>
          <p:nvPr/>
        </p:nvSpPr>
        <p:spPr>
          <a:xfrm>
            <a:off x="3378835" y="5365915"/>
            <a:ext cx="2143760" cy="9705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B402ECA-44A8-4FC6-97EE-CCBF6F6B4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00317"/>
              </p:ext>
            </p:extLst>
          </p:nvPr>
        </p:nvGraphicFramePr>
        <p:xfrm>
          <a:off x="3663315" y="5442116"/>
          <a:ext cx="11811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45B9D5B-D768-4196-AC43-74836B50C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4541"/>
              </p:ext>
            </p:extLst>
          </p:nvPr>
        </p:nvGraphicFramePr>
        <p:xfrm>
          <a:off x="3663315" y="5884077"/>
          <a:ext cx="15748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4024473555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7D4339-5071-4A11-9833-141840A52670}"/>
              </a:ext>
            </a:extLst>
          </p:cNvPr>
          <p:cNvSpPr/>
          <p:nvPr/>
        </p:nvSpPr>
        <p:spPr>
          <a:xfrm>
            <a:off x="7222490" y="5333052"/>
            <a:ext cx="2143760" cy="9705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917CB7-204C-4B63-BE82-312609670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16011"/>
              </p:ext>
            </p:extLst>
          </p:nvPr>
        </p:nvGraphicFramePr>
        <p:xfrm>
          <a:off x="7506970" y="5409253"/>
          <a:ext cx="11811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27D1A16-B5C1-43B8-B481-4AC4006A3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26841"/>
              </p:ext>
            </p:extLst>
          </p:nvPr>
        </p:nvGraphicFramePr>
        <p:xfrm>
          <a:off x="7506970" y="5851214"/>
          <a:ext cx="15748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4024473555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3FE82F-1997-4736-98E0-56BE39521DA4}"/>
              </a:ext>
            </a:extLst>
          </p:cNvPr>
          <p:cNvSpPr/>
          <p:nvPr/>
        </p:nvSpPr>
        <p:spPr>
          <a:xfrm>
            <a:off x="9664700" y="5333052"/>
            <a:ext cx="2143760" cy="9705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AC7E5A2-C1BA-4AA5-BE9D-92C399E00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32297"/>
              </p:ext>
            </p:extLst>
          </p:nvPr>
        </p:nvGraphicFramePr>
        <p:xfrm>
          <a:off x="9949180" y="5409253"/>
          <a:ext cx="11811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DD64D7-4F11-4A25-80E1-56D0F26A8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99156"/>
              </p:ext>
            </p:extLst>
          </p:nvPr>
        </p:nvGraphicFramePr>
        <p:xfrm>
          <a:off x="9949180" y="5851214"/>
          <a:ext cx="157480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  <a:gridCol w="314960">
                  <a:extLst>
                    <a:ext uri="{9D8B030D-6E8A-4147-A177-3AD203B41FA5}">
                      <a16:colId xmlns:a16="http://schemas.microsoft.com/office/drawing/2014/main" val="4024473555"/>
                    </a:ext>
                  </a:extLst>
                </a:gridCol>
              </a:tblGrid>
              <a:tr h="284797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0547F7D-2A2F-4CB6-B4BC-6D34CB01A826}"/>
              </a:ext>
            </a:extLst>
          </p:cNvPr>
          <p:cNvSpPr/>
          <p:nvPr/>
        </p:nvSpPr>
        <p:spPr>
          <a:xfrm>
            <a:off x="2247900" y="3520599"/>
            <a:ext cx="2143760" cy="97059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0514E78-E747-4335-8D55-1100AE40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46493"/>
              </p:ext>
            </p:extLst>
          </p:nvPr>
        </p:nvGraphicFramePr>
        <p:xfrm>
          <a:off x="2532380" y="3596799"/>
          <a:ext cx="1480820" cy="3740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927036072"/>
                    </a:ext>
                  </a:extLst>
                </a:gridCol>
              </a:tblGrid>
              <a:tr h="37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28D39AA-2384-43EA-9896-44473DDB7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4191"/>
              </p:ext>
            </p:extLst>
          </p:nvPr>
        </p:nvGraphicFramePr>
        <p:xfrm>
          <a:off x="2532380" y="4038761"/>
          <a:ext cx="148082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</a:tblGrid>
              <a:tr h="289558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D956366-C5BB-4A5C-8CFD-27E74CFCC3F4}"/>
              </a:ext>
            </a:extLst>
          </p:cNvPr>
          <p:cNvSpPr/>
          <p:nvPr/>
        </p:nvSpPr>
        <p:spPr>
          <a:xfrm>
            <a:off x="5377180" y="3520599"/>
            <a:ext cx="2143760" cy="97059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6E59FF4-D7E7-4B2D-A57C-856B7A2A3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74087"/>
              </p:ext>
            </p:extLst>
          </p:nvPr>
        </p:nvGraphicFramePr>
        <p:xfrm>
          <a:off x="5661660" y="3596799"/>
          <a:ext cx="1480820" cy="3740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927036072"/>
                    </a:ext>
                  </a:extLst>
                </a:gridCol>
              </a:tblGrid>
              <a:tr h="37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67F7568-9442-466A-8F41-397CCD411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80294"/>
              </p:ext>
            </p:extLst>
          </p:nvPr>
        </p:nvGraphicFramePr>
        <p:xfrm>
          <a:off x="5661660" y="4038761"/>
          <a:ext cx="148082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</a:tblGrid>
              <a:tr h="289558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EE9B674-ACCA-4ABA-832D-4AC6E9FB4DFF}"/>
              </a:ext>
            </a:extLst>
          </p:cNvPr>
          <p:cNvSpPr/>
          <p:nvPr/>
        </p:nvSpPr>
        <p:spPr>
          <a:xfrm>
            <a:off x="8398510" y="3501393"/>
            <a:ext cx="2143760" cy="97059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3D03764-DB9E-4607-A8A0-B974E1BB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42303"/>
              </p:ext>
            </p:extLst>
          </p:nvPr>
        </p:nvGraphicFramePr>
        <p:xfrm>
          <a:off x="8682990" y="3577593"/>
          <a:ext cx="1480820" cy="3740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927036072"/>
                    </a:ext>
                  </a:extLst>
                </a:gridCol>
              </a:tblGrid>
              <a:tr h="37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7B4FB6-CAF1-4D94-B63A-5CC7933D4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5458"/>
              </p:ext>
            </p:extLst>
          </p:nvPr>
        </p:nvGraphicFramePr>
        <p:xfrm>
          <a:off x="8682990" y="4019555"/>
          <a:ext cx="148082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</a:tblGrid>
              <a:tr h="289558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C8D70DD-4425-4177-BE4A-088B7C61B2E2}"/>
              </a:ext>
            </a:extLst>
          </p:cNvPr>
          <p:cNvSpPr/>
          <p:nvPr/>
        </p:nvSpPr>
        <p:spPr>
          <a:xfrm>
            <a:off x="5363210" y="1881823"/>
            <a:ext cx="2143760" cy="97059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0E90875-9CA8-4D35-9B4A-7959C938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74219"/>
              </p:ext>
            </p:extLst>
          </p:nvPr>
        </p:nvGraphicFramePr>
        <p:xfrm>
          <a:off x="5647690" y="1958023"/>
          <a:ext cx="1480820" cy="37401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927036072"/>
                    </a:ext>
                  </a:extLst>
                </a:gridCol>
              </a:tblGrid>
              <a:tr h="374011"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AB5D5C4-BB5D-4D8B-A8B7-A727A4176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56589"/>
              </p:ext>
            </p:extLst>
          </p:nvPr>
        </p:nvGraphicFramePr>
        <p:xfrm>
          <a:off x="5647690" y="2399985"/>
          <a:ext cx="1480820" cy="365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809021032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2706925643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63657278"/>
                    </a:ext>
                  </a:extLst>
                </a:gridCol>
                <a:gridCol w="370205">
                  <a:extLst>
                    <a:ext uri="{9D8B030D-6E8A-4147-A177-3AD203B41FA5}">
                      <a16:colId xmlns:a16="http://schemas.microsoft.com/office/drawing/2014/main" val="385648572"/>
                    </a:ext>
                  </a:extLst>
                </a:gridCol>
              </a:tblGrid>
              <a:tr h="289558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96507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E4C2E68-E77E-4913-B9D5-6BFCE15E1129}"/>
              </a:ext>
            </a:extLst>
          </p:cNvPr>
          <p:cNvSpPr txBox="1"/>
          <p:nvPr/>
        </p:nvSpPr>
        <p:spPr>
          <a:xfrm>
            <a:off x="5937873" y="566365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……………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C9B4978-FCEF-4532-8146-5BCCFC47DC1C}"/>
              </a:ext>
            </a:extLst>
          </p:cNvPr>
          <p:cNvSpPr txBox="1"/>
          <p:nvPr/>
        </p:nvSpPr>
        <p:spPr>
          <a:xfrm>
            <a:off x="206524" y="54769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叶子</a:t>
            </a:r>
            <a:endParaRPr lang="en-US" altLang="zh-CN" dirty="0"/>
          </a:p>
          <a:p>
            <a:r>
              <a:rPr lang="zh-CN" altLang="en-US" dirty="0"/>
              <a:t>节点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0FD61C-9261-4FF6-995F-0E3B7A4D66FE}"/>
              </a:ext>
            </a:extLst>
          </p:cNvPr>
          <p:cNvSpPr txBox="1"/>
          <p:nvPr/>
        </p:nvSpPr>
        <p:spPr>
          <a:xfrm>
            <a:off x="316329" y="2852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</a:t>
            </a:r>
            <a:endParaRPr lang="en-US" altLang="zh-CN" dirty="0"/>
          </a:p>
          <a:p>
            <a:r>
              <a:rPr lang="zh-CN" altLang="en-US" dirty="0"/>
              <a:t>节点</a:t>
            </a:r>
            <a:endParaRPr lang="en-US" altLang="zh-CN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FDDC7CD-A350-4696-ABFE-3FA9E6E30AEB}"/>
              </a:ext>
            </a:extLst>
          </p:cNvPr>
          <p:cNvCxnSpPr>
            <a:cxnSpLocks/>
          </p:cNvCxnSpPr>
          <p:nvPr/>
        </p:nvCxnSpPr>
        <p:spPr>
          <a:xfrm flipH="1">
            <a:off x="2077720" y="4509732"/>
            <a:ext cx="744220" cy="819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496BEE-B1F5-4E10-BBBC-77C19F4B9300}"/>
              </a:ext>
            </a:extLst>
          </p:cNvPr>
          <p:cNvCxnSpPr>
            <a:cxnSpLocks/>
          </p:cNvCxnSpPr>
          <p:nvPr/>
        </p:nvCxnSpPr>
        <p:spPr>
          <a:xfrm>
            <a:off x="3343811" y="4503656"/>
            <a:ext cx="558314" cy="8622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A1A9898-9AD1-4D75-9022-C076DA08763A}"/>
              </a:ext>
            </a:extLst>
          </p:cNvPr>
          <p:cNvCxnSpPr>
            <a:cxnSpLocks/>
          </p:cNvCxnSpPr>
          <p:nvPr/>
        </p:nvCxnSpPr>
        <p:spPr>
          <a:xfrm>
            <a:off x="4133091" y="4490307"/>
            <a:ext cx="1562555" cy="8355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AE42846-33C7-4A8D-A8B9-30FC110A6D19}"/>
              </a:ext>
            </a:extLst>
          </p:cNvPr>
          <p:cNvCxnSpPr>
            <a:cxnSpLocks/>
          </p:cNvCxnSpPr>
          <p:nvPr/>
        </p:nvCxnSpPr>
        <p:spPr>
          <a:xfrm flipH="1">
            <a:off x="6022975" y="4460129"/>
            <a:ext cx="285115" cy="905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528E6D2-6C98-42AF-94A3-2328EE8C72C0}"/>
              </a:ext>
            </a:extLst>
          </p:cNvPr>
          <p:cNvCxnSpPr>
            <a:cxnSpLocks/>
          </p:cNvCxnSpPr>
          <p:nvPr/>
        </p:nvCxnSpPr>
        <p:spPr>
          <a:xfrm flipH="1">
            <a:off x="6308090" y="4490307"/>
            <a:ext cx="128046" cy="9189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F6AB8C8-7E5E-4062-BC65-5BE33EA14337}"/>
              </a:ext>
            </a:extLst>
          </p:cNvPr>
          <p:cNvCxnSpPr>
            <a:cxnSpLocks/>
          </p:cNvCxnSpPr>
          <p:nvPr/>
        </p:nvCxnSpPr>
        <p:spPr>
          <a:xfrm>
            <a:off x="6744223" y="4502568"/>
            <a:ext cx="179817" cy="8633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6E0D274-64E5-466D-AE4D-641145BBFA33}"/>
              </a:ext>
            </a:extLst>
          </p:cNvPr>
          <p:cNvSpPr txBox="1"/>
          <p:nvPr/>
        </p:nvSpPr>
        <p:spPr>
          <a:xfrm>
            <a:off x="6412076" y="47283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DA32D1B-8C42-407B-B288-9866A027FF50}"/>
              </a:ext>
            </a:extLst>
          </p:cNvPr>
          <p:cNvSpPr txBox="1"/>
          <p:nvPr/>
        </p:nvSpPr>
        <p:spPr>
          <a:xfrm>
            <a:off x="4530725" y="47495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789F6F2-28FA-4A39-ADD9-F2D17965BF22}"/>
              </a:ext>
            </a:extLst>
          </p:cNvPr>
          <p:cNvCxnSpPr>
            <a:cxnSpLocks/>
          </p:cNvCxnSpPr>
          <p:nvPr/>
        </p:nvCxnSpPr>
        <p:spPr>
          <a:xfrm flipH="1">
            <a:off x="7183113" y="4485054"/>
            <a:ext cx="2119785" cy="765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F147955-82EA-4A69-B079-5CDB60B35473}"/>
              </a:ext>
            </a:extLst>
          </p:cNvPr>
          <p:cNvCxnSpPr>
            <a:cxnSpLocks/>
          </p:cNvCxnSpPr>
          <p:nvPr/>
        </p:nvCxnSpPr>
        <p:spPr>
          <a:xfrm flipH="1">
            <a:off x="8527811" y="4485054"/>
            <a:ext cx="947913" cy="856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9F72450-76E8-4E52-A374-01EEF46BA69D}"/>
              </a:ext>
            </a:extLst>
          </p:cNvPr>
          <p:cNvCxnSpPr>
            <a:cxnSpLocks/>
          </p:cNvCxnSpPr>
          <p:nvPr/>
        </p:nvCxnSpPr>
        <p:spPr>
          <a:xfrm>
            <a:off x="9774174" y="4509732"/>
            <a:ext cx="598947" cy="8191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FA40F2A-E16E-40D7-BD3F-96EEE951D9B0}"/>
              </a:ext>
            </a:extLst>
          </p:cNvPr>
          <p:cNvSpPr txBox="1"/>
          <p:nvPr/>
        </p:nvSpPr>
        <p:spPr>
          <a:xfrm>
            <a:off x="8628999" y="4663679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826343B-9721-4C28-A184-9F9EBBC8F6C5}"/>
              </a:ext>
            </a:extLst>
          </p:cNvPr>
          <p:cNvCxnSpPr>
            <a:cxnSpLocks/>
          </p:cNvCxnSpPr>
          <p:nvPr/>
        </p:nvCxnSpPr>
        <p:spPr>
          <a:xfrm flipH="1">
            <a:off x="3663315" y="2852252"/>
            <a:ext cx="1753136" cy="6657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794B93-1900-4CF5-90C7-4C7E3DE041C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365726" y="2862829"/>
            <a:ext cx="36344" cy="7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73EE771-9C8E-441F-A546-10B72698EBB3}"/>
              </a:ext>
            </a:extLst>
          </p:cNvPr>
          <p:cNvCxnSpPr>
            <a:cxnSpLocks/>
          </p:cNvCxnSpPr>
          <p:nvPr/>
        </p:nvCxnSpPr>
        <p:spPr>
          <a:xfrm>
            <a:off x="7351345" y="2807155"/>
            <a:ext cx="1951553" cy="688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3C33BD2-3711-457C-BA0C-673A9B6925D1}"/>
              </a:ext>
            </a:extLst>
          </p:cNvPr>
          <p:cNvCxnSpPr>
            <a:cxnSpLocks/>
          </p:cNvCxnSpPr>
          <p:nvPr/>
        </p:nvCxnSpPr>
        <p:spPr>
          <a:xfrm>
            <a:off x="3117398" y="5663651"/>
            <a:ext cx="261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8A0AA12-A530-422C-804D-CA6A85F989FA}"/>
              </a:ext>
            </a:extLst>
          </p:cNvPr>
          <p:cNvCxnSpPr>
            <a:cxnSpLocks/>
          </p:cNvCxnSpPr>
          <p:nvPr/>
        </p:nvCxnSpPr>
        <p:spPr>
          <a:xfrm>
            <a:off x="9403263" y="5678342"/>
            <a:ext cx="261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68CF6E9-5762-402B-A09F-2535B0215D0D}"/>
              </a:ext>
            </a:extLst>
          </p:cNvPr>
          <p:cNvCxnSpPr>
            <a:cxnSpLocks/>
          </p:cNvCxnSpPr>
          <p:nvPr/>
        </p:nvCxnSpPr>
        <p:spPr>
          <a:xfrm>
            <a:off x="5530941" y="5678342"/>
            <a:ext cx="261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E9CF3F6-28C2-4043-AFCD-4D5B1629832D}"/>
              </a:ext>
            </a:extLst>
          </p:cNvPr>
          <p:cNvCxnSpPr>
            <a:cxnSpLocks/>
          </p:cNvCxnSpPr>
          <p:nvPr/>
        </p:nvCxnSpPr>
        <p:spPr>
          <a:xfrm>
            <a:off x="6961053" y="5678342"/>
            <a:ext cx="261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CEF1435-37CA-4849-BFF9-75BF538CEEAA}"/>
              </a:ext>
            </a:extLst>
          </p:cNvPr>
          <p:cNvCxnSpPr>
            <a:cxnSpLocks/>
          </p:cNvCxnSpPr>
          <p:nvPr/>
        </p:nvCxnSpPr>
        <p:spPr>
          <a:xfrm flipH="1">
            <a:off x="3090130" y="6031766"/>
            <a:ext cx="292614" cy="12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EFD997C-D3D6-4D32-857F-6D29855375E9}"/>
              </a:ext>
            </a:extLst>
          </p:cNvPr>
          <p:cNvCxnSpPr>
            <a:cxnSpLocks/>
          </p:cNvCxnSpPr>
          <p:nvPr/>
        </p:nvCxnSpPr>
        <p:spPr>
          <a:xfrm flipH="1">
            <a:off x="5476421" y="6043782"/>
            <a:ext cx="292614" cy="12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AE84FD9-7F33-4289-B74A-4C086D5221FF}"/>
              </a:ext>
            </a:extLst>
          </p:cNvPr>
          <p:cNvCxnSpPr>
            <a:cxnSpLocks/>
          </p:cNvCxnSpPr>
          <p:nvPr/>
        </p:nvCxnSpPr>
        <p:spPr>
          <a:xfrm flipH="1">
            <a:off x="6938601" y="6041736"/>
            <a:ext cx="292614" cy="12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7C1DC1-C37F-4DF5-9A34-CC479D9B82EF}"/>
              </a:ext>
            </a:extLst>
          </p:cNvPr>
          <p:cNvCxnSpPr>
            <a:cxnSpLocks/>
          </p:cNvCxnSpPr>
          <p:nvPr/>
        </p:nvCxnSpPr>
        <p:spPr>
          <a:xfrm flipH="1">
            <a:off x="9408919" y="6059494"/>
            <a:ext cx="292614" cy="12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93335E7-FECD-4929-93A0-E0FDB91956F9}"/>
              </a:ext>
            </a:extLst>
          </p:cNvPr>
          <p:cNvCxnSpPr>
            <a:cxnSpLocks/>
          </p:cNvCxnSpPr>
          <p:nvPr/>
        </p:nvCxnSpPr>
        <p:spPr>
          <a:xfrm>
            <a:off x="4391660" y="3875491"/>
            <a:ext cx="97155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E2A5894-04A8-4E43-9177-4B42FAAA69B9}"/>
              </a:ext>
            </a:extLst>
          </p:cNvPr>
          <p:cNvCxnSpPr>
            <a:cxnSpLocks/>
          </p:cNvCxnSpPr>
          <p:nvPr/>
        </p:nvCxnSpPr>
        <p:spPr>
          <a:xfrm>
            <a:off x="7520940" y="3875491"/>
            <a:ext cx="8775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5250547D-4071-4D20-9FEF-5E19D7C18F0A}"/>
              </a:ext>
            </a:extLst>
          </p:cNvPr>
          <p:cNvCxnSpPr>
            <a:cxnSpLocks/>
          </p:cNvCxnSpPr>
          <p:nvPr/>
        </p:nvCxnSpPr>
        <p:spPr>
          <a:xfrm flipH="1" flipV="1">
            <a:off x="4368406" y="4202435"/>
            <a:ext cx="989193" cy="107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78F145D-88DE-4C3F-AF44-8CCBA4F0B172}"/>
              </a:ext>
            </a:extLst>
          </p:cNvPr>
          <p:cNvCxnSpPr>
            <a:cxnSpLocks/>
          </p:cNvCxnSpPr>
          <p:nvPr/>
        </p:nvCxnSpPr>
        <p:spPr>
          <a:xfrm flipH="1">
            <a:off x="7506970" y="4244774"/>
            <a:ext cx="891541" cy="31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7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373DB-6BD1-4E35-920A-2D42EB7A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Bulkloading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D26CA-09D0-4920-BFB2-FAA6322B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80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叶子节点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从左往右构建一层双向链表。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每个节点有两个数组，一个存储</a:t>
            </a:r>
            <a:r>
              <a:rPr lang="en-US" altLang="zh-CN" dirty="0"/>
              <a:t>key</a:t>
            </a:r>
            <a:r>
              <a:rPr lang="zh-CN" altLang="en-US" dirty="0"/>
              <a:t>，一个存储</a:t>
            </a:r>
            <a:r>
              <a:rPr lang="en-US" altLang="zh-CN" dirty="0"/>
              <a:t>value</a:t>
            </a:r>
            <a:r>
              <a:rPr lang="zh-CN" altLang="en-US" dirty="0"/>
              <a:t>，存储的</a:t>
            </a:r>
            <a:r>
              <a:rPr lang="en-US" altLang="zh-CN" dirty="0"/>
              <a:t>key</a:t>
            </a:r>
            <a:r>
              <a:rPr lang="zh-CN" altLang="en-US" dirty="0"/>
              <a:t>数量和</a:t>
            </a:r>
            <a:r>
              <a:rPr lang="en-US" altLang="zh-CN" dirty="0"/>
              <a:t>value</a:t>
            </a:r>
            <a:r>
              <a:rPr lang="zh-CN" altLang="en-US" dirty="0"/>
              <a:t>数量不相等，实际上是一个</a:t>
            </a:r>
            <a:r>
              <a:rPr lang="en-US" altLang="zh-CN" dirty="0"/>
              <a:t>key</a:t>
            </a:r>
            <a:r>
              <a:rPr lang="zh-CN" altLang="en-US" dirty="0"/>
              <a:t>对应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value</a:t>
            </a:r>
            <a:r>
              <a:rPr lang="zh-CN" altLang="en-US" dirty="0"/>
              <a:t>。（不影响并行程序设计，理解就好）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相邻节点之间有互相指向的指针。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索引节点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每一层从左往右根据下一层子结点构建一层双向链表。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每个节点有两个数组，一个存储</a:t>
            </a:r>
            <a:r>
              <a:rPr lang="en-US" altLang="zh-CN" dirty="0"/>
              <a:t>key</a:t>
            </a:r>
            <a:r>
              <a:rPr lang="zh-CN" altLang="en-US" dirty="0"/>
              <a:t>，一个存储指向子节点的指针，数量相等。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相邻节点之间有互相指向的指针。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与磁盘交互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构建的</a:t>
            </a:r>
            <a:r>
              <a:rPr lang="en-US" altLang="zh-CN" dirty="0"/>
              <a:t>B+</a:t>
            </a:r>
            <a:r>
              <a:rPr lang="zh-CN" altLang="en-US" dirty="0"/>
              <a:t>树的每一个节点会依次存储到一个文件的不同区域中，每一个节点有一个</a:t>
            </a:r>
            <a:r>
              <a:rPr lang="en-US" altLang="zh-CN" dirty="0"/>
              <a:t>block</a:t>
            </a:r>
            <a:r>
              <a:rPr lang="zh-CN" altLang="en-US" dirty="0"/>
              <a:t>号，表示节点存储到文件的区域编号，上述所说的指针实际上是一个</a:t>
            </a:r>
            <a:r>
              <a:rPr lang="en-US" altLang="zh-CN" dirty="0"/>
              <a:t>block</a:t>
            </a:r>
            <a:r>
              <a:rPr lang="zh-CN" altLang="en-US" dirty="0"/>
              <a:t>号，表示节点存储在文件的位置。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注意：串行</a:t>
            </a:r>
            <a:r>
              <a:rPr lang="en-US" altLang="zh-CN" dirty="0" err="1"/>
              <a:t>bulkloading</a:t>
            </a:r>
            <a:r>
              <a:rPr lang="zh-CN" altLang="en-US" dirty="0"/>
              <a:t>过程中，从底层往上，每一层从左往右的节点的</a:t>
            </a:r>
            <a:r>
              <a:rPr lang="en-US" altLang="zh-CN" dirty="0"/>
              <a:t>block</a:t>
            </a:r>
            <a:r>
              <a:rPr lang="zh-CN" altLang="en-US" dirty="0"/>
              <a:t>号是按顺序分配的，并行执行，可能会导致</a:t>
            </a:r>
            <a:r>
              <a:rPr lang="en-US" altLang="zh-CN" dirty="0"/>
              <a:t>block</a:t>
            </a:r>
            <a:r>
              <a:rPr lang="zh-CN" altLang="en-US" dirty="0"/>
              <a:t>号不连续，要考虑这种问题怎么解决，否则并行执行会出现错误。</a:t>
            </a:r>
          </a:p>
        </p:txBody>
      </p:sp>
    </p:spTree>
    <p:extLst>
      <p:ext uri="{BB962C8B-B14F-4D97-AF65-F5344CB8AC3E}">
        <p14:creationId xmlns:p14="http://schemas.microsoft.com/office/powerpoint/2010/main" val="423412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EF83-D0D8-4477-9993-0B426DC9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2182E-5881-4D55-9427-A362A51B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Code</a:t>
            </a:r>
          </a:p>
          <a:p>
            <a:pPr lvl="1"/>
            <a:r>
              <a:rPr lang="zh-CN" altLang="en-US" dirty="0"/>
              <a:t>环境：</a:t>
            </a:r>
            <a:r>
              <a:rPr lang="en-US" altLang="zh-CN" dirty="0"/>
              <a:t>ubuntu</a:t>
            </a:r>
          </a:p>
          <a:p>
            <a:pPr lvl="1"/>
            <a:r>
              <a:rPr lang="en-US" altLang="zh-CN" dirty="0" err="1"/>
              <a:t>b_tree.h</a:t>
            </a:r>
            <a:r>
              <a:rPr lang="en-US" altLang="zh-CN" dirty="0"/>
              <a:t>  b_tree.cc: B+</a:t>
            </a:r>
            <a:r>
              <a:rPr lang="zh-CN" altLang="en-US" dirty="0"/>
              <a:t>树的构建</a:t>
            </a:r>
            <a:endParaRPr lang="en-US" altLang="zh-CN" dirty="0"/>
          </a:p>
          <a:p>
            <a:pPr lvl="1"/>
            <a:r>
              <a:rPr lang="en-US" altLang="zh-CN" dirty="0" err="1"/>
              <a:t>b_node.h</a:t>
            </a:r>
            <a:r>
              <a:rPr lang="en-US" altLang="zh-CN" dirty="0"/>
              <a:t>  b_node.cc: B+</a:t>
            </a:r>
            <a:r>
              <a:rPr lang="zh-CN" altLang="en-US" dirty="0"/>
              <a:t>树的节点</a:t>
            </a:r>
            <a:endParaRPr lang="en-US" altLang="zh-CN" dirty="0"/>
          </a:p>
          <a:p>
            <a:pPr lvl="1"/>
            <a:r>
              <a:rPr lang="en-US" altLang="zh-CN" dirty="0" err="1"/>
              <a:t>block_file.h</a:t>
            </a:r>
            <a:r>
              <a:rPr lang="en-US" altLang="zh-CN" dirty="0"/>
              <a:t>  block_file.cc: </a:t>
            </a:r>
            <a:r>
              <a:rPr lang="zh-CN" altLang="en-US" dirty="0"/>
              <a:t>磁盘交互的实现</a:t>
            </a:r>
            <a:endParaRPr lang="en-US" altLang="zh-CN" dirty="0"/>
          </a:p>
          <a:p>
            <a:pPr lvl="1"/>
            <a:r>
              <a:rPr lang="en-US" altLang="zh-CN" dirty="0"/>
              <a:t>main.cc: </a:t>
            </a:r>
            <a:r>
              <a:rPr lang="zh-CN" altLang="en-US" dirty="0"/>
              <a:t>调用的主程序</a:t>
            </a:r>
            <a:endParaRPr lang="en-US" altLang="zh-CN" dirty="0"/>
          </a:p>
          <a:p>
            <a:pPr lvl="1"/>
            <a:r>
              <a:rPr lang="en-US" altLang="zh-CN" dirty="0" err="1"/>
              <a:t>pri_queue</a:t>
            </a:r>
            <a:r>
              <a:rPr lang="zh-CN" altLang="en-US" dirty="0"/>
              <a:t>、</a:t>
            </a:r>
            <a:r>
              <a:rPr lang="en-US" altLang="zh-CN" dirty="0"/>
              <a:t>random</a:t>
            </a:r>
            <a:r>
              <a:rPr lang="zh-CN" altLang="en-US" dirty="0"/>
              <a:t>、</a:t>
            </a:r>
            <a:r>
              <a:rPr lang="en-US" altLang="zh-CN" dirty="0" err="1"/>
              <a:t>util</a:t>
            </a:r>
            <a:r>
              <a:rPr lang="zh-CN" altLang="en-US" dirty="0"/>
              <a:t>、</a:t>
            </a:r>
            <a:r>
              <a:rPr lang="en-US" altLang="zh-CN" dirty="0"/>
              <a:t>def:</a:t>
            </a:r>
            <a:r>
              <a:rPr lang="zh-CN" altLang="en-US" dirty="0"/>
              <a:t> 辅助函数</a:t>
            </a:r>
            <a:endParaRPr lang="en-US" altLang="zh-CN" dirty="0"/>
          </a:p>
          <a:p>
            <a:pPr lvl="1"/>
            <a:r>
              <a:rPr lang="en-US" altLang="zh-CN" dirty="0" err="1"/>
              <a:t>Makefile</a:t>
            </a:r>
            <a:r>
              <a:rPr lang="en-US" altLang="zh-CN" dirty="0"/>
              <a:t>: </a:t>
            </a:r>
            <a:r>
              <a:rPr lang="zh-CN" altLang="en-US" dirty="0"/>
              <a:t>编译运行，先将各个代码文件生成可执行的</a:t>
            </a:r>
            <a:r>
              <a:rPr lang="en-US" altLang="zh-CN" dirty="0"/>
              <a:t>.o</a:t>
            </a:r>
            <a:r>
              <a:rPr lang="zh-CN" altLang="en-US" dirty="0"/>
              <a:t>文件，然后再将所有的</a:t>
            </a:r>
            <a:r>
              <a:rPr lang="en-US" altLang="zh-CN" dirty="0"/>
              <a:t>.o</a:t>
            </a:r>
            <a:r>
              <a:rPr lang="zh-CN" altLang="en-US" dirty="0"/>
              <a:t>文件合并成一个可执行的文件</a:t>
            </a:r>
            <a:r>
              <a:rPr lang="en-US" altLang="zh-CN" dirty="0"/>
              <a:t>run</a:t>
            </a:r>
          </a:p>
          <a:p>
            <a:pPr lvl="2"/>
            <a:r>
              <a:rPr lang="zh-CN" altLang="en-US" dirty="0"/>
              <a:t>编译命令：</a:t>
            </a:r>
            <a:r>
              <a:rPr lang="en-US" altLang="zh-CN" dirty="0"/>
              <a:t>make</a:t>
            </a:r>
          </a:p>
          <a:p>
            <a:pPr lvl="2"/>
            <a:r>
              <a:rPr lang="zh-CN" altLang="en-US" dirty="0"/>
              <a:t>清除生成的</a:t>
            </a:r>
            <a:r>
              <a:rPr lang="en-US" altLang="zh-CN" dirty="0"/>
              <a:t>.o</a:t>
            </a:r>
            <a:r>
              <a:rPr lang="zh-CN" altLang="en-US" dirty="0"/>
              <a:t>文件：</a:t>
            </a:r>
            <a:r>
              <a:rPr lang="en-US" altLang="zh-CN" dirty="0"/>
              <a:t>make clean</a:t>
            </a:r>
          </a:p>
          <a:p>
            <a:pPr lvl="2"/>
            <a:r>
              <a:rPr lang="zh-CN" altLang="en-US" dirty="0"/>
              <a:t>运行命令：</a:t>
            </a:r>
            <a:r>
              <a:rPr lang="en-US" altLang="zh-CN" dirty="0"/>
              <a:t>./run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7C3B-5F8D-4478-AFBD-22B56A2E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D54A2-47DC-4363-B7CB-C90A6C60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并行编程</a:t>
            </a:r>
          </a:p>
          <a:p>
            <a:pPr lvl="2"/>
            <a:r>
              <a:rPr lang="en-US" altLang="zh-CN" dirty="0" err="1"/>
              <a:t>Pthread</a:t>
            </a:r>
            <a:r>
              <a:rPr lang="zh-CN" altLang="en-US" dirty="0"/>
              <a:t>、</a:t>
            </a:r>
            <a:r>
              <a:rPr lang="en-US" altLang="zh-CN" dirty="0"/>
              <a:t>MPI</a:t>
            </a:r>
            <a:r>
              <a:rPr lang="zh-CN" altLang="en-US" dirty="0"/>
              <a:t>都可。推荐</a:t>
            </a:r>
            <a:r>
              <a:rPr lang="en-US" altLang="zh-CN" dirty="0"/>
              <a:t>《</a:t>
            </a:r>
            <a:r>
              <a:rPr lang="zh-CN" altLang="en-US" dirty="0"/>
              <a:t>并行程序设计导论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数据集</a:t>
            </a:r>
            <a:endParaRPr lang="en-US" altLang="zh-CN" dirty="0"/>
          </a:p>
          <a:p>
            <a:pPr lvl="2"/>
            <a:r>
              <a:rPr lang="zh-CN" altLang="en-US" dirty="0"/>
              <a:t>提供一个有序键值对数据生成的代码文件</a:t>
            </a:r>
            <a:r>
              <a:rPr lang="en-US" altLang="zh-CN" dirty="0"/>
              <a:t>make_data.cpp</a:t>
            </a:r>
            <a:r>
              <a:rPr lang="zh-CN" altLang="en-US" dirty="0"/>
              <a:t>，自己生成不同数据量大小的数据，测试其并行设计在不同数据量下的加速效果。</a:t>
            </a:r>
            <a:endParaRPr lang="en-US" altLang="zh-CN" dirty="0"/>
          </a:p>
          <a:p>
            <a:pPr lvl="1"/>
            <a:r>
              <a:rPr lang="zh-CN" altLang="en-US" dirty="0"/>
              <a:t>查询检验</a:t>
            </a:r>
            <a:endParaRPr lang="en-US" altLang="zh-CN" dirty="0"/>
          </a:p>
          <a:p>
            <a:pPr lvl="2"/>
            <a:r>
              <a:rPr lang="zh-CN" altLang="en-US" dirty="0"/>
              <a:t>自己写一个遍历查询的函数，遍历输出每一层节点的数据，与串行程序相比，检验程序设计是否正确。</a:t>
            </a:r>
            <a:endParaRPr lang="en-US" altLang="zh-CN" dirty="0"/>
          </a:p>
          <a:p>
            <a:pPr lvl="3"/>
            <a:r>
              <a:rPr lang="zh-CN" altLang="en-US" dirty="0"/>
              <a:t>并行设计过程，多线程或者多进程同时执行构建不同的节点，有可能会出现中间的叶子节点数据不满的情况，可能导致叶子节点的数目有变化，可以结合实际情况分析是否正确，或者说这样的情况会有哪些好处或者坏处。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76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65BD-F6DE-41A8-8FD0-AC1A7647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BFCB8-475F-4249-8E39-6FAF405B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01960" cy="4371975"/>
          </a:xfrm>
        </p:spPr>
        <p:txBody>
          <a:bodyPr/>
          <a:lstStyle/>
          <a:p>
            <a:r>
              <a:rPr lang="zh-CN" altLang="en-US" dirty="0"/>
              <a:t>课程设计要求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  <a:r>
              <a:rPr lang="en-US" altLang="zh-CN" dirty="0" err="1"/>
              <a:t>bulkloading</a:t>
            </a:r>
            <a:r>
              <a:rPr lang="zh-CN" altLang="en-US" dirty="0"/>
              <a:t>操作过程的代码。</a:t>
            </a:r>
            <a:endParaRPr lang="en-US" altLang="zh-CN" dirty="0"/>
          </a:p>
          <a:p>
            <a:pPr lvl="1"/>
            <a:r>
              <a:rPr lang="zh-CN" altLang="en-US" dirty="0"/>
              <a:t>掌握多核并行程序的设计。</a:t>
            </a:r>
            <a:endParaRPr lang="en-US" altLang="zh-CN" dirty="0"/>
          </a:p>
          <a:p>
            <a:pPr lvl="1"/>
            <a:r>
              <a:rPr lang="zh-CN" altLang="en-US" dirty="0"/>
              <a:t>并行化实现</a:t>
            </a:r>
            <a:endParaRPr lang="en-US" altLang="zh-CN" dirty="0"/>
          </a:p>
          <a:p>
            <a:pPr lvl="2"/>
            <a:r>
              <a:rPr lang="zh-CN" altLang="en-US" dirty="0"/>
              <a:t>实现底层叶子节点的并行构建。</a:t>
            </a:r>
            <a:endParaRPr lang="en-US" altLang="zh-CN" dirty="0"/>
          </a:p>
          <a:p>
            <a:pPr lvl="2"/>
            <a:r>
              <a:rPr lang="zh-CN" altLang="en-US" dirty="0"/>
              <a:t>实现索引节点（非叶子节点）的并行构建。</a:t>
            </a:r>
            <a:endParaRPr lang="en-US" altLang="zh-CN" dirty="0"/>
          </a:p>
          <a:p>
            <a:pPr lvl="1"/>
            <a:r>
              <a:rPr lang="zh-CN" altLang="en-US" dirty="0"/>
              <a:t>实验结果</a:t>
            </a:r>
            <a:endParaRPr lang="en-US" altLang="zh-CN" dirty="0"/>
          </a:p>
          <a:p>
            <a:pPr lvl="2"/>
            <a:r>
              <a:rPr lang="zh-CN" altLang="en-US" dirty="0"/>
              <a:t>比较不同数据量的并行加速效果，将加速比绘制成折线图。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27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49EF9-E167-49D3-8576-DF99D4E6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02979-5E97-4898-816D-25DD9920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2760" cy="466725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作业代码。</a:t>
            </a:r>
          </a:p>
          <a:p>
            <a:r>
              <a:rPr lang="en-US" altLang="zh-CN" sz="2000" dirty="0"/>
              <a:t>Readme</a:t>
            </a:r>
            <a:r>
              <a:rPr lang="zh-CN" altLang="en-US" sz="2000" dirty="0"/>
              <a:t>文件，说明具体怎么运行代码，说明参数设置。</a:t>
            </a:r>
          </a:p>
          <a:p>
            <a:r>
              <a:rPr lang="zh-CN" altLang="en-US" sz="2000" dirty="0"/>
              <a:t>课程设计报告。</a:t>
            </a:r>
          </a:p>
          <a:p>
            <a:pPr lvl="1"/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r>
              <a:rPr lang="en-US" altLang="zh-CN" sz="2000" dirty="0" err="1"/>
              <a:t>bulkloading</a:t>
            </a:r>
            <a:r>
              <a:rPr lang="zh-CN" altLang="en-US" sz="2000" dirty="0"/>
              <a:t>过程的理解（用自己语言写）</a:t>
            </a:r>
          </a:p>
          <a:p>
            <a:pPr lvl="1"/>
            <a:r>
              <a:rPr lang="zh-CN" altLang="en-US" sz="2000" dirty="0"/>
              <a:t>算法并行的设计思路</a:t>
            </a:r>
          </a:p>
          <a:p>
            <a:pPr lvl="1"/>
            <a:r>
              <a:rPr lang="zh-CN" altLang="en-US" sz="2000" dirty="0"/>
              <a:t>算法流程图</a:t>
            </a:r>
          </a:p>
          <a:p>
            <a:pPr lvl="1"/>
            <a:r>
              <a:rPr lang="zh-CN" altLang="en-US" sz="2000" dirty="0"/>
              <a:t>关键代码描述</a:t>
            </a:r>
          </a:p>
          <a:p>
            <a:pPr lvl="1"/>
            <a:r>
              <a:rPr lang="zh-CN" altLang="en-US" sz="2000" dirty="0"/>
              <a:t>实验结果</a:t>
            </a:r>
          </a:p>
          <a:p>
            <a:pPr lvl="1"/>
            <a:r>
              <a:rPr lang="zh-CN" altLang="en-US" sz="2000" dirty="0"/>
              <a:t>实验分析</a:t>
            </a:r>
          </a:p>
          <a:p>
            <a:pPr lvl="1"/>
            <a:r>
              <a:rPr lang="zh-CN" altLang="en-US" sz="2000" dirty="0"/>
              <a:t>性能调优、创新优化</a:t>
            </a:r>
          </a:p>
          <a:p>
            <a:r>
              <a:rPr lang="zh-CN" altLang="en-US" sz="2000" dirty="0"/>
              <a:t>实验心得。（小组每个同学写一份，合在一个文档中）</a:t>
            </a:r>
          </a:p>
          <a:p>
            <a:r>
              <a:rPr lang="zh-CN" altLang="en-US" sz="2000" dirty="0"/>
              <a:t>学者网提交作业。</a:t>
            </a:r>
          </a:p>
          <a:p>
            <a:r>
              <a:rPr lang="en-US" altLang="zh-CN" sz="2000" dirty="0" err="1"/>
              <a:t>ddl</a:t>
            </a:r>
            <a:r>
              <a:rPr lang="zh-CN" altLang="en-US" sz="2000" dirty="0"/>
              <a:t>：</a:t>
            </a:r>
            <a:r>
              <a:rPr lang="en-US" altLang="zh-CN" sz="2000" dirty="0"/>
              <a:t>2022</a:t>
            </a:r>
            <a:r>
              <a:rPr lang="zh-CN" altLang="en-US" sz="2000" dirty="0"/>
              <a:t>年</a:t>
            </a:r>
            <a:r>
              <a:rPr lang="en-US" altLang="zh-CN" sz="2000" dirty="0"/>
              <a:t>1</a:t>
            </a:r>
            <a:r>
              <a:rPr lang="zh-CN" altLang="en-US" sz="2000" dirty="0"/>
              <a:t>月</a:t>
            </a:r>
            <a:r>
              <a:rPr lang="en-US" altLang="zh-CN" sz="2000" dirty="0"/>
              <a:t>6</a:t>
            </a:r>
            <a:r>
              <a:rPr lang="zh-CN" altLang="en-US" sz="20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54961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884</Words>
  <Application>Microsoft Office PowerPoint</Application>
  <PresentationFormat>宽屏</PresentationFormat>
  <Paragraphs>145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数据库系统课程设计</vt:lpstr>
      <vt:lpstr>课程设计</vt:lpstr>
      <vt:lpstr>Bulkloading说明</vt:lpstr>
      <vt:lpstr>Bulkloading说明</vt:lpstr>
      <vt:lpstr>Bulkloading说明</vt:lpstr>
      <vt:lpstr>编译运行</vt:lpstr>
      <vt:lpstr>实验说明</vt:lpstr>
      <vt:lpstr>课程设计要求</vt:lpstr>
      <vt:lpstr>课程设计作业提交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课程设计</dc:title>
  <dc:creator>黄 义凯</dc:creator>
  <cp:lastModifiedBy>黄 义凯</cp:lastModifiedBy>
  <cp:revision>150</cp:revision>
  <dcterms:created xsi:type="dcterms:W3CDTF">2021-11-30T08:46:00Z</dcterms:created>
  <dcterms:modified xsi:type="dcterms:W3CDTF">2021-12-07T13:37:10Z</dcterms:modified>
</cp:coreProperties>
</file>