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4"/>
  </p:notesMasterIdLst>
  <p:sldIdLst>
    <p:sldId id="258" r:id="rId2"/>
    <p:sldId id="354" r:id="rId3"/>
    <p:sldId id="355" r:id="rId4"/>
    <p:sldId id="259" r:id="rId5"/>
    <p:sldId id="260" r:id="rId6"/>
    <p:sldId id="261" r:id="rId7"/>
    <p:sldId id="262" r:id="rId8"/>
    <p:sldId id="263" r:id="rId9"/>
    <p:sldId id="264" r:id="rId10"/>
    <p:sldId id="350" r:id="rId11"/>
    <p:sldId id="351" r:id="rId12"/>
    <p:sldId id="352" r:id="rId13"/>
    <p:sldId id="353"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57" r:id="rId98"/>
    <p:sldId id="356" r:id="rId99"/>
    <p:sldId id="358" r:id="rId100"/>
    <p:sldId id="359" r:id="rId101"/>
    <p:sldId id="360" r:id="rId102"/>
    <p:sldId id="361" r:id="rId103"/>
  </p:sldIdLst>
  <p:sldSz cx="9144000" cy="6858000" type="screen4x3"/>
  <p:notesSz cx="6858000" cy="9144000"/>
  <p:defaultTextStyle>
    <a:defPPr>
      <a:defRPr lang="zh-CN"/>
    </a:defPPr>
    <a:lvl1pPr algn="l" rtl="0" fontAlgn="base">
      <a:spcBef>
        <a:spcPct val="20000"/>
      </a:spcBef>
      <a:spcAft>
        <a:spcPct val="0"/>
      </a:spcAft>
      <a:buClr>
        <a:schemeClr val="bg2"/>
      </a:buClr>
      <a:buSzPct val="75000"/>
      <a:buFont typeface="Wingdings" panose="05000000000000000000" pitchFamily="2" charset="2"/>
      <a:buChar char="v"/>
      <a:defRPr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20000"/>
      </a:spcBef>
      <a:spcAft>
        <a:spcPct val="0"/>
      </a:spcAft>
      <a:buClr>
        <a:schemeClr val="bg2"/>
      </a:buClr>
      <a:buSzPct val="75000"/>
      <a:buFont typeface="Wingdings" panose="05000000000000000000" pitchFamily="2" charset="2"/>
      <a:buChar char="v"/>
      <a:defRPr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20000"/>
      </a:spcBef>
      <a:spcAft>
        <a:spcPct val="0"/>
      </a:spcAft>
      <a:buClr>
        <a:schemeClr val="bg2"/>
      </a:buClr>
      <a:buSzPct val="75000"/>
      <a:buFont typeface="Wingdings" panose="05000000000000000000" pitchFamily="2" charset="2"/>
      <a:buChar char="v"/>
      <a:defRPr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20000"/>
      </a:spcBef>
      <a:spcAft>
        <a:spcPct val="0"/>
      </a:spcAft>
      <a:buClr>
        <a:schemeClr val="bg2"/>
      </a:buClr>
      <a:buSzPct val="75000"/>
      <a:buFont typeface="Wingdings" panose="05000000000000000000" pitchFamily="2" charset="2"/>
      <a:buChar char="v"/>
      <a:defRPr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20000"/>
      </a:spcBef>
      <a:spcAft>
        <a:spcPct val="0"/>
      </a:spcAft>
      <a:buClr>
        <a:schemeClr val="bg2"/>
      </a:buClr>
      <a:buSzPct val="75000"/>
      <a:buFont typeface="Wingdings" panose="05000000000000000000" pitchFamily="2" charset="2"/>
      <a:buChar char="v"/>
      <a:defRPr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Rot="1" noChangeAspect="1" noChangeArrowheads="1"/>
          </p:cNvSpPr>
          <p:nvPr>
            <p:ph type="sldImg" idx="2"/>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5"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3076"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zh-CN"/>
          </a:p>
        </p:txBody>
      </p:sp>
      <p:sp>
        <p:nvSpPr>
          <p:cNvPr id="3077" name="Rectangle 5"/>
          <p:cNvSpPr>
            <a:spLocks noGrp="1" noChangeArrowheads="1"/>
          </p:cNvSpPr>
          <p:nvPr>
            <p:ph type="dt" idx="1"/>
          </p:nvPr>
        </p:nvSpPr>
        <p:spPr bwMode="auto">
          <a:xfrm>
            <a:off x="3883025" y="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zh-CN"/>
          </a:p>
        </p:txBody>
      </p:sp>
      <p:sp>
        <p:nvSpPr>
          <p:cNvPr id="3078"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zh-CN"/>
          </a:p>
        </p:txBody>
      </p:sp>
      <p:sp>
        <p:nvSpPr>
          <p:cNvPr id="3079" name="Rectangle 7"/>
          <p:cNvSpPr>
            <a:spLocks noGrp="1" noChangeArrowheads="1"/>
          </p:cNvSpPr>
          <p:nvPr>
            <p:ph type="sldNum" sz="quarter" idx="5"/>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5BAD0A20-466B-41AD-B242-B1472D646137}" type="slidenum">
              <a:rPr lang="en-US" altLang="zh-CN"/>
              <a:pPr/>
              <a:t>‹#›</a:t>
            </a:fld>
            <a:endParaRPr lang="zh-CN" altLang="zh-CN"/>
          </a:p>
        </p:txBody>
      </p:sp>
    </p:spTree>
    <p:extLst>
      <p:ext uri="{BB962C8B-B14F-4D97-AF65-F5344CB8AC3E}">
        <p14:creationId xmlns:p14="http://schemas.microsoft.com/office/powerpoint/2010/main" val="42800835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AD0A20-466B-41AD-B242-B1472D646137}" type="slidenum">
              <a:rPr lang="en-US" altLang="zh-CN" smtClean="0"/>
              <a:pPr/>
              <a:t>13</a:t>
            </a:fld>
            <a:endParaRPr lang="zh-CN" altLang="zh-CN"/>
          </a:p>
        </p:txBody>
      </p:sp>
    </p:spTree>
    <p:extLst>
      <p:ext uri="{BB962C8B-B14F-4D97-AF65-F5344CB8AC3E}">
        <p14:creationId xmlns:p14="http://schemas.microsoft.com/office/powerpoint/2010/main" val="2387095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789363"/>
          </a:xfrm>
          <a:prstGeom prst="rect">
            <a:avLst/>
          </a:prstGeom>
          <a:solidFill>
            <a:srgbClr val="333399">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5" name="Picture 8" descr="校徽和中英文校名标准全称的横式组合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876925"/>
            <a:ext cx="29876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ctrTitle"/>
          </p:nvPr>
        </p:nvSpPr>
        <p:spPr>
          <a:xfrm>
            <a:off x="685800" y="1700213"/>
            <a:ext cx="7772400" cy="1728787"/>
          </a:xfrm>
        </p:spPr>
        <p:txBody>
          <a:bodyPr/>
          <a:lstStyle>
            <a:lvl1pPr algn="ctr">
              <a:defRPr sz="4800">
                <a:solidFill>
                  <a:schemeClr val="bg1"/>
                </a:solidFill>
              </a:defRPr>
            </a:lvl1pPr>
          </a:lstStyle>
          <a:p>
            <a:pPr lvl="0"/>
            <a:r>
              <a:rPr lang="zh-CN" noProof="0"/>
              <a:t>单击此处编辑母版标题样式</a:t>
            </a:r>
          </a:p>
        </p:txBody>
      </p:sp>
      <p:sp>
        <p:nvSpPr>
          <p:cNvPr id="2052" name="Rectangle 4"/>
          <p:cNvSpPr>
            <a:spLocks noGrp="1" noChangeArrowheads="1"/>
          </p:cNvSpPr>
          <p:nvPr>
            <p:ph type="subTitle" idx="1"/>
          </p:nvPr>
        </p:nvSpPr>
        <p:spPr>
          <a:xfrm>
            <a:off x="1403350" y="4149725"/>
            <a:ext cx="6400800" cy="1330325"/>
          </a:xfrm>
        </p:spPr>
        <p:txBody>
          <a:bodyPr/>
          <a:lstStyle>
            <a:lvl1pPr marL="0" indent="0" algn="ctr">
              <a:buFont typeface="Wingdings" pitchFamily="2" charset="2"/>
              <a:buNone/>
              <a:defRPr/>
            </a:lvl1pPr>
          </a:lstStyle>
          <a:p>
            <a:pPr lvl="0"/>
            <a:r>
              <a:rPr lang="zh-CN" noProof="0"/>
              <a:t>单击此处编辑母版副标题样式</a:t>
            </a:r>
          </a:p>
        </p:txBody>
      </p:sp>
      <p:sp>
        <p:nvSpPr>
          <p:cNvPr id="6" name="Rectangle 5"/>
          <p:cNvSpPr>
            <a:spLocks noGrp="1" noChangeArrowheads="1"/>
          </p:cNvSpPr>
          <p:nvPr>
            <p:ph type="dt" sz="half" idx="10"/>
          </p:nvPr>
        </p:nvSpPr>
        <p:spPr>
          <a:xfrm>
            <a:off x="457200" y="6248400"/>
            <a:ext cx="2133600" cy="457200"/>
          </a:xfrm>
        </p:spPr>
        <p:txBody>
          <a:bodyPr/>
          <a:lstStyle>
            <a:lvl1pPr>
              <a:defRPr smtClean="0"/>
            </a:lvl1pPr>
          </a:lstStyle>
          <a:p>
            <a:pPr>
              <a:defRPr/>
            </a:pPr>
            <a:endParaRPr lang="en-US"/>
          </a:p>
        </p:txBody>
      </p:sp>
      <p:sp>
        <p:nvSpPr>
          <p:cNvPr id="7" name="Rectangle 6"/>
          <p:cNvSpPr>
            <a:spLocks noGrp="1" noChangeArrowheads="1"/>
          </p:cNvSpPr>
          <p:nvPr>
            <p:ph type="ftr" sz="quarter" idx="11"/>
          </p:nvPr>
        </p:nvSpPr>
        <p:spPr>
          <a:xfrm>
            <a:off x="3124200" y="6248400"/>
            <a:ext cx="2895600" cy="457200"/>
          </a:xfrm>
        </p:spPr>
        <p:txBody>
          <a:bodyPr/>
          <a:lstStyle>
            <a:lvl1pPr>
              <a:defRPr b="0" smtClean="0"/>
            </a:lvl1pPr>
          </a:lstStyle>
          <a:p>
            <a:pPr>
              <a:defRPr/>
            </a:pPr>
            <a:r>
              <a:rPr lang="zh-CN"/>
              <a:t>Embedded System</a:t>
            </a:r>
            <a:endParaRPr lang="en-US"/>
          </a:p>
        </p:txBody>
      </p:sp>
      <p:sp>
        <p:nvSpPr>
          <p:cNvPr id="8" name="Rectangle 7"/>
          <p:cNvSpPr>
            <a:spLocks noGrp="1" noChangeArrowheads="1"/>
          </p:cNvSpPr>
          <p:nvPr>
            <p:ph type="sldNum" sz="quarter" idx="12"/>
          </p:nvPr>
        </p:nvSpPr>
        <p:spPr>
          <a:xfrm>
            <a:off x="6553200" y="6248400"/>
            <a:ext cx="2133600" cy="457200"/>
          </a:xfrm>
        </p:spPr>
        <p:txBody>
          <a:bodyPr/>
          <a:lstStyle>
            <a:lvl1pPr>
              <a:defRPr/>
            </a:lvl1pPr>
          </a:lstStyle>
          <a:p>
            <a:fld id="{73A2107A-99A3-409C-BC52-01186823BAD9}" type="slidenum">
              <a:rPr lang="en-US" altLang="zh-CN"/>
              <a:pPr/>
              <a:t>‹#›</a:t>
            </a:fld>
            <a:endParaRPr lang="en-US" altLang="zh-CN"/>
          </a:p>
        </p:txBody>
      </p:sp>
    </p:spTree>
    <p:extLst>
      <p:ext uri="{BB962C8B-B14F-4D97-AF65-F5344CB8AC3E}">
        <p14:creationId xmlns:p14="http://schemas.microsoft.com/office/powerpoint/2010/main" val="3846359271"/>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zh-CN"/>
              <a:t>Embedded System </a:t>
            </a:r>
            <a:endParaRPr lang="en-US"/>
          </a:p>
        </p:txBody>
      </p:sp>
      <p:sp>
        <p:nvSpPr>
          <p:cNvPr id="6" name="Rectangle 8"/>
          <p:cNvSpPr>
            <a:spLocks noGrp="1" noChangeArrowheads="1"/>
          </p:cNvSpPr>
          <p:nvPr>
            <p:ph type="sldNum" sz="quarter" idx="12"/>
          </p:nvPr>
        </p:nvSpPr>
        <p:spPr>
          <a:ln/>
        </p:spPr>
        <p:txBody>
          <a:bodyPr/>
          <a:lstStyle>
            <a:lvl1pPr>
              <a:defRPr/>
            </a:lvl1pPr>
          </a:lstStyle>
          <a:p>
            <a:fld id="{95F20EFE-6A6C-4A98-90DC-3C5079CF8863}" type="slidenum">
              <a:rPr lang="en-US" altLang="zh-CN"/>
              <a:pPr/>
              <a:t>‹#›</a:t>
            </a:fld>
            <a:endParaRPr lang="en-US" altLang="zh-CN"/>
          </a:p>
        </p:txBody>
      </p:sp>
    </p:spTree>
    <p:extLst>
      <p:ext uri="{BB962C8B-B14F-4D97-AF65-F5344CB8AC3E}">
        <p14:creationId xmlns:p14="http://schemas.microsoft.com/office/powerpoint/2010/main" val="2287728615"/>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77813"/>
            <a:ext cx="2058988"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29325"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zh-CN"/>
              <a:t>Embedded System </a:t>
            </a:r>
            <a:endParaRPr lang="en-US"/>
          </a:p>
        </p:txBody>
      </p:sp>
      <p:sp>
        <p:nvSpPr>
          <p:cNvPr id="6" name="Rectangle 8"/>
          <p:cNvSpPr>
            <a:spLocks noGrp="1" noChangeArrowheads="1"/>
          </p:cNvSpPr>
          <p:nvPr>
            <p:ph type="sldNum" sz="quarter" idx="12"/>
          </p:nvPr>
        </p:nvSpPr>
        <p:spPr>
          <a:ln/>
        </p:spPr>
        <p:txBody>
          <a:bodyPr/>
          <a:lstStyle>
            <a:lvl1pPr>
              <a:defRPr/>
            </a:lvl1pPr>
          </a:lstStyle>
          <a:p>
            <a:fld id="{B49F24F7-816A-40F5-A7B7-61896D0D9769}" type="slidenum">
              <a:rPr lang="en-US" altLang="zh-CN"/>
              <a:pPr/>
              <a:t>‹#›</a:t>
            </a:fld>
            <a:endParaRPr lang="en-US" altLang="zh-CN"/>
          </a:p>
        </p:txBody>
      </p:sp>
    </p:spTree>
    <p:extLst>
      <p:ext uri="{BB962C8B-B14F-4D97-AF65-F5344CB8AC3E}">
        <p14:creationId xmlns:p14="http://schemas.microsoft.com/office/powerpoint/2010/main" val="2372560632"/>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40713" cy="5853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zh-CN"/>
              <a:t>Embedded System </a:t>
            </a:r>
            <a:endParaRPr lang="en-US"/>
          </a:p>
        </p:txBody>
      </p:sp>
      <p:sp>
        <p:nvSpPr>
          <p:cNvPr id="5" name="Rectangle 8"/>
          <p:cNvSpPr>
            <a:spLocks noGrp="1" noChangeArrowheads="1"/>
          </p:cNvSpPr>
          <p:nvPr>
            <p:ph type="sldNum" sz="quarter" idx="12"/>
          </p:nvPr>
        </p:nvSpPr>
        <p:spPr>
          <a:ln/>
        </p:spPr>
        <p:txBody>
          <a:bodyPr/>
          <a:lstStyle>
            <a:lvl1pPr>
              <a:defRPr/>
            </a:lvl1pPr>
          </a:lstStyle>
          <a:p>
            <a:fld id="{BF972AF4-41B3-4618-B744-B3C32EDD57A0}" type="slidenum">
              <a:rPr lang="en-US" altLang="zh-CN"/>
              <a:pPr/>
              <a:t>‹#›</a:t>
            </a:fld>
            <a:endParaRPr lang="en-US" altLang="zh-CN"/>
          </a:p>
        </p:txBody>
      </p:sp>
    </p:spTree>
    <p:extLst>
      <p:ext uri="{BB962C8B-B14F-4D97-AF65-F5344CB8AC3E}">
        <p14:creationId xmlns:p14="http://schemas.microsoft.com/office/powerpoint/2010/main" val="5295296"/>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990600"/>
          </a:xfrm>
        </p:spPr>
        <p:txBody>
          <a:bodyPr/>
          <a:lstStyle/>
          <a:p>
            <a:r>
              <a:rPr lang="zh-CN" altLang="en-US"/>
              <a:t>单击此处编辑母版标题样式</a:t>
            </a:r>
          </a:p>
        </p:txBody>
      </p:sp>
      <p:sp>
        <p:nvSpPr>
          <p:cNvPr id="3" name="内容占位符 2"/>
          <p:cNvSpPr>
            <a:spLocks noGrp="1"/>
          </p:cNvSpPr>
          <p:nvPr>
            <p:ph sz="quarter" idx="1"/>
          </p:nvPr>
        </p:nvSpPr>
        <p:spPr>
          <a:xfrm>
            <a:off x="468313" y="1557338"/>
            <a:ext cx="40386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59313" y="1557338"/>
            <a:ext cx="40386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313" y="3919538"/>
            <a:ext cx="4038600" cy="22113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59313" y="3919538"/>
            <a:ext cx="4038600" cy="22113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zh-CN"/>
              <a:t>Embedded System </a:t>
            </a:r>
            <a:endParaRPr lang="en-US"/>
          </a:p>
        </p:txBody>
      </p:sp>
      <p:sp>
        <p:nvSpPr>
          <p:cNvPr id="9" name="Rectangle 8"/>
          <p:cNvSpPr>
            <a:spLocks noGrp="1" noChangeArrowheads="1"/>
          </p:cNvSpPr>
          <p:nvPr>
            <p:ph type="sldNum" sz="quarter" idx="12"/>
          </p:nvPr>
        </p:nvSpPr>
        <p:spPr>
          <a:ln/>
        </p:spPr>
        <p:txBody>
          <a:bodyPr/>
          <a:lstStyle>
            <a:lvl1pPr>
              <a:defRPr/>
            </a:lvl1pPr>
          </a:lstStyle>
          <a:p>
            <a:fld id="{DE104054-6494-4F56-A96D-1A418EFE849B}" type="slidenum">
              <a:rPr lang="en-US" altLang="zh-CN"/>
              <a:pPr/>
              <a:t>‹#›</a:t>
            </a:fld>
            <a:endParaRPr lang="en-US" altLang="zh-CN"/>
          </a:p>
        </p:txBody>
      </p:sp>
    </p:spTree>
    <p:extLst>
      <p:ext uri="{BB962C8B-B14F-4D97-AF65-F5344CB8AC3E}">
        <p14:creationId xmlns:p14="http://schemas.microsoft.com/office/powerpoint/2010/main" val="2879401864"/>
      </p:ext>
    </p:extLst>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990600"/>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557338"/>
            <a:ext cx="4038600" cy="4573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1557338"/>
            <a:ext cx="4038600" cy="4573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zh-CN"/>
              <a:t>Embedded System </a:t>
            </a:r>
            <a:endParaRPr lang="en-US"/>
          </a:p>
        </p:txBody>
      </p:sp>
      <p:sp>
        <p:nvSpPr>
          <p:cNvPr id="7" name="Rectangle 8"/>
          <p:cNvSpPr>
            <a:spLocks noGrp="1" noChangeArrowheads="1"/>
          </p:cNvSpPr>
          <p:nvPr>
            <p:ph type="sldNum" sz="quarter" idx="12"/>
          </p:nvPr>
        </p:nvSpPr>
        <p:spPr>
          <a:ln/>
        </p:spPr>
        <p:txBody>
          <a:bodyPr/>
          <a:lstStyle>
            <a:lvl1pPr>
              <a:defRPr/>
            </a:lvl1pPr>
          </a:lstStyle>
          <a:p>
            <a:fld id="{938725BB-E138-46D8-9F88-2F6D267388A7}" type="slidenum">
              <a:rPr lang="en-US" altLang="zh-CN"/>
              <a:pPr/>
              <a:t>‹#›</a:t>
            </a:fld>
            <a:endParaRPr lang="en-US" altLang="zh-CN"/>
          </a:p>
        </p:txBody>
      </p:sp>
    </p:spTree>
    <p:extLst>
      <p:ext uri="{BB962C8B-B14F-4D97-AF65-F5344CB8AC3E}">
        <p14:creationId xmlns:p14="http://schemas.microsoft.com/office/powerpoint/2010/main" val="2596639315"/>
      </p:ext>
    </p:extLst>
  </p:cSld>
  <p:clrMapOvr>
    <a:masterClrMapping/>
  </p:clrMapOvr>
  <p:transition spd="med">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表格占位符 2"/>
          <p:cNvSpPr>
            <a:spLocks noGrp="1"/>
          </p:cNvSpPr>
          <p:nvPr>
            <p:ph type="tbl" idx="1"/>
          </p:nvPr>
        </p:nvSpPr>
        <p:spPr>
          <a:xfrm>
            <a:off x="457200" y="1981200"/>
            <a:ext cx="8229600" cy="3886200"/>
          </a:xfrm>
        </p:spPr>
        <p:txBody>
          <a:bodyPr/>
          <a:lstStyle/>
          <a:p>
            <a:endParaRPr lang="zh-CN" altLang="en-US"/>
          </a:p>
        </p:txBody>
      </p:sp>
      <p:sp>
        <p:nvSpPr>
          <p:cNvPr id="4" name="页脚占位符 3"/>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1"/>
          </p:nvPr>
        </p:nvSpPr>
        <p:spPr>
          <a:xfrm>
            <a:off x="6553200" y="6248400"/>
            <a:ext cx="2133600" cy="457200"/>
          </a:xfrm>
        </p:spPr>
        <p:txBody>
          <a:bodyPr/>
          <a:lstStyle>
            <a:lvl1pPr>
              <a:defRPr/>
            </a:lvl1pPr>
          </a:lstStyle>
          <a:p>
            <a:fld id="{AAA94088-D3B4-43FF-9F50-5E9439E3BD9C}" type="slidenum">
              <a:rPr lang="en-US" altLang="zh-CN"/>
              <a:pPr/>
              <a:t>‹#›</a:t>
            </a:fld>
            <a:endParaRPr lang="en-US" altLang="zh-CN"/>
          </a:p>
        </p:txBody>
      </p:sp>
      <p:sp>
        <p:nvSpPr>
          <p:cNvPr id="6" name="日期占位符 5"/>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235697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zh-CN"/>
              <a:t>Embedded System </a:t>
            </a:r>
            <a:endParaRPr lang="en-US"/>
          </a:p>
        </p:txBody>
      </p:sp>
      <p:sp>
        <p:nvSpPr>
          <p:cNvPr id="6" name="Rectangle 8"/>
          <p:cNvSpPr>
            <a:spLocks noGrp="1" noChangeArrowheads="1"/>
          </p:cNvSpPr>
          <p:nvPr>
            <p:ph type="sldNum" sz="quarter" idx="12"/>
          </p:nvPr>
        </p:nvSpPr>
        <p:spPr>
          <a:ln/>
        </p:spPr>
        <p:txBody>
          <a:bodyPr/>
          <a:lstStyle>
            <a:lvl1pPr>
              <a:defRPr/>
            </a:lvl1pPr>
          </a:lstStyle>
          <a:p>
            <a:fld id="{1DB38BBA-ACBC-4F85-AF04-066E252BEF1A}" type="slidenum">
              <a:rPr lang="en-US" altLang="zh-CN"/>
              <a:pPr/>
              <a:t>‹#›</a:t>
            </a:fld>
            <a:endParaRPr lang="en-US" altLang="zh-CN"/>
          </a:p>
        </p:txBody>
      </p:sp>
    </p:spTree>
    <p:extLst>
      <p:ext uri="{BB962C8B-B14F-4D97-AF65-F5344CB8AC3E}">
        <p14:creationId xmlns:p14="http://schemas.microsoft.com/office/powerpoint/2010/main" val="474780098"/>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zh-CN"/>
              <a:t>Embedded System </a:t>
            </a:r>
            <a:endParaRPr lang="en-US"/>
          </a:p>
        </p:txBody>
      </p:sp>
      <p:sp>
        <p:nvSpPr>
          <p:cNvPr id="6" name="Rectangle 8"/>
          <p:cNvSpPr>
            <a:spLocks noGrp="1" noChangeArrowheads="1"/>
          </p:cNvSpPr>
          <p:nvPr>
            <p:ph type="sldNum" sz="quarter" idx="12"/>
          </p:nvPr>
        </p:nvSpPr>
        <p:spPr>
          <a:ln/>
        </p:spPr>
        <p:txBody>
          <a:bodyPr/>
          <a:lstStyle>
            <a:lvl1pPr>
              <a:defRPr/>
            </a:lvl1pPr>
          </a:lstStyle>
          <a:p>
            <a:fld id="{7FA7DD47-791C-45DF-A11D-EB1B6820036B}" type="slidenum">
              <a:rPr lang="en-US" altLang="zh-CN"/>
              <a:pPr/>
              <a:t>‹#›</a:t>
            </a:fld>
            <a:endParaRPr lang="en-US" altLang="zh-CN"/>
          </a:p>
        </p:txBody>
      </p:sp>
    </p:spTree>
    <p:extLst>
      <p:ext uri="{BB962C8B-B14F-4D97-AF65-F5344CB8AC3E}">
        <p14:creationId xmlns:p14="http://schemas.microsoft.com/office/powerpoint/2010/main" val="847462298"/>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557338"/>
            <a:ext cx="4038600" cy="4573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1557338"/>
            <a:ext cx="4038600" cy="4573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zh-CN"/>
              <a:t>Embedded System </a:t>
            </a:r>
            <a:endParaRPr lang="en-US"/>
          </a:p>
        </p:txBody>
      </p:sp>
      <p:sp>
        <p:nvSpPr>
          <p:cNvPr id="7" name="Rectangle 8"/>
          <p:cNvSpPr>
            <a:spLocks noGrp="1" noChangeArrowheads="1"/>
          </p:cNvSpPr>
          <p:nvPr>
            <p:ph type="sldNum" sz="quarter" idx="12"/>
          </p:nvPr>
        </p:nvSpPr>
        <p:spPr>
          <a:ln/>
        </p:spPr>
        <p:txBody>
          <a:bodyPr/>
          <a:lstStyle>
            <a:lvl1pPr>
              <a:defRPr/>
            </a:lvl1pPr>
          </a:lstStyle>
          <a:p>
            <a:fld id="{774DA537-D7F2-4F32-AA9E-1CE60EE8BACA}" type="slidenum">
              <a:rPr lang="en-US" altLang="zh-CN"/>
              <a:pPr/>
              <a:t>‹#›</a:t>
            </a:fld>
            <a:endParaRPr lang="en-US" altLang="zh-CN"/>
          </a:p>
        </p:txBody>
      </p:sp>
    </p:spTree>
    <p:extLst>
      <p:ext uri="{BB962C8B-B14F-4D97-AF65-F5344CB8AC3E}">
        <p14:creationId xmlns:p14="http://schemas.microsoft.com/office/powerpoint/2010/main" val="4261358588"/>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zh-CN"/>
              <a:t>Embedded System </a:t>
            </a:r>
            <a:endParaRPr lang="en-US"/>
          </a:p>
        </p:txBody>
      </p:sp>
      <p:sp>
        <p:nvSpPr>
          <p:cNvPr id="9" name="Rectangle 8"/>
          <p:cNvSpPr>
            <a:spLocks noGrp="1" noChangeArrowheads="1"/>
          </p:cNvSpPr>
          <p:nvPr>
            <p:ph type="sldNum" sz="quarter" idx="12"/>
          </p:nvPr>
        </p:nvSpPr>
        <p:spPr>
          <a:ln/>
        </p:spPr>
        <p:txBody>
          <a:bodyPr/>
          <a:lstStyle>
            <a:lvl1pPr>
              <a:defRPr/>
            </a:lvl1pPr>
          </a:lstStyle>
          <a:p>
            <a:fld id="{919C74E8-2304-4D73-BF3E-16B3AC9047D4}" type="slidenum">
              <a:rPr lang="en-US" altLang="zh-CN"/>
              <a:pPr/>
              <a:t>‹#›</a:t>
            </a:fld>
            <a:endParaRPr lang="en-US" altLang="zh-CN"/>
          </a:p>
        </p:txBody>
      </p:sp>
    </p:spTree>
    <p:extLst>
      <p:ext uri="{BB962C8B-B14F-4D97-AF65-F5344CB8AC3E}">
        <p14:creationId xmlns:p14="http://schemas.microsoft.com/office/powerpoint/2010/main" val="1314924591"/>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zh-CN"/>
              <a:t>Embedded System </a:t>
            </a:r>
            <a:endParaRPr lang="en-US"/>
          </a:p>
        </p:txBody>
      </p:sp>
      <p:sp>
        <p:nvSpPr>
          <p:cNvPr id="5" name="Rectangle 8"/>
          <p:cNvSpPr>
            <a:spLocks noGrp="1" noChangeArrowheads="1"/>
          </p:cNvSpPr>
          <p:nvPr>
            <p:ph type="sldNum" sz="quarter" idx="12"/>
          </p:nvPr>
        </p:nvSpPr>
        <p:spPr>
          <a:ln/>
        </p:spPr>
        <p:txBody>
          <a:bodyPr/>
          <a:lstStyle>
            <a:lvl1pPr>
              <a:defRPr/>
            </a:lvl1pPr>
          </a:lstStyle>
          <a:p>
            <a:fld id="{D4F2A820-C477-49F7-96B4-C29586F94BBE}" type="slidenum">
              <a:rPr lang="en-US" altLang="zh-CN"/>
              <a:pPr/>
              <a:t>‹#›</a:t>
            </a:fld>
            <a:endParaRPr lang="en-US" altLang="zh-CN"/>
          </a:p>
        </p:txBody>
      </p:sp>
    </p:spTree>
    <p:extLst>
      <p:ext uri="{BB962C8B-B14F-4D97-AF65-F5344CB8AC3E}">
        <p14:creationId xmlns:p14="http://schemas.microsoft.com/office/powerpoint/2010/main" val="1459896660"/>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zh-CN"/>
              <a:t>Embedded System </a:t>
            </a:r>
            <a:endParaRPr lang="en-US"/>
          </a:p>
        </p:txBody>
      </p:sp>
      <p:sp>
        <p:nvSpPr>
          <p:cNvPr id="4" name="Rectangle 8"/>
          <p:cNvSpPr>
            <a:spLocks noGrp="1" noChangeArrowheads="1"/>
          </p:cNvSpPr>
          <p:nvPr>
            <p:ph type="sldNum" sz="quarter" idx="12"/>
          </p:nvPr>
        </p:nvSpPr>
        <p:spPr>
          <a:ln/>
        </p:spPr>
        <p:txBody>
          <a:bodyPr/>
          <a:lstStyle>
            <a:lvl1pPr>
              <a:defRPr/>
            </a:lvl1pPr>
          </a:lstStyle>
          <a:p>
            <a:fld id="{B0113F6C-A901-4DBE-9D3B-E04B9E9B7903}" type="slidenum">
              <a:rPr lang="en-US" altLang="zh-CN"/>
              <a:pPr/>
              <a:t>‹#›</a:t>
            </a:fld>
            <a:endParaRPr lang="en-US" altLang="zh-CN"/>
          </a:p>
        </p:txBody>
      </p:sp>
    </p:spTree>
    <p:extLst>
      <p:ext uri="{BB962C8B-B14F-4D97-AF65-F5344CB8AC3E}">
        <p14:creationId xmlns:p14="http://schemas.microsoft.com/office/powerpoint/2010/main" val="3273552404"/>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zh-CN"/>
              <a:t>Embedded System </a:t>
            </a:r>
            <a:endParaRPr lang="en-US"/>
          </a:p>
        </p:txBody>
      </p:sp>
      <p:sp>
        <p:nvSpPr>
          <p:cNvPr id="7" name="Rectangle 8"/>
          <p:cNvSpPr>
            <a:spLocks noGrp="1" noChangeArrowheads="1"/>
          </p:cNvSpPr>
          <p:nvPr>
            <p:ph type="sldNum" sz="quarter" idx="12"/>
          </p:nvPr>
        </p:nvSpPr>
        <p:spPr>
          <a:ln/>
        </p:spPr>
        <p:txBody>
          <a:bodyPr/>
          <a:lstStyle>
            <a:lvl1pPr>
              <a:defRPr/>
            </a:lvl1pPr>
          </a:lstStyle>
          <a:p>
            <a:fld id="{F5A026E5-A92D-4347-8FCC-A3B1E2A8C6AF}" type="slidenum">
              <a:rPr lang="en-US" altLang="zh-CN"/>
              <a:pPr/>
              <a:t>‹#›</a:t>
            </a:fld>
            <a:endParaRPr lang="en-US" altLang="zh-CN"/>
          </a:p>
        </p:txBody>
      </p:sp>
    </p:spTree>
    <p:extLst>
      <p:ext uri="{BB962C8B-B14F-4D97-AF65-F5344CB8AC3E}">
        <p14:creationId xmlns:p14="http://schemas.microsoft.com/office/powerpoint/2010/main" val="3688872163"/>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zh-CN"/>
              <a:t>Embedded System </a:t>
            </a:r>
            <a:endParaRPr lang="en-US"/>
          </a:p>
        </p:txBody>
      </p:sp>
      <p:sp>
        <p:nvSpPr>
          <p:cNvPr id="7" name="Rectangle 8"/>
          <p:cNvSpPr>
            <a:spLocks noGrp="1" noChangeArrowheads="1"/>
          </p:cNvSpPr>
          <p:nvPr>
            <p:ph type="sldNum" sz="quarter" idx="12"/>
          </p:nvPr>
        </p:nvSpPr>
        <p:spPr>
          <a:ln/>
        </p:spPr>
        <p:txBody>
          <a:bodyPr/>
          <a:lstStyle>
            <a:lvl1pPr>
              <a:defRPr/>
            </a:lvl1pPr>
          </a:lstStyle>
          <a:p>
            <a:fld id="{7A050D17-1616-4ED8-AE5B-71079259661F}" type="slidenum">
              <a:rPr lang="en-US" altLang="zh-CN"/>
              <a:pPr/>
              <a:t>‹#›</a:t>
            </a:fld>
            <a:endParaRPr lang="en-US" altLang="zh-CN"/>
          </a:p>
        </p:txBody>
      </p:sp>
    </p:spTree>
    <p:extLst>
      <p:ext uri="{BB962C8B-B14F-4D97-AF65-F5344CB8AC3E}">
        <p14:creationId xmlns:p14="http://schemas.microsoft.com/office/powerpoint/2010/main" val="2745274295"/>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rot="10800000">
            <a:off x="0" y="4221163"/>
            <a:ext cx="250825" cy="2636837"/>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1430" tIns="45715" rIns="91430" bIns="45715"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1027" name="Rectangle 3"/>
          <p:cNvSpPr>
            <a:spLocks noChangeArrowheads="1"/>
          </p:cNvSpPr>
          <p:nvPr/>
        </p:nvSpPr>
        <p:spPr bwMode="auto">
          <a:xfrm rot="10800000">
            <a:off x="0" y="0"/>
            <a:ext cx="250825" cy="42926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1430" tIns="45715" rIns="91430" bIns="45715"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1028" name="Rectangle 4"/>
          <p:cNvSpPr>
            <a:spLocks noGrp="1" noChangeArrowheads="1"/>
          </p:cNvSpPr>
          <p:nvPr>
            <p:ph type="title"/>
          </p:nvPr>
        </p:nvSpPr>
        <p:spPr bwMode="auto">
          <a:xfrm>
            <a:off x="457200" y="277813"/>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p>
            <a:pPr lvl="0"/>
            <a:r>
              <a:rPr lang="zh-CN"/>
              <a:t>单击此处编辑母版标题样式</a:t>
            </a:r>
          </a:p>
        </p:txBody>
      </p:sp>
      <p:sp>
        <p:nvSpPr>
          <p:cNvPr id="1029" name="Rectangle 5"/>
          <p:cNvSpPr>
            <a:spLocks noGrp="1" noChangeArrowheads="1"/>
          </p:cNvSpPr>
          <p:nvPr>
            <p:ph type="body" idx="1"/>
          </p:nvPr>
        </p:nvSpPr>
        <p:spPr bwMode="auto">
          <a:xfrm>
            <a:off x="468313" y="1557338"/>
            <a:ext cx="8229600" cy="457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0" name="Rectangle 6"/>
          <p:cNvSpPr>
            <a:spLocks noGrp="1" noChangeArrowheads="1"/>
          </p:cNvSpPr>
          <p:nvPr>
            <p:ph type="dt" sz="half" idx="2"/>
          </p:nvPr>
        </p:nvSpPr>
        <p:spPr bwMode="auto">
          <a:xfrm>
            <a:off x="1692275" y="6237288"/>
            <a:ext cx="8636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spcBef>
                <a:spcPct val="0"/>
              </a:spcBef>
              <a:buClrTx/>
              <a:buSzTx/>
              <a:buFontTx/>
              <a:buNone/>
              <a:defRPr sz="1000" smtClean="0">
                <a:latin typeface="+mn-lt"/>
              </a:defRPr>
            </a:lvl1pPr>
          </a:lstStyle>
          <a:p>
            <a:pPr>
              <a:defRPr/>
            </a:pPr>
            <a:endParaRPr lang="en-US"/>
          </a:p>
        </p:txBody>
      </p:sp>
      <p:sp>
        <p:nvSpPr>
          <p:cNvPr id="1031" name="Rectangle 7"/>
          <p:cNvSpPr>
            <a:spLocks noGrp="1" noChangeArrowheads="1"/>
          </p:cNvSpPr>
          <p:nvPr>
            <p:ph type="ftr" sz="quarter" idx="3"/>
          </p:nvPr>
        </p:nvSpPr>
        <p:spPr bwMode="auto">
          <a:xfrm>
            <a:off x="2987675" y="6237288"/>
            <a:ext cx="28956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lgn="ctr">
              <a:spcBef>
                <a:spcPct val="0"/>
              </a:spcBef>
              <a:buClrTx/>
              <a:buSzTx/>
              <a:buFontTx/>
              <a:buNone/>
              <a:defRPr sz="1000" b="1" smtClean="0">
                <a:latin typeface="+mn-lt"/>
              </a:defRPr>
            </a:lvl1pPr>
          </a:lstStyle>
          <a:p>
            <a:pPr>
              <a:defRPr/>
            </a:pPr>
            <a:r>
              <a:rPr lang="zh-CN"/>
              <a:t>Embedded System </a:t>
            </a:r>
            <a:endParaRPr lang="en-US"/>
          </a:p>
        </p:txBody>
      </p:sp>
      <p:sp>
        <p:nvSpPr>
          <p:cNvPr id="1032" name="Rectangle 8"/>
          <p:cNvSpPr>
            <a:spLocks noGrp="1" noChangeArrowheads="1"/>
          </p:cNvSpPr>
          <p:nvPr>
            <p:ph type="sldNum" sz="quarter" idx="4"/>
          </p:nvPr>
        </p:nvSpPr>
        <p:spPr bwMode="auto">
          <a:xfrm>
            <a:off x="1116013" y="6165850"/>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lgn="r">
              <a:spcBef>
                <a:spcPct val="0"/>
              </a:spcBef>
              <a:buClrTx/>
              <a:buSzTx/>
              <a:buFontTx/>
              <a:buNone/>
              <a:defRPr sz="1000">
                <a:latin typeface="Verdana" panose="020B0604030504040204" pitchFamily="34" charset="0"/>
              </a:defRPr>
            </a:lvl1pPr>
          </a:lstStyle>
          <a:p>
            <a:fld id="{DD7F06C7-DC26-426F-8646-735418119DC2}" type="slidenum">
              <a:rPr lang="en-US" altLang="zh-CN"/>
              <a:pPr/>
              <a:t>‹#›</a:t>
            </a:fld>
            <a:endParaRPr lang="en-US" altLang="zh-CN"/>
          </a:p>
        </p:txBody>
      </p:sp>
      <p:sp>
        <p:nvSpPr>
          <p:cNvPr id="1033" name="Line 9"/>
          <p:cNvSpPr>
            <a:spLocks noChangeShapeType="1"/>
          </p:cNvSpPr>
          <p:nvPr/>
        </p:nvSpPr>
        <p:spPr bwMode="auto">
          <a:xfrm>
            <a:off x="457200" y="1341438"/>
            <a:ext cx="821848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 name="Rectangle 10"/>
          <p:cNvSpPr>
            <a:spLocks noChangeArrowheads="1"/>
          </p:cNvSpPr>
          <p:nvPr/>
        </p:nvSpPr>
        <p:spPr bwMode="auto">
          <a:xfrm rot="10800000">
            <a:off x="20638" y="333375"/>
            <a:ext cx="215900" cy="315912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91430" tIns="45715" rIns="91430" bIns="45715"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zh-CN" sz="1400" b="1">
                <a:solidFill>
                  <a:schemeClr val="bg1"/>
                </a:solidFill>
                <a:latin typeface="Century Gothic" panose="020B0502020202020204" pitchFamily="34" charset="0"/>
                <a:sym typeface="Arial" panose="020B0604020202020204" pitchFamily="34" charset="0"/>
              </a:rPr>
              <a:t>中山大学－</a:t>
            </a:r>
            <a:r>
              <a:rPr lang="en-US" altLang="zh-CN" sz="1400" b="1">
                <a:solidFill>
                  <a:schemeClr val="bg1"/>
                </a:solidFill>
                <a:latin typeface="Century Gothic" panose="020B0502020202020204" pitchFamily="34" charset="0"/>
                <a:sym typeface="Arial" panose="020B0604020202020204" pitchFamily="34" charset="0"/>
              </a:rPr>
              <a:t>Intel</a:t>
            </a:r>
            <a:r>
              <a:rPr lang="zh-CN" altLang="zh-CN" sz="1400" b="1">
                <a:solidFill>
                  <a:schemeClr val="bg1"/>
                </a:solidFill>
                <a:latin typeface="Century Gothic" panose="020B0502020202020204" pitchFamily="34" charset="0"/>
                <a:sym typeface="Arial" panose="020B0604020202020204" pitchFamily="34" charset="0"/>
              </a:rPr>
              <a:t>嵌入式技术实验室</a:t>
            </a:r>
          </a:p>
        </p:txBody>
      </p:sp>
      <p:sp>
        <p:nvSpPr>
          <p:cNvPr id="1035" name="Line 11"/>
          <p:cNvSpPr>
            <a:spLocks noChangeShapeType="1"/>
          </p:cNvSpPr>
          <p:nvPr/>
        </p:nvSpPr>
        <p:spPr bwMode="auto">
          <a:xfrm>
            <a:off x="215900" y="6669088"/>
            <a:ext cx="8893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036" name="Picture 12" descr="校徽"/>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79388" y="5949950"/>
            <a:ext cx="8636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8"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9" r:id="rId15"/>
  </p:sldLayoutIdLst>
  <p:transition spd="med">
    <p:random/>
  </p:transition>
  <p:hf sldNum="0" hdr="0" dt="0"/>
  <p:txStyles>
    <p:titleStyle>
      <a:lvl1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Black" pitchFamily="34" charset="0"/>
          <a:ea typeface="黑体" pitchFamily="49" charset="-122"/>
        </a:defRPr>
      </a:lvl2pPr>
      <a:lvl3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Black" pitchFamily="34" charset="0"/>
          <a:ea typeface="黑体" pitchFamily="49" charset="-122"/>
        </a:defRPr>
      </a:lvl3pPr>
      <a:lvl4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Black" pitchFamily="34" charset="0"/>
          <a:ea typeface="黑体" pitchFamily="49" charset="-122"/>
        </a:defRPr>
      </a:lvl4pPr>
      <a:lvl5pPr algn="l"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Black" pitchFamily="34" charset="0"/>
          <a:ea typeface="黑体" pitchFamily="49" charset="-122"/>
        </a:defRPr>
      </a:lvl5pPr>
      <a:lvl6pPr marL="457200" algn="l" rtl="0" fontAlgn="base">
        <a:spcBef>
          <a:spcPct val="0"/>
        </a:spcBef>
        <a:spcAft>
          <a:spcPct val="0"/>
        </a:spcAft>
        <a:defRPr sz="3600" b="1">
          <a:solidFill>
            <a:schemeClr val="tx2"/>
          </a:solidFill>
          <a:effectLst>
            <a:outerShdw blurRad="38100" dist="38100" dir="2700000" algn="tl">
              <a:srgbClr val="C0C0C0"/>
            </a:outerShdw>
          </a:effectLst>
          <a:latin typeface="Arial Black" pitchFamily="34" charset="0"/>
          <a:ea typeface="黑体" pitchFamily="49" charset="-122"/>
        </a:defRPr>
      </a:lvl6pPr>
      <a:lvl7pPr marL="914400" algn="l" rtl="0" fontAlgn="base">
        <a:spcBef>
          <a:spcPct val="0"/>
        </a:spcBef>
        <a:spcAft>
          <a:spcPct val="0"/>
        </a:spcAft>
        <a:defRPr sz="3600" b="1">
          <a:solidFill>
            <a:schemeClr val="tx2"/>
          </a:solidFill>
          <a:effectLst>
            <a:outerShdw blurRad="38100" dist="38100" dir="2700000" algn="tl">
              <a:srgbClr val="C0C0C0"/>
            </a:outerShdw>
          </a:effectLst>
          <a:latin typeface="Arial Black" pitchFamily="34" charset="0"/>
          <a:ea typeface="黑体" pitchFamily="49" charset="-122"/>
        </a:defRPr>
      </a:lvl7pPr>
      <a:lvl8pPr marL="1371600" algn="l" rtl="0" fontAlgn="base">
        <a:spcBef>
          <a:spcPct val="0"/>
        </a:spcBef>
        <a:spcAft>
          <a:spcPct val="0"/>
        </a:spcAft>
        <a:defRPr sz="3600" b="1">
          <a:solidFill>
            <a:schemeClr val="tx2"/>
          </a:solidFill>
          <a:effectLst>
            <a:outerShdw blurRad="38100" dist="38100" dir="2700000" algn="tl">
              <a:srgbClr val="C0C0C0"/>
            </a:outerShdw>
          </a:effectLst>
          <a:latin typeface="Arial Black" pitchFamily="34" charset="0"/>
          <a:ea typeface="黑体" pitchFamily="49" charset="-122"/>
        </a:defRPr>
      </a:lvl8pPr>
      <a:lvl9pPr marL="1828800" algn="l" rtl="0" fontAlgn="base">
        <a:spcBef>
          <a:spcPct val="0"/>
        </a:spcBef>
        <a:spcAft>
          <a:spcPct val="0"/>
        </a:spcAft>
        <a:defRPr sz="3600" b="1">
          <a:solidFill>
            <a:schemeClr val="tx2"/>
          </a:solidFill>
          <a:effectLst>
            <a:outerShdw blurRad="38100" dist="38100" dir="2700000" algn="tl">
              <a:srgbClr val="C0C0C0"/>
            </a:outerShdw>
          </a:effectLst>
          <a:latin typeface="Arial Black" pitchFamily="34" charset="0"/>
          <a:ea typeface="黑体"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000">
          <a:solidFill>
            <a:schemeClr val="tx1"/>
          </a:solidFill>
          <a:latin typeface="+mn-lt"/>
          <a:ea typeface="宋体" pitchFamily="2" charset="-122"/>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a:solidFill>
            <a:schemeClr val="tx1"/>
          </a:solidFill>
          <a:latin typeface="+mn-lt"/>
          <a:ea typeface="宋体" pitchFamily="2" charset="-122"/>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mn-lt"/>
          <a:ea typeface="宋体" pitchFamily="2" charset="-122"/>
        </a:defRPr>
      </a:lvl5pPr>
      <a:lvl6pPr marL="25146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6pPr>
      <a:lvl7pPr marL="29718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7pPr>
      <a:lvl8pPr marL="34290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8pPr>
      <a:lvl9pPr marL="38862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ftp://172.18.178.18/" TargetMode="External"/><Relationship Id="rId2" Type="http://schemas.openxmlformats.org/officeDocument/2006/relationships/hyperlink" Target="mailto:lixn@mail.sysu.edu.c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earch.dangdang.com/book/search_pub.php?category=01&amp;key2=Jean" TargetMode="Externa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hyperlink" Target="http://search.dangdang.com/book/search_pub.php?category=01&amp;key3=%B1%B1%BE%A9%BA%BD%CC%EC%BA%BD%BF%D5%B4%F3%D1%A7%B3%F6%B0%E6%C9%E7" TargetMode="External"/><Relationship Id="rId5" Type="http://schemas.openxmlformats.org/officeDocument/2006/relationships/hyperlink" Target="http://search.dangdang.com/book/search_pub.php?category=01&amp;key2=%C9%DB%B1%B4%B1%B4" TargetMode="External"/><Relationship Id="rId4" Type="http://schemas.openxmlformats.org/officeDocument/2006/relationships/hyperlink" Target="http://search.dangdang.com/book/search_pub.php?category=01&amp;key2=J.Labross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8.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9.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0.emf"/></Relationships>
</file>

<file path=ppt/slides/_rels/slide5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oleObject2.bin"/><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3.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4.emf"/></Relationships>
</file>

<file path=ppt/slides/_rels/slide7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8.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9.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0.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1.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4.e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2339975" y="1828800"/>
            <a:ext cx="6651625" cy="1384176"/>
          </a:xfrm>
        </p:spPr>
        <p:txBody>
          <a:bodyPr/>
          <a:lstStyle/>
          <a:p>
            <a:r>
              <a:rPr lang="zh-CN" altLang="en-US" dirty="0"/>
              <a:t>嵌入式操作系统</a:t>
            </a:r>
          </a:p>
        </p:txBody>
      </p:sp>
    </p:spTree>
    <p:extLst>
      <p:ext uri="{BB962C8B-B14F-4D97-AF65-F5344CB8AC3E}">
        <p14:creationId xmlns:p14="http://schemas.microsoft.com/office/powerpoint/2010/main" val="1604675802"/>
      </p:ext>
    </p:extLst>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嵌入式平台对操作系统的需求</a:t>
            </a:r>
          </a:p>
        </p:txBody>
      </p:sp>
      <p:sp>
        <p:nvSpPr>
          <p:cNvPr id="3" name="内容占位符 2"/>
          <p:cNvSpPr>
            <a:spLocks noGrp="1"/>
          </p:cNvSpPr>
          <p:nvPr>
            <p:ph idx="1"/>
          </p:nvPr>
        </p:nvSpPr>
        <p:spPr/>
        <p:txBody>
          <a:bodyPr/>
          <a:lstStyle/>
          <a:p>
            <a:r>
              <a:rPr lang="zh-CN" altLang="en-US" dirty="0"/>
              <a:t>嵌入式平台上运行的操作系统一方面会根据嵌入式平台所执行的功能对内核组件进行裁剪，在满足系统的应用功能的基础上去除不必要的部分</a:t>
            </a:r>
            <a:r>
              <a:rPr lang="en-US" altLang="zh-CN" dirty="0"/>
              <a:t>;</a:t>
            </a:r>
          </a:p>
          <a:p>
            <a:r>
              <a:rPr lang="zh-CN" altLang="en-US" dirty="0"/>
              <a:t>另一方面，嵌入式平台对操作系统的可靠性，实时性和安全性特性有很高的要求。</a:t>
            </a:r>
          </a:p>
        </p:txBody>
      </p:sp>
      <p:sp>
        <p:nvSpPr>
          <p:cNvPr id="4" name="页脚占位符 3"/>
          <p:cNvSpPr>
            <a:spLocks noGrp="1"/>
          </p:cNvSpPr>
          <p:nvPr>
            <p:ph type="ftr" sz="quarter" idx="11"/>
          </p:nvPr>
        </p:nvSpPr>
        <p:spPr/>
        <p:txBody>
          <a:bodyPr/>
          <a:lstStyle/>
          <a:p>
            <a:pPr>
              <a:defRPr/>
            </a:pPr>
            <a:r>
              <a:rPr lang="zh-CN"/>
              <a:t>Embedded System </a:t>
            </a:r>
            <a:endParaRPr lang="en-US"/>
          </a:p>
        </p:txBody>
      </p:sp>
    </p:spTree>
    <p:extLst>
      <p:ext uri="{BB962C8B-B14F-4D97-AF65-F5344CB8AC3E}">
        <p14:creationId xmlns:p14="http://schemas.microsoft.com/office/powerpoint/2010/main" val="1940411981"/>
      </p:ext>
    </p:extLst>
  </p:cSld>
  <p:clrMapOvr>
    <a:masterClrMapping/>
  </p:clrMapOvr>
  <p:transition spd="med">
    <p:rand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073E7-D77D-415D-A32A-501739D26AD7}"/>
              </a:ext>
            </a:extLst>
          </p:cNvPr>
          <p:cNvSpPr>
            <a:spLocks noGrp="1"/>
          </p:cNvSpPr>
          <p:nvPr>
            <p:ph type="title"/>
          </p:nvPr>
        </p:nvSpPr>
        <p:spPr/>
        <p:txBody>
          <a:bodyPr/>
          <a:lstStyle/>
          <a:p>
            <a:r>
              <a:rPr lang="en-US" altLang="zh-CN" dirty="0"/>
              <a:t>QNX</a:t>
            </a:r>
            <a:r>
              <a:rPr lang="zh-CN" altLang="en-US" dirty="0"/>
              <a:t>操作系统设计理念</a:t>
            </a:r>
          </a:p>
        </p:txBody>
      </p:sp>
      <p:sp>
        <p:nvSpPr>
          <p:cNvPr id="4" name="页脚占位符 3">
            <a:extLst>
              <a:ext uri="{FF2B5EF4-FFF2-40B4-BE49-F238E27FC236}">
                <a16:creationId xmlns:a16="http://schemas.microsoft.com/office/drawing/2014/main" id="{B70BF8D8-87F8-4CF1-B859-FF90A4566CA7}"/>
              </a:ext>
            </a:extLst>
          </p:cNvPr>
          <p:cNvSpPr>
            <a:spLocks noGrp="1"/>
          </p:cNvSpPr>
          <p:nvPr>
            <p:ph type="ftr" sz="quarter" idx="11"/>
          </p:nvPr>
        </p:nvSpPr>
        <p:spPr/>
        <p:txBody>
          <a:bodyPr/>
          <a:lstStyle/>
          <a:p>
            <a:pPr>
              <a:defRPr/>
            </a:pPr>
            <a:r>
              <a:rPr lang="zh-CN"/>
              <a:t>Embedded System </a:t>
            </a:r>
            <a:endParaRPr lang="en-US"/>
          </a:p>
        </p:txBody>
      </p:sp>
      <p:pic>
        <p:nvPicPr>
          <p:cNvPr id="21506" name="Picture 2" descr="https://img-blog.csdn.net/20130714172614718?watermark/2/text/aHR0cDovL2Jsb2cuY3Nkbi5uZXQvbGM1OTg0NzAzNDU=/font/5a6L5L2T/fontsize/400/fill/I0JBQkFCMA==/dissolve/70/gravity/SouthEast">
            <a:extLst>
              <a:ext uri="{FF2B5EF4-FFF2-40B4-BE49-F238E27FC236}">
                <a16:creationId xmlns:a16="http://schemas.microsoft.com/office/drawing/2014/main" id="{23BA7A20-DCFB-4164-83C5-F88F702C81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6055" y="3598713"/>
            <a:ext cx="4499842" cy="3024337"/>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E4E3F22-9676-4431-BE15-042FF65208C7}"/>
              </a:ext>
            </a:extLst>
          </p:cNvPr>
          <p:cNvSpPr/>
          <p:nvPr/>
        </p:nvSpPr>
        <p:spPr>
          <a:xfrm>
            <a:off x="395536" y="1443841"/>
            <a:ext cx="7920880" cy="2246769"/>
          </a:xfrm>
          <a:prstGeom prst="rect">
            <a:avLst/>
          </a:prstGeom>
        </p:spPr>
        <p:txBody>
          <a:bodyPr wrap="square">
            <a:spAutoFit/>
          </a:bodyPr>
          <a:lstStyle/>
          <a:p>
            <a:r>
              <a:rPr lang="en-US" altLang="zh-CN" dirty="0"/>
              <a:t>QNX</a:t>
            </a:r>
            <a:r>
              <a:rPr lang="zh-CN" altLang="en-US" dirty="0"/>
              <a:t>被设计为由一个体积很小的内核加上一组系统管理的进程组成。各个管理器和其指挥者</a:t>
            </a:r>
            <a:r>
              <a:rPr lang="en-US" altLang="zh-CN" dirty="0"/>
              <a:t>-</a:t>
            </a:r>
            <a:r>
              <a:rPr lang="zh-CN" altLang="en-US" dirty="0"/>
              <a:t>内核之间都是可以操作的。</a:t>
            </a:r>
            <a:r>
              <a:rPr lang="en-US" altLang="zh-CN" dirty="0"/>
              <a:t>QNX</a:t>
            </a:r>
            <a:r>
              <a:rPr lang="zh-CN" altLang="en-US" dirty="0"/>
              <a:t>系统服务进程主要有</a:t>
            </a:r>
            <a:r>
              <a:rPr lang="en-US" altLang="zh-CN" dirty="0"/>
              <a:t>:</a:t>
            </a:r>
            <a:r>
              <a:rPr lang="zh-CN" altLang="en-US" dirty="0"/>
              <a:t>进程管理器、文件系统管理器、设备管理器、网络管理器。</a:t>
            </a:r>
          </a:p>
        </p:txBody>
      </p:sp>
    </p:spTree>
    <p:extLst>
      <p:ext uri="{BB962C8B-B14F-4D97-AF65-F5344CB8AC3E}">
        <p14:creationId xmlns:p14="http://schemas.microsoft.com/office/powerpoint/2010/main" val="2377289169"/>
      </p:ext>
    </p:extLst>
  </p:cSld>
  <p:clrMapOvr>
    <a:masterClrMapping/>
  </p:clrMapOvr>
  <p:transition spd="med">
    <p:rand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E8BE3-A9F1-45AD-8C3B-5413C0E290DF}"/>
              </a:ext>
            </a:extLst>
          </p:cNvPr>
          <p:cNvSpPr>
            <a:spLocks noGrp="1"/>
          </p:cNvSpPr>
          <p:nvPr>
            <p:ph type="title"/>
          </p:nvPr>
        </p:nvSpPr>
        <p:spPr/>
        <p:txBody>
          <a:bodyPr/>
          <a:lstStyle/>
          <a:p>
            <a:r>
              <a:rPr lang="en-US" altLang="zh-CN" dirty="0"/>
              <a:t>QNX</a:t>
            </a:r>
            <a:r>
              <a:rPr lang="zh-CN" altLang="en-US" dirty="0"/>
              <a:t>操作系统设计理念</a:t>
            </a:r>
          </a:p>
        </p:txBody>
      </p:sp>
      <p:sp>
        <p:nvSpPr>
          <p:cNvPr id="3" name="内容占位符 2">
            <a:extLst>
              <a:ext uri="{FF2B5EF4-FFF2-40B4-BE49-F238E27FC236}">
                <a16:creationId xmlns:a16="http://schemas.microsoft.com/office/drawing/2014/main" id="{88FA5D8D-AD67-4B8F-9A3D-00888D505824}"/>
              </a:ext>
            </a:extLst>
          </p:cNvPr>
          <p:cNvSpPr>
            <a:spLocks noGrp="1"/>
          </p:cNvSpPr>
          <p:nvPr>
            <p:ph idx="1"/>
          </p:nvPr>
        </p:nvSpPr>
        <p:spPr/>
        <p:txBody>
          <a:bodyPr/>
          <a:lstStyle/>
          <a:p>
            <a:r>
              <a:rPr lang="en-US" altLang="zh-CN" dirty="0"/>
              <a:t>QNX</a:t>
            </a:r>
            <a:r>
              <a:rPr lang="zh-CN" altLang="en-US" dirty="0"/>
              <a:t>内核负责主要有</a:t>
            </a:r>
            <a:r>
              <a:rPr lang="en-US" altLang="zh-CN" dirty="0"/>
              <a:t>:</a:t>
            </a:r>
          </a:p>
          <a:p>
            <a:endParaRPr lang="en-US" altLang="zh-CN" dirty="0"/>
          </a:p>
          <a:p>
            <a:r>
              <a:rPr lang="en-US" altLang="zh-CN" dirty="0"/>
              <a:t>1.</a:t>
            </a:r>
            <a:r>
              <a:rPr lang="zh-CN" altLang="en-US" dirty="0"/>
              <a:t>进程间通信</a:t>
            </a:r>
            <a:r>
              <a:rPr lang="en-US" altLang="zh-CN" dirty="0"/>
              <a:t>----</a:t>
            </a:r>
            <a:r>
              <a:rPr lang="zh-CN" altLang="en-US" dirty="0"/>
              <a:t>代理、信号</a:t>
            </a:r>
          </a:p>
          <a:p>
            <a:endParaRPr lang="zh-CN" altLang="en-US" dirty="0"/>
          </a:p>
          <a:p>
            <a:r>
              <a:rPr lang="en-US" altLang="zh-CN" dirty="0"/>
              <a:t>2.</a:t>
            </a:r>
            <a:r>
              <a:rPr lang="zh-CN" altLang="en-US" dirty="0"/>
              <a:t>低层的网络通信</a:t>
            </a:r>
            <a:r>
              <a:rPr lang="en-US" altLang="zh-CN" dirty="0"/>
              <a:t>----</a:t>
            </a:r>
            <a:r>
              <a:rPr lang="zh-CN" altLang="en-US" dirty="0"/>
              <a:t>节点之间的消息传递</a:t>
            </a:r>
          </a:p>
          <a:p>
            <a:endParaRPr lang="zh-CN" altLang="en-US" dirty="0"/>
          </a:p>
          <a:p>
            <a:r>
              <a:rPr lang="en-US" altLang="zh-CN" dirty="0"/>
              <a:t>3.</a:t>
            </a:r>
            <a:r>
              <a:rPr lang="zh-CN" altLang="en-US" dirty="0"/>
              <a:t>进程调度</a:t>
            </a:r>
          </a:p>
          <a:p>
            <a:endParaRPr lang="zh-CN" altLang="en-US" dirty="0"/>
          </a:p>
          <a:p>
            <a:r>
              <a:rPr lang="en-US" altLang="zh-CN" dirty="0"/>
              <a:t>4.</a:t>
            </a:r>
            <a:r>
              <a:rPr lang="zh-CN" altLang="en-US" dirty="0"/>
              <a:t>一级中断处理</a:t>
            </a:r>
            <a:r>
              <a:rPr lang="en-US" altLang="zh-CN" dirty="0"/>
              <a:t>---</a:t>
            </a:r>
            <a:r>
              <a:rPr lang="zh-CN" altLang="en-US" dirty="0"/>
              <a:t>中断从定向</a:t>
            </a:r>
          </a:p>
        </p:txBody>
      </p:sp>
      <p:sp>
        <p:nvSpPr>
          <p:cNvPr id="4" name="页脚占位符 3">
            <a:extLst>
              <a:ext uri="{FF2B5EF4-FFF2-40B4-BE49-F238E27FC236}">
                <a16:creationId xmlns:a16="http://schemas.microsoft.com/office/drawing/2014/main" id="{3DA8B46B-0D7B-4C8B-B090-B688A858F439}"/>
              </a:ext>
            </a:extLst>
          </p:cNvPr>
          <p:cNvSpPr>
            <a:spLocks noGrp="1"/>
          </p:cNvSpPr>
          <p:nvPr>
            <p:ph type="ftr" sz="quarter" idx="11"/>
          </p:nvPr>
        </p:nvSpPr>
        <p:spPr/>
        <p:txBody>
          <a:bodyPr/>
          <a:lstStyle/>
          <a:p>
            <a:pPr>
              <a:defRPr/>
            </a:pPr>
            <a:r>
              <a:rPr lang="zh-CN"/>
              <a:t>Embedded System </a:t>
            </a:r>
            <a:endParaRPr lang="en-US"/>
          </a:p>
        </p:txBody>
      </p:sp>
    </p:spTree>
    <p:extLst>
      <p:ext uri="{BB962C8B-B14F-4D97-AF65-F5344CB8AC3E}">
        <p14:creationId xmlns:p14="http://schemas.microsoft.com/office/powerpoint/2010/main" val="3447672399"/>
      </p:ext>
    </p:extLst>
  </p:cSld>
  <p:clrMapOvr>
    <a:masterClrMapping/>
  </p:clrMapOvr>
  <p:transition spd="med">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AF640-F78D-452E-B919-D3B171DFEB1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1C824C-6AA1-4938-9318-DA18D6A5AA78}"/>
              </a:ext>
            </a:extLst>
          </p:cNvPr>
          <p:cNvSpPr>
            <a:spLocks noGrp="1"/>
          </p:cNvSpPr>
          <p:nvPr>
            <p:ph idx="1"/>
          </p:nvPr>
        </p:nvSpPr>
        <p:spPr>
          <a:xfrm>
            <a:off x="468313" y="1557338"/>
            <a:ext cx="8229600" cy="4573587"/>
          </a:xfrm>
        </p:spPr>
        <p:txBody>
          <a:bodyPr/>
          <a:lstStyle/>
          <a:p>
            <a:r>
              <a:rPr lang="zh-CN" altLang="en-US" dirty="0"/>
              <a:t>如图所示，硬件触发中断，</a:t>
            </a:r>
            <a:r>
              <a:rPr lang="en-US" altLang="zh-CN" dirty="0"/>
              <a:t>PC</a:t>
            </a:r>
            <a:r>
              <a:rPr lang="zh-CN" altLang="en-US" dirty="0"/>
              <a:t>指针转到内核中断异常向量表，进行中断重定向再交由指定进程处理</a:t>
            </a:r>
            <a:endParaRPr lang="en-US" altLang="zh-CN" dirty="0"/>
          </a:p>
          <a:p>
            <a:endParaRPr lang="zh-CN" altLang="en-US" dirty="0"/>
          </a:p>
        </p:txBody>
      </p:sp>
      <p:sp>
        <p:nvSpPr>
          <p:cNvPr id="4" name="页脚占位符 3">
            <a:extLst>
              <a:ext uri="{FF2B5EF4-FFF2-40B4-BE49-F238E27FC236}">
                <a16:creationId xmlns:a16="http://schemas.microsoft.com/office/drawing/2014/main" id="{F6F74C6F-E5B1-4667-9F65-006EA21BF2D6}"/>
              </a:ext>
            </a:extLst>
          </p:cNvPr>
          <p:cNvSpPr>
            <a:spLocks noGrp="1"/>
          </p:cNvSpPr>
          <p:nvPr>
            <p:ph type="ftr" sz="quarter" idx="11"/>
          </p:nvPr>
        </p:nvSpPr>
        <p:spPr/>
        <p:txBody>
          <a:bodyPr/>
          <a:lstStyle/>
          <a:p>
            <a:pPr>
              <a:defRPr/>
            </a:pPr>
            <a:r>
              <a:rPr lang="zh-CN"/>
              <a:t>Embedded System </a:t>
            </a:r>
            <a:endParaRPr lang="en-US"/>
          </a:p>
        </p:txBody>
      </p:sp>
      <p:pic>
        <p:nvPicPr>
          <p:cNvPr id="22530" name="Picture 2" descr="https://img-blog.csdn.net/20130714173234406?watermark/2/text/aHR0cDovL2Jsb2cuY3Nkbi5uZXQvbGM1OTg0NzAzNDU=/font/5a6L5L2T/fontsize/400/fill/I0JBQkFCMA==/dissolve/70/gravity/SouthEast">
            <a:extLst>
              <a:ext uri="{FF2B5EF4-FFF2-40B4-BE49-F238E27FC236}">
                <a16:creationId xmlns:a16="http://schemas.microsoft.com/office/drawing/2014/main" id="{17402A7C-EF13-49CC-A126-E696B0591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0" y="2564904"/>
            <a:ext cx="4025330" cy="385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930476"/>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可靠性</a:t>
            </a:r>
          </a:p>
        </p:txBody>
      </p:sp>
      <p:sp>
        <p:nvSpPr>
          <p:cNvPr id="3" name="内容占位符 2"/>
          <p:cNvSpPr>
            <a:spLocks noGrp="1"/>
          </p:cNvSpPr>
          <p:nvPr>
            <p:ph idx="1"/>
          </p:nvPr>
        </p:nvSpPr>
        <p:spPr/>
        <p:txBody>
          <a:bodyPr/>
          <a:lstStyle/>
          <a:p>
            <a:r>
              <a:rPr lang="zh-CN" altLang="en-US" dirty="0"/>
              <a:t>可靠性是指嵌入式设备特别是工业设备中的嵌入式系统经常需要连续运行数以年计的时间而不出差错。</a:t>
            </a:r>
            <a:endParaRPr lang="en-US" altLang="zh-CN" dirty="0"/>
          </a:p>
          <a:p>
            <a:r>
              <a:rPr lang="zh-CN" altLang="en-US" dirty="0"/>
              <a:t>可以想像如果飞机中的嵌入式系统在飞机飞行时崩溃重启，会造成多么大的危害。这就要求嵌入式系统上的操作系统的运行完全没有错误，或者在错误出现的时候可以快速自动复位，并且避免在操作系统中使用不稳定的模块。</a:t>
            </a:r>
          </a:p>
        </p:txBody>
      </p:sp>
      <p:sp>
        <p:nvSpPr>
          <p:cNvPr id="4" name="页脚占位符 3"/>
          <p:cNvSpPr>
            <a:spLocks noGrp="1"/>
          </p:cNvSpPr>
          <p:nvPr>
            <p:ph type="ftr" sz="quarter" idx="11"/>
          </p:nvPr>
        </p:nvSpPr>
        <p:spPr/>
        <p:txBody>
          <a:bodyPr/>
          <a:lstStyle/>
          <a:p>
            <a:pPr>
              <a:defRPr/>
            </a:pPr>
            <a:r>
              <a:rPr lang="zh-CN"/>
              <a:t>Embedded System </a:t>
            </a:r>
            <a:endParaRPr lang="en-US"/>
          </a:p>
        </p:txBody>
      </p:sp>
    </p:spTree>
    <p:extLst>
      <p:ext uri="{BB962C8B-B14F-4D97-AF65-F5344CB8AC3E}">
        <p14:creationId xmlns:p14="http://schemas.microsoft.com/office/powerpoint/2010/main" val="1087238141"/>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实时性</a:t>
            </a:r>
          </a:p>
        </p:txBody>
      </p:sp>
      <p:sp>
        <p:nvSpPr>
          <p:cNvPr id="3" name="内容占位符 2"/>
          <p:cNvSpPr>
            <a:spLocks noGrp="1"/>
          </p:cNvSpPr>
          <p:nvPr>
            <p:ph idx="1"/>
          </p:nvPr>
        </p:nvSpPr>
        <p:spPr/>
        <p:txBody>
          <a:bodyPr/>
          <a:lstStyle/>
          <a:p>
            <a:r>
              <a:rPr lang="zh-CN" altLang="en-US" dirty="0"/>
              <a:t>实时性是指系统能在确定的时间内执行操作并对外部的异步事件做出响应，比如汽车发生车祸时安全气囊必须在极短的时间内打开。</a:t>
            </a:r>
            <a:endParaRPr lang="en-US" altLang="zh-CN" dirty="0"/>
          </a:p>
          <a:p>
            <a:r>
              <a:rPr lang="zh-CN" altLang="en-US" dirty="0"/>
              <a:t>一次正确的操作不仅要求逻辑功能上的正确，而且要求完成这些操作所花费的时间在限定之内。</a:t>
            </a:r>
            <a:endParaRPr lang="en-US" altLang="zh-CN" dirty="0"/>
          </a:p>
          <a:p>
            <a:r>
              <a:rPr lang="zh-CN" altLang="en-US" dirty="0"/>
              <a:t>实时又分成硬实时和软实时，硬实时要求任务在规定时间内必须完成，这由操作系统来保证</a:t>
            </a:r>
            <a:r>
              <a:rPr lang="en-US" altLang="zh-CN" dirty="0"/>
              <a:t>;</a:t>
            </a:r>
            <a:r>
              <a:rPr lang="zh-CN" altLang="en-US" dirty="0"/>
              <a:t>而软实时要求事件响应是实时的，并按照任务的优先级，尽可能在短时间内完成任务。</a:t>
            </a:r>
            <a:endParaRPr lang="en-US" altLang="zh-CN" dirty="0"/>
          </a:p>
          <a:p>
            <a:r>
              <a:rPr lang="zh-CN" altLang="en-US" dirty="0"/>
              <a:t>实时操作系统需要调度一切可利用的资源完成有实时性要求的任务，其次才着考虑提高操作系统的整体效率。</a:t>
            </a:r>
          </a:p>
        </p:txBody>
      </p:sp>
      <p:sp>
        <p:nvSpPr>
          <p:cNvPr id="4" name="页脚占位符 3"/>
          <p:cNvSpPr>
            <a:spLocks noGrp="1"/>
          </p:cNvSpPr>
          <p:nvPr>
            <p:ph type="ftr" sz="quarter" idx="11"/>
          </p:nvPr>
        </p:nvSpPr>
        <p:spPr/>
        <p:txBody>
          <a:bodyPr/>
          <a:lstStyle/>
          <a:p>
            <a:pPr>
              <a:defRPr/>
            </a:pPr>
            <a:r>
              <a:rPr lang="zh-CN"/>
              <a:t>Embedded System </a:t>
            </a:r>
            <a:endParaRPr lang="en-US"/>
          </a:p>
        </p:txBody>
      </p:sp>
    </p:spTree>
    <p:extLst>
      <p:ext uri="{BB962C8B-B14F-4D97-AF65-F5344CB8AC3E}">
        <p14:creationId xmlns:p14="http://schemas.microsoft.com/office/powerpoint/2010/main" val="1257558796"/>
      </p:ext>
    </p:extLst>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安全性</a:t>
            </a:r>
          </a:p>
        </p:txBody>
      </p:sp>
      <p:sp>
        <p:nvSpPr>
          <p:cNvPr id="3" name="内容占位符 2"/>
          <p:cNvSpPr>
            <a:spLocks noGrp="1"/>
          </p:cNvSpPr>
          <p:nvPr>
            <p:ph idx="1"/>
          </p:nvPr>
        </p:nvSpPr>
        <p:spPr/>
        <p:txBody>
          <a:bodyPr/>
          <a:lstStyle/>
          <a:p>
            <a:r>
              <a:rPr lang="zh-CN" altLang="en-US" dirty="0"/>
              <a:t>随着嵌入式系统越来越多得与外部连接，甚至是通过互联网连接，其安全性也越来越受到关注。比如用掌上电脑进行网上购物的时候，用户的银行帐号信息必须得到严格的保护。</a:t>
            </a:r>
            <a:endParaRPr lang="en-US" altLang="zh-CN" dirty="0"/>
          </a:p>
          <a:p>
            <a:r>
              <a:rPr lang="zh-CN" altLang="en-US" dirty="0"/>
              <a:t>安全性具体是指要求嵌入式设备在与外部连接的过程中，其内部的数据不会偶然或被恶意地破坏、更改或者泄露，维持嵌入式系统中信息的保密性和完整性。</a:t>
            </a:r>
          </a:p>
          <a:p>
            <a:endParaRPr lang="zh-CN" altLang="en-US" dirty="0"/>
          </a:p>
        </p:txBody>
      </p:sp>
      <p:sp>
        <p:nvSpPr>
          <p:cNvPr id="4" name="页脚占位符 3"/>
          <p:cNvSpPr>
            <a:spLocks noGrp="1"/>
          </p:cNvSpPr>
          <p:nvPr>
            <p:ph type="ftr" sz="quarter" idx="11"/>
          </p:nvPr>
        </p:nvSpPr>
        <p:spPr/>
        <p:txBody>
          <a:bodyPr/>
          <a:lstStyle/>
          <a:p>
            <a:pPr>
              <a:defRPr/>
            </a:pPr>
            <a:r>
              <a:rPr lang="zh-CN"/>
              <a:t>Embedded System </a:t>
            </a:r>
            <a:endParaRPr lang="en-US"/>
          </a:p>
        </p:txBody>
      </p:sp>
    </p:spTree>
    <p:extLst>
      <p:ext uri="{BB962C8B-B14F-4D97-AF65-F5344CB8AC3E}">
        <p14:creationId xmlns:p14="http://schemas.microsoft.com/office/powerpoint/2010/main" val="3688098894"/>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b="1"/>
              <a:t>嵌入式系统的组成</a:t>
            </a:r>
          </a:p>
        </p:txBody>
      </p:sp>
      <p:sp>
        <p:nvSpPr>
          <p:cNvPr id="98309" name="Rectangle 5"/>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8308" name="Object 4"/>
          <p:cNvGraphicFramePr>
            <a:graphicFrameLocks noChangeAspect="1"/>
          </p:cNvGraphicFramePr>
          <p:nvPr/>
        </p:nvGraphicFramePr>
        <p:xfrm>
          <a:off x="250825" y="2708275"/>
          <a:ext cx="8497888" cy="2436813"/>
        </p:xfrm>
        <a:graphic>
          <a:graphicData uri="http://schemas.openxmlformats.org/presentationml/2006/ole">
            <mc:AlternateContent xmlns:mc="http://schemas.openxmlformats.org/markup-compatibility/2006">
              <mc:Choice xmlns:v="urn:schemas-microsoft-com:vml" Requires="v">
                <p:oleObj spid="_x0000_s2064" name="Visio" r:id="rId3" imgW="5321131" imgH="1520697" progId="Visio.Drawing.11">
                  <p:embed/>
                </p:oleObj>
              </mc:Choice>
              <mc:Fallback>
                <p:oleObj name="Visio" r:id="rId3" imgW="5321131" imgH="152069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708275"/>
                        <a:ext cx="8497888" cy="2436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7058165"/>
      </p:ext>
    </p:ext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b="1" dirty="0"/>
              <a:t>嵌入式系统硬件抽象层</a:t>
            </a:r>
          </a:p>
        </p:txBody>
      </p:sp>
      <p:sp>
        <p:nvSpPr>
          <p:cNvPr id="99331" name="Rectangle 3"/>
          <p:cNvSpPr>
            <a:spLocks noGrp="1" noChangeArrowheads="1"/>
          </p:cNvSpPr>
          <p:nvPr>
            <p:ph type="body" idx="1"/>
          </p:nvPr>
        </p:nvSpPr>
        <p:spPr>
          <a:xfrm>
            <a:off x="457200" y="1844675"/>
            <a:ext cx="8229600" cy="4327525"/>
          </a:xfrm>
        </p:spPr>
        <p:txBody>
          <a:bodyPr/>
          <a:lstStyle/>
          <a:p>
            <a:pPr>
              <a:lnSpc>
                <a:spcPct val="90000"/>
              </a:lnSpc>
            </a:pPr>
            <a:r>
              <a:rPr lang="zh-CN" altLang="en-US" sz="2600" b="1" dirty="0"/>
              <a:t>硬件抽象层</a:t>
            </a:r>
            <a:r>
              <a:rPr lang="zh-CN" altLang="en-US" sz="2600" dirty="0"/>
              <a:t>是一组系统软件，通过统一的编程接口为操作系统和应用软件提供一个抽象化的运行平台 </a:t>
            </a:r>
          </a:p>
          <a:p>
            <a:pPr>
              <a:lnSpc>
                <a:spcPct val="90000"/>
              </a:lnSpc>
            </a:pPr>
            <a:r>
              <a:rPr lang="zh-CN" altLang="en-US" sz="2600" dirty="0"/>
              <a:t>硬件抽象层位于操作系统和硬件之间，实现对硬件的操作，并通过标准化的接口为操作系统提供服务，向操作系统提供硬件平台的信息，并根据操作系统的要求完成对硬件的操作 </a:t>
            </a:r>
          </a:p>
          <a:p>
            <a:pPr>
              <a:lnSpc>
                <a:spcPct val="90000"/>
              </a:lnSpc>
            </a:pPr>
            <a:r>
              <a:rPr lang="zh-CN" altLang="en-US" sz="2600" dirty="0"/>
              <a:t>只要在硬件平台上实现硬件抽象层，那么操作系统就可以移植到该平台上 </a:t>
            </a:r>
          </a:p>
          <a:p>
            <a:pPr>
              <a:lnSpc>
                <a:spcPct val="90000"/>
              </a:lnSpc>
            </a:pPr>
            <a:r>
              <a:rPr lang="zh-CN" altLang="en-US" sz="2600" b="1" dirty="0"/>
              <a:t>板级支持包</a:t>
            </a:r>
            <a:r>
              <a:rPr lang="en-US" altLang="zh-CN" sz="2600" b="1" dirty="0"/>
              <a:t>BSP</a:t>
            </a:r>
            <a:r>
              <a:rPr lang="zh-CN" altLang="en-US" sz="2600" dirty="0"/>
              <a:t>（</a:t>
            </a:r>
            <a:r>
              <a:rPr lang="en-US" altLang="zh-CN" sz="2600" dirty="0"/>
              <a:t>Board Support Package</a:t>
            </a:r>
            <a:r>
              <a:rPr lang="zh-CN" altLang="en-US" sz="2600" dirty="0"/>
              <a:t>）是硬件抽象层的一种实现，很多情况下，二者表达的是同一个含义 </a:t>
            </a:r>
          </a:p>
        </p:txBody>
      </p:sp>
    </p:spTree>
    <p:extLst>
      <p:ext uri="{BB962C8B-B14F-4D97-AF65-F5344CB8AC3E}">
        <p14:creationId xmlns:p14="http://schemas.microsoft.com/office/powerpoint/2010/main" val="1298924185"/>
      </p:ext>
    </p:extLst>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b="1"/>
              <a:t>嵌入式系统硬件抽象层结构 </a:t>
            </a:r>
          </a:p>
        </p:txBody>
      </p:sp>
      <p:sp>
        <p:nvSpPr>
          <p:cNvPr id="100357" name="Rectangle 5"/>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0356" name="Object 4"/>
          <p:cNvGraphicFramePr>
            <a:graphicFrameLocks noChangeAspect="1"/>
          </p:cNvGraphicFramePr>
          <p:nvPr/>
        </p:nvGraphicFramePr>
        <p:xfrm>
          <a:off x="250825" y="2060575"/>
          <a:ext cx="8640763" cy="3708400"/>
        </p:xfrm>
        <a:graphic>
          <a:graphicData uri="http://schemas.openxmlformats.org/presentationml/2006/ole">
            <mc:AlternateContent xmlns:mc="http://schemas.openxmlformats.org/markup-compatibility/2006">
              <mc:Choice xmlns:v="urn:schemas-microsoft-com:vml" Requires="v">
                <p:oleObj spid="_x0000_s3088" name="Visio" r:id="rId3" imgW="4772039" imgH="2048616" progId="Visio.Drawing.11">
                  <p:embed/>
                </p:oleObj>
              </mc:Choice>
              <mc:Fallback>
                <p:oleObj name="Visio" r:id="rId3" imgW="4772039" imgH="204861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060575"/>
                        <a:ext cx="8640763" cy="370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58" name="Rectangle 6"/>
          <p:cNvSpPr>
            <a:spLocks noChangeArrowheads="1"/>
          </p:cNvSpPr>
          <p:nvPr/>
        </p:nvSpPr>
        <p:spPr bwMode="auto">
          <a:xfrm>
            <a:off x="71438" y="2852738"/>
            <a:ext cx="8964612" cy="3168650"/>
          </a:xfrm>
          <a:prstGeom prst="rect">
            <a:avLst/>
          </a:prstGeom>
          <a:noFill/>
          <a:ln w="3810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898477935"/>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b="1"/>
              <a:t>实时计算机系统概述 </a:t>
            </a:r>
          </a:p>
        </p:txBody>
      </p:sp>
      <p:sp>
        <p:nvSpPr>
          <p:cNvPr id="102403" name="Rectangle 3"/>
          <p:cNvSpPr>
            <a:spLocks noGrp="1" noChangeArrowheads="1"/>
          </p:cNvSpPr>
          <p:nvPr>
            <p:ph type="body" idx="1"/>
          </p:nvPr>
        </p:nvSpPr>
        <p:spPr>
          <a:xfrm>
            <a:off x="457200" y="2135188"/>
            <a:ext cx="8435975" cy="3886200"/>
          </a:xfrm>
        </p:spPr>
        <p:txBody>
          <a:bodyPr/>
          <a:lstStyle/>
          <a:p>
            <a:r>
              <a:rPr lang="zh-CN" altLang="en-US" sz="2800"/>
              <a:t>实时系统是能及时响应外部发生的随机事件，并以足够快的速度完成对事件处理的计算机系统</a:t>
            </a:r>
          </a:p>
          <a:p>
            <a:r>
              <a:rPr lang="zh-CN" altLang="en-US" sz="2800"/>
              <a:t>实时系统的正确性不仅依赖系统计算的逻辑结果，还依赖于产生这个结果的时间</a:t>
            </a:r>
          </a:p>
          <a:p>
            <a:r>
              <a:rPr lang="zh-CN" altLang="en-US" sz="2800"/>
              <a:t>计算机系统是一个激励</a:t>
            </a:r>
            <a:r>
              <a:rPr lang="en-US" altLang="zh-CN" sz="2800"/>
              <a:t>-</a:t>
            </a:r>
            <a:r>
              <a:rPr lang="zh-CN" altLang="en-US" sz="2800"/>
              <a:t>响应系统，激励</a:t>
            </a:r>
            <a:r>
              <a:rPr lang="en-US" altLang="zh-CN" sz="2800"/>
              <a:t>-</a:t>
            </a:r>
            <a:r>
              <a:rPr lang="zh-CN" altLang="en-US" sz="2800"/>
              <a:t>响应周期</a:t>
            </a:r>
            <a:r>
              <a:rPr lang="en-US" altLang="zh-CN" sz="2800"/>
              <a:t>T</a:t>
            </a:r>
            <a:r>
              <a:rPr lang="zh-CN" altLang="en-US" sz="2800"/>
              <a:t>，代表着计算机的响应能力。应用对象所规定的响应时间</a:t>
            </a:r>
            <a:r>
              <a:rPr lang="en-US" altLang="zh-CN" sz="2800"/>
              <a:t>Ta</a:t>
            </a:r>
            <a:r>
              <a:rPr lang="zh-CN" altLang="en-US" sz="2800"/>
              <a:t>，若</a:t>
            </a:r>
            <a:r>
              <a:rPr lang="en-US" altLang="zh-CN" sz="2800"/>
              <a:t>T≤Ta</a:t>
            </a:r>
            <a:r>
              <a:rPr lang="zh-CN" altLang="en-US" sz="2800"/>
              <a:t>，这个系统便是实时系统。</a:t>
            </a:r>
          </a:p>
        </p:txBody>
      </p:sp>
    </p:spTree>
    <p:extLst>
      <p:ext uri="{BB962C8B-B14F-4D97-AF65-F5344CB8AC3E}">
        <p14:creationId xmlns:p14="http://schemas.microsoft.com/office/powerpoint/2010/main" val="852641956"/>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zh-CN" altLang="en-US" b="1"/>
              <a:t>实时系统特点 </a:t>
            </a:r>
          </a:p>
        </p:txBody>
      </p:sp>
      <p:sp>
        <p:nvSpPr>
          <p:cNvPr id="103427" name="Rectangle 3"/>
          <p:cNvSpPr>
            <a:spLocks noGrp="1" noChangeArrowheads="1"/>
          </p:cNvSpPr>
          <p:nvPr>
            <p:ph type="body" idx="1"/>
          </p:nvPr>
        </p:nvSpPr>
        <p:spPr/>
        <p:txBody>
          <a:bodyPr/>
          <a:lstStyle/>
          <a:p>
            <a:pPr marL="609600" indent="-609600"/>
            <a:r>
              <a:rPr lang="zh-CN" altLang="en-US" sz="2800"/>
              <a:t>实时系统具有复杂的</a:t>
            </a:r>
            <a:r>
              <a:rPr lang="zh-CN" altLang="en-US" sz="2800" b="1"/>
              <a:t>约束性</a:t>
            </a:r>
            <a:r>
              <a:rPr lang="zh-CN" altLang="en-US" sz="2800"/>
              <a:t>：</a:t>
            </a:r>
            <a:r>
              <a:rPr lang="zh-CN" altLang="en-US" sz="2400"/>
              <a:t>时间约束、资源约束、执行顺序约束和性能约束</a:t>
            </a:r>
            <a:r>
              <a:rPr lang="zh-CN" altLang="en-US" sz="2800"/>
              <a:t> </a:t>
            </a:r>
          </a:p>
          <a:p>
            <a:pPr marL="609600" indent="-609600"/>
            <a:r>
              <a:rPr lang="zh-CN" altLang="en-US" sz="2800"/>
              <a:t>实时任务的执行具有</a:t>
            </a:r>
            <a:r>
              <a:rPr lang="zh-CN" altLang="en-US" sz="2800" b="1"/>
              <a:t>可预测性</a:t>
            </a:r>
            <a:r>
              <a:rPr lang="zh-CN" altLang="en-US" sz="2800"/>
              <a:t>：</a:t>
            </a:r>
            <a:r>
              <a:rPr lang="zh-CN" altLang="en-US" sz="2400"/>
              <a:t>系统能够对实时任务的执行时间进行预测，判断是否能够满足任务的时限要求。是实时系统最基本的性能指标 </a:t>
            </a:r>
          </a:p>
          <a:p>
            <a:pPr marL="609600" indent="-609600"/>
            <a:r>
              <a:rPr lang="zh-CN" altLang="en-US" sz="2800"/>
              <a:t>实时系统具有</a:t>
            </a:r>
            <a:r>
              <a:rPr lang="zh-CN" altLang="en-US" sz="2800" b="1"/>
              <a:t>高可靠性</a:t>
            </a:r>
            <a:r>
              <a:rPr lang="zh-CN" altLang="en-US" sz="2800"/>
              <a:t>的要求</a:t>
            </a:r>
          </a:p>
          <a:p>
            <a:pPr marL="609600" indent="-609600"/>
            <a:r>
              <a:rPr lang="zh-CN" altLang="en-US" sz="2800"/>
              <a:t>实时系统需要</a:t>
            </a:r>
            <a:r>
              <a:rPr lang="zh-CN" altLang="en-US" sz="2800" b="1"/>
              <a:t>与外部环境进行交互</a:t>
            </a:r>
          </a:p>
          <a:p>
            <a:pPr marL="609600" indent="-609600"/>
            <a:r>
              <a:rPr lang="zh-CN" altLang="en-US" sz="2800"/>
              <a:t>实时系统需要</a:t>
            </a:r>
            <a:r>
              <a:rPr lang="zh-CN" altLang="en-US" sz="2800" b="1"/>
              <a:t>满足一定的峰值负荷要求</a:t>
            </a:r>
          </a:p>
        </p:txBody>
      </p:sp>
    </p:spTree>
    <p:extLst>
      <p:ext uri="{BB962C8B-B14F-4D97-AF65-F5344CB8AC3E}">
        <p14:creationId xmlns:p14="http://schemas.microsoft.com/office/powerpoint/2010/main" val="102114861"/>
      </p:ext>
    </p:extLst>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zh-CN" altLang="en-US" b="1"/>
              <a:t>硬实时系统与软实时系统</a:t>
            </a:r>
          </a:p>
        </p:txBody>
      </p:sp>
      <p:sp>
        <p:nvSpPr>
          <p:cNvPr id="116739" name="Rectangle 3"/>
          <p:cNvSpPr>
            <a:spLocks noGrp="1" noChangeArrowheads="1"/>
          </p:cNvSpPr>
          <p:nvPr>
            <p:ph type="body" idx="1"/>
          </p:nvPr>
        </p:nvSpPr>
        <p:spPr>
          <a:xfrm>
            <a:off x="323850" y="1981200"/>
            <a:ext cx="8435975" cy="4256088"/>
          </a:xfrm>
        </p:spPr>
        <p:txBody>
          <a:bodyPr/>
          <a:lstStyle/>
          <a:p>
            <a:pPr>
              <a:lnSpc>
                <a:spcPct val="80000"/>
              </a:lnSpc>
            </a:pPr>
            <a:r>
              <a:rPr lang="zh-CN" altLang="en-US" sz="2800"/>
              <a:t>在</a:t>
            </a:r>
            <a:r>
              <a:rPr lang="zh-CN" altLang="en-US" sz="2800" b="1"/>
              <a:t>硬实时系统</a:t>
            </a:r>
            <a:r>
              <a:rPr lang="zh-CN" altLang="en-US" sz="2800"/>
              <a:t>中，系统要确保在最坏情况下的服务时间，即对事件响应时间的截止期限必须得到满足。在这样的系统里，如果一个事件在规定期限内不能得到及时处理则会导致致命的系统错误。</a:t>
            </a:r>
          </a:p>
          <a:p>
            <a:pPr>
              <a:lnSpc>
                <a:spcPct val="80000"/>
              </a:lnSpc>
            </a:pPr>
            <a:r>
              <a:rPr lang="zh-CN" altLang="en-US" sz="2800"/>
              <a:t>在</a:t>
            </a:r>
            <a:r>
              <a:rPr lang="zh-CN" altLang="en-US" sz="2800" b="1"/>
              <a:t>软实时系统</a:t>
            </a:r>
            <a:r>
              <a:rPr lang="zh-CN" altLang="en-US" sz="2800"/>
              <a:t>中，从统计的角度看，任务能够得到足够的处理时间，到达系统的事件也能够在截止期限前得到处理，但系统不能保证时刻都能满足这样的条件，截止期限条件偶尔没得到满足时并不会带来致命的系统错误。</a:t>
            </a:r>
          </a:p>
          <a:p>
            <a:pPr>
              <a:lnSpc>
                <a:spcPct val="80000"/>
              </a:lnSpc>
            </a:pPr>
            <a:r>
              <a:rPr lang="zh-CN" altLang="en-US" sz="2800"/>
              <a:t>满足硬实时的系统一定满足软实时的要求，反之未必</a:t>
            </a:r>
          </a:p>
        </p:txBody>
      </p:sp>
    </p:spTree>
    <p:extLst>
      <p:ext uri="{BB962C8B-B14F-4D97-AF65-F5344CB8AC3E}">
        <p14:creationId xmlns:p14="http://schemas.microsoft.com/office/powerpoint/2010/main" val="4232928594"/>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课程简介：</a:t>
            </a:r>
          </a:p>
        </p:txBody>
      </p:sp>
      <p:sp>
        <p:nvSpPr>
          <p:cNvPr id="3" name="内容占位符 2"/>
          <p:cNvSpPr>
            <a:spLocks noGrp="1"/>
          </p:cNvSpPr>
          <p:nvPr>
            <p:ph idx="1"/>
          </p:nvPr>
        </p:nvSpPr>
        <p:spPr/>
        <p:txBody>
          <a:bodyPr/>
          <a:lstStyle/>
          <a:p>
            <a:pPr>
              <a:lnSpc>
                <a:spcPct val="80000"/>
              </a:lnSpc>
            </a:pPr>
            <a:r>
              <a:rPr lang="zh-CN" altLang="zh-CN" sz="1800" dirty="0"/>
              <a:t>教师：陈立文 </a:t>
            </a:r>
            <a:r>
              <a:rPr lang="zh-CN" altLang="en-US" sz="1800" dirty="0"/>
              <a:t>计算机学院 </a:t>
            </a:r>
            <a:r>
              <a:rPr lang="en-US" altLang="zh-CN" sz="1800" dirty="0"/>
              <a:t>Soc</a:t>
            </a:r>
            <a:r>
              <a:rPr lang="zh-CN" altLang="zh-CN" sz="1800" dirty="0"/>
              <a:t>嵌入式系统实验室</a:t>
            </a:r>
          </a:p>
          <a:p>
            <a:pPr lvl="1">
              <a:lnSpc>
                <a:spcPct val="80000"/>
              </a:lnSpc>
            </a:pPr>
            <a:r>
              <a:rPr lang="zh-CN" altLang="zh-CN" sz="1400" dirty="0"/>
              <a:t>通讯方式：</a:t>
            </a:r>
          </a:p>
          <a:p>
            <a:pPr lvl="2">
              <a:lnSpc>
                <a:spcPct val="80000"/>
              </a:lnSpc>
            </a:pPr>
            <a:r>
              <a:rPr lang="zh-CN" altLang="zh-CN" sz="1200" dirty="0"/>
              <a:t>Email：chenlw</a:t>
            </a:r>
            <a:r>
              <a:rPr lang="zh-CN" altLang="zh-CN" sz="1200" dirty="0">
                <a:hlinkClick r:id="rId2"/>
              </a:rPr>
              <a:t>@mail.sysu.edu.cn</a:t>
            </a:r>
            <a:r>
              <a:rPr lang="zh-CN" altLang="zh-CN" sz="1200" dirty="0"/>
              <a:t>	</a:t>
            </a:r>
          </a:p>
          <a:p>
            <a:pPr lvl="2">
              <a:lnSpc>
                <a:spcPct val="80000"/>
              </a:lnSpc>
            </a:pPr>
            <a:r>
              <a:rPr lang="zh-CN" altLang="zh-CN" sz="1200" dirty="0"/>
              <a:t>QQ: 149115963</a:t>
            </a:r>
          </a:p>
          <a:p>
            <a:pPr lvl="2">
              <a:lnSpc>
                <a:spcPct val="80000"/>
              </a:lnSpc>
            </a:pPr>
            <a:r>
              <a:rPr lang="zh-CN" altLang="zh-CN" sz="1200" dirty="0"/>
              <a:t>电话：</a:t>
            </a:r>
            <a:r>
              <a:rPr lang="en-US" altLang="zh-CN" sz="1200" dirty="0"/>
              <a:t>13640855157</a:t>
            </a:r>
            <a:endParaRPr lang="zh-CN" altLang="zh-CN" sz="1200" dirty="0"/>
          </a:p>
          <a:p>
            <a:pPr>
              <a:lnSpc>
                <a:spcPct val="80000"/>
              </a:lnSpc>
            </a:pPr>
            <a:r>
              <a:rPr lang="zh-CN" altLang="zh-CN" sz="1800" dirty="0">
                <a:sym typeface="Arial" panose="020B0604020202020204" pitchFamily="34" charset="0"/>
              </a:rPr>
              <a:t>课程资源网址：</a:t>
            </a:r>
            <a:r>
              <a:rPr lang="zh-CN" altLang="zh-CN" sz="1800" dirty="0">
                <a:sym typeface="Arial" panose="020B0604020202020204" pitchFamily="34" charset="0"/>
                <a:hlinkClick r:id="rId3"/>
              </a:rPr>
              <a:t>ftp://</a:t>
            </a:r>
            <a:r>
              <a:rPr lang="en-US" altLang="zh-CN" sz="1800" dirty="0">
                <a:sym typeface="Arial" panose="020B0604020202020204" pitchFamily="34" charset="0"/>
                <a:hlinkClick r:id="rId3"/>
              </a:rPr>
              <a:t>172.18.178.18</a:t>
            </a:r>
            <a:r>
              <a:rPr lang="zh-CN" altLang="zh-CN" sz="1800" dirty="0">
                <a:sym typeface="Arial" panose="020B0604020202020204" pitchFamily="34" charset="0"/>
                <a:hlinkClick r:id="rId3"/>
              </a:rPr>
              <a:t>/</a:t>
            </a:r>
            <a:r>
              <a:rPr lang="zh-CN" altLang="zh-CN" sz="1800" dirty="0">
                <a:sym typeface="Arial" panose="020B0604020202020204" pitchFamily="34" charset="0"/>
              </a:rPr>
              <a:t>   u/p:</a:t>
            </a:r>
            <a:r>
              <a:rPr lang="en-US" altLang="zh-CN" sz="1800" dirty="0">
                <a:sym typeface="Arial" panose="020B0604020202020204" pitchFamily="34" charset="0"/>
              </a:rPr>
              <a:t>em2021/em21</a:t>
            </a:r>
          </a:p>
          <a:p>
            <a:pPr>
              <a:lnSpc>
                <a:spcPct val="80000"/>
              </a:lnSpc>
            </a:pPr>
            <a:r>
              <a:rPr lang="zh-CN" altLang="zh-CN" dirty="0"/>
              <a:t>课程目标</a:t>
            </a:r>
            <a:r>
              <a:rPr lang="zh-CN" altLang="zh-CN" sz="1800" dirty="0">
                <a:sym typeface="Arial" panose="020B0604020202020204" pitchFamily="34" charset="0"/>
              </a:rPr>
              <a:t>：</a:t>
            </a:r>
          </a:p>
          <a:p>
            <a:pPr lvl="1">
              <a:lnSpc>
                <a:spcPct val="80000"/>
              </a:lnSpc>
            </a:pPr>
            <a:r>
              <a:rPr lang="zh-CN" altLang="zh-CN" dirty="0">
                <a:latin typeface="楷体_GB2312" pitchFamily="49" charset="-122"/>
              </a:rPr>
              <a:t>介绍嵌入式</a:t>
            </a:r>
            <a:r>
              <a:rPr lang="zh-CN" altLang="en-US" dirty="0">
                <a:latin typeface="楷体_GB2312" pitchFamily="49" charset="-122"/>
              </a:rPr>
              <a:t>操作</a:t>
            </a:r>
            <a:r>
              <a:rPr lang="zh-CN" altLang="zh-CN" dirty="0">
                <a:latin typeface="楷体_GB2312" pitchFamily="49" charset="-122"/>
              </a:rPr>
              <a:t>系统的</a:t>
            </a:r>
            <a:r>
              <a:rPr lang="zh-CN" altLang="en-US" dirty="0">
                <a:latin typeface="楷体_GB2312" pitchFamily="49" charset="-122"/>
              </a:rPr>
              <a:t>开发方法</a:t>
            </a:r>
            <a:r>
              <a:rPr lang="zh-CN" altLang="zh-CN" dirty="0">
                <a:latin typeface="楷体_GB2312" pitchFamily="49" charset="-122"/>
              </a:rPr>
              <a:t>和</a:t>
            </a:r>
            <a:r>
              <a:rPr lang="zh-CN" altLang="en-US" dirty="0">
                <a:latin typeface="楷体_GB2312" pitchFamily="49" charset="-122"/>
              </a:rPr>
              <a:t>技术</a:t>
            </a:r>
            <a:r>
              <a:rPr lang="zh-CN" altLang="zh-CN" dirty="0">
                <a:latin typeface="楷体_GB2312" pitchFamily="49" charset="-122"/>
              </a:rPr>
              <a:t>发展趋势</a:t>
            </a:r>
          </a:p>
          <a:p>
            <a:pPr lvl="1">
              <a:lnSpc>
                <a:spcPct val="80000"/>
              </a:lnSpc>
            </a:pPr>
            <a:r>
              <a:rPr lang="zh-CN" altLang="zh-CN" dirty="0">
                <a:latin typeface="楷体_GB2312" pitchFamily="49" charset="-122"/>
              </a:rPr>
              <a:t>重点介绍：</a:t>
            </a:r>
            <a:r>
              <a:rPr lang="zh-CN" altLang="en-US" dirty="0">
                <a:latin typeface="楷体_GB2312" pitchFamily="49" charset="-122"/>
              </a:rPr>
              <a:t>嵌入式</a:t>
            </a:r>
            <a:r>
              <a:rPr lang="en-US" altLang="zh-CN" dirty="0" err="1">
                <a:latin typeface="楷体_GB2312" pitchFamily="49" charset="-122"/>
              </a:rPr>
              <a:t>linux</a:t>
            </a:r>
            <a:r>
              <a:rPr lang="zh-CN" altLang="en-US" dirty="0">
                <a:latin typeface="楷体_GB2312" pitchFamily="49" charset="-122"/>
              </a:rPr>
              <a:t>的系统开发与集成（内核、</a:t>
            </a:r>
            <a:r>
              <a:rPr lang="en-US" altLang="zh-CN" dirty="0" err="1">
                <a:latin typeface="楷体_GB2312" pitchFamily="49" charset="-122"/>
              </a:rPr>
              <a:t>BootLoader</a:t>
            </a:r>
            <a:r>
              <a:rPr lang="zh-CN" altLang="en-US" dirty="0">
                <a:latin typeface="楷体_GB2312" pitchFamily="49" charset="-122"/>
              </a:rPr>
              <a:t>、文件系统、驱动程序、应用程序等的开发）</a:t>
            </a:r>
            <a:endParaRPr lang="zh-CN" altLang="zh-CN" dirty="0">
              <a:latin typeface="楷体_GB2312" pitchFamily="49" charset="-122"/>
            </a:endParaRPr>
          </a:p>
          <a:p>
            <a:pPr>
              <a:lnSpc>
                <a:spcPct val="80000"/>
              </a:lnSpc>
            </a:pPr>
            <a:r>
              <a:rPr lang="zh-CN" altLang="zh-CN" dirty="0">
                <a:latin typeface="楷体_GB2312" pitchFamily="49" charset="-122"/>
              </a:rPr>
              <a:t>采用理论学习和实践并重的教学方法</a:t>
            </a:r>
          </a:p>
          <a:p>
            <a:pPr lvl="1">
              <a:lnSpc>
                <a:spcPct val="80000"/>
              </a:lnSpc>
            </a:pPr>
            <a:r>
              <a:rPr lang="zh-CN" altLang="zh-CN" dirty="0">
                <a:latin typeface="楷体_GB2312" pitchFamily="49" charset="-122"/>
              </a:rPr>
              <a:t>课程内容分为理论课、课外设计性实验(开放性实验)</a:t>
            </a:r>
            <a:endParaRPr lang="zh-CN" altLang="zh-CN" sz="2400" dirty="0">
              <a:latin typeface="楷体_GB2312" pitchFamily="49" charset="-122"/>
            </a:endParaRPr>
          </a:p>
          <a:p>
            <a:endParaRPr lang="zh-CN" altLang="en-US" dirty="0"/>
          </a:p>
        </p:txBody>
      </p:sp>
      <p:sp>
        <p:nvSpPr>
          <p:cNvPr id="4" name="页脚占位符 3"/>
          <p:cNvSpPr>
            <a:spLocks noGrp="1"/>
          </p:cNvSpPr>
          <p:nvPr>
            <p:ph type="ftr" sz="quarter" idx="11"/>
          </p:nvPr>
        </p:nvSpPr>
        <p:spPr/>
        <p:txBody>
          <a:bodyPr/>
          <a:lstStyle/>
          <a:p>
            <a:pPr>
              <a:defRPr/>
            </a:pPr>
            <a:r>
              <a:rPr lang="zh-CN"/>
              <a:t>Embedded System </a:t>
            </a:r>
            <a:endParaRPr lang="en-US"/>
          </a:p>
        </p:txBody>
      </p:sp>
    </p:spTree>
    <p:extLst>
      <p:ext uri="{BB962C8B-B14F-4D97-AF65-F5344CB8AC3E}">
        <p14:creationId xmlns:p14="http://schemas.microsoft.com/office/powerpoint/2010/main" val="3209673691"/>
      </p:ext>
    </p:extLst>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b="1"/>
              <a:t>嵌入式系统实时性 </a:t>
            </a:r>
          </a:p>
        </p:txBody>
      </p:sp>
      <p:sp>
        <p:nvSpPr>
          <p:cNvPr id="104451" name="Rectangle 3"/>
          <p:cNvSpPr>
            <a:spLocks noGrp="1" noChangeArrowheads="1"/>
          </p:cNvSpPr>
          <p:nvPr>
            <p:ph type="body" idx="1"/>
          </p:nvPr>
        </p:nvSpPr>
        <p:spPr/>
        <p:txBody>
          <a:bodyPr/>
          <a:lstStyle/>
          <a:p>
            <a:pPr>
              <a:lnSpc>
                <a:spcPct val="90000"/>
              </a:lnSpc>
            </a:pPr>
            <a:r>
              <a:rPr lang="zh-CN" altLang="en-US" sz="2800"/>
              <a:t>嵌入式系统是一种计算机，基于硬件平台，用软件实现事件的检测、数据的收发、信息的处理、控制信号的产生</a:t>
            </a:r>
          </a:p>
          <a:p>
            <a:pPr>
              <a:lnSpc>
                <a:spcPct val="90000"/>
              </a:lnSpc>
            </a:pPr>
            <a:r>
              <a:rPr lang="zh-CN" altLang="en-US" sz="2800"/>
              <a:t>嵌入式系统与应用对象之间的交互往往有时间限制，这就是嵌入式系统的实时性特点</a:t>
            </a:r>
          </a:p>
          <a:p>
            <a:pPr>
              <a:lnSpc>
                <a:spcPct val="90000"/>
              </a:lnSpc>
            </a:pPr>
            <a:r>
              <a:rPr lang="zh-CN" altLang="en-US" sz="2800"/>
              <a:t>嵌入式系统激励</a:t>
            </a:r>
            <a:r>
              <a:rPr lang="en-US" altLang="zh-CN" sz="2800"/>
              <a:t>-</a:t>
            </a:r>
            <a:r>
              <a:rPr lang="zh-CN" altLang="en-US" sz="2800"/>
              <a:t>响应时间</a:t>
            </a:r>
            <a:r>
              <a:rPr lang="en-US" altLang="zh-CN" sz="2800"/>
              <a:t>T</a:t>
            </a:r>
            <a:r>
              <a:rPr lang="zh-CN" altLang="en-US" sz="2800"/>
              <a:t>包括硬件响应时间</a:t>
            </a:r>
            <a:r>
              <a:rPr lang="en-US" altLang="zh-CN" sz="2800"/>
              <a:t>Th</a:t>
            </a:r>
            <a:r>
              <a:rPr lang="zh-CN" altLang="en-US" sz="2800"/>
              <a:t>和软件响应时间</a:t>
            </a:r>
            <a:r>
              <a:rPr lang="en-US" altLang="zh-CN" sz="2800"/>
              <a:t>Ts </a:t>
            </a:r>
          </a:p>
          <a:p>
            <a:pPr>
              <a:lnSpc>
                <a:spcPct val="90000"/>
              </a:lnSpc>
            </a:pPr>
            <a:r>
              <a:rPr lang="zh-CN" altLang="en-US" sz="2800"/>
              <a:t>软件响应时间是主要因素，这增加了系统实时设计的复杂性 </a:t>
            </a:r>
          </a:p>
        </p:txBody>
      </p:sp>
    </p:spTree>
    <p:extLst>
      <p:ext uri="{BB962C8B-B14F-4D97-AF65-F5344CB8AC3E}">
        <p14:creationId xmlns:p14="http://schemas.microsoft.com/office/powerpoint/2010/main" val="3234471759"/>
      </p:ext>
    </p:extLst>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b="1"/>
              <a:t>系统性能与实时性的关系</a:t>
            </a:r>
          </a:p>
        </p:txBody>
      </p:sp>
      <p:sp>
        <p:nvSpPr>
          <p:cNvPr id="105475" name="Rectangle 3"/>
          <p:cNvSpPr>
            <a:spLocks noGrp="1" noChangeArrowheads="1"/>
          </p:cNvSpPr>
          <p:nvPr>
            <p:ph type="body" idx="1"/>
          </p:nvPr>
        </p:nvSpPr>
        <p:spPr>
          <a:xfrm>
            <a:off x="457200" y="2135188"/>
            <a:ext cx="8229600" cy="3886200"/>
          </a:xfrm>
        </p:spPr>
        <p:txBody>
          <a:bodyPr/>
          <a:lstStyle/>
          <a:p>
            <a:r>
              <a:rPr lang="zh-CN" altLang="en-US" sz="2800"/>
              <a:t>系统运行速度高不代表实时性好 </a:t>
            </a:r>
          </a:p>
          <a:p>
            <a:r>
              <a:rPr lang="zh-CN" altLang="en-US" sz="2800"/>
              <a:t>同样的硬件、软件设计，速度快的系统实时性会更强 </a:t>
            </a:r>
          </a:p>
          <a:p>
            <a:r>
              <a:rPr lang="zh-CN" altLang="en-US" sz="2800"/>
              <a:t>当系统不能满足实时性要求时，可以通过提高系统的运行速度来弥补，但会带来负面影响：功耗加大、电磁兼容性能下降、可靠性降低  </a:t>
            </a:r>
          </a:p>
          <a:p>
            <a:endParaRPr lang="en-US" altLang="zh-CN" sz="2800"/>
          </a:p>
        </p:txBody>
      </p:sp>
    </p:spTree>
    <p:extLst>
      <p:ext uri="{BB962C8B-B14F-4D97-AF65-F5344CB8AC3E}">
        <p14:creationId xmlns:p14="http://schemas.microsoft.com/office/powerpoint/2010/main" val="792962315"/>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b="1"/>
              <a:t>裸机中的实时软件设计 </a:t>
            </a:r>
          </a:p>
        </p:txBody>
      </p:sp>
      <p:sp>
        <p:nvSpPr>
          <p:cNvPr id="106501" name="Rectangle 5"/>
          <p:cNvSpPr>
            <a:spLocks noChangeArrowheads="1"/>
          </p:cNvSpPr>
          <p:nvPr/>
        </p:nvSpPr>
        <p:spPr bwMode="auto">
          <a:xfrm>
            <a:off x="0" y="2314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6500" name="Object 4"/>
          <p:cNvGraphicFramePr>
            <a:graphicFrameLocks noChangeAspect="1"/>
          </p:cNvGraphicFramePr>
          <p:nvPr>
            <p:extLst>
              <p:ext uri="{D42A27DB-BD31-4B8C-83A1-F6EECF244321}">
                <p14:modId xmlns:p14="http://schemas.microsoft.com/office/powerpoint/2010/main" val="2212569397"/>
              </p:ext>
            </p:extLst>
          </p:nvPr>
        </p:nvGraphicFramePr>
        <p:xfrm>
          <a:off x="457200" y="1153611"/>
          <a:ext cx="7848600" cy="4146550"/>
        </p:xfrm>
        <a:graphic>
          <a:graphicData uri="http://schemas.openxmlformats.org/presentationml/2006/ole">
            <mc:AlternateContent xmlns:mc="http://schemas.openxmlformats.org/markup-compatibility/2006">
              <mc:Choice xmlns:v="urn:schemas-microsoft-com:vml" Requires="v">
                <p:oleObj spid="_x0000_s4112" name="Visio" r:id="rId3" imgW="4218974" imgH="2228073" progId="Visio.Drawing.11">
                  <p:embed/>
                </p:oleObj>
              </mc:Choice>
              <mc:Fallback>
                <p:oleObj name="Visio" r:id="rId3" imgW="4218974" imgH="222807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53611"/>
                        <a:ext cx="7848600" cy="414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02" name="Rectangle 6"/>
          <p:cNvSpPr>
            <a:spLocks noChangeArrowheads="1"/>
          </p:cNvSpPr>
          <p:nvPr/>
        </p:nvSpPr>
        <p:spPr bwMode="auto">
          <a:xfrm>
            <a:off x="755576" y="5085184"/>
            <a:ext cx="8683787" cy="1557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dirty="0">
                <a:solidFill>
                  <a:srgbClr val="FF0000"/>
                </a:solidFill>
              </a:rPr>
              <a:t>前</a:t>
            </a:r>
            <a:r>
              <a:rPr kumimoji="1" lang="en-US" altLang="zh-CN" dirty="0">
                <a:solidFill>
                  <a:srgbClr val="FF0000"/>
                </a:solidFill>
              </a:rPr>
              <a:t>/</a:t>
            </a:r>
            <a:r>
              <a:rPr kumimoji="1" lang="zh-CN" altLang="en-US" dirty="0">
                <a:solidFill>
                  <a:srgbClr val="FF0000"/>
                </a:solidFill>
              </a:rPr>
              <a:t>后台的程序结构 ：</a:t>
            </a:r>
            <a:endParaRPr kumimoji="1" lang="en-US" altLang="zh-CN" dirty="0">
              <a:solidFill>
                <a:srgbClr val="FF0000"/>
              </a:solidFill>
            </a:endParaRPr>
          </a:p>
          <a:p>
            <a:r>
              <a:rPr kumimoji="1" lang="zh-CN" altLang="en-US" dirty="0"/>
              <a:t>实时性要求高的任务放在中断服务程序（前台）中，</a:t>
            </a:r>
          </a:p>
          <a:p>
            <a:r>
              <a:rPr kumimoji="1" lang="zh-CN" altLang="en-US" dirty="0"/>
              <a:t>而其它实时性要求低的任务放在主程序（后台）中 </a:t>
            </a:r>
          </a:p>
        </p:txBody>
      </p:sp>
    </p:spTree>
    <p:extLst>
      <p:ext uri="{BB962C8B-B14F-4D97-AF65-F5344CB8AC3E}">
        <p14:creationId xmlns:p14="http://schemas.microsoft.com/office/powerpoint/2010/main" val="3231831251"/>
      </p:ext>
    </p:extLst>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b="1"/>
              <a:t>嵌入式操作系统实时性 </a:t>
            </a:r>
          </a:p>
        </p:txBody>
      </p:sp>
      <p:sp>
        <p:nvSpPr>
          <p:cNvPr id="101379" name="Rectangle 3"/>
          <p:cNvSpPr>
            <a:spLocks noGrp="1" noChangeArrowheads="1"/>
          </p:cNvSpPr>
          <p:nvPr>
            <p:ph type="body" idx="1"/>
          </p:nvPr>
        </p:nvSpPr>
        <p:spPr>
          <a:xfrm>
            <a:off x="457200" y="2060575"/>
            <a:ext cx="8229600" cy="3744913"/>
          </a:xfrm>
        </p:spPr>
        <p:txBody>
          <a:bodyPr/>
          <a:lstStyle/>
          <a:p>
            <a:r>
              <a:rPr lang="zh-CN" altLang="en-US" sz="2800"/>
              <a:t>实时性反映了设备“及时”处理事件的能力</a:t>
            </a:r>
          </a:p>
          <a:p>
            <a:r>
              <a:rPr lang="zh-CN" altLang="en-US" sz="2800"/>
              <a:t>嵌入式操作系统管理着嵌入式计算机的硬件、软件资源，必须支持实时任务调度，才能确保整个系统对事件响应的实时性</a:t>
            </a:r>
          </a:p>
          <a:p>
            <a:r>
              <a:rPr lang="zh-CN" altLang="en-US" sz="2800"/>
              <a:t>运行在嵌入式实时系统中，支持系统实现实时任务调度的操作系统，称为</a:t>
            </a:r>
            <a:r>
              <a:rPr lang="zh-CN" altLang="en-US" sz="2800" b="1"/>
              <a:t>嵌入式实时操作系统</a:t>
            </a:r>
            <a:r>
              <a:rPr lang="zh-CN" altLang="en-US" sz="2800"/>
              <a:t> </a:t>
            </a:r>
          </a:p>
          <a:p>
            <a:r>
              <a:rPr lang="zh-CN" altLang="en-US" sz="2800"/>
              <a:t>按系统对事件响应的时间约束，嵌入式操作系统有硬实时和软实时两种类型 </a:t>
            </a:r>
          </a:p>
        </p:txBody>
      </p:sp>
    </p:spTree>
    <p:extLst>
      <p:ext uri="{BB962C8B-B14F-4D97-AF65-F5344CB8AC3E}">
        <p14:creationId xmlns:p14="http://schemas.microsoft.com/office/powerpoint/2010/main" val="510531944"/>
      </p:ext>
    </p:extLst>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b="1"/>
              <a:t>实时</a:t>
            </a:r>
            <a:r>
              <a:rPr lang="en-US" altLang="zh-CN" b="1"/>
              <a:t>OS</a:t>
            </a:r>
            <a:r>
              <a:rPr lang="zh-CN" altLang="en-US" b="1"/>
              <a:t>与通用</a:t>
            </a:r>
            <a:r>
              <a:rPr lang="en-US" altLang="zh-CN" b="1"/>
              <a:t>OS</a:t>
            </a:r>
            <a:r>
              <a:rPr lang="zh-CN" altLang="en-US" b="1"/>
              <a:t>设计目标</a:t>
            </a:r>
          </a:p>
        </p:txBody>
      </p:sp>
      <p:sp>
        <p:nvSpPr>
          <p:cNvPr id="108547" name="Rectangle 3"/>
          <p:cNvSpPr>
            <a:spLocks noGrp="1" noChangeArrowheads="1"/>
          </p:cNvSpPr>
          <p:nvPr>
            <p:ph type="body" idx="1"/>
          </p:nvPr>
        </p:nvSpPr>
        <p:spPr>
          <a:xfrm>
            <a:off x="457200" y="2197100"/>
            <a:ext cx="8229600" cy="3392488"/>
          </a:xfrm>
        </p:spPr>
        <p:txBody>
          <a:bodyPr/>
          <a:lstStyle/>
          <a:p>
            <a:r>
              <a:rPr lang="zh-CN" altLang="en-US" sz="2800"/>
              <a:t>通用操作系统中，强调的是</a:t>
            </a:r>
            <a:r>
              <a:rPr lang="zh-CN" altLang="en-US" sz="2800" b="1"/>
              <a:t>系统的平均表现</a:t>
            </a:r>
            <a:r>
              <a:rPr lang="zh-CN" altLang="en-US" sz="2800"/>
              <a:t> </a:t>
            </a:r>
          </a:p>
          <a:p>
            <a:r>
              <a:rPr lang="zh-CN" altLang="en-US" sz="2800"/>
              <a:t>嵌入式实时操作系统首要目标不是提高系统的平均表现，而是</a:t>
            </a:r>
            <a:r>
              <a:rPr lang="zh-CN" altLang="en-US" sz="2800" b="1"/>
              <a:t>通过资源管理、任务调度，确保每个实时任务在最坏情况下也能满足其实时性要求</a:t>
            </a:r>
            <a:r>
              <a:rPr lang="zh-CN" altLang="en-US" sz="2800"/>
              <a:t> </a:t>
            </a:r>
          </a:p>
          <a:p>
            <a:r>
              <a:rPr lang="zh-CN" altLang="en-US" sz="2800"/>
              <a:t>通用操作系统注重的是</a:t>
            </a:r>
            <a:r>
              <a:rPr lang="zh-CN" altLang="en-US" sz="2800" b="1"/>
              <a:t>整体表现</a:t>
            </a:r>
            <a:r>
              <a:rPr lang="zh-CN" altLang="en-US" sz="2800"/>
              <a:t>，实时操作系统注重的是</a:t>
            </a:r>
            <a:r>
              <a:rPr lang="zh-CN" altLang="en-US" sz="2800" b="1"/>
              <a:t>每个任务的表现</a:t>
            </a:r>
            <a:r>
              <a:rPr lang="zh-CN" altLang="en-US" sz="2800"/>
              <a:t>，更准确地讲是任务在最坏情况下的表现  </a:t>
            </a:r>
          </a:p>
        </p:txBody>
      </p:sp>
    </p:spTree>
    <p:extLst>
      <p:ext uri="{BB962C8B-B14F-4D97-AF65-F5344CB8AC3E}">
        <p14:creationId xmlns:p14="http://schemas.microsoft.com/office/powerpoint/2010/main" val="3021348036"/>
      </p:ext>
    </p:extLst>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333375"/>
            <a:ext cx="8686800" cy="863377"/>
          </a:xfrm>
        </p:spPr>
        <p:txBody>
          <a:bodyPr/>
          <a:lstStyle/>
          <a:p>
            <a:r>
              <a:rPr lang="zh-CN" altLang="en-US" sz="4000" b="1" dirty="0"/>
              <a:t>嵌入式</a:t>
            </a:r>
            <a:r>
              <a:rPr lang="en-US" altLang="zh-CN" sz="4000" b="1" dirty="0"/>
              <a:t>RTOS</a:t>
            </a:r>
            <a:r>
              <a:rPr lang="zh-CN" altLang="en-US" sz="4000" b="1" dirty="0"/>
              <a:t>与通用</a:t>
            </a:r>
            <a:r>
              <a:rPr lang="en-US" altLang="zh-CN" sz="4000" b="1" dirty="0"/>
              <a:t>OS</a:t>
            </a:r>
            <a:r>
              <a:rPr lang="zh-CN" altLang="en-US" sz="4000" b="1" dirty="0"/>
              <a:t>设计上的差别</a:t>
            </a:r>
          </a:p>
        </p:txBody>
      </p:sp>
      <p:sp>
        <p:nvSpPr>
          <p:cNvPr id="107523" name="Rectangle 3"/>
          <p:cNvSpPr>
            <a:spLocks noGrp="1" noChangeArrowheads="1"/>
          </p:cNvSpPr>
          <p:nvPr>
            <p:ph type="body" idx="1"/>
          </p:nvPr>
        </p:nvSpPr>
        <p:spPr>
          <a:xfrm>
            <a:off x="449262" y="1628800"/>
            <a:ext cx="8435975" cy="4608512"/>
          </a:xfrm>
        </p:spPr>
        <p:txBody>
          <a:bodyPr/>
          <a:lstStyle/>
          <a:p>
            <a:pPr marL="609600" indent="-609600">
              <a:lnSpc>
                <a:spcPct val="80000"/>
              </a:lnSpc>
            </a:pPr>
            <a:r>
              <a:rPr lang="zh-CN" altLang="en-US" sz="2500" b="1" dirty="0"/>
              <a:t>任务调度策略</a:t>
            </a:r>
            <a:r>
              <a:rPr lang="zh-CN" altLang="en-US" sz="2500" dirty="0"/>
              <a:t>不同：通用</a:t>
            </a:r>
            <a:r>
              <a:rPr lang="en-US" altLang="zh-CN" sz="2500" dirty="0"/>
              <a:t>OS</a:t>
            </a:r>
            <a:r>
              <a:rPr lang="zh-CN" altLang="en-US" sz="2500" dirty="0"/>
              <a:t>为动态优先级</a:t>
            </a:r>
            <a:r>
              <a:rPr lang="en-US" altLang="zh-CN" sz="2500" dirty="0"/>
              <a:t>+</a:t>
            </a:r>
            <a:r>
              <a:rPr lang="zh-CN" altLang="en-US" sz="2500" dirty="0"/>
              <a:t>时间片轮转；实时</a:t>
            </a:r>
            <a:r>
              <a:rPr lang="en-US" altLang="zh-CN" sz="2500" dirty="0"/>
              <a:t>OS</a:t>
            </a:r>
            <a:r>
              <a:rPr lang="zh-CN" altLang="en-US" sz="2500" dirty="0"/>
              <a:t>为静态表驱动方式和静态优先级抢占式调度方式 </a:t>
            </a:r>
          </a:p>
          <a:p>
            <a:pPr marL="609600" indent="-609600">
              <a:lnSpc>
                <a:spcPct val="80000"/>
              </a:lnSpc>
            </a:pPr>
            <a:r>
              <a:rPr lang="zh-CN" altLang="en-US" sz="2500" b="1" dirty="0"/>
              <a:t>内存管理方式</a:t>
            </a:r>
            <a:r>
              <a:rPr lang="zh-CN" altLang="en-US" sz="2500" dirty="0"/>
              <a:t>不同：通用</a:t>
            </a:r>
            <a:r>
              <a:rPr lang="en-US" altLang="zh-CN" sz="2500" dirty="0"/>
              <a:t>OS</a:t>
            </a:r>
            <a:r>
              <a:rPr lang="zh-CN" altLang="en-US" sz="2500" dirty="0"/>
              <a:t>采用硬盘虚拟内存，实时</a:t>
            </a:r>
            <a:r>
              <a:rPr lang="en-US" altLang="zh-CN" sz="2500" dirty="0"/>
              <a:t>OS</a:t>
            </a:r>
            <a:r>
              <a:rPr lang="zh-CN" altLang="en-US" sz="2500" dirty="0"/>
              <a:t>不采用虚拟内存或对虚拟内存进行特殊设计</a:t>
            </a:r>
          </a:p>
          <a:p>
            <a:pPr marL="609600" indent="-609600">
              <a:lnSpc>
                <a:spcPct val="80000"/>
              </a:lnSpc>
            </a:pPr>
            <a:r>
              <a:rPr lang="zh-CN" altLang="en-US" sz="2500" b="1" dirty="0"/>
              <a:t>中断处理方式</a:t>
            </a:r>
            <a:r>
              <a:rPr lang="zh-CN" altLang="en-US" sz="2500" dirty="0"/>
              <a:t>不同：通用</a:t>
            </a:r>
            <a:r>
              <a:rPr lang="en-US" altLang="zh-CN" sz="2500" dirty="0"/>
              <a:t>OS</a:t>
            </a:r>
            <a:r>
              <a:rPr lang="zh-CN" altLang="en-US" sz="2500" dirty="0"/>
              <a:t>中断处理程序的优先级被设定为高于任何用户进程；实时</a:t>
            </a:r>
            <a:r>
              <a:rPr lang="en-US" altLang="zh-CN" sz="2500" dirty="0"/>
              <a:t>OS</a:t>
            </a:r>
            <a:r>
              <a:rPr lang="zh-CN" altLang="en-US" sz="2500" dirty="0"/>
              <a:t>不合适采用这样的中断处理机制 </a:t>
            </a:r>
          </a:p>
          <a:p>
            <a:pPr marL="609600" indent="-609600"/>
            <a:r>
              <a:rPr lang="zh-CN" altLang="en-US" sz="2500" b="1" dirty="0"/>
              <a:t>共享资源的互斥访问机制</a:t>
            </a:r>
            <a:r>
              <a:rPr lang="zh-CN" altLang="en-US" sz="2500" dirty="0"/>
              <a:t>不同：通用</a:t>
            </a:r>
            <a:r>
              <a:rPr lang="en-US" altLang="zh-CN" sz="2500" dirty="0"/>
              <a:t>OS</a:t>
            </a:r>
            <a:r>
              <a:rPr lang="zh-CN" altLang="en-US" sz="2500" dirty="0"/>
              <a:t>采用信号量机制来解决共享资源的互斥访问问题；实时</a:t>
            </a:r>
            <a:r>
              <a:rPr lang="en-US" altLang="zh-CN" sz="2500" dirty="0"/>
              <a:t>OS</a:t>
            </a:r>
            <a:r>
              <a:rPr lang="zh-CN" altLang="en-US" sz="2500" dirty="0"/>
              <a:t>中，往往对传统的信号量机制进行了一些扩展，避免普通信号量机制引起的</a:t>
            </a:r>
            <a:r>
              <a:rPr lang="zh-CN" altLang="en-US" sz="2500" dirty="0">
                <a:solidFill>
                  <a:srgbClr val="FF0000"/>
                </a:solidFill>
              </a:rPr>
              <a:t>优先级倒置问题</a:t>
            </a:r>
            <a:r>
              <a:rPr lang="zh-CN" altLang="en-US" sz="2500" dirty="0"/>
              <a:t>：</a:t>
            </a:r>
            <a:r>
              <a:rPr lang="zh-CN" altLang="en-US" sz="2500" dirty="0">
                <a:solidFill>
                  <a:srgbClr val="FF0000"/>
                </a:solidFill>
              </a:rPr>
              <a:t>优先级继承协议和优先级顶置协议。</a:t>
            </a:r>
          </a:p>
        </p:txBody>
      </p:sp>
    </p:spTree>
    <p:extLst>
      <p:ext uri="{BB962C8B-B14F-4D97-AF65-F5344CB8AC3E}">
        <p14:creationId xmlns:p14="http://schemas.microsoft.com/office/powerpoint/2010/main" val="4005811485"/>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250825" y="333375"/>
            <a:ext cx="8686800" cy="1371600"/>
          </a:xfrm>
        </p:spPr>
        <p:txBody>
          <a:bodyPr/>
          <a:lstStyle/>
          <a:p>
            <a:r>
              <a:rPr lang="zh-CN" altLang="en-US" sz="3800" b="1"/>
              <a:t>嵌入式</a:t>
            </a:r>
            <a:r>
              <a:rPr lang="en-US" altLang="zh-CN" sz="3800" b="1"/>
              <a:t>RTOS</a:t>
            </a:r>
            <a:r>
              <a:rPr lang="zh-CN" altLang="en-US" sz="3800" b="1"/>
              <a:t>与通用</a:t>
            </a:r>
            <a:r>
              <a:rPr lang="en-US" altLang="zh-CN" sz="3800" b="1"/>
              <a:t>OS</a:t>
            </a:r>
            <a:r>
              <a:rPr lang="zh-CN" altLang="en-US" sz="3800" b="1"/>
              <a:t>设计上的差别</a:t>
            </a:r>
            <a:r>
              <a:rPr lang="en-US" altLang="zh-CN" sz="3800" b="1"/>
              <a:t>(</a:t>
            </a:r>
            <a:r>
              <a:rPr lang="zh-CN" altLang="en-US" sz="3800" b="1"/>
              <a:t>续</a:t>
            </a:r>
            <a:r>
              <a:rPr lang="en-US" altLang="zh-CN" sz="3800" b="1"/>
              <a:t>)</a:t>
            </a:r>
          </a:p>
        </p:txBody>
      </p:sp>
      <p:sp>
        <p:nvSpPr>
          <p:cNvPr id="110595" name="Rectangle 3"/>
          <p:cNvSpPr>
            <a:spLocks noGrp="1" noChangeArrowheads="1"/>
          </p:cNvSpPr>
          <p:nvPr>
            <p:ph type="body" idx="1"/>
          </p:nvPr>
        </p:nvSpPr>
        <p:spPr>
          <a:xfrm>
            <a:off x="457200" y="1844675"/>
            <a:ext cx="8229600" cy="4256088"/>
          </a:xfrm>
        </p:spPr>
        <p:txBody>
          <a:bodyPr/>
          <a:lstStyle/>
          <a:p>
            <a:pPr>
              <a:lnSpc>
                <a:spcPct val="80000"/>
              </a:lnSpc>
            </a:pPr>
            <a:r>
              <a:rPr lang="zh-CN" altLang="en-US" sz="2600" b="1"/>
              <a:t>系统调用以及系统内部操作的时间开销</a:t>
            </a:r>
            <a:r>
              <a:rPr lang="zh-CN" altLang="en-US" sz="2600"/>
              <a:t>有差别：实时</a:t>
            </a:r>
            <a:r>
              <a:rPr lang="en-US" altLang="zh-CN" sz="2600"/>
              <a:t>OS</a:t>
            </a:r>
            <a:r>
              <a:rPr lang="zh-CN" altLang="en-US" sz="2600"/>
              <a:t>中所有系统调用以及系统内部操作的时间开销都应是有界的；通用操作系统中对这些时间开销则未做如此限制</a:t>
            </a:r>
          </a:p>
          <a:p>
            <a:pPr>
              <a:lnSpc>
                <a:spcPct val="80000"/>
              </a:lnSpc>
            </a:pPr>
            <a:r>
              <a:rPr lang="zh-CN" altLang="en-US" sz="2600" b="1"/>
              <a:t>系统的可重入性</a:t>
            </a:r>
            <a:r>
              <a:rPr lang="zh-CN" altLang="en-US" sz="2600"/>
              <a:t>：通用</a:t>
            </a:r>
            <a:r>
              <a:rPr lang="en-US" altLang="zh-CN" sz="2600"/>
              <a:t>OS</a:t>
            </a:r>
            <a:r>
              <a:rPr lang="zh-CN" altLang="en-US" sz="2600"/>
              <a:t>核心态系统调用往往是不可重入的；实时</a:t>
            </a:r>
            <a:r>
              <a:rPr lang="en-US" altLang="zh-CN" sz="2600"/>
              <a:t>OS</a:t>
            </a:r>
            <a:r>
              <a:rPr lang="zh-CN" altLang="en-US" sz="2600"/>
              <a:t>中核心态系统调用往往设计为可重入的，确保系统的可预测性 </a:t>
            </a:r>
          </a:p>
          <a:p>
            <a:pPr>
              <a:lnSpc>
                <a:spcPct val="80000"/>
              </a:lnSpc>
            </a:pPr>
            <a:r>
              <a:rPr lang="zh-CN" altLang="en-US" sz="2600" b="1"/>
              <a:t>辅助工具</a:t>
            </a:r>
            <a:r>
              <a:rPr lang="zh-CN" altLang="en-US" sz="2600"/>
              <a:t>：实时操作系统额外提供了一些辅助工具，如实时任务在最坏情况下的执行时间估算工具、系统的实时性验证工具等 </a:t>
            </a:r>
          </a:p>
          <a:p>
            <a:pPr>
              <a:lnSpc>
                <a:spcPct val="80000"/>
              </a:lnSpc>
            </a:pPr>
            <a:r>
              <a:rPr lang="zh-CN" altLang="en-US" sz="2600"/>
              <a:t>实时操作系统对</a:t>
            </a:r>
            <a:r>
              <a:rPr lang="zh-CN" altLang="en-US" sz="2600" b="1"/>
              <a:t>系统硬件设计</a:t>
            </a:r>
            <a:r>
              <a:rPr lang="zh-CN" altLang="en-US" sz="2600"/>
              <a:t>也提出了一些要求 ：</a:t>
            </a:r>
            <a:r>
              <a:rPr lang="en-US" altLang="zh-CN" sz="2600"/>
              <a:t>DMA</a:t>
            </a:r>
            <a:r>
              <a:rPr lang="zh-CN" altLang="en-US" sz="2600"/>
              <a:t>、</a:t>
            </a:r>
            <a:r>
              <a:rPr lang="en-US" altLang="zh-CN" sz="2600"/>
              <a:t>Cache</a:t>
            </a:r>
          </a:p>
        </p:txBody>
      </p:sp>
    </p:spTree>
    <p:extLst>
      <p:ext uri="{BB962C8B-B14F-4D97-AF65-F5344CB8AC3E}">
        <p14:creationId xmlns:p14="http://schemas.microsoft.com/office/powerpoint/2010/main" val="814441639"/>
      </p:ext>
    </p:extLst>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zh-CN" altLang="en-US" b="1"/>
              <a:t>评价一个实时操作系统</a:t>
            </a:r>
          </a:p>
        </p:txBody>
      </p:sp>
      <p:sp>
        <p:nvSpPr>
          <p:cNvPr id="111619" name="Rectangle 3"/>
          <p:cNvSpPr>
            <a:spLocks noGrp="1" noChangeArrowheads="1"/>
          </p:cNvSpPr>
          <p:nvPr>
            <p:ph type="body" idx="1"/>
          </p:nvPr>
        </p:nvSpPr>
        <p:spPr>
          <a:xfrm>
            <a:off x="403225" y="1484784"/>
            <a:ext cx="8229600" cy="2816225"/>
          </a:xfrm>
        </p:spPr>
        <p:txBody>
          <a:bodyPr/>
          <a:lstStyle/>
          <a:p>
            <a:r>
              <a:rPr lang="zh-CN" altLang="en-US" sz="2800" dirty="0"/>
              <a:t>任务调度机制 </a:t>
            </a:r>
          </a:p>
          <a:p>
            <a:r>
              <a:rPr lang="zh-CN" altLang="en-US" sz="2800" dirty="0"/>
              <a:t>内存管理：实模式和保护模式 </a:t>
            </a:r>
          </a:p>
          <a:p>
            <a:r>
              <a:rPr lang="zh-CN" altLang="en-US" sz="2800" dirty="0"/>
              <a:t>最小内存开销 </a:t>
            </a:r>
          </a:p>
          <a:p>
            <a:r>
              <a:rPr lang="zh-CN" altLang="en-US" sz="2800" dirty="0"/>
              <a:t>中断禁止时间与中断延迟时间 </a:t>
            </a:r>
          </a:p>
          <a:p>
            <a:r>
              <a:rPr lang="zh-CN" altLang="en-US" sz="2800" dirty="0"/>
              <a:t>任务切换时间 </a:t>
            </a:r>
          </a:p>
        </p:txBody>
      </p:sp>
      <p:sp>
        <p:nvSpPr>
          <p:cNvPr id="111620" name="Rectangle 4"/>
          <p:cNvSpPr>
            <a:spLocks noChangeArrowheads="1"/>
          </p:cNvSpPr>
          <p:nvPr/>
        </p:nvSpPr>
        <p:spPr bwMode="auto">
          <a:xfrm>
            <a:off x="250825" y="4267243"/>
            <a:ext cx="88931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000" b="0" dirty="0"/>
              <a:t>        </a:t>
            </a:r>
            <a:r>
              <a:rPr kumimoji="1" lang="zh-CN" altLang="en-US" sz="2000" b="0" dirty="0"/>
              <a:t>当实时操作系统运行在核心态或执行某些系统调用的时候，不会因为外部中断的到来而中断执行，只有当操作系统重新回到用户态时才响应外部中断清求，这一过程所需的最大时间就是</a:t>
            </a:r>
            <a:r>
              <a:rPr kumimoji="1" lang="zh-CN" altLang="en-US" sz="2000" dirty="0"/>
              <a:t>中断禁止时间</a:t>
            </a:r>
            <a:r>
              <a:rPr kumimoji="1" lang="zh-CN" altLang="en-US" sz="2000" b="0" dirty="0"/>
              <a:t>。</a:t>
            </a:r>
          </a:p>
          <a:p>
            <a:r>
              <a:rPr lang="zh-CN" altLang="en-US" sz="2000" dirty="0"/>
              <a:t>        中</a:t>
            </a:r>
            <a:r>
              <a:rPr kumimoji="1" lang="zh-CN" altLang="en-US" sz="2000" dirty="0"/>
              <a:t>断延时时间</a:t>
            </a:r>
            <a:r>
              <a:rPr kumimoji="1" lang="zh-CN" altLang="en-US" sz="2000" b="0" dirty="0"/>
              <a:t>是指系统确认中断开始直到执行中断服务程序的第一条</a:t>
            </a:r>
          </a:p>
          <a:p>
            <a:r>
              <a:rPr kumimoji="1" lang="zh-CN" altLang="en-US" sz="2000" b="0" dirty="0"/>
              <a:t>指令为止的整个过程所需要的时间。</a:t>
            </a:r>
          </a:p>
        </p:txBody>
      </p:sp>
    </p:spTree>
    <p:extLst>
      <p:ext uri="{BB962C8B-B14F-4D97-AF65-F5344CB8AC3E}">
        <p14:creationId xmlns:p14="http://schemas.microsoft.com/office/powerpoint/2010/main" val="934800679"/>
      </p:ext>
    </p:extLst>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zh-CN" altLang="en-US" b="1"/>
              <a:t>嵌入式操作系统选型 </a:t>
            </a:r>
          </a:p>
        </p:txBody>
      </p:sp>
      <p:sp>
        <p:nvSpPr>
          <p:cNvPr id="196611" name="Rectangle 3"/>
          <p:cNvSpPr>
            <a:spLocks noGrp="1" noChangeArrowheads="1"/>
          </p:cNvSpPr>
          <p:nvPr>
            <p:ph type="body" idx="1"/>
          </p:nvPr>
        </p:nvSpPr>
        <p:spPr>
          <a:xfrm>
            <a:off x="539750" y="2203450"/>
            <a:ext cx="4332288" cy="2954338"/>
          </a:xfrm>
        </p:spPr>
        <p:txBody>
          <a:bodyPr/>
          <a:lstStyle/>
          <a:p>
            <a:pPr>
              <a:lnSpc>
                <a:spcPct val="90000"/>
              </a:lnSpc>
            </a:pPr>
            <a:r>
              <a:rPr lang="zh-CN" altLang="en-US" sz="2800" dirty="0"/>
              <a:t>实时性 </a:t>
            </a:r>
          </a:p>
          <a:p>
            <a:pPr>
              <a:lnSpc>
                <a:spcPct val="90000"/>
              </a:lnSpc>
            </a:pPr>
            <a:r>
              <a:rPr lang="zh-CN" altLang="en-US" sz="2800" dirty="0"/>
              <a:t>系统定制能力 </a:t>
            </a:r>
          </a:p>
          <a:p>
            <a:pPr>
              <a:lnSpc>
                <a:spcPct val="90000"/>
              </a:lnSpc>
            </a:pPr>
            <a:r>
              <a:rPr lang="zh-CN" altLang="en-US" sz="2800" dirty="0"/>
              <a:t>可移植性 </a:t>
            </a:r>
          </a:p>
          <a:p>
            <a:pPr>
              <a:lnSpc>
                <a:spcPct val="90000"/>
              </a:lnSpc>
            </a:pPr>
            <a:r>
              <a:rPr lang="zh-CN" altLang="en-US" sz="2800" dirty="0"/>
              <a:t>可用的软件、硬件技术资源 </a:t>
            </a:r>
          </a:p>
          <a:p>
            <a:pPr>
              <a:lnSpc>
                <a:spcPct val="90000"/>
              </a:lnSpc>
            </a:pPr>
            <a:r>
              <a:rPr lang="zh-CN" altLang="en-US" sz="2800" dirty="0"/>
              <a:t>对网络的支持能力 </a:t>
            </a:r>
          </a:p>
        </p:txBody>
      </p:sp>
      <p:sp>
        <p:nvSpPr>
          <p:cNvPr id="196612" name="Rectangle 4"/>
          <p:cNvSpPr>
            <a:spLocks noChangeArrowheads="1"/>
          </p:cNvSpPr>
          <p:nvPr/>
        </p:nvSpPr>
        <p:spPr bwMode="auto">
          <a:xfrm>
            <a:off x="4716463" y="2206625"/>
            <a:ext cx="4116387"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800" b="0" dirty="0"/>
              <a:t>对图形界面的支持能力</a:t>
            </a:r>
          </a:p>
          <a:p>
            <a:pPr>
              <a:lnSpc>
                <a:spcPct val="90000"/>
              </a:lnSpc>
            </a:pPr>
            <a:r>
              <a:rPr lang="zh-CN" altLang="en-US" sz="2800" b="0" dirty="0"/>
              <a:t>语言支持 </a:t>
            </a:r>
          </a:p>
          <a:p>
            <a:pPr>
              <a:lnSpc>
                <a:spcPct val="90000"/>
              </a:lnSpc>
            </a:pPr>
            <a:r>
              <a:rPr lang="zh-CN" altLang="en-US" sz="2800" b="0" dirty="0"/>
              <a:t>系统的稳定性 </a:t>
            </a:r>
          </a:p>
          <a:p>
            <a:pPr>
              <a:lnSpc>
                <a:spcPct val="90000"/>
              </a:lnSpc>
            </a:pPr>
            <a:r>
              <a:rPr lang="zh-CN" altLang="en-US" sz="2800" b="0" dirty="0"/>
              <a:t>对硬件资源的要求 </a:t>
            </a:r>
          </a:p>
          <a:p>
            <a:pPr>
              <a:lnSpc>
                <a:spcPct val="90000"/>
              </a:lnSpc>
            </a:pPr>
            <a:r>
              <a:rPr lang="zh-CN" altLang="en-US" sz="2800" b="0" dirty="0"/>
              <a:t>研发团队已有技术条件 </a:t>
            </a:r>
          </a:p>
          <a:p>
            <a:pPr>
              <a:lnSpc>
                <a:spcPct val="90000"/>
              </a:lnSpc>
            </a:pPr>
            <a:r>
              <a:rPr lang="zh-CN" altLang="en-US" sz="2800" b="0" dirty="0"/>
              <a:t>系统的使用授权费用</a:t>
            </a:r>
          </a:p>
        </p:txBody>
      </p:sp>
    </p:spTree>
    <p:extLst>
      <p:ext uri="{BB962C8B-B14F-4D97-AF65-F5344CB8AC3E}">
        <p14:creationId xmlns:p14="http://schemas.microsoft.com/office/powerpoint/2010/main" val="3279575601"/>
      </p:ext>
    </p:extLst>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04800"/>
            <a:ext cx="7772400" cy="1143000"/>
          </a:xfrm>
        </p:spPr>
        <p:txBody>
          <a:bodyPr/>
          <a:lstStyle/>
          <a:p>
            <a:r>
              <a:rPr lang="zh-CN" altLang="en-US" b="1"/>
              <a:t>常用嵌入式操作系统</a:t>
            </a:r>
          </a:p>
        </p:txBody>
      </p:sp>
      <p:sp>
        <p:nvSpPr>
          <p:cNvPr id="16387" name="Rectangle 3"/>
          <p:cNvSpPr>
            <a:spLocks noGrp="1" noChangeArrowheads="1"/>
          </p:cNvSpPr>
          <p:nvPr>
            <p:ph type="body" idx="1"/>
          </p:nvPr>
        </p:nvSpPr>
        <p:spPr>
          <a:xfrm>
            <a:off x="609600" y="2057400"/>
            <a:ext cx="8001000" cy="3733800"/>
          </a:xfrm>
        </p:spPr>
        <p:txBody>
          <a:bodyPr/>
          <a:lstStyle/>
          <a:p>
            <a:r>
              <a:rPr lang="zh-CN" altLang="en-US" sz="2800" dirty="0"/>
              <a:t>桌面操作系统种类有限：</a:t>
            </a:r>
            <a:r>
              <a:rPr lang="en-US" altLang="zh-CN" sz="2800" dirty="0"/>
              <a:t>Windows</a:t>
            </a:r>
            <a:r>
              <a:rPr lang="zh-CN" altLang="en-US" sz="2800" dirty="0"/>
              <a:t>系列、</a:t>
            </a:r>
            <a:r>
              <a:rPr lang="en-US" altLang="zh-CN" sz="2800" dirty="0"/>
              <a:t>Linux</a:t>
            </a:r>
            <a:r>
              <a:rPr lang="zh-CN" altLang="en-US" sz="2800" dirty="0"/>
              <a:t>、</a:t>
            </a:r>
            <a:r>
              <a:rPr lang="en-US" altLang="zh-CN" sz="2800" dirty="0"/>
              <a:t>UNIX</a:t>
            </a:r>
            <a:r>
              <a:rPr lang="zh-CN" altLang="en-US" sz="2800" dirty="0"/>
              <a:t>等</a:t>
            </a:r>
          </a:p>
          <a:p>
            <a:r>
              <a:rPr lang="zh-CN" altLang="en-US" sz="2800" dirty="0"/>
              <a:t>嵌入式操作系统有几十种：</a:t>
            </a:r>
            <a:r>
              <a:rPr lang="en-US" altLang="zh-CN" sz="2800" dirty="0"/>
              <a:t>Android</a:t>
            </a:r>
            <a:r>
              <a:rPr lang="zh-CN" altLang="en-US" sz="2800" dirty="0"/>
              <a:t>、</a:t>
            </a:r>
            <a:r>
              <a:rPr lang="en-US" altLang="zh-CN" sz="2800" dirty="0"/>
              <a:t> IOS</a:t>
            </a:r>
            <a:r>
              <a:rPr lang="zh-CN" altLang="en-US" sz="2800" dirty="0"/>
              <a:t>、</a:t>
            </a:r>
            <a:r>
              <a:rPr lang="en-US" altLang="zh-CN" sz="2800" dirty="0"/>
              <a:t>Windows CE</a:t>
            </a:r>
            <a:r>
              <a:rPr lang="zh-CN" altLang="en-US" sz="2800" dirty="0"/>
              <a:t>、</a:t>
            </a:r>
            <a:r>
              <a:rPr lang="en-US" altLang="zh-CN" sz="2800" dirty="0"/>
              <a:t>Nucleus</a:t>
            </a:r>
            <a:r>
              <a:rPr lang="zh-CN" altLang="en-US" sz="2800" dirty="0"/>
              <a:t>、</a:t>
            </a:r>
            <a:r>
              <a:rPr lang="en-US" altLang="zh-CN" sz="2800" dirty="0"/>
              <a:t>VxWorks</a:t>
            </a:r>
            <a:r>
              <a:rPr lang="zh-CN" altLang="en-US" sz="2800" dirty="0"/>
              <a:t>、</a:t>
            </a:r>
            <a:r>
              <a:rPr lang="en-US" altLang="zh-CN" sz="2800" dirty="0" err="1"/>
              <a:t>uC</a:t>
            </a:r>
            <a:r>
              <a:rPr lang="en-US" altLang="zh-CN" sz="2800" dirty="0"/>
              <a:t>/OS</a:t>
            </a:r>
            <a:r>
              <a:rPr lang="zh-CN" altLang="en-US" sz="2800" dirty="0"/>
              <a:t>、嵌入式</a:t>
            </a:r>
            <a:r>
              <a:rPr lang="en-US" altLang="zh-CN" sz="2800" dirty="0"/>
              <a:t>Linux</a:t>
            </a:r>
            <a:r>
              <a:rPr lang="zh-CN" altLang="en-US" sz="2800" dirty="0"/>
              <a:t>、</a:t>
            </a:r>
            <a:r>
              <a:rPr lang="en-US" altLang="zh-CN" sz="2800" dirty="0"/>
              <a:t>QNX</a:t>
            </a:r>
            <a:r>
              <a:rPr lang="zh-CN" altLang="en-US" sz="2800" dirty="0"/>
              <a:t>、</a:t>
            </a:r>
            <a:r>
              <a:rPr lang="en-US" altLang="zh-CN" sz="2800" dirty="0" err="1"/>
              <a:t>pSOS</a:t>
            </a:r>
            <a:r>
              <a:rPr lang="zh-CN" altLang="en-US" sz="2800" dirty="0"/>
              <a:t>等等</a:t>
            </a:r>
          </a:p>
          <a:p>
            <a:r>
              <a:rPr lang="zh-CN" altLang="en-US" sz="2800" dirty="0"/>
              <a:t>桌面操作系统因为其通用性，容易形成垄断，而嵌入式操作系统因具有应用针对性，种类繁多，百花齐放</a:t>
            </a:r>
          </a:p>
        </p:txBody>
      </p:sp>
    </p:spTree>
    <p:extLst>
      <p:ext uri="{BB962C8B-B14F-4D97-AF65-F5344CB8AC3E}">
        <p14:creationId xmlns:p14="http://schemas.microsoft.com/office/powerpoint/2010/main" val="1595469135"/>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711EA1C-F793-41D3-A58D-319DD6291EF3}" type="slidenum">
              <a:rPr lang="en-US" altLang="zh-CN"/>
              <a:pPr/>
              <a:t>3</a:t>
            </a:fld>
            <a:endParaRPr lang="en-US" altLang="zh-CN"/>
          </a:p>
        </p:txBody>
      </p:sp>
      <p:sp>
        <p:nvSpPr>
          <p:cNvPr id="6146" name="Rectangle 2"/>
          <p:cNvSpPr>
            <a:spLocks noGrp="1" noChangeArrowheads="1"/>
          </p:cNvSpPr>
          <p:nvPr>
            <p:ph type="title"/>
          </p:nvPr>
        </p:nvSpPr>
        <p:spPr/>
        <p:txBody>
          <a:bodyPr/>
          <a:lstStyle/>
          <a:p>
            <a:r>
              <a:rPr lang="zh-CN" altLang="zh-CN"/>
              <a:t>考核方式</a:t>
            </a:r>
          </a:p>
        </p:txBody>
      </p:sp>
      <p:sp>
        <p:nvSpPr>
          <p:cNvPr id="6147" name="Rectangle 3"/>
          <p:cNvSpPr>
            <a:spLocks noGrp="1" noChangeArrowheads="1"/>
          </p:cNvSpPr>
          <p:nvPr>
            <p:ph type="body" idx="1"/>
          </p:nvPr>
        </p:nvSpPr>
        <p:spPr/>
        <p:txBody>
          <a:bodyPr/>
          <a:lstStyle/>
          <a:p>
            <a:r>
              <a:rPr lang="zh-CN" altLang="zh-CN" sz="3600" dirty="0">
                <a:latin typeface="楷体_GB2312" pitchFamily="49" charset="-122"/>
              </a:rPr>
              <a:t>平时考勤（20%）</a:t>
            </a:r>
          </a:p>
          <a:p>
            <a:r>
              <a:rPr lang="zh-CN" altLang="zh-CN" sz="3600" dirty="0">
                <a:latin typeface="楷体_GB2312" pitchFamily="49" charset="-122"/>
              </a:rPr>
              <a:t>实验报告</a:t>
            </a:r>
            <a:r>
              <a:rPr lang="zh-CN" altLang="en-US" sz="3600" dirty="0">
                <a:latin typeface="楷体_GB2312" pitchFamily="49" charset="-122"/>
              </a:rPr>
              <a:t>及平时作业</a:t>
            </a:r>
            <a:r>
              <a:rPr lang="zh-CN" altLang="zh-CN" sz="3600" dirty="0">
                <a:latin typeface="楷体_GB2312" pitchFamily="49" charset="-122"/>
              </a:rPr>
              <a:t>（40%）</a:t>
            </a:r>
            <a:endParaRPr lang="zh-CN" altLang="zh-CN" sz="3200" dirty="0">
              <a:latin typeface="楷体_GB2312" pitchFamily="49" charset="-122"/>
            </a:endParaRPr>
          </a:p>
          <a:p>
            <a:r>
              <a:rPr lang="zh-CN" altLang="zh-CN" sz="3600" dirty="0">
                <a:latin typeface="楷体_GB2312" pitchFamily="49" charset="-122"/>
              </a:rPr>
              <a:t>Project小论文或技术报告（40%）</a:t>
            </a:r>
          </a:p>
        </p:txBody>
      </p:sp>
    </p:spTree>
    <p:extLst>
      <p:ext uri="{BB962C8B-B14F-4D97-AF65-F5344CB8AC3E}">
        <p14:creationId xmlns:p14="http://schemas.microsoft.com/office/powerpoint/2010/main" val="3892588852"/>
      </p:ext>
    </p:extLst>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68313" y="2489200"/>
            <a:ext cx="8229600" cy="1371600"/>
          </a:xfrm>
        </p:spPr>
        <p:txBody>
          <a:bodyPr/>
          <a:lstStyle/>
          <a:p>
            <a:pPr algn="ctr"/>
            <a:r>
              <a:rPr lang="zh-CN" altLang="en-US" b="1"/>
              <a:t>嵌入式</a:t>
            </a:r>
            <a:r>
              <a:rPr lang="en-US" altLang="zh-CN" b="1"/>
              <a:t>Linux </a:t>
            </a:r>
          </a:p>
        </p:txBody>
      </p:sp>
    </p:spTree>
    <p:extLst>
      <p:ext uri="{BB962C8B-B14F-4D97-AF65-F5344CB8AC3E}">
        <p14:creationId xmlns:p14="http://schemas.microsoft.com/office/powerpoint/2010/main" val="220742509"/>
      </p:ext>
    </p:extLst>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b="1"/>
              <a:t>Linux</a:t>
            </a:r>
            <a:r>
              <a:rPr lang="zh-CN" altLang="en-US" b="1"/>
              <a:t>简介 </a:t>
            </a:r>
          </a:p>
        </p:txBody>
      </p:sp>
      <p:sp>
        <p:nvSpPr>
          <p:cNvPr id="95235" name="Rectangle 3"/>
          <p:cNvSpPr>
            <a:spLocks noGrp="1" noChangeArrowheads="1"/>
          </p:cNvSpPr>
          <p:nvPr>
            <p:ph type="body" idx="1"/>
          </p:nvPr>
        </p:nvSpPr>
        <p:spPr>
          <a:xfrm>
            <a:off x="457200" y="1773238"/>
            <a:ext cx="8229600" cy="3103562"/>
          </a:xfrm>
        </p:spPr>
        <p:txBody>
          <a:bodyPr/>
          <a:lstStyle/>
          <a:p>
            <a:r>
              <a:rPr lang="en-US" altLang="zh-CN" sz="2800"/>
              <a:t>Linux</a:t>
            </a:r>
            <a:r>
              <a:rPr lang="zh-CN" altLang="en-US" sz="2800"/>
              <a:t>最初由芬兰赫尔辛基大学的学生（</a:t>
            </a:r>
            <a:r>
              <a:rPr lang="en-US" altLang="zh-CN"/>
              <a:t>Linus Torvalds </a:t>
            </a:r>
            <a:r>
              <a:rPr lang="zh-CN" altLang="en-US" sz="2800"/>
              <a:t>）于</a:t>
            </a:r>
            <a:r>
              <a:rPr lang="en-US" altLang="zh-CN" sz="2800"/>
              <a:t>1991</a:t>
            </a:r>
            <a:r>
              <a:rPr lang="zh-CN" altLang="en-US" sz="2800"/>
              <a:t>年开始开发 </a:t>
            </a:r>
          </a:p>
          <a:p>
            <a:r>
              <a:rPr lang="en-US" altLang="zh-CN" sz="2800"/>
              <a:t>1994</a:t>
            </a:r>
            <a:r>
              <a:rPr lang="zh-CN" altLang="en-US" sz="2800"/>
              <a:t>年按完全自由扩散版权形式发布了</a:t>
            </a:r>
            <a:r>
              <a:rPr lang="en-US" altLang="zh-CN" sz="2800"/>
              <a:t>Linux</a:t>
            </a:r>
            <a:r>
              <a:rPr lang="zh-CN" altLang="en-US" sz="2800"/>
              <a:t>的第一个正式版本</a:t>
            </a:r>
            <a:r>
              <a:rPr lang="en-US" altLang="zh-CN" sz="2800"/>
              <a:t>1.0</a:t>
            </a:r>
          </a:p>
          <a:p>
            <a:r>
              <a:rPr lang="zh-CN" altLang="en-US" sz="2800"/>
              <a:t>为鼓励商业公司参与</a:t>
            </a:r>
            <a:r>
              <a:rPr lang="en-US" altLang="zh-CN" sz="2800"/>
              <a:t>Linux</a:t>
            </a:r>
            <a:r>
              <a:rPr lang="zh-CN" altLang="en-US" sz="2800"/>
              <a:t>的开发应用，</a:t>
            </a:r>
            <a:r>
              <a:rPr lang="en-US" altLang="zh-CN" sz="2800"/>
              <a:t>Linux</a:t>
            </a:r>
            <a:r>
              <a:rPr lang="zh-CN" altLang="en-US" sz="2800"/>
              <a:t>后来转向</a:t>
            </a:r>
            <a:r>
              <a:rPr lang="en-US" altLang="zh-CN" sz="2800"/>
              <a:t>GPL </a:t>
            </a:r>
          </a:p>
        </p:txBody>
      </p:sp>
      <p:pic>
        <p:nvPicPr>
          <p:cNvPr id="95237" name="Picture 5" descr="2007428212927289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4508500"/>
            <a:ext cx="29464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050406"/>
      </p:ext>
    </p:extLst>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zh-CN" b="1"/>
              <a:t>General Public License</a:t>
            </a:r>
          </a:p>
        </p:txBody>
      </p:sp>
      <p:sp>
        <p:nvSpPr>
          <p:cNvPr id="118787" name="Rectangle 3"/>
          <p:cNvSpPr>
            <a:spLocks noGrp="1" noChangeArrowheads="1"/>
          </p:cNvSpPr>
          <p:nvPr>
            <p:ph type="body" idx="1"/>
          </p:nvPr>
        </p:nvSpPr>
        <p:spPr>
          <a:xfrm>
            <a:off x="457200" y="2135188"/>
            <a:ext cx="8229600" cy="3886200"/>
          </a:xfrm>
        </p:spPr>
        <p:txBody>
          <a:bodyPr/>
          <a:lstStyle/>
          <a:p>
            <a:pPr>
              <a:buFont typeface="Wingdings" panose="05000000000000000000" pitchFamily="2" charset="2"/>
              <a:buNone/>
            </a:pPr>
            <a:r>
              <a:rPr lang="en-US" altLang="zh-CN" sz="2800" dirty="0"/>
              <a:t>            </a:t>
            </a:r>
            <a:r>
              <a:rPr lang="zh-CN" altLang="en-US" sz="2800" dirty="0"/>
              <a:t>社会公众享有运行、复制软件的</a:t>
            </a:r>
            <a:r>
              <a:rPr lang="zh-CN" altLang="en-US" sz="2800" b="1" dirty="0"/>
              <a:t>自由</a:t>
            </a:r>
            <a:r>
              <a:rPr lang="zh-CN" altLang="en-US" sz="2800" dirty="0"/>
              <a:t>，发行传播软件的自由，获得软件</a:t>
            </a:r>
            <a:r>
              <a:rPr lang="zh-CN" altLang="en-US" sz="2800" b="1" dirty="0"/>
              <a:t>源码</a:t>
            </a:r>
            <a:r>
              <a:rPr lang="zh-CN" altLang="en-US" sz="2800" dirty="0"/>
              <a:t>的自由，改进软件并将自己作出的改进版本向社会发行传播的自由。只要这种修改文本在整体上或者其某个部分来源于遵循</a:t>
            </a:r>
            <a:r>
              <a:rPr lang="en-US" altLang="zh-CN" sz="2800" dirty="0"/>
              <a:t>GPL</a:t>
            </a:r>
            <a:r>
              <a:rPr lang="zh-CN" altLang="en-US" sz="2800" dirty="0"/>
              <a:t>的程序，该修改文本的整体就必须按照</a:t>
            </a:r>
            <a:r>
              <a:rPr lang="en-US" altLang="zh-CN" sz="2800" dirty="0"/>
              <a:t>GPL</a:t>
            </a:r>
            <a:r>
              <a:rPr lang="zh-CN" altLang="en-US" sz="2800" dirty="0"/>
              <a:t>流通，不仅该修改文本的源码必须向社会公开，而且对于这种修改文本的流通不准许附加修改者自己作出的限制 </a:t>
            </a:r>
          </a:p>
        </p:txBody>
      </p:sp>
    </p:spTree>
    <p:extLst>
      <p:ext uri="{BB962C8B-B14F-4D97-AF65-F5344CB8AC3E}">
        <p14:creationId xmlns:p14="http://schemas.microsoft.com/office/powerpoint/2010/main" val="3848669200"/>
      </p:ext>
    </p:extLst>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b="1" dirty="0"/>
              <a:t>GNU/Linux</a:t>
            </a:r>
          </a:p>
        </p:txBody>
      </p:sp>
      <p:sp>
        <p:nvSpPr>
          <p:cNvPr id="120835" name="Rectangle 3"/>
          <p:cNvSpPr>
            <a:spLocks noGrp="1" noChangeArrowheads="1"/>
          </p:cNvSpPr>
          <p:nvPr>
            <p:ph type="body" idx="1"/>
          </p:nvPr>
        </p:nvSpPr>
        <p:spPr>
          <a:xfrm>
            <a:off x="323850" y="2133600"/>
            <a:ext cx="8229600" cy="2744788"/>
          </a:xfrm>
        </p:spPr>
        <p:txBody>
          <a:bodyPr/>
          <a:lstStyle/>
          <a:p>
            <a:pPr>
              <a:lnSpc>
                <a:spcPct val="80000"/>
              </a:lnSpc>
              <a:buFont typeface="Wingdings" panose="05000000000000000000" pitchFamily="2" charset="2"/>
              <a:buNone/>
            </a:pPr>
            <a:r>
              <a:rPr lang="en-US" altLang="zh-CN" sz="2800" dirty="0"/>
              <a:t>            Linux</a:t>
            </a:r>
            <a:r>
              <a:rPr lang="zh-CN" altLang="en-US" sz="2800" dirty="0"/>
              <a:t>只是一个操作系统内核，提供系统服务，如任务管理、虚拟内存、设备管理等。通常所说的</a:t>
            </a:r>
            <a:r>
              <a:rPr lang="en-US" altLang="zh-CN" sz="2800" dirty="0"/>
              <a:t>Linux</a:t>
            </a:r>
            <a:r>
              <a:rPr lang="zh-CN" altLang="en-US" sz="2800" dirty="0"/>
              <a:t>，指的是</a:t>
            </a:r>
            <a:r>
              <a:rPr lang="en-US" altLang="zh-CN" sz="2800" dirty="0"/>
              <a:t>GNU/Linux</a:t>
            </a:r>
            <a:r>
              <a:rPr lang="zh-CN" altLang="en-US" sz="2800" dirty="0"/>
              <a:t>，即采用</a:t>
            </a:r>
            <a:r>
              <a:rPr lang="en-US" altLang="zh-CN" sz="2800" dirty="0"/>
              <a:t>Linux</a:t>
            </a:r>
            <a:r>
              <a:rPr lang="zh-CN" altLang="en-US" sz="2800" dirty="0"/>
              <a:t>内核的</a:t>
            </a:r>
            <a:r>
              <a:rPr lang="en-US" altLang="zh-CN" sz="2800" dirty="0"/>
              <a:t>GNU</a:t>
            </a:r>
            <a:r>
              <a:rPr lang="zh-CN" altLang="en-US" sz="2800" dirty="0"/>
              <a:t>操作系统，在该操作系统中，以</a:t>
            </a:r>
            <a:r>
              <a:rPr lang="en-US" altLang="zh-CN" sz="2800" dirty="0"/>
              <a:t>Linux</a:t>
            </a:r>
            <a:r>
              <a:rPr lang="zh-CN" altLang="en-US" sz="2800" dirty="0"/>
              <a:t>为内核，使用了大量的</a:t>
            </a:r>
            <a:r>
              <a:rPr lang="en-US" altLang="zh-CN" sz="2800" dirty="0"/>
              <a:t>GNU</a:t>
            </a:r>
            <a:r>
              <a:rPr lang="zh-CN" altLang="en-US" sz="2800" dirty="0"/>
              <a:t>软件，包括了</a:t>
            </a:r>
            <a:r>
              <a:rPr lang="en-US" altLang="zh-CN" sz="2800" dirty="0"/>
              <a:t>shell</a:t>
            </a:r>
            <a:r>
              <a:rPr lang="zh-CN" altLang="en-US" sz="2800" dirty="0"/>
              <a:t>程序、工具、程序库、编译器及工具，还有许多其他程序 </a:t>
            </a:r>
          </a:p>
        </p:txBody>
      </p:sp>
      <p:sp>
        <p:nvSpPr>
          <p:cNvPr id="120836" name="Rectangle 4"/>
          <p:cNvSpPr>
            <a:spLocks noChangeArrowheads="1"/>
          </p:cNvSpPr>
          <p:nvPr/>
        </p:nvSpPr>
        <p:spPr bwMode="auto">
          <a:xfrm>
            <a:off x="4500563" y="836613"/>
            <a:ext cx="2525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400" dirty="0">
                <a:solidFill>
                  <a:srgbClr val="FF0000"/>
                </a:solidFill>
              </a:rPr>
              <a:t>GNU's Not Unix </a:t>
            </a:r>
          </a:p>
        </p:txBody>
      </p:sp>
      <p:pic>
        <p:nvPicPr>
          <p:cNvPr id="120838" name="Picture 6" descr="全新出炉！IT十大古怪人物排行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4508500"/>
            <a:ext cx="1562100" cy="2082800"/>
          </a:xfrm>
          <a:prstGeom prst="rect">
            <a:avLst/>
          </a:prstGeom>
          <a:noFill/>
          <a:extLst>
            <a:ext uri="{909E8E84-426E-40DD-AFC4-6F175D3DCCD1}">
              <a14:hiddenFill xmlns:a14="http://schemas.microsoft.com/office/drawing/2010/main">
                <a:solidFill>
                  <a:srgbClr val="FFFFFF"/>
                </a:solidFill>
              </a14:hiddenFill>
            </a:ext>
          </a:extLst>
        </p:spPr>
      </p:pic>
      <p:sp>
        <p:nvSpPr>
          <p:cNvPr id="120839" name="Rectangle 7"/>
          <p:cNvSpPr>
            <a:spLocks noChangeArrowheads="1"/>
          </p:cNvSpPr>
          <p:nvPr/>
        </p:nvSpPr>
        <p:spPr bwMode="auto">
          <a:xfrm>
            <a:off x="3708400" y="6164263"/>
            <a:ext cx="267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0000"/>
                </a:solidFill>
              </a:rPr>
              <a:t>Richard Stallman</a:t>
            </a:r>
          </a:p>
        </p:txBody>
      </p:sp>
    </p:spTree>
    <p:extLst>
      <p:ext uri="{BB962C8B-B14F-4D97-AF65-F5344CB8AC3E}">
        <p14:creationId xmlns:p14="http://schemas.microsoft.com/office/powerpoint/2010/main" val="1422414575"/>
      </p:ext>
    </p:extLst>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57200" y="260350"/>
            <a:ext cx="8229600" cy="864394"/>
          </a:xfrm>
        </p:spPr>
        <p:txBody>
          <a:bodyPr/>
          <a:lstStyle/>
          <a:p>
            <a:r>
              <a:rPr lang="en-US" altLang="zh-CN" b="1" dirty="0"/>
              <a:t>GNU/Linux</a:t>
            </a:r>
            <a:r>
              <a:rPr lang="zh-CN" altLang="en-US" b="1" dirty="0"/>
              <a:t>操作系统体系结构</a:t>
            </a:r>
          </a:p>
        </p:txBody>
      </p:sp>
      <p:sp>
        <p:nvSpPr>
          <p:cNvPr id="121861" name="Rectangle 5"/>
          <p:cNvSpPr>
            <a:spLocks noChangeArrowheads="1"/>
          </p:cNvSpPr>
          <p:nvPr/>
        </p:nvSpPr>
        <p:spPr bwMode="auto">
          <a:xfrm>
            <a:off x="0" y="2076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1860" name="Object 4"/>
          <p:cNvGraphicFramePr>
            <a:graphicFrameLocks noChangeAspect="1"/>
          </p:cNvGraphicFramePr>
          <p:nvPr/>
        </p:nvGraphicFramePr>
        <p:xfrm>
          <a:off x="1474788" y="1684338"/>
          <a:ext cx="5976937" cy="4768850"/>
        </p:xfrm>
        <a:graphic>
          <a:graphicData uri="http://schemas.openxmlformats.org/presentationml/2006/ole">
            <mc:AlternateContent xmlns:mc="http://schemas.openxmlformats.org/markup-compatibility/2006">
              <mc:Choice xmlns:v="urn:schemas-microsoft-com:vml" Requires="v">
                <p:oleObj spid="_x0000_s5136" name="Visio" r:id="rId3" imgW="3389195" imgH="2706984" progId="Visio.Drawing.11">
                  <p:embed/>
                </p:oleObj>
              </mc:Choice>
              <mc:Fallback>
                <p:oleObj name="Visio" r:id="rId3" imgW="3389195" imgH="270698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788" y="1684338"/>
                        <a:ext cx="5976937" cy="476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27637153"/>
      </p:ext>
    </p:extLst>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b="1"/>
              <a:t>Linux</a:t>
            </a:r>
            <a:r>
              <a:rPr lang="zh-CN" altLang="en-US" b="1"/>
              <a:t>内核结构 </a:t>
            </a:r>
          </a:p>
        </p:txBody>
      </p:sp>
      <p:sp>
        <p:nvSpPr>
          <p:cNvPr id="122885" name="Rectangle 5"/>
          <p:cNvSpPr>
            <a:spLocks noChangeArrowheads="1"/>
          </p:cNvSpPr>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2884" name="Object 4"/>
          <p:cNvGraphicFramePr>
            <a:graphicFrameLocks noChangeAspect="1"/>
          </p:cNvGraphicFramePr>
          <p:nvPr/>
        </p:nvGraphicFramePr>
        <p:xfrm>
          <a:off x="1042988" y="2238375"/>
          <a:ext cx="7058025" cy="3783013"/>
        </p:xfrm>
        <a:graphic>
          <a:graphicData uri="http://schemas.openxmlformats.org/presentationml/2006/ole">
            <mc:AlternateContent xmlns:mc="http://schemas.openxmlformats.org/markup-compatibility/2006">
              <mc:Choice xmlns:v="urn:schemas-microsoft-com:vml" Requires="v">
                <p:oleObj spid="_x0000_s6160" name="Visio" r:id="rId3" imgW="3592215" imgH="1920690" progId="Visio.Drawing.11">
                  <p:embed/>
                </p:oleObj>
              </mc:Choice>
              <mc:Fallback>
                <p:oleObj name="Visio" r:id="rId3" imgW="3592215" imgH="192069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238375"/>
                        <a:ext cx="7058025" cy="3783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7201993"/>
      </p:ext>
    </p:extLst>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zh-CN" altLang="en-US" b="1"/>
              <a:t>嵌入式</a:t>
            </a:r>
            <a:r>
              <a:rPr lang="en-US" altLang="zh-CN" b="1"/>
              <a:t>Linux </a:t>
            </a:r>
          </a:p>
        </p:txBody>
      </p:sp>
      <p:sp>
        <p:nvSpPr>
          <p:cNvPr id="123907" name="Rectangle 3"/>
          <p:cNvSpPr>
            <a:spLocks noGrp="1" noChangeArrowheads="1"/>
          </p:cNvSpPr>
          <p:nvPr>
            <p:ph type="body" idx="1"/>
          </p:nvPr>
        </p:nvSpPr>
        <p:spPr>
          <a:xfrm>
            <a:off x="457200" y="2557463"/>
            <a:ext cx="8507413" cy="3032125"/>
          </a:xfrm>
        </p:spPr>
        <p:txBody>
          <a:bodyPr/>
          <a:lstStyle/>
          <a:p>
            <a:r>
              <a:rPr lang="zh-CN" altLang="en-US" sz="2800"/>
              <a:t>嵌入式</a:t>
            </a:r>
            <a:r>
              <a:rPr lang="en-US" altLang="zh-CN" sz="2800"/>
              <a:t>Linux</a:t>
            </a:r>
            <a:r>
              <a:rPr lang="zh-CN" altLang="en-US" sz="2800"/>
              <a:t>内核由标准</a:t>
            </a:r>
            <a:r>
              <a:rPr lang="en-US" altLang="zh-CN" sz="2800"/>
              <a:t>Linux</a:t>
            </a:r>
            <a:r>
              <a:rPr lang="zh-CN" altLang="en-US" sz="2800"/>
              <a:t>内核裁剪而来 </a:t>
            </a:r>
          </a:p>
          <a:p>
            <a:r>
              <a:rPr lang="zh-CN" altLang="en-US" sz="2800"/>
              <a:t>系统模块化，支持用户定制</a:t>
            </a:r>
          </a:p>
          <a:p>
            <a:r>
              <a:rPr lang="zh-CN" altLang="en-US" sz="2800"/>
              <a:t>经过裁剪、压缩后的系统内核一般只有几百</a:t>
            </a:r>
            <a:r>
              <a:rPr lang="en-US" altLang="zh-CN" sz="2800"/>
              <a:t>KB </a:t>
            </a:r>
          </a:p>
          <a:p>
            <a:r>
              <a:rPr lang="zh-CN" altLang="en-US" sz="2800"/>
              <a:t>已有多种版本的嵌入式</a:t>
            </a:r>
            <a:r>
              <a:rPr lang="en-US" altLang="zh-CN" sz="2800"/>
              <a:t>Linux</a:t>
            </a:r>
            <a:r>
              <a:rPr lang="zh-CN" altLang="en-US" sz="2800"/>
              <a:t>操作系统 </a:t>
            </a:r>
          </a:p>
          <a:p>
            <a:r>
              <a:rPr lang="zh-CN" altLang="en-US" sz="2800">
                <a:latin typeface="宋体" panose="02010600030101010101" pitchFamily="2" charset="-122"/>
              </a:rPr>
              <a:t>嵌入式</a:t>
            </a:r>
            <a:r>
              <a:rPr lang="en-US" altLang="zh-CN" sz="2800">
                <a:latin typeface="宋体" panose="02010600030101010101" pitchFamily="2" charset="-122"/>
              </a:rPr>
              <a:t>Linux</a:t>
            </a:r>
            <a:r>
              <a:rPr lang="zh-CN" altLang="en-US" sz="2800">
                <a:latin typeface="宋体" panose="02010600030101010101" pitchFamily="2" charset="-122"/>
              </a:rPr>
              <a:t>支持从</a:t>
            </a:r>
            <a:r>
              <a:rPr lang="en-US" altLang="zh-CN" sz="2800">
                <a:latin typeface="宋体" panose="02010600030101010101" pitchFamily="2" charset="-122"/>
              </a:rPr>
              <a:t>FLASH</a:t>
            </a:r>
            <a:r>
              <a:rPr lang="zh-CN" altLang="en-US" sz="2800">
                <a:latin typeface="宋体" panose="02010600030101010101" pitchFamily="2" charset="-122"/>
              </a:rPr>
              <a:t>或</a:t>
            </a:r>
            <a:r>
              <a:rPr lang="en-US" altLang="zh-CN" sz="2800">
                <a:latin typeface="宋体" panose="02010600030101010101" pitchFamily="2" charset="-122"/>
              </a:rPr>
              <a:t>ROM</a:t>
            </a:r>
            <a:r>
              <a:rPr lang="zh-CN" altLang="en-US" sz="2800">
                <a:latin typeface="宋体" panose="02010600030101010101" pitchFamily="2" charset="-122"/>
              </a:rPr>
              <a:t>的启动</a:t>
            </a:r>
          </a:p>
        </p:txBody>
      </p:sp>
    </p:spTree>
    <p:extLst>
      <p:ext uri="{BB962C8B-B14F-4D97-AF65-F5344CB8AC3E}">
        <p14:creationId xmlns:p14="http://schemas.microsoft.com/office/powerpoint/2010/main" val="4082809584"/>
      </p:ext>
    </p:extLst>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260350"/>
            <a:ext cx="8229600" cy="936402"/>
          </a:xfrm>
        </p:spPr>
        <p:txBody>
          <a:bodyPr/>
          <a:lstStyle/>
          <a:p>
            <a:r>
              <a:rPr lang="zh-CN" altLang="en-US" b="1" dirty="0"/>
              <a:t>嵌入式</a:t>
            </a:r>
            <a:r>
              <a:rPr lang="en-US" altLang="zh-CN" b="1" dirty="0"/>
              <a:t>Linux</a:t>
            </a:r>
            <a:r>
              <a:rPr lang="zh-CN" altLang="en-US" b="1" dirty="0"/>
              <a:t>的特点</a:t>
            </a:r>
          </a:p>
        </p:txBody>
      </p:sp>
      <p:sp>
        <p:nvSpPr>
          <p:cNvPr id="119811" name="Rectangle 3"/>
          <p:cNvSpPr>
            <a:spLocks noGrp="1" noChangeArrowheads="1"/>
          </p:cNvSpPr>
          <p:nvPr>
            <p:ph type="body" idx="1"/>
          </p:nvPr>
        </p:nvSpPr>
        <p:spPr>
          <a:xfrm>
            <a:off x="538163" y="1700213"/>
            <a:ext cx="8281987" cy="4400550"/>
          </a:xfrm>
        </p:spPr>
        <p:txBody>
          <a:bodyPr/>
          <a:lstStyle/>
          <a:p>
            <a:pPr>
              <a:lnSpc>
                <a:spcPct val="90000"/>
              </a:lnSpc>
            </a:pPr>
            <a:r>
              <a:rPr lang="zh-CN" altLang="en-US" sz="2800" b="1" dirty="0"/>
              <a:t>支持多种硬件平台</a:t>
            </a:r>
            <a:r>
              <a:rPr lang="zh-CN" altLang="en-US" sz="2800" dirty="0"/>
              <a:t> ：</a:t>
            </a:r>
            <a:r>
              <a:rPr lang="en-US" altLang="zh-CN" sz="2400" dirty="0"/>
              <a:t>x86</a:t>
            </a:r>
            <a:r>
              <a:rPr lang="zh-CN" altLang="en-US" sz="2400" dirty="0"/>
              <a:t>、</a:t>
            </a:r>
            <a:r>
              <a:rPr lang="en-US" altLang="zh-CN" sz="2400" dirty="0"/>
              <a:t>ARM</a:t>
            </a:r>
            <a:r>
              <a:rPr lang="zh-CN" altLang="en-US" sz="2400" dirty="0"/>
              <a:t>、</a:t>
            </a:r>
            <a:r>
              <a:rPr lang="en-US" altLang="zh-CN" sz="2400" dirty="0"/>
              <a:t>MIPS</a:t>
            </a:r>
            <a:r>
              <a:rPr lang="zh-CN" altLang="en-US" sz="2400" dirty="0"/>
              <a:t>、</a:t>
            </a:r>
            <a:r>
              <a:rPr lang="en-US" altLang="zh-CN" sz="2400" dirty="0"/>
              <a:t>ALPHA</a:t>
            </a:r>
            <a:r>
              <a:rPr lang="zh-CN" altLang="en-US" sz="2400" dirty="0"/>
              <a:t>、</a:t>
            </a:r>
            <a:r>
              <a:rPr lang="en-US" altLang="zh-CN" sz="2400" dirty="0"/>
              <a:t>PowerPC </a:t>
            </a:r>
          </a:p>
          <a:p>
            <a:pPr>
              <a:lnSpc>
                <a:spcPct val="90000"/>
              </a:lnSpc>
            </a:pPr>
            <a:r>
              <a:rPr lang="zh-CN" altLang="en-US" sz="2800" b="1" dirty="0"/>
              <a:t>高效稳定的系统内核</a:t>
            </a:r>
            <a:r>
              <a:rPr lang="zh-CN" altLang="en-US" sz="2800" dirty="0"/>
              <a:t> </a:t>
            </a:r>
          </a:p>
          <a:p>
            <a:pPr>
              <a:lnSpc>
                <a:spcPct val="90000"/>
              </a:lnSpc>
            </a:pPr>
            <a:r>
              <a:rPr lang="zh-CN" altLang="en-US" sz="2800" b="1" dirty="0"/>
              <a:t>开放源码，软件丰富</a:t>
            </a:r>
            <a:r>
              <a:rPr lang="zh-CN" altLang="en-US" sz="2800" dirty="0"/>
              <a:t> </a:t>
            </a:r>
          </a:p>
          <a:p>
            <a:pPr>
              <a:lnSpc>
                <a:spcPct val="90000"/>
              </a:lnSpc>
            </a:pPr>
            <a:r>
              <a:rPr lang="zh-CN" altLang="en-US" sz="2800" b="1" dirty="0"/>
              <a:t>完善的开发工具</a:t>
            </a:r>
            <a:r>
              <a:rPr lang="zh-CN" altLang="en-US" sz="2800" dirty="0"/>
              <a:t>：</a:t>
            </a:r>
            <a:r>
              <a:rPr lang="zh-CN" altLang="en-US" sz="2400" dirty="0"/>
              <a:t>完整的工具链（</a:t>
            </a:r>
            <a:r>
              <a:rPr lang="en-US" altLang="zh-CN" sz="2400" dirty="0"/>
              <a:t>Tool Chain</a:t>
            </a:r>
            <a:r>
              <a:rPr lang="zh-CN" altLang="en-US" sz="2400" dirty="0"/>
              <a:t>），实现从操作系统定制及应用软件的设计、调试</a:t>
            </a:r>
            <a:r>
              <a:rPr lang="zh-CN" altLang="en-US" sz="2800" dirty="0"/>
              <a:t> </a:t>
            </a:r>
          </a:p>
          <a:p>
            <a:pPr>
              <a:lnSpc>
                <a:spcPct val="90000"/>
              </a:lnSpc>
            </a:pPr>
            <a:r>
              <a:rPr lang="zh-CN" altLang="en-US" sz="2800" b="1" dirty="0"/>
              <a:t>完善的网络通信</a:t>
            </a:r>
            <a:r>
              <a:rPr lang="zh-CN" altLang="en-US" sz="2800" dirty="0"/>
              <a:t> </a:t>
            </a:r>
          </a:p>
          <a:p>
            <a:pPr>
              <a:lnSpc>
                <a:spcPct val="90000"/>
              </a:lnSpc>
            </a:pPr>
            <a:r>
              <a:rPr lang="zh-CN" altLang="en-US" sz="2800" b="1" dirty="0"/>
              <a:t>支持多种文件系统</a:t>
            </a:r>
            <a:r>
              <a:rPr lang="zh-CN" altLang="en-US" sz="2800" dirty="0"/>
              <a:t>：</a:t>
            </a:r>
            <a:r>
              <a:rPr lang="en-US" altLang="zh-CN" sz="2400" dirty="0"/>
              <a:t>EXT2</a:t>
            </a:r>
            <a:r>
              <a:rPr lang="zh-CN" altLang="en-US" sz="2400" dirty="0"/>
              <a:t>、</a:t>
            </a:r>
            <a:r>
              <a:rPr lang="en-US" altLang="zh-CN" sz="2400" dirty="0"/>
              <a:t>FAT32</a:t>
            </a:r>
            <a:r>
              <a:rPr lang="zh-CN" altLang="en-US" sz="2400" dirty="0"/>
              <a:t>、</a:t>
            </a:r>
            <a:r>
              <a:rPr lang="en-US" altLang="zh-CN" sz="2400" dirty="0"/>
              <a:t>ROMFS</a:t>
            </a:r>
            <a:r>
              <a:rPr lang="en-US" altLang="zh-CN" sz="2800" dirty="0"/>
              <a:t>  </a:t>
            </a:r>
          </a:p>
          <a:p>
            <a:pPr>
              <a:lnSpc>
                <a:spcPct val="90000"/>
              </a:lnSpc>
            </a:pPr>
            <a:r>
              <a:rPr lang="zh-CN" altLang="en-US" sz="2800" b="1" dirty="0"/>
              <a:t>支持多种图形用户界面</a:t>
            </a:r>
            <a:r>
              <a:rPr lang="zh-CN" altLang="en-US" sz="2800" dirty="0"/>
              <a:t>：</a:t>
            </a:r>
            <a:r>
              <a:rPr lang="en-US" altLang="zh-CN" sz="2400" dirty="0" err="1"/>
              <a:t>Microwindows</a:t>
            </a:r>
            <a:r>
              <a:rPr lang="zh-CN" altLang="en-US" sz="2400" dirty="0"/>
              <a:t>、</a:t>
            </a:r>
            <a:r>
              <a:rPr lang="en-US" altLang="zh-CN" sz="2400" dirty="0" err="1"/>
              <a:t>MiniGUI</a:t>
            </a:r>
            <a:r>
              <a:rPr lang="zh-CN" altLang="en-US" sz="2400" dirty="0"/>
              <a:t>、</a:t>
            </a:r>
            <a:r>
              <a:rPr lang="en-US" altLang="zh-CN" sz="2400" dirty="0"/>
              <a:t>Tiny X</a:t>
            </a:r>
            <a:r>
              <a:rPr lang="zh-CN" altLang="en-US" sz="2400" dirty="0"/>
              <a:t>、</a:t>
            </a:r>
            <a:r>
              <a:rPr lang="en-US" altLang="zh-CN" sz="2400" dirty="0" err="1"/>
              <a:t>Qt</a:t>
            </a:r>
            <a:r>
              <a:rPr lang="en-US" altLang="zh-CN" sz="2400" dirty="0"/>
              <a:t>/Embedded </a:t>
            </a:r>
          </a:p>
        </p:txBody>
      </p:sp>
    </p:spTree>
    <p:extLst>
      <p:ext uri="{BB962C8B-B14F-4D97-AF65-F5344CB8AC3E}">
        <p14:creationId xmlns:p14="http://schemas.microsoft.com/office/powerpoint/2010/main" val="2077168869"/>
      </p:ext>
    </p:extLst>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zh-CN" b="1"/>
              <a:t>Linux</a:t>
            </a:r>
            <a:r>
              <a:rPr lang="zh-CN" altLang="en-US" b="1"/>
              <a:t>操作系统类型</a:t>
            </a:r>
          </a:p>
        </p:txBody>
      </p:sp>
      <p:sp>
        <p:nvSpPr>
          <p:cNvPr id="124931" name="Rectangle 3"/>
          <p:cNvSpPr>
            <a:spLocks noGrp="1" noChangeArrowheads="1"/>
          </p:cNvSpPr>
          <p:nvPr>
            <p:ph type="body" idx="1"/>
          </p:nvPr>
        </p:nvSpPr>
        <p:spPr>
          <a:xfrm>
            <a:off x="735013" y="2630488"/>
            <a:ext cx="8229600" cy="2311400"/>
          </a:xfrm>
        </p:spPr>
        <p:txBody>
          <a:bodyPr/>
          <a:lstStyle/>
          <a:p>
            <a:pPr marL="609600" indent="-609600">
              <a:lnSpc>
                <a:spcPct val="90000"/>
              </a:lnSpc>
            </a:pPr>
            <a:r>
              <a:rPr lang="en-US" altLang="zh-CN"/>
              <a:t>RTLinux </a:t>
            </a:r>
          </a:p>
          <a:p>
            <a:pPr marL="609600" indent="-609600">
              <a:lnSpc>
                <a:spcPct val="90000"/>
              </a:lnSpc>
            </a:pPr>
            <a:r>
              <a:rPr lang="en-US" altLang="zh-CN"/>
              <a:t>uClinux</a:t>
            </a:r>
          </a:p>
          <a:p>
            <a:pPr marL="609600" indent="-609600">
              <a:lnSpc>
                <a:spcPct val="90000"/>
              </a:lnSpc>
            </a:pPr>
            <a:r>
              <a:rPr lang="en-US" altLang="zh-CN"/>
              <a:t>EOSnux</a:t>
            </a:r>
            <a:r>
              <a:rPr lang="zh-CN" altLang="en-US"/>
              <a:t>、</a:t>
            </a:r>
            <a:r>
              <a:rPr lang="en-US" altLang="zh-CN"/>
              <a:t>Midinux </a:t>
            </a:r>
          </a:p>
          <a:p>
            <a:pPr marL="609600" indent="-609600">
              <a:lnSpc>
                <a:spcPct val="90000"/>
              </a:lnSpc>
            </a:pPr>
            <a:r>
              <a:rPr lang="en-US" altLang="zh-CN"/>
              <a:t>……</a:t>
            </a:r>
          </a:p>
        </p:txBody>
      </p:sp>
    </p:spTree>
    <p:extLst>
      <p:ext uri="{BB962C8B-B14F-4D97-AF65-F5344CB8AC3E}">
        <p14:creationId xmlns:p14="http://schemas.microsoft.com/office/powerpoint/2010/main" val="3031772501"/>
      </p:ext>
    </p:extLst>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zh-CN" b="1"/>
              <a:t>RTLinux </a:t>
            </a:r>
          </a:p>
        </p:txBody>
      </p:sp>
      <p:sp>
        <p:nvSpPr>
          <p:cNvPr id="125955" name="Rectangle 3"/>
          <p:cNvSpPr>
            <a:spLocks noGrp="1" noChangeArrowheads="1"/>
          </p:cNvSpPr>
          <p:nvPr>
            <p:ph type="body" idx="1"/>
          </p:nvPr>
        </p:nvSpPr>
        <p:spPr>
          <a:xfrm>
            <a:off x="457200" y="1981200"/>
            <a:ext cx="8435975" cy="4543425"/>
          </a:xfrm>
        </p:spPr>
        <p:txBody>
          <a:bodyPr/>
          <a:lstStyle/>
          <a:p>
            <a:pPr>
              <a:lnSpc>
                <a:spcPct val="105000"/>
              </a:lnSpc>
            </a:pPr>
            <a:r>
              <a:rPr lang="en-US" altLang="zh-CN" sz="2600"/>
              <a:t>Linux</a:t>
            </a:r>
            <a:r>
              <a:rPr lang="zh-CN" altLang="en-US" sz="2600"/>
              <a:t>原本是个通用操作系统，没有实时任务调度能力 </a:t>
            </a:r>
          </a:p>
          <a:p>
            <a:pPr>
              <a:lnSpc>
                <a:spcPct val="105000"/>
              </a:lnSpc>
            </a:pPr>
            <a:r>
              <a:rPr lang="en-US" altLang="zh-CN" sz="2600"/>
              <a:t>1996</a:t>
            </a:r>
            <a:r>
              <a:rPr lang="zh-CN" altLang="en-US" sz="2600"/>
              <a:t>年，第一个</a:t>
            </a:r>
            <a:r>
              <a:rPr lang="en-US" altLang="zh-CN" sz="2600"/>
              <a:t>Linux</a:t>
            </a:r>
            <a:r>
              <a:rPr lang="zh-CN" altLang="en-US" sz="2600"/>
              <a:t>实时系统发布，这就是</a:t>
            </a:r>
            <a:r>
              <a:rPr lang="en-US" altLang="zh-CN" sz="2600"/>
              <a:t>RTLinux</a:t>
            </a:r>
            <a:r>
              <a:rPr lang="zh-CN" altLang="en-US" sz="2600"/>
              <a:t>。</a:t>
            </a:r>
            <a:r>
              <a:rPr lang="en-US" altLang="zh-CN" sz="2600"/>
              <a:t>RTLinux</a:t>
            </a:r>
            <a:r>
              <a:rPr lang="zh-CN" altLang="en-US" sz="2600"/>
              <a:t>的实时内核处于</a:t>
            </a:r>
            <a:r>
              <a:rPr lang="en-US" altLang="zh-CN" sz="2600"/>
              <a:t>Linux</a:t>
            </a:r>
            <a:r>
              <a:rPr lang="zh-CN" altLang="en-US" sz="2600"/>
              <a:t>内核和硬件平台之间，为</a:t>
            </a:r>
            <a:r>
              <a:rPr lang="en-US" altLang="zh-CN" sz="2600"/>
              <a:t>Linux</a:t>
            </a:r>
            <a:r>
              <a:rPr lang="zh-CN" altLang="en-US" sz="2600"/>
              <a:t>内核提供一个“虚拟机”环境 </a:t>
            </a:r>
          </a:p>
          <a:p>
            <a:pPr>
              <a:lnSpc>
                <a:spcPct val="105000"/>
              </a:lnSpc>
            </a:pPr>
            <a:r>
              <a:rPr lang="en-US" altLang="zh-CN" sz="2600"/>
              <a:t>RTLinux</a:t>
            </a:r>
            <a:r>
              <a:rPr lang="zh-CN" altLang="en-US" sz="2600"/>
              <a:t>是一个硬实时的嵌入式</a:t>
            </a:r>
            <a:r>
              <a:rPr lang="en-US" altLang="zh-CN" sz="2600"/>
              <a:t>Linux</a:t>
            </a:r>
            <a:r>
              <a:rPr lang="zh-CN" altLang="en-US" sz="2600"/>
              <a:t>操作系统 </a:t>
            </a:r>
          </a:p>
          <a:p>
            <a:pPr>
              <a:lnSpc>
                <a:spcPct val="105000"/>
              </a:lnSpc>
            </a:pPr>
            <a:r>
              <a:rPr lang="en-US" altLang="zh-CN" sz="2600"/>
              <a:t>RTLinux</a:t>
            </a:r>
            <a:r>
              <a:rPr lang="zh-CN" altLang="en-US" sz="2600"/>
              <a:t>实现方法：另外设计一个</a:t>
            </a:r>
            <a:r>
              <a:rPr lang="zh-CN" altLang="en-US" sz="2600" b="1">
                <a:solidFill>
                  <a:srgbClr val="FF0000"/>
                </a:solidFill>
              </a:rPr>
              <a:t>实时内核</a:t>
            </a:r>
            <a:r>
              <a:rPr lang="zh-CN" altLang="en-US" sz="2600"/>
              <a:t>，把标准的</a:t>
            </a:r>
            <a:r>
              <a:rPr lang="en-US" altLang="zh-CN" sz="2600"/>
              <a:t>Linux</a:t>
            </a:r>
            <a:r>
              <a:rPr lang="zh-CN" altLang="en-US" sz="2600"/>
              <a:t>内核作为该实时内核的一个进程，同用户的实时进程一起调度。避免对</a:t>
            </a:r>
            <a:r>
              <a:rPr lang="en-US" altLang="zh-CN" sz="2600"/>
              <a:t>Linux</a:t>
            </a:r>
            <a:r>
              <a:rPr lang="zh-CN" altLang="en-US" sz="2600"/>
              <a:t>内核的大规模改动，也有利于充分利用</a:t>
            </a:r>
            <a:r>
              <a:rPr lang="en-US" altLang="zh-CN" sz="2600"/>
              <a:t>Linux</a:t>
            </a:r>
            <a:r>
              <a:rPr lang="zh-CN" altLang="en-US" sz="2600"/>
              <a:t>现有的丰富软件资源 </a:t>
            </a:r>
          </a:p>
        </p:txBody>
      </p:sp>
    </p:spTree>
    <p:extLst>
      <p:ext uri="{BB962C8B-B14F-4D97-AF65-F5344CB8AC3E}">
        <p14:creationId xmlns:p14="http://schemas.microsoft.com/office/powerpoint/2010/main" val="3836313792"/>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b="1"/>
              <a:t>操作系统基本概念</a:t>
            </a:r>
          </a:p>
        </p:txBody>
      </p:sp>
      <p:sp>
        <p:nvSpPr>
          <p:cNvPr id="93187" name="Rectangle 3"/>
          <p:cNvSpPr>
            <a:spLocks noGrp="1" noChangeArrowheads="1"/>
          </p:cNvSpPr>
          <p:nvPr>
            <p:ph type="body" idx="1"/>
          </p:nvPr>
        </p:nvSpPr>
        <p:spPr/>
        <p:txBody>
          <a:bodyPr/>
          <a:lstStyle/>
          <a:p>
            <a:r>
              <a:rPr lang="zh-CN" altLang="en-US" sz="2800"/>
              <a:t>计算机硬件和软件两个组成部分。软件包括应用软件和系统软件，操作系统是现代通用计算机中最重要的系统软件 </a:t>
            </a:r>
          </a:p>
          <a:p>
            <a:r>
              <a:rPr lang="zh-CN" altLang="en-US" sz="2800"/>
              <a:t>操作系统是一组管理程序，管理计算机的硬件资源和软件资源，为应用软件的提供运行“平台”，使用户更方便、有效地使用计算机。</a:t>
            </a:r>
          </a:p>
          <a:p>
            <a:r>
              <a:rPr lang="zh-CN" altLang="en-US" sz="2800"/>
              <a:t>主要功能包括：接口管理、处理器管理、存储管理、设备管理、文件管理等 </a:t>
            </a:r>
          </a:p>
        </p:txBody>
      </p:sp>
    </p:spTree>
    <p:extLst>
      <p:ext uri="{BB962C8B-B14F-4D97-AF65-F5344CB8AC3E}">
        <p14:creationId xmlns:p14="http://schemas.microsoft.com/office/powerpoint/2010/main" val="1909530105"/>
      </p:ext>
    </p:extLst>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zh-CN" b="1"/>
              <a:t>RTLinux</a:t>
            </a:r>
            <a:r>
              <a:rPr lang="zh-CN" altLang="en-US" b="1"/>
              <a:t>操作系统原理 </a:t>
            </a:r>
          </a:p>
        </p:txBody>
      </p:sp>
      <p:sp>
        <p:nvSpPr>
          <p:cNvPr id="128005" name="Rectangle 5"/>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8004" name="Object 4"/>
          <p:cNvGraphicFramePr>
            <a:graphicFrameLocks noChangeAspect="1"/>
          </p:cNvGraphicFramePr>
          <p:nvPr/>
        </p:nvGraphicFramePr>
        <p:xfrm>
          <a:off x="1620838" y="1773238"/>
          <a:ext cx="5830887" cy="4913312"/>
        </p:xfrm>
        <a:graphic>
          <a:graphicData uri="http://schemas.openxmlformats.org/presentationml/2006/ole">
            <mc:AlternateContent xmlns:mc="http://schemas.openxmlformats.org/markup-compatibility/2006">
              <mc:Choice xmlns:v="urn:schemas-microsoft-com:vml" Requires="v">
                <p:oleObj spid="_x0000_s7184" name="Visio" r:id="rId3" imgW="3392808" imgH="2856892" progId="Visio.Drawing.11">
                  <p:embed/>
                </p:oleObj>
              </mc:Choice>
              <mc:Fallback>
                <p:oleObj name="Visio" r:id="rId3" imgW="3392808" imgH="285689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838" y="1773238"/>
                        <a:ext cx="5830887" cy="4913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5941896"/>
      </p:ext>
    </p:extLst>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zh-CN" b="1"/>
              <a:t>uClinux </a:t>
            </a:r>
          </a:p>
        </p:txBody>
      </p:sp>
      <p:sp>
        <p:nvSpPr>
          <p:cNvPr id="129027" name="Rectangle 3"/>
          <p:cNvSpPr>
            <a:spLocks noGrp="1" noChangeArrowheads="1"/>
          </p:cNvSpPr>
          <p:nvPr>
            <p:ph type="body" idx="1"/>
          </p:nvPr>
        </p:nvSpPr>
        <p:spPr>
          <a:xfrm>
            <a:off x="457200" y="2268538"/>
            <a:ext cx="8229600" cy="2960687"/>
          </a:xfrm>
        </p:spPr>
        <p:txBody>
          <a:bodyPr/>
          <a:lstStyle/>
          <a:p>
            <a:r>
              <a:rPr lang="en-US" altLang="zh-CN" sz="2800"/>
              <a:t>MMU</a:t>
            </a:r>
            <a:r>
              <a:rPr lang="zh-CN" altLang="en-US" sz="2800"/>
              <a:t>实现虚拟地址到物理地址的转换以及任务内存空间的保护 </a:t>
            </a:r>
          </a:p>
          <a:p>
            <a:r>
              <a:rPr lang="zh-CN" altLang="en-US" sz="2800"/>
              <a:t>标准</a:t>
            </a:r>
            <a:r>
              <a:rPr lang="en-US" altLang="zh-CN" sz="2800"/>
              <a:t>Linux</a:t>
            </a:r>
            <a:r>
              <a:rPr lang="zh-CN" altLang="en-US" sz="2800"/>
              <a:t>在硬件上需要</a:t>
            </a:r>
            <a:r>
              <a:rPr lang="en-US" altLang="zh-CN" sz="2800"/>
              <a:t>MMU</a:t>
            </a:r>
            <a:r>
              <a:rPr lang="zh-CN" altLang="en-US" sz="2800"/>
              <a:t>支持</a:t>
            </a:r>
          </a:p>
          <a:p>
            <a:r>
              <a:rPr lang="zh-CN" altLang="en-US" sz="2800"/>
              <a:t>为了能在没有集成</a:t>
            </a:r>
            <a:r>
              <a:rPr lang="en-US" altLang="zh-CN" sz="2800"/>
              <a:t>MMU</a:t>
            </a:r>
            <a:r>
              <a:rPr lang="zh-CN" altLang="en-US" sz="2800"/>
              <a:t>的低成本嵌入式微处理器上运行，改造</a:t>
            </a:r>
            <a:r>
              <a:rPr lang="en-US" altLang="zh-CN" sz="2800"/>
              <a:t>Linux</a:t>
            </a:r>
            <a:r>
              <a:rPr lang="zh-CN" altLang="en-US" sz="2800"/>
              <a:t>内核</a:t>
            </a:r>
            <a:r>
              <a:rPr lang="en-US" altLang="zh-CN" sz="2800"/>
              <a:t>——uCLinux</a:t>
            </a:r>
          </a:p>
        </p:txBody>
      </p:sp>
    </p:spTree>
    <p:extLst>
      <p:ext uri="{BB962C8B-B14F-4D97-AF65-F5344CB8AC3E}">
        <p14:creationId xmlns:p14="http://schemas.microsoft.com/office/powerpoint/2010/main" val="259585691"/>
      </p:ext>
    </p:extLst>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b="1"/>
              <a:t>uCLinux</a:t>
            </a:r>
            <a:r>
              <a:rPr lang="zh-CN" altLang="en-US" b="1"/>
              <a:t>与标准</a:t>
            </a:r>
            <a:r>
              <a:rPr lang="en-US" altLang="zh-CN" b="1"/>
              <a:t>Linux</a:t>
            </a:r>
          </a:p>
        </p:txBody>
      </p:sp>
      <p:sp>
        <p:nvSpPr>
          <p:cNvPr id="130051" name="Rectangle 3"/>
          <p:cNvSpPr>
            <a:spLocks noGrp="1" noChangeArrowheads="1"/>
          </p:cNvSpPr>
          <p:nvPr>
            <p:ph type="body" idx="1"/>
          </p:nvPr>
        </p:nvSpPr>
        <p:spPr>
          <a:xfrm>
            <a:off x="457200" y="1844675"/>
            <a:ext cx="8362950" cy="4876800"/>
          </a:xfrm>
        </p:spPr>
        <p:txBody>
          <a:bodyPr/>
          <a:lstStyle/>
          <a:p>
            <a:r>
              <a:rPr lang="en-US" altLang="zh-CN" sz="2400"/>
              <a:t>uCLinux</a:t>
            </a:r>
            <a:r>
              <a:rPr lang="zh-CN" altLang="en-US" sz="2400"/>
              <a:t>是精巧的</a:t>
            </a:r>
            <a:r>
              <a:rPr lang="en-US" altLang="zh-CN" sz="2400"/>
              <a:t>Linux</a:t>
            </a:r>
            <a:r>
              <a:rPr lang="zh-CN" altLang="en-US" sz="2400"/>
              <a:t>版本，适合低成本、小型化嵌入式系统 </a:t>
            </a:r>
          </a:p>
          <a:p>
            <a:r>
              <a:rPr lang="zh-CN" altLang="en-US" sz="2400"/>
              <a:t>具有标准</a:t>
            </a:r>
            <a:r>
              <a:rPr lang="en-US" altLang="zh-CN" sz="2400"/>
              <a:t>Linux</a:t>
            </a:r>
            <a:r>
              <a:rPr lang="zh-CN" altLang="en-US" sz="2400"/>
              <a:t>的大多数优点：稳定、可移植性好、对网络的支持好、支持多种文件系统、支持丰富的标准化用户应用编程接口 </a:t>
            </a:r>
          </a:p>
          <a:p>
            <a:r>
              <a:rPr lang="zh-CN" altLang="en-US" sz="2400"/>
              <a:t>支持多种不同体系结构的硬件平台 </a:t>
            </a:r>
          </a:p>
          <a:p>
            <a:r>
              <a:rPr lang="en-US" altLang="zh-CN" sz="2400"/>
              <a:t>uClinux</a:t>
            </a:r>
            <a:r>
              <a:rPr lang="zh-CN" altLang="en-US" sz="2400"/>
              <a:t>同标准</a:t>
            </a:r>
            <a:r>
              <a:rPr lang="en-US" altLang="zh-CN" sz="2400"/>
              <a:t>Linux</a:t>
            </a:r>
            <a:r>
              <a:rPr lang="zh-CN" altLang="en-US" sz="2400"/>
              <a:t>的</a:t>
            </a:r>
            <a:r>
              <a:rPr lang="zh-CN" altLang="en-US" sz="2400" b="1">
                <a:solidFill>
                  <a:srgbClr val="FF0000"/>
                </a:solidFill>
              </a:rPr>
              <a:t>最大区别就在于内存管理</a:t>
            </a:r>
            <a:r>
              <a:rPr lang="zh-CN" altLang="en-US" sz="2400"/>
              <a:t>。不能使用标准</a:t>
            </a:r>
            <a:r>
              <a:rPr lang="en-US" altLang="zh-CN" sz="2400"/>
              <a:t>Linux</a:t>
            </a:r>
            <a:r>
              <a:rPr lang="zh-CN" altLang="en-US" sz="2400"/>
              <a:t>的虚拟地址管理技术，而是采用实地址进行内存管理。所有程序都直接使用真实的物理地址。操作系统不提供对内存空间保护 </a:t>
            </a:r>
          </a:p>
          <a:p>
            <a:r>
              <a:rPr lang="en-US" altLang="zh-CN" sz="2400"/>
              <a:t>uClinux</a:t>
            </a:r>
            <a:r>
              <a:rPr lang="zh-CN" altLang="en-US" sz="2400"/>
              <a:t>并不是为了解决</a:t>
            </a:r>
            <a:r>
              <a:rPr lang="en-US" altLang="zh-CN" sz="2400"/>
              <a:t>Linux</a:t>
            </a:r>
            <a:r>
              <a:rPr lang="zh-CN" altLang="en-US" sz="2400"/>
              <a:t>实时性而设计的，在这方面与标准</a:t>
            </a:r>
            <a:r>
              <a:rPr lang="en-US" altLang="zh-CN" sz="2400"/>
              <a:t>Linux</a:t>
            </a:r>
            <a:r>
              <a:rPr lang="zh-CN" altLang="en-US" sz="2400"/>
              <a:t>并无实质的差别 </a:t>
            </a:r>
          </a:p>
        </p:txBody>
      </p:sp>
    </p:spTree>
    <p:extLst>
      <p:ext uri="{BB962C8B-B14F-4D97-AF65-F5344CB8AC3E}">
        <p14:creationId xmlns:p14="http://schemas.microsoft.com/office/powerpoint/2010/main" val="1199750210"/>
      </p:ext>
    </p:extLst>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zh-CN" b="1"/>
              <a:t> uCLinux</a:t>
            </a:r>
            <a:r>
              <a:rPr lang="zh-CN" altLang="en-US" b="1"/>
              <a:t>内核结构 </a:t>
            </a:r>
          </a:p>
        </p:txBody>
      </p:sp>
      <p:sp>
        <p:nvSpPr>
          <p:cNvPr id="131077" name="Rectangle 5"/>
          <p:cNvSpPr>
            <a:spLocks noChangeArrowheads="1"/>
          </p:cNvSpPr>
          <p:nvPr/>
        </p:nvSpPr>
        <p:spPr bwMode="auto">
          <a:xfrm>
            <a:off x="0" y="2305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1076" name="Object 4"/>
          <p:cNvGraphicFramePr>
            <a:graphicFrameLocks noChangeAspect="1"/>
          </p:cNvGraphicFramePr>
          <p:nvPr/>
        </p:nvGraphicFramePr>
        <p:xfrm>
          <a:off x="1042988" y="2149475"/>
          <a:ext cx="6696075" cy="3727450"/>
        </p:xfrm>
        <a:graphic>
          <a:graphicData uri="http://schemas.openxmlformats.org/presentationml/2006/ole">
            <mc:AlternateContent xmlns:mc="http://schemas.openxmlformats.org/markup-compatibility/2006">
              <mc:Choice xmlns:v="urn:schemas-microsoft-com:vml" Requires="v">
                <p:oleObj spid="_x0000_s8208" name="Visio" r:id="rId3" imgW="4035100" imgH="2244649" progId="Visio.Drawing.11">
                  <p:embed/>
                </p:oleObj>
              </mc:Choice>
              <mc:Fallback>
                <p:oleObj name="Visio" r:id="rId3" imgW="4035100" imgH="224464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149475"/>
                        <a:ext cx="6696075" cy="372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2376675"/>
      </p:ext>
    </p:extLst>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57200" y="2201863"/>
            <a:ext cx="8229600" cy="1371600"/>
          </a:xfrm>
        </p:spPr>
        <p:txBody>
          <a:bodyPr/>
          <a:lstStyle/>
          <a:p>
            <a:pPr algn="ctr"/>
            <a:r>
              <a:rPr lang="en-US" altLang="zh-CN" b="1"/>
              <a:t>uC/OS-II </a:t>
            </a:r>
          </a:p>
        </p:txBody>
      </p:sp>
    </p:spTree>
    <p:extLst>
      <p:ext uri="{BB962C8B-B14F-4D97-AF65-F5344CB8AC3E}">
        <p14:creationId xmlns:p14="http://schemas.microsoft.com/office/powerpoint/2010/main" val="2721598447"/>
      </p:ext>
    </p:extLst>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sz="4000" b="1"/>
              <a:t>uC/OS-II</a:t>
            </a:r>
          </a:p>
        </p:txBody>
      </p:sp>
      <p:sp>
        <p:nvSpPr>
          <p:cNvPr id="134147" name="Rectangle 3"/>
          <p:cNvSpPr>
            <a:spLocks noGrp="1" noChangeArrowheads="1"/>
          </p:cNvSpPr>
          <p:nvPr>
            <p:ph type="body" idx="1"/>
          </p:nvPr>
        </p:nvSpPr>
        <p:spPr>
          <a:xfrm>
            <a:off x="457200" y="2135188"/>
            <a:ext cx="8229600" cy="3886200"/>
          </a:xfrm>
        </p:spPr>
        <p:txBody>
          <a:bodyPr/>
          <a:lstStyle/>
          <a:p>
            <a:pPr>
              <a:lnSpc>
                <a:spcPct val="105000"/>
              </a:lnSpc>
            </a:pPr>
            <a:r>
              <a:rPr lang="en-US" altLang="zh-CN" sz="2800"/>
              <a:t>1992</a:t>
            </a:r>
            <a:r>
              <a:rPr lang="zh-CN" altLang="en-US" sz="2800"/>
              <a:t>年是美国工程师</a:t>
            </a:r>
            <a:r>
              <a:rPr lang="en-US" altLang="zh-CN" sz="2800"/>
              <a:t>Jean J.Labrosse</a:t>
            </a:r>
            <a:r>
              <a:rPr lang="zh-CN" altLang="en-US" sz="2800"/>
              <a:t>设计成功</a:t>
            </a:r>
            <a:r>
              <a:rPr lang="en-US" altLang="zh-CN" sz="2800"/>
              <a:t>uC/OS</a:t>
            </a:r>
            <a:r>
              <a:rPr lang="zh-CN" altLang="en-US" sz="2800"/>
              <a:t>，</a:t>
            </a:r>
            <a:r>
              <a:rPr lang="en-US" altLang="zh-CN" sz="2800"/>
              <a:t>1998</a:t>
            </a:r>
            <a:r>
              <a:rPr lang="zh-CN" altLang="en-US" sz="2800"/>
              <a:t>年推出</a:t>
            </a:r>
            <a:r>
              <a:rPr lang="en-US" altLang="zh-CN" sz="2800"/>
              <a:t>uC/OS</a:t>
            </a:r>
            <a:r>
              <a:rPr lang="zh-CN" altLang="en-US" sz="2800"/>
              <a:t>升级版，即</a:t>
            </a:r>
            <a:r>
              <a:rPr lang="en-US" altLang="zh-CN" sz="2800"/>
              <a:t>uC/OS-II </a:t>
            </a:r>
          </a:p>
          <a:p>
            <a:pPr>
              <a:lnSpc>
                <a:spcPct val="105000"/>
              </a:lnSpc>
            </a:pPr>
            <a:r>
              <a:rPr lang="zh-CN" altLang="en-US" sz="2800"/>
              <a:t>是支持可抢占式任务调度的嵌入式实时多任务操作系统实时操作系统</a:t>
            </a:r>
          </a:p>
          <a:p>
            <a:pPr>
              <a:lnSpc>
                <a:spcPct val="105000"/>
              </a:lnSpc>
            </a:pPr>
            <a:r>
              <a:rPr lang="zh-CN" altLang="en-US" sz="2800"/>
              <a:t>广泛应用在消费类电子产品、医疗器械、网络设备、工业控制等领域 </a:t>
            </a:r>
          </a:p>
        </p:txBody>
      </p:sp>
    </p:spTree>
    <p:extLst>
      <p:ext uri="{BB962C8B-B14F-4D97-AF65-F5344CB8AC3E}">
        <p14:creationId xmlns:p14="http://schemas.microsoft.com/office/powerpoint/2010/main" val="760902109"/>
      </p:ext>
    </p:extLst>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589" name="Picture 5" descr="8603146-1_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92696"/>
            <a:ext cx="3779838" cy="5400675"/>
          </a:xfrm>
          <a:prstGeom prst="rect">
            <a:avLst/>
          </a:prstGeom>
          <a:noFill/>
          <a:extLst>
            <a:ext uri="{909E8E84-426E-40DD-AFC4-6F175D3DCCD1}">
              <a14:hiddenFill xmlns:a14="http://schemas.microsoft.com/office/drawing/2010/main">
                <a:solidFill>
                  <a:srgbClr val="FFFFFF"/>
                </a:solidFill>
              </a14:hiddenFill>
            </a:ext>
          </a:extLst>
        </p:spPr>
      </p:pic>
      <p:sp>
        <p:nvSpPr>
          <p:cNvPr id="195590" name="Rectangle 6"/>
          <p:cNvSpPr>
            <a:spLocks noChangeArrowheads="1"/>
          </p:cNvSpPr>
          <p:nvPr/>
        </p:nvSpPr>
        <p:spPr bwMode="auto">
          <a:xfrm>
            <a:off x="4860032" y="2161776"/>
            <a:ext cx="3779912" cy="293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4436" rIns="44436" anchor="ctr">
            <a:spAutoFit/>
          </a:bodyPr>
          <a:lstStyle/>
          <a:p>
            <a:r>
              <a:rPr kumimoji="1" lang="zh-CN" altLang="en-US" dirty="0">
                <a:solidFill>
                  <a:srgbClr val="FF0000"/>
                </a:solidFill>
              </a:rPr>
              <a:t>作　　者： （美）</a:t>
            </a:r>
            <a:r>
              <a:rPr kumimoji="1" lang="en-US" altLang="zh-CN" dirty="0">
                <a:solidFill>
                  <a:srgbClr val="FF0000"/>
                </a:solidFill>
                <a:hlinkClick r:id="rId3"/>
              </a:rPr>
              <a:t>Jean</a:t>
            </a:r>
            <a:r>
              <a:rPr kumimoji="1" lang="en-US" altLang="zh-CN" dirty="0">
                <a:solidFill>
                  <a:srgbClr val="FF0000"/>
                </a:solidFill>
              </a:rPr>
              <a:t> </a:t>
            </a:r>
            <a:r>
              <a:rPr kumimoji="1" lang="en-US" altLang="zh-CN" dirty="0" err="1">
                <a:solidFill>
                  <a:srgbClr val="FF0000"/>
                </a:solidFill>
                <a:hlinkClick r:id="rId4"/>
              </a:rPr>
              <a:t>J.Labrosse</a:t>
            </a:r>
            <a:r>
              <a:rPr kumimoji="1" lang="zh-CN" altLang="en-US" dirty="0">
                <a:solidFill>
                  <a:srgbClr val="FF0000"/>
                </a:solidFill>
              </a:rPr>
              <a:t>　著，</a:t>
            </a:r>
            <a:endParaRPr kumimoji="1" lang="en-US" altLang="zh-CN" dirty="0">
              <a:solidFill>
                <a:srgbClr val="FF0000"/>
              </a:solidFill>
            </a:endParaRPr>
          </a:p>
          <a:p>
            <a:r>
              <a:rPr kumimoji="1" lang="zh-CN" altLang="en-US" dirty="0">
                <a:solidFill>
                  <a:srgbClr val="FF0000"/>
                </a:solidFill>
                <a:hlinkClick r:id="rId5"/>
              </a:rPr>
              <a:t>邵贝贝</a:t>
            </a:r>
            <a:r>
              <a:rPr kumimoji="1" lang="zh-CN" altLang="en-US" dirty="0">
                <a:solidFill>
                  <a:srgbClr val="FF0000"/>
                </a:solidFill>
              </a:rPr>
              <a:t> 等译</a:t>
            </a:r>
          </a:p>
          <a:p>
            <a:r>
              <a:rPr kumimoji="1" lang="zh-CN" altLang="en-US" dirty="0">
                <a:solidFill>
                  <a:srgbClr val="FF0000"/>
                </a:solidFill>
              </a:rPr>
              <a:t>出 版 社： </a:t>
            </a:r>
            <a:r>
              <a:rPr kumimoji="1" lang="zh-CN" altLang="en-US" dirty="0">
                <a:solidFill>
                  <a:srgbClr val="FF0000"/>
                </a:solidFill>
                <a:hlinkClick r:id="rId6"/>
              </a:rPr>
              <a:t>北京航天航空大学出版社</a:t>
            </a:r>
            <a:endParaRPr kumimoji="1" lang="zh-CN" altLang="en-US" dirty="0">
              <a:solidFill>
                <a:srgbClr val="FF0000"/>
              </a:solidFill>
            </a:endParaRPr>
          </a:p>
          <a:p>
            <a:r>
              <a:rPr kumimoji="1" lang="zh-CN" altLang="en-US" dirty="0">
                <a:solidFill>
                  <a:srgbClr val="FF0000"/>
                </a:solidFill>
              </a:rPr>
              <a:t>出版时间： </a:t>
            </a:r>
            <a:r>
              <a:rPr kumimoji="1" lang="en-US" altLang="zh-CN" dirty="0">
                <a:solidFill>
                  <a:srgbClr val="FF0000"/>
                </a:solidFill>
              </a:rPr>
              <a:t>2003-5-1 </a:t>
            </a:r>
            <a:endParaRPr kumimoji="1" lang="en-US" altLang="zh-CN" sz="2400"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2097238462"/>
      </p:ext>
    </p:extLst>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CN" sz="4000" b="1"/>
              <a:t>uC/OS-II</a:t>
            </a:r>
            <a:r>
              <a:rPr lang="zh-CN" altLang="en-US" sz="4000" b="1"/>
              <a:t>特点</a:t>
            </a:r>
          </a:p>
        </p:txBody>
      </p:sp>
      <p:sp>
        <p:nvSpPr>
          <p:cNvPr id="135171" name="Rectangle 3"/>
          <p:cNvSpPr>
            <a:spLocks noGrp="1" noChangeArrowheads="1"/>
          </p:cNvSpPr>
          <p:nvPr>
            <p:ph type="body" idx="1"/>
          </p:nvPr>
        </p:nvSpPr>
        <p:spPr>
          <a:xfrm>
            <a:off x="395288" y="2132013"/>
            <a:ext cx="4330700" cy="3527425"/>
          </a:xfrm>
        </p:spPr>
        <p:txBody>
          <a:bodyPr/>
          <a:lstStyle/>
          <a:p>
            <a:pPr marL="609600" indent="-609600"/>
            <a:r>
              <a:rPr lang="zh-CN" altLang="en-US" sz="2800"/>
              <a:t>开放源代码</a:t>
            </a:r>
          </a:p>
          <a:p>
            <a:pPr marL="609600" indent="-609600"/>
            <a:r>
              <a:rPr lang="zh-CN" altLang="en-US" sz="2800"/>
              <a:t>良好的可移植性 </a:t>
            </a:r>
          </a:p>
          <a:p>
            <a:pPr marL="609600" indent="-609600"/>
            <a:r>
              <a:rPr lang="zh-CN" altLang="en-US" sz="2800"/>
              <a:t>支持软件固化 </a:t>
            </a:r>
          </a:p>
          <a:p>
            <a:pPr marL="609600" indent="-609600"/>
            <a:r>
              <a:rPr lang="zh-CN" altLang="en-US" sz="2800"/>
              <a:t>可按应用需要进行系统裁减 </a:t>
            </a:r>
          </a:p>
          <a:p>
            <a:pPr marL="609600" indent="-609600"/>
            <a:r>
              <a:rPr lang="zh-CN" altLang="en-US" sz="2800"/>
              <a:t>支持抢占式任务调度 </a:t>
            </a:r>
          </a:p>
        </p:txBody>
      </p:sp>
      <p:sp>
        <p:nvSpPr>
          <p:cNvPr id="135172" name="Rectangle 4"/>
          <p:cNvSpPr>
            <a:spLocks noChangeArrowheads="1"/>
          </p:cNvSpPr>
          <p:nvPr/>
        </p:nvSpPr>
        <p:spPr bwMode="auto">
          <a:xfrm>
            <a:off x="4705350" y="2132013"/>
            <a:ext cx="4330700"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990600" indent="-53340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371600" indent="-4572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752600" indent="-3810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09800" indent="-3810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2800" b="0"/>
              <a:t>支持多任务</a:t>
            </a:r>
          </a:p>
          <a:p>
            <a:pPr>
              <a:lnSpc>
                <a:spcPct val="80000"/>
              </a:lnSpc>
            </a:pPr>
            <a:r>
              <a:rPr lang="zh-CN" altLang="en-US" sz="2800" b="0"/>
              <a:t>任务运行时间具有确定性 </a:t>
            </a:r>
          </a:p>
          <a:p>
            <a:pPr>
              <a:lnSpc>
                <a:spcPct val="80000"/>
              </a:lnSpc>
            </a:pPr>
            <a:r>
              <a:rPr lang="zh-CN" altLang="en-US" sz="2800" b="0"/>
              <a:t>采用独立的任务栈 </a:t>
            </a:r>
          </a:p>
          <a:p>
            <a:pPr>
              <a:lnSpc>
                <a:spcPct val="80000"/>
              </a:lnSpc>
            </a:pPr>
            <a:r>
              <a:rPr lang="zh-CN" altLang="en-US" sz="2800" b="0"/>
              <a:t>提供基本的系统服务 </a:t>
            </a:r>
          </a:p>
          <a:p>
            <a:pPr>
              <a:lnSpc>
                <a:spcPct val="80000"/>
              </a:lnSpc>
            </a:pPr>
            <a:r>
              <a:rPr lang="zh-CN" altLang="en-US" sz="2800" b="0"/>
              <a:t>支持中断管理 </a:t>
            </a:r>
          </a:p>
          <a:p>
            <a:pPr>
              <a:lnSpc>
                <a:spcPct val="80000"/>
              </a:lnSpc>
            </a:pPr>
            <a:r>
              <a:rPr lang="zh-CN" altLang="en-US" sz="2800" b="0"/>
              <a:t>良好的稳定性和可靠性 </a:t>
            </a:r>
          </a:p>
        </p:txBody>
      </p:sp>
    </p:spTree>
    <p:extLst>
      <p:ext uri="{BB962C8B-B14F-4D97-AF65-F5344CB8AC3E}">
        <p14:creationId xmlns:p14="http://schemas.microsoft.com/office/powerpoint/2010/main" val="2974157674"/>
      </p:ext>
    </p:extLst>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zh-CN" b="1"/>
              <a:t>uC/OS</a:t>
            </a:r>
            <a:r>
              <a:rPr lang="zh-CN" altLang="en-US" b="1"/>
              <a:t>的抢占式任务调度 </a:t>
            </a:r>
          </a:p>
        </p:txBody>
      </p:sp>
      <p:sp>
        <p:nvSpPr>
          <p:cNvPr id="136197" name="Rectangle 5"/>
          <p:cNvSpPr>
            <a:spLocks noChangeArrowheads="1"/>
          </p:cNvSpPr>
          <p:nvPr/>
        </p:nvSpPr>
        <p:spPr bwMode="auto">
          <a:xfrm>
            <a:off x="0" y="2105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6196" name="Object 4"/>
          <p:cNvGraphicFramePr>
            <a:graphicFrameLocks noChangeAspect="1"/>
          </p:cNvGraphicFramePr>
          <p:nvPr/>
        </p:nvGraphicFramePr>
        <p:xfrm>
          <a:off x="1187450" y="1773238"/>
          <a:ext cx="6697663" cy="4530725"/>
        </p:xfrm>
        <a:graphic>
          <a:graphicData uri="http://schemas.openxmlformats.org/presentationml/2006/ole">
            <mc:AlternateContent xmlns:mc="http://schemas.openxmlformats.org/markup-compatibility/2006">
              <mc:Choice xmlns:v="urn:schemas-microsoft-com:vml" Requires="v">
                <p:oleObj spid="_x0000_s9232" name="Visio" r:id="rId3" imgW="3914806" imgH="2646084" progId="Visio.Drawing.11">
                  <p:embed/>
                </p:oleObj>
              </mc:Choice>
              <mc:Fallback>
                <p:oleObj name="Visio" r:id="rId3" imgW="3914806" imgH="264608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773238"/>
                        <a:ext cx="6697663" cy="453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8927069"/>
      </p:ext>
    </p:extLst>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zh-CN" b="1"/>
              <a:t> uC/OS-II</a:t>
            </a:r>
            <a:r>
              <a:rPr lang="zh-CN" altLang="en-US" b="1"/>
              <a:t>操作系统任务状态</a:t>
            </a:r>
          </a:p>
        </p:txBody>
      </p:sp>
      <p:sp>
        <p:nvSpPr>
          <p:cNvPr id="126981" name="Rectangle 5"/>
          <p:cNvSpPr>
            <a:spLocks noChangeArrowheads="1"/>
          </p:cNvSpPr>
          <p:nvPr/>
        </p:nvSpPr>
        <p:spPr bwMode="auto">
          <a:xfrm>
            <a:off x="0" y="1990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6980" name="Object 4"/>
          <p:cNvGraphicFramePr>
            <a:graphicFrameLocks noChangeAspect="1"/>
          </p:cNvGraphicFramePr>
          <p:nvPr/>
        </p:nvGraphicFramePr>
        <p:xfrm>
          <a:off x="611188" y="1628775"/>
          <a:ext cx="7921625" cy="4718050"/>
        </p:xfrm>
        <a:graphic>
          <a:graphicData uri="http://schemas.openxmlformats.org/presentationml/2006/ole">
            <mc:AlternateContent xmlns:mc="http://schemas.openxmlformats.org/markup-compatibility/2006">
              <mc:Choice xmlns:v="urn:schemas-microsoft-com:vml" Requires="v">
                <p:oleObj spid="_x0000_s10256" name="Visio" r:id="rId3" imgW="4993121" imgH="2878513" progId="Visio.Drawing.11">
                  <p:embed/>
                </p:oleObj>
              </mc:Choice>
              <mc:Fallback>
                <p:oleObj name="Visio" r:id="rId3" imgW="4993121" imgH="287851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628775"/>
                        <a:ext cx="7921625" cy="471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75063522"/>
      </p:ext>
    </p:extLst>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zh-CN" altLang="en-US" b="1"/>
              <a:t>嵌入式</a:t>
            </a:r>
            <a:r>
              <a:rPr lang="en-US" altLang="zh-CN" b="1"/>
              <a:t>OS</a:t>
            </a:r>
            <a:r>
              <a:rPr lang="zh-CN" altLang="en-US" b="1"/>
              <a:t>与通用</a:t>
            </a:r>
            <a:r>
              <a:rPr lang="en-US" altLang="zh-CN" b="1"/>
              <a:t>OS</a:t>
            </a:r>
            <a:r>
              <a:rPr lang="zh-CN" altLang="en-US" b="1"/>
              <a:t>相同点</a:t>
            </a:r>
          </a:p>
        </p:txBody>
      </p:sp>
      <p:sp>
        <p:nvSpPr>
          <p:cNvPr id="113667" name="Rectangle 3"/>
          <p:cNvSpPr>
            <a:spLocks noGrp="1" noChangeArrowheads="1"/>
          </p:cNvSpPr>
          <p:nvPr>
            <p:ph type="body" idx="1"/>
          </p:nvPr>
        </p:nvSpPr>
        <p:spPr>
          <a:xfrm>
            <a:off x="685800" y="2286000"/>
            <a:ext cx="7924800" cy="3429000"/>
          </a:xfrm>
        </p:spPr>
        <p:txBody>
          <a:bodyPr/>
          <a:lstStyle/>
          <a:p>
            <a:r>
              <a:rPr lang="zh-CN" altLang="en-US" sz="2800" dirty="0">
                <a:latin typeface="宋体" panose="02010600030101010101" pitchFamily="2" charset="-122"/>
              </a:rPr>
              <a:t>嵌入式</a:t>
            </a:r>
            <a:r>
              <a:rPr lang="en-US" altLang="zh-CN" sz="2800" dirty="0">
                <a:latin typeface="宋体" panose="02010600030101010101" pitchFamily="2" charset="-122"/>
              </a:rPr>
              <a:t>OS</a:t>
            </a:r>
            <a:r>
              <a:rPr lang="zh-CN" altLang="en-US" sz="2800" dirty="0">
                <a:latin typeface="宋体" panose="02010600030101010101" pitchFamily="2" charset="-122"/>
              </a:rPr>
              <a:t>同样具有通用</a:t>
            </a:r>
            <a:r>
              <a:rPr lang="en-US" altLang="zh-CN" sz="2800" dirty="0">
                <a:latin typeface="宋体" panose="02010600030101010101" pitchFamily="2" charset="-122"/>
              </a:rPr>
              <a:t>OS</a:t>
            </a:r>
            <a:r>
              <a:rPr lang="zh-CN" altLang="en-US" sz="2800" dirty="0">
                <a:latin typeface="宋体" panose="02010600030101010101" pitchFamily="2" charset="-122"/>
              </a:rPr>
              <a:t>的几个基本功能</a:t>
            </a:r>
          </a:p>
          <a:p>
            <a:r>
              <a:rPr lang="zh-CN" altLang="en-US" sz="2800" dirty="0">
                <a:latin typeface="宋体" panose="02010600030101010101" pitchFamily="2" charset="-122"/>
              </a:rPr>
              <a:t>能够有效管理越来越复杂的系统资源</a:t>
            </a:r>
          </a:p>
          <a:p>
            <a:r>
              <a:rPr lang="zh-CN" altLang="en-US" sz="2800" dirty="0">
                <a:latin typeface="宋体" panose="02010600030101010101" pitchFamily="2" charset="-122"/>
              </a:rPr>
              <a:t>把硬件虚拟化，使得开发人员从繁忙的驱动程序移植和维护中解脱出来</a:t>
            </a:r>
          </a:p>
          <a:p>
            <a:r>
              <a:rPr lang="zh-CN" altLang="en-US" sz="2800" dirty="0">
                <a:latin typeface="宋体" panose="02010600030101010101" pitchFamily="2" charset="-122"/>
              </a:rPr>
              <a:t>提供库函数、驱动程序、工具集以及应用程序</a:t>
            </a:r>
            <a:r>
              <a:rPr lang="zh-CN" altLang="en-US" sz="2800" dirty="0">
                <a:cs typeface="Arial" panose="020B0604020202020204" pitchFamily="34" charset="0"/>
              </a:rPr>
              <a:t> </a:t>
            </a:r>
          </a:p>
        </p:txBody>
      </p:sp>
    </p:spTree>
    <p:extLst>
      <p:ext uri="{BB962C8B-B14F-4D97-AF65-F5344CB8AC3E}">
        <p14:creationId xmlns:p14="http://schemas.microsoft.com/office/powerpoint/2010/main" val="2431919894"/>
      </p:ext>
    </p:extLst>
  </p:cSld>
  <p:clrMapOvr>
    <a:masterClrMapping/>
  </p:clrMapOvr>
  <p:transition spd="med">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b="1"/>
              <a:t>uC/OS-II</a:t>
            </a:r>
            <a:r>
              <a:rPr lang="zh-CN" altLang="en-US" b="1"/>
              <a:t>移植的条件</a:t>
            </a:r>
          </a:p>
        </p:txBody>
      </p:sp>
      <p:sp>
        <p:nvSpPr>
          <p:cNvPr id="137219" name="Rectangle 3"/>
          <p:cNvSpPr>
            <a:spLocks noGrp="1" noChangeArrowheads="1"/>
          </p:cNvSpPr>
          <p:nvPr>
            <p:ph type="body" idx="1"/>
          </p:nvPr>
        </p:nvSpPr>
        <p:spPr>
          <a:xfrm>
            <a:off x="457200" y="2268538"/>
            <a:ext cx="8229600" cy="2960687"/>
          </a:xfrm>
        </p:spPr>
        <p:txBody>
          <a:bodyPr/>
          <a:lstStyle/>
          <a:p>
            <a:pPr>
              <a:lnSpc>
                <a:spcPct val="105000"/>
              </a:lnSpc>
            </a:pPr>
            <a:r>
              <a:rPr lang="zh-CN" altLang="en-US" sz="2400"/>
              <a:t>处理器的</a:t>
            </a:r>
            <a:r>
              <a:rPr lang="en-US" altLang="zh-CN" sz="2400"/>
              <a:t>C</a:t>
            </a:r>
            <a:r>
              <a:rPr lang="zh-CN" altLang="en-US" sz="2400"/>
              <a:t>编译器能产生可重入代码 </a:t>
            </a:r>
          </a:p>
          <a:p>
            <a:pPr>
              <a:lnSpc>
                <a:spcPct val="105000"/>
              </a:lnSpc>
            </a:pPr>
            <a:r>
              <a:rPr lang="en-US" altLang="zh-CN" sz="2400"/>
              <a:t>C</a:t>
            </a:r>
            <a:r>
              <a:rPr lang="zh-CN" altLang="en-US" sz="2400"/>
              <a:t>语言可以打开和关闭中断 </a:t>
            </a:r>
          </a:p>
          <a:p>
            <a:pPr>
              <a:lnSpc>
                <a:spcPct val="105000"/>
              </a:lnSpc>
            </a:pPr>
            <a:r>
              <a:rPr lang="zh-CN" altLang="en-US" sz="2400"/>
              <a:t>处理器支持中断，并且能产生定时中断 </a:t>
            </a:r>
          </a:p>
          <a:p>
            <a:pPr>
              <a:lnSpc>
                <a:spcPct val="105000"/>
              </a:lnSpc>
            </a:pPr>
            <a:r>
              <a:rPr lang="zh-CN" altLang="en-US" sz="2400"/>
              <a:t>处理器支持能够容纳一定量数据的硬件堆栈 </a:t>
            </a:r>
          </a:p>
          <a:p>
            <a:pPr>
              <a:lnSpc>
                <a:spcPct val="105000"/>
              </a:lnSpc>
            </a:pPr>
            <a:r>
              <a:rPr lang="zh-CN" altLang="en-US" sz="2400"/>
              <a:t>处理器有将堆栈指针或其它</a:t>
            </a:r>
            <a:r>
              <a:rPr lang="en-US" altLang="zh-CN" sz="2400"/>
              <a:t>CPU</a:t>
            </a:r>
            <a:r>
              <a:rPr lang="zh-CN" altLang="en-US" sz="2400"/>
              <a:t>寄存器读出并存储到堆栈或内存中的指令 </a:t>
            </a:r>
          </a:p>
        </p:txBody>
      </p:sp>
    </p:spTree>
    <p:extLst>
      <p:ext uri="{BB962C8B-B14F-4D97-AF65-F5344CB8AC3E}">
        <p14:creationId xmlns:p14="http://schemas.microsoft.com/office/powerpoint/2010/main" val="1055915011"/>
      </p:ext>
    </p:extLst>
  </p:cSld>
  <p:clrMapOvr>
    <a:masterClrMapping/>
  </p:clrMapOvr>
  <p:transition spd="med">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b="1"/>
              <a:t> uC/OS</a:t>
            </a:r>
            <a:r>
              <a:rPr lang="zh-CN" altLang="en-US" b="1"/>
              <a:t>硬件软件体系结构 </a:t>
            </a:r>
          </a:p>
        </p:txBody>
      </p:sp>
      <p:sp>
        <p:nvSpPr>
          <p:cNvPr id="140293" name="Rectangle 5"/>
          <p:cNvSpPr>
            <a:spLocks noChangeArrowheads="1"/>
          </p:cNvSpPr>
          <p:nvPr/>
        </p:nvSpPr>
        <p:spPr bwMode="auto">
          <a:xfrm>
            <a:off x="0" y="2095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0292" name="Object 4"/>
          <p:cNvGraphicFramePr>
            <a:graphicFrameLocks noChangeAspect="1"/>
          </p:cNvGraphicFramePr>
          <p:nvPr/>
        </p:nvGraphicFramePr>
        <p:xfrm>
          <a:off x="1187450" y="1700213"/>
          <a:ext cx="6696075" cy="4832350"/>
        </p:xfrm>
        <a:graphic>
          <a:graphicData uri="http://schemas.openxmlformats.org/presentationml/2006/ole">
            <mc:AlternateContent xmlns:mc="http://schemas.openxmlformats.org/markup-compatibility/2006">
              <mc:Choice xmlns:v="urn:schemas-microsoft-com:vml" Requires="v">
                <p:oleObj spid="_x0000_s11280" name="Visio" r:id="rId3" imgW="3692279" imgH="2663742" progId="Visio.Drawing.11">
                  <p:embed/>
                </p:oleObj>
              </mc:Choice>
              <mc:Fallback>
                <p:oleObj name="Visio" r:id="rId3" imgW="3692279" imgH="266374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700213"/>
                        <a:ext cx="6696075" cy="483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51635488"/>
      </p:ext>
    </p:extLst>
  </p:cSld>
  <p:clrMapOvr>
    <a:masterClrMapping/>
  </p:clrMapOvr>
  <p:transition spd="med">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57200" y="2128838"/>
            <a:ext cx="8229600" cy="1371600"/>
          </a:xfrm>
        </p:spPr>
        <p:txBody>
          <a:bodyPr/>
          <a:lstStyle/>
          <a:p>
            <a:pPr algn="ctr"/>
            <a:r>
              <a:rPr lang="en-US" altLang="zh-CN" b="1"/>
              <a:t>VxWorks </a:t>
            </a:r>
          </a:p>
        </p:txBody>
      </p:sp>
    </p:spTree>
    <p:extLst>
      <p:ext uri="{BB962C8B-B14F-4D97-AF65-F5344CB8AC3E}">
        <p14:creationId xmlns:p14="http://schemas.microsoft.com/office/powerpoint/2010/main" val="609499641"/>
      </p:ext>
    </p:extLst>
  </p:cSld>
  <p:clrMapOvr>
    <a:masterClrMapping/>
  </p:clrMapOvr>
  <p:transition spd="med">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b="1"/>
              <a:t>VxWorks</a:t>
            </a:r>
          </a:p>
        </p:txBody>
      </p:sp>
      <p:sp>
        <p:nvSpPr>
          <p:cNvPr id="141315" name="Rectangle 3"/>
          <p:cNvSpPr>
            <a:spLocks noGrp="1" noChangeArrowheads="1"/>
          </p:cNvSpPr>
          <p:nvPr>
            <p:ph type="body" idx="1"/>
          </p:nvPr>
        </p:nvSpPr>
        <p:spPr>
          <a:xfrm>
            <a:off x="457200" y="1628800"/>
            <a:ext cx="8229600" cy="4400525"/>
          </a:xfrm>
        </p:spPr>
        <p:txBody>
          <a:bodyPr/>
          <a:lstStyle/>
          <a:p>
            <a:pPr>
              <a:lnSpc>
                <a:spcPct val="90000"/>
              </a:lnSpc>
            </a:pPr>
            <a:r>
              <a:rPr lang="zh-CN" altLang="en-US" sz="2800" dirty="0"/>
              <a:t>来自</a:t>
            </a:r>
            <a:r>
              <a:rPr lang="en-US" altLang="zh-CN" sz="2800" dirty="0"/>
              <a:t>Wind River System(09</a:t>
            </a:r>
            <a:r>
              <a:rPr lang="zh-CN" altLang="en-US" sz="2800" dirty="0"/>
              <a:t>年</a:t>
            </a:r>
            <a:r>
              <a:rPr lang="en-US" altLang="zh-CN" sz="2800" dirty="0"/>
              <a:t>6</a:t>
            </a:r>
            <a:r>
              <a:rPr lang="zh-CN" altLang="en-US" sz="2800" dirty="0"/>
              <a:t>月，</a:t>
            </a:r>
            <a:r>
              <a:rPr lang="en-US" altLang="zh-CN" sz="2800" dirty="0"/>
              <a:t>Intel </a:t>
            </a:r>
            <a:r>
              <a:rPr lang="zh-CN" altLang="en-US" sz="2800" dirty="0"/>
              <a:t>收购</a:t>
            </a:r>
            <a:r>
              <a:rPr lang="en-US" altLang="zh-CN" sz="2800" dirty="0"/>
              <a:t>)</a:t>
            </a:r>
          </a:p>
          <a:p>
            <a:pPr>
              <a:lnSpc>
                <a:spcPct val="90000"/>
              </a:lnSpc>
            </a:pPr>
            <a:r>
              <a:rPr lang="zh-CN" altLang="en-US" sz="2800" dirty="0"/>
              <a:t>高可靠、硬实时的嵌入式操作系统 </a:t>
            </a:r>
          </a:p>
          <a:p>
            <a:pPr>
              <a:lnSpc>
                <a:spcPct val="90000"/>
              </a:lnSpc>
            </a:pPr>
            <a:r>
              <a:rPr lang="zh-CN" altLang="en-US" sz="2800" dirty="0"/>
              <a:t>工业控制、军事装备、航空</a:t>
            </a:r>
            <a:r>
              <a:rPr lang="en-US" altLang="zh-CN" sz="2800" dirty="0"/>
              <a:t>/</a:t>
            </a:r>
            <a:r>
              <a:rPr lang="zh-CN" altLang="en-US" sz="2800" dirty="0"/>
              <a:t>航天、通信设备 </a:t>
            </a:r>
          </a:p>
          <a:p>
            <a:pPr>
              <a:lnSpc>
                <a:spcPct val="90000"/>
              </a:lnSpc>
            </a:pPr>
            <a:r>
              <a:rPr lang="zh-CN" altLang="en-US" sz="2800" dirty="0"/>
              <a:t>提供完善的软件开发环境，支持多种调试手段 </a:t>
            </a:r>
          </a:p>
          <a:p>
            <a:pPr>
              <a:lnSpc>
                <a:spcPct val="90000"/>
              </a:lnSpc>
            </a:pPr>
            <a:r>
              <a:rPr lang="zh-CN" altLang="en-US" sz="2800" dirty="0"/>
              <a:t>包括了进程管理、存储管理、设备管理、文件系统管理、网络协议及系统应用等几个部分 </a:t>
            </a:r>
          </a:p>
          <a:p>
            <a:pPr>
              <a:lnSpc>
                <a:spcPct val="90000"/>
              </a:lnSpc>
            </a:pPr>
            <a:r>
              <a:rPr lang="zh-CN" altLang="en-US" sz="2800" b="1" dirty="0">
                <a:solidFill>
                  <a:srgbClr val="FF0000"/>
                </a:solidFill>
              </a:rPr>
              <a:t>微内核操作系统</a:t>
            </a:r>
            <a:r>
              <a:rPr lang="zh-CN" altLang="en-US" sz="2800" dirty="0"/>
              <a:t>，在内核中只保留实现操作系统服务的最基本功能，而用模块化的用户态服务器完成操作系统中比较高级的操作 </a:t>
            </a:r>
          </a:p>
        </p:txBody>
      </p:sp>
    </p:spTree>
    <p:extLst>
      <p:ext uri="{BB962C8B-B14F-4D97-AF65-F5344CB8AC3E}">
        <p14:creationId xmlns:p14="http://schemas.microsoft.com/office/powerpoint/2010/main" val="145181133"/>
      </p:ext>
    </p:extLst>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b="1"/>
              <a:t>VxWorks</a:t>
            </a:r>
            <a:r>
              <a:rPr lang="zh-CN" altLang="en-US" b="1"/>
              <a:t>系统结构 </a:t>
            </a:r>
          </a:p>
        </p:txBody>
      </p:sp>
      <p:sp>
        <p:nvSpPr>
          <p:cNvPr id="142341" name="Rectangle 5"/>
          <p:cNvSpPr>
            <a:spLocks noChangeArrowheads="1"/>
          </p:cNvSpPr>
          <p:nvPr/>
        </p:nvSpPr>
        <p:spPr bwMode="auto">
          <a:xfrm>
            <a:off x="0" y="2066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2340" name="Object 4"/>
          <p:cNvGraphicFramePr>
            <a:graphicFrameLocks noChangeAspect="1"/>
          </p:cNvGraphicFramePr>
          <p:nvPr/>
        </p:nvGraphicFramePr>
        <p:xfrm>
          <a:off x="1114425" y="2060575"/>
          <a:ext cx="6986588" cy="3960813"/>
        </p:xfrm>
        <a:graphic>
          <a:graphicData uri="http://schemas.openxmlformats.org/presentationml/2006/ole">
            <mc:AlternateContent xmlns:mc="http://schemas.openxmlformats.org/markup-compatibility/2006">
              <mc:Choice xmlns:v="urn:schemas-microsoft-com:vml" Requires="v">
                <p:oleObj spid="_x0000_s12304" name="Visio" r:id="rId3" imgW="4206692" imgH="2720678" progId="Visio.Drawing.11">
                  <p:embed/>
                </p:oleObj>
              </mc:Choice>
              <mc:Fallback>
                <p:oleObj name="Visio" r:id="rId3" imgW="4206692" imgH="272067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2060575"/>
                        <a:ext cx="6986588" cy="396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65014617"/>
      </p:ext>
    </p:extLst>
  </p:cSld>
  <p:clrMapOvr>
    <a:masterClrMapping/>
  </p:clrMapOvr>
  <p:transition spd="med">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zh-CN" b="1"/>
              <a:t>VxWorks</a:t>
            </a:r>
            <a:r>
              <a:rPr lang="zh-CN" altLang="en-US" b="1"/>
              <a:t>操作系统特点 </a:t>
            </a:r>
          </a:p>
        </p:txBody>
      </p:sp>
      <p:sp>
        <p:nvSpPr>
          <p:cNvPr id="139267" name="Rectangle 3"/>
          <p:cNvSpPr>
            <a:spLocks noGrp="1" noChangeArrowheads="1"/>
          </p:cNvSpPr>
          <p:nvPr>
            <p:ph type="body" idx="1"/>
          </p:nvPr>
        </p:nvSpPr>
        <p:spPr/>
        <p:txBody>
          <a:bodyPr/>
          <a:lstStyle/>
          <a:p>
            <a:pPr>
              <a:lnSpc>
                <a:spcPct val="80000"/>
              </a:lnSpc>
            </a:pPr>
            <a:r>
              <a:rPr lang="zh-CN" altLang="en-US" sz="2800"/>
              <a:t>采用</a:t>
            </a:r>
            <a:r>
              <a:rPr lang="zh-CN" altLang="en-US" sz="2800" b="1"/>
              <a:t>高性能的微内核结构支持所有的实时特征</a:t>
            </a:r>
            <a:r>
              <a:rPr lang="zh-CN" altLang="en-US" sz="2800"/>
              <a:t>：快速任务切换、微秒级的中断处理、抢占式和时间片轮转任务调度  </a:t>
            </a:r>
          </a:p>
          <a:p>
            <a:pPr>
              <a:lnSpc>
                <a:spcPct val="80000"/>
              </a:lnSpc>
            </a:pPr>
            <a:r>
              <a:rPr lang="zh-CN" altLang="en-US" sz="2800"/>
              <a:t>系统具有高可靠性 </a:t>
            </a:r>
          </a:p>
          <a:p>
            <a:pPr>
              <a:lnSpc>
                <a:spcPct val="80000"/>
              </a:lnSpc>
            </a:pPr>
            <a:r>
              <a:rPr lang="zh-CN" altLang="en-US" sz="2800"/>
              <a:t>系统具有强实时性 </a:t>
            </a:r>
          </a:p>
          <a:p>
            <a:pPr>
              <a:lnSpc>
                <a:spcPct val="80000"/>
              </a:lnSpc>
            </a:pPr>
            <a:r>
              <a:rPr lang="zh-CN" altLang="en-US" sz="2800"/>
              <a:t>支持按需定制 </a:t>
            </a:r>
          </a:p>
          <a:p>
            <a:pPr>
              <a:lnSpc>
                <a:spcPct val="80000"/>
              </a:lnSpc>
            </a:pPr>
            <a:r>
              <a:rPr lang="zh-CN" altLang="en-US" sz="2800"/>
              <a:t>具有良好的可移植性 ：</a:t>
            </a:r>
            <a:r>
              <a:rPr lang="en-US" altLang="zh-CN" sz="2800"/>
              <a:t>ARM</a:t>
            </a:r>
            <a:r>
              <a:rPr lang="zh-CN" altLang="en-US" sz="2800"/>
              <a:t>、</a:t>
            </a:r>
            <a:r>
              <a:rPr lang="en-US" altLang="zh-CN" sz="2800"/>
              <a:t>XScale</a:t>
            </a:r>
            <a:r>
              <a:rPr lang="zh-CN" altLang="en-US" sz="2800"/>
              <a:t>、</a:t>
            </a:r>
            <a:r>
              <a:rPr lang="en-US" altLang="zh-CN" sz="2800"/>
              <a:t>MIPS</a:t>
            </a:r>
            <a:r>
              <a:rPr lang="zh-CN" altLang="en-US" sz="2800"/>
              <a:t>、</a:t>
            </a:r>
            <a:r>
              <a:rPr lang="en-US" altLang="zh-CN" sz="2800"/>
              <a:t>PowerPC</a:t>
            </a:r>
            <a:r>
              <a:rPr lang="zh-CN" altLang="en-US" sz="2800"/>
              <a:t>和</a:t>
            </a:r>
            <a:r>
              <a:rPr lang="en-US" altLang="zh-CN" sz="2800"/>
              <a:t>X86 </a:t>
            </a:r>
          </a:p>
          <a:p>
            <a:pPr>
              <a:lnSpc>
                <a:spcPct val="80000"/>
              </a:lnSpc>
            </a:pPr>
            <a:r>
              <a:rPr lang="zh-CN" altLang="en-US" sz="2800"/>
              <a:t>提供丰富的网络支持 </a:t>
            </a:r>
          </a:p>
        </p:txBody>
      </p:sp>
    </p:spTree>
    <p:extLst>
      <p:ext uri="{BB962C8B-B14F-4D97-AF65-F5344CB8AC3E}">
        <p14:creationId xmlns:p14="http://schemas.microsoft.com/office/powerpoint/2010/main" val="1882965651"/>
      </p:ext>
    </p:extLst>
  </p:cSld>
  <p:clrMapOvr>
    <a:masterClrMapping/>
  </p:clrMapOvr>
  <p:transition spd="med">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CN" b="1"/>
              <a:t>Tornado</a:t>
            </a:r>
            <a:r>
              <a:rPr lang="zh-CN" altLang="en-US" b="1"/>
              <a:t>开发环境三个组成 </a:t>
            </a:r>
          </a:p>
        </p:txBody>
      </p:sp>
      <p:sp>
        <p:nvSpPr>
          <p:cNvPr id="143363" name="Rectangle 3"/>
          <p:cNvSpPr>
            <a:spLocks noGrp="1" noChangeArrowheads="1"/>
          </p:cNvSpPr>
          <p:nvPr>
            <p:ph type="body" idx="1"/>
          </p:nvPr>
        </p:nvSpPr>
        <p:spPr>
          <a:xfrm>
            <a:off x="457200" y="2341563"/>
            <a:ext cx="8229600" cy="3032125"/>
          </a:xfrm>
        </p:spPr>
        <p:txBody>
          <a:bodyPr/>
          <a:lstStyle/>
          <a:p>
            <a:pPr>
              <a:lnSpc>
                <a:spcPct val="90000"/>
              </a:lnSpc>
            </a:pPr>
            <a:r>
              <a:rPr lang="zh-CN" altLang="en-US" sz="2800"/>
              <a:t>运行在开发机和目标机上的</a:t>
            </a:r>
            <a:r>
              <a:rPr lang="zh-CN" altLang="en-US" sz="2800" b="1">
                <a:solidFill>
                  <a:srgbClr val="FF0000"/>
                </a:solidFill>
              </a:rPr>
              <a:t>系列交叉开发工具和实用程序</a:t>
            </a:r>
            <a:r>
              <a:rPr lang="zh-CN" altLang="en-US" sz="2800"/>
              <a:t>，可对目标机上的应用进行跟踪和调试 </a:t>
            </a:r>
          </a:p>
          <a:p>
            <a:pPr>
              <a:lnSpc>
                <a:spcPct val="90000"/>
              </a:lnSpc>
            </a:pPr>
            <a:r>
              <a:rPr lang="zh-CN" altLang="en-US" sz="2800"/>
              <a:t>运行在目标机上的高性能、可裁剪的</a:t>
            </a:r>
            <a:r>
              <a:rPr lang="zh-CN" altLang="en-US" sz="2800" b="1">
                <a:solidFill>
                  <a:srgbClr val="FF0000"/>
                </a:solidFill>
              </a:rPr>
              <a:t>嵌入式实时操作系统</a:t>
            </a:r>
            <a:r>
              <a:rPr lang="en-US" altLang="zh-CN" sz="2800"/>
              <a:t>——VxWorks</a:t>
            </a:r>
          </a:p>
          <a:p>
            <a:pPr>
              <a:lnSpc>
                <a:spcPct val="90000"/>
              </a:lnSpc>
            </a:pPr>
            <a:r>
              <a:rPr lang="zh-CN" altLang="en-US" sz="2800"/>
              <a:t>连接宿主机和目标机的</a:t>
            </a:r>
            <a:r>
              <a:rPr lang="zh-CN" altLang="en-US" sz="2800" b="1">
                <a:solidFill>
                  <a:srgbClr val="FF0000"/>
                </a:solidFill>
              </a:rPr>
              <a:t>多种通讯模块</a:t>
            </a:r>
            <a:r>
              <a:rPr lang="zh-CN" altLang="en-US" sz="2800"/>
              <a:t>，支持以太网、</a:t>
            </a:r>
            <a:r>
              <a:rPr lang="en-US" altLang="zh-CN" sz="2800"/>
              <a:t>RS-232</a:t>
            </a:r>
            <a:r>
              <a:rPr lang="zh-CN" altLang="en-US" sz="2800"/>
              <a:t>串口、</a:t>
            </a:r>
            <a:r>
              <a:rPr lang="en-US" altLang="zh-CN" sz="2800"/>
              <a:t>ICE</a:t>
            </a:r>
            <a:r>
              <a:rPr lang="zh-CN" altLang="en-US" sz="2800"/>
              <a:t>（</a:t>
            </a:r>
            <a:r>
              <a:rPr lang="en-US" altLang="zh-CN" sz="2800"/>
              <a:t>In Circuit Emulator</a:t>
            </a:r>
            <a:r>
              <a:rPr lang="zh-CN" altLang="en-US" sz="2800"/>
              <a:t>）、</a:t>
            </a:r>
            <a:r>
              <a:rPr lang="en-US" altLang="zh-CN" sz="2800"/>
              <a:t>ROM</a:t>
            </a:r>
            <a:r>
              <a:rPr lang="zh-CN" altLang="en-US" sz="2800"/>
              <a:t>仿真器等 </a:t>
            </a:r>
          </a:p>
        </p:txBody>
      </p:sp>
    </p:spTree>
    <p:extLst>
      <p:ext uri="{BB962C8B-B14F-4D97-AF65-F5344CB8AC3E}">
        <p14:creationId xmlns:p14="http://schemas.microsoft.com/office/powerpoint/2010/main" val="2969620681"/>
      </p:ext>
    </p:extLst>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zh-CN" b="1"/>
              <a:t>Tornado </a:t>
            </a:r>
            <a:r>
              <a:rPr lang="zh-CN" altLang="en-US" b="1"/>
              <a:t>核心工具 </a:t>
            </a:r>
          </a:p>
        </p:txBody>
      </p:sp>
      <p:sp>
        <p:nvSpPr>
          <p:cNvPr id="147459" name="Rectangle 3"/>
          <p:cNvSpPr>
            <a:spLocks noGrp="1" noChangeArrowheads="1"/>
          </p:cNvSpPr>
          <p:nvPr>
            <p:ph type="body" idx="1"/>
          </p:nvPr>
        </p:nvSpPr>
        <p:spPr>
          <a:xfrm>
            <a:off x="457200" y="1628801"/>
            <a:ext cx="8229600" cy="3960788"/>
          </a:xfrm>
        </p:spPr>
        <p:txBody>
          <a:bodyPr/>
          <a:lstStyle/>
          <a:p>
            <a:pPr marL="609600" indent="-609600"/>
            <a:r>
              <a:rPr lang="en-US" altLang="zh-CN" sz="2800" dirty="0"/>
              <a:t>C/C++</a:t>
            </a:r>
            <a:r>
              <a:rPr lang="zh-CN" altLang="en-US" sz="2800" dirty="0"/>
              <a:t>编译环境 </a:t>
            </a:r>
          </a:p>
          <a:p>
            <a:pPr marL="609600" indent="-609600"/>
            <a:r>
              <a:rPr lang="zh-CN" altLang="en-US" sz="2800" dirty="0"/>
              <a:t>图形化的交叉调试器</a:t>
            </a:r>
            <a:r>
              <a:rPr lang="en-US" altLang="zh-CN" sz="2800" dirty="0" err="1"/>
              <a:t>CrossWind</a:t>
            </a:r>
            <a:endParaRPr lang="en-US" altLang="zh-CN" sz="2800" dirty="0"/>
          </a:p>
          <a:p>
            <a:pPr marL="609600" indent="-609600"/>
            <a:r>
              <a:rPr lang="zh-CN" altLang="en-US" sz="2800" dirty="0"/>
              <a:t>命令行执行工具</a:t>
            </a:r>
            <a:r>
              <a:rPr lang="en-US" altLang="zh-CN" sz="2800" dirty="0" err="1"/>
              <a:t>WindShell</a:t>
            </a:r>
            <a:endParaRPr lang="en-US" altLang="zh-CN" sz="2800" dirty="0"/>
          </a:p>
          <a:p>
            <a:pPr marL="609600" indent="-609600"/>
            <a:r>
              <a:rPr lang="zh-CN" altLang="en-US" sz="2800" dirty="0"/>
              <a:t>目标机系统状态浏览器</a:t>
            </a:r>
            <a:r>
              <a:rPr lang="en-US" altLang="zh-CN" sz="2800" dirty="0"/>
              <a:t>Browser</a:t>
            </a:r>
          </a:p>
          <a:p>
            <a:pPr marL="609600" indent="-609600"/>
            <a:r>
              <a:rPr lang="zh-CN" altLang="en-US" sz="2800" dirty="0"/>
              <a:t>诊断分析工具</a:t>
            </a:r>
            <a:r>
              <a:rPr lang="en-US" altLang="zh-CN" sz="2800" dirty="0" err="1"/>
              <a:t>WindView</a:t>
            </a:r>
            <a:endParaRPr lang="en-US" altLang="zh-CN" sz="2800" dirty="0"/>
          </a:p>
          <a:p>
            <a:pPr marL="609600" indent="-609600"/>
            <a:r>
              <a:rPr lang="zh-CN" altLang="en-US" sz="2800" dirty="0"/>
              <a:t>集成仿真器 </a:t>
            </a:r>
            <a:r>
              <a:rPr lang="en-US" altLang="zh-CN" sz="2800" dirty="0" err="1"/>
              <a:t>VxSim</a:t>
            </a:r>
            <a:endParaRPr lang="en-US" altLang="zh-CN" sz="2800" dirty="0"/>
          </a:p>
        </p:txBody>
      </p:sp>
    </p:spTree>
    <p:extLst>
      <p:ext uri="{BB962C8B-B14F-4D97-AF65-F5344CB8AC3E}">
        <p14:creationId xmlns:p14="http://schemas.microsoft.com/office/powerpoint/2010/main" val="335092719"/>
      </p:ext>
    </p:extLst>
  </p:cSld>
  <p:clrMapOvr>
    <a:masterClrMapping/>
  </p:clrMapOvr>
  <p:transition spd="med">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457200" y="115888"/>
            <a:ext cx="8229600" cy="1080864"/>
          </a:xfrm>
        </p:spPr>
        <p:txBody>
          <a:bodyPr/>
          <a:lstStyle/>
          <a:p>
            <a:r>
              <a:rPr lang="en-US" altLang="zh-CN" b="1" dirty="0"/>
              <a:t>Tornado</a:t>
            </a:r>
            <a:r>
              <a:rPr lang="zh-CN" altLang="en-US" b="1" dirty="0"/>
              <a:t>开发系统结构 </a:t>
            </a:r>
          </a:p>
        </p:txBody>
      </p:sp>
      <p:sp>
        <p:nvSpPr>
          <p:cNvPr id="146437" name="Rectangle 5"/>
          <p:cNvSpPr>
            <a:spLocks noChangeArrowheads="1"/>
          </p:cNvSpPr>
          <p:nvPr/>
        </p:nvSpPr>
        <p:spPr bwMode="auto">
          <a:xfrm>
            <a:off x="0" y="1438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6436" name="Object 4"/>
          <p:cNvGraphicFramePr>
            <a:graphicFrameLocks noChangeAspect="1"/>
          </p:cNvGraphicFramePr>
          <p:nvPr/>
        </p:nvGraphicFramePr>
        <p:xfrm>
          <a:off x="755650" y="1341438"/>
          <a:ext cx="7416800" cy="5381625"/>
        </p:xfrm>
        <a:graphic>
          <a:graphicData uri="http://schemas.openxmlformats.org/presentationml/2006/ole">
            <mc:AlternateContent xmlns:mc="http://schemas.openxmlformats.org/markup-compatibility/2006">
              <mc:Choice xmlns:v="urn:schemas-microsoft-com:vml" Requires="v">
                <p:oleObj spid="_x0000_s13328" name="Visio" r:id="rId3" imgW="4949410" imgH="3977955" progId="Visio.Drawing.11">
                  <p:embed/>
                </p:oleObj>
              </mc:Choice>
              <mc:Fallback>
                <p:oleObj name="Visio" r:id="rId3" imgW="4949410" imgH="397795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341438"/>
                        <a:ext cx="7416800" cy="538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37185374"/>
      </p:ext>
    </p:extLst>
  </p:cSld>
  <p:clrMapOvr>
    <a:masterClrMapping/>
  </p:clrMapOvr>
  <p:transition spd="med">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539750" y="341313"/>
            <a:ext cx="7772400" cy="836612"/>
          </a:xfrm>
        </p:spPr>
        <p:txBody>
          <a:bodyPr/>
          <a:lstStyle/>
          <a:p>
            <a:r>
              <a:rPr lang="en-US" altLang="zh-CN" b="1" dirty="0"/>
              <a:t>VxWorks</a:t>
            </a:r>
            <a:r>
              <a:rPr lang="zh-CN" altLang="en-US" b="1" dirty="0"/>
              <a:t>与勇气号</a:t>
            </a:r>
          </a:p>
        </p:txBody>
      </p:sp>
      <p:sp>
        <p:nvSpPr>
          <p:cNvPr id="190467" name="Rectangle 3"/>
          <p:cNvSpPr>
            <a:spLocks noGrp="1" noChangeArrowheads="1"/>
          </p:cNvSpPr>
          <p:nvPr>
            <p:ph type="body" idx="1"/>
          </p:nvPr>
        </p:nvSpPr>
        <p:spPr>
          <a:xfrm>
            <a:off x="468313" y="2274888"/>
            <a:ext cx="5334000" cy="3314352"/>
          </a:xfrm>
        </p:spPr>
        <p:txBody>
          <a:bodyPr/>
          <a:lstStyle/>
          <a:p>
            <a:r>
              <a:rPr lang="zh-CN" altLang="en-US" sz="2800"/>
              <a:t>内置一个特制的抗辐射</a:t>
            </a:r>
            <a:r>
              <a:rPr lang="en-US" altLang="zh-CN" sz="2800"/>
              <a:t>20MHz PowerPC CPU</a:t>
            </a:r>
          </a:p>
          <a:p>
            <a:r>
              <a:rPr lang="zh-CN" altLang="en-US" sz="2800"/>
              <a:t>配置有</a:t>
            </a:r>
            <a:r>
              <a:rPr lang="en-US" altLang="zh-CN" sz="2800"/>
              <a:t>128MB</a:t>
            </a:r>
            <a:r>
              <a:rPr lang="zh-CN" altLang="en-US" sz="2800"/>
              <a:t>内存</a:t>
            </a:r>
          </a:p>
          <a:p>
            <a:r>
              <a:rPr lang="zh-CN" altLang="en-US" sz="2800">
                <a:ea typeface=""/>
                <a:cs typeface=""/>
              </a:rPr>
              <a:t> 采用</a:t>
            </a:r>
            <a:r>
              <a:rPr lang="en-US" altLang="zh-CN" sz="2800">
                <a:ea typeface=""/>
                <a:cs typeface=""/>
              </a:rPr>
              <a:t>VxWorks</a:t>
            </a:r>
            <a:r>
              <a:rPr lang="zh-CN" altLang="en-US" sz="2800">
                <a:ea typeface=""/>
                <a:cs typeface=""/>
              </a:rPr>
              <a:t>嵌入式操作系统</a:t>
            </a:r>
            <a:endParaRPr lang="zh-CN" altLang="en-US" sz="2800"/>
          </a:p>
          <a:p>
            <a:r>
              <a:rPr lang="zh-CN" altLang="en-US" sz="2800"/>
              <a:t>勇气号的软件可远程无线升级</a:t>
            </a:r>
          </a:p>
        </p:txBody>
      </p:sp>
      <p:pic>
        <p:nvPicPr>
          <p:cNvPr id="190468" name="Picture 4" descr="a34_3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1371600"/>
            <a:ext cx="254635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90469" name="Picture 5" descr="a34_3t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4765675"/>
            <a:ext cx="2530475" cy="184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484933"/>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381000" y="266700"/>
            <a:ext cx="7772400" cy="1143000"/>
          </a:xfrm>
        </p:spPr>
        <p:txBody>
          <a:bodyPr/>
          <a:lstStyle/>
          <a:p>
            <a:r>
              <a:rPr lang="zh-CN" altLang="en-US" b="1" dirty="0"/>
              <a:t>嵌入式</a:t>
            </a:r>
            <a:r>
              <a:rPr lang="en-US" altLang="zh-CN" b="1" dirty="0"/>
              <a:t>OS</a:t>
            </a:r>
            <a:r>
              <a:rPr lang="zh-CN" altLang="en-US" b="1" dirty="0"/>
              <a:t>及软件的固化</a:t>
            </a:r>
          </a:p>
        </p:txBody>
      </p:sp>
      <p:graphicFrame>
        <p:nvGraphicFramePr>
          <p:cNvPr id="115715" name="Object 3"/>
          <p:cNvGraphicFramePr>
            <a:graphicFrameLocks noChangeAspect="1"/>
          </p:cNvGraphicFramePr>
          <p:nvPr/>
        </p:nvGraphicFramePr>
        <p:xfrm>
          <a:off x="381000" y="2209800"/>
          <a:ext cx="4038600" cy="2743200"/>
        </p:xfrm>
        <a:graphic>
          <a:graphicData uri="http://schemas.openxmlformats.org/presentationml/2006/ole">
            <mc:AlternateContent xmlns:mc="http://schemas.openxmlformats.org/markup-compatibility/2006">
              <mc:Choice xmlns:v="urn:schemas-microsoft-com:vml" Requires="v">
                <p:oleObj spid="_x0000_s1068" name="位图图像" r:id="rId3" imgW="8933333" imgH="6066667" progId="Paint.Picture">
                  <p:embed/>
                </p:oleObj>
              </mc:Choice>
              <mc:Fallback>
                <p:oleObj name="位图图像" r:id="rId3" imgW="8933333" imgH="606666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209800"/>
                        <a:ext cx="4038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16" name="Object 4"/>
          <p:cNvGraphicFramePr>
            <a:graphicFrameLocks noChangeAspect="1"/>
          </p:cNvGraphicFramePr>
          <p:nvPr/>
        </p:nvGraphicFramePr>
        <p:xfrm>
          <a:off x="3733800" y="4038600"/>
          <a:ext cx="2505075" cy="1466850"/>
        </p:xfrm>
        <a:graphic>
          <a:graphicData uri="http://schemas.openxmlformats.org/presentationml/2006/ole">
            <mc:AlternateContent xmlns:mc="http://schemas.openxmlformats.org/markup-compatibility/2006">
              <mc:Choice xmlns:v="urn:schemas-microsoft-com:vml" Requires="v">
                <p:oleObj spid="_x0000_s1069" name="位图图像" r:id="rId5" imgW="2847619" imgH="1657581" progId="Paint.Picture">
                  <p:embed/>
                </p:oleObj>
              </mc:Choice>
              <mc:Fallback>
                <p:oleObj name="位图图像" r:id="rId5" imgW="2847619" imgH="1657581" progId="Paint.Picture">
                  <p:embed/>
                  <p:pic>
                    <p:nvPicPr>
                      <p:cNvPr id="0" name=""/>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4038600"/>
                        <a:ext cx="250507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15717" name="Rectangle 5"/>
          <p:cNvSpPr>
            <a:spLocks noChangeArrowheads="1"/>
          </p:cNvSpPr>
          <p:nvPr/>
        </p:nvSpPr>
        <p:spPr bwMode="auto">
          <a:xfrm>
            <a:off x="5257800" y="4191000"/>
            <a:ext cx="838200" cy="7620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18" name="Line 6"/>
          <p:cNvSpPr>
            <a:spLocks noChangeShapeType="1"/>
          </p:cNvSpPr>
          <p:nvPr/>
        </p:nvSpPr>
        <p:spPr bwMode="auto">
          <a:xfrm>
            <a:off x="2438400" y="3581400"/>
            <a:ext cx="2743200" cy="685800"/>
          </a:xfrm>
          <a:prstGeom prst="line">
            <a:avLst/>
          </a:prstGeom>
          <a:noFill/>
          <a:ln w="63500">
            <a:solidFill>
              <a:srgbClr val="FF000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15719" name="Object 7"/>
          <p:cNvGraphicFramePr>
            <a:graphicFrameLocks noChangeAspect="1"/>
          </p:cNvGraphicFramePr>
          <p:nvPr/>
        </p:nvGraphicFramePr>
        <p:xfrm>
          <a:off x="6629400" y="4876800"/>
          <a:ext cx="2276475" cy="1619250"/>
        </p:xfrm>
        <a:graphic>
          <a:graphicData uri="http://schemas.openxmlformats.org/presentationml/2006/ole">
            <mc:AlternateContent xmlns:mc="http://schemas.openxmlformats.org/markup-compatibility/2006">
              <mc:Choice xmlns:v="urn:schemas-microsoft-com:vml" Requires="v">
                <p:oleObj spid="_x0000_s1070" name="位图图像" r:id="rId7" imgW="2276793" imgH="1619476" progId="Paint.Picture">
                  <p:embed/>
                </p:oleObj>
              </mc:Choice>
              <mc:Fallback>
                <p:oleObj name="位图图像" r:id="rId7" imgW="2276793" imgH="1619476"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4876800"/>
                        <a:ext cx="227647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720" name="Rectangle 8"/>
          <p:cNvSpPr>
            <a:spLocks noChangeArrowheads="1"/>
          </p:cNvSpPr>
          <p:nvPr/>
        </p:nvSpPr>
        <p:spPr bwMode="auto">
          <a:xfrm>
            <a:off x="914400" y="2895600"/>
            <a:ext cx="1371600" cy="7620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21" name="Line 9"/>
          <p:cNvSpPr>
            <a:spLocks noChangeShapeType="1"/>
          </p:cNvSpPr>
          <p:nvPr/>
        </p:nvSpPr>
        <p:spPr bwMode="auto">
          <a:xfrm>
            <a:off x="6172200" y="4800600"/>
            <a:ext cx="1219200" cy="762000"/>
          </a:xfrm>
          <a:prstGeom prst="line">
            <a:avLst/>
          </a:prstGeom>
          <a:noFill/>
          <a:ln w="63500">
            <a:solidFill>
              <a:srgbClr val="FF000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5722" name="Text Box 10"/>
          <p:cNvSpPr txBox="1">
            <a:spLocks noChangeArrowheads="1"/>
          </p:cNvSpPr>
          <p:nvPr/>
        </p:nvSpPr>
        <p:spPr bwMode="auto">
          <a:xfrm>
            <a:off x="6705600" y="44196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anose="02020603050405020304" pitchFamily="18" charset="0"/>
              </a:rPr>
              <a:t>8Mx16</a:t>
            </a:r>
            <a:r>
              <a:rPr kumimoji="1" lang="zh-CN" altLang="en-US" sz="2400">
                <a:latin typeface="Times New Roman" panose="02020603050405020304" pitchFamily="18" charset="0"/>
              </a:rPr>
              <a:t>位 </a:t>
            </a:r>
            <a:r>
              <a:rPr kumimoji="1" lang="en-US" altLang="zh-CN" sz="2400">
                <a:latin typeface="Times New Roman" panose="02020603050405020304" pitchFamily="18" charset="0"/>
              </a:rPr>
              <a:t>flash</a:t>
            </a:r>
          </a:p>
        </p:txBody>
      </p:sp>
    </p:spTree>
    <p:extLst>
      <p:ext uri="{BB962C8B-B14F-4D97-AF65-F5344CB8AC3E}">
        <p14:creationId xmlns:p14="http://schemas.microsoft.com/office/powerpoint/2010/main" val="574906303"/>
      </p:ext>
    </p:extLst>
  </p:cSld>
  <p:clrMapOvr>
    <a:masterClrMapping/>
  </p:clrMapOvr>
  <p:transition spd="med">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57200" y="2128838"/>
            <a:ext cx="8229600" cy="1371600"/>
          </a:xfrm>
        </p:spPr>
        <p:txBody>
          <a:bodyPr/>
          <a:lstStyle/>
          <a:p>
            <a:pPr algn="ctr"/>
            <a:r>
              <a:rPr lang="en-US" altLang="zh-CN" b="1"/>
              <a:t>Windows XP Embedded </a:t>
            </a:r>
          </a:p>
        </p:txBody>
      </p:sp>
    </p:spTree>
    <p:extLst>
      <p:ext uri="{BB962C8B-B14F-4D97-AF65-F5344CB8AC3E}">
        <p14:creationId xmlns:p14="http://schemas.microsoft.com/office/powerpoint/2010/main" val="3481731982"/>
      </p:ext>
    </p:extLst>
  </p:cSld>
  <p:clrMapOvr>
    <a:masterClrMapping/>
  </p:clrMapOvr>
  <p:transition spd="med">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zh-CN" b="1"/>
              <a:t>Windows Embedded </a:t>
            </a:r>
          </a:p>
        </p:txBody>
      </p:sp>
      <p:sp>
        <p:nvSpPr>
          <p:cNvPr id="145411" name="Rectangle 3"/>
          <p:cNvSpPr>
            <a:spLocks noGrp="1" noChangeArrowheads="1"/>
          </p:cNvSpPr>
          <p:nvPr>
            <p:ph type="body" idx="1"/>
          </p:nvPr>
        </p:nvSpPr>
        <p:spPr>
          <a:xfrm>
            <a:off x="323850" y="2771775"/>
            <a:ext cx="8229600" cy="1952625"/>
          </a:xfrm>
        </p:spPr>
        <p:txBody>
          <a:bodyPr/>
          <a:lstStyle/>
          <a:p>
            <a:pPr>
              <a:buFont typeface="Wingdings" panose="05000000000000000000" pitchFamily="2" charset="2"/>
              <a:buNone/>
            </a:pPr>
            <a:r>
              <a:rPr lang="en-US" altLang="zh-CN" sz="2800"/>
              <a:t>            Microsoft</a:t>
            </a:r>
            <a:r>
              <a:rPr lang="zh-CN" altLang="en-US" sz="2800"/>
              <a:t>的嵌入式操作系统产品与技术的总称，这些操作系统为开发人员提供了与桌面</a:t>
            </a:r>
            <a:r>
              <a:rPr lang="en-US" altLang="zh-CN" sz="2800"/>
              <a:t>Windows</a:t>
            </a:r>
            <a:r>
              <a:rPr lang="zh-CN" altLang="en-US" sz="2800"/>
              <a:t>相同</a:t>
            </a:r>
            <a:r>
              <a:rPr lang="en-US" altLang="zh-CN" sz="2800"/>
              <a:t>/</a:t>
            </a:r>
            <a:r>
              <a:rPr lang="zh-CN" altLang="en-US" sz="2800"/>
              <a:t>相似的工具和技术，有利于将以服务为导向的下一代智能互联型设备快速投放市场 </a:t>
            </a:r>
          </a:p>
        </p:txBody>
      </p:sp>
    </p:spTree>
    <p:extLst>
      <p:ext uri="{BB962C8B-B14F-4D97-AF65-F5344CB8AC3E}">
        <p14:creationId xmlns:p14="http://schemas.microsoft.com/office/powerpoint/2010/main" val="2243182989"/>
      </p:ext>
    </p:extLst>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zh-CN" b="1"/>
              <a:t>Windows Embedded</a:t>
            </a:r>
            <a:r>
              <a:rPr lang="zh-CN" altLang="en-US" b="1"/>
              <a:t>产品系列 </a:t>
            </a:r>
          </a:p>
        </p:txBody>
      </p:sp>
      <p:sp>
        <p:nvSpPr>
          <p:cNvPr id="148483" name="Rectangle 3"/>
          <p:cNvSpPr>
            <a:spLocks noGrp="1" noChangeArrowheads="1"/>
          </p:cNvSpPr>
          <p:nvPr>
            <p:ph type="body" idx="1"/>
          </p:nvPr>
        </p:nvSpPr>
        <p:spPr>
          <a:xfrm>
            <a:off x="590550" y="2341563"/>
            <a:ext cx="8229600" cy="3319462"/>
          </a:xfrm>
        </p:spPr>
        <p:txBody>
          <a:bodyPr/>
          <a:lstStyle/>
          <a:p>
            <a:r>
              <a:rPr lang="en-US" altLang="zh-CN" sz="2800"/>
              <a:t>Windows CE </a:t>
            </a:r>
          </a:p>
          <a:p>
            <a:r>
              <a:rPr lang="en-US" altLang="zh-CN" sz="2800"/>
              <a:t>Windows XP Embedded/Windows Embedded Standard </a:t>
            </a:r>
            <a:r>
              <a:rPr lang="en-US" altLang="zh-CN"/>
              <a:t>2009</a:t>
            </a:r>
            <a:endParaRPr lang="en-US" altLang="zh-CN" sz="2800"/>
          </a:p>
          <a:p>
            <a:r>
              <a:rPr lang="en-US" altLang="zh-CN" sz="2800"/>
              <a:t>Windows Embedded POSReady </a:t>
            </a:r>
          </a:p>
          <a:p>
            <a:r>
              <a:rPr lang="en-US" altLang="zh-CN" sz="2800"/>
              <a:t>Windows Embedded Enterprise </a:t>
            </a:r>
          </a:p>
          <a:p>
            <a:r>
              <a:rPr lang="en-US" altLang="zh-CN" sz="2800"/>
              <a:t>Windows Embedded NavReady </a:t>
            </a:r>
          </a:p>
        </p:txBody>
      </p:sp>
    </p:spTree>
    <p:extLst>
      <p:ext uri="{BB962C8B-B14F-4D97-AF65-F5344CB8AC3E}">
        <p14:creationId xmlns:p14="http://schemas.microsoft.com/office/powerpoint/2010/main" val="1560753236"/>
      </p:ext>
    </p:extLst>
  </p:cSld>
  <p:clrMapOvr>
    <a:masterClrMapping/>
  </p:clrMapOvr>
  <p:transition spd="med">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b="1"/>
              <a:t>Windows XP Embedded </a:t>
            </a:r>
          </a:p>
        </p:txBody>
      </p:sp>
      <p:sp>
        <p:nvSpPr>
          <p:cNvPr id="151555" name="Rectangle 3"/>
          <p:cNvSpPr>
            <a:spLocks noGrp="1" noChangeArrowheads="1"/>
          </p:cNvSpPr>
          <p:nvPr>
            <p:ph type="body" idx="1"/>
          </p:nvPr>
        </p:nvSpPr>
        <p:spPr>
          <a:xfrm>
            <a:off x="468313" y="2133600"/>
            <a:ext cx="8424862" cy="3960813"/>
          </a:xfrm>
        </p:spPr>
        <p:txBody>
          <a:bodyPr/>
          <a:lstStyle/>
          <a:p>
            <a:pPr>
              <a:buFont typeface="Wingdings" panose="05000000000000000000" pitchFamily="2" charset="2"/>
              <a:buNone/>
            </a:pPr>
            <a:r>
              <a:rPr lang="zh-CN" altLang="en-US" sz="2600" b="1">
                <a:solidFill>
                  <a:srgbClr val="FF0000"/>
                </a:solidFill>
              </a:rPr>
              <a:t>兼容性：</a:t>
            </a:r>
          </a:p>
          <a:p>
            <a:r>
              <a:rPr lang="en-US" altLang="zh-CN" sz="2600"/>
              <a:t>Windows XP Professional</a:t>
            </a:r>
            <a:r>
              <a:rPr lang="zh-CN" altLang="en-US" sz="2600"/>
              <a:t>桌面操作系统的组件化版本 </a:t>
            </a:r>
          </a:p>
          <a:p>
            <a:r>
              <a:rPr lang="zh-CN" altLang="en-US" sz="2600"/>
              <a:t>与</a:t>
            </a:r>
            <a:r>
              <a:rPr lang="en-US" altLang="zh-CN" sz="2600"/>
              <a:t>XP Professional</a:t>
            </a:r>
            <a:r>
              <a:rPr lang="zh-CN" altLang="en-US" sz="2600"/>
              <a:t>在软件上完全兼容 </a:t>
            </a:r>
          </a:p>
          <a:p>
            <a:r>
              <a:rPr lang="zh-CN" altLang="en-US" sz="2600"/>
              <a:t>充分利用</a:t>
            </a:r>
            <a:r>
              <a:rPr lang="en-US" altLang="zh-CN" sz="2600"/>
              <a:t>PC</a:t>
            </a:r>
            <a:r>
              <a:rPr lang="zh-CN" altLang="en-US" sz="2600"/>
              <a:t>工业长期积累起来的丰富软、硬件资源 </a:t>
            </a:r>
          </a:p>
          <a:p>
            <a:endParaRPr lang="zh-CN" altLang="en-US" sz="2600"/>
          </a:p>
          <a:p>
            <a:pPr>
              <a:buFont typeface="Wingdings" panose="05000000000000000000" pitchFamily="2" charset="2"/>
              <a:buNone/>
            </a:pPr>
            <a:r>
              <a:rPr lang="zh-CN" altLang="en-US" sz="2600" b="1">
                <a:solidFill>
                  <a:srgbClr val="FF0000"/>
                </a:solidFill>
              </a:rPr>
              <a:t>特点：</a:t>
            </a:r>
          </a:p>
          <a:p>
            <a:r>
              <a:rPr lang="en-US" altLang="zh-CN" sz="2600"/>
              <a:t>XP Embedded</a:t>
            </a:r>
            <a:r>
              <a:rPr lang="zh-CN" altLang="en-US" sz="2600"/>
              <a:t>具有灵活的系统定制能 </a:t>
            </a:r>
          </a:p>
          <a:p>
            <a:r>
              <a:rPr lang="en-US" altLang="zh-CN" sz="2600"/>
              <a:t>XP Embedded</a:t>
            </a:r>
            <a:r>
              <a:rPr lang="zh-CN" altLang="en-US" sz="2600"/>
              <a:t>支持灵活的启动和存储选项 </a:t>
            </a:r>
          </a:p>
        </p:txBody>
      </p:sp>
    </p:spTree>
    <p:extLst>
      <p:ext uri="{BB962C8B-B14F-4D97-AF65-F5344CB8AC3E}">
        <p14:creationId xmlns:p14="http://schemas.microsoft.com/office/powerpoint/2010/main" val="4197926638"/>
      </p:ext>
    </p:extLst>
  </p:cSld>
  <p:clrMapOvr>
    <a:masterClrMapping/>
  </p:clrMapOvr>
  <p:transition spd="med">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zh-CN" b="1"/>
              <a:t>XP Embedded</a:t>
            </a:r>
            <a:r>
              <a:rPr lang="zh-CN" altLang="en-US" b="1"/>
              <a:t>不具备的</a:t>
            </a:r>
            <a:r>
              <a:rPr lang="en-US" altLang="zh-CN" b="1"/>
              <a:t>XP</a:t>
            </a:r>
            <a:r>
              <a:rPr lang="zh-CN" altLang="en-US" b="1"/>
              <a:t>功能 </a:t>
            </a:r>
          </a:p>
        </p:txBody>
      </p:sp>
      <p:sp>
        <p:nvSpPr>
          <p:cNvPr id="152579" name="Rectangle 3"/>
          <p:cNvSpPr>
            <a:spLocks noGrp="1" noChangeArrowheads="1"/>
          </p:cNvSpPr>
          <p:nvPr>
            <p:ph type="body" idx="1"/>
          </p:nvPr>
        </p:nvSpPr>
        <p:spPr>
          <a:xfrm>
            <a:off x="735013" y="2341563"/>
            <a:ext cx="8229600" cy="3103562"/>
          </a:xfrm>
        </p:spPr>
        <p:txBody>
          <a:bodyPr/>
          <a:lstStyle/>
          <a:p>
            <a:r>
              <a:rPr lang="en-US" altLang="zh-CN" sz="2800"/>
              <a:t>Windows</a:t>
            </a:r>
            <a:r>
              <a:rPr lang="zh-CN" altLang="en-US" sz="2800"/>
              <a:t>文件保护 </a:t>
            </a:r>
            <a:r>
              <a:rPr lang="en-US" altLang="zh-CN" sz="2800"/>
              <a:t>(WFP) </a:t>
            </a:r>
          </a:p>
          <a:p>
            <a:r>
              <a:rPr lang="en-US" altLang="zh-CN" sz="2800"/>
              <a:t>Windows XP </a:t>
            </a:r>
            <a:r>
              <a:rPr lang="zh-CN" altLang="en-US" sz="2800"/>
              <a:t>漫游 </a:t>
            </a:r>
          </a:p>
          <a:p>
            <a:r>
              <a:rPr lang="en-US" altLang="zh-CN" sz="2800"/>
              <a:t>Windows </a:t>
            </a:r>
            <a:r>
              <a:rPr lang="zh-CN" altLang="en-US" sz="2800"/>
              <a:t>安装程序 </a:t>
            </a:r>
          </a:p>
          <a:p>
            <a:r>
              <a:rPr lang="zh-CN" altLang="en-US" sz="2800"/>
              <a:t>联机产品激活 </a:t>
            </a:r>
          </a:p>
          <a:p>
            <a:r>
              <a:rPr lang="zh-CN" altLang="en-US" sz="2800"/>
              <a:t>。。。。。。</a:t>
            </a:r>
          </a:p>
        </p:txBody>
      </p:sp>
    </p:spTree>
    <p:extLst>
      <p:ext uri="{BB962C8B-B14F-4D97-AF65-F5344CB8AC3E}">
        <p14:creationId xmlns:p14="http://schemas.microsoft.com/office/powerpoint/2010/main" val="3761511017"/>
      </p:ext>
    </p:extLst>
  </p:cSld>
  <p:clrMapOvr>
    <a:masterClrMapping/>
  </p:clrMapOvr>
  <p:transition spd="med">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zh-CN" sz="4000" b="1"/>
              <a:t>Windows XP Embedded</a:t>
            </a:r>
            <a:r>
              <a:rPr lang="zh-CN" altLang="en-US" sz="4000" b="1"/>
              <a:t>开发工具 </a:t>
            </a:r>
          </a:p>
        </p:txBody>
      </p:sp>
      <p:sp>
        <p:nvSpPr>
          <p:cNvPr id="153603" name="Rectangle 3"/>
          <p:cNvSpPr>
            <a:spLocks noGrp="1" noChangeArrowheads="1"/>
          </p:cNvSpPr>
          <p:nvPr>
            <p:ph type="body" idx="1"/>
          </p:nvPr>
        </p:nvSpPr>
        <p:spPr>
          <a:xfrm>
            <a:off x="323850" y="2349500"/>
            <a:ext cx="8569325" cy="3392488"/>
          </a:xfrm>
        </p:spPr>
        <p:txBody>
          <a:bodyPr/>
          <a:lstStyle/>
          <a:p>
            <a:r>
              <a:rPr lang="zh-CN" altLang="en-US" sz="2800" b="1"/>
              <a:t>目标机分析器：</a:t>
            </a:r>
            <a:r>
              <a:rPr lang="zh-CN" altLang="en-US" sz="2400"/>
              <a:t>自动采集系统所有设备的信息，并生成报告文件，从而为系统开发者简化了目标机结构分析的工作 </a:t>
            </a:r>
          </a:p>
          <a:p>
            <a:r>
              <a:rPr lang="zh-CN" altLang="en-US" sz="2800" b="1"/>
              <a:t>目标机设计器：</a:t>
            </a:r>
            <a:r>
              <a:rPr lang="zh-CN" altLang="en-US" sz="2400"/>
              <a:t>选择组件、配置系统并最终生成一个用户定制的操作系统映像 </a:t>
            </a:r>
          </a:p>
          <a:p>
            <a:r>
              <a:rPr lang="zh-CN" altLang="en-US" sz="2800" b="1"/>
              <a:t>组件设计器：</a:t>
            </a:r>
            <a:r>
              <a:rPr lang="zh-CN" altLang="en-US" sz="2400"/>
              <a:t>设计自定义的操作系统组件 </a:t>
            </a:r>
          </a:p>
          <a:p>
            <a:r>
              <a:rPr lang="zh-CN" altLang="en-US" sz="2800" b="1"/>
              <a:t>组件数据库管理器：</a:t>
            </a:r>
            <a:r>
              <a:rPr lang="zh-CN" altLang="en-US" sz="2400"/>
              <a:t>维护已有的操作系统组件，还可向组件库载入用户自定义的组件 </a:t>
            </a:r>
          </a:p>
        </p:txBody>
      </p:sp>
    </p:spTree>
    <p:extLst>
      <p:ext uri="{BB962C8B-B14F-4D97-AF65-F5344CB8AC3E}">
        <p14:creationId xmlns:p14="http://schemas.microsoft.com/office/powerpoint/2010/main" val="221318171"/>
      </p:ext>
    </p:extLst>
  </p:cSld>
  <p:clrMapOvr>
    <a:masterClrMapping/>
  </p:clrMapOvr>
  <p:transition spd="med">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sz="4000"/>
              <a:t>Windows Embedded Studio</a:t>
            </a:r>
            <a:r>
              <a:rPr lang="zh-CN" altLang="en-US" sz="4000"/>
              <a:t>定制</a:t>
            </a:r>
            <a:r>
              <a:rPr lang="en-US" altLang="zh-CN" sz="4000"/>
              <a:t>XP Embedded</a:t>
            </a:r>
            <a:r>
              <a:rPr lang="zh-CN" altLang="en-US" sz="4000"/>
              <a:t>步骤 </a:t>
            </a:r>
          </a:p>
        </p:txBody>
      </p:sp>
      <p:sp>
        <p:nvSpPr>
          <p:cNvPr id="154627" name="Rectangle 3"/>
          <p:cNvSpPr>
            <a:spLocks noGrp="1" noChangeArrowheads="1"/>
          </p:cNvSpPr>
          <p:nvPr>
            <p:ph type="body" idx="1"/>
          </p:nvPr>
        </p:nvSpPr>
        <p:spPr>
          <a:xfrm>
            <a:off x="457200" y="2060575"/>
            <a:ext cx="8229600" cy="4032250"/>
          </a:xfrm>
        </p:spPr>
        <p:txBody>
          <a:bodyPr/>
          <a:lstStyle/>
          <a:p>
            <a:pPr>
              <a:lnSpc>
                <a:spcPct val="90000"/>
              </a:lnSpc>
            </a:pPr>
            <a:r>
              <a:rPr lang="zh-CN" altLang="en-US" sz="2600" b="1"/>
              <a:t>配置目标机系统</a:t>
            </a:r>
            <a:r>
              <a:rPr lang="zh-CN" altLang="en-US" sz="2600"/>
              <a:t>，在目标机上加载桌面操作系统，并运行目标分析器探测系统硬件配置信息。</a:t>
            </a:r>
          </a:p>
          <a:p>
            <a:pPr>
              <a:lnSpc>
                <a:spcPct val="90000"/>
              </a:lnSpc>
            </a:pPr>
            <a:r>
              <a:rPr lang="zh-CN" altLang="en-US" sz="2600" b="1"/>
              <a:t>为目标机准备好存储介质</a:t>
            </a:r>
            <a:r>
              <a:rPr lang="zh-CN" altLang="en-US" sz="2600"/>
              <a:t>，并做好格式化。</a:t>
            </a:r>
          </a:p>
          <a:p>
            <a:pPr>
              <a:lnSpc>
                <a:spcPct val="90000"/>
              </a:lnSpc>
            </a:pPr>
            <a:r>
              <a:rPr lang="zh-CN" altLang="en-US" sz="2600"/>
              <a:t>开发系统基于目标机的硬件设备配置信息， </a:t>
            </a:r>
            <a:r>
              <a:rPr lang="zh-CN" altLang="en-US" sz="2600" b="1"/>
              <a:t>创建基本的操作系统配置</a:t>
            </a:r>
            <a:r>
              <a:rPr lang="zh-CN" altLang="en-US" sz="2600"/>
              <a:t>，还可向配置中加入其它组件。</a:t>
            </a:r>
          </a:p>
          <a:p>
            <a:pPr>
              <a:lnSpc>
                <a:spcPct val="90000"/>
              </a:lnSpc>
            </a:pPr>
            <a:r>
              <a:rPr lang="zh-CN" altLang="en-US" sz="2600"/>
              <a:t>进行</a:t>
            </a:r>
            <a:r>
              <a:rPr lang="zh-CN" altLang="en-US" sz="2600" b="1"/>
              <a:t>组件的依赖性检查</a:t>
            </a:r>
            <a:r>
              <a:rPr lang="zh-CN" altLang="en-US" sz="2600"/>
              <a:t>，解决依赖性问题。</a:t>
            </a:r>
          </a:p>
          <a:p>
            <a:pPr>
              <a:lnSpc>
                <a:spcPct val="90000"/>
              </a:lnSpc>
            </a:pPr>
            <a:r>
              <a:rPr lang="zh-CN" altLang="en-US" sz="2600" b="1"/>
              <a:t>创建</a:t>
            </a:r>
            <a:r>
              <a:rPr lang="zh-CN" altLang="en-US" sz="2600"/>
              <a:t>用户定制的</a:t>
            </a:r>
            <a:r>
              <a:rPr lang="en-US" altLang="zh-CN" sz="2600"/>
              <a:t>XP Embedded</a:t>
            </a:r>
            <a:r>
              <a:rPr lang="zh-CN" altLang="en-US" sz="2600"/>
              <a:t>操作系统的映像。</a:t>
            </a:r>
          </a:p>
          <a:p>
            <a:pPr>
              <a:lnSpc>
                <a:spcPct val="90000"/>
              </a:lnSpc>
            </a:pPr>
            <a:r>
              <a:rPr lang="zh-CN" altLang="en-US" sz="2600"/>
              <a:t>将定制的操作系统</a:t>
            </a:r>
            <a:r>
              <a:rPr lang="zh-CN" altLang="en-US" sz="2600" b="1"/>
              <a:t>映像存入目标机</a:t>
            </a:r>
            <a:r>
              <a:rPr lang="zh-CN" altLang="en-US" sz="2600"/>
              <a:t>存储介质。</a:t>
            </a:r>
          </a:p>
          <a:p>
            <a:pPr>
              <a:lnSpc>
                <a:spcPct val="90000"/>
              </a:lnSpc>
            </a:pPr>
            <a:r>
              <a:rPr lang="zh-CN" altLang="en-US" sz="2600"/>
              <a:t>在目标机上</a:t>
            </a:r>
            <a:r>
              <a:rPr lang="zh-CN" altLang="en-US" sz="2600" b="1"/>
              <a:t>引导并测试</a:t>
            </a:r>
            <a:r>
              <a:rPr lang="zh-CN" altLang="en-US" sz="2600"/>
              <a:t>定制的操作系统映像。</a:t>
            </a:r>
          </a:p>
        </p:txBody>
      </p:sp>
    </p:spTree>
    <p:extLst>
      <p:ext uri="{BB962C8B-B14F-4D97-AF65-F5344CB8AC3E}">
        <p14:creationId xmlns:p14="http://schemas.microsoft.com/office/powerpoint/2010/main" val="4190172847"/>
      </p:ext>
    </p:extLst>
  </p:cSld>
  <p:clrMapOvr>
    <a:masterClrMapping/>
  </p:clrMapOvr>
  <p:transition spd="med">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zh-CN" b="1"/>
              <a:t>XPe</a:t>
            </a:r>
            <a:r>
              <a:rPr lang="zh-CN" altLang="en-US" b="1"/>
              <a:t>操作系统定制流程 </a:t>
            </a:r>
          </a:p>
        </p:txBody>
      </p:sp>
      <p:sp>
        <p:nvSpPr>
          <p:cNvPr id="155653" name="Rectangle 5"/>
          <p:cNvSpPr>
            <a:spLocks noChangeArrowheads="1"/>
          </p:cNvSpPr>
          <p:nvPr/>
        </p:nvSpPr>
        <p:spPr bwMode="auto">
          <a:xfrm>
            <a:off x="0"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5652" name="Object 4"/>
          <p:cNvGraphicFramePr>
            <a:graphicFrameLocks noChangeAspect="1"/>
          </p:cNvGraphicFramePr>
          <p:nvPr/>
        </p:nvGraphicFramePr>
        <p:xfrm>
          <a:off x="1189038" y="1916113"/>
          <a:ext cx="6696075" cy="4541837"/>
        </p:xfrm>
        <a:graphic>
          <a:graphicData uri="http://schemas.openxmlformats.org/presentationml/2006/ole">
            <mc:AlternateContent xmlns:mc="http://schemas.openxmlformats.org/markup-compatibility/2006">
              <mc:Choice xmlns:v="urn:schemas-microsoft-com:vml" Requires="v">
                <p:oleObj spid="_x0000_s14352" name="Visio" r:id="rId3" imgW="3578126" imgH="2428791" progId="Visio.Drawing.11">
                  <p:embed/>
                </p:oleObj>
              </mc:Choice>
              <mc:Fallback>
                <p:oleObj name="Visio" r:id="rId3" imgW="3578126" imgH="242879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038" y="1916113"/>
                        <a:ext cx="6696075" cy="454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30305529"/>
      </p:ext>
    </p:extLst>
  </p:cSld>
  <p:clrMapOvr>
    <a:masterClrMapping/>
  </p:clrMapOvr>
  <p:transition spd="med">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457200" y="2201863"/>
            <a:ext cx="8229600" cy="1371600"/>
          </a:xfrm>
        </p:spPr>
        <p:txBody>
          <a:bodyPr/>
          <a:lstStyle/>
          <a:p>
            <a:pPr algn="ctr"/>
            <a:r>
              <a:rPr lang="en-US" altLang="zh-CN" b="1"/>
              <a:t>Windows CE </a:t>
            </a:r>
          </a:p>
        </p:txBody>
      </p:sp>
    </p:spTree>
    <p:extLst>
      <p:ext uri="{BB962C8B-B14F-4D97-AF65-F5344CB8AC3E}">
        <p14:creationId xmlns:p14="http://schemas.microsoft.com/office/powerpoint/2010/main" val="3981015981"/>
      </p:ext>
    </p:extLst>
  </p:cSld>
  <p:clrMapOvr>
    <a:masterClrMapping/>
  </p:clrMapOvr>
  <p:transition spd="med">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zh-CN" b="1"/>
              <a:t>Windows CE </a:t>
            </a:r>
          </a:p>
        </p:txBody>
      </p:sp>
      <p:sp>
        <p:nvSpPr>
          <p:cNvPr id="157699" name="Rectangle 3"/>
          <p:cNvSpPr>
            <a:spLocks noGrp="1" noChangeArrowheads="1"/>
          </p:cNvSpPr>
          <p:nvPr>
            <p:ph type="body" idx="1"/>
          </p:nvPr>
        </p:nvSpPr>
        <p:spPr>
          <a:xfrm>
            <a:off x="457200" y="1989138"/>
            <a:ext cx="8435975" cy="3816350"/>
          </a:xfrm>
        </p:spPr>
        <p:txBody>
          <a:bodyPr/>
          <a:lstStyle/>
          <a:p>
            <a:r>
              <a:rPr lang="en-US" altLang="zh-CN" sz="2600" b="1">
                <a:solidFill>
                  <a:srgbClr val="FF0000"/>
                </a:solidFill>
              </a:rPr>
              <a:t>C</a:t>
            </a:r>
            <a:r>
              <a:rPr lang="zh-CN" altLang="en-US" sz="2600" b="1">
                <a:solidFill>
                  <a:srgbClr val="FF0000"/>
                </a:solidFill>
              </a:rPr>
              <a:t>：</a:t>
            </a:r>
            <a:r>
              <a:rPr lang="en-US" altLang="zh-CN" sz="2600"/>
              <a:t>Compact</a:t>
            </a:r>
            <a:r>
              <a:rPr lang="zh-CN" altLang="en-US" sz="2600"/>
              <a:t>、</a:t>
            </a:r>
            <a:r>
              <a:rPr lang="en-US" altLang="zh-CN" sz="2600"/>
              <a:t>Consumer</a:t>
            </a:r>
            <a:r>
              <a:rPr lang="zh-CN" altLang="en-US" sz="2600"/>
              <a:t>、</a:t>
            </a:r>
            <a:r>
              <a:rPr lang="en-US" altLang="zh-CN" sz="2600"/>
              <a:t>Connectivity</a:t>
            </a:r>
            <a:r>
              <a:rPr lang="zh-CN" altLang="en-US" sz="2600"/>
              <a:t>、</a:t>
            </a:r>
            <a:r>
              <a:rPr lang="en-US" altLang="zh-CN" sz="2600"/>
              <a:t>Companion</a:t>
            </a:r>
          </a:p>
          <a:p>
            <a:r>
              <a:rPr lang="en-US" altLang="zh-CN" sz="2600" b="1">
                <a:solidFill>
                  <a:srgbClr val="FF0000"/>
                </a:solidFill>
              </a:rPr>
              <a:t>E</a:t>
            </a:r>
            <a:r>
              <a:rPr lang="zh-CN" altLang="en-US" sz="2600" b="1">
                <a:solidFill>
                  <a:srgbClr val="FF0000"/>
                </a:solidFill>
              </a:rPr>
              <a:t>：</a:t>
            </a:r>
            <a:r>
              <a:rPr lang="en-US" altLang="zh-CN" sz="2600"/>
              <a:t>Electronics</a:t>
            </a:r>
          </a:p>
          <a:p>
            <a:r>
              <a:rPr lang="zh-CN" altLang="en-US" sz="2600"/>
              <a:t>应用对象是小型消费类的电子产品，如</a:t>
            </a:r>
            <a:r>
              <a:rPr lang="en-US" altLang="zh-CN" sz="2600"/>
              <a:t>PDA</a:t>
            </a:r>
            <a:r>
              <a:rPr lang="zh-CN" altLang="en-US" sz="2600"/>
              <a:t>、智能手机、数码影音产品、</a:t>
            </a:r>
            <a:r>
              <a:rPr lang="en-US" altLang="zh-CN" sz="2600"/>
              <a:t>Internet</a:t>
            </a:r>
            <a:r>
              <a:rPr lang="zh-CN" altLang="en-US" sz="2600"/>
              <a:t>网络终端</a:t>
            </a:r>
          </a:p>
          <a:p>
            <a:r>
              <a:rPr lang="zh-CN" altLang="en-US" sz="2600"/>
              <a:t>继承了传统</a:t>
            </a:r>
            <a:r>
              <a:rPr lang="en-US" altLang="zh-CN" sz="2600"/>
              <a:t>Windows</a:t>
            </a:r>
            <a:r>
              <a:rPr lang="zh-CN" altLang="en-US" sz="2600"/>
              <a:t>桌面操作系统的图形界面风格 </a:t>
            </a:r>
          </a:p>
          <a:p>
            <a:r>
              <a:rPr lang="zh-CN" altLang="en-US" sz="2600"/>
              <a:t>支持</a:t>
            </a:r>
            <a:r>
              <a:rPr lang="en-US" altLang="zh-CN" sz="2600"/>
              <a:t>Win32</a:t>
            </a:r>
            <a:r>
              <a:rPr lang="zh-CN" altLang="en-US" sz="2600"/>
              <a:t>应用程序编程接口，其开发工具也与桌面操作系统工具类似，甚至使用统一的开发平台 </a:t>
            </a:r>
          </a:p>
          <a:p>
            <a:r>
              <a:rPr lang="zh-CN" altLang="en-US" sz="2600"/>
              <a:t>完全自主重新开发的新型嵌入式操作系统  </a:t>
            </a:r>
          </a:p>
        </p:txBody>
      </p:sp>
    </p:spTree>
    <p:extLst>
      <p:ext uri="{BB962C8B-B14F-4D97-AF65-F5344CB8AC3E}">
        <p14:creationId xmlns:p14="http://schemas.microsoft.com/office/powerpoint/2010/main" val="441622441"/>
      </p:ext>
    </p:extLst>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b="1"/>
              <a:t>嵌入式系统不一定需要操作系统</a:t>
            </a:r>
          </a:p>
        </p:txBody>
      </p:sp>
      <p:sp>
        <p:nvSpPr>
          <p:cNvPr id="94211" name="Rectangle 3"/>
          <p:cNvSpPr>
            <a:spLocks noGrp="1" noChangeArrowheads="1"/>
          </p:cNvSpPr>
          <p:nvPr>
            <p:ph type="body" idx="1"/>
          </p:nvPr>
        </p:nvSpPr>
        <p:spPr>
          <a:xfrm>
            <a:off x="457200" y="2268538"/>
            <a:ext cx="8229600" cy="3608387"/>
          </a:xfrm>
        </p:spPr>
        <p:txBody>
          <a:bodyPr/>
          <a:lstStyle/>
          <a:p>
            <a:r>
              <a:rPr lang="zh-CN" altLang="en-US" sz="2800"/>
              <a:t>在</a:t>
            </a:r>
            <a:r>
              <a:rPr lang="en-US" altLang="zh-CN" sz="2800"/>
              <a:t>PC</a:t>
            </a:r>
            <a:r>
              <a:rPr lang="zh-CN" altLang="en-US" sz="2800"/>
              <a:t>机中，操作系统是必不可少的系统软件 </a:t>
            </a:r>
          </a:p>
          <a:p>
            <a:r>
              <a:rPr lang="zh-CN" altLang="en-US" sz="2800"/>
              <a:t>嵌入式系统中不一定有操作系统</a:t>
            </a:r>
          </a:p>
          <a:p>
            <a:r>
              <a:rPr lang="zh-CN" altLang="en-US" sz="2800"/>
              <a:t>功能简单系统中，即没有支持操作系统运行的硬件资源，也没有使用操作系统的必要 </a:t>
            </a:r>
          </a:p>
          <a:p>
            <a:r>
              <a:rPr lang="zh-CN" altLang="en-US" sz="2800"/>
              <a:t>高性能嵌入式系统完成复杂的功能，如果仍延续基于裸机的开发方式，软件工作量过于庞大，甚至是不可能完成的任务，这时需要使用操作系统 </a:t>
            </a:r>
          </a:p>
        </p:txBody>
      </p:sp>
    </p:spTree>
    <p:extLst>
      <p:ext uri="{BB962C8B-B14F-4D97-AF65-F5344CB8AC3E}">
        <p14:creationId xmlns:p14="http://schemas.microsoft.com/office/powerpoint/2010/main" val="1034319866"/>
      </p:ext>
    </p:extLst>
  </p:cSld>
  <p:clrMapOvr>
    <a:masterClrMapping/>
  </p:clrMapOvr>
  <p:transition spd="med">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zh-CN" b="1"/>
              <a:t>Windows CE</a:t>
            </a:r>
            <a:r>
              <a:rPr lang="zh-CN" altLang="en-US" b="1"/>
              <a:t>发展</a:t>
            </a:r>
          </a:p>
        </p:txBody>
      </p:sp>
      <p:sp>
        <p:nvSpPr>
          <p:cNvPr id="159747" name="Rectangle 3"/>
          <p:cNvSpPr>
            <a:spLocks noGrp="1" noChangeArrowheads="1"/>
          </p:cNvSpPr>
          <p:nvPr>
            <p:ph type="body" idx="1"/>
          </p:nvPr>
        </p:nvSpPr>
        <p:spPr>
          <a:xfrm>
            <a:off x="323850" y="1981200"/>
            <a:ext cx="8424863" cy="4400550"/>
          </a:xfrm>
        </p:spPr>
        <p:txBody>
          <a:bodyPr/>
          <a:lstStyle/>
          <a:p>
            <a:pPr>
              <a:lnSpc>
                <a:spcPct val="90000"/>
              </a:lnSpc>
            </a:pPr>
            <a:r>
              <a:rPr lang="en-US" altLang="zh-CN" sz="2600"/>
              <a:t>1996</a:t>
            </a:r>
            <a:r>
              <a:rPr lang="zh-CN" altLang="en-US" sz="2600"/>
              <a:t>年，</a:t>
            </a:r>
            <a:r>
              <a:rPr lang="en-US" altLang="zh-CN" sz="2600"/>
              <a:t>Microsoft</a:t>
            </a:r>
            <a:r>
              <a:rPr lang="zh-CN" altLang="en-US" sz="2600"/>
              <a:t>针对</a:t>
            </a:r>
            <a:r>
              <a:rPr lang="en-US" altLang="zh-CN" sz="2600"/>
              <a:t>Pocket PC</a:t>
            </a:r>
            <a:r>
              <a:rPr lang="zh-CN" altLang="en-US" sz="2600"/>
              <a:t>市场发布了</a:t>
            </a:r>
            <a:r>
              <a:rPr lang="en-US" altLang="zh-CN" sz="2600"/>
              <a:t>Windows CE 1.0 </a:t>
            </a:r>
          </a:p>
          <a:p>
            <a:pPr>
              <a:lnSpc>
                <a:spcPct val="90000"/>
              </a:lnSpc>
            </a:pPr>
            <a:r>
              <a:rPr lang="en-US" altLang="zh-CN" sz="2600"/>
              <a:t>1997</a:t>
            </a:r>
            <a:r>
              <a:rPr lang="zh-CN" altLang="en-US" sz="2600"/>
              <a:t>年，组件化的</a:t>
            </a:r>
            <a:r>
              <a:rPr lang="en-US" altLang="zh-CN" sz="2600"/>
              <a:t>Windows CE 2.0</a:t>
            </a:r>
            <a:r>
              <a:rPr lang="zh-CN" altLang="en-US" sz="2600"/>
              <a:t>发布 </a:t>
            </a:r>
          </a:p>
          <a:p>
            <a:pPr>
              <a:lnSpc>
                <a:spcPct val="90000"/>
              </a:lnSpc>
            </a:pPr>
            <a:r>
              <a:rPr lang="en-US" altLang="zh-CN" sz="2600"/>
              <a:t>2000</a:t>
            </a:r>
            <a:r>
              <a:rPr lang="zh-CN" altLang="en-US" sz="2600"/>
              <a:t>年，</a:t>
            </a:r>
            <a:r>
              <a:rPr lang="en-US" altLang="zh-CN" sz="2600"/>
              <a:t>Windows CE 3.0</a:t>
            </a:r>
            <a:r>
              <a:rPr lang="zh-CN" altLang="en-US" sz="2600"/>
              <a:t>发布，支持实时处理以及高级多媒体技术 </a:t>
            </a:r>
          </a:p>
          <a:p>
            <a:pPr>
              <a:lnSpc>
                <a:spcPct val="90000"/>
              </a:lnSpc>
            </a:pPr>
            <a:r>
              <a:rPr lang="en-US" altLang="zh-CN" sz="2600"/>
              <a:t>2002</a:t>
            </a:r>
            <a:r>
              <a:rPr lang="zh-CN" altLang="en-US" sz="2600"/>
              <a:t>年，</a:t>
            </a:r>
            <a:r>
              <a:rPr lang="en-US" altLang="zh-CN" sz="2600"/>
              <a:t>Windows CE 4.0</a:t>
            </a:r>
            <a:r>
              <a:rPr lang="zh-CN" altLang="en-US" sz="2600"/>
              <a:t>发布 </a:t>
            </a:r>
          </a:p>
          <a:p>
            <a:pPr>
              <a:lnSpc>
                <a:spcPct val="90000"/>
              </a:lnSpc>
            </a:pPr>
            <a:r>
              <a:rPr lang="en-US" altLang="zh-CN" sz="2600"/>
              <a:t>2004</a:t>
            </a:r>
            <a:r>
              <a:rPr lang="zh-CN" altLang="en-US" sz="2600"/>
              <a:t>年，</a:t>
            </a:r>
            <a:r>
              <a:rPr lang="en-US" altLang="zh-CN" sz="2600"/>
              <a:t>Microsoft</a:t>
            </a:r>
            <a:r>
              <a:rPr lang="zh-CN" altLang="en-US" sz="2600"/>
              <a:t>发布</a:t>
            </a:r>
            <a:r>
              <a:rPr lang="en-US" altLang="zh-CN" sz="2600"/>
              <a:t>Windows CE 5.0 </a:t>
            </a:r>
          </a:p>
          <a:p>
            <a:pPr>
              <a:lnSpc>
                <a:spcPct val="90000"/>
              </a:lnSpc>
            </a:pPr>
            <a:r>
              <a:rPr lang="en-US" altLang="zh-CN" sz="2600"/>
              <a:t>2006</a:t>
            </a:r>
            <a:r>
              <a:rPr lang="zh-CN" altLang="en-US" sz="2600"/>
              <a:t>年秋，</a:t>
            </a:r>
            <a:r>
              <a:rPr lang="en-US" altLang="zh-CN" sz="2600"/>
              <a:t>Microsoft</a:t>
            </a:r>
            <a:r>
              <a:rPr lang="zh-CN" altLang="en-US" sz="2600"/>
              <a:t>发布</a:t>
            </a:r>
            <a:r>
              <a:rPr lang="en-US" altLang="zh-CN" sz="2600"/>
              <a:t>Windows CE 6.0</a:t>
            </a:r>
            <a:r>
              <a:rPr lang="zh-CN" altLang="en-US" sz="2600"/>
              <a:t>，版本</a:t>
            </a:r>
            <a:r>
              <a:rPr lang="en-US" altLang="zh-CN" sz="2600"/>
              <a:t>6.0</a:t>
            </a:r>
            <a:r>
              <a:rPr lang="zh-CN" altLang="en-US" sz="2600"/>
              <a:t>开始，</a:t>
            </a:r>
            <a:r>
              <a:rPr lang="en-US" altLang="zh-CN" sz="2600"/>
              <a:t>Windows CE</a:t>
            </a:r>
            <a:r>
              <a:rPr lang="zh-CN" altLang="en-US" sz="2600"/>
              <a:t>改为</a:t>
            </a:r>
            <a:r>
              <a:rPr lang="en-US" altLang="zh-CN" sz="2600"/>
              <a:t>Windows Embedded CE </a:t>
            </a:r>
          </a:p>
        </p:txBody>
      </p:sp>
    </p:spTree>
    <p:extLst>
      <p:ext uri="{BB962C8B-B14F-4D97-AF65-F5344CB8AC3E}">
        <p14:creationId xmlns:p14="http://schemas.microsoft.com/office/powerpoint/2010/main" val="1856337336"/>
      </p:ext>
    </p:extLst>
  </p:cSld>
  <p:clrMapOvr>
    <a:masterClrMapping/>
  </p:clrMapOvr>
  <p:transition spd="med">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zh-CN" b="1"/>
              <a:t>Windows CE</a:t>
            </a:r>
            <a:r>
              <a:rPr lang="zh-CN" altLang="en-US" b="1"/>
              <a:t>特点 </a:t>
            </a:r>
          </a:p>
        </p:txBody>
      </p:sp>
      <p:sp>
        <p:nvSpPr>
          <p:cNvPr id="162819" name="Rectangle 3"/>
          <p:cNvSpPr>
            <a:spLocks noGrp="1" noChangeArrowheads="1"/>
          </p:cNvSpPr>
          <p:nvPr>
            <p:ph type="body" idx="1"/>
          </p:nvPr>
        </p:nvSpPr>
        <p:spPr>
          <a:xfrm>
            <a:off x="457200" y="1844675"/>
            <a:ext cx="8229600" cy="4608513"/>
          </a:xfrm>
        </p:spPr>
        <p:txBody>
          <a:bodyPr/>
          <a:lstStyle/>
          <a:p>
            <a:pPr>
              <a:lnSpc>
                <a:spcPct val="80000"/>
              </a:lnSpc>
            </a:pPr>
            <a:r>
              <a:rPr lang="zh-CN" altLang="en-US" sz="2400"/>
              <a:t>系统经过多年的广泛应用，有良好的可靠性</a:t>
            </a:r>
          </a:p>
          <a:p>
            <a:pPr>
              <a:lnSpc>
                <a:spcPct val="80000"/>
              </a:lnSpc>
            </a:pPr>
            <a:r>
              <a:rPr lang="zh-CN" altLang="en-US" sz="2400"/>
              <a:t>支持多种不同体系结构</a:t>
            </a:r>
            <a:r>
              <a:rPr lang="en-US" altLang="zh-CN" sz="2400"/>
              <a:t>CPU</a:t>
            </a:r>
            <a:r>
              <a:rPr lang="zh-CN" altLang="en-US" sz="2400"/>
              <a:t>，有丰富的设备驱动程序资源</a:t>
            </a:r>
          </a:p>
          <a:p>
            <a:pPr>
              <a:lnSpc>
                <a:spcPct val="80000"/>
              </a:lnSpc>
            </a:pPr>
            <a:r>
              <a:rPr lang="zh-CN" altLang="en-US" sz="2400"/>
              <a:t>支持灵活的无线、有线网络连接</a:t>
            </a:r>
          </a:p>
          <a:p>
            <a:pPr>
              <a:lnSpc>
                <a:spcPct val="80000"/>
              </a:lnSpc>
            </a:pPr>
            <a:r>
              <a:rPr lang="zh-CN" altLang="en-US" sz="2400"/>
              <a:t>高效率硬实时系统内核，支持基于优先级的抢占式任务调度</a:t>
            </a:r>
          </a:p>
          <a:p>
            <a:pPr>
              <a:lnSpc>
                <a:spcPct val="80000"/>
              </a:lnSpc>
            </a:pPr>
            <a:r>
              <a:rPr lang="zh-CN" altLang="en-US" sz="2400"/>
              <a:t>支持</a:t>
            </a:r>
            <a:r>
              <a:rPr lang="en-US" altLang="zh-CN" sz="2400"/>
              <a:t>SQL Server CE</a:t>
            </a:r>
            <a:r>
              <a:rPr lang="zh-CN" altLang="en-US" sz="2400"/>
              <a:t>数据库</a:t>
            </a:r>
          </a:p>
          <a:p>
            <a:pPr>
              <a:lnSpc>
                <a:spcPct val="80000"/>
              </a:lnSpc>
            </a:pPr>
            <a:r>
              <a:rPr lang="zh-CN" altLang="en-US" sz="2400"/>
              <a:t>支持</a:t>
            </a:r>
            <a:r>
              <a:rPr lang="en-US" altLang="zh-CN" sz="2400"/>
              <a:t>Internet Explorer for CE</a:t>
            </a:r>
          </a:p>
          <a:p>
            <a:pPr>
              <a:lnSpc>
                <a:spcPct val="80000"/>
              </a:lnSpc>
            </a:pPr>
            <a:r>
              <a:rPr lang="zh-CN" altLang="en-US" sz="2400"/>
              <a:t>支持高级电源管理</a:t>
            </a:r>
          </a:p>
          <a:p>
            <a:pPr>
              <a:lnSpc>
                <a:spcPct val="80000"/>
              </a:lnSpc>
            </a:pPr>
            <a:r>
              <a:rPr lang="zh-CN" altLang="en-US" sz="2400"/>
              <a:t>具有完善的多媒体处理能力</a:t>
            </a:r>
          </a:p>
          <a:p>
            <a:pPr>
              <a:lnSpc>
                <a:spcPct val="80000"/>
              </a:lnSpc>
            </a:pPr>
            <a:r>
              <a:rPr lang="zh-CN" altLang="en-US" sz="2400"/>
              <a:t>基于</a:t>
            </a:r>
            <a:r>
              <a:rPr lang="en-US" altLang="zh-CN" sz="2400"/>
              <a:t>Win32</a:t>
            </a:r>
            <a:r>
              <a:rPr lang="zh-CN" altLang="en-US" sz="2400"/>
              <a:t>编程接口和丰富的功能组件，提供快速的系统和应用开发支持</a:t>
            </a:r>
          </a:p>
          <a:p>
            <a:pPr>
              <a:lnSpc>
                <a:spcPct val="80000"/>
              </a:lnSpc>
            </a:pPr>
            <a:r>
              <a:rPr lang="zh-CN" altLang="en-US" sz="2400"/>
              <a:t>使用</a:t>
            </a:r>
            <a:r>
              <a:rPr lang="en-US" altLang="zh-CN" sz="2400"/>
              <a:t>Unicode(</a:t>
            </a:r>
            <a:r>
              <a:rPr lang="en-US" altLang="en-US" sz="2400"/>
              <a:t>Universal Character Set</a:t>
            </a:r>
            <a:r>
              <a:rPr lang="en-US" altLang="zh-CN" sz="2400"/>
              <a:t>)</a:t>
            </a:r>
            <a:r>
              <a:rPr lang="zh-CN" altLang="en-US" sz="2400"/>
              <a:t>字符编码，提供多语言支持 </a:t>
            </a:r>
          </a:p>
        </p:txBody>
      </p:sp>
    </p:spTree>
    <p:extLst>
      <p:ext uri="{BB962C8B-B14F-4D97-AF65-F5344CB8AC3E}">
        <p14:creationId xmlns:p14="http://schemas.microsoft.com/office/powerpoint/2010/main" val="4165553813"/>
      </p:ext>
    </p:extLst>
  </p:cSld>
  <p:clrMapOvr>
    <a:masterClrMapping/>
  </p:clrMapOvr>
  <p:transition spd="med">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zh-CN" b="1"/>
              <a:t>Window CE</a:t>
            </a:r>
            <a:r>
              <a:rPr lang="zh-CN" altLang="en-US" b="1"/>
              <a:t>及</a:t>
            </a:r>
            <a:r>
              <a:rPr lang="en-US" altLang="zh-CN" b="1"/>
              <a:t>XPe</a:t>
            </a:r>
            <a:r>
              <a:rPr lang="zh-CN" altLang="en-US" b="1"/>
              <a:t>应用 </a:t>
            </a:r>
          </a:p>
        </p:txBody>
      </p:sp>
      <p:sp>
        <p:nvSpPr>
          <p:cNvPr id="163845" name="Rectangle 5"/>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3844" name="Object 4"/>
          <p:cNvGraphicFramePr>
            <a:graphicFrameLocks noChangeAspect="1"/>
          </p:cNvGraphicFramePr>
          <p:nvPr/>
        </p:nvGraphicFramePr>
        <p:xfrm>
          <a:off x="1835150" y="1989138"/>
          <a:ext cx="5040313" cy="3917950"/>
        </p:xfrm>
        <a:graphic>
          <a:graphicData uri="http://schemas.openxmlformats.org/presentationml/2006/ole">
            <mc:AlternateContent xmlns:mc="http://schemas.openxmlformats.org/markup-compatibility/2006">
              <mc:Choice xmlns:v="urn:schemas-microsoft-com:vml" Requires="v">
                <p:oleObj spid="_x0000_s15376" name="Visio" r:id="rId3" imgW="2091967" imgH="1631686" progId="Visio.Drawing.11">
                  <p:embed/>
                </p:oleObj>
              </mc:Choice>
              <mc:Fallback>
                <p:oleObj name="Visio" r:id="rId3" imgW="2091967" imgH="163168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989138"/>
                        <a:ext cx="5040313" cy="391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1685727"/>
      </p:ext>
    </p:extLst>
  </p:cSld>
  <p:clrMapOvr>
    <a:masterClrMapping/>
  </p:clrMapOvr>
  <p:transition spd="med">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228600" y="228600"/>
            <a:ext cx="8686800" cy="1143000"/>
          </a:xfrm>
          <a:noFill/>
          <a:ln/>
        </p:spPr>
        <p:txBody>
          <a:bodyPr lIns="92075" tIns="46038" rIns="92075" bIns="46038"/>
          <a:lstStyle/>
          <a:p>
            <a:r>
              <a:rPr lang="en-US" altLang="zh-CN" b="1">
                <a:latin typeface="宋体" panose="02010600030101010101" pitchFamily="2" charset="-122"/>
              </a:rPr>
              <a:t>Windows CE</a:t>
            </a:r>
            <a:r>
              <a:rPr lang="zh-CN" altLang="en-US" b="1">
                <a:latin typeface="宋体" panose="02010600030101010101" pitchFamily="2" charset="-122"/>
              </a:rPr>
              <a:t>窗口界面</a:t>
            </a:r>
            <a:r>
              <a:rPr lang="zh-CN" altLang="en-US" b="1"/>
              <a:t> </a:t>
            </a:r>
          </a:p>
        </p:txBody>
      </p:sp>
      <p:sp>
        <p:nvSpPr>
          <p:cNvPr id="191491" name="Rectangle 3"/>
          <p:cNvSpPr>
            <a:spLocks noChangeArrowheads="1"/>
          </p:cNvSpPr>
          <p:nvPr/>
        </p:nvSpPr>
        <p:spPr bwMode="auto">
          <a:xfrm>
            <a:off x="2657475" y="1881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191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916113"/>
            <a:ext cx="4924425" cy="3981450"/>
          </a:xfrm>
          <a:prstGeom prst="rect">
            <a:avLst/>
          </a:prstGeom>
          <a:noFill/>
          <a:extLst>
            <a:ext uri="{909E8E84-426E-40DD-AFC4-6F175D3DCCD1}">
              <a14:hiddenFill xmlns:a14="http://schemas.microsoft.com/office/drawing/2010/main">
                <a:solidFill>
                  <a:srgbClr val="FFFFFF"/>
                </a:solidFill>
              </a14:hiddenFill>
            </a:ext>
          </a:extLst>
        </p:spPr>
      </p:pic>
      <p:pic>
        <p:nvPicPr>
          <p:cNvPr id="191494" name="Picture 6" descr="0200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1287463"/>
            <a:ext cx="3057525"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91502" name="Picture 14" descr="20080713_25168c719e8bf21917c4zEFpQKj8wzD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3644900"/>
            <a:ext cx="2286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202444"/>
      </p:ext>
    </p:extLst>
  </p:cSld>
  <p:clrMapOvr>
    <a:masterClrMapping/>
  </p:clrMapOvr>
  <p:transition spd="med">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57200" y="115888"/>
            <a:ext cx="8435975" cy="1371600"/>
          </a:xfrm>
        </p:spPr>
        <p:txBody>
          <a:bodyPr/>
          <a:lstStyle/>
          <a:p>
            <a:r>
              <a:rPr lang="zh-CN" altLang="en-US" sz="4000" b="1"/>
              <a:t>基于</a:t>
            </a:r>
            <a:r>
              <a:rPr lang="en-US" altLang="zh-CN" sz="4000" b="1"/>
              <a:t>Windows CE</a:t>
            </a:r>
            <a:r>
              <a:rPr lang="zh-CN" altLang="en-US" sz="4000" b="1"/>
              <a:t>的嵌入式系统结构 </a:t>
            </a:r>
          </a:p>
        </p:txBody>
      </p:sp>
      <p:sp>
        <p:nvSpPr>
          <p:cNvPr id="158725" name="Rectangle 5"/>
          <p:cNvSpPr>
            <a:spLocks noChangeArrowheads="1"/>
          </p:cNvSpPr>
          <p:nvPr/>
        </p:nvSpPr>
        <p:spPr bwMode="auto">
          <a:xfrm>
            <a:off x="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8724" name="Object 4"/>
          <p:cNvGraphicFramePr>
            <a:graphicFrameLocks noChangeAspect="1"/>
          </p:cNvGraphicFramePr>
          <p:nvPr/>
        </p:nvGraphicFramePr>
        <p:xfrm>
          <a:off x="755650" y="1412875"/>
          <a:ext cx="7561263" cy="5211763"/>
        </p:xfrm>
        <a:graphic>
          <a:graphicData uri="http://schemas.openxmlformats.org/presentationml/2006/ole">
            <mc:AlternateContent xmlns:mc="http://schemas.openxmlformats.org/markup-compatibility/2006">
              <mc:Choice xmlns:v="urn:schemas-microsoft-com:vml" Requires="v">
                <p:oleObj spid="_x0000_s16400" name="Visio" r:id="rId3" imgW="5520899" imgH="3806426" progId="Visio.Drawing.11">
                  <p:embed/>
                </p:oleObj>
              </mc:Choice>
              <mc:Fallback>
                <p:oleObj name="Visio" r:id="rId3" imgW="5520899" imgH="380642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412875"/>
                        <a:ext cx="7561263" cy="5211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23929998"/>
      </p:ext>
    </p:extLst>
  </p:cSld>
  <p:clrMapOvr>
    <a:masterClrMapping/>
  </p:clrMapOvr>
  <p:transition spd="med">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b="1"/>
              <a:t>WinCE</a:t>
            </a:r>
            <a:r>
              <a:rPr lang="zh-CN" altLang="en-US" b="1"/>
              <a:t>操作系统组成 </a:t>
            </a:r>
          </a:p>
        </p:txBody>
      </p:sp>
      <p:sp>
        <p:nvSpPr>
          <p:cNvPr id="164867" name="Rectangle 3"/>
          <p:cNvSpPr>
            <a:spLocks noGrp="1" noChangeArrowheads="1"/>
          </p:cNvSpPr>
          <p:nvPr>
            <p:ph type="body" idx="1"/>
          </p:nvPr>
        </p:nvSpPr>
        <p:spPr>
          <a:xfrm>
            <a:off x="457200" y="1981200"/>
            <a:ext cx="8229600" cy="4400550"/>
          </a:xfrm>
        </p:spPr>
        <p:txBody>
          <a:bodyPr/>
          <a:lstStyle/>
          <a:p>
            <a:r>
              <a:rPr lang="zh-CN" altLang="en-US"/>
              <a:t>操作系统内核：</a:t>
            </a:r>
            <a:r>
              <a:rPr lang="zh-CN" altLang="en-US" sz="2400"/>
              <a:t>内核实现</a:t>
            </a:r>
            <a:r>
              <a:rPr lang="zh-CN" altLang="en-US" sz="2400" b="1"/>
              <a:t>任务调度、内存管理、异常处理及任务间通信</a:t>
            </a:r>
            <a:r>
              <a:rPr lang="zh-CN" altLang="en-US" sz="2400"/>
              <a:t>等功能，并为其它程序使用这些功能提供服务及编程接口。体现为</a:t>
            </a:r>
            <a:r>
              <a:rPr lang="en-US" altLang="zh-CN" sz="2400"/>
              <a:t>NK.EXE</a:t>
            </a:r>
            <a:r>
              <a:rPr lang="zh-CN" altLang="en-US" sz="2400"/>
              <a:t>进程 </a:t>
            </a:r>
          </a:p>
          <a:p>
            <a:r>
              <a:rPr lang="zh-CN" altLang="en-US"/>
              <a:t>多媒体支持模块：</a:t>
            </a:r>
            <a:r>
              <a:rPr lang="zh-CN" altLang="en-US" sz="2400"/>
              <a:t>为多媒体硬件设备提供标准化的驱动程序接口、为多媒体应用程序提供丰富的</a:t>
            </a:r>
            <a:r>
              <a:rPr lang="en-US" altLang="zh-CN" sz="2400"/>
              <a:t>API</a:t>
            </a:r>
            <a:r>
              <a:rPr lang="zh-CN" altLang="en-US" sz="2400"/>
              <a:t>、为各种格式的多媒体文件及流媒体提供编</a:t>
            </a:r>
            <a:r>
              <a:rPr lang="en-US" altLang="zh-CN" sz="2400"/>
              <a:t>/</a:t>
            </a:r>
            <a:r>
              <a:rPr lang="zh-CN" altLang="en-US" sz="2400"/>
              <a:t>解码器</a:t>
            </a:r>
            <a:r>
              <a:rPr lang="zh-CN" altLang="en-US"/>
              <a:t> </a:t>
            </a:r>
          </a:p>
          <a:p>
            <a:r>
              <a:rPr lang="zh-CN" altLang="en-US"/>
              <a:t>图形窗口事件子系统：</a:t>
            </a:r>
            <a:r>
              <a:rPr lang="zh-CN" altLang="en-US" sz="2400"/>
              <a:t>为系统提供图形用户界面（</a:t>
            </a:r>
            <a:r>
              <a:rPr lang="en-US" altLang="zh-CN" sz="2400"/>
              <a:t>GUI</a:t>
            </a:r>
            <a:r>
              <a:rPr lang="zh-CN" altLang="en-US" sz="2400"/>
              <a:t>），体现为</a:t>
            </a:r>
            <a:r>
              <a:rPr lang="en-US" altLang="zh-CN" sz="2400"/>
              <a:t>GWES.exe</a:t>
            </a:r>
            <a:r>
              <a:rPr lang="zh-CN" altLang="en-US" sz="2400"/>
              <a:t>进程</a:t>
            </a:r>
            <a:r>
              <a:rPr lang="en-US" altLang="zh-CN" sz="2400"/>
              <a:t>(GWES</a:t>
            </a:r>
            <a:r>
              <a:rPr lang="zh-CN" altLang="en-US" sz="2400"/>
              <a:t>，</a:t>
            </a:r>
            <a:r>
              <a:rPr lang="en-US" altLang="zh-CN" sz="2400"/>
              <a:t>Graphics</a:t>
            </a:r>
            <a:r>
              <a:rPr lang="zh-CN" altLang="en-US" sz="2400"/>
              <a:t>、</a:t>
            </a:r>
            <a:r>
              <a:rPr lang="en-US" altLang="zh-CN" sz="2400"/>
              <a:t>Windows and Events Subsystem )</a:t>
            </a:r>
          </a:p>
        </p:txBody>
      </p:sp>
    </p:spTree>
    <p:extLst>
      <p:ext uri="{BB962C8B-B14F-4D97-AF65-F5344CB8AC3E}">
        <p14:creationId xmlns:p14="http://schemas.microsoft.com/office/powerpoint/2010/main" val="1881017489"/>
      </p:ext>
    </p:extLst>
  </p:cSld>
  <p:clrMapOvr>
    <a:masterClrMapping/>
  </p:clrMapOvr>
  <p:transition spd="med">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zh-CN" b="1"/>
              <a:t>WinCE</a:t>
            </a:r>
            <a:r>
              <a:rPr lang="zh-CN" altLang="en-US" b="1"/>
              <a:t>操作系统组成</a:t>
            </a:r>
            <a:r>
              <a:rPr lang="en-US" altLang="zh-CN" b="1"/>
              <a:t>(</a:t>
            </a:r>
            <a:r>
              <a:rPr lang="zh-CN" altLang="en-US" b="1"/>
              <a:t>续</a:t>
            </a:r>
            <a:r>
              <a:rPr lang="en-US" altLang="zh-CN" b="1"/>
              <a:t>)</a:t>
            </a:r>
          </a:p>
        </p:txBody>
      </p:sp>
      <p:sp>
        <p:nvSpPr>
          <p:cNvPr id="165891" name="Rectangle 3"/>
          <p:cNvSpPr>
            <a:spLocks noGrp="1" noChangeArrowheads="1"/>
          </p:cNvSpPr>
          <p:nvPr>
            <p:ph type="body" idx="1"/>
          </p:nvPr>
        </p:nvSpPr>
        <p:spPr/>
        <p:txBody>
          <a:bodyPr/>
          <a:lstStyle/>
          <a:p>
            <a:r>
              <a:rPr lang="zh-CN" altLang="en-US" sz="2800"/>
              <a:t>设备管理模块：</a:t>
            </a:r>
            <a:r>
              <a:rPr lang="zh-CN" altLang="en-US" sz="2000"/>
              <a:t>负责系统中的设备管理，包括设备列表管理、即插即用管理、</a:t>
            </a:r>
            <a:r>
              <a:rPr lang="en-US" altLang="zh-CN" sz="2000"/>
              <a:t>I/O</a:t>
            </a:r>
            <a:r>
              <a:rPr lang="zh-CN" altLang="en-US" sz="2000"/>
              <a:t>资源分配管理及驱动程序的加载、卸载和跟踪已经加载的驱动程序及其接口等</a:t>
            </a:r>
            <a:r>
              <a:rPr lang="zh-CN" altLang="en-US" sz="2800"/>
              <a:t> </a:t>
            </a:r>
          </a:p>
          <a:p>
            <a:r>
              <a:rPr lang="zh-CN" altLang="en-US" sz="2800"/>
              <a:t>通信服务与网络模块：</a:t>
            </a:r>
            <a:r>
              <a:rPr lang="zh-CN" altLang="en-US" sz="2000"/>
              <a:t>实现了各种有线（如以太网、公用交换电话网等）、无线（如</a:t>
            </a:r>
            <a:r>
              <a:rPr lang="en-US" altLang="zh-CN" sz="2000"/>
              <a:t>802.11a/b/g</a:t>
            </a:r>
            <a:r>
              <a:rPr lang="zh-CN" altLang="en-US" sz="2000"/>
              <a:t>、红外、蓝牙等）的通信功能 </a:t>
            </a:r>
          </a:p>
          <a:p>
            <a:r>
              <a:rPr lang="zh-CN" altLang="en-US" sz="2800"/>
              <a:t>对象存储：</a:t>
            </a:r>
            <a:r>
              <a:rPr lang="en-US" altLang="zh-CN" sz="2400"/>
              <a:t>Windows CE</a:t>
            </a:r>
            <a:r>
              <a:rPr lang="zh-CN" altLang="en-US" sz="2400"/>
              <a:t>启动后把系统使用的</a:t>
            </a:r>
            <a:r>
              <a:rPr lang="en-US" altLang="zh-CN" sz="2400"/>
              <a:t>RAM</a:t>
            </a:r>
            <a:r>
              <a:rPr lang="zh-CN" altLang="en-US" sz="2400"/>
              <a:t>区域分为对象存储区和程序内存区两个部分，并且默认各使用一半</a:t>
            </a:r>
            <a:r>
              <a:rPr lang="en-US" altLang="zh-CN" sz="2400"/>
              <a:t>RAM</a:t>
            </a:r>
            <a:r>
              <a:rPr lang="zh-CN" altLang="en-US" sz="2400"/>
              <a:t>。对象存储区采用</a:t>
            </a:r>
            <a:r>
              <a:rPr lang="en-US" altLang="zh-CN" sz="2400"/>
              <a:t>RAM</a:t>
            </a:r>
            <a:r>
              <a:rPr lang="zh-CN" altLang="en-US" sz="2400"/>
              <a:t>文件系统来保存文件，应用程序内存区域留给所有应用程序运行时使用 </a:t>
            </a:r>
          </a:p>
        </p:txBody>
      </p:sp>
    </p:spTree>
    <p:extLst>
      <p:ext uri="{BB962C8B-B14F-4D97-AF65-F5344CB8AC3E}">
        <p14:creationId xmlns:p14="http://schemas.microsoft.com/office/powerpoint/2010/main" val="2479751513"/>
      </p:ext>
    </p:extLst>
  </p:cSld>
  <p:clrMapOvr>
    <a:masterClrMapping/>
  </p:clrMapOvr>
  <p:transition spd="med">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zh-CN" b="1"/>
              <a:t>WinCE</a:t>
            </a:r>
            <a:r>
              <a:rPr lang="zh-CN" altLang="en-US" b="1"/>
              <a:t>操作系统组成</a:t>
            </a:r>
            <a:r>
              <a:rPr lang="en-US" altLang="zh-CN" b="1"/>
              <a:t>(</a:t>
            </a:r>
            <a:r>
              <a:rPr lang="zh-CN" altLang="en-US" b="1"/>
              <a:t>续</a:t>
            </a:r>
            <a:r>
              <a:rPr lang="en-US" altLang="zh-CN" b="1"/>
              <a:t>)</a:t>
            </a:r>
          </a:p>
        </p:txBody>
      </p:sp>
      <p:sp>
        <p:nvSpPr>
          <p:cNvPr id="166915" name="Rectangle 3"/>
          <p:cNvSpPr>
            <a:spLocks noGrp="1" noChangeArrowheads="1"/>
          </p:cNvSpPr>
          <p:nvPr>
            <p:ph type="body" idx="1"/>
          </p:nvPr>
        </p:nvSpPr>
        <p:spPr>
          <a:xfrm>
            <a:off x="457200" y="2268538"/>
            <a:ext cx="8229600" cy="2816225"/>
          </a:xfrm>
        </p:spPr>
        <p:txBody>
          <a:bodyPr/>
          <a:lstStyle/>
          <a:p>
            <a:r>
              <a:rPr lang="en-US" altLang="zh-CN" sz="2800" b="1"/>
              <a:t>Core DLL</a:t>
            </a:r>
            <a:r>
              <a:rPr lang="zh-CN" altLang="en-US" sz="2800" b="1"/>
              <a:t>：</a:t>
            </a:r>
            <a:r>
              <a:rPr lang="zh-CN" altLang="en-US" sz="2400"/>
              <a:t>作为应用层与操作系统层的一个桥梁，将应用层对操作系统的调用传递给操作系统相应的模块，并触发对相应进程的本地过程调用</a:t>
            </a:r>
          </a:p>
          <a:p>
            <a:r>
              <a:rPr lang="zh-CN" altLang="en-US" sz="2800" b="1"/>
              <a:t>应用与服务开发模块：</a:t>
            </a:r>
            <a:r>
              <a:rPr lang="zh-CN" altLang="en-US" sz="2400"/>
              <a:t>为应用程序开发提供编程接口和服务支持的库模块，这些库模块一般都是一些</a:t>
            </a:r>
            <a:r>
              <a:rPr lang="en-US" altLang="zh-CN" sz="2400"/>
              <a:t>DLL </a:t>
            </a:r>
          </a:p>
        </p:txBody>
      </p:sp>
    </p:spTree>
    <p:extLst>
      <p:ext uri="{BB962C8B-B14F-4D97-AF65-F5344CB8AC3E}">
        <p14:creationId xmlns:p14="http://schemas.microsoft.com/office/powerpoint/2010/main" val="421492291"/>
      </p:ext>
    </p:extLst>
  </p:cSld>
  <p:clrMapOvr>
    <a:masterClrMapping/>
  </p:clrMapOvr>
  <p:transition spd="med">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zh-CN" b="1"/>
              <a:t>WinCE</a:t>
            </a:r>
            <a:r>
              <a:rPr lang="zh-CN" altLang="en-US" b="1"/>
              <a:t>应用层</a:t>
            </a:r>
          </a:p>
        </p:txBody>
      </p:sp>
      <p:sp>
        <p:nvSpPr>
          <p:cNvPr id="167939" name="Rectangle 3"/>
          <p:cNvSpPr>
            <a:spLocks noGrp="1" noChangeArrowheads="1"/>
          </p:cNvSpPr>
          <p:nvPr>
            <p:ph type="body" idx="1"/>
          </p:nvPr>
        </p:nvSpPr>
        <p:spPr>
          <a:xfrm>
            <a:off x="457200" y="2628900"/>
            <a:ext cx="8229600" cy="2455863"/>
          </a:xfrm>
        </p:spPr>
        <p:txBody>
          <a:bodyPr/>
          <a:lstStyle/>
          <a:p>
            <a:r>
              <a:rPr lang="zh-CN" altLang="en-US" sz="2800"/>
              <a:t>由</a:t>
            </a:r>
            <a:r>
              <a:rPr lang="en-US" altLang="zh-CN" sz="2800"/>
              <a:t>Windows CE</a:t>
            </a:r>
            <a:r>
              <a:rPr lang="zh-CN" altLang="en-US" sz="2800"/>
              <a:t>操作系统自带的应用程序，如文档编辑软件、多媒体播放软件等</a:t>
            </a:r>
          </a:p>
          <a:p>
            <a:r>
              <a:rPr lang="zh-CN" altLang="en-US" sz="2800"/>
              <a:t>用户根据产品需要自主设计的应用软件，完成用户的特定需求，用户软件是产品个性化的主要体现 </a:t>
            </a:r>
          </a:p>
        </p:txBody>
      </p:sp>
    </p:spTree>
    <p:extLst>
      <p:ext uri="{BB962C8B-B14F-4D97-AF65-F5344CB8AC3E}">
        <p14:creationId xmlns:p14="http://schemas.microsoft.com/office/powerpoint/2010/main" val="1169295374"/>
      </p:ext>
    </p:extLst>
  </p:cSld>
  <p:clrMapOvr>
    <a:masterClrMapping/>
  </p:clrMapOvr>
  <p:transition spd="med">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57200" y="404813"/>
            <a:ext cx="8229600" cy="791939"/>
          </a:xfrm>
        </p:spPr>
        <p:txBody>
          <a:bodyPr/>
          <a:lstStyle/>
          <a:p>
            <a:r>
              <a:rPr lang="en-US" altLang="zh-CN" b="1" dirty="0"/>
              <a:t>Windows CE</a:t>
            </a:r>
            <a:r>
              <a:rPr lang="zh-CN" altLang="en-US" b="1" dirty="0"/>
              <a:t>文件系统 </a:t>
            </a:r>
          </a:p>
        </p:txBody>
      </p:sp>
      <p:sp>
        <p:nvSpPr>
          <p:cNvPr id="168963" name="Rectangle 3"/>
          <p:cNvSpPr>
            <a:spLocks noGrp="1" noChangeArrowheads="1"/>
          </p:cNvSpPr>
          <p:nvPr>
            <p:ph type="body" idx="1"/>
          </p:nvPr>
        </p:nvSpPr>
        <p:spPr>
          <a:xfrm>
            <a:off x="457200" y="1700213"/>
            <a:ext cx="8229600" cy="4752975"/>
          </a:xfrm>
        </p:spPr>
        <p:txBody>
          <a:bodyPr/>
          <a:lstStyle/>
          <a:p>
            <a:pPr>
              <a:lnSpc>
                <a:spcPct val="90000"/>
              </a:lnSpc>
            </a:pPr>
            <a:r>
              <a:rPr lang="en-US" altLang="zh-CN" sz="2600" dirty="0"/>
              <a:t>Windows CE</a:t>
            </a:r>
            <a:r>
              <a:rPr lang="zh-CN" altLang="en-US" sz="2600" dirty="0"/>
              <a:t>文件系统和所有与文件相关的</a:t>
            </a:r>
            <a:r>
              <a:rPr lang="en-US" altLang="zh-CN" sz="2600" dirty="0"/>
              <a:t>API</a:t>
            </a:r>
            <a:r>
              <a:rPr lang="zh-CN" altLang="en-US" sz="2600" dirty="0"/>
              <a:t>都是通过</a:t>
            </a:r>
            <a:r>
              <a:rPr lang="en-US" altLang="zh-CN" sz="2600" dirty="0"/>
              <a:t>FileSys.exe</a:t>
            </a:r>
            <a:r>
              <a:rPr lang="zh-CN" altLang="en-US" sz="2600" dirty="0"/>
              <a:t>进程来管理 </a:t>
            </a:r>
          </a:p>
          <a:p>
            <a:pPr>
              <a:lnSpc>
                <a:spcPct val="90000"/>
              </a:lnSpc>
            </a:pPr>
            <a:r>
              <a:rPr lang="zh-CN" altLang="en-US" sz="2600" dirty="0"/>
              <a:t>包括几个组成部分：</a:t>
            </a:r>
            <a:r>
              <a:rPr lang="en-US" altLang="zh-CN" sz="2600" dirty="0"/>
              <a:t>ROM</a:t>
            </a:r>
            <a:r>
              <a:rPr lang="zh-CN" altLang="en-US" sz="2600" dirty="0"/>
              <a:t>文件系统、对象存储和存储管理器 </a:t>
            </a:r>
          </a:p>
          <a:p>
            <a:pPr>
              <a:lnSpc>
                <a:spcPct val="90000"/>
              </a:lnSpc>
            </a:pPr>
            <a:r>
              <a:rPr lang="zh-CN" altLang="en-US" sz="2600" dirty="0"/>
              <a:t>所有文件和文件系统都存在于从根（“</a:t>
            </a:r>
            <a:r>
              <a:rPr lang="en-US" altLang="zh-CN" sz="2600" dirty="0"/>
              <a:t>\”</a:t>
            </a:r>
            <a:r>
              <a:rPr lang="zh-CN" altLang="en-US" sz="2600" dirty="0"/>
              <a:t>）开始的单个命名空间中 </a:t>
            </a:r>
          </a:p>
          <a:p>
            <a:pPr>
              <a:lnSpc>
                <a:spcPct val="90000"/>
              </a:lnSpc>
            </a:pPr>
            <a:r>
              <a:rPr lang="zh-CN" altLang="en-US" sz="2600" dirty="0"/>
              <a:t>对象存储是一个内存堆，包含</a:t>
            </a:r>
            <a:r>
              <a:rPr lang="en-US" altLang="zh-CN" sz="2600" dirty="0"/>
              <a:t>RAM</a:t>
            </a:r>
            <a:r>
              <a:rPr lang="zh-CN" altLang="en-US" sz="2600" dirty="0"/>
              <a:t>系统注册表、</a:t>
            </a:r>
            <a:r>
              <a:rPr lang="en-US" altLang="zh-CN" sz="2600" dirty="0"/>
              <a:t>RAM</a:t>
            </a:r>
            <a:r>
              <a:rPr lang="zh-CN" altLang="en-US" sz="2600" dirty="0"/>
              <a:t>文件系统和属性数据库 </a:t>
            </a:r>
          </a:p>
          <a:p>
            <a:pPr>
              <a:lnSpc>
                <a:spcPct val="90000"/>
              </a:lnSpc>
            </a:pPr>
            <a:r>
              <a:rPr lang="en-US" altLang="zh-CN" sz="2600" dirty="0"/>
              <a:t>ROM</a:t>
            </a:r>
            <a:r>
              <a:rPr lang="zh-CN" altLang="en-US" sz="2600" dirty="0"/>
              <a:t>文件系统连接到统一文件系统中的“</a:t>
            </a:r>
            <a:r>
              <a:rPr lang="en-US" altLang="zh-CN" sz="2600" dirty="0"/>
              <a:t>\Windows”</a:t>
            </a:r>
            <a:r>
              <a:rPr lang="zh-CN" altLang="en-US" sz="2600" dirty="0"/>
              <a:t>文件夹 </a:t>
            </a:r>
          </a:p>
          <a:p>
            <a:pPr>
              <a:lnSpc>
                <a:spcPct val="90000"/>
              </a:lnSpc>
            </a:pPr>
            <a:r>
              <a:rPr lang="zh-CN" altLang="en-US" sz="2600" dirty="0"/>
              <a:t>存储管理器管理系统中的存储设备，并管理基于这些存储设备的文件系统 </a:t>
            </a:r>
          </a:p>
        </p:txBody>
      </p:sp>
    </p:spTree>
    <p:extLst>
      <p:ext uri="{BB962C8B-B14F-4D97-AF65-F5344CB8AC3E}">
        <p14:creationId xmlns:p14="http://schemas.microsoft.com/office/powerpoint/2010/main" val="3697621967"/>
      </p:ext>
    </p:extLst>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b="1"/>
              <a:t>两类嵌入式系统</a:t>
            </a:r>
          </a:p>
        </p:txBody>
      </p:sp>
      <p:sp>
        <p:nvSpPr>
          <p:cNvPr id="96259" name="Rectangle 3"/>
          <p:cNvSpPr>
            <a:spLocks noGrp="1" noChangeArrowheads="1"/>
          </p:cNvSpPr>
          <p:nvPr>
            <p:ph type="body" idx="1"/>
          </p:nvPr>
        </p:nvSpPr>
        <p:spPr>
          <a:xfrm>
            <a:off x="323850" y="2349500"/>
            <a:ext cx="8435975" cy="3465513"/>
          </a:xfrm>
        </p:spPr>
        <p:txBody>
          <a:bodyPr/>
          <a:lstStyle/>
          <a:p>
            <a:r>
              <a:rPr lang="zh-CN" altLang="en-US" sz="2800"/>
              <a:t>基于</a:t>
            </a:r>
            <a:r>
              <a:rPr lang="zh-CN" altLang="en-US" sz="2800" b="1"/>
              <a:t>裸机的系统</a:t>
            </a:r>
            <a:r>
              <a:rPr lang="zh-CN" altLang="en-US" sz="2800"/>
              <a:t>设计中，用户软件不仅要实现应用功能，还需要完成硬件初始化、设备管理、中断管理、内存分配等所有的软件任务，工作繁琐，但灵活性强</a:t>
            </a:r>
          </a:p>
          <a:p>
            <a:r>
              <a:rPr lang="zh-CN" altLang="en-US" sz="2800"/>
              <a:t>基于</a:t>
            </a:r>
            <a:r>
              <a:rPr lang="zh-CN" altLang="en-US" sz="2800" b="1"/>
              <a:t>操作系统</a:t>
            </a:r>
            <a:r>
              <a:rPr lang="zh-CN" altLang="en-US" sz="2800"/>
              <a:t>，在设计嵌入式系统应用软件时可专注于应用功能的设计，而不需在系统管理上耗费过多的精力。但资源占用大，带来额外的成本。 </a:t>
            </a:r>
          </a:p>
        </p:txBody>
      </p:sp>
    </p:spTree>
    <p:extLst>
      <p:ext uri="{BB962C8B-B14F-4D97-AF65-F5344CB8AC3E}">
        <p14:creationId xmlns:p14="http://schemas.microsoft.com/office/powerpoint/2010/main" val="875524465"/>
      </p:ext>
    </p:extLst>
  </p:cSld>
  <p:clrMapOvr>
    <a:masterClrMapping/>
  </p:clrMapOvr>
  <p:transition spd="med">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457200" y="333375"/>
            <a:ext cx="8229600" cy="935385"/>
          </a:xfrm>
        </p:spPr>
        <p:txBody>
          <a:bodyPr/>
          <a:lstStyle/>
          <a:p>
            <a:r>
              <a:rPr lang="en-US" altLang="zh-CN" b="1" dirty="0"/>
              <a:t>Windows CE</a:t>
            </a:r>
            <a:r>
              <a:rPr lang="zh-CN" altLang="en-US" b="1" dirty="0"/>
              <a:t>文件系统结构 </a:t>
            </a:r>
          </a:p>
        </p:txBody>
      </p:sp>
      <p:sp>
        <p:nvSpPr>
          <p:cNvPr id="174085" name="Rectangle 5"/>
          <p:cNvSpPr>
            <a:spLocks noChangeArrowheads="1"/>
          </p:cNvSpPr>
          <p:nvPr/>
        </p:nvSpPr>
        <p:spPr bwMode="auto">
          <a:xfrm>
            <a:off x="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4084" name="Object 4"/>
          <p:cNvGraphicFramePr>
            <a:graphicFrameLocks noChangeAspect="1"/>
          </p:cNvGraphicFramePr>
          <p:nvPr/>
        </p:nvGraphicFramePr>
        <p:xfrm>
          <a:off x="355600" y="1663700"/>
          <a:ext cx="8537575" cy="4933950"/>
        </p:xfrm>
        <a:graphic>
          <a:graphicData uri="http://schemas.openxmlformats.org/presentationml/2006/ole">
            <mc:AlternateContent xmlns:mc="http://schemas.openxmlformats.org/markup-compatibility/2006">
              <mc:Choice xmlns:v="urn:schemas-microsoft-com:vml" Requires="v">
                <p:oleObj spid="_x0000_s17424" name="Visio" r:id="rId3" imgW="5006848" imgH="2892207" progId="Visio.Drawing.11">
                  <p:embed/>
                </p:oleObj>
              </mc:Choice>
              <mc:Fallback>
                <p:oleObj name="Visio" r:id="rId3" imgW="5006848" imgH="289220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00" y="1663700"/>
                        <a:ext cx="8537575" cy="493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81148655"/>
      </p:ext>
    </p:extLst>
  </p:cSld>
  <p:clrMapOvr>
    <a:masterClrMapping/>
  </p:clrMapOvr>
  <p:transition spd="med">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zh-CN" altLang="en-US" b="1"/>
              <a:t>存储管理器组成</a:t>
            </a:r>
          </a:p>
        </p:txBody>
      </p:sp>
      <p:sp>
        <p:nvSpPr>
          <p:cNvPr id="169987" name="Rectangle 3"/>
          <p:cNvSpPr>
            <a:spLocks noGrp="1" noChangeArrowheads="1"/>
          </p:cNvSpPr>
          <p:nvPr>
            <p:ph type="body" idx="1"/>
          </p:nvPr>
        </p:nvSpPr>
        <p:spPr>
          <a:xfrm>
            <a:off x="539750" y="2060575"/>
            <a:ext cx="8229600" cy="4183063"/>
          </a:xfrm>
        </p:spPr>
        <p:txBody>
          <a:bodyPr/>
          <a:lstStyle/>
          <a:p>
            <a:pPr>
              <a:lnSpc>
                <a:spcPct val="90000"/>
              </a:lnSpc>
            </a:pPr>
            <a:r>
              <a:rPr lang="zh-CN" altLang="en-US" sz="2600" b="1"/>
              <a:t>存储设备驱动程序，</a:t>
            </a:r>
            <a:r>
              <a:rPr lang="zh-CN" altLang="en-US" sz="2600"/>
              <a:t>外部存储设备通常是块设备，即以块为单位进行访问  </a:t>
            </a:r>
          </a:p>
          <a:p>
            <a:pPr>
              <a:lnSpc>
                <a:spcPct val="90000"/>
              </a:lnSpc>
            </a:pPr>
            <a:r>
              <a:rPr lang="zh-CN" altLang="en-US" sz="2600" b="1"/>
              <a:t>分区驱动程序</a:t>
            </a:r>
            <a:r>
              <a:rPr lang="zh-CN" altLang="en-US" sz="2600"/>
              <a:t>，分区驱动程序是存储驱动程序的转换器  </a:t>
            </a:r>
          </a:p>
          <a:p>
            <a:pPr>
              <a:lnSpc>
                <a:spcPct val="90000"/>
              </a:lnSpc>
            </a:pPr>
            <a:r>
              <a:rPr lang="zh-CN" altLang="en-US" sz="2600" b="1"/>
              <a:t>文件系统驱动程序</a:t>
            </a:r>
            <a:r>
              <a:rPr lang="zh-CN" altLang="en-US" sz="2600"/>
              <a:t>，将存储设备上的数据以文件和文件夹的形式组织起来，包括</a:t>
            </a:r>
            <a:r>
              <a:rPr lang="en-US" altLang="zh-CN" sz="2600"/>
              <a:t>UDFS</a:t>
            </a:r>
            <a:r>
              <a:rPr lang="zh-CN" altLang="en-US" sz="2600"/>
              <a:t>、</a:t>
            </a:r>
            <a:r>
              <a:rPr lang="en-US" altLang="zh-CN" sz="2600"/>
              <a:t>FAT</a:t>
            </a:r>
            <a:r>
              <a:rPr lang="zh-CN" altLang="en-US" sz="2600"/>
              <a:t>、</a:t>
            </a:r>
            <a:r>
              <a:rPr lang="en-US" altLang="zh-CN" sz="2600"/>
              <a:t>TFAT</a:t>
            </a:r>
            <a:r>
              <a:rPr lang="zh-CN" altLang="en-US" sz="2600"/>
              <a:t>等  </a:t>
            </a:r>
          </a:p>
          <a:p>
            <a:pPr>
              <a:lnSpc>
                <a:spcPct val="90000"/>
              </a:lnSpc>
            </a:pPr>
            <a:r>
              <a:rPr lang="zh-CN" altLang="en-US" sz="2600" b="1"/>
              <a:t>文件系统筛选器</a:t>
            </a:r>
            <a:r>
              <a:rPr lang="zh-CN" altLang="en-US" sz="2600"/>
              <a:t>，对文件系统的调用首先要经过筛选器的处理，随后文件系统才能获得这些调用，目的是实现文件访问的特殊处理，如数据加密、压缩及病毒扫描等 </a:t>
            </a:r>
          </a:p>
        </p:txBody>
      </p:sp>
    </p:spTree>
    <p:extLst>
      <p:ext uri="{BB962C8B-B14F-4D97-AF65-F5344CB8AC3E}">
        <p14:creationId xmlns:p14="http://schemas.microsoft.com/office/powerpoint/2010/main" val="2784513015"/>
      </p:ext>
    </p:extLst>
  </p:cSld>
  <p:clrMapOvr>
    <a:masterClrMapping/>
  </p:clrMapOvr>
  <p:transition spd="med">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zh-CN" b="1"/>
              <a:t>Windows CE</a:t>
            </a:r>
            <a:r>
              <a:rPr lang="zh-CN" altLang="en-US" b="1"/>
              <a:t>物理内存分配</a:t>
            </a:r>
          </a:p>
        </p:txBody>
      </p:sp>
      <p:sp>
        <p:nvSpPr>
          <p:cNvPr id="171011" name="Rectangle 3"/>
          <p:cNvSpPr>
            <a:spLocks noGrp="1" noChangeArrowheads="1"/>
          </p:cNvSpPr>
          <p:nvPr>
            <p:ph type="body" idx="1"/>
          </p:nvPr>
        </p:nvSpPr>
        <p:spPr>
          <a:xfrm>
            <a:off x="457200" y="2347913"/>
            <a:ext cx="8229600" cy="2736850"/>
          </a:xfrm>
        </p:spPr>
        <p:txBody>
          <a:bodyPr/>
          <a:lstStyle/>
          <a:p>
            <a:r>
              <a:rPr lang="en-US" altLang="zh-CN" sz="2800" b="1"/>
              <a:t>NK</a:t>
            </a:r>
            <a:r>
              <a:rPr lang="zh-CN" altLang="en-US" sz="2800" b="1"/>
              <a:t>区 ：</a:t>
            </a:r>
            <a:r>
              <a:rPr lang="zh-CN" altLang="en-US" sz="2400"/>
              <a:t>系统定制时在</a:t>
            </a:r>
            <a:r>
              <a:rPr lang="en-US" altLang="zh-CN" sz="2400"/>
              <a:t>Config.bib</a:t>
            </a:r>
            <a:r>
              <a:rPr lang="zh-CN" altLang="en-US" sz="2400"/>
              <a:t>配置文件中定义的一段</a:t>
            </a:r>
            <a:r>
              <a:rPr lang="en-US" altLang="zh-CN" sz="2400"/>
              <a:t>RAM</a:t>
            </a:r>
            <a:r>
              <a:rPr lang="zh-CN" altLang="en-US" sz="2400"/>
              <a:t>区域，</a:t>
            </a:r>
            <a:r>
              <a:rPr lang="en-US" altLang="zh-CN" sz="2400"/>
              <a:t>Windows CE</a:t>
            </a:r>
            <a:r>
              <a:rPr lang="zh-CN" altLang="en-US" sz="2400"/>
              <a:t>将</a:t>
            </a:r>
            <a:r>
              <a:rPr lang="en-US" altLang="zh-CN" sz="2400"/>
              <a:t>NK</a:t>
            </a:r>
            <a:r>
              <a:rPr lang="zh-CN" altLang="en-US" sz="2400"/>
              <a:t>区看作是</a:t>
            </a:r>
            <a:r>
              <a:rPr lang="en-US" altLang="zh-CN" sz="2400"/>
              <a:t>ROM </a:t>
            </a:r>
          </a:p>
          <a:p>
            <a:r>
              <a:rPr lang="zh-CN" altLang="en-US" sz="2800" b="1"/>
              <a:t>对象存储区 </a:t>
            </a:r>
          </a:p>
          <a:p>
            <a:r>
              <a:rPr lang="zh-CN" altLang="en-US" sz="2800" b="1"/>
              <a:t>应用程序内存区 </a:t>
            </a:r>
          </a:p>
          <a:p>
            <a:endParaRPr lang="en-US" altLang="zh-CN" sz="2800"/>
          </a:p>
        </p:txBody>
      </p:sp>
    </p:spTree>
    <p:extLst>
      <p:ext uri="{BB962C8B-B14F-4D97-AF65-F5344CB8AC3E}">
        <p14:creationId xmlns:p14="http://schemas.microsoft.com/office/powerpoint/2010/main" val="2538371757"/>
      </p:ext>
    </p:extLst>
  </p:cSld>
  <p:clrMapOvr>
    <a:masterClrMapping/>
  </p:clrMapOvr>
  <p:transition spd="med">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zh-CN" sz="4000" b="1"/>
              <a:t>Windows CE</a:t>
            </a:r>
            <a:r>
              <a:rPr lang="zh-CN" altLang="en-US" sz="4000" b="1"/>
              <a:t>虚拟地址空间</a:t>
            </a:r>
          </a:p>
        </p:txBody>
      </p:sp>
      <p:sp>
        <p:nvSpPr>
          <p:cNvPr id="175107" name="Rectangle 3"/>
          <p:cNvSpPr>
            <a:spLocks noGrp="1" noChangeArrowheads="1"/>
          </p:cNvSpPr>
          <p:nvPr>
            <p:ph type="body" idx="1"/>
          </p:nvPr>
        </p:nvSpPr>
        <p:spPr>
          <a:xfrm>
            <a:off x="457200" y="2268538"/>
            <a:ext cx="8229600" cy="3392487"/>
          </a:xfrm>
        </p:spPr>
        <p:txBody>
          <a:bodyPr/>
          <a:lstStyle/>
          <a:p>
            <a:r>
              <a:rPr lang="en-US" altLang="zh-CN" sz="2800"/>
              <a:t>Windows CE</a:t>
            </a:r>
            <a:r>
              <a:rPr lang="zh-CN" altLang="en-US" sz="2800"/>
              <a:t>实现一个线性的</a:t>
            </a:r>
            <a:r>
              <a:rPr lang="en-US" altLang="zh-CN" sz="2800"/>
              <a:t>32</a:t>
            </a:r>
            <a:r>
              <a:rPr lang="zh-CN" altLang="en-US" sz="2800"/>
              <a:t>位虚拟地址空间</a:t>
            </a:r>
          </a:p>
          <a:p>
            <a:r>
              <a:rPr lang="zh-CN" altLang="en-US" sz="2800"/>
              <a:t>上半部</a:t>
            </a:r>
            <a:r>
              <a:rPr lang="en-US" altLang="zh-CN" sz="2800"/>
              <a:t>2GB</a:t>
            </a:r>
            <a:r>
              <a:rPr lang="zh-CN" altLang="en-US" sz="2800"/>
              <a:t>是内核空间，下半部</a:t>
            </a:r>
            <a:r>
              <a:rPr lang="en-US" altLang="zh-CN" sz="2800"/>
              <a:t>2GB</a:t>
            </a:r>
            <a:r>
              <a:rPr lang="zh-CN" altLang="en-US" sz="2800"/>
              <a:t>是用户空间 </a:t>
            </a:r>
          </a:p>
          <a:p>
            <a:r>
              <a:rPr lang="zh-CN" altLang="en-US" sz="2800"/>
              <a:t>用户空间被分成</a:t>
            </a:r>
            <a:r>
              <a:rPr lang="en-US" altLang="zh-CN" sz="2800"/>
              <a:t>64</a:t>
            </a:r>
            <a:r>
              <a:rPr lang="zh-CN" altLang="en-US" sz="2800"/>
              <a:t>个</a:t>
            </a:r>
            <a:r>
              <a:rPr lang="en-US" altLang="zh-CN" sz="2800"/>
              <a:t>32MB</a:t>
            </a:r>
            <a:r>
              <a:rPr lang="zh-CN" altLang="en-US" sz="2800"/>
              <a:t>的</a:t>
            </a:r>
            <a:r>
              <a:rPr lang="en-US" altLang="zh-CN" sz="2800"/>
              <a:t>Slot</a:t>
            </a:r>
            <a:r>
              <a:rPr lang="zh-CN" altLang="en-US" sz="2800"/>
              <a:t>，其中</a:t>
            </a:r>
            <a:r>
              <a:rPr lang="en-US" altLang="zh-CN" sz="2800"/>
              <a:t>SLOT0~SLOT32</a:t>
            </a:r>
            <a:r>
              <a:rPr lang="zh-CN" altLang="en-US" sz="2800"/>
              <a:t>由所有应用程序使用，</a:t>
            </a:r>
            <a:r>
              <a:rPr lang="en-US" altLang="zh-CN" sz="2800"/>
              <a:t>SLOT0</a:t>
            </a:r>
            <a:r>
              <a:rPr lang="zh-CN" altLang="en-US" sz="2800"/>
              <a:t>由当前占有</a:t>
            </a:r>
            <a:r>
              <a:rPr lang="en-US" altLang="zh-CN" sz="2800"/>
              <a:t>CPU</a:t>
            </a:r>
            <a:r>
              <a:rPr lang="zh-CN" altLang="en-US" sz="2800"/>
              <a:t>的进程使用，</a:t>
            </a:r>
            <a:r>
              <a:rPr lang="en-US" altLang="zh-CN" sz="2800"/>
              <a:t>SLOT1</a:t>
            </a:r>
            <a:r>
              <a:rPr lang="zh-CN" altLang="en-US" sz="2800"/>
              <a:t>由</a:t>
            </a:r>
            <a:r>
              <a:rPr lang="en-US" altLang="zh-CN" sz="2800"/>
              <a:t>XIP DLL</a:t>
            </a:r>
            <a:r>
              <a:rPr lang="zh-CN" altLang="en-US" sz="2800"/>
              <a:t>使用，其它</a:t>
            </a:r>
            <a:r>
              <a:rPr lang="en-US" altLang="zh-CN" sz="2800"/>
              <a:t>SLOT</a:t>
            </a:r>
            <a:r>
              <a:rPr lang="zh-CN" altLang="en-US" sz="2800"/>
              <a:t>用于进程，每个进程占用一个</a:t>
            </a:r>
            <a:r>
              <a:rPr lang="en-US" altLang="zh-CN" sz="2800"/>
              <a:t>SLOT </a:t>
            </a:r>
          </a:p>
        </p:txBody>
      </p:sp>
    </p:spTree>
    <p:extLst>
      <p:ext uri="{BB962C8B-B14F-4D97-AF65-F5344CB8AC3E}">
        <p14:creationId xmlns:p14="http://schemas.microsoft.com/office/powerpoint/2010/main" val="1645025412"/>
      </p:ext>
    </p:extLst>
  </p:cSld>
  <p:clrMapOvr>
    <a:masterClrMapping/>
  </p:clrMapOvr>
  <p:transition spd="med">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zh-CN" b="1"/>
              <a:t>Windows CE</a:t>
            </a:r>
            <a:r>
              <a:rPr lang="zh-CN" altLang="en-US" b="1"/>
              <a:t>虚拟内存地址空间 </a:t>
            </a:r>
          </a:p>
        </p:txBody>
      </p:sp>
      <p:sp>
        <p:nvSpPr>
          <p:cNvPr id="172037" name="Rectangle 5"/>
          <p:cNvSpPr>
            <a:spLocks noChangeArrowheads="1"/>
          </p:cNvSpPr>
          <p:nvPr/>
        </p:nvSpPr>
        <p:spPr bwMode="auto">
          <a:xfrm>
            <a:off x="0" y="1995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2036" name="Object 4"/>
          <p:cNvGraphicFramePr>
            <a:graphicFrameLocks noChangeAspect="1"/>
          </p:cNvGraphicFramePr>
          <p:nvPr/>
        </p:nvGraphicFramePr>
        <p:xfrm>
          <a:off x="468313" y="1844675"/>
          <a:ext cx="8207375" cy="4541838"/>
        </p:xfrm>
        <a:graphic>
          <a:graphicData uri="http://schemas.openxmlformats.org/presentationml/2006/ole">
            <mc:AlternateContent xmlns:mc="http://schemas.openxmlformats.org/markup-compatibility/2006">
              <mc:Choice xmlns:v="urn:schemas-microsoft-com:vml" Requires="v">
                <p:oleObj spid="_x0000_s18448" name="Visio" r:id="rId3" imgW="5629272" imgH="3114545" progId="Visio.Drawing.11">
                  <p:embed/>
                </p:oleObj>
              </mc:Choice>
              <mc:Fallback>
                <p:oleObj name="Visio" r:id="rId3" imgW="5629272" imgH="311454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844675"/>
                        <a:ext cx="8207375" cy="454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91604211"/>
      </p:ext>
    </p:extLst>
  </p:cSld>
  <p:clrMapOvr>
    <a:masterClrMapping/>
  </p:clrMapOvr>
  <p:transition spd="med">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b="1"/>
              <a:t>Windows CE</a:t>
            </a:r>
            <a:r>
              <a:rPr lang="zh-CN" altLang="en-US" b="1"/>
              <a:t>系统调度 </a:t>
            </a:r>
          </a:p>
        </p:txBody>
      </p:sp>
      <p:sp>
        <p:nvSpPr>
          <p:cNvPr id="176131" name="Rectangle 3"/>
          <p:cNvSpPr>
            <a:spLocks noGrp="1" noChangeArrowheads="1"/>
          </p:cNvSpPr>
          <p:nvPr>
            <p:ph type="body" idx="1"/>
          </p:nvPr>
        </p:nvSpPr>
        <p:spPr>
          <a:xfrm>
            <a:off x="457200" y="2343150"/>
            <a:ext cx="8229600" cy="2814638"/>
          </a:xfrm>
        </p:spPr>
        <p:txBody>
          <a:bodyPr/>
          <a:lstStyle/>
          <a:p>
            <a:r>
              <a:rPr lang="zh-CN" altLang="en-US" sz="2800" b="1"/>
              <a:t>多进程操作系统</a:t>
            </a:r>
            <a:r>
              <a:rPr lang="zh-CN" altLang="en-US" sz="2800"/>
              <a:t>：</a:t>
            </a:r>
            <a:r>
              <a:rPr lang="zh-CN" altLang="en-US" sz="2400"/>
              <a:t>支持最多</a:t>
            </a:r>
            <a:r>
              <a:rPr lang="en-US" altLang="zh-CN" sz="2400"/>
              <a:t>32</a:t>
            </a:r>
            <a:r>
              <a:rPr lang="zh-CN" altLang="en-US" sz="2400"/>
              <a:t>个进程（</a:t>
            </a:r>
            <a:r>
              <a:rPr lang="en-US" altLang="zh-CN" sz="2400"/>
              <a:t>Windows CE 6.0</a:t>
            </a:r>
            <a:r>
              <a:rPr lang="zh-CN" altLang="en-US" sz="2400"/>
              <a:t>已扩展到</a:t>
            </a:r>
            <a:r>
              <a:rPr lang="en-US" altLang="zh-CN" sz="2400"/>
              <a:t>32000</a:t>
            </a:r>
            <a:r>
              <a:rPr lang="zh-CN" altLang="en-US" sz="2400"/>
              <a:t>个进程）</a:t>
            </a:r>
            <a:r>
              <a:rPr lang="zh-CN" altLang="en-US" sz="2800"/>
              <a:t> </a:t>
            </a:r>
          </a:p>
          <a:p>
            <a:r>
              <a:rPr lang="zh-CN" altLang="en-US" sz="2800" b="1"/>
              <a:t>系统进程</a:t>
            </a:r>
            <a:r>
              <a:rPr lang="zh-CN" altLang="en-US" sz="2800"/>
              <a:t>：</a:t>
            </a:r>
            <a:r>
              <a:rPr lang="en-US" altLang="zh-CN" sz="2400"/>
              <a:t>Nk.exe</a:t>
            </a:r>
            <a:r>
              <a:rPr lang="zh-CN" altLang="en-US" sz="2400"/>
              <a:t>（系统内核）、</a:t>
            </a:r>
            <a:r>
              <a:rPr lang="en-US" altLang="zh-CN" sz="2400"/>
              <a:t>Filesys.exe</a:t>
            </a:r>
            <a:r>
              <a:rPr lang="zh-CN" altLang="en-US" sz="2400"/>
              <a:t>（文件管理器）、</a:t>
            </a:r>
            <a:r>
              <a:rPr lang="en-US" altLang="zh-CN" sz="2400"/>
              <a:t>GWES.exe</a:t>
            </a:r>
            <a:r>
              <a:rPr lang="zh-CN" altLang="en-US" sz="2400"/>
              <a:t>（图形窗口事件子系统）、</a:t>
            </a:r>
            <a:r>
              <a:rPr lang="en-US" altLang="zh-CN" sz="2400"/>
              <a:t>Device.exe</a:t>
            </a:r>
            <a:r>
              <a:rPr lang="zh-CN" altLang="en-US" sz="2400"/>
              <a:t>（设备管理器）、</a:t>
            </a:r>
            <a:r>
              <a:rPr lang="en-US" altLang="zh-CN" sz="2400"/>
              <a:t>Explorer.exe</a:t>
            </a:r>
            <a:r>
              <a:rPr lang="zh-CN" altLang="en-US" sz="2400"/>
              <a:t>（</a:t>
            </a:r>
            <a:r>
              <a:rPr lang="en-US" altLang="zh-CN" sz="2400"/>
              <a:t>Shell</a:t>
            </a:r>
            <a:r>
              <a:rPr lang="zh-CN" altLang="en-US" sz="2400"/>
              <a:t>进程）、</a:t>
            </a:r>
            <a:r>
              <a:rPr lang="en-US" altLang="zh-CN" sz="2400"/>
              <a:t>Server.exe</a:t>
            </a:r>
            <a:r>
              <a:rPr lang="zh-CN" altLang="en-US" sz="2400"/>
              <a:t>（服务管理器进程）等 </a:t>
            </a:r>
          </a:p>
          <a:p>
            <a:endParaRPr lang="en-US" altLang="zh-CN" sz="2400"/>
          </a:p>
        </p:txBody>
      </p:sp>
    </p:spTree>
    <p:extLst>
      <p:ext uri="{BB962C8B-B14F-4D97-AF65-F5344CB8AC3E}">
        <p14:creationId xmlns:p14="http://schemas.microsoft.com/office/powerpoint/2010/main" val="4004544963"/>
      </p:ext>
    </p:extLst>
  </p:cSld>
  <p:clrMapOvr>
    <a:masterClrMapping/>
  </p:clrMapOvr>
  <p:transition spd="med">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457200" y="260350"/>
            <a:ext cx="8229600" cy="864394"/>
          </a:xfrm>
        </p:spPr>
        <p:txBody>
          <a:bodyPr/>
          <a:lstStyle/>
          <a:p>
            <a:r>
              <a:rPr lang="en-US" altLang="zh-CN" b="1" dirty="0"/>
              <a:t>Windows CE</a:t>
            </a:r>
            <a:r>
              <a:rPr lang="zh-CN" altLang="en-US" b="1" dirty="0"/>
              <a:t>的进程管理 </a:t>
            </a:r>
          </a:p>
        </p:txBody>
      </p:sp>
      <p:sp>
        <p:nvSpPr>
          <p:cNvPr id="177157" name="Rectangle 5"/>
          <p:cNvSpPr>
            <a:spLocks noChangeArrowheads="1"/>
          </p:cNvSpPr>
          <p:nvPr/>
        </p:nvSpPr>
        <p:spPr bwMode="auto">
          <a:xfrm>
            <a:off x="0" y="1685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7156" name="Object 4"/>
          <p:cNvGraphicFramePr>
            <a:graphicFrameLocks noChangeAspect="1"/>
          </p:cNvGraphicFramePr>
          <p:nvPr/>
        </p:nvGraphicFramePr>
        <p:xfrm>
          <a:off x="539750" y="1557338"/>
          <a:ext cx="7991475" cy="5038725"/>
        </p:xfrm>
        <a:graphic>
          <a:graphicData uri="http://schemas.openxmlformats.org/presentationml/2006/ole">
            <mc:AlternateContent xmlns:mc="http://schemas.openxmlformats.org/markup-compatibility/2006">
              <mc:Choice xmlns:v="urn:schemas-microsoft-com:vml" Requires="v">
                <p:oleObj spid="_x0000_s19472" name="Visio" r:id="rId3" imgW="5657810" imgH="3806426" progId="Visio.Drawing.11">
                  <p:embed/>
                </p:oleObj>
              </mc:Choice>
              <mc:Fallback>
                <p:oleObj name="Visio" r:id="rId3" imgW="5657810" imgH="380642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557338"/>
                        <a:ext cx="7991475" cy="503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7158" name="Oval 6"/>
          <p:cNvSpPr>
            <a:spLocks noChangeArrowheads="1"/>
          </p:cNvSpPr>
          <p:nvPr/>
        </p:nvSpPr>
        <p:spPr bwMode="auto">
          <a:xfrm>
            <a:off x="1979613" y="4005263"/>
            <a:ext cx="1368425" cy="8636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12189521"/>
      </p:ext>
    </p:extLst>
  </p:cSld>
  <p:clrMapOvr>
    <a:masterClrMapping/>
  </p:clrMapOvr>
  <p:transition spd="med">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457200" y="457200"/>
            <a:ext cx="8229600" cy="811560"/>
          </a:xfrm>
        </p:spPr>
        <p:txBody>
          <a:bodyPr/>
          <a:lstStyle/>
          <a:p>
            <a:r>
              <a:rPr lang="en-US" altLang="zh-CN" b="1" dirty="0"/>
              <a:t>Windows CE</a:t>
            </a:r>
            <a:r>
              <a:rPr lang="zh-CN" altLang="en-US" b="1" dirty="0"/>
              <a:t>线程优先级 </a:t>
            </a:r>
          </a:p>
        </p:txBody>
      </p:sp>
      <p:graphicFrame>
        <p:nvGraphicFramePr>
          <p:cNvPr id="178244" name="Group 68"/>
          <p:cNvGraphicFramePr>
            <a:graphicFrameLocks noGrp="1"/>
          </p:cNvGraphicFramePr>
          <p:nvPr>
            <p:ph idx="1"/>
          </p:nvPr>
        </p:nvGraphicFramePr>
        <p:xfrm>
          <a:off x="457200" y="2565400"/>
          <a:ext cx="8229600" cy="2870201"/>
        </p:xfrm>
        <a:graphic>
          <a:graphicData uri="http://schemas.openxmlformats.org/drawingml/2006/table">
            <a:tbl>
              <a:tblPr/>
              <a:tblGrid>
                <a:gridCol w="1954213">
                  <a:extLst>
                    <a:ext uri="{9D8B030D-6E8A-4147-A177-3AD203B41FA5}">
                      <a16:colId xmlns:a16="http://schemas.microsoft.com/office/drawing/2014/main" val="20000"/>
                    </a:ext>
                  </a:extLst>
                </a:gridCol>
                <a:gridCol w="6275387">
                  <a:extLst>
                    <a:ext uri="{9D8B030D-6E8A-4147-A177-3AD203B41FA5}">
                      <a16:colId xmlns:a16="http://schemas.microsoft.com/office/drawing/2014/main" val="20001"/>
                    </a:ext>
                  </a:extLst>
                </a:gridCol>
              </a:tblGrid>
              <a:tr h="5746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优先级范围</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线程分配对象</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308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0~96</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高实时性应用程序的线程</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46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97~152</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驱动程序线程</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308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153~247</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低实时性应用程序的线程</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46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248~255</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普通非实时性应用程序的线程</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131315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zh-CN" b="1"/>
              <a:t>Platform Builder</a:t>
            </a:r>
            <a:r>
              <a:rPr lang="zh-CN" altLang="en-US" b="1"/>
              <a:t>系统定制工具 </a:t>
            </a:r>
          </a:p>
        </p:txBody>
      </p:sp>
      <p:sp>
        <p:nvSpPr>
          <p:cNvPr id="180227" name="Rectangle 3"/>
          <p:cNvSpPr>
            <a:spLocks noGrp="1" noChangeArrowheads="1"/>
          </p:cNvSpPr>
          <p:nvPr>
            <p:ph type="body" idx="1"/>
          </p:nvPr>
        </p:nvSpPr>
        <p:spPr>
          <a:xfrm>
            <a:off x="457200" y="2279650"/>
            <a:ext cx="8229600" cy="2733675"/>
          </a:xfrm>
        </p:spPr>
        <p:txBody>
          <a:bodyPr/>
          <a:lstStyle/>
          <a:p>
            <a:pPr>
              <a:lnSpc>
                <a:spcPct val="90000"/>
              </a:lnSpc>
            </a:pPr>
            <a:r>
              <a:rPr lang="en-US" altLang="zh-CN" sz="2800" b="1"/>
              <a:t>WinCE</a:t>
            </a:r>
            <a:r>
              <a:rPr lang="zh-CN" altLang="en-US" sz="2800" b="1"/>
              <a:t>系统软件开发</a:t>
            </a:r>
            <a:r>
              <a:rPr lang="zh-CN" altLang="en-US" sz="2800"/>
              <a:t>：</a:t>
            </a:r>
            <a:r>
              <a:rPr lang="zh-CN" altLang="en-US" sz="2400"/>
              <a:t>操作系统定制和应用软件开发 </a:t>
            </a:r>
          </a:p>
          <a:p>
            <a:pPr>
              <a:lnSpc>
                <a:spcPct val="90000"/>
              </a:lnSpc>
            </a:pPr>
            <a:r>
              <a:rPr lang="en-US" altLang="zh-CN" sz="2800" b="1"/>
              <a:t>WinCE</a:t>
            </a:r>
            <a:r>
              <a:rPr lang="zh-CN" altLang="en-US" sz="2800" b="1"/>
              <a:t>定制</a:t>
            </a:r>
            <a:r>
              <a:rPr lang="zh-CN" altLang="en-US" sz="2800"/>
              <a:t>：</a:t>
            </a:r>
            <a:r>
              <a:rPr lang="en-US" altLang="zh-CN" sz="2400"/>
              <a:t>700</a:t>
            </a:r>
            <a:r>
              <a:rPr lang="zh-CN" altLang="en-US" sz="2400"/>
              <a:t>多个可选组件，组件之间还可能存在依赖关系 </a:t>
            </a:r>
          </a:p>
          <a:p>
            <a:pPr>
              <a:lnSpc>
                <a:spcPct val="90000"/>
              </a:lnSpc>
            </a:pPr>
            <a:r>
              <a:rPr lang="en-US" altLang="zh-CN" sz="2800"/>
              <a:t>Microsoft Platform Builder for Windows CE</a:t>
            </a:r>
            <a:r>
              <a:rPr lang="zh-CN" altLang="en-US" sz="2800"/>
              <a:t>，简称</a:t>
            </a:r>
            <a:r>
              <a:rPr lang="en-US" altLang="zh-CN" sz="2800" b="1"/>
              <a:t>Platform Builder</a:t>
            </a:r>
            <a:r>
              <a:rPr lang="zh-CN" altLang="en-US" sz="2800"/>
              <a:t>或</a:t>
            </a:r>
            <a:r>
              <a:rPr lang="en-US" altLang="zh-CN" sz="2800"/>
              <a:t>PB </a:t>
            </a:r>
            <a:r>
              <a:rPr lang="zh-CN" altLang="en-US" sz="2800"/>
              <a:t>：</a:t>
            </a:r>
            <a:r>
              <a:rPr lang="zh-CN" altLang="en-US" sz="2400"/>
              <a:t>用于创建用户自定义</a:t>
            </a:r>
            <a:r>
              <a:rPr lang="en-US" altLang="zh-CN" sz="2400"/>
              <a:t>Windows CE</a:t>
            </a:r>
            <a:r>
              <a:rPr lang="zh-CN" altLang="en-US" sz="2400"/>
              <a:t>操作系统的集成开发环境</a:t>
            </a:r>
          </a:p>
        </p:txBody>
      </p:sp>
    </p:spTree>
    <p:extLst>
      <p:ext uri="{BB962C8B-B14F-4D97-AF65-F5344CB8AC3E}">
        <p14:creationId xmlns:p14="http://schemas.microsoft.com/office/powerpoint/2010/main" val="1025773939"/>
      </p:ext>
    </p:extLst>
  </p:cSld>
  <p:clrMapOvr>
    <a:masterClrMapping/>
  </p:clrMapOvr>
  <p:transition spd="med">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685800" y="304800"/>
            <a:ext cx="7772400" cy="1143000"/>
          </a:xfrm>
        </p:spPr>
        <p:txBody>
          <a:bodyPr/>
          <a:lstStyle/>
          <a:p>
            <a:r>
              <a:rPr lang="en-US" altLang="zh-CN" b="1"/>
              <a:t>Platform Builder</a:t>
            </a:r>
          </a:p>
        </p:txBody>
      </p:sp>
      <p:sp>
        <p:nvSpPr>
          <p:cNvPr id="192515" name="Rectangle 3"/>
          <p:cNvSpPr>
            <a:spLocks noChangeArrowheads="1"/>
          </p:cNvSpPr>
          <p:nvPr/>
        </p:nvSpPr>
        <p:spPr bwMode="auto">
          <a:xfrm>
            <a:off x="1938338" y="1528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192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1412875"/>
            <a:ext cx="6934200" cy="5003800"/>
          </a:xfrm>
          <a:prstGeom prst="rect">
            <a:avLst/>
          </a:prstGeom>
          <a:noFill/>
          <a:extLst>
            <a:ext uri="{909E8E84-426E-40DD-AFC4-6F175D3DCCD1}">
              <a14:hiddenFill xmlns:a14="http://schemas.microsoft.com/office/drawing/2010/main">
                <a:solidFill>
                  <a:srgbClr val="FFFFFF"/>
                </a:solidFill>
              </a14:hiddenFill>
            </a:ext>
          </a:extLst>
        </p:spPr>
      </p:pic>
      <p:sp>
        <p:nvSpPr>
          <p:cNvPr id="192517" name="Text Box 5"/>
          <p:cNvSpPr txBox="1">
            <a:spLocks noChangeArrowheads="1"/>
          </p:cNvSpPr>
          <p:nvPr/>
        </p:nvSpPr>
        <p:spPr bwMode="auto">
          <a:xfrm>
            <a:off x="6415088" y="3698875"/>
            <a:ext cx="121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FF0000"/>
                </a:solidFill>
                <a:latin typeface="Times New Roman" panose="02020603050405020304" pitchFamily="18" charset="0"/>
              </a:rPr>
              <a:t>特性目录窗口</a:t>
            </a:r>
          </a:p>
        </p:txBody>
      </p:sp>
      <p:sp>
        <p:nvSpPr>
          <p:cNvPr id="192518" name="Text Box 6"/>
          <p:cNvSpPr txBox="1">
            <a:spLocks noChangeArrowheads="1"/>
          </p:cNvSpPr>
          <p:nvPr/>
        </p:nvSpPr>
        <p:spPr bwMode="auto">
          <a:xfrm>
            <a:off x="4281488" y="3546475"/>
            <a:ext cx="121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FF0000"/>
                </a:solidFill>
                <a:latin typeface="Times New Roman" panose="02020603050405020304" pitchFamily="18" charset="0"/>
              </a:rPr>
              <a:t>文本编辑窗口</a:t>
            </a:r>
          </a:p>
        </p:txBody>
      </p:sp>
      <p:sp>
        <p:nvSpPr>
          <p:cNvPr id="192519" name="Text Box 7"/>
          <p:cNvSpPr txBox="1">
            <a:spLocks noChangeArrowheads="1"/>
          </p:cNvSpPr>
          <p:nvPr/>
        </p:nvSpPr>
        <p:spPr bwMode="auto">
          <a:xfrm>
            <a:off x="1538288" y="3546475"/>
            <a:ext cx="121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FF0000"/>
                </a:solidFill>
                <a:latin typeface="Times New Roman" panose="02020603050405020304" pitchFamily="18" charset="0"/>
              </a:rPr>
              <a:t>工作空间窗口</a:t>
            </a:r>
          </a:p>
        </p:txBody>
      </p:sp>
      <p:sp>
        <p:nvSpPr>
          <p:cNvPr id="192520" name="Text Box 8"/>
          <p:cNvSpPr txBox="1">
            <a:spLocks noChangeArrowheads="1"/>
          </p:cNvSpPr>
          <p:nvPr/>
        </p:nvSpPr>
        <p:spPr bwMode="auto">
          <a:xfrm>
            <a:off x="3138488" y="156527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FF0000"/>
                </a:solidFill>
                <a:latin typeface="Times New Roman" panose="02020603050405020304" pitchFamily="18" charset="0"/>
              </a:rPr>
              <a:t>菜单与工具条</a:t>
            </a:r>
          </a:p>
        </p:txBody>
      </p:sp>
      <p:sp>
        <p:nvSpPr>
          <p:cNvPr id="192521" name="Text Box 9"/>
          <p:cNvSpPr txBox="1">
            <a:spLocks noChangeArrowheads="1"/>
          </p:cNvSpPr>
          <p:nvPr/>
        </p:nvSpPr>
        <p:spPr bwMode="auto">
          <a:xfrm>
            <a:off x="4738688" y="568007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solidFill>
                  <a:srgbClr val="FF0000"/>
                </a:solidFill>
                <a:latin typeface="Times New Roman" panose="02020603050405020304" pitchFamily="18" charset="0"/>
              </a:rPr>
              <a:t>输出信息窗口</a:t>
            </a:r>
          </a:p>
        </p:txBody>
      </p:sp>
      <p:sp>
        <p:nvSpPr>
          <p:cNvPr id="192522" name="AutoShape 10"/>
          <p:cNvSpPr>
            <a:spLocks/>
          </p:cNvSpPr>
          <p:nvPr/>
        </p:nvSpPr>
        <p:spPr bwMode="auto">
          <a:xfrm>
            <a:off x="7405688" y="2479675"/>
            <a:ext cx="152400" cy="457200"/>
          </a:xfrm>
          <a:prstGeom prst="rightBrace">
            <a:avLst>
              <a:gd name="adj1" fmla="val 25000"/>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3" name="Line 11"/>
          <p:cNvSpPr>
            <a:spLocks noChangeShapeType="1"/>
          </p:cNvSpPr>
          <p:nvPr/>
        </p:nvSpPr>
        <p:spPr bwMode="auto">
          <a:xfrm>
            <a:off x="1081088" y="5527675"/>
            <a:ext cx="22098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907125779"/>
      </p:ext>
    </p:extLst>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b="1"/>
              <a:t>嵌入式操作系统特点 </a:t>
            </a:r>
          </a:p>
        </p:txBody>
      </p:sp>
      <p:sp>
        <p:nvSpPr>
          <p:cNvPr id="97283" name="Rectangle 3"/>
          <p:cNvSpPr>
            <a:spLocks noGrp="1" noChangeArrowheads="1"/>
          </p:cNvSpPr>
          <p:nvPr>
            <p:ph type="body" idx="1"/>
          </p:nvPr>
        </p:nvSpPr>
        <p:spPr>
          <a:xfrm>
            <a:off x="539552" y="1556792"/>
            <a:ext cx="8229600" cy="2887662"/>
          </a:xfrm>
        </p:spPr>
        <p:txBody>
          <a:bodyPr/>
          <a:lstStyle/>
          <a:p>
            <a:r>
              <a:rPr lang="zh-CN" altLang="en-US" sz="2800" dirty="0"/>
              <a:t>模块化，可定制 </a:t>
            </a:r>
          </a:p>
          <a:p>
            <a:r>
              <a:rPr lang="zh-CN" altLang="en-US" sz="2800" dirty="0"/>
              <a:t>实时性强 </a:t>
            </a:r>
          </a:p>
          <a:p>
            <a:r>
              <a:rPr lang="zh-CN" altLang="en-US" sz="2800" dirty="0"/>
              <a:t>稳定性要求高 </a:t>
            </a:r>
          </a:p>
          <a:p>
            <a:r>
              <a:rPr lang="zh-CN" altLang="en-US" sz="2800" dirty="0"/>
              <a:t>代码有固化的要求 </a:t>
            </a:r>
          </a:p>
          <a:p>
            <a:r>
              <a:rPr lang="zh-CN" altLang="en-US" sz="2800" dirty="0"/>
              <a:t>具有良好的硬件适应性，便于移植 </a:t>
            </a:r>
          </a:p>
        </p:txBody>
      </p:sp>
    </p:spTree>
    <p:extLst>
      <p:ext uri="{BB962C8B-B14F-4D97-AF65-F5344CB8AC3E}">
        <p14:creationId xmlns:p14="http://schemas.microsoft.com/office/powerpoint/2010/main" val="1486426375"/>
      </p:ext>
    </p:extLst>
  </p:cSld>
  <p:clrMapOvr>
    <a:masterClrMapping/>
  </p:clrMapOvr>
  <p:transition spd="med">
    <p:rand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zh-CN" b="1"/>
              <a:t>WinCE</a:t>
            </a:r>
            <a:r>
              <a:rPr lang="zh-CN" altLang="en-US" b="1"/>
              <a:t>的定制</a:t>
            </a:r>
          </a:p>
        </p:txBody>
      </p:sp>
      <p:sp>
        <p:nvSpPr>
          <p:cNvPr id="181251" name="Rectangle 3"/>
          <p:cNvSpPr>
            <a:spLocks noGrp="1" noChangeArrowheads="1"/>
          </p:cNvSpPr>
          <p:nvPr>
            <p:ph type="body" idx="1"/>
          </p:nvPr>
        </p:nvSpPr>
        <p:spPr>
          <a:xfrm>
            <a:off x="457200" y="2486025"/>
            <a:ext cx="8229600" cy="2671763"/>
          </a:xfrm>
        </p:spPr>
        <p:txBody>
          <a:bodyPr/>
          <a:lstStyle/>
          <a:p>
            <a:r>
              <a:rPr lang="zh-CN" altLang="en-US" sz="2800"/>
              <a:t>用户首先选择目标硬件平台类型：</a:t>
            </a:r>
            <a:r>
              <a:rPr lang="en-US" altLang="zh-CN" sz="2800"/>
              <a:t>CEPC x86</a:t>
            </a:r>
            <a:r>
              <a:rPr lang="zh-CN" altLang="en-US" sz="2800"/>
              <a:t>、</a:t>
            </a:r>
            <a:r>
              <a:rPr lang="en-US" altLang="zh-CN" sz="2800"/>
              <a:t>AMD Geode</a:t>
            </a:r>
            <a:r>
              <a:rPr lang="zh-CN" altLang="en-US" sz="2800"/>
              <a:t>：</a:t>
            </a:r>
            <a:r>
              <a:rPr lang="en-US" altLang="zh-CN" sz="2800"/>
              <a:t>x86</a:t>
            </a:r>
            <a:r>
              <a:rPr lang="zh-CN" altLang="en-US" sz="2800"/>
              <a:t>、</a:t>
            </a:r>
            <a:r>
              <a:rPr lang="en-US" altLang="zh-CN" sz="2800"/>
              <a:t>SAMSUNG SMDK2410</a:t>
            </a:r>
            <a:r>
              <a:rPr lang="zh-CN" altLang="en-US" sz="2800"/>
              <a:t>等 </a:t>
            </a:r>
          </a:p>
          <a:p>
            <a:r>
              <a:rPr lang="zh-CN" altLang="en-US" sz="2800"/>
              <a:t>根据系统的配置及功能为目标平台添加各种需要的组件，并设置操作系统的其它配置参数 </a:t>
            </a:r>
          </a:p>
          <a:p>
            <a:r>
              <a:rPr lang="zh-CN" altLang="en-US" sz="2800"/>
              <a:t>开始创建新的</a:t>
            </a:r>
            <a:r>
              <a:rPr lang="en-US" altLang="zh-CN" sz="2800"/>
              <a:t>Windows CE</a:t>
            </a:r>
            <a:r>
              <a:rPr lang="zh-CN" altLang="en-US" sz="2800"/>
              <a:t>映像 </a:t>
            </a:r>
          </a:p>
        </p:txBody>
      </p:sp>
    </p:spTree>
    <p:extLst>
      <p:ext uri="{BB962C8B-B14F-4D97-AF65-F5344CB8AC3E}">
        <p14:creationId xmlns:p14="http://schemas.microsoft.com/office/powerpoint/2010/main" val="2207512527"/>
      </p:ext>
    </p:extLst>
  </p:cSld>
  <p:clrMapOvr>
    <a:masterClrMapping/>
  </p:clrMapOvr>
  <p:transition spd="med">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zh-CN" b="1"/>
              <a:t>WinCE</a:t>
            </a:r>
            <a:r>
              <a:rPr lang="zh-CN" altLang="en-US" b="1"/>
              <a:t>定制中的配置文件 </a:t>
            </a:r>
          </a:p>
        </p:txBody>
      </p:sp>
      <p:sp>
        <p:nvSpPr>
          <p:cNvPr id="183299" name="Rectangle 3"/>
          <p:cNvSpPr>
            <a:spLocks noGrp="1" noChangeArrowheads="1"/>
          </p:cNvSpPr>
          <p:nvPr>
            <p:ph type="body" idx="1"/>
          </p:nvPr>
        </p:nvSpPr>
        <p:spPr/>
        <p:txBody>
          <a:bodyPr/>
          <a:lstStyle/>
          <a:p>
            <a:pPr>
              <a:lnSpc>
                <a:spcPct val="80000"/>
              </a:lnSpc>
            </a:pPr>
            <a:r>
              <a:rPr lang="zh-CN" altLang="en-US" sz="2800" b="1"/>
              <a:t>二进制映像构建文件</a:t>
            </a:r>
            <a:r>
              <a:rPr lang="en-US" altLang="zh-CN" sz="2800" b="1"/>
              <a:t>(.BIB)</a:t>
            </a:r>
            <a:r>
              <a:rPr lang="zh-CN" altLang="en-US" sz="2800"/>
              <a:t>：</a:t>
            </a:r>
            <a:r>
              <a:rPr lang="zh-CN" altLang="en-US" sz="2400"/>
              <a:t>规定在操作系统映像中包含的模块和文件，以及这些模块和文件加载到存储器中的方式 </a:t>
            </a:r>
          </a:p>
          <a:p>
            <a:pPr>
              <a:lnSpc>
                <a:spcPct val="80000"/>
              </a:lnSpc>
            </a:pPr>
            <a:r>
              <a:rPr lang="zh-CN" altLang="en-US" sz="2800" b="1"/>
              <a:t>注册表文件</a:t>
            </a:r>
            <a:r>
              <a:rPr lang="en-US" altLang="zh-CN" sz="2800" b="1"/>
              <a:t>(.REG)</a:t>
            </a:r>
            <a:r>
              <a:rPr lang="zh-CN" altLang="en-US" sz="2800"/>
              <a:t>：</a:t>
            </a:r>
            <a:r>
              <a:rPr lang="zh-CN" altLang="en-US" sz="2400"/>
              <a:t>注册表存储了大量的配置信息，包括应用程序信息、设备驱动程序的配置、系统配置信息、用户参数和其它相关数据</a:t>
            </a:r>
            <a:r>
              <a:rPr lang="zh-CN" altLang="en-US" sz="2800"/>
              <a:t> </a:t>
            </a:r>
          </a:p>
          <a:p>
            <a:pPr>
              <a:lnSpc>
                <a:spcPct val="80000"/>
              </a:lnSpc>
            </a:pPr>
            <a:r>
              <a:rPr lang="zh-CN" altLang="en-US" sz="2800" b="1"/>
              <a:t>目录和文件分配表文件</a:t>
            </a:r>
            <a:r>
              <a:rPr lang="en-US" altLang="zh-CN" sz="2800" b="1"/>
              <a:t>(.DAT)</a:t>
            </a:r>
            <a:r>
              <a:rPr lang="zh-CN" altLang="en-US" sz="2800"/>
              <a:t>：</a:t>
            </a:r>
            <a:r>
              <a:rPr lang="zh-CN" altLang="en-US" sz="2400"/>
              <a:t>定义</a:t>
            </a:r>
            <a:r>
              <a:rPr lang="en-US" altLang="zh-CN" sz="2400"/>
              <a:t>Windows CE</a:t>
            </a:r>
            <a:r>
              <a:rPr lang="zh-CN" altLang="en-US" sz="2400"/>
              <a:t>映像</a:t>
            </a:r>
            <a:r>
              <a:rPr lang="en-US" altLang="zh-CN" sz="2400"/>
              <a:t>NK.bin</a:t>
            </a:r>
            <a:r>
              <a:rPr lang="zh-CN" altLang="en-US" sz="2400"/>
              <a:t>默认的目录和文件结构</a:t>
            </a:r>
            <a:r>
              <a:rPr lang="zh-CN" altLang="en-US" sz="2800"/>
              <a:t> </a:t>
            </a:r>
          </a:p>
          <a:p>
            <a:pPr>
              <a:lnSpc>
                <a:spcPct val="80000"/>
              </a:lnSpc>
            </a:pPr>
            <a:r>
              <a:rPr lang="zh-CN" altLang="en-US" sz="2800" b="1"/>
              <a:t>数据库文件</a:t>
            </a:r>
            <a:r>
              <a:rPr lang="en-US" altLang="zh-CN" sz="2800" b="1"/>
              <a:t>(.DB)</a:t>
            </a:r>
            <a:r>
              <a:rPr lang="zh-CN" altLang="en-US" sz="2800"/>
              <a:t>：</a:t>
            </a:r>
            <a:r>
              <a:rPr lang="zh-CN" altLang="en-US" sz="2400"/>
              <a:t>为对象存储定义默认的基于</a:t>
            </a:r>
            <a:r>
              <a:rPr lang="en-US" altLang="zh-CN" sz="2400"/>
              <a:t>RAM</a:t>
            </a:r>
            <a:r>
              <a:rPr lang="zh-CN" altLang="en-US" sz="2400"/>
              <a:t>的属性数据库 </a:t>
            </a:r>
          </a:p>
        </p:txBody>
      </p:sp>
    </p:spTree>
    <p:extLst>
      <p:ext uri="{BB962C8B-B14F-4D97-AF65-F5344CB8AC3E}">
        <p14:creationId xmlns:p14="http://schemas.microsoft.com/office/powerpoint/2010/main" val="576011102"/>
      </p:ext>
    </p:extLst>
  </p:cSld>
  <p:clrMapOvr>
    <a:masterClrMapping/>
  </p:clrMapOvr>
  <p:transition spd="med">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57" name="Rectangle 237"/>
          <p:cNvSpPr>
            <a:spLocks noGrp="1" noChangeArrowheads="1"/>
          </p:cNvSpPr>
          <p:nvPr>
            <p:ph type="title"/>
          </p:nvPr>
        </p:nvSpPr>
        <p:spPr>
          <a:xfrm>
            <a:off x="457200" y="457200"/>
            <a:ext cx="8229600" cy="883568"/>
          </a:xfrm>
        </p:spPr>
        <p:txBody>
          <a:bodyPr/>
          <a:lstStyle/>
          <a:p>
            <a:r>
              <a:rPr lang="en-US" altLang="zh-CN" b="1" dirty="0"/>
              <a:t>Platform Builder</a:t>
            </a:r>
            <a:r>
              <a:rPr lang="zh-CN" altLang="en-US" b="1" dirty="0"/>
              <a:t>配置文件 </a:t>
            </a:r>
          </a:p>
        </p:txBody>
      </p:sp>
      <p:graphicFrame>
        <p:nvGraphicFramePr>
          <p:cNvPr id="184563" name="Group 243"/>
          <p:cNvGraphicFramePr>
            <a:graphicFrameLocks noGrp="1"/>
          </p:cNvGraphicFramePr>
          <p:nvPr>
            <p:ph idx="1"/>
          </p:nvPr>
        </p:nvGraphicFramePr>
        <p:xfrm>
          <a:off x="457200" y="2205038"/>
          <a:ext cx="8229600" cy="3602039"/>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2698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.BIB</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文件</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.REG</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文件</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文件</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.DB</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文件</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698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Common.bib</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Common.reg</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Common.dat</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Common.db</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291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Dcom.bib</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Dcom.reg</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Servers.dat</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Msmq.bib</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Msmq.reg</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98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Platform.bib</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Platform.reg</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Platform.dat</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Platform.db</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291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Project.bib</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Project.reg</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Project.dat</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98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Wceshellfe.bib</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Wceshellfe.reg</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Wceshellfe.dat</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Wceshellfe.db</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98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Wceappsfe.bib</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Wceappsfe.reg</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Wceappsfe.dat</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Wceappsfe.db</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291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Config.bib</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Script reg</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2427259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57200" y="260350"/>
            <a:ext cx="8229600" cy="1008410"/>
          </a:xfrm>
        </p:spPr>
        <p:txBody>
          <a:bodyPr/>
          <a:lstStyle/>
          <a:p>
            <a:r>
              <a:rPr lang="en-US" altLang="zh-CN" b="1" dirty="0"/>
              <a:t>WinCE</a:t>
            </a:r>
            <a:r>
              <a:rPr lang="zh-CN" altLang="en-US" b="1" dirty="0"/>
              <a:t>映像创建</a:t>
            </a:r>
            <a:r>
              <a:rPr lang="en-US" altLang="zh-CN" b="1" dirty="0"/>
              <a:t>4</a:t>
            </a:r>
            <a:r>
              <a:rPr lang="zh-CN" altLang="en-US" b="1" dirty="0"/>
              <a:t>个阶段 </a:t>
            </a:r>
          </a:p>
        </p:txBody>
      </p:sp>
      <p:sp>
        <p:nvSpPr>
          <p:cNvPr id="182275" name="Rectangle 3"/>
          <p:cNvSpPr>
            <a:spLocks noGrp="1" noChangeArrowheads="1"/>
          </p:cNvSpPr>
          <p:nvPr>
            <p:ph type="body" idx="1"/>
          </p:nvPr>
        </p:nvSpPr>
        <p:spPr>
          <a:xfrm>
            <a:off x="457200" y="1487488"/>
            <a:ext cx="8229600" cy="3309937"/>
          </a:xfrm>
        </p:spPr>
        <p:txBody>
          <a:bodyPr/>
          <a:lstStyle/>
          <a:p>
            <a:pPr>
              <a:lnSpc>
                <a:spcPct val="90000"/>
              </a:lnSpc>
            </a:pPr>
            <a:r>
              <a:rPr lang="zh-CN" altLang="en-US" sz="2800" b="1"/>
              <a:t>编译阶段：</a:t>
            </a:r>
            <a:r>
              <a:rPr lang="zh-CN" altLang="en-US" sz="2400"/>
              <a:t>编译源代码，链接成静态库  </a:t>
            </a:r>
          </a:p>
          <a:p>
            <a:pPr>
              <a:lnSpc>
                <a:spcPct val="90000"/>
              </a:lnSpc>
            </a:pPr>
            <a:r>
              <a:rPr lang="zh-CN" altLang="en-US" sz="2800" b="1"/>
              <a:t>系统产生阶段：</a:t>
            </a:r>
            <a:r>
              <a:rPr lang="zh-CN" altLang="en-US" sz="2400"/>
              <a:t>创建组件</a:t>
            </a:r>
            <a:r>
              <a:rPr lang="en-US" altLang="zh-CN" sz="2400"/>
              <a:t>(</a:t>
            </a:r>
            <a:r>
              <a:rPr lang="zh-CN" altLang="en-US" sz="2400"/>
              <a:t>库、</a:t>
            </a:r>
            <a:r>
              <a:rPr lang="en-US" altLang="zh-CN" sz="2400"/>
              <a:t>BSP</a:t>
            </a:r>
            <a:r>
              <a:rPr lang="zh-CN" altLang="en-US" sz="2400"/>
              <a:t>、应用软件</a:t>
            </a:r>
            <a:r>
              <a:rPr lang="en-US" altLang="zh-CN" sz="2400"/>
              <a:t>)</a:t>
            </a:r>
          </a:p>
          <a:p>
            <a:pPr>
              <a:lnSpc>
                <a:spcPct val="90000"/>
              </a:lnSpc>
            </a:pPr>
            <a:r>
              <a:rPr lang="zh-CN" altLang="en-US" sz="2800" b="1"/>
              <a:t>文件复制阶段：</a:t>
            </a:r>
            <a:r>
              <a:rPr lang="zh-CN" altLang="en-US" sz="2400"/>
              <a:t>将前两个阶段产生的文件复制到一个单独的目录，将生成操作系统映像所需所有文件集中起来 </a:t>
            </a:r>
          </a:p>
          <a:p>
            <a:pPr>
              <a:lnSpc>
                <a:spcPct val="90000"/>
              </a:lnSpc>
            </a:pPr>
            <a:r>
              <a:rPr lang="zh-CN" altLang="en-US" sz="2800" b="1"/>
              <a:t>映像创建阶段：</a:t>
            </a:r>
            <a:r>
              <a:rPr lang="zh-CN" altLang="en-US" sz="2400"/>
              <a:t>使用命令</a:t>
            </a:r>
            <a:r>
              <a:rPr lang="en-US" altLang="zh-CN" sz="2400"/>
              <a:t>Makeimg.exe</a:t>
            </a:r>
            <a:r>
              <a:rPr lang="zh-CN" altLang="en-US" sz="2400"/>
              <a:t>将“文件复制阶段”集中起来的文件合并成一个独立的映像文件，该文件在默认情况下被命名为</a:t>
            </a:r>
            <a:r>
              <a:rPr lang="en-US" altLang="zh-CN" sz="2400"/>
              <a:t>NK.bin</a:t>
            </a:r>
            <a:r>
              <a:rPr lang="zh-CN" altLang="en-US" sz="2400"/>
              <a:t>，当要创建可烧写到</a:t>
            </a:r>
            <a:r>
              <a:rPr lang="en-US" altLang="zh-CN" sz="2400"/>
              <a:t>Flash</a:t>
            </a:r>
            <a:r>
              <a:rPr lang="zh-CN" altLang="en-US" sz="2400"/>
              <a:t>中的文件时，文件命名为</a:t>
            </a:r>
            <a:r>
              <a:rPr lang="en-US" altLang="zh-CN" sz="2400"/>
              <a:t>NK.nb0  </a:t>
            </a:r>
          </a:p>
        </p:txBody>
      </p:sp>
      <p:pic>
        <p:nvPicPr>
          <p:cNvPr id="182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868863"/>
            <a:ext cx="7586662"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455610"/>
      </p:ext>
    </p:extLst>
  </p:cSld>
  <p:clrMapOvr>
    <a:masterClrMapping/>
  </p:clrMapOvr>
  <p:transition spd="med">
    <p:rand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57200" y="404813"/>
            <a:ext cx="8229600" cy="935955"/>
          </a:xfrm>
        </p:spPr>
        <p:txBody>
          <a:bodyPr/>
          <a:lstStyle/>
          <a:p>
            <a:r>
              <a:rPr lang="en-US" altLang="zh-CN" b="1"/>
              <a:t>Windows CE</a:t>
            </a:r>
            <a:r>
              <a:rPr lang="zh-CN" altLang="en-US" b="1"/>
              <a:t>映像生成过程</a:t>
            </a:r>
          </a:p>
        </p:txBody>
      </p:sp>
      <p:sp>
        <p:nvSpPr>
          <p:cNvPr id="186373" name="Rectangle 5"/>
          <p:cNvSpPr>
            <a:spLocks noChangeArrowheads="1"/>
          </p:cNvSpPr>
          <p:nvPr/>
        </p:nvSpPr>
        <p:spPr bwMode="auto">
          <a:xfrm>
            <a:off x="0" y="2209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86372" name="Object 4"/>
          <p:cNvGraphicFramePr>
            <a:graphicFrameLocks noChangeAspect="1"/>
          </p:cNvGraphicFramePr>
          <p:nvPr/>
        </p:nvGraphicFramePr>
        <p:xfrm>
          <a:off x="1114425" y="1916113"/>
          <a:ext cx="7129463" cy="4608512"/>
        </p:xfrm>
        <a:graphic>
          <a:graphicData uri="http://schemas.openxmlformats.org/presentationml/2006/ole">
            <mc:AlternateContent xmlns:mc="http://schemas.openxmlformats.org/markup-compatibility/2006">
              <mc:Choice xmlns:v="urn:schemas-microsoft-com:vml" Requires="v">
                <p:oleObj spid="_x0000_s20496" name="Visio" r:id="rId3" imgW="3578126" imgH="2434917" progId="Visio.Drawing.11">
                  <p:embed/>
                </p:oleObj>
              </mc:Choice>
              <mc:Fallback>
                <p:oleObj name="Visio" r:id="rId3" imgW="3578126" imgH="243491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1916113"/>
                        <a:ext cx="7129463" cy="460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5062887"/>
      </p:ext>
    </p:extLst>
  </p:cSld>
  <p:clrMapOvr>
    <a:masterClrMapping/>
  </p:clrMapOvr>
  <p:transition spd="med">
    <p:rand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zh-CN" b="1"/>
              <a:t>Windows CE</a:t>
            </a:r>
            <a:r>
              <a:rPr lang="zh-CN" altLang="en-US" b="1"/>
              <a:t>软件开发环境</a:t>
            </a:r>
          </a:p>
        </p:txBody>
      </p:sp>
      <p:sp>
        <p:nvSpPr>
          <p:cNvPr id="173059" name="Rectangle 3"/>
          <p:cNvSpPr>
            <a:spLocks noGrp="1" noChangeArrowheads="1"/>
          </p:cNvSpPr>
          <p:nvPr>
            <p:ph type="body" idx="1"/>
          </p:nvPr>
        </p:nvSpPr>
        <p:spPr>
          <a:xfrm>
            <a:off x="457200" y="2197100"/>
            <a:ext cx="8229600" cy="3176588"/>
          </a:xfrm>
        </p:spPr>
        <p:txBody>
          <a:bodyPr/>
          <a:lstStyle/>
          <a:p>
            <a:r>
              <a:rPr lang="en-US" altLang="zh-CN" sz="2800"/>
              <a:t>Windows CE</a:t>
            </a:r>
            <a:r>
              <a:rPr lang="zh-CN" altLang="en-US" sz="2800"/>
              <a:t>支持传统的本地应用程序和基于</a:t>
            </a:r>
            <a:r>
              <a:rPr lang="en-US" altLang="zh-CN" sz="2800"/>
              <a:t>Microsoft .NET</a:t>
            </a:r>
            <a:r>
              <a:rPr lang="zh-CN" altLang="en-US" sz="2800"/>
              <a:t>技术的托管应用程序</a:t>
            </a:r>
          </a:p>
          <a:p>
            <a:r>
              <a:rPr lang="zh-CN" altLang="en-US" sz="2800"/>
              <a:t>开发托管应用程序时使用</a:t>
            </a:r>
            <a:r>
              <a:rPr lang="en-US" altLang="zh-CN" sz="2800"/>
              <a:t>Microsoft Visual Studio .NET</a:t>
            </a:r>
            <a:r>
              <a:rPr lang="zh-CN" altLang="en-US" sz="2800"/>
              <a:t>集成开发环境</a:t>
            </a:r>
          </a:p>
          <a:p>
            <a:r>
              <a:rPr lang="zh-CN" altLang="en-US" sz="2800"/>
              <a:t>开发本地应用程序使用</a:t>
            </a:r>
            <a:r>
              <a:rPr lang="en-US" altLang="zh-CN" sz="2800"/>
              <a:t>eMbedded Visual C++</a:t>
            </a:r>
            <a:r>
              <a:rPr lang="zh-CN" altLang="en-US" sz="2800"/>
              <a:t>集成开发环境</a:t>
            </a:r>
          </a:p>
        </p:txBody>
      </p:sp>
    </p:spTree>
    <p:extLst>
      <p:ext uri="{BB962C8B-B14F-4D97-AF65-F5344CB8AC3E}">
        <p14:creationId xmlns:p14="http://schemas.microsoft.com/office/powerpoint/2010/main" val="3470843584"/>
      </p:ext>
    </p:extLst>
  </p:cSld>
  <p:clrMapOvr>
    <a:masterClrMapping/>
  </p:clrMapOvr>
  <p:transition spd="med">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zh-CN" b="1"/>
              <a:t>eVC</a:t>
            </a:r>
            <a:r>
              <a:rPr lang="zh-CN" altLang="en-US" b="1"/>
              <a:t>可开发的应用程序类型</a:t>
            </a:r>
          </a:p>
        </p:txBody>
      </p:sp>
      <p:sp>
        <p:nvSpPr>
          <p:cNvPr id="187395" name="Rectangle 3"/>
          <p:cNvSpPr>
            <a:spLocks noGrp="1" noChangeArrowheads="1"/>
          </p:cNvSpPr>
          <p:nvPr>
            <p:ph type="body" idx="1"/>
          </p:nvPr>
        </p:nvSpPr>
        <p:spPr>
          <a:xfrm>
            <a:off x="806450" y="2349500"/>
            <a:ext cx="8229600" cy="2960688"/>
          </a:xfrm>
        </p:spPr>
        <p:txBody>
          <a:bodyPr/>
          <a:lstStyle/>
          <a:p>
            <a:r>
              <a:rPr lang="en-US" altLang="zh-CN" sz="2800"/>
              <a:t>Win32</a:t>
            </a:r>
            <a:r>
              <a:rPr lang="zh-CN" altLang="en-US" sz="2800"/>
              <a:t>应用程序</a:t>
            </a:r>
          </a:p>
          <a:p>
            <a:r>
              <a:rPr lang="en-US" altLang="zh-CN" sz="2800"/>
              <a:t>MFC</a:t>
            </a:r>
            <a:r>
              <a:rPr lang="zh-CN" altLang="en-US" sz="2800"/>
              <a:t>应用程序</a:t>
            </a:r>
          </a:p>
          <a:p>
            <a:r>
              <a:rPr lang="en-US" altLang="zh-CN" sz="2800"/>
              <a:t>ATL</a:t>
            </a:r>
            <a:r>
              <a:rPr lang="zh-CN" altLang="en-US" sz="2800"/>
              <a:t>应用程序</a:t>
            </a:r>
          </a:p>
          <a:p>
            <a:r>
              <a:rPr lang="zh-CN" altLang="en-US" sz="2800"/>
              <a:t>动态链接库程序</a:t>
            </a:r>
          </a:p>
          <a:p>
            <a:r>
              <a:rPr lang="zh-CN" altLang="en-US" sz="2800"/>
              <a:t>静态链接库程序</a:t>
            </a:r>
          </a:p>
        </p:txBody>
      </p:sp>
    </p:spTree>
    <p:extLst>
      <p:ext uri="{BB962C8B-B14F-4D97-AF65-F5344CB8AC3E}">
        <p14:creationId xmlns:p14="http://schemas.microsoft.com/office/powerpoint/2010/main" val="410014734"/>
      </p:ext>
    </p:extLst>
  </p:cSld>
  <p:clrMapOvr>
    <a:masterClrMapping/>
  </p:clrMapOvr>
  <p:transition spd="med">
    <p:rand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457200" y="2201863"/>
            <a:ext cx="8229600" cy="1371600"/>
          </a:xfrm>
        </p:spPr>
        <p:txBody>
          <a:bodyPr/>
          <a:lstStyle/>
          <a:p>
            <a:pPr algn="ctr"/>
            <a:r>
              <a:rPr lang="en-US" altLang="zh-CN" dirty="0"/>
              <a:t>QNX-</a:t>
            </a:r>
            <a:r>
              <a:rPr lang="zh-CN" altLang="en-US" dirty="0"/>
              <a:t>分布式实时操作系统</a:t>
            </a:r>
            <a:endParaRPr lang="en-US" altLang="zh-CN" b="1" dirty="0"/>
          </a:p>
        </p:txBody>
      </p:sp>
    </p:spTree>
    <p:extLst>
      <p:ext uri="{BB962C8B-B14F-4D97-AF65-F5344CB8AC3E}">
        <p14:creationId xmlns:p14="http://schemas.microsoft.com/office/powerpoint/2010/main" val="2079251390"/>
      </p:ext>
    </p:extLst>
  </p:cSld>
  <p:clrMapOvr>
    <a:masterClrMapping/>
  </p:clrMapOvr>
  <p:transition spd="med">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6AAB8-FEBE-49B7-A777-C0EAB46ED4A3}"/>
              </a:ext>
            </a:extLst>
          </p:cNvPr>
          <p:cNvSpPr>
            <a:spLocks noGrp="1"/>
          </p:cNvSpPr>
          <p:nvPr>
            <p:ph type="title"/>
          </p:nvPr>
        </p:nvSpPr>
        <p:spPr/>
        <p:txBody>
          <a:bodyPr/>
          <a:lstStyle/>
          <a:p>
            <a:r>
              <a:rPr lang="en-US" altLang="zh-CN" dirty="0"/>
              <a:t>QNX</a:t>
            </a:r>
            <a:r>
              <a:rPr lang="zh-CN" altLang="en-US" dirty="0"/>
              <a:t>系统概述</a:t>
            </a:r>
          </a:p>
        </p:txBody>
      </p:sp>
      <p:sp>
        <p:nvSpPr>
          <p:cNvPr id="3" name="内容占位符 2">
            <a:extLst>
              <a:ext uri="{FF2B5EF4-FFF2-40B4-BE49-F238E27FC236}">
                <a16:creationId xmlns:a16="http://schemas.microsoft.com/office/drawing/2014/main" id="{A71E4BD1-A423-4068-8C3A-1F3972D6DB31}"/>
              </a:ext>
            </a:extLst>
          </p:cNvPr>
          <p:cNvSpPr>
            <a:spLocks noGrp="1"/>
          </p:cNvSpPr>
          <p:nvPr>
            <p:ph idx="1"/>
          </p:nvPr>
        </p:nvSpPr>
        <p:spPr/>
        <p:txBody>
          <a:bodyPr/>
          <a:lstStyle/>
          <a:p>
            <a:r>
              <a:rPr lang="en-US" altLang="zh-CN" sz="2000" dirty="0"/>
              <a:t>QNX</a:t>
            </a:r>
            <a:r>
              <a:rPr lang="zh-CN" altLang="en-US" sz="2000" dirty="0"/>
              <a:t>是加拿大一个叫</a:t>
            </a:r>
            <a:r>
              <a:rPr lang="en-US" altLang="zh-CN" sz="2000" dirty="0"/>
              <a:t>QNX Software System Ltd</a:t>
            </a:r>
            <a:r>
              <a:rPr lang="zh-CN" altLang="en-US" sz="2000" dirty="0"/>
              <a:t>公司开发的分布式实时操作系统，类似于其他操作系统能运行在</a:t>
            </a:r>
            <a:r>
              <a:rPr lang="en-US" altLang="zh-CN" sz="2000" dirty="0"/>
              <a:t>X86,</a:t>
            </a:r>
            <a:r>
              <a:rPr lang="zh-CN" altLang="en-US" sz="2000" dirty="0"/>
              <a:t>、</a:t>
            </a:r>
            <a:r>
              <a:rPr lang="en-US" altLang="zh-CN" sz="2000" dirty="0"/>
              <a:t>PowerPC</a:t>
            </a:r>
            <a:r>
              <a:rPr lang="zh-CN" altLang="en-US" sz="2000" dirty="0"/>
              <a:t>、</a:t>
            </a:r>
            <a:r>
              <a:rPr lang="en-US" altLang="zh-CN" sz="2000" dirty="0"/>
              <a:t>MIPS</a:t>
            </a:r>
            <a:r>
              <a:rPr lang="zh-CN" altLang="en-US" sz="2000" dirty="0"/>
              <a:t>、</a:t>
            </a:r>
            <a:r>
              <a:rPr lang="en-US" altLang="zh-CN" sz="2000" dirty="0"/>
              <a:t>ARM</a:t>
            </a:r>
            <a:r>
              <a:rPr lang="zh-CN" altLang="en-US" sz="2000" dirty="0"/>
              <a:t>等</a:t>
            </a:r>
            <a:r>
              <a:rPr lang="en-US" altLang="zh-CN" sz="2000" dirty="0"/>
              <a:t>CPU</a:t>
            </a:r>
            <a:r>
              <a:rPr lang="zh-CN" altLang="en-US" sz="2000" dirty="0"/>
              <a:t>环境下。</a:t>
            </a:r>
            <a:endParaRPr lang="en-US" altLang="zh-CN" sz="2000" dirty="0"/>
          </a:p>
          <a:p>
            <a:r>
              <a:rPr lang="zh-CN" altLang="en-US" sz="2000" dirty="0"/>
              <a:t>分布式，顾名思义，运行</a:t>
            </a:r>
            <a:r>
              <a:rPr lang="en-US" altLang="zh-CN" sz="2000" dirty="0"/>
              <a:t>QNX</a:t>
            </a:r>
            <a:r>
              <a:rPr lang="zh-CN" altLang="en-US" sz="2000" dirty="0"/>
              <a:t>系统的局域网上的每个用户都可使用该网络上任何资源，与使用自己本机资源无异。</a:t>
            </a:r>
            <a:endParaRPr lang="en-US" altLang="zh-CN" sz="2000" dirty="0"/>
          </a:p>
          <a:p>
            <a:r>
              <a:rPr lang="zh-CN" altLang="en-US" sz="2000" dirty="0"/>
              <a:t>另一方面</a:t>
            </a:r>
            <a:r>
              <a:rPr lang="en-US" altLang="zh-CN" sz="2000" dirty="0"/>
              <a:t>QNX</a:t>
            </a:r>
            <a:r>
              <a:rPr lang="zh-CN" altLang="en-US" sz="2000" dirty="0"/>
              <a:t>又是一个实时操作系统，它提供优先级驱动的，抢占式的调度方式（时间片轮转）。</a:t>
            </a:r>
            <a:endParaRPr lang="en-US" altLang="zh-CN" sz="2000" dirty="0"/>
          </a:p>
          <a:p>
            <a:r>
              <a:rPr lang="zh-CN" altLang="en-US" sz="2000" dirty="0"/>
              <a:t>同时</a:t>
            </a:r>
            <a:r>
              <a:rPr lang="en-US" altLang="zh-CN" sz="2000" dirty="0"/>
              <a:t>QNX</a:t>
            </a:r>
            <a:r>
              <a:rPr lang="zh-CN" altLang="en-US" sz="2000" dirty="0"/>
              <a:t>系统本身的开销小，上下文切换快，相比其他操作系统，在相同硬件基础上能给应用程序留下更大的余地。在一些时间敏感的应用领域有蛮大的市场份额。</a:t>
            </a:r>
            <a:endParaRPr lang="en-US" altLang="zh-CN" sz="2000" dirty="0"/>
          </a:p>
          <a:p>
            <a:r>
              <a:rPr lang="zh-CN" altLang="en-US" sz="2000" dirty="0"/>
              <a:t>同时</a:t>
            </a:r>
            <a:r>
              <a:rPr lang="en-US" altLang="zh-CN" sz="2000" dirty="0"/>
              <a:t>QNX</a:t>
            </a:r>
            <a:r>
              <a:rPr lang="zh-CN" altLang="en-US" sz="2000" dirty="0"/>
              <a:t>是一个嵌入式的操作系统，具体而言，</a:t>
            </a:r>
            <a:r>
              <a:rPr lang="en-US" altLang="zh-CN" sz="2000" dirty="0"/>
              <a:t>QNX</a:t>
            </a:r>
            <a:r>
              <a:rPr lang="zh-CN" altLang="en-US" sz="2000" dirty="0"/>
              <a:t>架构由微内核和一组进程构成，可灵活裁剪，最小配置只需要十几个</a:t>
            </a:r>
            <a:r>
              <a:rPr lang="en-US" altLang="zh-CN" sz="2000" dirty="0"/>
              <a:t>KB</a:t>
            </a:r>
            <a:r>
              <a:rPr lang="zh-CN" altLang="en-US" sz="2000" dirty="0"/>
              <a:t>内存，因而在许多嵌入式设备上有广泛使用。</a:t>
            </a:r>
            <a:r>
              <a:rPr lang="en-US" altLang="zh-CN" sz="2000" dirty="0"/>
              <a:t>QNX</a:t>
            </a:r>
            <a:r>
              <a:rPr lang="zh-CN" altLang="en-US" sz="2000" dirty="0"/>
              <a:t>是一个符合</a:t>
            </a:r>
            <a:r>
              <a:rPr lang="en-US" altLang="zh-CN" sz="2000" dirty="0"/>
              <a:t>POXIS</a:t>
            </a:r>
            <a:r>
              <a:rPr lang="zh-CN" altLang="en-US" sz="2000" dirty="0"/>
              <a:t>标准和实时标准的操作系统，因此在移植性和可靠性有较好的表现。</a:t>
            </a:r>
          </a:p>
        </p:txBody>
      </p:sp>
      <p:sp>
        <p:nvSpPr>
          <p:cNvPr id="4" name="页脚占位符 3">
            <a:extLst>
              <a:ext uri="{FF2B5EF4-FFF2-40B4-BE49-F238E27FC236}">
                <a16:creationId xmlns:a16="http://schemas.microsoft.com/office/drawing/2014/main" id="{DC62E2EB-6B83-4C33-B268-81102908A019}"/>
              </a:ext>
            </a:extLst>
          </p:cNvPr>
          <p:cNvSpPr>
            <a:spLocks noGrp="1"/>
          </p:cNvSpPr>
          <p:nvPr>
            <p:ph type="ftr" sz="quarter" idx="11"/>
          </p:nvPr>
        </p:nvSpPr>
        <p:spPr/>
        <p:txBody>
          <a:bodyPr/>
          <a:lstStyle/>
          <a:p>
            <a:pPr>
              <a:defRPr/>
            </a:pPr>
            <a:r>
              <a:rPr lang="zh-CN"/>
              <a:t>Embedded System </a:t>
            </a:r>
            <a:endParaRPr lang="en-US"/>
          </a:p>
        </p:txBody>
      </p:sp>
    </p:spTree>
    <p:extLst>
      <p:ext uri="{BB962C8B-B14F-4D97-AF65-F5344CB8AC3E}">
        <p14:creationId xmlns:p14="http://schemas.microsoft.com/office/powerpoint/2010/main" val="1740696344"/>
      </p:ext>
    </p:extLst>
  </p:cSld>
  <p:clrMapOvr>
    <a:masterClrMapping/>
  </p:clrMapOvr>
  <p:transition spd="med">
    <p:rand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8C9FB-2655-4936-A6DD-151B70E60786}"/>
              </a:ext>
            </a:extLst>
          </p:cNvPr>
          <p:cNvSpPr>
            <a:spLocks noGrp="1"/>
          </p:cNvSpPr>
          <p:nvPr>
            <p:ph type="title"/>
          </p:nvPr>
        </p:nvSpPr>
        <p:spPr/>
        <p:txBody>
          <a:bodyPr/>
          <a:lstStyle/>
          <a:p>
            <a:r>
              <a:rPr lang="en-US" altLang="zh-CN" dirty="0"/>
              <a:t>QNX</a:t>
            </a:r>
            <a:endParaRPr lang="zh-CN" altLang="en-US" dirty="0"/>
          </a:p>
        </p:txBody>
      </p:sp>
      <p:sp>
        <p:nvSpPr>
          <p:cNvPr id="3" name="内容占位符 2">
            <a:extLst>
              <a:ext uri="{FF2B5EF4-FFF2-40B4-BE49-F238E27FC236}">
                <a16:creationId xmlns:a16="http://schemas.microsoft.com/office/drawing/2014/main" id="{B3565C3E-25A5-49D6-9EA3-EE95FD9B6366}"/>
              </a:ext>
            </a:extLst>
          </p:cNvPr>
          <p:cNvSpPr>
            <a:spLocks noGrp="1"/>
          </p:cNvSpPr>
          <p:nvPr>
            <p:ph idx="1"/>
          </p:nvPr>
        </p:nvSpPr>
        <p:spPr/>
        <p:txBody>
          <a:bodyPr/>
          <a:lstStyle/>
          <a:p>
            <a:r>
              <a:rPr lang="en-US" altLang="zh-CN" dirty="0"/>
              <a:t>QNX</a:t>
            </a:r>
            <a:r>
              <a:rPr lang="zh-CN" altLang="en-US" dirty="0"/>
              <a:t>在许多功能上和</a:t>
            </a:r>
            <a:r>
              <a:rPr lang="en-US" altLang="zh-CN" dirty="0"/>
              <a:t>UNIX</a:t>
            </a:r>
            <a:r>
              <a:rPr lang="zh-CN" altLang="en-US" dirty="0"/>
              <a:t>操作系统极为类似，既支持多个用户同时访问，也支持多个任务同时执行，既是一个多任务操作系统，也是一个多用户操作系统。</a:t>
            </a:r>
            <a:endParaRPr lang="en-US" altLang="zh-CN" dirty="0"/>
          </a:p>
          <a:p>
            <a:r>
              <a:rPr lang="en-US" altLang="zh-CN" dirty="0"/>
              <a:t>QNX</a:t>
            </a:r>
            <a:r>
              <a:rPr lang="zh-CN" altLang="en-US" dirty="0"/>
              <a:t>系统架构设计为一个微内核加上一些可裁剪的系统模块组成。</a:t>
            </a:r>
            <a:r>
              <a:rPr lang="en-US" altLang="zh-CN" dirty="0"/>
              <a:t>QNX</a:t>
            </a:r>
            <a:r>
              <a:rPr lang="zh-CN" altLang="en-US" dirty="0"/>
              <a:t>内核一般十几个</a:t>
            </a:r>
            <a:r>
              <a:rPr lang="en-US" altLang="zh-CN" dirty="0"/>
              <a:t>KB</a:t>
            </a:r>
            <a:r>
              <a:rPr lang="zh-CN" altLang="en-US" dirty="0"/>
              <a:t>，加上其他必要模块，占用资源相对很少了，且实时性、多任务的系统特性也得到保证</a:t>
            </a:r>
            <a:r>
              <a:rPr lang="en-US" altLang="zh-CN" dirty="0"/>
              <a:t>(</a:t>
            </a:r>
            <a:r>
              <a:rPr lang="zh-CN" altLang="en-US" dirty="0"/>
              <a:t>这点和</a:t>
            </a:r>
            <a:r>
              <a:rPr lang="en-US" altLang="zh-CN" dirty="0" err="1"/>
              <a:t>ucos</a:t>
            </a:r>
            <a:r>
              <a:rPr lang="zh-CN" altLang="en-US" dirty="0"/>
              <a:t>比较好像有点差距</a:t>
            </a:r>
            <a:r>
              <a:rPr lang="en-US" altLang="zh-CN" dirty="0"/>
              <a:t>)</a:t>
            </a:r>
            <a:r>
              <a:rPr lang="zh-CN" altLang="en-US" dirty="0"/>
              <a:t>。</a:t>
            </a:r>
          </a:p>
        </p:txBody>
      </p:sp>
      <p:sp>
        <p:nvSpPr>
          <p:cNvPr id="4" name="页脚占位符 3">
            <a:extLst>
              <a:ext uri="{FF2B5EF4-FFF2-40B4-BE49-F238E27FC236}">
                <a16:creationId xmlns:a16="http://schemas.microsoft.com/office/drawing/2014/main" id="{96E47559-9DC3-4231-BAEE-4324F9A57CCC}"/>
              </a:ext>
            </a:extLst>
          </p:cNvPr>
          <p:cNvSpPr>
            <a:spLocks noGrp="1"/>
          </p:cNvSpPr>
          <p:nvPr>
            <p:ph type="ftr" sz="quarter" idx="11"/>
          </p:nvPr>
        </p:nvSpPr>
        <p:spPr/>
        <p:txBody>
          <a:bodyPr/>
          <a:lstStyle/>
          <a:p>
            <a:pPr>
              <a:defRPr/>
            </a:pPr>
            <a:r>
              <a:rPr lang="zh-CN"/>
              <a:t>Embedded System </a:t>
            </a:r>
            <a:endParaRPr lang="en-US"/>
          </a:p>
        </p:txBody>
      </p:sp>
    </p:spTree>
    <p:extLst>
      <p:ext uri="{BB962C8B-B14F-4D97-AF65-F5344CB8AC3E}">
        <p14:creationId xmlns:p14="http://schemas.microsoft.com/office/powerpoint/2010/main" val="2114655679"/>
      </p:ext>
    </p:extLst>
  </p:cSld>
  <p:clrMapOvr>
    <a:masterClrMapping/>
  </p:clrMapOvr>
  <p:transition spd="med">
    <p:random/>
  </p:transition>
</p:sld>
</file>

<file path=ppt/theme/theme1.xml><?xml version="1.0" encoding="utf-8"?>
<a:theme xmlns:a="http://schemas.openxmlformats.org/drawingml/2006/main" name="网新模板">
  <a:themeElements>
    <a:clrScheme name="网新模板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网新模板">
      <a:majorFont>
        <a:latin typeface="Arial Black"/>
        <a:ea typeface="黑体"/>
        <a:cs typeface=""/>
      </a:majorFont>
      <a:minorFont>
        <a:latin typeface="Verdan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v"/>
          <a:tabLst/>
          <a:defRPr kumimoji="0" 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v"/>
          <a:tabLst/>
          <a:defRPr kumimoji="0" 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网新模板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网新模板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网新模板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网新模板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网新模板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网新模板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网新模板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网新模板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157277019</TotalTime>
  <Pages>0</Pages>
  <Words>5579</Words>
  <Characters>0</Characters>
  <Application>Microsoft Office PowerPoint</Application>
  <DocSecurity>0</DocSecurity>
  <PresentationFormat>全屏显示(4:3)</PresentationFormat>
  <Lines>0</Lines>
  <Paragraphs>465</Paragraphs>
  <Slides>102</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102</vt:i4>
      </vt:variant>
    </vt:vector>
  </HeadingPairs>
  <TitlesOfParts>
    <vt:vector size="114" baseType="lpstr">
      <vt:lpstr>黑体</vt:lpstr>
      <vt:lpstr>楷体_GB2312</vt:lpstr>
      <vt:lpstr>宋体</vt:lpstr>
      <vt:lpstr>Arial</vt:lpstr>
      <vt:lpstr>Arial Black</vt:lpstr>
      <vt:lpstr>Century Gothic</vt:lpstr>
      <vt:lpstr>Times New Roman</vt:lpstr>
      <vt:lpstr>Verdana</vt:lpstr>
      <vt:lpstr>Wingdings</vt:lpstr>
      <vt:lpstr>网新模板</vt:lpstr>
      <vt:lpstr>位图图像</vt:lpstr>
      <vt:lpstr>Visio</vt:lpstr>
      <vt:lpstr>嵌入式操作系统</vt:lpstr>
      <vt:lpstr>课程简介：</vt:lpstr>
      <vt:lpstr>考核方式</vt:lpstr>
      <vt:lpstr>操作系统基本概念</vt:lpstr>
      <vt:lpstr>嵌入式OS与通用OS相同点</vt:lpstr>
      <vt:lpstr>嵌入式OS及软件的固化</vt:lpstr>
      <vt:lpstr>嵌入式系统不一定需要操作系统</vt:lpstr>
      <vt:lpstr>两类嵌入式系统</vt:lpstr>
      <vt:lpstr>嵌入式操作系统特点 </vt:lpstr>
      <vt:lpstr>嵌入式平台对操作系统的需求</vt:lpstr>
      <vt:lpstr>可靠性</vt:lpstr>
      <vt:lpstr>实时性</vt:lpstr>
      <vt:lpstr>安全性</vt:lpstr>
      <vt:lpstr>嵌入式系统的组成</vt:lpstr>
      <vt:lpstr>嵌入式系统硬件抽象层</vt:lpstr>
      <vt:lpstr>嵌入式系统硬件抽象层结构 </vt:lpstr>
      <vt:lpstr>实时计算机系统概述 </vt:lpstr>
      <vt:lpstr>实时系统特点 </vt:lpstr>
      <vt:lpstr>硬实时系统与软实时系统</vt:lpstr>
      <vt:lpstr>嵌入式系统实时性 </vt:lpstr>
      <vt:lpstr>系统性能与实时性的关系</vt:lpstr>
      <vt:lpstr>裸机中的实时软件设计 </vt:lpstr>
      <vt:lpstr>嵌入式操作系统实时性 </vt:lpstr>
      <vt:lpstr>实时OS与通用OS设计目标</vt:lpstr>
      <vt:lpstr>嵌入式RTOS与通用OS设计上的差别</vt:lpstr>
      <vt:lpstr>嵌入式RTOS与通用OS设计上的差别(续)</vt:lpstr>
      <vt:lpstr>评价一个实时操作系统</vt:lpstr>
      <vt:lpstr>嵌入式操作系统选型 </vt:lpstr>
      <vt:lpstr>常用嵌入式操作系统</vt:lpstr>
      <vt:lpstr>嵌入式Linux </vt:lpstr>
      <vt:lpstr>Linux简介 </vt:lpstr>
      <vt:lpstr>General Public License</vt:lpstr>
      <vt:lpstr>GNU/Linux</vt:lpstr>
      <vt:lpstr>GNU/Linux操作系统体系结构</vt:lpstr>
      <vt:lpstr>Linux内核结构 </vt:lpstr>
      <vt:lpstr>嵌入式Linux </vt:lpstr>
      <vt:lpstr>嵌入式Linux的特点</vt:lpstr>
      <vt:lpstr>Linux操作系统类型</vt:lpstr>
      <vt:lpstr>RTLinux </vt:lpstr>
      <vt:lpstr>RTLinux操作系统原理 </vt:lpstr>
      <vt:lpstr>uClinux </vt:lpstr>
      <vt:lpstr>uCLinux与标准Linux</vt:lpstr>
      <vt:lpstr> uCLinux内核结构 </vt:lpstr>
      <vt:lpstr>uC/OS-II </vt:lpstr>
      <vt:lpstr>uC/OS-II</vt:lpstr>
      <vt:lpstr>PowerPoint 演示文稿</vt:lpstr>
      <vt:lpstr>uC/OS-II特点</vt:lpstr>
      <vt:lpstr>uC/OS的抢占式任务调度 </vt:lpstr>
      <vt:lpstr> uC/OS-II操作系统任务状态</vt:lpstr>
      <vt:lpstr>uC/OS-II移植的条件</vt:lpstr>
      <vt:lpstr> uC/OS硬件软件体系结构 </vt:lpstr>
      <vt:lpstr>VxWorks </vt:lpstr>
      <vt:lpstr>VxWorks</vt:lpstr>
      <vt:lpstr>VxWorks系统结构 </vt:lpstr>
      <vt:lpstr>VxWorks操作系统特点 </vt:lpstr>
      <vt:lpstr>Tornado开发环境三个组成 </vt:lpstr>
      <vt:lpstr>Tornado 核心工具 </vt:lpstr>
      <vt:lpstr>Tornado开发系统结构 </vt:lpstr>
      <vt:lpstr>VxWorks与勇气号</vt:lpstr>
      <vt:lpstr>Windows XP Embedded </vt:lpstr>
      <vt:lpstr>Windows Embedded </vt:lpstr>
      <vt:lpstr>Windows Embedded产品系列 </vt:lpstr>
      <vt:lpstr>Windows XP Embedded </vt:lpstr>
      <vt:lpstr>XP Embedded不具备的XP功能 </vt:lpstr>
      <vt:lpstr>Windows XP Embedded开发工具 </vt:lpstr>
      <vt:lpstr>Windows Embedded Studio定制XP Embedded步骤 </vt:lpstr>
      <vt:lpstr>XPe操作系统定制流程 </vt:lpstr>
      <vt:lpstr>Windows CE </vt:lpstr>
      <vt:lpstr>Windows CE </vt:lpstr>
      <vt:lpstr>Windows CE发展</vt:lpstr>
      <vt:lpstr>Windows CE特点 </vt:lpstr>
      <vt:lpstr>Window CE及XPe应用 </vt:lpstr>
      <vt:lpstr>Windows CE窗口界面 </vt:lpstr>
      <vt:lpstr>基于Windows CE的嵌入式系统结构 </vt:lpstr>
      <vt:lpstr>WinCE操作系统组成 </vt:lpstr>
      <vt:lpstr>WinCE操作系统组成(续)</vt:lpstr>
      <vt:lpstr>WinCE操作系统组成(续)</vt:lpstr>
      <vt:lpstr>WinCE应用层</vt:lpstr>
      <vt:lpstr>Windows CE文件系统 </vt:lpstr>
      <vt:lpstr>Windows CE文件系统结构 </vt:lpstr>
      <vt:lpstr>存储管理器组成</vt:lpstr>
      <vt:lpstr>Windows CE物理内存分配</vt:lpstr>
      <vt:lpstr>Windows CE虚拟地址空间</vt:lpstr>
      <vt:lpstr>Windows CE虚拟内存地址空间 </vt:lpstr>
      <vt:lpstr>Windows CE系统调度 </vt:lpstr>
      <vt:lpstr>Windows CE的进程管理 </vt:lpstr>
      <vt:lpstr>Windows CE线程优先级 </vt:lpstr>
      <vt:lpstr>Platform Builder系统定制工具 </vt:lpstr>
      <vt:lpstr>Platform Builder</vt:lpstr>
      <vt:lpstr>WinCE的定制</vt:lpstr>
      <vt:lpstr>WinCE定制中的配置文件 </vt:lpstr>
      <vt:lpstr>Platform Builder配置文件 </vt:lpstr>
      <vt:lpstr>WinCE映像创建4个阶段 </vt:lpstr>
      <vt:lpstr>Windows CE映像生成过程</vt:lpstr>
      <vt:lpstr>Windows CE软件开发环境</vt:lpstr>
      <vt:lpstr>eVC可开发的应用程序类型</vt:lpstr>
      <vt:lpstr>QNX-分布式实时操作系统</vt:lpstr>
      <vt:lpstr>QNX系统概述</vt:lpstr>
      <vt:lpstr>QNX</vt:lpstr>
      <vt:lpstr>QNX操作系统设计理念</vt:lpstr>
      <vt:lpstr>QNX操作系统设计理念</vt:lpstr>
      <vt:lpstr>PowerPoint 演示文稿</vt:lpstr>
    </vt:vector>
  </TitlesOfParts>
  <Company>sysu</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嵌入式操作系统--嵌入式操作系统介绍</dc:title>
  <dc:creator>CMICHAEL-PC</dc:creator>
  <cp:lastModifiedBy>chenlw</cp:lastModifiedBy>
  <cp:revision>19</cp:revision>
  <cp:lastPrinted>1899-12-30T00:00:00Z</cp:lastPrinted>
  <dcterms:created xsi:type="dcterms:W3CDTF">2010-03-09T14:53:05Z</dcterms:created>
  <dcterms:modified xsi:type="dcterms:W3CDTF">2021-12-08T05:28:12Z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