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slide" Target="slides/slide6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Embedded System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4D7214-E9EF-4485-A9F8-0465B094685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969906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Embedded System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8766FC-A052-4FFA-832A-276A10F32A4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539291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1900" y="277813"/>
            <a:ext cx="2745317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7813"/>
            <a:ext cx="80391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Embedded System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729E1-511D-4E28-A567-F6B9CB9BEE4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527220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Embedded System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A487AB-2C3D-4024-A5A6-0FD11D6F1B9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363104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Embedded System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830325-7071-4372-8DB3-A924EE02035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377105"/>
      </p:ext>
    </p:extLst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Embedded System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BFD8E2-8A9B-432A-8228-7F6DE92C454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987703"/>
      </p:ext>
    </p:extLst>
  </p:cSld>
  <p:clrMapOvr>
    <a:masterClrMapping/>
  </p:clrMapOvr>
  <p:transition spd="med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557339"/>
            <a:ext cx="5384800" cy="4573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557339"/>
            <a:ext cx="5384800" cy="4573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Embedded System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AC684A-7143-4700-8315-C0A2A32C151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89017"/>
      </p:ext>
    </p:extLst>
  </p:cSld>
  <p:clrMapOvr>
    <a:masterClrMapping/>
  </p:clrMapOvr>
  <p:transition spd="med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Embedded System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51008B-321B-4FF8-BB70-4378C79D7CE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26518"/>
      </p:ext>
    </p:extLst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Embedded System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146047-ABBA-4906-BBE7-86D4196E0C3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706297"/>
      </p:ext>
    </p:extLst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Embedded System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25B8AE-B47A-4B48-8B50-53DDD7C0D4B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183759"/>
      </p:ext>
    </p:extLst>
  </p:cSld>
  <p:clrMapOvr>
    <a:masterClrMapping/>
  </p:clrMapOvr>
  <p:transition spd="med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Embedded System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A8D34F-063B-4192-8B1D-7F8F645DFE8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375230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Embedded System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B7DCAE-A77C-445E-8CFC-A4D54ED6498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803321"/>
      </p:ext>
    </p:extLst>
  </p:cSld>
  <p:clrMapOvr>
    <a:masterClrMapping/>
  </p:clrMapOvr>
  <p:transition spd="med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Embedded System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C176F9-3806-40F5-8C7C-21CC0CAFB8F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52573"/>
      </p:ext>
    </p:extLst>
  </p:cSld>
  <p:clrMapOvr>
    <a:masterClrMapping/>
  </p:clrMapOvr>
  <p:transition spd="med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Embedded System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29EB89-6617-4242-9B3F-43B61D60AFA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658912"/>
      </p:ext>
    </p:extLst>
  </p:cSld>
  <p:clrMapOvr>
    <a:masterClrMapping/>
  </p:clrMapOvr>
  <p:transition spd="med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1900" y="277813"/>
            <a:ext cx="2745317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7813"/>
            <a:ext cx="80391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Embedded System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20DFA4-5A06-4CAA-AD96-EA1AF6B67CD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551287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Embedded System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942EA-2368-4A70-A33C-4B21D9E935C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704940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557339"/>
            <a:ext cx="5384800" cy="4573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557339"/>
            <a:ext cx="5384800" cy="4573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Embedded System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5205B7-C4A5-487D-B19E-5D0B8302710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273573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Embedded System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26CCD8-645B-4D24-AA40-1E9DE44838A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775969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Embedded System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4464B-2061-45E3-B113-C07A47DFB22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158294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Embedded System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E0B64-1F2C-4B1E-9B06-6C1030D3DC0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571360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Embedded System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0F588-A520-4ECE-864D-E95A5CC2A45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24752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Embedded System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0DEA9-D022-42E5-B048-626F0C4AE9B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385782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1"/>
            <a:ext cx="12192000" cy="3789363"/>
          </a:xfrm>
          <a:prstGeom prst="rect">
            <a:avLst/>
          </a:prstGeom>
          <a:solidFill>
            <a:srgbClr val="333399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panose="05000000000000000000" pitchFamily="2" charset="2"/>
              <a:buChar char="v"/>
            </a:pP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557339"/>
            <a:ext cx="10972800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 typeface="Wingdings" pitchFamily="2" charset="2"/>
              <a:buNone/>
              <a:defRPr sz="100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 typeface="Wingdings" pitchFamily="2" charset="2"/>
              <a:buNone/>
              <a:defRPr sz="100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Embedded System</a:t>
            </a:r>
            <a:endParaRPr 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5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 sz="1000">
                <a:latin typeface="Verdana" panose="020B0604030504040204" pitchFamily="34" charset="0"/>
              </a:defRPr>
            </a:lvl1pPr>
          </a:lstStyle>
          <a:p>
            <a:pPr fontAlgn="base">
              <a:spcAft>
                <a:spcPct val="0"/>
              </a:spcAft>
            </a:pPr>
            <a:fld id="{10E2B846-4142-4BDF-A296-0846600675AA}" type="slidenum"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383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 rot="10800000">
            <a:off x="1" y="4221164"/>
            <a:ext cx="334433" cy="263683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91430" tIns="45715" rIns="91430" bIns="45715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 rot="10800000">
            <a:off x="1" y="0"/>
            <a:ext cx="334433" cy="42926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91430" tIns="45715" rIns="91430" bIns="45715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557339"/>
            <a:ext cx="10972800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56367" y="6237288"/>
            <a:ext cx="1151467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 typeface="Wingdings" pitchFamily="2" charset="2"/>
              <a:buNone/>
              <a:defRPr sz="1000">
                <a:latin typeface="+mn-lt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83567" y="6237288"/>
            <a:ext cx="3860800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 typeface="Wingdings" pitchFamily="2" charset="2"/>
              <a:buNone/>
              <a:defRPr sz="1000" b="1">
                <a:latin typeface="+mn-lt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t>Embedded System </a:t>
            </a:r>
            <a:endParaRPr 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88018" y="6165850"/>
            <a:ext cx="6709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 sz="1000">
                <a:latin typeface="Verdana" panose="020B0604030504040204" pitchFamily="34" charset="0"/>
              </a:defRPr>
            </a:lvl1pPr>
          </a:lstStyle>
          <a:p>
            <a:pPr fontAlgn="base">
              <a:spcAft>
                <a:spcPct val="0"/>
              </a:spcAft>
            </a:pPr>
            <a:fld id="{A985557F-9CB9-49A7-B3F7-90B54794C56F}" type="slidenum"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609600" y="1341438"/>
            <a:ext cx="10957984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panose="05000000000000000000" pitchFamily="2" charset="2"/>
              <a:buChar char="v"/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 rot="10800000">
            <a:off x="27517" y="333376"/>
            <a:ext cx="287867" cy="3159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wrap="none" lIns="91430" tIns="45715" rIns="91430" bIns="45715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en-US" sz="1400" b="1">
                <a:solidFill>
                  <a:srgbClr val="FFFFFF"/>
                </a:solidFill>
                <a:latin typeface="Century Gothic" panose="020B0502020202020204" pitchFamily="34" charset="0"/>
                <a:sym typeface="Arial" panose="020B0604020202020204" pitchFamily="34" charset="0"/>
              </a:rPr>
              <a:t>中山大学－</a:t>
            </a:r>
            <a:r>
              <a:rPr lang="en-US" altLang="zh-CN" sz="1400" b="1">
                <a:solidFill>
                  <a:srgbClr val="FFFFFF"/>
                </a:solidFill>
                <a:latin typeface="Century Gothic" panose="020B0502020202020204" pitchFamily="34" charset="0"/>
                <a:sym typeface="Arial" panose="020B0604020202020204" pitchFamily="34" charset="0"/>
              </a:rPr>
              <a:t>Intel</a:t>
            </a:r>
            <a:r>
              <a:rPr lang="zh-CN" altLang="en-US" sz="1400" b="1">
                <a:solidFill>
                  <a:srgbClr val="FFFFFF"/>
                </a:solidFill>
                <a:latin typeface="Century Gothic" panose="020B0502020202020204" pitchFamily="34" charset="0"/>
                <a:sym typeface="Arial" panose="020B0604020202020204" pitchFamily="34" charset="0"/>
              </a:rPr>
              <a:t>嵌入式技术实验室</a:t>
            </a: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287867" y="6669088"/>
            <a:ext cx="118575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panose="05000000000000000000" pitchFamily="2" charset="2"/>
              <a:buChar char="v"/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765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 txBox="1">
            <a:spLocks noGrp="1"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en-US" sz="1000">
                <a:solidFill>
                  <a:srgbClr val="000000"/>
                </a:solidFill>
                <a:latin typeface="Verdana" panose="020B0604030504040204" pitchFamily="34" charset="0"/>
              </a:rPr>
              <a:t>Embedded System</a:t>
            </a:r>
            <a:endParaRPr lang="en-US" altLang="zh-CN" sz="10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9800" y="1700214"/>
            <a:ext cx="7772400" cy="172878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Embedded OS</a:t>
            </a:r>
            <a:b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</a:t>
            </a:r>
            <a:r>
              <a:rPr lang="en-US" altLang="zh-CN" sz="4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Bootloaders</a:t>
            </a:r>
            <a:endParaRPr lang="zh-CN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927350" y="4149726"/>
            <a:ext cx="6400800" cy="1330325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zh-CN" altLang="en-US" dirty="0"/>
              <a:t>20</a:t>
            </a:r>
            <a:r>
              <a:rPr lang="en-US" altLang="zh-CN"/>
              <a:t>21</a:t>
            </a:r>
            <a:r>
              <a:rPr lang="zh-CN" altLang="en-US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470310175"/>
      </p:ext>
    </p:extLst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安装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1905000"/>
            <a:ext cx="5943600" cy="4191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	</a:t>
            </a:r>
            <a:r>
              <a:rPr lang="zh-CN" altLang="en-US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系统加电或复位后，所有的</a:t>
            </a:r>
            <a:r>
              <a:rPr lang="en-US" altLang="zh-CN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CPU</a:t>
            </a:r>
            <a:r>
              <a:rPr lang="zh-CN" altLang="en-US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通常都从</a:t>
            </a:r>
            <a:r>
              <a:rPr lang="en-US" altLang="zh-CN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CPU</a:t>
            </a:r>
            <a:r>
              <a:rPr lang="zh-CN" altLang="en-US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制造商预先安排地址开始执行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。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比如，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S3C2410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在复位后从地址0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x00000000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起开始执行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。</a:t>
            </a:r>
            <a:r>
              <a:rPr lang="zh-CN" altLang="en-US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而嵌入式系统则将固态存储设备（比如：</a:t>
            </a:r>
            <a:r>
              <a:rPr lang="en-US" altLang="zh-CN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FLASH</a:t>
            </a:r>
            <a:r>
              <a:rPr lang="zh-CN" altLang="en-US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）安排在这个地址上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，而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bootloader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程序又安排在固态存储器的最前端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这样就能保证在系统加电后，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CPU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首先执行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BootLoader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程序。</a:t>
            </a:r>
            <a:endParaRPr lang="zh-CN" altLang="en-US" sz="2800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16388" name="Picture 4" descr="BD06716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1200"/>
            <a:ext cx="20574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236721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移植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endParaRPr lang="zh-CN" altLang="en-US" b="1">
              <a:latin typeface="仿宋_GB2312" pitchFamily="49" charset="-122"/>
              <a:ea typeface="仿宋_GB2312" pitchFamily="49" charset="-122"/>
            </a:endParaRPr>
          </a:p>
          <a:p>
            <a:pPr algn="ctr">
              <a:buFontTx/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Q: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什么叫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bootloader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移植？</a:t>
            </a:r>
          </a:p>
          <a:p>
            <a:pPr algn="ctr">
              <a:buFontTx/>
              <a:buNone/>
            </a:pPr>
            <a:endParaRPr lang="zh-CN" altLang="en-US" b="1">
              <a:latin typeface="仿宋_GB2312" pitchFamily="49" charset="-122"/>
              <a:ea typeface="仿宋_GB2312" pitchFamily="49" charset="-122"/>
            </a:endParaRPr>
          </a:p>
          <a:p>
            <a:pPr algn="ctr">
              <a:buFontTx/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Q: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为什么需要移植？</a:t>
            </a:r>
            <a:endParaRPr lang="en-US" altLang="zh-CN" b="1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2213536"/>
      </p:ext>
    </p:extLst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移植</a:t>
            </a:r>
            <a:endParaRPr lang="en-US" altLang="zh-CN" b="1">
              <a:ea typeface="仿宋_GB2312" pitchFamily="49" charset="-122"/>
            </a:endParaRPr>
          </a:p>
        </p:txBody>
      </p:sp>
      <p:sp>
        <p:nvSpPr>
          <p:cNvPr id="665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b="1">
                <a:latin typeface="Arial" panose="020B0604020202020204" pitchFamily="34" charset="0"/>
                <a:ea typeface="仿宋_GB2312" pitchFamily="49" charset="-122"/>
              </a:rPr>
              <a:t> 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	</a:t>
            </a:r>
            <a:r>
              <a:rPr lang="zh-CN" altLang="en-US" sz="2600" b="1">
                <a:latin typeface="仿宋_GB2312" pitchFamily="49" charset="-122"/>
                <a:ea typeface="仿宋_GB2312" pitchFamily="49" charset="-122"/>
              </a:rPr>
              <a:t>每种</a:t>
            </a:r>
            <a:r>
              <a:rPr lang="zh-CN" altLang="en-US" sz="26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不同的</a:t>
            </a:r>
            <a:r>
              <a:rPr lang="en-US" altLang="zh-CN" sz="26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CPU</a:t>
            </a:r>
            <a:r>
              <a:rPr lang="zh-CN" altLang="en-US" sz="26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体系结构</a:t>
            </a:r>
            <a:r>
              <a:rPr lang="zh-CN" altLang="en-US" sz="2600" b="1">
                <a:latin typeface="仿宋_GB2312" pitchFamily="49" charset="-122"/>
                <a:ea typeface="仿宋_GB2312" pitchFamily="49" charset="-122"/>
              </a:rPr>
              <a:t>都有不同的</a:t>
            </a:r>
            <a:r>
              <a:rPr lang="en-US" altLang="zh-CN" sz="2600" b="1">
                <a:latin typeface="仿宋_GB2312" pitchFamily="49" charset="-122"/>
                <a:ea typeface="仿宋_GB2312" pitchFamily="49" charset="-122"/>
              </a:rPr>
              <a:t>BootLoader。</a:t>
            </a:r>
            <a:r>
              <a:rPr lang="zh-CN" altLang="en-US" sz="2600" b="1">
                <a:latin typeface="仿宋_GB2312" pitchFamily="49" charset="-122"/>
                <a:ea typeface="仿宋_GB2312" pitchFamily="49" charset="-122"/>
              </a:rPr>
              <a:t>除了依赖于</a:t>
            </a:r>
            <a:r>
              <a:rPr lang="en-US" altLang="zh-CN" sz="2600" b="1">
                <a:latin typeface="仿宋_GB2312" pitchFamily="49" charset="-122"/>
                <a:ea typeface="仿宋_GB2312" pitchFamily="49" charset="-122"/>
              </a:rPr>
              <a:t>CPU</a:t>
            </a:r>
            <a:r>
              <a:rPr lang="zh-CN" altLang="en-US" sz="2600" b="1">
                <a:latin typeface="仿宋_GB2312" pitchFamily="49" charset="-122"/>
                <a:ea typeface="仿宋_GB2312" pitchFamily="49" charset="-122"/>
              </a:rPr>
              <a:t>的体系结构外，</a:t>
            </a:r>
            <a:r>
              <a:rPr lang="en-US" altLang="zh-CN" sz="2600" b="1">
                <a:latin typeface="仿宋_GB2312" pitchFamily="49" charset="-122"/>
                <a:ea typeface="仿宋_GB2312" pitchFamily="49" charset="-122"/>
              </a:rPr>
              <a:t>BootLoader </a:t>
            </a:r>
            <a:r>
              <a:rPr lang="zh-CN" altLang="en-US" sz="2600" b="1">
                <a:latin typeface="仿宋_GB2312" pitchFamily="49" charset="-122"/>
                <a:ea typeface="仿宋_GB2312" pitchFamily="49" charset="-122"/>
              </a:rPr>
              <a:t>还依赖于</a:t>
            </a:r>
            <a:r>
              <a:rPr lang="zh-CN" altLang="en-US" sz="26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具体的嵌入式板级设备的配置</a:t>
            </a:r>
            <a:r>
              <a:rPr lang="zh-CN" altLang="en-US" sz="2600" b="1">
                <a:latin typeface="仿宋_GB2312" pitchFamily="49" charset="-122"/>
                <a:ea typeface="仿宋_GB2312" pitchFamily="49" charset="-122"/>
              </a:rPr>
              <a:t>，比如板卡的硬件地址分配，外设芯片的类型等。这也就是说，对于两块不同的开发板而言，</a:t>
            </a:r>
            <a:r>
              <a:rPr lang="zh-CN" altLang="en-US" sz="26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即使它们是基于同一种</a:t>
            </a:r>
            <a:r>
              <a:rPr lang="en-US" altLang="zh-CN" sz="26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CPU</a:t>
            </a:r>
            <a:r>
              <a:rPr lang="zh-CN" altLang="en-US" sz="26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而构建的，但如果他们的硬件资源或配置不一致的话，</a:t>
            </a:r>
            <a:r>
              <a:rPr lang="zh-CN" altLang="en-US" sz="2600" b="1">
                <a:latin typeface="仿宋_GB2312" pitchFamily="49" charset="-122"/>
                <a:ea typeface="仿宋_GB2312" pitchFamily="49" charset="-122"/>
              </a:rPr>
              <a:t>要想在一块开发板上运行的</a:t>
            </a:r>
            <a:r>
              <a:rPr lang="en-US" altLang="zh-CN" sz="2600" b="1">
                <a:latin typeface="仿宋_GB2312" pitchFamily="49" charset="-122"/>
                <a:ea typeface="仿宋_GB2312" pitchFamily="49" charset="-122"/>
              </a:rPr>
              <a:t>BootLoader</a:t>
            </a:r>
            <a:r>
              <a:rPr lang="zh-CN" altLang="en-US" sz="2600" b="1">
                <a:latin typeface="仿宋_GB2312" pitchFamily="49" charset="-122"/>
                <a:ea typeface="仿宋_GB2312" pitchFamily="49" charset="-122"/>
              </a:rPr>
              <a:t>程序也能在另一块板子上运行，还是需要作修改。</a:t>
            </a:r>
          </a:p>
        </p:txBody>
      </p:sp>
    </p:spTree>
    <p:extLst>
      <p:ext uri="{BB962C8B-B14F-4D97-AF65-F5344CB8AC3E}">
        <p14:creationId xmlns:p14="http://schemas.microsoft.com/office/powerpoint/2010/main" val="571088315"/>
      </p:ext>
    </p:extLst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流程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	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BootLoader 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的启动过程可分为</a:t>
            </a:r>
            <a:r>
              <a:rPr lang="zh-CN" altLang="en-US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单阶段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Single-Stage）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zh-CN" altLang="en-US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多阶段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Multi-Stage）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两种，通常多阶段的 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BootLoader 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具有更复杂的功能，更好的可移植性。从固态存储设备上启动的 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BootLoader 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大多</a:t>
            </a:r>
            <a:r>
              <a:rPr lang="zh-CN" altLang="en-US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采用两阶段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，即启动过程可以分为 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stage 1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和 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stage2：stage1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完成初始化硬件，为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stage2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准备内存空间，并将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stage2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复制到内存中，设置堆栈，然后跳转到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stage2。</a:t>
            </a:r>
            <a:endParaRPr lang="zh-CN" altLang="en-US" sz="2800" b="1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1430022"/>
      </p:ext>
    </p:extLst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流程</a:t>
            </a:r>
            <a:endParaRPr lang="en-US" altLang="zh-CN" b="1">
              <a:ea typeface="仿宋_GB2312" pitchFamily="49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600" b="1">
                <a:latin typeface="仿宋_GB2312" pitchFamily="49" charset="-122"/>
                <a:ea typeface="仿宋_GB2312" pitchFamily="49" charset="-122"/>
              </a:rPr>
              <a:t>	</a:t>
            </a:r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BootLoader 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的 </a:t>
            </a:r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stage1 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通常包括以下步骤：</a:t>
            </a:r>
          </a:p>
          <a:p>
            <a:pPr>
              <a:buFontTx/>
              <a:buNone/>
            </a:pPr>
            <a:endParaRPr lang="zh-CN" altLang="en-US" sz="3000" b="1"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	</a:t>
            </a:r>
            <a:r>
              <a:rPr lang="zh-CN" altLang="en-US" sz="2800" b="1">
                <a:ea typeface="仿宋_GB2312" pitchFamily="49" charset="-122"/>
              </a:rPr>
              <a:t>·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硬件设备初始化</a:t>
            </a:r>
          </a:p>
          <a:p>
            <a:pPr>
              <a:buFontTx/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	</a:t>
            </a:r>
            <a:r>
              <a:rPr lang="zh-CN" altLang="en-US" sz="2800" b="1">
                <a:ea typeface="仿宋_GB2312" pitchFamily="49" charset="-122"/>
              </a:rPr>
              <a:t>·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为加载 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BootLoader 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的 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stage2 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准备 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RAM 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空间</a:t>
            </a:r>
          </a:p>
          <a:p>
            <a:pPr>
              <a:buFontTx/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	</a:t>
            </a:r>
            <a:r>
              <a:rPr lang="zh-CN" altLang="en-US" sz="2800" b="1">
                <a:ea typeface="仿宋_GB2312" pitchFamily="49" charset="-122"/>
              </a:rPr>
              <a:t>·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拷贝 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BootLoader 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的 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stage2 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到 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RAM 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空间中</a:t>
            </a:r>
          </a:p>
          <a:p>
            <a:pPr>
              <a:buFontTx/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	</a:t>
            </a:r>
            <a:r>
              <a:rPr lang="zh-CN" altLang="en-US" sz="2800" b="1">
                <a:ea typeface="仿宋_GB2312" pitchFamily="49" charset="-122"/>
              </a:rPr>
              <a:t>·</a:t>
            </a:r>
            <a:r>
              <a:rPr lang="zh-CN" altLang="en-US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设置好堆栈（</a:t>
            </a:r>
            <a:r>
              <a:rPr lang="en-US" altLang="zh-CN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why??）</a:t>
            </a:r>
          </a:p>
          <a:p>
            <a:pPr>
              <a:buFontTx/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	</a:t>
            </a:r>
            <a:r>
              <a:rPr lang="zh-CN" altLang="en-US" sz="2800" b="1">
                <a:ea typeface="仿宋_GB2312" pitchFamily="49" charset="-122"/>
              </a:rPr>
              <a:t>·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跳转到 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stage2 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的 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C 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入口点</a:t>
            </a:r>
          </a:p>
        </p:txBody>
      </p:sp>
    </p:spTree>
    <p:extLst>
      <p:ext uri="{BB962C8B-B14F-4D97-AF65-F5344CB8AC3E}">
        <p14:creationId xmlns:p14="http://schemas.microsoft.com/office/powerpoint/2010/main" val="1856404570"/>
      </p:ext>
    </p:extLst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050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流程</a:t>
            </a:r>
          </a:p>
        </p:txBody>
      </p:sp>
      <p:sp>
        <p:nvSpPr>
          <p:cNvPr id="90115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BootLoader 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的 </a:t>
            </a:r>
            <a:r>
              <a:rPr lang="en-US" altLang="zh-CN" sz="3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stage2</a:t>
            </a:r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通常包括以下步骤：</a:t>
            </a:r>
          </a:p>
          <a:p>
            <a:pPr>
              <a:buFontTx/>
              <a:buNone/>
            </a:pPr>
            <a:endParaRPr lang="zh-CN" altLang="en-US" sz="2600" b="1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	</a:t>
            </a:r>
            <a:r>
              <a:rPr lang="zh-CN" altLang="en-US" sz="2800" b="1">
                <a:ea typeface="仿宋_GB2312" pitchFamily="49" charset="-122"/>
              </a:rPr>
              <a:t>·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初始化本阶段要使用到的硬件设备</a:t>
            </a:r>
            <a:br>
              <a:rPr lang="zh-CN" altLang="en-US" sz="28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2800" b="1">
                <a:ea typeface="仿宋_GB2312" pitchFamily="49" charset="-122"/>
              </a:rPr>
              <a:t>·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将内核映像和根文件系统映像从 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flash 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上读到 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RAM 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中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	</a:t>
            </a:r>
            <a:r>
              <a:rPr lang="zh-CN" altLang="en-US" sz="2800" b="1">
                <a:ea typeface="仿宋_GB2312" pitchFamily="49" charset="-122"/>
              </a:rPr>
              <a:t>·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调用内核</a:t>
            </a:r>
          </a:p>
        </p:txBody>
      </p:sp>
    </p:spTree>
    <p:extLst>
      <p:ext uri="{BB962C8B-B14F-4D97-AF65-F5344CB8AC3E}">
        <p14:creationId xmlns:p14="http://schemas.microsoft.com/office/powerpoint/2010/main" val="1111407636"/>
      </p:ext>
    </p:extLst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026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内存分布</a:t>
            </a:r>
            <a:endParaRPr lang="en-US" altLang="zh-CN" b="1">
              <a:ea typeface="仿宋_GB2312" pitchFamily="49" charset="-122"/>
            </a:endParaRPr>
          </a:p>
        </p:txBody>
      </p:sp>
      <p:pic>
        <p:nvPicPr>
          <p:cNvPr id="91142" name="Picture 1030" descr="2680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76400"/>
            <a:ext cx="5562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770398"/>
      </p:ext>
    </p:extLst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latin typeface="仿宋_GB2312" pitchFamily="49" charset="-122"/>
                <a:ea typeface="仿宋_GB2312" pitchFamily="49" charset="-122"/>
              </a:rPr>
              <a:t>UBOOT</a:t>
            </a:r>
            <a:r>
              <a:rPr lang="zh-CN" altLang="en-US" i="1" dirty="0">
                <a:latin typeface="仿宋_GB2312" pitchFamily="49" charset="-122"/>
                <a:ea typeface="仿宋_GB2312" pitchFamily="49" charset="-122"/>
              </a:rPr>
              <a:t>介绍</a:t>
            </a:r>
            <a:r>
              <a:rPr lang="en-US" altLang="zh-CN" i="1" dirty="0">
                <a:latin typeface="仿宋_GB2312" pitchFamily="49" charset="-122"/>
                <a:ea typeface="仿宋_GB2312" pitchFamily="49" charset="-122"/>
              </a:rPr>
              <a:t>--</a:t>
            </a:r>
            <a:r>
              <a:rPr lang="zh-CN" altLang="en-US" b="1" dirty="0">
                <a:ea typeface="仿宋_GB2312" pitchFamily="49" charset="-122"/>
              </a:rPr>
              <a:t>作用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	</a:t>
            </a:r>
            <a:r>
              <a:rPr lang="en-US" altLang="zh-CN" sz="3600" b="1">
                <a:latin typeface="仿宋_GB2312" pitchFamily="49" charset="-122"/>
                <a:ea typeface="仿宋_GB2312" pitchFamily="49" charset="-122"/>
              </a:rPr>
              <a:t>Uboot</a:t>
            </a: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是德国</a:t>
            </a:r>
            <a:r>
              <a:rPr lang="en-US" altLang="zh-CN" sz="3600" b="1">
                <a:latin typeface="仿宋_GB2312" pitchFamily="49" charset="-122"/>
                <a:ea typeface="仿宋_GB2312" pitchFamily="49" charset="-122"/>
              </a:rPr>
              <a:t>DENX</a:t>
            </a: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小组开发的用于</a:t>
            </a:r>
            <a:r>
              <a:rPr lang="zh-CN" altLang="en-US" sz="36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多种嵌入式</a:t>
            </a:r>
            <a:r>
              <a:rPr lang="en-US" altLang="zh-CN" sz="36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CPU（ MIPS、x86、ARM、XScale</a:t>
            </a:r>
            <a:r>
              <a:rPr lang="zh-CN" altLang="en-US" sz="36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等</a:t>
            </a:r>
            <a:r>
              <a:rPr lang="en-US" altLang="zh-CN" sz="36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）</a:t>
            </a: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的</a:t>
            </a:r>
            <a:r>
              <a:rPr lang="en-US" altLang="zh-CN" sz="3600" b="1">
                <a:latin typeface="仿宋_GB2312" pitchFamily="49" charset="-122"/>
                <a:ea typeface="仿宋_GB2312" pitchFamily="49" charset="-122"/>
              </a:rPr>
              <a:t>bootloader</a:t>
            </a: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程序, </a:t>
            </a:r>
            <a:r>
              <a:rPr lang="en-US" altLang="zh-CN" sz="3600" b="1">
                <a:latin typeface="仿宋_GB2312" pitchFamily="49" charset="-122"/>
                <a:ea typeface="仿宋_GB2312" pitchFamily="49" charset="-122"/>
              </a:rPr>
              <a:t>UBoot</a:t>
            </a: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不仅支持嵌入式</a:t>
            </a:r>
            <a:r>
              <a:rPr lang="en-US" altLang="zh-CN" sz="3600" b="1">
                <a:latin typeface="仿宋_GB2312" pitchFamily="49" charset="-122"/>
                <a:ea typeface="仿宋_GB2312" pitchFamily="49" charset="-122"/>
              </a:rPr>
              <a:t>Linux</a:t>
            </a: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系统的引导，还支持</a:t>
            </a:r>
            <a:r>
              <a:rPr lang="en-US" altLang="zh-CN" sz="3600" b="1">
                <a:latin typeface="仿宋_GB2312" pitchFamily="49" charset="-122"/>
                <a:ea typeface="仿宋_GB2312" pitchFamily="49" charset="-122"/>
              </a:rPr>
              <a:t>VxWorks, QNX</a:t>
            </a: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等</a:t>
            </a:r>
            <a:r>
              <a:rPr lang="zh-CN" altLang="en-US" sz="36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多种嵌入式操作系统</a:t>
            </a: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。</a:t>
            </a:r>
            <a:endParaRPr lang="zh-CN" altLang="en-US" sz="3600"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endParaRPr lang="zh-CN" altLang="en-US" sz="3600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646028"/>
      </p:ext>
    </p:extLst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下载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8089900" cy="41910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	从下面地址可以下载到</a:t>
            </a:r>
            <a:r>
              <a:rPr lang="en-US" altLang="zh-CN" b="1" dirty="0" err="1">
                <a:latin typeface="仿宋_GB2312" pitchFamily="49" charset="-122"/>
                <a:ea typeface="仿宋_GB2312" pitchFamily="49" charset="-122"/>
              </a:rPr>
              <a:t>uboot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的源代码：</a:t>
            </a:r>
            <a:r>
              <a:rPr lang="en-US" altLang="zh-CN" sz="3000" b="1" dirty="0">
                <a:latin typeface="仿宋_GB2312" pitchFamily="49" charset="-122"/>
                <a:ea typeface="仿宋_GB2312" pitchFamily="49" charset="-122"/>
              </a:rPr>
              <a:t>http://sourceforge.net/projects/uboot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  <p:pic>
        <p:nvPicPr>
          <p:cNvPr id="24582" name="Picture 6" descr="BD0615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3200400"/>
            <a:ext cx="2544763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147136"/>
      </p:ext>
    </p:extLst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目录树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进入到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UBOOT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目录，可以得到如下的</a:t>
            </a: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目录结构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：</a:t>
            </a:r>
            <a:endParaRPr lang="en-US" altLang="zh-CN" b="1"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r>
              <a:rPr lang="zh-CN" altLang="en-US" sz="2000" b="1">
                <a:latin typeface="NimbusRomanNo9L-Regu" charset="0"/>
                <a:ea typeface="仿宋_GB2312" pitchFamily="49" charset="-122"/>
              </a:rPr>
              <a:t>|­­ </a:t>
            </a:r>
            <a:r>
              <a:rPr lang="en-US" altLang="zh-CN" sz="2000" b="1">
                <a:latin typeface="NimbusRomanNo9L-Regu" charset="0"/>
                <a:ea typeface="仿宋_GB2312" pitchFamily="49" charset="-122"/>
              </a:rPr>
              <a:t>board</a:t>
            </a:r>
          </a:p>
          <a:p>
            <a:pPr>
              <a:buFontTx/>
              <a:buNone/>
            </a:pPr>
            <a:r>
              <a:rPr lang="en-US" altLang="zh-CN" sz="2000" b="1">
                <a:latin typeface="NimbusRomanNo9L-Regu" charset="0"/>
                <a:ea typeface="仿宋_GB2312" pitchFamily="49" charset="-122"/>
              </a:rPr>
              <a:t>|­­ common</a:t>
            </a:r>
          </a:p>
          <a:p>
            <a:pPr>
              <a:buFontTx/>
              <a:buNone/>
            </a:pPr>
            <a:r>
              <a:rPr lang="en-US" altLang="zh-CN" sz="2000" b="1">
                <a:latin typeface="NimbusRomanNo9L-Regu" charset="0"/>
                <a:ea typeface="仿宋_GB2312" pitchFamily="49" charset="-122"/>
              </a:rPr>
              <a:t>|­­ cpu</a:t>
            </a:r>
          </a:p>
          <a:p>
            <a:pPr>
              <a:buFontTx/>
              <a:buNone/>
            </a:pPr>
            <a:r>
              <a:rPr lang="en-US" altLang="zh-CN" sz="2000" b="1">
                <a:latin typeface="NimbusRomanNo9L-Regu" charset="0"/>
                <a:ea typeface="仿宋_GB2312" pitchFamily="49" charset="-122"/>
              </a:rPr>
              <a:t>|­­ disk</a:t>
            </a:r>
          </a:p>
          <a:p>
            <a:pPr>
              <a:buFontTx/>
              <a:buNone/>
            </a:pPr>
            <a:r>
              <a:rPr lang="en-US" altLang="zh-CN" sz="2000" b="1">
                <a:latin typeface="NimbusRomanNo9L-Regu" charset="0"/>
                <a:ea typeface="仿宋_GB2312" pitchFamily="49" charset="-122"/>
              </a:rPr>
              <a:t>|­­ doc</a:t>
            </a:r>
          </a:p>
          <a:p>
            <a:pPr>
              <a:buFontTx/>
              <a:buNone/>
            </a:pPr>
            <a:r>
              <a:rPr lang="en-US" altLang="zh-CN" sz="2000" b="1">
                <a:latin typeface="NimbusRomanNo9L-Regu" charset="0"/>
                <a:ea typeface="仿宋_GB2312" pitchFamily="49" charset="-122"/>
              </a:rPr>
              <a:t>|­­ drivers</a:t>
            </a:r>
          </a:p>
          <a:p>
            <a:pPr>
              <a:buFontTx/>
              <a:buNone/>
            </a:pPr>
            <a:r>
              <a:rPr lang="en-US" altLang="zh-CN" sz="2000" b="1">
                <a:latin typeface="NimbusRomanNo9L-Regu" charset="0"/>
                <a:ea typeface="仿宋_GB2312" pitchFamily="49" charset="-122"/>
              </a:rPr>
              <a:t>|­­ dtt</a:t>
            </a:r>
          </a:p>
          <a:p>
            <a:pPr>
              <a:buFontTx/>
              <a:buNone/>
            </a:pPr>
            <a:r>
              <a:rPr lang="en-US" altLang="zh-CN" sz="2000" b="1">
                <a:latin typeface="NimbusRomanNo9L-Regu" charset="0"/>
                <a:ea typeface="仿宋_GB2312" pitchFamily="49" charset="-122"/>
              </a:rPr>
              <a:t>|­­ examples</a:t>
            </a:r>
          </a:p>
          <a:p>
            <a:pPr>
              <a:buFontTx/>
              <a:buNone/>
            </a:pPr>
            <a:r>
              <a:rPr lang="en-US" altLang="zh-CN" sz="2000" b="1">
                <a:latin typeface="NimbusRomanNo9L-Regu" charset="0"/>
                <a:ea typeface="仿宋_GB2312" pitchFamily="49" charset="-122"/>
              </a:rPr>
              <a:t>|­­ fs</a:t>
            </a:r>
          </a:p>
          <a:p>
            <a:pPr>
              <a:buFontTx/>
              <a:buNone/>
            </a:pPr>
            <a:r>
              <a:rPr lang="en-US" altLang="zh-CN" sz="2000" b="1">
                <a:latin typeface="NimbusRomanNo9L-Regu" charset="0"/>
                <a:ea typeface="仿宋_GB2312" pitchFamily="49" charset="-122"/>
              </a:rPr>
              <a:t>|­­ include</a:t>
            </a:r>
          </a:p>
        </p:txBody>
      </p:sp>
    </p:spTree>
    <p:extLst>
      <p:ext uri="{BB962C8B-B14F-4D97-AF65-F5344CB8AC3E}">
        <p14:creationId xmlns:p14="http://schemas.microsoft.com/office/powerpoint/2010/main" val="3901020381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Bootloaders</a:t>
            </a:r>
            <a:endParaRPr lang="zh-CN" altLang="en-US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>
              <a:lnSpc>
                <a:spcPct val="90000"/>
              </a:lnSpc>
              <a:buNone/>
            </a:pPr>
            <a:r>
              <a:rPr lang="zh-CN" altLang="en-US" sz="2400" b="1" dirty="0">
                <a:ea typeface="仿宋_GB2312" pitchFamily="49" charset="-122"/>
              </a:rPr>
              <a:t>理论：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BootLoader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介绍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Uboot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介绍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Uboot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命令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Uboot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工作流程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Uboot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移植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CN" sz="2400" b="1" dirty="0" err="1">
                <a:latin typeface="仿宋_GB2312" pitchFamily="49" charset="-122"/>
                <a:ea typeface="仿宋_GB2312" pitchFamily="49" charset="-122"/>
              </a:rPr>
              <a:t>Uboot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烧写</a:t>
            </a:r>
            <a:endParaRPr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 marL="990600" lvl="1" indent="-533400">
              <a:lnSpc>
                <a:spcPct val="90000"/>
              </a:lnSpc>
            </a:pPr>
            <a:endParaRPr lang="zh-CN" altLang="en-US" sz="2400" b="1" dirty="0">
              <a:latin typeface="仿宋_GB2312" pitchFamily="49" charset="-122"/>
              <a:ea typeface="仿宋_GB2312" pitchFamily="49" charset="-122"/>
            </a:endParaRPr>
          </a:p>
          <a:p>
            <a:pPr marL="990600" lvl="1" indent="-533400">
              <a:lnSpc>
                <a:spcPct val="90000"/>
              </a:lnSpc>
              <a:buNone/>
            </a:pPr>
            <a:r>
              <a:rPr lang="zh-CN" altLang="en-US" sz="2400" b="1" dirty="0">
                <a:ea typeface="仿宋_GB2312" pitchFamily="49" charset="-122"/>
              </a:rPr>
              <a:t>实验：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 sz="2400" b="1" dirty="0">
                <a:ea typeface="仿宋_GB2312" pitchFamily="49" charset="-122"/>
              </a:rPr>
              <a:t>移植</a:t>
            </a:r>
            <a:r>
              <a:rPr lang="en-US" altLang="zh-CN" sz="2400" b="1" dirty="0" err="1">
                <a:ea typeface="仿宋_GB2312" pitchFamily="49" charset="-122"/>
              </a:rPr>
              <a:t>Uboot</a:t>
            </a:r>
            <a:endParaRPr lang="en-US" altLang="zh-CN" sz="2400" b="1" dirty="0">
              <a:ea typeface="仿宋_GB2312" pitchFamily="49" charset="-122"/>
            </a:endParaRPr>
          </a:p>
          <a:p>
            <a:pPr marL="990600" lvl="1" indent="-533400">
              <a:lnSpc>
                <a:spcPct val="90000"/>
              </a:lnSpc>
            </a:pPr>
            <a:r>
              <a:rPr lang="en-US" altLang="zh-CN" sz="2400" b="1" dirty="0" err="1">
                <a:ea typeface="仿宋_GB2312" pitchFamily="49" charset="-122"/>
              </a:rPr>
              <a:t>Uboot</a:t>
            </a:r>
            <a:r>
              <a:rPr lang="zh-CN" altLang="en-US" sz="2400" b="1" dirty="0">
                <a:ea typeface="仿宋_GB2312" pitchFamily="49" charset="-122"/>
              </a:rPr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1375490069"/>
      </p:ext>
    </p:extLst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目录树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NimbusRomanNo9L-Regu" charset="0"/>
                <a:ea typeface="仿宋_GB2312" pitchFamily="49" charset="-122"/>
              </a:rPr>
              <a:t>|­­ lib_arm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NimbusRomanNo9L-Regu" charset="0"/>
                <a:ea typeface="仿宋_GB2312" pitchFamily="49" charset="-122"/>
              </a:rPr>
              <a:t>|­­ lib_generic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NimbusRomanNo9L-Regu" charset="0"/>
                <a:ea typeface="仿宋_GB2312" pitchFamily="49" charset="-122"/>
              </a:rPr>
              <a:t>|­­ lib_i386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NimbusRomanNo9L-Regu" charset="0"/>
                <a:ea typeface="仿宋_GB2312" pitchFamily="49" charset="-122"/>
              </a:rPr>
              <a:t>|­­ lib_m68k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NimbusRomanNo9L-Regu" charset="0"/>
                <a:ea typeface="仿宋_GB2312" pitchFamily="49" charset="-122"/>
              </a:rPr>
              <a:t>|­­ lib_microblaze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NimbusRomanNo9L-Regu" charset="0"/>
                <a:ea typeface="仿宋_GB2312" pitchFamily="49" charset="-122"/>
              </a:rPr>
              <a:t>|­­ lib_mips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NimbusRomanNo9L-Regu" charset="0"/>
                <a:ea typeface="仿宋_GB2312" pitchFamily="49" charset="-122"/>
              </a:rPr>
              <a:t>|­­ lib_nios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NimbusRomanNo9L-Regu" charset="0"/>
                <a:ea typeface="仿宋_GB2312" pitchFamily="49" charset="-122"/>
              </a:rPr>
              <a:t>|­­ lib_nios2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NimbusRomanNo9L-Regu" charset="0"/>
                <a:ea typeface="仿宋_GB2312" pitchFamily="49" charset="-122"/>
              </a:rPr>
              <a:t>|­­ lib_ppc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NimbusRomanNo9L-Regu" charset="0"/>
                <a:ea typeface="仿宋_GB2312" pitchFamily="49" charset="-122"/>
              </a:rPr>
              <a:t>|­­ net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NimbusRomanNo9L-Regu" charset="0"/>
                <a:ea typeface="仿宋_GB2312" pitchFamily="49" charset="-122"/>
              </a:rPr>
              <a:t>|­­ post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NimbusRomanNo9L-Regu" charset="0"/>
                <a:ea typeface="仿宋_GB2312" pitchFamily="49" charset="-122"/>
              </a:rPr>
              <a:t>|­­ rtc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 b="1">
                <a:latin typeface="NimbusRomanNo9L-Regu" charset="0"/>
                <a:ea typeface="仿宋_GB2312" pitchFamily="49" charset="-122"/>
              </a:rPr>
              <a:t>`­­ tools</a:t>
            </a:r>
            <a:endParaRPr lang="zh-CN" altLang="en-US" sz="1800" b="1">
              <a:latin typeface="NimbusRomanNo9L-Regu" charset="0"/>
              <a:ea typeface="仿宋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1800" b="1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1291030"/>
      </p:ext>
    </p:extLst>
  </p:cSld>
  <p:clrMapOvr>
    <a:masterClrMapping/>
  </p:clrMapOvr>
  <p:transition spd="med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050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目录结构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(</a:t>
            </a:r>
            <a:r>
              <a:rPr lang="zh-CN" altLang="en-US" b="1">
                <a:solidFill>
                  <a:srgbClr val="FC1F0E"/>
                </a:solidFill>
                <a:ea typeface="仿宋_GB2312" pitchFamily="49" charset="-122"/>
              </a:rPr>
              <a:t>展示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)</a:t>
            </a:r>
          </a:p>
        </p:txBody>
      </p:sp>
      <p:sp>
        <p:nvSpPr>
          <p:cNvPr id="9421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Board</a:t>
            </a:r>
          </a:p>
          <a:p>
            <a:pPr>
              <a:buFontTx/>
              <a:buNone/>
            </a:pP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	和开发板有关的文件。每一个开发板都以一个子目录出现在当前目录中，比如: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SMDK2410,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子目录中存放与开发板相关的文件。</a:t>
            </a:r>
          </a:p>
          <a:p>
            <a:pPr>
              <a:buFontTx/>
              <a:buNone/>
            </a:pPr>
            <a:endParaRPr lang="zh-CN" altLang="en-US" sz="2200" b="1">
              <a:latin typeface="仿宋_GB2312" pitchFamily="49" charset="-122"/>
              <a:ea typeface="仿宋_GB2312" pitchFamily="49" charset="-122"/>
            </a:endParaRPr>
          </a:p>
          <a:p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Common</a:t>
            </a:r>
          </a:p>
          <a:p>
            <a:pPr>
              <a:buFontTx/>
              <a:buNone/>
            </a:pP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	实现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Uboot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支持的命令。</a:t>
            </a:r>
            <a:endParaRPr lang="en-US" altLang="zh-CN" sz="2200" b="1"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endParaRPr lang="en-US" altLang="zh-CN" sz="2200" b="1">
              <a:latin typeface="仿宋_GB2312" pitchFamily="49" charset="-122"/>
              <a:ea typeface="仿宋_GB2312" pitchFamily="49" charset="-122"/>
            </a:endParaRPr>
          </a:p>
          <a:p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Cpu</a:t>
            </a:r>
          </a:p>
          <a:p>
            <a:pPr>
              <a:buFontTx/>
              <a:buNone/>
            </a:pP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	与特定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CPU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架构相关的代码，每一款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Uboot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下支持的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CPU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在该目录下对应一个子目录，比如有子目录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arm920t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1155961104"/>
      </p:ext>
    </p:extLst>
  </p:cSld>
  <p:clrMapOvr>
    <a:masterClrMapping/>
  </p:clrMapOvr>
  <p:transition spd="med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Rectangle 7"/>
          <p:cNvSpPr>
            <a:spLocks noGrp="1" noRot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09600" indent="-609600">
              <a:lnSpc>
                <a:spcPct val="110000"/>
              </a:lnSpc>
            </a:pP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Disk</a:t>
            </a:r>
          </a:p>
          <a:p>
            <a:pPr marL="609600" indent="-609600">
              <a:lnSpc>
                <a:spcPct val="110000"/>
              </a:lnSpc>
              <a:buNone/>
            </a:pP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   对磁盘的支持。</a:t>
            </a:r>
          </a:p>
          <a:p>
            <a:pPr marL="609600" indent="-609600">
              <a:lnSpc>
                <a:spcPct val="110000"/>
              </a:lnSpc>
              <a:buNone/>
            </a:pPr>
            <a:endParaRPr lang="zh-CN" altLang="en-US" sz="2200" b="1">
              <a:latin typeface="仿宋_GB2312" pitchFamily="49" charset="-122"/>
              <a:ea typeface="仿宋_GB2312" pitchFamily="49" charset="-122"/>
            </a:endParaRPr>
          </a:p>
          <a:p>
            <a:pPr marL="609600" indent="-609600">
              <a:lnSpc>
                <a:spcPct val="110000"/>
              </a:lnSpc>
            </a:pP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Doc</a:t>
            </a:r>
          </a:p>
          <a:p>
            <a:pPr marL="609600" indent="-609600">
              <a:lnSpc>
                <a:spcPct val="110000"/>
              </a:lnSpc>
              <a:buNone/>
            </a:pP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	文档目录。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Uboot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有非常完善的文档，推荐大家参考阅读。</a:t>
            </a:r>
          </a:p>
          <a:p>
            <a:pPr marL="609600" indent="-609600">
              <a:lnSpc>
                <a:spcPct val="110000"/>
              </a:lnSpc>
              <a:buNone/>
            </a:pP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 </a:t>
            </a:r>
          </a:p>
          <a:p>
            <a:pPr marL="609600" indent="-609600">
              <a:lnSpc>
                <a:spcPct val="110000"/>
              </a:lnSpc>
            </a:pP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Drivers</a:t>
            </a:r>
          </a:p>
          <a:p>
            <a:pPr marL="609600" indent="-609600">
              <a:lnSpc>
                <a:spcPct val="110000"/>
              </a:lnSpc>
              <a:buNone/>
            </a:pP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	Uboot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支持的设备驱动程序都放在该目录，比如各种网卡、支持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CFI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的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Flash、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串口和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USB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等。</a:t>
            </a:r>
          </a:p>
          <a:p>
            <a:pPr marL="609600" indent="-609600">
              <a:buNone/>
            </a:pPr>
            <a:endParaRPr lang="en-US" altLang="zh-CN" sz="2000" b="1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6633" name="Rectangle 9" descr="Large confetti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目录结构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(</a:t>
            </a:r>
            <a:r>
              <a:rPr lang="zh-CN" altLang="en-US" b="1">
                <a:solidFill>
                  <a:srgbClr val="FC1F0E"/>
                </a:solidFill>
                <a:ea typeface="仿宋_GB2312" pitchFamily="49" charset="-122"/>
              </a:rPr>
              <a:t>展示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)</a:t>
            </a:r>
          </a:p>
        </p:txBody>
      </p:sp>
      <p:sp>
        <p:nvSpPr>
          <p:cNvPr id="26634" name="Rectangle 10" descr="Large confetti"/>
          <p:cNvSpPr>
            <a:spLocks noChangeArrowheads="1"/>
          </p:cNvSpPr>
          <p:nvPr/>
        </p:nvSpPr>
        <p:spPr bwMode="auto">
          <a:xfrm>
            <a:off x="2770188" y="4365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lgConfetti">
                  <a:fgClr>
                    <a:schemeClr val="accent2"/>
                  </a:fgClr>
                  <a:bgClr>
                    <a:schemeClr val="folHlink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4400" b="1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341271"/>
      </p:ext>
    </p:extLst>
  </p:cSld>
  <p:clrMapOvr>
    <a:masterClrMapping/>
  </p:clrMapOvr>
  <p:transition spd="med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目录结构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(</a:t>
            </a:r>
            <a:r>
              <a:rPr lang="zh-CN" altLang="en-US" b="1">
                <a:solidFill>
                  <a:srgbClr val="FC1F0E"/>
                </a:solidFill>
                <a:ea typeface="仿宋_GB2312" pitchFamily="49" charset="-122"/>
              </a:rPr>
              <a:t>展示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Fs</a:t>
            </a:r>
          </a:p>
          <a:p>
            <a:pPr>
              <a:buFontTx/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   文件系统的支持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。</a:t>
            </a:r>
          </a:p>
          <a:p>
            <a:pPr>
              <a:buFontTx/>
              <a:buNone/>
            </a:pPr>
            <a:endParaRPr lang="zh-CN" altLang="en-US" sz="2800" b="1">
              <a:latin typeface="仿宋_GB2312" pitchFamily="49" charset="-122"/>
              <a:ea typeface="仿宋_GB2312" pitchFamily="49" charset="-122"/>
            </a:endParaRPr>
          </a:p>
          <a:p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Include</a:t>
            </a:r>
          </a:p>
          <a:p>
            <a:pPr>
              <a:buFontTx/>
              <a:buNone/>
            </a:pP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	 Uboot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使用的头文件。该目录下</a:t>
            </a:r>
            <a:r>
              <a:rPr lang="en-US" altLang="zh-CN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configs</a:t>
            </a:r>
            <a:r>
              <a:rPr lang="zh-CN" altLang="en-US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目录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有与开发板相关的配置头文件，如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smdk2410.h。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该目录下的</a:t>
            </a:r>
            <a:r>
              <a:rPr lang="en-US" altLang="zh-CN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asm</a:t>
            </a:r>
            <a:r>
              <a:rPr lang="zh-CN" altLang="en-US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目录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有与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CPU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体系结构相关的头文件。</a:t>
            </a:r>
            <a:endParaRPr lang="zh-CN" altLang="en-US" b="1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113707"/>
      </p:ext>
    </p:extLst>
  </p:cSld>
  <p:clrMapOvr>
    <a:masterClrMapping/>
  </p:clrMapOvr>
  <p:transition spd="med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050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目录结构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(</a:t>
            </a:r>
            <a:r>
              <a:rPr lang="zh-CN" altLang="en-US" b="1">
                <a:solidFill>
                  <a:srgbClr val="FC1F0E"/>
                </a:solidFill>
                <a:ea typeface="仿宋_GB2312" pitchFamily="49" charset="-122"/>
              </a:rPr>
              <a:t>展示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)</a:t>
            </a:r>
            <a:endParaRPr lang="zh-CN" altLang="en-US" b="1">
              <a:solidFill>
                <a:srgbClr val="FC1F0E"/>
              </a:solidFill>
              <a:ea typeface="仿宋_GB2312" pitchFamily="49" charset="-122"/>
            </a:endParaRPr>
          </a:p>
        </p:txBody>
      </p:sp>
      <p:sp>
        <p:nvSpPr>
          <p:cNvPr id="95235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Net</a:t>
            </a:r>
          </a:p>
          <a:p>
            <a:pPr>
              <a:buFontTx/>
              <a:buNone/>
            </a:pP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	与网络协议栈相关的代码，例如：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TFTP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协议、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RARP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协议的实现。</a:t>
            </a:r>
          </a:p>
          <a:p>
            <a:pPr>
              <a:buFontTx/>
              <a:buNone/>
            </a:pPr>
            <a:endParaRPr lang="zh-CN" altLang="en-US" b="1">
              <a:latin typeface="仿宋_GB2312" pitchFamily="49" charset="-122"/>
              <a:ea typeface="仿宋_GB2312" pitchFamily="49" charset="-122"/>
            </a:endParaRPr>
          </a:p>
          <a:p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Tools</a:t>
            </a:r>
          </a:p>
          <a:p>
            <a:pPr>
              <a:buFontTx/>
              <a:buNone/>
            </a:pP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	生成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Uboot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的工具，如：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mkimage, crc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等等。</a:t>
            </a:r>
          </a:p>
        </p:txBody>
      </p:sp>
    </p:spTree>
    <p:extLst>
      <p:ext uri="{BB962C8B-B14F-4D97-AF65-F5344CB8AC3E}">
        <p14:creationId xmlns:p14="http://schemas.microsoft.com/office/powerpoint/2010/main" val="2720184880"/>
      </p:ext>
    </p:extLst>
  </p:cSld>
  <p:clrMapOvr>
    <a:masterClrMapping/>
  </p:clrMapOvr>
  <p:transition spd="med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26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编译</a:t>
            </a:r>
          </a:p>
        </p:txBody>
      </p:sp>
      <p:sp>
        <p:nvSpPr>
          <p:cNvPr id="962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	</a:t>
            </a:r>
            <a:r>
              <a:rPr lang="en-US" altLang="zh-CN" sz="3400" b="1">
                <a:latin typeface="仿宋_GB2312" pitchFamily="49" charset="-122"/>
                <a:ea typeface="仿宋_GB2312" pitchFamily="49" charset="-122"/>
              </a:rPr>
              <a:t>Uboot</a:t>
            </a:r>
            <a:r>
              <a:rPr lang="zh-CN" altLang="en-US" sz="3400" b="1">
                <a:latin typeface="仿宋_GB2312" pitchFamily="49" charset="-122"/>
                <a:ea typeface="仿宋_GB2312" pitchFamily="49" charset="-122"/>
              </a:rPr>
              <a:t>的</a:t>
            </a:r>
            <a:r>
              <a:rPr lang="en-US" altLang="zh-CN" sz="3400" b="1">
                <a:latin typeface="仿宋_GB2312" pitchFamily="49" charset="-122"/>
                <a:ea typeface="仿宋_GB2312" pitchFamily="49" charset="-122"/>
              </a:rPr>
              <a:t>Makefile</a:t>
            </a:r>
            <a:r>
              <a:rPr lang="zh-CN" altLang="en-US" sz="3400" b="1">
                <a:latin typeface="仿宋_GB2312" pitchFamily="49" charset="-122"/>
                <a:ea typeface="仿宋_GB2312" pitchFamily="49" charset="-122"/>
              </a:rPr>
              <a:t>从</a:t>
            </a:r>
            <a:r>
              <a:rPr lang="zh-CN" altLang="en-US" sz="34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功能上</a:t>
            </a:r>
            <a:r>
              <a:rPr lang="zh-CN" altLang="en-US" sz="3400" b="1">
                <a:latin typeface="仿宋_GB2312" pitchFamily="49" charset="-122"/>
                <a:ea typeface="仿宋_GB2312" pitchFamily="49" charset="-122"/>
              </a:rPr>
              <a:t>可以分成两个部分：</a:t>
            </a:r>
          </a:p>
          <a:p>
            <a:pPr algn="ctr">
              <a:lnSpc>
                <a:spcPct val="130000"/>
              </a:lnSpc>
              <a:buFontTx/>
              <a:buNone/>
            </a:pPr>
            <a:r>
              <a:rPr lang="zh-CN" altLang="en-US" sz="3400" b="1">
                <a:latin typeface="仿宋_GB2312" pitchFamily="49" charset="-122"/>
                <a:ea typeface="仿宋_GB2312" pitchFamily="49" charset="-122"/>
              </a:rPr>
              <a:t>1、执行每种</a:t>
            </a:r>
            <a:r>
              <a:rPr lang="en-US" altLang="zh-CN" sz="3400" b="1">
                <a:latin typeface="仿宋_GB2312" pitchFamily="49" charset="-122"/>
                <a:ea typeface="仿宋_GB2312" pitchFamily="49" charset="-122"/>
              </a:rPr>
              <a:t>board</a:t>
            </a:r>
            <a:r>
              <a:rPr lang="zh-CN" altLang="en-US" sz="3400" b="1">
                <a:latin typeface="仿宋_GB2312" pitchFamily="49" charset="-122"/>
                <a:ea typeface="仿宋_GB2312" pitchFamily="49" charset="-122"/>
              </a:rPr>
              <a:t>相关的配置</a:t>
            </a:r>
          </a:p>
          <a:p>
            <a:pPr algn="ctr">
              <a:lnSpc>
                <a:spcPct val="130000"/>
              </a:lnSpc>
              <a:buFontTx/>
              <a:buNone/>
            </a:pPr>
            <a:r>
              <a:rPr lang="zh-CN" altLang="en-US" sz="3400" b="1">
                <a:latin typeface="仿宋_GB2312" pitchFamily="49" charset="-122"/>
                <a:ea typeface="仿宋_GB2312" pitchFamily="49" charset="-122"/>
              </a:rPr>
              <a:t>2、编译生成</a:t>
            </a:r>
            <a:r>
              <a:rPr lang="en-US" altLang="zh-CN" sz="3400" b="1">
                <a:latin typeface="仿宋_GB2312" pitchFamily="49" charset="-122"/>
                <a:ea typeface="仿宋_GB2312" pitchFamily="49" charset="-122"/>
              </a:rPr>
              <a:t>uboot.bin</a:t>
            </a:r>
            <a:r>
              <a:rPr lang="zh-CN" altLang="en-US" sz="3400" b="1">
                <a:latin typeface="仿宋_GB2312" pitchFamily="49" charset="-122"/>
                <a:ea typeface="仿宋_GB2312" pitchFamily="49" charset="-122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339960833"/>
      </p:ext>
    </p:extLst>
  </p:cSld>
  <p:clrMapOvr>
    <a:masterClrMapping/>
  </p:clrMapOvr>
  <p:transition spd="med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编译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(</a:t>
            </a:r>
            <a:r>
              <a:rPr lang="zh-CN" altLang="en-US" b="1">
                <a:solidFill>
                  <a:srgbClr val="FC1F0E"/>
                </a:solidFill>
                <a:ea typeface="仿宋_GB2312" pitchFamily="49" charset="-122"/>
              </a:rPr>
              <a:t>演示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)</a:t>
            </a:r>
            <a:endParaRPr lang="zh-CN" altLang="en-US" b="1">
              <a:solidFill>
                <a:srgbClr val="FC1F0E"/>
              </a:solidFill>
              <a:ea typeface="仿宋_GB2312" pitchFamily="49" charset="-122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	Uboot.bin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的生成也分为两步，以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smdk2410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为例来说明，如下：</a:t>
            </a:r>
          </a:p>
          <a:p>
            <a:pPr marL="609600" indent="-609600">
              <a:lnSpc>
                <a:spcPct val="90000"/>
              </a:lnSpc>
              <a:buNone/>
            </a:pPr>
            <a:endParaRPr lang="zh-CN" altLang="en-US" sz="2800" b="1">
              <a:latin typeface="仿宋_GB2312" pitchFamily="49" charset="-122"/>
              <a:ea typeface="仿宋_GB2312" pitchFamily="49" charset="-122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1.	对于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board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进行配置：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	$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make smdk2410_config</a:t>
            </a:r>
          </a:p>
          <a:p>
            <a:pPr marL="609600" indent="-609600">
              <a:lnSpc>
                <a:spcPct val="90000"/>
              </a:lnSpc>
              <a:buNone/>
            </a:pPr>
            <a:endParaRPr lang="zh-CN" altLang="en-US" sz="2800" b="1">
              <a:latin typeface="仿宋_GB2312" pitchFamily="49" charset="-122"/>
              <a:ea typeface="仿宋_GB2312" pitchFamily="49" charset="-122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2.	进行编译生成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u-boot.bin：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	$make CROSS_COMPILE=arm-linux-</a:t>
            </a:r>
            <a:endParaRPr lang="zh-CN" altLang="en-US" sz="2800" b="1">
              <a:latin typeface="仿宋_GB2312" pitchFamily="49" charset="-122"/>
              <a:ea typeface="仿宋_GB2312" pitchFamily="49" charset="-122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		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		</a:t>
            </a:r>
          </a:p>
        </p:txBody>
      </p:sp>
      <p:pic>
        <p:nvPicPr>
          <p:cNvPr id="97284" name="Picture 4" descr="BD0615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2514600"/>
            <a:ext cx="201136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572400"/>
      </p:ext>
    </p:extLst>
  </p:cSld>
  <p:clrMapOvr>
    <a:masterClrMapping/>
  </p:clrMapOvr>
  <p:transition spd="med"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1981200" y="1981200"/>
            <a:ext cx="8007350" cy="41910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zh-CN" dirty="0"/>
              <a:t>          </a:t>
            </a:r>
          </a:p>
          <a:p>
            <a:pPr algn="ctr">
              <a:buFontTx/>
              <a:buNone/>
            </a:pPr>
            <a:endParaRPr lang="zh-CN" altLang="en-US" sz="3600" b="1" i="1" dirty="0">
              <a:ea typeface="仿宋_GB2312" pitchFamily="49" charset="-122"/>
            </a:endParaRPr>
          </a:p>
          <a:p>
            <a:pPr algn="ctr">
              <a:buFontTx/>
              <a:buNone/>
            </a:pPr>
            <a:r>
              <a:rPr lang="en-US" altLang="zh-CN" sz="3600" b="1" i="1" dirty="0">
                <a:ea typeface="仿宋_GB2312" pitchFamily="49" charset="-122"/>
              </a:rPr>
              <a:t>UBOOT</a:t>
            </a:r>
            <a:r>
              <a:rPr lang="zh-CN" altLang="en-US" sz="3600" b="1" i="1" dirty="0">
                <a:ea typeface="仿宋_GB2312" pitchFamily="49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2825444896"/>
      </p:ext>
    </p:extLst>
  </p:cSld>
  <p:clrMapOvr>
    <a:masterClrMapping/>
  </p:clrMapOvr>
  <p:transition spd="med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常用命令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(</a:t>
            </a:r>
            <a:r>
              <a:rPr lang="zh-CN" altLang="en-US" b="1">
                <a:solidFill>
                  <a:srgbClr val="FC1F0E"/>
                </a:solidFill>
                <a:ea typeface="仿宋_GB2312" pitchFamily="49" charset="-122"/>
              </a:rPr>
              <a:t>演示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	</a:t>
            </a:r>
            <a:r>
              <a:rPr lang="zh-CN" altLang="en-US" sz="2600" b="1">
                <a:latin typeface="仿宋_GB2312" pitchFamily="49" charset="-122"/>
                <a:ea typeface="仿宋_GB2312" pitchFamily="49" charset="-122"/>
              </a:rPr>
              <a:t>尽管</a:t>
            </a:r>
            <a:r>
              <a:rPr lang="en-US" altLang="zh-CN" sz="2600" b="1">
                <a:latin typeface="仿宋_GB2312" pitchFamily="49" charset="-122"/>
                <a:ea typeface="仿宋_GB2312" pitchFamily="49" charset="-122"/>
              </a:rPr>
              <a:t>UBOOT</a:t>
            </a:r>
            <a:r>
              <a:rPr lang="zh-CN" altLang="en-US" sz="2600" b="1">
                <a:latin typeface="仿宋_GB2312" pitchFamily="49" charset="-122"/>
                <a:ea typeface="仿宋_GB2312" pitchFamily="49" charset="-122"/>
              </a:rPr>
              <a:t>提供了丰富的命令集，但不同的单板所支持的命令并不一定一样（</a:t>
            </a:r>
            <a:r>
              <a:rPr lang="zh-CN" altLang="en-US" sz="26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可配置，</a:t>
            </a:r>
            <a:r>
              <a:rPr lang="en-US" altLang="zh-CN" sz="26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How?</a:t>
            </a:r>
            <a:r>
              <a:rPr lang="zh-CN" altLang="en-US" sz="26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后面章节</a:t>
            </a:r>
            <a:r>
              <a:rPr lang="en-US" altLang="zh-CN" sz="2600" b="1">
                <a:latin typeface="仿宋_GB2312" pitchFamily="49" charset="-122"/>
                <a:ea typeface="仿宋_GB2312" pitchFamily="49" charset="-122"/>
              </a:rPr>
              <a:t>），help </a:t>
            </a:r>
            <a:r>
              <a:rPr lang="zh-CN" altLang="en-US" sz="2600" b="1">
                <a:latin typeface="仿宋_GB2312" pitchFamily="49" charset="-122"/>
                <a:ea typeface="仿宋_GB2312" pitchFamily="49" charset="-122"/>
              </a:rPr>
              <a:t>命令可用于察看当前单板所支持的命令。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600" b="1">
                <a:latin typeface="仿宋_GB2312" pitchFamily="49" charset="-122"/>
                <a:ea typeface="仿宋_GB2312" pitchFamily="49" charset="-122"/>
              </a:rPr>
              <a:t>2410 # </a:t>
            </a:r>
            <a:r>
              <a:rPr lang="en-US" altLang="zh-CN" sz="2600" b="1">
                <a:latin typeface="仿宋_GB2312" pitchFamily="49" charset="-122"/>
                <a:ea typeface="仿宋_GB2312" pitchFamily="49" charset="-122"/>
              </a:rPr>
              <a:t>help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LuxiMono" charset="0"/>
              </a:rPr>
              <a:t>autoscr -run script from memory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LuxiMono" charset="0"/>
              </a:rPr>
              <a:t>base -print or set address offset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LuxiMono" charset="0"/>
              </a:rPr>
              <a:t>bdinfo -print Board Info structure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LuxiMono" charset="0"/>
              </a:rPr>
              <a:t>boot -boot default,i.e.,run 'bootcmd'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LuxiMono" charset="0"/>
              </a:rPr>
              <a:t>bootm -boot application image from memory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LuxiMono" charset="0"/>
              </a:rPr>
              <a:t>bootp -boot image via network using BootP/TFTP protocol</a:t>
            </a:r>
          </a:p>
        </p:txBody>
      </p:sp>
    </p:spTree>
    <p:extLst>
      <p:ext uri="{BB962C8B-B14F-4D97-AF65-F5344CB8AC3E}">
        <p14:creationId xmlns:p14="http://schemas.microsoft.com/office/powerpoint/2010/main" val="4025399423"/>
      </p:ext>
    </p:extLst>
  </p:cSld>
  <p:clrMapOvr>
    <a:masterClrMapping/>
  </p:clrMapOvr>
  <p:transition spd="med"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bg2"/>
                </a:solidFill>
                <a:ea typeface="仿宋_GB2312" pitchFamily="49" charset="-122"/>
              </a:rPr>
              <a:t>环境变量相关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(</a:t>
            </a:r>
            <a:r>
              <a:rPr lang="zh-CN" altLang="en-US" b="1">
                <a:solidFill>
                  <a:srgbClr val="FC1F0E"/>
                </a:solidFill>
                <a:ea typeface="仿宋_GB2312" pitchFamily="49" charset="-122"/>
              </a:rPr>
              <a:t>演示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)</a:t>
            </a:r>
            <a:r>
              <a:rPr lang="zh-CN" altLang="en-US" b="1">
                <a:ea typeface="仿宋_GB2312" pitchFamily="49" charset="-122"/>
              </a:rPr>
              <a:t>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Printenv 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打印环境变量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usage:</a:t>
            </a:r>
            <a:r>
              <a:rPr lang="en-US" altLang="zh-CN" b="1">
                <a:ea typeface="仿宋_GB2312" pitchFamily="49" charset="-122"/>
              </a:rPr>
              <a:t>                                                                                           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printenv</a:t>
            </a:r>
            <a:br>
              <a:rPr lang="en-US" altLang="zh-CN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b="1">
                <a:ea typeface="仿宋_GB2312" pitchFamily="49" charset="-122"/>
              </a:rPr>
              <a:t>   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 - print values of all environment variables</a:t>
            </a:r>
            <a:br>
              <a:rPr lang="en-US" altLang="zh-CN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printenv name ...</a:t>
            </a:r>
            <a:br>
              <a:rPr lang="en-US" altLang="zh-CN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b="1">
                <a:ea typeface="仿宋_GB2312" pitchFamily="49" charset="-122"/>
              </a:rPr>
              <a:t>   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 - print value of environment variable 'name'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Uboot&gt; printenv</a:t>
            </a:r>
            <a:br>
              <a:rPr lang="en-US" altLang="zh-CN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baudrate=115200</a:t>
            </a:r>
            <a:br>
              <a:rPr lang="en-US" altLang="zh-CN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ipaddr=192.168.1.1</a:t>
            </a:r>
            <a:br>
              <a:rPr lang="en-US" altLang="zh-CN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ethaddr=12:34:56:78:9A:BC</a:t>
            </a:r>
            <a:br>
              <a:rPr lang="en-US" altLang="zh-CN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serverip=192.168.1.5</a:t>
            </a:r>
            <a:endParaRPr lang="zh-CN" altLang="en-US" b="1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6895255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仿宋_GB2312" pitchFamily="49" charset="-122"/>
              </a:rPr>
              <a:t>BootLoader</a:t>
            </a:r>
            <a:r>
              <a:rPr lang="zh-CN" altLang="en-US" dirty="0">
                <a:ea typeface="仿宋_GB2312" pitchFamily="49" charset="-122"/>
              </a:rPr>
              <a:t>介绍 </a:t>
            </a:r>
            <a:r>
              <a:rPr lang="en-US" altLang="zh-CN" dirty="0">
                <a:ea typeface="仿宋_GB2312" pitchFamily="49" charset="-122"/>
              </a:rPr>
              <a:t>-</a:t>
            </a:r>
            <a:r>
              <a:rPr lang="zh-CN" altLang="en-US" b="1" dirty="0">
                <a:ea typeface="仿宋_GB2312" pitchFamily="49" charset="-122"/>
              </a:rPr>
              <a:t>概念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endParaRPr lang="zh-CN" altLang="en-US" sz="3000" b="1">
              <a:latin typeface="仿宋_GB2312" pitchFamily="49" charset="-122"/>
              <a:ea typeface="仿宋_GB2312" pitchFamily="49" charset="-122"/>
            </a:endParaRPr>
          </a:p>
          <a:p>
            <a:pPr algn="ctr">
              <a:buFontTx/>
              <a:buNone/>
            </a:pP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什么是</a:t>
            </a:r>
            <a:r>
              <a:rPr lang="en-US" altLang="zh-CN" sz="3600" b="1">
                <a:latin typeface="仿宋_GB2312" pitchFamily="49" charset="-122"/>
                <a:ea typeface="仿宋_GB2312" pitchFamily="49" charset="-122"/>
              </a:rPr>
              <a:t>BootLoader？</a:t>
            </a:r>
          </a:p>
          <a:p>
            <a:pPr algn="ctr">
              <a:buFontTx/>
              <a:buNone/>
            </a:pPr>
            <a:endParaRPr lang="en-US" altLang="zh-CN" sz="3600" b="1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10244" name="Picture 4" descr="BD06663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52800"/>
            <a:ext cx="29718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349918"/>
      </p:ext>
    </p:extLst>
  </p:cSld>
  <p:clrMapOvr>
    <a:masterClrMapping/>
  </p:clrMapOvr>
  <p:transition spd="med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bg2"/>
                </a:solidFill>
                <a:ea typeface="仿宋_GB2312" pitchFamily="49" charset="-122"/>
              </a:rPr>
              <a:t>环境变量相关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(</a:t>
            </a:r>
            <a:r>
              <a:rPr lang="zh-CN" altLang="en-US" b="1">
                <a:solidFill>
                  <a:srgbClr val="FC1F0E"/>
                </a:solidFill>
                <a:ea typeface="仿宋_GB2312" pitchFamily="49" charset="-122"/>
              </a:rPr>
              <a:t>演示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Setenv 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设置新的变量(修改已有变量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setenv name value ...</a:t>
            </a:r>
            <a:br>
              <a:rPr lang="en-US" altLang="zh-CN" sz="22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2200" b="1">
                <a:ea typeface="仿宋_GB2312" pitchFamily="49" charset="-122"/>
              </a:rPr>
              <a:t>   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 - </a:t>
            </a:r>
            <a:r>
              <a:rPr lang="en-US" altLang="zh-CN" sz="22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set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 environment variable 'name' to 'value ...</a:t>
            </a:r>
            <a:r>
              <a:rPr lang="en-US" altLang="zh-CN" sz="2200" b="1">
                <a:ea typeface="仿宋_GB2312" pitchFamily="49" charset="-122"/>
              </a:rPr>
              <a:t>‘</a:t>
            </a:r>
            <a:endParaRPr lang="en-US" altLang="zh-CN" sz="2200" b="1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setenv name</a:t>
            </a:r>
            <a:br>
              <a:rPr lang="en-US" altLang="zh-CN" sz="22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2200" b="1">
                <a:ea typeface="仿宋_GB2312" pitchFamily="49" charset="-122"/>
              </a:rPr>
              <a:t>   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 - </a:t>
            </a:r>
            <a:r>
              <a:rPr lang="en-US" altLang="zh-CN" sz="22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delete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 environment variable 'name'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Uboot&gt; setenv myboard AT91RM9200DK</a:t>
            </a:r>
            <a:br>
              <a:rPr lang="en-US" altLang="zh-CN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Uboot&gt; printenv</a:t>
            </a:r>
            <a:br>
              <a:rPr lang="en-US" altLang="zh-CN" b="1">
                <a:latin typeface="仿宋_GB2312" pitchFamily="49" charset="-122"/>
                <a:ea typeface="仿宋_GB2312" pitchFamily="49" charset="-122"/>
              </a:rPr>
            </a:br>
            <a:endParaRPr lang="en-US" altLang="zh-CN" b="1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  ethaddr=12:34:56:78:9A:BC</a:t>
            </a:r>
            <a:br>
              <a:rPr lang="en-US" altLang="zh-CN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serverip=192.168.1.5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	</a:t>
            </a: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myboard=AT91RM9200DK</a:t>
            </a:r>
            <a:endParaRPr lang="zh-CN" altLang="en-US" sz="2800" b="1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3093066"/>
      </p:ext>
    </p:extLst>
  </p:cSld>
  <p:clrMapOvr>
    <a:masterClrMapping/>
  </p:clrMapOvr>
  <p:transition spd="med"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bg2"/>
                </a:solidFill>
                <a:ea typeface="仿宋_GB2312" pitchFamily="49" charset="-122"/>
              </a:rPr>
              <a:t>环境变量相关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(</a:t>
            </a:r>
            <a:r>
              <a:rPr lang="zh-CN" altLang="en-US" b="1">
                <a:solidFill>
                  <a:srgbClr val="FC1F0E"/>
                </a:solidFill>
                <a:ea typeface="仿宋_GB2312" pitchFamily="49" charset="-122"/>
              </a:rPr>
              <a:t>演示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  <a:buSzTx/>
              <a:buFontTx/>
              <a:buNone/>
            </a:pP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Saveenv 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保存变量</a:t>
            </a:r>
          </a:p>
          <a:p>
            <a:pPr eaLnBrk="0" hangingPunct="0">
              <a:spcBef>
                <a:spcPct val="0"/>
              </a:spcBef>
              <a:buSzTx/>
              <a:buFontTx/>
              <a:buNone/>
            </a:pP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	将当前定义的所有变量及其值存入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flash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中。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3352800"/>
            <a:ext cx="4117975" cy="293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456231"/>
      </p:ext>
    </p:extLst>
  </p:cSld>
  <p:clrMapOvr>
    <a:masterClrMapping/>
  </p:clrMapOvr>
  <p:transition spd="med"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文件下载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(</a:t>
            </a:r>
            <a:r>
              <a:rPr lang="zh-CN" altLang="en-US" b="1">
                <a:solidFill>
                  <a:srgbClr val="FC1F0E"/>
                </a:solidFill>
                <a:ea typeface="仿宋_GB2312" pitchFamily="49" charset="-122"/>
              </a:rPr>
              <a:t>演示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2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Tftp 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通过网络下载文件</a:t>
            </a:r>
          </a:p>
          <a:p>
            <a:pPr>
              <a:buFontTx/>
              <a:buNone/>
            </a:pP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  *使用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tftp，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需要先配置好网络</a:t>
            </a:r>
          </a:p>
          <a:p>
            <a:pPr>
              <a:buFontTx/>
              <a:buNone/>
            </a:pP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Uboot&gt; setenv ethaddr 12:34:56:78:9A:BC</a:t>
            </a:r>
          </a:p>
          <a:p>
            <a:pPr>
              <a:buFontTx/>
              <a:buNone/>
            </a:pP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Uboot&gt; setenv ipaddr 192.168.1.1</a:t>
            </a:r>
          </a:p>
          <a:p>
            <a:pPr>
              <a:buFontTx/>
              <a:buNone/>
            </a:pP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Uboot&gt; setenv serverip 192.168.1.254</a:t>
            </a:r>
            <a:r>
              <a:rPr lang="en-US" altLang="zh-CN" sz="2200" b="1">
                <a:ea typeface="仿宋_GB2312" pitchFamily="49" charset="-122"/>
              </a:rPr>
              <a:t>     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（tftp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服务器的地址）</a:t>
            </a:r>
          </a:p>
          <a:p>
            <a:pPr>
              <a:buFontTx/>
              <a:buNone/>
            </a:pP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例：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Uboot&gt; tftp 32000000 vmlinux</a:t>
            </a:r>
            <a:br>
              <a:rPr lang="en-US" altLang="zh-CN" sz="2200" b="1"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把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server（IP=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环境变量中设置的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serverip）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中服务目录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下的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vmlinux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通过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TFTP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读入到0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x32000000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处。</a:t>
            </a:r>
          </a:p>
        </p:txBody>
      </p:sp>
    </p:spTree>
    <p:extLst>
      <p:ext uri="{BB962C8B-B14F-4D97-AF65-F5344CB8AC3E}">
        <p14:creationId xmlns:p14="http://schemas.microsoft.com/office/powerpoint/2010/main" val="2213369181"/>
      </p:ext>
    </p:extLst>
  </p:cSld>
  <p:clrMapOvr>
    <a:masterClrMapping/>
  </p:clrMapOvr>
  <p:transition spd="med"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内存操作命令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(</a:t>
            </a:r>
            <a:r>
              <a:rPr lang="zh-CN" altLang="en-US" b="1">
                <a:solidFill>
                  <a:srgbClr val="FC1F0E"/>
                </a:solidFill>
                <a:ea typeface="仿宋_GB2312" pitchFamily="49" charset="-122"/>
              </a:rPr>
              <a:t>演示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)</a:t>
            </a:r>
            <a:endParaRPr lang="zh-CN" altLang="en-US" b="1">
              <a:solidFill>
                <a:srgbClr val="FC1F0E"/>
              </a:solidFill>
              <a:ea typeface="仿宋_GB2312" pitchFamily="49" charset="-122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2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Md 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显示内存区的内容。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md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采用十六进制和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ASCII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码两种形式来显示存储单元的内容。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这条命令还可以采用长度标识符 .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l, .w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和.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b 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md [.b, .w, .l]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md.w 100000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00100000: 2705 1956 5050 4342 6f6f 7420 312e 312e    '..VPPCBoot 1.1.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00100010: 3520 284d 6172 2032 3120 3230 3032 202d    5 (Mar 21 2002 -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00100020: 2031 393a 3535 3a30 3429 0000 0000 0000     19:55:04)......</a:t>
            </a:r>
          </a:p>
        </p:txBody>
      </p:sp>
    </p:spTree>
    <p:extLst>
      <p:ext uri="{BB962C8B-B14F-4D97-AF65-F5344CB8AC3E}">
        <p14:creationId xmlns:p14="http://schemas.microsoft.com/office/powerpoint/2010/main" val="4198668900"/>
      </p:ext>
    </p:extLst>
  </p:cSld>
  <p:clrMapOvr>
    <a:masterClrMapping/>
  </p:clrMapOvr>
  <p:transition spd="med"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内存操作命令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(</a:t>
            </a:r>
            <a:r>
              <a:rPr lang="zh-CN" altLang="en-US" b="1">
                <a:solidFill>
                  <a:srgbClr val="FC1F0E"/>
                </a:solidFill>
                <a:ea typeface="仿宋_GB2312" pitchFamily="49" charset="-122"/>
              </a:rPr>
              <a:t>演示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2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Mm 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修改内存，地址自动递增。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m</a:t>
            </a:r>
            <a:r>
              <a:rPr lang="en-US" altLang="zh-CN" sz="2200" b="1"/>
              <a:t>m</a:t>
            </a:r>
            <a:r>
              <a:rPr lang="en-US" altLang="zh-CN" sz="2200" b="1">
                <a:cs typeface="Times New Roman" panose="02020603050405020304" pitchFamily="18" charset="0"/>
              </a:rPr>
              <a:t> [.b, .w, .l] address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Mm 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提供了一种互动修改存储器内容的方法。它会显示地址和当前值，然后提示用户输入。如果你输入了一个合法的十六进制数，这个新的值将会被写入该地址。然后提示下一个地址。如果你没有输入任何值，只是按了一下回车，那么该地址的内容保持不变。如果想</a:t>
            </a:r>
            <a:r>
              <a:rPr lang="zh-CN" altLang="en-US" sz="22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结束输入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，则</a:t>
            </a:r>
            <a:r>
              <a:rPr lang="zh-CN" altLang="en-US" sz="22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输入空格，然后回车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200" b="1">
                <a:cs typeface="Times New Roman" panose="02020603050405020304" pitchFamily="18" charset="0"/>
              </a:rPr>
              <a:t>=&gt; </a:t>
            </a:r>
            <a:r>
              <a:rPr lang="en-US" altLang="zh-CN" sz="2200" b="1">
                <a:cs typeface="Times New Roman" panose="02020603050405020304" pitchFamily="18" charset="0"/>
              </a:rPr>
              <a:t>mm 100000</a:t>
            </a:r>
            <a:endParaRPr lang="en-US" altLang="zh-CN" sz="2200" b="1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00100000: 27051956 ? 0</a:t>
            </a:r>
            <a:endParaRPr lang="en-US" altLang="zh-CN" sz="2200" b="1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00100004: 50504342 ? AABBCCDD</a:t>
            </a:r>
            <a:endParaRPr lang="en-US" altLang="zh-CN" sz="2200" b="1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200" b="1">
                <a:cs typeface="Times New Roman" panose="02020603050405020304" pitchFamily="18" charset="0"/>
              </a:rPr>
              <a:t>00100008: 6f6f7420 ? 01234567</a:t>
            </a:r>
            <a:endParaRPr lang="zh-CN" altLang="en-US" sz="2200" b="1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6683264"/>
      </p:ext>
    </p:extLst>
  </p:cSld>
  <p:clrMapOvr>
    <a:masterClrMapping/>
  </p:clrMapOvr>
  <p:transition spd="med"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a typeface="仿宋_GB2312" pitchFamily="49" charset="-122"/>
              </a:rPr>
              <a:t>Flash</a:t>
            </a:r>
            <a:r>
              <a:rPr lang="zh-CN" altLang="en-US" b="1">
                <a:ea typeface="仿宋_GB2312" pitchFamily="49" charset="-122"/>
              </a:rPr>
              <a:t>操作命令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(</a:t>
            </a:r>
            <a:r>
              <a:rPr lang="zh-CN" altLang="en-US" b="1">
                <a:solidFill>
                  <a:srgbClr val="FC1F0E"/>
                </a:solidFill>
                <a:ea typeface="仿宋_GB2312" pitchFamily="49" charset="-122"/>
              </a:rPr>
              <a:t>演示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)</a:t>
            </a:r>
            <a:endParaRPr lang="zh-CN" altLang="en-US" b="1">
              <a:solidFill>
                <a:srgbClr val="FC1F0E"/>
              </a:solidFill>
              <a:ea typeface="仿宋_GB2312" pitchFamily="49" charset="-122"/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kumimoji="0"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Flinfo</a:t>
            </a:r>
            <a:r>
              <a:rPr kumimoji="0" lang="en-US" altLang="zh-CN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0" lang="zh-CN" altLang="en-US" b="1">
                <a:latin typeface="仿宋_GB2312" pitchFamily="49" charset="-122"/>
                <a:ea typeface="仿宋_GB2312" pitchFamily="49" charset="-122"/>
              </a:rPr>
              <a:t>查看</a:t>
            </a:r>
            <a:r>
              <a:rPr kumimoji="0" lang="en-US" altLang="zh-CN" b="1">
                <a:latin typeface="仿宋_GB2312" pitchFamily="49" charset="-122"/>
                <a:ea typeface="仿宋_GB2312" pitchFamily="49" charset="-122"/>
              </a:rPr>
              <a:t>Flash</a:t>
            </a:r>
            <a:r>
              <a:rPr kumimoji="0" lang="zh-CN" altLang="en-US" b="1">
                <a:latin typeface="仿宋_GB2312" pitchFamily="49" charset="-122"/>
                <a:ea typeface="仿宋_GB2312" pitchFamily="49" charset="-122"/>
              </a:rPr>
              <a:t>扇区信息</a:t>
            </a:r>
          </a:p>
          <a:p>
            <a:pPr>
              <a:buFontTx/>
              <a:buNone/>
            </a:pPr>
            <a:endParaRPr lang="en-US" altLang="zh-CN" b="1"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Usage：Uboot&gt; Flinfo</a:t>
            </a:r>
          </a:p>
          <a:p>
            <a:pPr>
              <a:buFontTx/>
              <a:buNone/>
            </a:pP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 </a:t>
            </a:r>
            <a:endParaRPr lang="zh-CN" altLang="en-US" b="1"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356877"/>
      </p:ext>
    </p:extLst>
  </p:cSld>
  <p:clrMapOvr>
    <a:masterClrMapping/>
  </p:clrMapOvr>
  <p:transition spd="med"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a typeface="仿宋_GB2312" pitchFamily="49" charset="-122"/>
              </a:rPr>
              <a:t>Flash</a:t>
            </a:r>
            <a:r>
              <a:rPr lang="zh-CN" altLang="en-US" b="1">
                <a:ea typeface="仿宋_GB2312" pitchFamily="49" charset="-122"/>
              </a:rPr>
              <a:t>操作命令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(</a:t>
            </a:r>
            <a:r>
              <a:rPr lang="zh-CN" altLang="en-US" b="1">
                <a:solidFill>
                  <a:srgbClr val="FC1F0E"/>
                </a:solidFill>
                <a:ea typeface="仿宋_GB2312" pitchFamily="49" charset="-122"/>
              </a:rPr>
              <a:t>演示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)</a:t>
            </a:r>
            <a:endParaRPr lang="zh-CN" altLang="en-US" b="1">
              <a:solidFill>
                <a:srgbClr val="FC1F0E"/>
              </a:solidFill>
              <a:ea typeface="仿宋_GB2312" pitchFamily="49" charset="-122"/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C1F0E"/>
                </a:solidFill>
              </a:rPr>
              <a:t>Protect</a:t>
            </a:r>
            <a:r>
              <a:rPr lang="en-US" altLang="zh-CN" b="1"/>
              <a:t>  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Flash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写保护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打开或关闭扇区写保护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用法：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protect off all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关闭所有扇区的写保护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protect on all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    打开所有扇区的写保护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protect off start 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关闭从</a:t>
            </a: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start </a:t>
            </a: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到 </a:t>
            </a: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end </a:t>
            </a: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扇区的写保护(</a:t>
            </a: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start</a:t>
            </a: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为要关闭的第1个扇区的起始地址，</a:t>
            </a: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end</a:t>
            </a: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为要关闭的最后一个扇区的结束地址</a:t>
            </a: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protect on start 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    打开从</a:t>
            </a: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start </a:t>
            </a: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到 </a:t>
            </a: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end </a:t>
            </a: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扇区的写保护</a:t>
            </a:r>
            <a:endParaRPr lang="en-US" altLang="zh-CN" sz="2000" b="1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770301"/>
      </p:ext>
    </p:extLst>
  </p:cSld>
  <p:clrMapOvr>
    <a:masterClrMapping/>
  </p:clrMapOvr>
  <p:transition spd="med"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a typeface="仿宋_GB2312" pitchFamily="49" charset="-122"/>
              </a:rPr>
              <a:t>Flash</a:t>
            </a:r>
            <a:r>
              <a:rPr lang="zh-CN" altLang="en-US" b="1">
                <a:ea typeface="仿宋_GB2312" pitchFamily="49" charset="-122"/>
              </a:rPr>
              <a:t>操作命令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(</a:t>
            </a:r>
            <a:r>
              <a:rPr lang="zh-CN" altLang="en-US" b="1">
                <a:solidFill>
                  <a:srgbClr val="FC1F0E"/>
                </a:solidFill>
                <a:ea typeface="仿宋_GB2312" pitchFamily="49" charset="-122"/>
              </a:rPr>
              <a:t>演示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)</a:t>
            </a:r>
            <a:endParaRPr lang="zh-CN" altLang="en-US" b="1">
              <a:solidFill>
                <a:srgbClr val="FC1F0E"/>
              </a:solidFill>
              <a:ea typeface="仿宋_GB2312" pitchFamily="49" charset="-122"/>
            </a:endParaRP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Erase 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擦除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flash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扇区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用法： 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erase start 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  擦除从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start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 到 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end 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的扇区，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start 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为要擦除的第1个扇区的起始地址，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end 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为要擦除的最后一个扇区的结束地址(</a:t>
            </a:r>
            <a:r>
              <a:rPr lang="zh-CN" altLang="en-US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在使用</a:t>
            </a:r>
            <a:r>
              <a:rPr lang="en-US" altLang="zh-CN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cp</a:t>
            </a:r>
            <a:r>
              <a:rPr lang="zh-CN" altLang="en-US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命令向</a:t>
            </a:r>
            <a:r>
              <a:rPr lang="en-US" altLang="zh-CN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Nor</a:t>
            </a:r>
            <a:r>
              <a:rPr lang="zh-CN" altLang="en-US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型</a:t>
            </a:r>
            <a:r>
              <a:rPr lang="en-US" altLang="zh-CN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Flash</a:t>
            </a:r>
            <a:r>
              <a:rPr lang="zh-CN" altLang="en-US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写入数据之前必须先使用</a:t>
            </a:r>
            <a:r>
              <a:rPr lang="en-US" altLang="zh-CN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erase </a:t>
            </a:r>
            <a:r>
              <a:rPr lang="zh-CN" altLang="en-US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命令擦除</a:t>
            </a:r>
            <a:r>
              <a:rPr lang="en-US" altLang="zh-CN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flash，</a:t>
            </a:r>
            <a:r>
              <a:rPr lang="zh-CN" altLang="en-US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因为</a:t>
            </a:r>
            <a:r>
              <a:rPr lang="en-US" altLang="zh-CN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nor flash </a:t>
            </a:r>
            <a:r>
              <a:rPr lang="zh-CN" altLang="en-US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按字节写入时，无法写入1，所以必须通过擦除来写入1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)。</a:t>
            </a:r>
            <a:endParaRPr lang="en-US" altLang="zh-CN" sz="2800" b="1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例：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erase 30000 1effff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。</a:t>
            </a:r>
            <a:endParaRPr lang="en-US" altLang="zh-CN" sz="2800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0291118"/>
      </p:ext>
    </p:extLst>
  </p:cSld>
  <p:clrMapOvr>
    <a:masterClrMapping/>
  </p:clrMapOvr>
  <p:transition spd="med"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a typeface="仿宋_GB2312" pitchFamily="49" charset="-122"/>
              </a:rPr>
              <a:t>Flash</a:t>
            </a:r>
            <a:r>
              <a:rPr lang="zh-CN" altLang="en-US" b="1">
                <a:ea typeface="仿宋_GB2312" pitchFamily="49" charset="-122"/>
              </a:rPr>
              <a:t>操作命令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(</a:t>
            </a:r>
            <a:r>
              <a:rPr lang="zh-CN" altLang="en-US" b="1">
                <a:solidFill>
                  <a:srgbClr val="FC1F0E"/>
                </a:solidFill>
                <a:ea typeface="仿宋_GB2312" pitchFamily="49" charset="-122"/>
              </a:rPr>
              <a:t>演示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)</a:t>
            </a:r>
            <a:endParaRPr lang="zh-CN" altLang="en-US" b="1">
              <a:solidFill>
                <a:srgbClr val="FC1F0E"/>
              </a:solidFill>
              <a:ea typeface="仿宋_GB2312" pitchFamily="49" charset="-122"/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6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Cp </a:t>
            </a:r>
            <a:r>
              <a:rPr lang="zh-CN" altLang="en-US" sz="2600" b="1">
                <a:latin typeface="仿宋_GB2312" pitchFamily="49" charset="-122"/>
                <a:ea typeface="仿宋_GB2312" pitchFamily="49" charset="-122"/>
              </a:rPr>
              <a:t>数据拷贝</a:t>
            </a:r>
            <a:r>
              <a:rPr lang="en-US" altLang="zh-CN" sz="2600">
                <a:latin typeface="仿宋_GB2312" pitchFamily="49" charset="-122"/>
                <a:ea typeface="仿宋_GB2312" pitchFamily="49" charset="-122"/>
              </a:rPr>
              <a:t>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cs typeface="Times New Roman" panose="02020603050405020304" pitchFamily="18" charset="0"/>
              </a:rPr>
              <a:t>Cp [.b, .w, .l] saddress daddress len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cs typeface="Times New Roman" panose="02020603050405020304" pitchFamily="18" charset="0"/>
              </a:rPr>
              <a:t>Cp 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提供了一种内存与内存，内存与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Flash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之间数据拷贝的方法。</a:t>
            </a:r>
            <a:endParaRPr lang="en-US" altLang="zh-CN" b="1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200" b="1">
                <a:solidFill>
                  <a:srgbClr val="FC1F0E"/>
                </a:solidFill>
              </a:rPr>
              <a:t>例：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200" b="1">
                <a:solidFill>
                  <a:srgbClr val="FC1F0E"/>
                </a:solidFill>
                <a:cs typeface="Times New Roman" panose="02020603050405020304" pitchFamily="18" charset="0"/>
              </a:rPr>
              <a:t>cp.b 30008000 20000 100000</a:t>
            </a:r>
            <a:endParaRPr lang="en-US" altLang="zh-CN" sz="2200" b="1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将内存地址0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x30008000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处的数据（长度为0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x100000）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拷贝到 地址0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x20000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处（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Flash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中）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200" b="1">
                <a:solidFill>
                  <a:srgbClr val="FC1F0E"/>
                </a:solidFill>
                <a:cs typeface="Times New Roman" panose="02020603050405020304" pitchFamily="18" charset="0"/>
              </a:rPr>
              <a:t>cp.b 30800000  130000 70000</a:t>
            </a:r>
            <a:endParaRPr lang="en-US" altLang="zh-CN" sz="2200" b="1">
              <a:solidFill>
                <a:srgbClr val="FC1F0E"/>
              </a:solidFill>
              <a:ea typeface="仿宋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将内存地址0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en-US" altLang="zh-CN" sz="2200" b="1">
                <a:cs typeface="Times New Roman" panose="02020603050405020304" pitchFamily="18" charset="0"/>
              </a:rPr>
              <a:t>30800000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处的数据（长度为0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x70000）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拷贝到 地址0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x130000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处（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Flash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中）</a:t>
            </a:r>
          </a:p>
        </p:txBody>
      </p:sp>
    </p:spTree>
    <p:extLst>
      <p:ext uri="{BB962C8B-B14F-4D97-AF65-F5344CB8AC3E}">
        <p14:creationId xmlns:p14="http://schemas.microsoft.com/office/powerpoint/2010/main" val="4275011480"/>
      </p:ext>
    </p:extLst>
  </p:cSld>
  <p:clrMapOvr>
    <a:masterClrMapping/>
  </p:clrMapOvr>
  <p:transition spd="med"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程序执行指令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(</a:t>
            </a:r>
            <a:r>
              <a:rPr lang="zh-CN" altLang="en-US" b="1">
                <a:solidFill>
                  <a:srgbClr val="FC1F0E"/>
                </a:solidFill>
                <a:ea typeface="仿宋_GB2312" pitchFamily="49" charset="-122"/>
              </a:rPr>
              <a:t>演示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)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endParaRPr lang="en-US" altLang="zh-CN" b="1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	</a:t>
            </a: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Go 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执行内存中的二进制代码，一个简单的跳转到指定地址</a:t>
            </a:r>
          </a:p>
          <a:p>
            <a:pPr>
              <a:buFontTx/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go addr [arg ...]</a:t>
            </a:r>
            <a:br>
              <a:rPr lang="en-US" altLang="zh-CN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b="1">
                <a:ea typeface="仿宋_GB2312" pitchFamily="49" charset="-122"/>
              </a:rPr>
              <a:t>   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 - start application at address 'addr</a:t>
            </a:r>
            <a:r>
              <a:rPr lang="en-US" altLang="zh-CN" b="1">
                <a:ea typeface="仿宋_GB2312" pitchFamily="49" charset="-122"/>
              </a:rPr>
              <a:t>‘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，passing 'arg' as arguments</a:t>
            </a:r>
          </a:p>
          <a:p>
            <a:pPr>
              <a:buFontTx/>
              <a:buNone/>
            </a:pPr>
            <a:endParaRPr lang="zh-CN" altLang="en-US" b="1"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r>
              <a:rPr lang="zh-CN" altLang="en-US">
                <a:solidFill>
                  <a:srgbClr val="808080"/>
                </a:solidFill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722406434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软件层次</a:t>
            </a:r>
            <a:endParaRPr lang="en-US" altLang="zh-CN" b="1">
              <a:ea typeface="仿宋_GB2312" pitchFamily="49" charset="-122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一个嵌入式系统从软件角度来看分为三个层次：</a:t>
            </a:r>
          </a:p>
          <a:p>
            <a:pPr>
              <a:buFontTx/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	</a:t>
            </a:r>
            <a:r>
              <a:rPr lang="zh-CN" altLang="en-US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1. 引导加载程序</a:t>
            </a:r>
          </a:p>
          <a:p>
            <a:pPr>
              <a:buFontTx/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    包括固化在固件(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firmware)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中的 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boot 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代码(可选)，和 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BootLoader 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两大部分。</a:t>
            </a:r>
          </a:p>
          <a:p>
            <a:pPr>
              <a:buFontTx/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2. </a:t>
            </a:r>
            <a:r>
              <a:rPr lang="en-US" altLang="zh-CN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Linux </a:t>
            </a:r>
            <a:r>
              <a:rPr lang="zh-CN" altLang="en-US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内核</a:t>
            </a:r>
          </a:p>
          <a:p>
            <a:pPr>
              <a:buFontTx/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    特定于嵌入式平台的定制内核。</a:t>
            </a:r>
          </a:p>
          <a:p>
            <a:pPr>
              <a:buFontTx/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3. 文件系统</a:t>
            </a:r>
          </a:p>
          <a:p>
            <a:pPr>
              <a:buFontTx/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    包括了系统命令和应用程序。</a:t>
            </a:r>
            <a:r>
              <a:rPr lang="en-US" altLang="zh-CN" sz="2800"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5192298"/>
      </p:ext>
    </p:extLst>
  </p:cSld>
  <p:clrMapOvr>
    <a:masterClrMapping/>
  </p:clrMapOvr>
  <p:transition spd="med"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程序执行指令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Bootm 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执行内存中的二进制代码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bootm [addr [arg ...]]</a:t>
            </a:r>
            <a:br>
              <a:rPr lang="en-US" altLang="zh-CN" sz="30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3000" b="1">
                <a:ea typeface="仿宋_GB2312" pitchFamily="49" charset="-122"/>
              </a:rPr>
              <a:t>   </a:t>
            </a:r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- boot application image stored in memory</a:t>
            </a:r>
            <a:br>
              <a:rPr lang="en-US" altLang="zh-CN" sz="2800" b="1">
                <a:latin typeface="仿宋_GB2312" pitchFamily="49" charset="-122"/>
                <a:ea typeface="仿宋_GB2312" pitchFamily="49" charset="-122"/>
              </a:rPr>
            </a:br>
            <a:r>
              <a:rPr lang="en-US" altLang="zh-CN" sz="3000" b="1">
                <a:ea typeface="仿宋_GB2312" pitchFamily="49" charset="-122"/>
              </a:rPr>
              <a:t>    </a:t>
            </a:r>
            <a:r>
              <a:rPr lang="en-US" altLang="zh-CN" sz="2600" b="1">
                <a:latin typeface="仿宋_GB2312" pitchFamily="49" charset="-122"/>
                <a:ea typeface="仿宋_GB2312" pitchFamily="49" charset="-122"/>
              </a:rPr>
              <a:t>passing arguments 'arg ...'; when booting a Linux kernel,</a:t>
            </a:r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 'arg' can be the address of an initrd image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	要求二进制代码为</a:t>
            </a:r>
            <a:r>
              <a:rPr lang="zh-CN" altLang="en-US" sz="3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制定格式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的。通常为</a:t>
            </a:r>
            <a:r>
              <a:rPr lang="en-US" altLang="zh-CN" sz="3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mkimage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处理过的二进制文件。</a:t>
            </a:r>
            <a:endParaRPr lang="zh-CN" altLang="en-US" b="1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320547"/>
      </p:ext>
    </p:extLst>
  </p:cSld>
  <p:clrMapOvr>
    <a:masterClrMapping/>
  </p:clrMapOvr>
  <p:transition spd="med"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信息类指令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bdinfo </a:t>
            </a:r>
            <a:r>
              <a:rPr lang="en-US" altLang="zh-CN" b="1">
                <a:ea typeface="仿宋_GB2312" pitchFamily="49" charset="-122"/>
              </a:rPr>
              <a:t>–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显示开发板信息</a:t>
            </a:r>
          </a:p>
          <a:p>
            <a:pPr>
              <a:buFontTx/>
              <a:buNone/>
            </a:pP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     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bdinfo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命令（简写为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bdi）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将在终端显示诸如</a:t>
            </a: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内存地址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大小、时钟频率、</a:t>
            </a: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MAC</a:t>
            </a: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地址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等信息。这些信息在传递给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Linux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内核一些参数时可能会用到。</a:t>
            </a:r>
          </a:p>
        </p:txBody>
      </p:sp>
    </p:spTree>
    <p:extLst>
      <p:ext uri="{BB962C8B-B14F-4D97-AF65-F5344CB8AC3E}">
        <p14:creationId xmlns:p14="http://schemas.microsoft.com/office/powerpoint/2010/main" val="805603884"/>
      </p:ext>
    </p:extLst>
  </p:cSld>
  <p:clrMapOvr>
    <a:masterClrMapping/>
  </p:clrMapOvr>
  <p:transition spd="med"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技巧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(</a:t>
            </a:r>
            <a:r>
              <a:rPr lang="zh-CN" altLang="en-US" b="1">
                <a:solidFill>
                  <a:srgbClr val="FC1F0E"/>
                </a:solidFill>
                <a:ea typeface="仿宋_GB2312" pitchFamily="49" charset="-122"/>
              </a:rPr>
              <a:t>演示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)</a:t>
            </a:r>
            <a:endParaRPr lang="zh-CN" altLang="en-US" b="1">
              <a:solidFill>
                <a:srgbClr val="FC1F0E"/>
              </a:solidFill>
              <a:ea typeface="仿宋_GB2312" pitchFamily="49" charset="-122"/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zh-CN" altLang="en-US" b="1">
                <a:ea typeface="仿宋_GB2312" pitchFamily="49" charset="-122"/>
              </a:rPr>
              <a:t>设置自动启动</a:t>
            </a:r>
            <a:r>
              <a:rPr lang="en-US" altLang="zh-CN"/>
              <a:t>   </a:t>
            </a:r>
          </a:p>
          <a:p>
            <a:pPr marL="609600" indent="-609600">
              <a:buNone/>
            </a:pPr>
            <a:r>
              <a:rPr lang="en-US" altLang="zh-CN"/>
              <a:t>   sbc2410=&gt;setenv bootcmd tftp 30008000 zImage \; go 30080000</a:t>
            </a:r>
          </a:p>
          <a:p>
            <a:pPr marL="609600" indent="-609600">
              <a:buNone/>
            </a:pPr>
            <a:r>
              <a:rPr lang="en-US" altLang="zh-CN"/>
              <a:t>   sbc2410=&gt;saveenv</a:t>
            </a:r>
          </a:p>
          <a:p>
            <a:pPr marL="609600" indent="-60960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73380"/>
      </p:ext>
    </p:extLst>
  </p:cSld>
  <p:clrMapOvr>
    <a:masterClrMapping/>
  </p:clrMapOvr>
  <p:transition spd="med"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>
              <a:buFontTx/>
              <a:buNone/>
            </a:pPr>
            <a:endParaRPr lang="zh-CN" altLang="en-US" sz="3600" b="1" dirty="0">
              <a:ea typeface="仿宋_GB2312" pitchFamily="49" charset="-122"/>
            </a:endParaRPr>
          </a:p>
          <a:p>
            <a:pPr algn="ctr">
              <a:buFontTx/>
              <a:buNone/>
            </a:pPr>
            <a:endParaRPr lang="en-US" altLang="zh-CN" sz="3600" b="1" dirty="0">
              <a:ea typeface="仿宋_GB2312" pitchFamily="49" charset="-122"/>
            </a:endParaRPr>
          </a:p>
          <a:p>
            <a:pPr algn="ctr">
              <a:buFontTx/>
              <a:buNone/>
            </a:pPr>
            <a:endParaRPr lang="zh-CN" altLang="en-US" sz="3600" b="1" dirty="0">
              <a:ea typeface="仿宋_GB2312" pitchFamily="49" charset="-122"/>
            </a:endParaRPr>
          </a:p>
          <a:p>
            <a:pPr algn="ctr">
              <a:buFontTx/>
              <a:buNone/>
            </a:pPr>
            <a:r>
              <a:rPr lang="en-US" altLang="zh-CN" sz="3600" b="1" dirty="0" err="1">
                <a:ea typeface="仿宋_GB2312" pitchFamily="49" charset="-122"/>
              </a:rPr>
              <a:t>Uboot</a:t>
            </a:r>
            <a:r>
              <a:rPr lang="zh-CN" altLang="en-US" sz="3600" b="1" dirty="0">
                <a:ea typeface="仿宋_GB2312" pitchFamily="49" charset="-122"/>
              </a:rPr>
              <a:t>工作流程</a:t>
            </a:r>
          </a:p>
        </p:txBody>
      </p:sp>
    </p:spTree>
    <p:extLst>
      <p:ext uri="{BB962C8B-B14F-4D97-AF65-F5344CB8AC3E}">
        <p14:creationId xmlns:p14="http://schemas.microsoft.com/office/powerpoint/2010/main" val="3383331149"/>
      </p:ext>
    </p:extLst>
  </p:cSld>
  <p:clrMapOvr>
    <a:masterClrMapping/>
  </p:clrMapOvr>
  <p:transition spd="med"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工作模式</a:t>
            </a:r>
            <a:endParaRPr lang="en-US" altLang="zh-CN" b="1">
              <a:ea typeface="仿宋_GB2312" pitchFamily="49" charset="-122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	大多数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BootLoader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都包含两种不同的操作模式：</a:t>
            </a:r>
            <a:r>
              <a:rPr lang="zh-CN" altLang="en-US" b="1">
                <a:ea typeface="仿宋_GB2312" pitchFamily="49" charset="-122"/>
              </a:rPr>
              <a:t>“</a:t>
            </a: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启动模式</a:t>
            </a:r>
            <a:r>
              <a:rPr lang="zh-CN" altLang="en-US" b="1">
                <a:ea typeface="仿宋_GB2312" pitchFamily="49" charset="-122"/>
              </a:rPr>
              <a:t>”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 和</a:t>
            </a:r>
            <a:r>
              <a:rPr lang="zh-CN" altLang="en-US" b="1">
                <a:ea typeface="仿宋_GB2312" pitchFamily="49" charset="-122"/>
              </a:rPr>
              <a:t>“</a:t>
            </a: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下载模式</a:t>
            </a:r>
            <a:r>
              <a:rPr lang="en-US" altLang="zh-CN" b="1">
                <a:ea typeface="仿宋_GB2312" pitchFamily="49" charset="-122"/>
              </a:rPr>
              <a:t>”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这种区别</a:t>
            </a: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仅对于开发人员才有意义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,但从最终用户的角度看,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BootLoader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的作用就是用来加载操作系统,而不存在所谓的启动模式与下载模式。</a:t>
            </a:r>
            <a:endParaRPr lang="en-US" altLang="zh-CN" b="1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953434"/>
      </p:ext>
    </p:extLst>
  </p:cSld>
  <p:clrMapOvr>
    <a:masterClrMapping/>
  </p:clrMapOvr>
  <p:transition spd="med"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启动模式</a:t>
            </a:r>
            <a:endParaRPr lang="en-US" altLang="zh-CN" b="1">
              <a:ea typeface="仿宋_GB2312" pitchFamily="49" charset="-122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	这种模式也称为</a:t>
            </a:r>
            <a:r>
              <a:rPr lang="zh-CN" altLang="en-US" b="1">
                <a:ea typeface="仿宋_GB2312" pitchFamily="49" charset="-122"/>
              </a:rPr>
              <a:t>“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自主</a:t>
            </a:r>
            <a:r>
              <a:rPr lang="zh-CN" altLang="en-US" b="1">
                <a:ea typeface="仿宋_GB2312" pitchFamily="49" charset="-122"/>
              </a:rPr>
              <a:t>”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 模式，是指 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BootLoader </a:t>
            </a: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从目标机上的某个固态存储设备上将操作系统自动加载到 </a:t>
            </a: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RAM </a:t>
            </a: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中运行，整个过程并没有用户的介入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。这种模式是 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BootLoader 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的正常工作模式，因此在嵌入式产品发布的时侯，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BootLoader 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显然必须工作在这种模式下。</a:t>
            </a:r>
          </a:p>
        </p:txBody>
      </p:sp>
    </p:spTree>
    <p:extLst>
      <p:ext uri="{BB962C8B-B14F-4D97-AF65-F5344CB8AC3E}">
        <p14:creationId xmlns:p14="http://schemas.microsoft.com/office/powerpoint/2010/main" val="118487638"/>
      </p:ext>
    </p:extLst>
  </p:cSld>
  <p:clrMapOvr>
    <a:masterClrMapping/>
  </p:clrMapOvr>
  <p:transition spd="med"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下载模式</a:t>
            </a:r>
            <a:endParaRPr lang="en-US" altLang="zh-CN" b="1">
              <a:ea typeface="仿宋_GB2312" pitchFamily="49" charset="-122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	</a:t>
            </a: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在这种模式下，目标机上的 </a:t>
            </a:r>
            <a:r>
              <a:rPr lang="en-US" altLang="zh-CN" sz="3600" b="1">
                <a:latin typeface="仿宋_GB2312" pitchFamily="49" charset="-122"/>
                <a:ea typeface="仿宋_GB2312" pitchFamily="49" charset="-122"/>
              </a:rPr>
              <a:t>BootLoader </a:t>
            </a: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将通过串口或网络等通信手段从主机（</a:t>
            </a:r>
            <a:r>
              <a:rPr lang="en-US" altLang="zh-CN" sz="3600" b="1">
                <a:latin typeface="仿宋_GB2312" pitchFamily="49" charset="-122"/>
                <a:ea typeface="仿宋_GB2312" pitchFamily="49" charset="-122"/>
              </a:rPr>
              <a:t>Host）</a:t>
            </a: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下载文件 ，然后控制启动流程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。</a:t>
            </a:r>
          </a:p>
          <a:p>
            <a:pPr>
              <a:buFontTx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465027"/>
      </p:ext>
    </p:extLst>
  </p:cSld>
  <p:clrMapOvr>
    <a:masterClrMapping/>
  </p:clrMapOvr>
  <p:transition spd="med"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流程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endParaRPr lang="zh-CN" altLang="en-US" b="1">
              <a:latin typeface="仿宋_GB2312" pitchFamily="49" charset="-122"/>
              <a:ea typeface="仿宋_GB2312" pitchFamily="49" charset="-122"/>
            </a:endParaRPr>
          </a:p>
          <a:p>
            <a:pPr algn="ctr">
              <a:buFontTx/>
              <a:buNone/>
            </a:pPr>
            <a:endParaRPr lang="zh-CN" altLang="en-US" b="1">
              <a:latin typeface="仿宋_GB2312" pitchFamily="49" charset="-122"/>
              <a:ea typeface="仿宋_GB2312" pitchFamily="49" charset="-122"/>
            </a:endParaRPr>
          </a:p>
          <a:p>
            <a:pPr algn="ctr">
              <a:buFontTx/>
              <a:buNone/>
            </a:pPr>
            <a:endParaRPr lang="zh-CN" altLang="en-US" b="1">
              <a:latin typeface="仿宋_GB2312" pitchFamily="49" charset="-122"/>
              <a:ea typeface="仿宋_GB2312" pitchFamily="49" charset="-122"/>
            </a:endParaRPr>
          </a:p>
          <a:p>
            <a:pPr algn="ctr">
              <a:buFontTx/>
              <a:buNone/>
            </a:pP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参考文档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uboot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启动流程</a:t>
            </a:r>
            <a:endParaRPr lang="en-US" altLang="zh-CN" b="1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3942379"/>
      </p:ext>
    </p:extLst>
  </p:cSld>
  <p:clrMapOvr>
    <a:masterClrMapping/>
  </p:clrMapOvr>
  <p:transition spd="med"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>
              <a:buFontTx/>
              <a:buNone/>
            </a:pPr>
            <a:endParaRPr lang="zh-CN" altLang="en-US" sz="3600" b="1" dirty="0">
              <a:ea typeface="仿宋_GB2312" pitchFamily="49" charset="-122"/>
            </a:endParaRPr>
          </a:p>
          <a:p>
            <a:pPr algn="ctr">
              <a:buFontTx/>
              <a:buNone/>
            </a:pPr>
            <a:endParaRPr lang="zh-CN" altLang="en-US" sz="3600" b="1" dirty="0">
              <a:ea typeface="仿宋_GB2312" pitchFamily="49" charset="-122"/>
            </a:endParaRPr>
          </a:p>
          <a:p>
            <a:pPr algn="ctr">
              <a:buFontTx/>
              <a:buNone/>
            </a:pPr>
            <a:endParaRPr lang="zh-CN" altLang="en-US" sz="3600" b="1" dirty="0">
              <a:ea typeface="仿宋_GB2312" pitchFamily="49" charset="-122"/>
            </a:endParaRPr>
          </a:p>
          <a:p>
            <a:pPr algn="ctr">
              <a:buFontTx/>
              <a:buNone/>
            </a:pPr>
            <a:r>
              <a:rPr lang="en-US" altLang="zh-CN" sz="3600" b="1" dirty="0" err="1">
                <a:ea typeface="仿宋_GB2312" pitchFamily="49" charset="-122"/>
              </a:rPr>
              <a:t>Uboot</a:t>
            </a:r>
            <a:r>
              <a:rPr lang="en-US" altLang="zh-CN" sz="3600" b="1" dirty="0">
                <a:ea typeface="仿宋_GB2312" pitchFamily="49" charset="-122"/>
              </a:rPr>
              <a:t> </a:t>
            </a:r>
            <a:r>
              <a:rPr lang="zh-CN" altLang="en-US" sz="3600" b="1" dirty="0">
                <a:ea typeface="仿宋_GB2312" pitchFamily="49" charset="-122"/>
              </a:rPr>
              <a:t>移植</a:t>
            </a:r>
          </a:p>
        </p:txBody>
      </p:sp>
    </p:spTree>
    <p:extLst>
      <p:ext uri="{BB962C8B-B14F-4D97-AF65-F5344CB8AC3E}">
        <p14:creationId xmlns:p14="http://schemas.microsoft.com/office/powerpoint/2010/main" val="40789380"/>
      </p:ext>
    </p:extLst>
  </p:cSld>
  <p:clrMapOvr>
    <a:masterClrMapping/>
  </p:clrMapOvr>
  <p:transition spd="med"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单板配置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Q：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为什么需要对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Uboot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做移植？</a:t>
            </a:r>
          </a:p>
          <a:p>
            <a:pPr>
              <a:buFontTx/>
              <a:buNone/>
            </a:pP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A: </a:t>
            </a:r>
            <a:r>
              <a:rPr lang="en-US" altLang="zh-CN" sz="2600" b="1">
                <a:latin typeface="仿宋_GB2312" pitchFamily="49" charset="-122"/>
                <a:ea typeface="仿宋_GB2312" pitchFamily="49" charset="-122"/>
              </a:rPr>
              <a:t>BootLoader </a:t>
            </a:r>
            <a:r>
              <a:rPr lang="zh-CN" altLang="en-US" sz="2600" b="1">
                <a:latin typeface="仿宋_GB2312" pitchFamily="49" charset="-122"/>
                <a:ea typeface="仿宋_GB2312" pitchFamily="49" charset="-122"/>
              </a:rPr>
              <a:t>依赖于</a:t>
            </a:r>
            <a:r>
              <a:rPr lang="zh-CN" altLang="en-US" sz="26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具体的嵌入式板级设备的配置</a:t>
            </a:r>
          </a:p>
          <a:p>
            <a:pPr>
              <a:buFontTx/>
              <a:buNone/>
            </a:pPr>
            <a:endParaRPr lang="en-US" altLang="zh-CN" sz="2600" b="1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r>
              <a:rPr lang="en-US" altLang="zh-CN" sz="2600" b="1">
                <a:latin typeface="仿宋_GB2312" pitchFamily="49" charset="-122"/>
                <a:ea typeface="仿宋_GB2312" pitchFamily="49" charset="-122"/>
              </a:rPr>
              <a:t>Q:</a:t>
            </a:r>
            <a:r>
              <a:rPr lang="zh-CN" altLang="en-US" sz="2600" b="1">
                <a:latin typeface="仿宋_GB2312" pitchFamily="49" charset="-122"/>
                <a:ea typeface="仿宋_GB2312" pitchFamily="49" charset="-122"/>
              </a:rPr>
              <a:t>具体的板级设备的配置在哪里？</a:t>
            </a:r>
          </a:p>
          <a:p>
            <a:pPr>
              <a:buFontTx/>
              <a:buNone/>
            </a:pPr>
            <a:r>
              <a:rPr lang="en-US" altLang="zh-CN" sz="2600" b="1">
                <a:latin typeface="仿宋_GB2312" pitchFamily="49" charset="-122"/>
                <a:ea typeface="仿宋_GB2312" pitchFamily="49" charset="-122"/>
              </a:rPr>
              <a:t>A:</a:t>
            </a:r>
            <a:r>
              <a:rPr lang="zh-CN" altLang="en-US" sz="2600" b="1">
                <a:latin typeface="仿宋_GB2312" pitchFamily="49" charset="-122"/>
                <a:ea typeface="仿宋_GB2312" pitchFamily="49" charset="-122"/>
              </a:rPr>
              <a:t>单板的配置文件位于</a:t>
            </a:r>
            <a:r>
              <a:rPr lang="en-US" altLang="zh-CN" sz="26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include/configs/</a:t>
            </a:r>
            <a:r>
              <a:rPr lang="en-US" altLang="zh-CN" sz="2600" b="1" i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&lt;board_name&gt;</a:t>
            </a:r>
            <a:r>
              <a:rPr lang="en-US" altLang="zh-CN" sz="26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.h</a:t>
            </a:r>
          </a:p>
          <a:p>
            <a:pPr>
              <a:buFontTx/>
              <a:buNone/>
            </a:pPr>
            <a:r>
              <a:rPr lang="en-US" altLang="zh-CN" sz="2600" b="1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en-US" altLang="zh-CN" sz="2600" b="1" i="1">
                <a:latin typeface="仿宋_GB2312" pitchFamily="49" charset="-122"/>
                <a:ea typeface="仿宋_GB2312" pitchFamily="49" charset="-122"/>
              </a:rPr>
              <a:t>&lt;board_name&gt;</a:t>
            </a:r>
            <a:r>
              <a:rPr lang="zh-CN" altLang="en-US" sz="2600" b="1">
                <a:latin typeface="仿宋_GB2312" pitchFamily="49" charset="-122"/>
                <a:ea typeface="仿宋_GB2312" pitchFamily="49" charset="-122"/>
              </a:rPr>
              <a:t>用相应的</a:t>
            </a:r>
            <a:r>
              <a:rPr lang="en-US" altLang="zh-CN" sz="2600" b="1">
                <a:latin typeface="仿宋_GB2312" pitchFamily="49" charset="-122"/>
                <a:ea typeface="仿宋_GB2312" pitchFamily="49" charset="-122"/>
              </a:rPr>
              <a:t>BOARD</a:t>
            </a:r>
            <a:r>
              <a:rPr lang="zh-CN" altLang="en-US" sz="2600" b="1">
                <a:latin typeface="仿宋_GB2312" pitchFamily="49" charset="-122"/>
                <a:ea typeface="仿宋_GB2312" pitchFamily="49" charset="-122"/>
              </a:rPr>
              <a:t>定义代替（例：</a:t>
            </a:r>
            <a:r>
              <a:rPr lang="en-US" altLang="zh-CN" sz="2600" b="1">
                <a:latin typeface="仿宋_GB2312" pitchFamily="49" charset="-122"/>
                <a:ea typeface="仿宋_GB2312" pitchFamily="49" charset="-122"/>
              </a:rPr>
              <a:t>smdk2410.h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59761331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050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软件层次</a:t>
            </a:r>
          </a:p>
        </p:txBody>
      </p:sp>
      <p:sp>
        <p:nvSpPr>
          <p:cNvPr id="10547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7772400" cy="16764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/>
              <a:t>	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一个同时装有 </a:t>
            </a: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BootLoader、</a:t>
            </a: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内核的启动参数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内核映像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根文件系统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映像的固态存储设备的典型空间分配结构图：</a:t>
            </a:r>
          </a:p>
          <a:p>
            <a:pPr>
              <a:buFontTx/>
              <a:buNone/>
            </a:pPr>
            <a:endParaRPr lang="zh-CN" altLang="en-US" b="1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105476" name="Picture 2052" descr="2679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733800"/>
            <a:ext cx="6696075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254069"/>
      </p:ext>
    </p:extLst>
  </p:cSld>
  <p:clrMapOvr>
    <a:masterClrMapping/>
  </p:clrMapOvr>
  <p:transition spd="med"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单板配置</a:t>
            </a:r>
            <a:endParaRPr lang="en-US" altLang="zh-CN" b="1">
              <a:ea typeface="仿宋_GB2312" pitchFamily="49" charset="-122"/>
            </a:endParaRP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Q:Uboot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移植都需要做些什么？</a:t>
            </a:r>
          </a:p>
          <a:p>
            <a:pPr>
              <a:buFontTx/>
              <a:buNone/>
            </a:pP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A: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根据开发板硬件特性</a:t>
            </a:r>
            <a:r>
              <a:rPr lang="zh-CN" altLang="en-US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修改配置文件是其中最重要的一项工作</a:t>
            </a:r>
          </a:p>
          <a:p>
            <a:pPr>
              <a:buFontTx/>
              <a:buNone/>
            </a:pPr>
            <a:endParaRPr lang="en-US" altLang="zh-CN" sz="2800" b="1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Q: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配置文件中都有些什么信息？</a:t>
            </a:r>
          </a:p>
          <a:p>
            <a:pPr>
              <a:buFontTx/>
              <a:buNone/>
            </a:pP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A: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请看下页范例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  <a:sym typeface="Wingdings" panose="05000000000000000000" pitchFamily="2" charset="2"/>
              </a:rPr>
              <a:t> (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  <a:sym typeface="Wingdings" panose="05000000000000000000" pitchFamily="2" charset="2"/>
              </a:rPr>
              <a:t>smdk2410.h)</a:t>
            </a:r>
            <a:endParaRPr lang="en-US" altLang="zh-CN" sz="2800" b="1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133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276600"/>
            <a:ext cx="25146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0137174"/>
      </p:ext>
    </p:extLst>
  </p:cSld>
  <p:clrMapOvr>
    <a:masterClrMapping/>
  </p:clrMapOvr>
  <p:transition spd="med"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a typeface="仿宋_GB2312" pitchFamily="49" charset="-122"/>
              </a:rPr>
              <a:t>Smdk2410.h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#define CONFIG_ARM920T	1	</a:t>
            </a:r>
          </a:p>
          <a:p>
            <a:pPr>
              <a:buFontTx/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/* CPU 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类型	*/</a:t>
            </a:r>
          </a:p>
          <a:p>
            <a:pPr>
              <a:buFontTx/>
              <a:buNone/>
            </a:pPr>
            <a:endParaRPr lang="en-US" altLang="zh-CN" b="1"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#define	 CONFIG_S3C2410    1</a:t>
            </a:r>
          </a:p>
          <a:p>
            <a:pPr>
              <a:buFontTx/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/* MCU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类型 */</a:t>
            </a:r>
          </a:p>
          <a:p>
            <a:pPr>
              <a:buFontTx/>
              <a:buNone/>
            </a:pPr>
            <a:endParaRPr lang="en-US" altLang="zh-CN" b="1"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#define CONFIG_SMDK2410		1	</a:t>
            </a:r>
          </a:p>
          <a:p>
            <a:pPr>
              <a:buFontTx/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/* 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开发板型号  */</a:t>
            </a:r>
          </a:p>
          <a:p>
            <a:pPr>
              <a:buFontTx/>
              <a:buNone/>
            </a:pPr>
            <a:endParaRPr lang="en-US" altLang="zh-CN" b="1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820840"/>
      </p:ext>
    </p:extLst>
  </p:cSld>
  <p:clrMapOvr>
    <a:masterClrMapping/>
  </p:clrMapOvr>
  <p:transition spd="med"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a typeface="仿宋_GB2312" pitchFamily="49" charset="-122"/>
              </a:rPr>
              <a:t>Smdk2410.h</a:t>
            </a:r>
            <a:endParaRPr lang="zh-CN" altLang="en-US" b="1">
              <a:ea typeface="仿宋_GB2312" pitchFamily="49" charset="-122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#define USE_920T_MMU 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/* 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使用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MMU */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b="1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#undef CONFIG_USE_IRQ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/* </a:t>
            </a: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不使用 </a:t>
            </a: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IRQ/FIQ */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b="1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/* malloc  </a:t>
            </a: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池大小</a:t>
            </a: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#define CFG_MALLOC_LEN   (CFG_ENV_SIZE + 128*1024)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#define CFG_GBL_DATA_SIZE	128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/* 数据段大小 128字节 */</a:t>
            </a:r>
            <a:endParaRPr lang="zh-CN" altLang="en-US">
              <a:solidFill>
                <a:srgbClr val="FC1F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879312"/>
      </p:ext>
    </p:extLst>
  </p:cSld>
  <p:clrMapOvr>
    <a:masterClrMapping/>
  </p:clrMapOvr>
  <p:transition spd="med"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a typeface="仿宋_GB2312" pitchFamily="49" charset="-122"/>
              </a:rPr>
              <a:t>Smdk2410.h</a:t>
            </a:r>
            <a:endParaRPr lang="zh-CN" altLang="en-US" b="1">
              <a:ea typeface="仿宋_GB2312" pitchFamily="49" charset="-122"/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#define CONFIG_DRIVER_CS8900	1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/* </a:t>
            </a: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一个 </a:t>
            </a: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CS8900 </a:t>
            </a: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网卡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#define CS8900_BASE	0x19000300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/* CS8900A </a:t>
            </a: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基地址 </a:t>
            </a: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*/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b="1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#define CONFIG_SERIAL1  1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/* </a:t>
            </a: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使用串口1</a:t>
            </a: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 */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b="1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#define CONFIG_BAUDRATE	115200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/* </a:t>
            </a: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波特率 */</a:t>
            </a:r>
            <a:endParaRPr lang="en-US" altLang="zh-CN" b="1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2529058"/>
      </p:ext>
    </p:extLst>
  </p:cSld>
  <p:clrMapOvr>
    <a:masterClrMapping/>
  </p:clrMapOvr>
  <p:transition spd="med"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a typeface="仿宋_GB2312" pitchFamily="49" charset="-122"/>
              </a:rPr>
              <a:t>Smdk2410.h</a:t>
            </a:r>
            <a:endParaRPr lang="zh-CN" altLang="en-US" b="1">
              <a:ea typeface="仿宋_GB2312" pitchFamily="49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#define CONFIG_COMMANDS \</a:t>
            </a:r>
          </a:p>
          <a:p>
            <a:pPr>
              <a:buFontTx/>
              <a:buNone/>
            </a:pPr>
            <a:r>
              <a:rPr lang="en-US" altLang="zh-CN" sz="2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			(CONFIG_CMD_DFL	 | \</a:t>
            </a:r>
          </a:p>
          <a:p>
            <a:pPr>
              <a:buFontTx/>
              <a:buNone/>
            </a:pPr>
            <a:r>
              <a:rPr lang="en-US" altLang="zh-CN" sz="2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			CFG_CMD_CACHE	 | \</a:t>
            </a:r>
          </a:p>
          <a:p>
            <a:pPr>
              <a:buFontTx/>
              <a:buNone/>
            </a:pPr>
            <a:r>
              <a:rPr lang="en-US" altLang="zh-CN" sz="2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			/*CFG_CMD_NAND	 |*/ \</a:t>
            </a:r>
          </a:p>
          <a:p>
            <a:pPr>
              <a:buFontTx/>
              <a:buNone/>
            </a:pPr>
            <a:r>
              <a:rPr lang="en-US" altLang="zh-CN" sz="2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			/*CFG_CMD_EEPROM |*/ \</a:t>
            </a:r>
          </a:p>
          <a:p>
            <a:pPr>
              <a:buFontTx/>
              <a:buNone/>
            </a:pPr>
            <a:r>
              <a:rPr lang="en-US" altLang="zh-CN" sz="2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			/*CFG_CMD_I2C	 |*/ \</a:t>
            </a:r>
          </a:p>
          <a:p>
            <a:pPr>
              <a:buFontTx/>
              <a:buNone/>
            </a:pPr>
            <a:r>
              <a:rPr lang="en-US" altLang="zh-CN" sz="2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			/*CFG_CMD_USB	 |*/ \</a:t>
            </a:r>
          </a:p>
          <a:p>
            <a:pPr>
              <a:buFontTx/>
              <a:buNone/>
            </a:pPr>
            <a:r>
              <a:rPr lang="en-US" altLang="zh-CN" sz="2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			CFG_CMD_REGINFO  | \</a:t>
            </a:r>
          </a:p>
          <a:p>
            <a:pPr>
              <a:buFontTx/>
              <a:buNone/>
            </a:pPr>
            <a:r>
              <a:rPr lang="en-US" altLang="zh-CN" sz="2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			CFG_CMD_DATE	 | \</a:t>
            </a:r>
          </a:p>
          <a:p>
            <a:pPr>
              <a:buFontTx/>
              <a:buNone/>
            </a:pPr>
            <a:r>
              <a:rPr lang="en-US" altLang="zh-CN" sz="2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			CFG_CMD_ELF)</a:t>
            </a:r>
          </a:p>
          <a:p>
            <a:pPr>
              <a:buFontTx/>
              <a:buNone/>
            </a:pPr>
            <a:r>
              <a:rPr lang="en-US" altLang="zh-CN" sz="2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/*</a:t>
            </a:r>
            <a:r>
              <a:rPr lang="zh-CN" altLang="en-US" sz="2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定义使用的命令,可添加额外命令,如</a:t>
            </a:r>
            <a:r>
              <a:rPr lang="en-US" altLang="zh-CN" sz="2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PING*/</a:t>
            </a:r>
            <a:endParaRPr lang="en-US" altLang="zh-CN" sz="2800">
              <a:solidFill>
                <a:srgbClr val="FC1F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75912"/>
      </p:ext>
    </p:extLst>
  </p:cSld>
  <p:clrMapOvr>
    <a:masterClrMapping/>
  </p:clrMapOvr>
  <p:transition spd="med"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a typeface="仿宋_GB2312" pitchFamily="49" charset="-122"/>
              </a:rPr>
              <a:t>Smdk2410.h</a:t>
            </a:r>
            <a:endParaRPr lang="zh-CN" altLang="en-US" b="1">
              <a:ea typeface="仿宋_GB2312" pitchFamily="49" charset="-122"/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#define CONFIG_BOOTDELAY  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/* </a:t>
            </a: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启动等待时间 </a:t>
            </a: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#define CONFIG_BOOTARGS    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"root=ramfs devfs=mount console=ttySA0,9600</a:t>
            </a:r>
            <a:r>
              <a:rPr lang="en-US" altLang="zh-CN" b="1">
                <a:solidFill>
                  <a:srgbClr val="FC1F0E"/>
                </a:solidFill>
                <a:ea typeface="仿宋_GB2312" pitchFamily="49" charset="-122"/>
              </a:rPr>
              <a:t>“</a:t>
            </a:r>
            <a:endParaRPr lang="en-US" altLang="zh-CN" b="1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/* </a:t>
            </a: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内核启动参数 </a:t>
            </a: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*/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b="1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#define CONFIG_ETHADDR	08:00:3e:26:0a:5b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#define CONFIG_NETMASK  255.255.255.0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#define CONFIG_IPADDR   10.0.0.110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#define CONFIG_SERVERIP	10.0.0.1</a:t>
            </a:r>
            <a:endParaRPr lang="zh-CN" altLang="en-US" b="1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223126"/>
      </p:ext>
    </p:extLst>
  </p:cSld>
  <p:clrMapOvr>
    <a:masterClrMapping/>
  </p:clrMapOvr>
  <p:transition spd="med"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a typeface="仿宋_GB2312" pitchFamily="49" charset="-122"/>
              </a:rPr>
              <a:t>Smdk2410.h</a:t>
            </a:r>
            <a:endParaRPr lang="zh-CN" altLang="en-US" b="1">
              <a:ea typeface="仿宋_GB2312" pitchFamily="49" charset="-122"/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#define CONFIG_BOOTCOMMAND	"tftp; bootm"</a:t>
            </a:r>
          </a:p>
          <a:p>
            <a:pPr>
              <a:buFontTx/>
              <a:buNone/>
            </a:pPr>
            <a:endParaRPr lang="en-US" altLang="zh-CN" sz="2000" b="1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r>
              <a:rPr lang="en-US" altLang="zh-CN" sz="2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#define	CFG_PROMPT	"SMDK2410 # "	</a:t>
            </a:r>
          </a:p>
          <a:p>
            <a:pPr>
              <a:buFontTx/>
              <a:buNone/>
            </a:pPr>
            <a:r>
              <a:rPr lang="en-US" altLang="zh-CN" sz="2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#define PHYS_SDRAM_1  0x30000000 /* SDRAM Bank #1 */</a:t>
            </a:r>
          </a:p>
          <a:p>
            <a:pPr>
              <a:buFontTx/>
              <a:buNone/>
            </a:pPr>
            <a:r>
              <a:rPr lang="en-US" altLang="zh-CN" sz="2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#define PHYS_SDRAM_1_SIZE	0x04000000 /* 64 MB */</a:t>
            </a:r>
          </a:p>
          <a:p>
            <a:pPr>
              <a:buFontTx/>
              <a:buNone/>
            </a:pPr>
            <a:endParaRPr lang="en-US" altLang="zh-CN" sz="2000" b="1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r>
              <a:rPr lang="en-US" altLang="zh-CN" sz="2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#define	CFG_LOAD_ADDR  0x33000000 </a:t>
            </a:r>
          </a:p>
          <a:p>
            <a:pPr>
              <a:buFontTx/>
              <a:buNone/>
            </a:pPr>
            <a:r>
              <a:rPr lang="en-US" altLang="zh-CN" sz="2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/* </a:t>
            </a:r>
            <a:r>
              <a:rPr lang="zh-CN" altLang="en-US" sz="2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默认的加载地址 </a:t>
            </a:r>
            <a:r>
              <a:rPr lang="en-US" altLang="zh-CN" sz="2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*/</a:t>
            </a:r>
          </a:p>
          <a:p>
            <a:pPr>
              <a:buFontTx/>
              <a:buNone/>
            </a:pPr>
            <a:endParaRPr lang="en-US" altLang="zh-CN" sz="2000" b="1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r>
              <a:rPr lang="en-US" altLang="zh-CN" sz="2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#define CFG_BAUDRATE_TABLE	{ 9600, 19200, 38400, 57600, 115200 }   /*</a:t>
            </a:r>
            <a:r>
              <a:rPr lang="zh-CN" altLang="en-US" sz="2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可用的波特率</a:t>
            </a:r>
            <a:r>
              <a:rPr lang="en-US" altLang="zh-CN" sz="2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347315046"/>
      </p:ext>
    </p:extLst>
  </p:cSld>
  <p:clrMapOvr>
    <a:masterClrMapping/>
  </p:clrMapOvr>
  <p:transition spd="med"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a typeface="仿宋_GB2312" pitchFamily="49" charset="-122"/>
              </a:rPr>
              <a:t>Smdk2410.h</a:t>
            </a:r>
            <a:endParaRPr lang="zh-CN" altLang="en-US" b="1">
              <a:ea typeface="仿宋_GB2312" pitchFamily="49" charset="-122"/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#define CONFIG_NR_DRAM_BANKS	1	   </a:t>
            </a:r>
          </a:p>
          <a:p>
            <a:pPr>
              <a:buFontTx/>
              <a:buNone/>
            </a:pP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/* </a:t>
            </a: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有一片</a:t>
            </a: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SDRAM */</a:t>
            </a:r>
          </a:p>
          <a:p>
            <a:pPr>
              <a:buFontTx/>
              <a:buNone/>
            </a:pPr>
            <a:endParaRPr lang="en-US" altLang="zh-CN" b="1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#define PHYS_FLASH_1	 0x00000000  </a:t>
            </a:r>
          </a:p>
          <a:p>
            <a:pPr>
              <a:buFontTx/>
              <a:buNone/>
            </a:pP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/* FLASH 1</a:t>
            </a: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的基地址</a:t>
            </a: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 */</a:t>
            </a:r>
          </a:p>
          <a:p>
            <a:pPr>
              <a:buFontTx/>
              <a:buNone/>
            </a:pPr>
            <a:endParaRPr lang="en-US" altLang="zh-CN" b="1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#define CFG_FLASH_BASE	PHYS_FLASH_1</a:t>
            </a:r>
          </a:p>
          <a:p>
            <a:pPr>
              <a:buFontTx/>
              <a:buNone/>
            </a:pP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/*FLASH </a:t>
            </a: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的基地址</a:t>
            </a: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*/</a:t>
            </a:r>
          </a:p>
          <a:p>
            <a:pPr>
              <a:buFontTx/>
              <a:buNone/>
            </a:pPr>
            <a:endParaRPr lang="en-US" altLang="zh-CN" b="1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619371"/>
      </p:ext>
    </p:extLst>
  </p:cSld>
  <p:clrMapOvr>
    <a:masterClrMapping/>
  </p:clrMapOvr>
  <p:transition spd="med"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移植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zh-CN" altLang="en-US"/>
          </a:p>
          <a:p>
            <a:pPr algn="ctr">
              <a:buFontTx/>
              <a:buNone/>
            </a:pPr>
            <a:r>
              <a:rPr lang="en-US" altLang="zh-CN" sz="4000" b="1">
                <a:latin typeface="仿宋_GB2312" pitchFamily="49" charset="-122"/>
                <a:ea typeface="仿宋_GB2312" pitchFamily="49" charset="-122"/>
              </a:rPr>
              <a:t>Q: </a:t>
            </a:r>
            <a:r>
              <a:rPr lang="zh-CN" altLang="en-US" sz="4000" b="1">
                <a:latin typeface="仿宋_GB2312" pitchFamily="49" charset="-122"/>
                <a:ea typeface="仿宋_GB2312" pitchFamily="49" charset="-122"/>
              </a:rPr>
              <a:t>怎么做</a:t>
            </a:r>
            <a:r>
              <a:rPr lang="en-US" altLang="zh-CN" sz="4000" b="1">
                <a:latin typeface="仿宋_GB2312" pitchFamily="49" charset="-122"/>
                <a:ea typeface="仿宋_GB2312" pitchFamily="49" charset="-122"/>
              </a:rPr>
              <a:t>Uboot</a:t>
            </a:r>
            <a:r>
              <a:rPr lang="zh-CN" altLang="en-US" sz="4000" b="1">
                <a:latin typeface="仿宋_GB2312" pitchFamily="49" charset="-122"/>
                <a:ea typeface="仿宋_GB2312" pitchFamily="49" charset="-122"/>
              </a:rPr>
              <a:t>的移植呢?</a:t>
            </a:r>
          </a:p>
        </p:txBody>
      </p:sp>
      <p:pic>
        <p:nvPicPr>
          <p:cNvPr id="16077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352800"/>
            <a:ext cx="30480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948919"/>
      </p:ext>
    </p:extLst>
  </p:cSld>
  <p:clrMapOvr>
    <a:masterClrMapping/>
  </p:clrMapOvr>
  <p:transition spd="med"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移植方法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     </a:t>
            </a:r>
            <a:r>
              <a:rPr lang="zh-CN" altLang="en-US" sz="4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移植</a:t>
            </a:r>
            <a:r>
              <a:rPr lang="en-US" altLang="zh-CN" sz="4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U-Boot</a:t>
            </a:r>
            <a:r>
              <a:rPr lang="zh-CN" altLang="en-US" sz="4000" b="1">
                <a:latin typeface="仿宋_GB2312" pitchFamily="49" charset="-122"/>
                <a:ea typeface="仿宋_GB2312" pitchFamily="49" charset="-122"/>
              </a:rPr>
              <a:t>工作包括</a:t>
            </a:r>
            <a:r>
              <a:rPr lang="zh-CN" altLang="en-US" sz="4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添加开发板硬件相关的文件</a:t>
            </a:r>
            <a:r>
              <a:rPr lang="zh-CN" altLang="en-US" sz="4000" b="1"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zh-CN" altLang="en-US" sz="4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配置选项</a:t>
            </a:r>
            <a:r>
              <a:rPr lang="zh-CN" altLang="en-US" sz="4000" b="1">
                <a:latin typeface="仿宋_GB2312" pitchFamily="49" charset="-122"/>
                <a:ea typeface="仿宋_GB2312" pitchFamily="49" charset="-122"/>
              </a:rPr>
              <a:t>，然后</a:t>
            </a:r>
            <a:r>
              <a:rPr lang="zh-CN" altLang="en-US" sz="4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配置编译</a:t>
            </a:r>
            <a:r>
              <a:rPr lang="zh-CN" altLang="en-US" sz="4000" b="1">
                <a:latin typeface="仿宋_GB2312" pitchFamily="49" charset="-122"/>
                <a:ea typeface="仿宋_GB2312" pitchFamily="49" charset="-122"/>
              </a:rPr>
              <a:t>。</a:t>
            </a:r>
          </a:p>
          <a:p>
            <a:pPr>
              <a:buFontTx/>
              <a:buNone/>
            </a:pP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91279318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回忆</a:t>
            </a:r>
            <a:r>
              <a:rPr lang="en-US" altLang="zh-CN" b="1">
                <a:ea typeface="仿宋_GB2312" pitchFamily="49" charset="-122"/>
              </a:rPr>
              <a:t>PC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7200" y="1905000"/>
            <a:ext cx="5715000" cy="4191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>
                <a:latin typeface="宋体" panose="02010600030101010101" pitchFamily="2" charset="-122"/>
              </a:rPr>
              <a:t>	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PC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机中的引导加载程序由</a:t>
            </a:r>
            <a:r>
              <a:rPr lang="en-US" altLang="zh-CN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BIOS（</a:t>
            </a:r>
            <a:r>
              <a:rPr lang="zh-CN" altLang="en-US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其本质是一段固件程序）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和位于</a:t>
            </a:r>
            <a:r>
              <a:rPr lang="zh-CN" altLang="en-US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硬盘</a:t>
            </a:r>
            <a:r>
              <a:rPr lang="en-US" altLang="zh-CN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MBR</a:t>
            </a:r>
            <a:r>
              <a:rPr lang="zh-CN" altLang="en-US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中的引导程序(</a:t>
            </a:r>
            <a:r>
              <a:rPr lang="en-US" altLang="zh-CN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GRUB</a:t>
            </a:r>
            <a:r>
              <a:rPr lang="zh-CN" altLang="en-US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或</a:t>
            </a:r>
            <a:r>
              <a:rPr lang="en-US" altLang="zh-CN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LILO)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一起组成。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BIOS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在完成硬件检测和资源分配后，将硬盘中的引导程序读到系统内存中然后将控制权交给引导程序。引导程序的主要任务是</a:t>
            </a:r>
            <a:r>
              <a:rPr lang="zh-CN" altLang="en-US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将内核从硬盘上读到内存中,然后跳转到内核的入口点去运行，即启动操作系统。</a:t>
            </a:r>
          </a:p>
        </p:txBody>
      </p:sp>
      <p:pic>
        <p:nvPicPr>
          <p:cNvPr id="87044" name="Picture 4" descr="BD0679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2133600"/>
            <a:ext cx="181292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673642"/>
      </p:ext>
    </p:extLst>
  </p:cSld>
  <p:clrMapOvr>
    <a:masterClrMapping/>
  </p:clrMapOvr>
  <p:transition spd="med"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移植方法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     开始移植之前，首先要</a:t>
            </a: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分析</a:t>
            </a: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U-Boot</a:t>
            </a: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已经支持的开发板，选择出硬件配置最接近的开发板。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选择的原则是，首先</a:t>
            </a: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处理器相同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，其次</a:t>
            </a: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处理器体系结构相同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，然后是以太网接口等</a:t>
            </a: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外围接口相同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。</a:t>
            </a:r>
          </a:p>
          <a:p>
            <a:pPr>
              <a:buFontTx/>
              <a:buNone/>
            </a:pP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    还要验证一下这个参考开发板的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U-Boot，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至少能够配置编译通过。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435798"/>
      </p:ext>
    </p:extLst>
  </p:cSld>
  <p:clrMapOvr>
    <a:masterClrMapping/>
  </p:clrMapOvr>
  <p:transition spd="med"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移植范例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	   </a:t>
            </a: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以</a:t>
            </a:r>
            <a:r>
              <a:rPr lang="en-US" altLang="zh-CN" sz="3600" b="1">
                <a:latin typeface="仿宋_GB2312" pitchFamily="49" charset="-122"/>
                <a:ea typeface="仿宋_GB2312" pitchFamily="49" charset="-122"/>
              </a:rPr>
              <a:t>SBC2410</a:t>
            </a: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开发板为例，该开发板采用</a:t>
            </a:r>
            <a:r>
              <a:rPr lang="en-US" altLang="zh-CN" sz="3600" b="1">
                <a:latin typeface="仿宋_GB2312" pitchFamily="49" charset="-122"/>
                <a:ea typeface="仿宋_GB2312" pitchFamily="49" charset="-122"/>
              </a:rPr>
              <a:t>S3c2410</a:t>
            </a: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芯片。而</a:t>
            </a:r>
            <a:r>
              <a:rPr lang="en-US" altLang="zh-CN" sz="3600" b="1">
                <a:latin typeface="仿宋_GB2312" pitchFamily="49" charset="-122"/>
                <a:ea typeface="仿宋_GB2312" pitchFamily="49" charset="-122"/>
              </a:rPr>
              <a:t>UBoot-1.1.4</a:t>
            </a: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版本支持</a:t>
            </a:r>
            <a:r>
              <a:rPr lang="en-US" altLang="zh-CN" sz="3600" b="1">
                <a:latin typeface="仿宋_GB2312" pitchFamily="49" charset="-122"/>
                <a:ea typeface="仿宋_GB2312" pitchFamily="49" charset="-122"/>
              </a:rPr>
              <a:t>SMDK2410</a:t>
            </a: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开发板,并且</a:t>
            </a:r>
            <a:r>
              <a:rPr lang="en-US" altLang="zh-CN" sz="3600" b="1">
                <a:latin typeface="仿宋_GB2312" pitchFamily="49" charset="-122"/>
                <a:ea typeface="仿宋_GB2312" pitchFamily="49" charset="-122"/>
              </a:rPr>
              <a:t>SMDK2410</a:t>
            </a: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同样采用</a:t>
            </a:r>
            <a:r>
              <a:rPr lang="en-US" altLang="zh-CN" sz="3600" b="1">
                <a:latin typeface="仿宋_GB2312" pitchFamily="49" charset="-122"/>
                <a:ea typeface="仿宋_GB2312" pitchFamily="49" charset="-122"/>
              </a:rPr>
              <a:t>S3c2410</a:t>
            </a: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芯片，因此选取</a:t>
            </a:r>
            <a:r>
              <a:rPr lang="en-US" altLang="zh-CN" sz="3600" b="1">
                <a:latin typeface="仿宋_GB2312" pitchFamily="49" charset="-122"/>
                <a:ea typeface="仿宋_GB2312" pitchFamily="49" charset="-122"/>
              </a:rPr>
              <a:t>SMDK2410</a:t>
            </a:r>
            <a:r>
              <a:rPr lang="zh-CN" altLang="en-US" sz="3600" b="1">
                <a:latin typeface="仿宋_GB2312" pitchFamily="49" charset="-122"/>
                <a:ea typeface="仿宋_GB2312" pitchFamily="49" charset="-122"/>
              </a:rPr>
              <a:t>作为移植参考。</a:t>
            </a:r>
          </a:p>
        </p:txBody>
      </p:sp>
    </p:spTree>
    <p:extLst>
      <p:ext uri="{BB962C8B-B14F-4D97-AF65-F5344CB8AC3E}">
        <p14:creationId xmlns:p14="http://schemas.microsoft.com/office/powerpoint/2010/main" val="1557660960"/>
      </p:ext>
    </p:extLst>
  </p:cSld>
  <p:clrMapOvr>
    <a:masterClrMapping/>
  </p:clrMapOvr>
  <p:transition spd="med"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移植步骤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移植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U-Boot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的基本步骤如下: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在顶层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Makefile</a:t>
            </a: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中为开发板添加新的配置选项，使用已有的配置项目为例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smdk2410_config</a:t>
            </a:r>
            <a:r>
              <a:rPr lang="en-US" altLang="zh-CN" sz="2200" b="1">
                <a:ea typeface="仿宋_GB2312" pitchFamily="49" charset="-122"/>
              </a:rPr>
              <a:t>  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 :</a:t>
            </a:r>
            <a:r>
              <a:rPr lang="en-US" altLang="zh-CN" sz="2200" b="1">
                <a:ea typeface="仿宋_GB2312" pitchFamily="49" charset="-122"/>
              </a:rPr>
              <a:t>      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 unconfig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sz="2200" b="1">
                <a:ea typeface="仿宋_GB2312" pitchFamily="49" charset="-122"/>
              </a:rPr>
              <a:t>    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200" b="1">
                <a:ea typeface="仿宋_GB2312" pitchFamily="49" charset="-122"/>
              </a:rPr>
              <a:t>   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 @./mkconfig $(@:_config=) arm arm920t smdk2410 NULL s3c24x0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sz="2200" b="1">
                <a:ea typeface="仿宋_GB2312" pitchFamily="49" charset="-122"/>
              </a:rPr>
              <a:t> </a:t>
            </a:r>
            <a:endParaRPr lang="en-US" altLang="zh-CN" sz="2200" b="1">
              <a:latin typeface="仿宋_GB2312" pitchFamily="49" charset="-122"/>
              <a:ea typeface="仿宋_GB2312" pitchFamily="49" charset="-122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lang="zh-CN" altLang="en-US" sz="2200" b="1">
                <a:latin typeface="仿宋_GB2312" pitchFamily="49" charset="-122"/>
                <a:ea typeface="仿宋_GB2312" pitchFamily="49" charset="-122"/>
              </a:rPr>
              <a:t>参考上面2行，添加下面2行: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sbc2410_config</a:t>
            </a:r>
            <a:r>
              <a:rPr lang="en-US" altLang="zh-CN" sz="2200" b="1">
                <a:ea typeface="仿宋_GB2312" pitchFamily="49" charset="-122"/>
              </a:rPr>
              <a:t>  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 :</a:t>
            </a:r>
            <a:r>
              <a:rPr lang="en-US" altLang="zh-CN" sz="2200" b="1">
                <a:ea typeface="仿宋_GB2312" pitchFamily="49" charset="-122"/>
              </a:rPr>
              <a:t>      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 unconfig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sz="2200" b="1">
                <a:ea typeface="仿宋_GB2312" pitchFamily="49" charset="-122"/>
              </a:rPr>
              <a:t>   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200" b="1">
                <a:ea typeface="仿宋_GB2312" pitchFamily="49" charset="-122"/>
              </a:rPr>
              <a:t> </a:t>
            </a:r>
            <a:r>
              <a:rPr lang="en-US" altLang="zh-CN" sz="2200" b="1">
                <a:latin typeface="仿宋_GB2312" pitchFamily="49" charset="-122"/>
                <a:ea typeface="仿宋_GB2312" pitchFamily="49" charset="-122"/>
              </a:rPr>
              <a:t> @./mkconfig $(@:_config=) arm arm920t sbc2410 NULL s3c24x0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423842183"/>
      </p:ext>
    </p:extLst>
  </p:cSld>
  <p:clrMapOvr>
    <a:masterClrMapping/>
  </p:clrMapOvr>
  <p:transition spd="med"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026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移植步骤</a:t>
            </a:r>
          </a:p>
        </p:txBody>
      </p:sp>
      <p:sp>
        <p:nvSpPr>
          <p:cNvPr id="1495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arm:</a:t>
            </a:r>
            <a:r>
              <a:rPr lang="en-US" altLang="zh-CN" sz="3000" b="1">
                <a:latin typeface="NimbusRomanNo9L-Regu"/>
                <a:ea typeface="仿宋_GB2312" pitchFamily="49" charset="-122"/>
              </a:rPr>
              <a:t> </a:t>
            </a:r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CPU 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架构</a:t>
            </a:r>
          </a:p>
          <a:p>
            <a:pPr>
              <a:buFontTx/>
              <a:buNone/>
            </a:pPr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arm920t:</a:t>
            </a:r>
            <a:r>
              <a:rPr lang="en-US" altLang="zh-CN" sz="3000" b="1">
                <a:latin typeface="NimbusRomanNo9L-Regu"/>
                <a:ea typeface="仿宋_GB2312" pitchFamily="49" charset="-122"/>
              </a:rPr>
              <a:t> </a:t>
            </a:r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CPU 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类型，</a:t>
            </a:r>
            <a:r>
              <a:rPr lang="zh-CN" altLang="en-US" sz="3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对应</a:t>
            </a:r>
            <a:r>
              <a:rPr lang="en-US" altLang="zh-CN" sz="3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cpu/arm920t</a:t>
            </a:r>
            <a:r>
              <a:rPr lang="zh-CN" altLang="en-US" sz="3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目录</a:t>
            </a:r>
          </a:p>
          <a:p>
            <a:pPr>
              <a:buFontTx/>
              <a:buNone/>
            </a:pPr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sbc2410:</a:t>
            </a:r>
            <a:r>
              <a:rPr lang="en-US" altLang="zh-CN" sz="3000" b="1">
                <a:latin typeface="NimbusRomanNo9L-Regu"/>
                <a:ea typeface="仿宋_GB2312" pitchFamily="49" charset="-122"/>
              </a:rPr>
              <a:t> 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开发板型号，</a:t>
            </a:r>
            <a:r>
              <a:rPr lang="zh-CN" altLang="en-US" sz="3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对应</a:t>
            </a:r>
            <a:r>
              <a:rPr lang="en-US" altLang="zh-CN" sz="3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board/sbc2410</a:t>
            </a:r>
            <a:r>
              <a:rPr lang="zh-CN" altLang="en-US" sz="3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目录</a:t>
            </a:r>
          </a:p>
          <a:p>
            <a:pPr>
              <a:buFontTx/>
              <a:buNone/>
            </a:pPr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NULL: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开发者</a:t>
            </a:r>
            <a:endParaRPr lang="en-US" altLang="zh-CN" sz="3000" b="1"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s3c24x0:</a:t>
            </a:r>
            <a:r>
              <a:rPr lang="en-US" altLang="zh-CN" sz="3000" b="1">
                <a:latin typeface="NimbusRomanNo9L-Regu"/>
                <a:ea typeface="仿宋_GB2312" pitchFamily="49" charset="-122"/>
              </a:rPr>
              <a:t> 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片上系统(</a:t>
            </a:r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SOC)</a:t>
            </a:r>
            <a:endParaRPr lang="zh-CN" altLang="en-US" sz="3000" b="1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132360"/>
      </p:ext>
    </p:extLst>
  </p:cSld>
  <p:clrMapOvr>
    <a:masterClrMapping/>
  </p:clrMapOvr>
  <p:transition spd="med"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移植步骤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2. 创建一个新目录存放开发板相关的代码，并且添加文件（</a:t>
            </a: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如果以上文件从其他目录</a:t>
            </a: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copy</a:t>
            </a: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来的，注意修改</a:t>
            </a: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Makefile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）。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board/sbc2410/config.mk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board/sbc2410/flash.c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board/sbc2410/sbc2410.c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board/sbc2410/Makefile </a:t>
            </a:r>
            <a:endParaRPr lang="zh-CN" altLang="en-US" b="1">
              <a:latin typeface="仿宋_GB2312" pitchFamily="49" charset="-122"/>
              <a:ea typeface="仿宋_GB2312" pitchFamily="49" charset="-122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board/sbc2410/u-boot.lds</a:t>
            </a:r>
            <a:endParaRPr lang="zh-CN" altLang="en-US" b="1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8594871"/>
      </p:ext>
    </p:extLst>
  </p:cSld>
  <p:clrMapOvr>
    <a:masterClrMapping/>
  </p:clrMapOvr>
  <p:transition spd="med"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移植步骤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3.为开发板添加新的配置文件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 先复制参考开发板的配置文件，</a:t>
            </a:r>
            <a:r>
              <a:rPr lang="zh-CN" altLang="en-US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再修改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。例如：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b="1">
                <a:latin typeface="仿宋_GB2312" pitchFamily="49" charset="-122"/>
                <a:ea typeface="仿宋_GB2312" pitchFamily="49" charset="-122"/>
              </a:rPr>
              <a:t>$</a:t>
            </a: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cp include/configs/smdk2410.h</a:t>
            </a:r>
            <a:r>
              <a:rPr lang="en-US" altLang="zh-CN" sz="2000" b="1">
                <a:ea typeface="仿宋_GB2312" pitchFamily="49" charset="-122"/>
              </a:rPr>
              <a:t> </a:t>
            </a:r>
            <a:r>
              <a:rPr lang="en-US" altLang="zh-CN" sz="2000" b="1">
                <a:latin typeface="仿宋_GB2312" pitchFamily="49" charset="-122"/>
                <a:ea typeface="仿宋_GB2312" pitchFamily="49" charset="-122"/>
              </a:rPr>
              <a:t> include/configs/sbc2410.h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1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4.配置开发板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$ 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make sbc2410_config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800" b="1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5.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编译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U-Boot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	执行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make </a:t>
            </a:r>
            <a:r>
              <a:rPr lang="en-US" altLang="zh-CN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CROSS_COMPILE=arm-linux- 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命令，编译成功可以得到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U-Boot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映像。</a:t>
            </a:r>
            <a:endParaRPr lang="en-US" altLang="zh-CN" sz="2800" b="1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7208858"/>
      </p:ext>
    </p:extLst>
  </p:cSld>
  <p:clrMapOvr>
    <a:masterClrMapping/>
  </p:clrMapOvr>
  <p:transition spd="med"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移植步骤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6.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烧写</a:t>
            </a:r>
            <a:r>
              <a:rPr lang="en-US" altLang="zh-CN" b="1" dirty="0" err="1">
                <a:latin typeface="仿宋_GB2312" pitchFamily="49" charset="-122"/>
                <a:ea typeface="仿宋_GB2312" pitchFamily="49" charset="-122"/>
              </a:rPr>
              <a:t>Uboot</a:t>
            </a:r>
            <a:endParaRPr lang="en-US" altLang="zh-CN" b="1" dirty="0"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r>
              <a:rPr lang="zh-CN" altLang="en-US" sz="3800" b="1" dirty="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参考手册 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04- Tiny6410 Linux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开发指南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-20111020.pdf</a:t>
            </a:r>
            <a:endParaRPr lang="en-US" altLang="zh-CN" b="1" dirty="0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endParaRPr lang="en-US" altLang="zh-CN" b="1" dirty="0">
              <a:latin typeface="仿宋_GB2312" pitchFamily="49" charset="-122"/>
              <a:ea typeface="仿宋_GB2312" pitchFamily="49" charset="-122"/>
            </a:endParaRPr>
          </a:p>
          <a:p>
            <a:pPr>
              <a:buFontTx/>
              <a:buNone/>
            </a:pP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大功告成，启动开发板！！！</a:t>
            </a:r>
          </a:p>
        </p:txBody>
      </p:sp>
      <p:pic>
        <p:nvPicPr>
          <p:cNvPr id="16282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352801"/>
            <a:ext cx="1455738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151372"/>
      </p:ext>
    </p:extLst>
  </p:cSld>
  <p:clrMapOvr>
    <a:masterClrMapping/>
  </p:clrMapOvr>
  <p:transition spd="med"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1026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常见问题</a:t>
            </a:r>
            <a:endParaRPr lang="en-US" altLang="zh-CN" b="1">
              <a:ea typeface="仿宋_GB2312" pitchFamily="49" charset="-122"/>
            </a:endParaRPr>
          </a:p>
        </p:txBody>
      </p:sp>
      <p:sp>
        <p:nvSpPr>
          <p:cNvPr id="1525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编译时出现 </a:t>
            </a:r>
            <a:r>
              <a:rPr lang="zh-CN" altLang="en-US" sz="2800" b="1">
                <a:solidFill>
                  <a:srgbClr val="FC1F0E"/>
                </a:solidFill>
                <a:ea typeface="仿宋_GB2312" pitchFamily="49" charset="-122"/>
              </a:rPr>
              <a:t>“</a:t>
            </a:r>
            <a:r>
              <a:rPr lang="en-US" altLang="zh-CN" sz="28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invalid option abi=apcs-gnu</a:t>
            </a:r>
            <a:r>
              <a:rPr lang="zh-CN" altLang="en-US" sz="2800" b="1">
                <a:solidFill>
                  <a:srgbClr val="FC1F0E"/>
                </a:solidFill>
                <a:ea typeface="仿宋_GB2312" pitchFamily="49" charset="-122"/>
              </a:rPr>
              <a:t>”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错误</a:t>
            </a:r>
          </a:p>
          <a:p>
            <a:pPr>
              <a:buFontTx/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  解决办法：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make</a:t>
            </a: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时指定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CROSS_COMPILE=arm-linux-</a:t>
            </a:r>
          </a:p>
        </p:txBody>
      </p:sp>
    </p:spTree>
    <p:extLst>
      <p:ext uri="{BB962C8B-B14F-4D97-AF65-F5344CB8AC3E}">
        <p14:creationId xmlns:p14="http://schemas.microsoft.com/office/powerpoint/2010/main" val="2396092688"/>
      </p:ext>
    </p:extLst>
  </p:cSld>
  <p:clrMapOvr>
    <a:masterClrMapping/>
  </p:clrMapOvr>
  <p:transition spd="med"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实验一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ctr">
              <a:buNone/>
            </a:pPr>
            <a:endParaRPr lang="zh-CN" altLang="en-US" b="1">
              <a:latin typeface="仿宋_GB2312" pitchFamily="49" charset="-122"/>
              <a:ea typeface="仿宋_GB2312" pitchFamily="49" charset="-122"/>
            </a:endParaRPr>
          </a:p>
          <a:p>
            <a:pPr marL="609600" indent="-609600" algn="ctr">
              <a:buNone/>
            </a:pPr>
            <a:r>
              <a:rPr lang="zh-CN" altLang="en-US" sz="4000" b="1">
                <a:latin typeface="仿宋_GB2312" pitchFamily="49" charset="-122"/>
                <a:ea typeface="仿宋_GB2312" pitchFamily="49" charset="-122"/>
              </a:rPr>
              <a:t>移植</a:t>
            </a:r>
            <a:r>
              <a:rPr lang="en-US" altLang="zh-CN" sz="4000" b="1">
                <a:latin typeface="仿宋_GB2312" pitchFamily="49" charset="-122"/>
                <a:ea typeface="仿宋_GB2312" pitchFamily="49" charset="-122"/>
              </a:rPr>
              <a:t>Uboot</a:t>
            </a:r>
          </a:p>
          <a:p>
            <a:pPr marL="609600" indent="-609600" algn="ctr">
              <a:buNone/>
            </a:pPr>
            <a:endParaRPr lang="en-US" altLang="zh-CN" sz="4000" b="1">
              <a:latin typeface="仿宋_GB2312" pitchFamily="49" charset="-122"/>
              <a:ea typeface="仿宋_GB2312" pitchFamily="49" charset="-122"/>
            </a:endParaRPr>
          </a:p>
          <a:p>
            <a:pPr marL="609600" indent="-609600" algn="ctr">
              <a:buNone/>
            </a:pP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移植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Uboot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到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SBC2410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板</a:t>
            </a:r>
          </a:p>
          <a:p>
            <a:pPr marL="609600" indent="-609600" algn="ctr">
              <a:buNone/>
            </a:pP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具备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Ping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命令</a:t>
            </a:r>
            <a:endParaRPr lang="zh-CN" altLang="en-US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458926"/>
      </p:ext>
    </p:extLst>
  </p:cSld>
  <p:clrMapOvr>
    <a:masterClrMapping/>
  </p:clrMapOvr>
  <p:transition spd="med"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实验二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endParaRPr lang="en-US" altLang="zh-CN" sz="3600" b="1">
              <a:latin typeface="仿宋_GB2312" pitchFamily="49" charset="-122"/>
              <a:ea typeface="仿宋_GB2312" pitchFamily="49" charset="-122"/>
            </a:endParaRPr>
          </a:p>
          <a:p>
            <a:pPr algn="ctr">
              <a:buFontTx/>
              <a:buNone/>
            </a:pPr>
            <a:r>
              <a:rPr lang="en-US" altLang="zh-CN" sz="4000" b="1">
                <a:latin typeface="仿宋_GB2312" pitchFamily="49" charset="-122"/>
                <a:ea typeface="仿宋_GB2312" pitchFamily="49" charset="-122"/>
              </a:rPr>
              <a:t>Uboot</a:t>
            </a:r>
            <a:r>
              <a:rPr lang="zh-CN" altLang="en-US" sz="4000" b="1">
                <a:latin typeface="仿宋_GB2312" pitchFamily="49" charset="-122"/>
                <a:ea typeface="仿宋_GB2312" pitchFamily="49" charset="-122"/>
              </a:rPr>
              <a:t>命令</a:t>
            </a:r>
          </a:p>
          <a:p>
            <a:pPr algn="ctr">
              <a:buFontTx/>
              <a:buNone/>
            </a:pPr>
            <a:endParaRPr lang="zh-CN" altLang="en-US" sz="4000" b="1">
              <a:latin typeface="仿宋_GB2312" pitchFamily="49" charset="-122"/>
              <a:ea typeface="仿宋_GB2312" pitchFamily="49" charset="-122"/>
            </a:endParaRPr>
          </a:p>
          <a:p>
            <a:pPr algn="ctr">
              <a:buFontTx/>
              <a:buNone/>
            </a:pP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使用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Uboot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提供的命令</a:t>
            </a:r>
            <a:endParaRPr lang="en-US" altLang="zh-CN" b="1"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2927350" y="6375401"/>
          <a:ext cx="381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包" r:id="rId3" imgW="380880" imgH="466560" progId="Package">
                  <p:embed/>
                </p:oleObj>
              </mc:Choice>
              <mc:Fallback>
                <p:oleObj name="包" r:id="rId3" imgW="380880" imgH="4665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6375401"/>
                        <a:ext cx="3810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3694949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定义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8077200" cy="4191000"/>
          </a:xfrm>
        </p:spPr>
        <p:txBody>
          <a:bodyPr/>
          <a:lstStyle/>
          <a:p>
            <a:pPr eaLnBrk="0" hangingPunct="0">
              <a:spcBef>
                <a:spcPct val="0"/>
              </a:spcBef>
              <a:buSzTx/>
              <a:buFontTx/>
              <a:buNone/>
            </a:pPr>
            <a:r>
              <a:rPr lang="zh-CN" altLang="en-US" sz="2800" b="1">
                <a:latin typeface="仿宋_GB2312" pitchFamily="49" charset="-122"/>
                <a:ea typeface="仿宋_GB2312" pitchFamily="49" charset="-122"/>
              </a:rPr>
              <a:t>	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在嵌入式系统中，</a:t>
            </a:r>
            <a:r>
              <a:rPr lang="zh-CN" altLang="en-US" sz="3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通常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没有像</a:t>
            </a:r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BIOS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那样的固件程序，</a:t>
            </a:r>
            <a:r>
              <a:rPr lang="zh-CN" altLang="en-US" sz="3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因此整个系统的加载启动任务就完全由</a:t>
            </a:r>
            <a:r>
              <a:rPr lang="en-US" altLang="zh-CN" sz="3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BootLoader</a:t>
            </a:r>
            <a:r>
              <a:rPr lang="zh-CN" altLang="en-US" sz="30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来完成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。比如在一个基于</a:t>
            </a:r>
            <a:r>
              <a:rPr lang="zh-CN" altLang="en-US" sz="3000" b="1">
                <a:ea typeface="仿宋_GB2312" pitchFamily="49" charset="-122"/>
              </a:rPr>
              <a:t> </a:t>
            </a:r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ARM7TDMI</a:t>
            </a:r>
            <a:r>
              <a:rPr lang="en-US" altLang="zh-CN" sz="3000" b="1">
                <a:ea typeface="仿宋_GB2312" pitchFamily="49" charset="-122"/>
              </a:rPr>
              <a:t> </a:t>
            </a:r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core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的嵌入式系统中，系统在上电或复位时都从地址</a:t>
            </a:r>
            <a:r>
              <a:rPr lang="zh-CN" altLang="en-US" sz="3000" b="1">
                <a:ea typeface="仿宋_GB2312" pitchFamily="49" charset="-122"/>
              </a:rPr>
              <a:t> 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0</a:t>
            </a:r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x00000000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开始执行。而在这个地址处安排的通常就是系统的</a:t>
            </a:r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BootLoader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程序。</a:t>
            </a:r>
            <a:endParaRPr lang="zh-CN" altLang="en-US" sz="3000" b="1">
              <a:solidFill>
                <a:srgbClr val="FC1F0E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236428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定义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	简单地说，</a:t>
            </a:r>
            <a:r>
              <a:rPr lang="en-US" altLang="zh-CN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BootLoader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就是在操作系统运行之前运行的</a:t>
            </a:r>
            <a:r>
              <a:rPr lang="zh-CN" altLang="en-US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一段小程序</a:t>
            </a:r>
            <a:r>
              <a:rPr lang="zh-CN" altLang="en-US" b="1">
                <a:latin typeface="仿宋_GB2312" pitchFamily="49" charset="-122"/>
                <a:ea typeface="仿宋_GB2312" pitchFamily="49" charset="-122"/>
              </a:rPr>
              <a:t>。通过这段小程序，可以初始化硬件设备，从而将系统的软硬件环境带到一个合适的状态，以便为最终调用操作系统做好准备</a:t>
            </a:r>
            <a:r>
              <a:rPr lang="en-US" altLang="zh-CN" b="1">
                <a:latin typeface="仿宋_GB2312" pitchFamily="49" charset="-122"/>
                <a:ea typeface="仿宋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3667797"/>
      </p:ext>
    </p:extLst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功能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>
                <a:solidFill>
                  <a:srgbClr val="F93F2B"/>
                </a:solidFill>
              </a:rPr>
              <a:t>	</a:t>
            </a:r>
            <a:r>
              <a:rPr lang="en-US" altLang="zh-CN" sz="3400" b="1">
                <a:latin typeface="仿宋_GB2312" pitchFamily="49" charset="-122"/>
                <a:ea typeface="仿宋_GB2312" pitchFamily="49" charset="-122"/>
              </a:rPr>
              <a:t>BootLoader </a:t>
            </a:r>
            <a:r>
              <a:rPr lang="zh-CN" altLang="en-US" sz="3400" b="1">
                <a:latin typeface="仿宋_GB2312" pitchFamily="49" charset="-122"/>
                <a:ea typeface="仿宋_GB2312" pitchFamily="49" charset="-122"/>
              </a:rPr>
              <a:t>的</a:t>
            </a:r>
            <a:r>
              <a:rPr lang="zh-CN" altLang="en-US" sz="34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主要任务</a:t>
            </a:r>
            <a:r>
              <a:rPr lang="zh-CN" altLang="en-US" sz="3400" b="1">
                <a:latin typeface="仿宋_GB2312" pitchFamily="49" charset="-122"/>
                <a:ea typeface="仿宋_GB2312" pitchFamily="49" charset="-122"/>
              </a:rPr>
              <a:t>是</a:t>
            </a:r>
            <a:r>
              <a:rPr lang="zh-CN" altLang="en-US" sz="34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初始化硬件（如：串口，内存）</a:t>
            </a:r>
            <a:r>
              <a:rPr lang="zh-CN" altLang="en-US" sz="3400" b="1">
                <a:latin typeface="仿宋_GB2312" pitchFamily="49" charset="-122"/>
                <a:ea typeface="仿宋_GB2312" pitchFamily="49" charset="-122"/>
              </a:rPr>
              <a:t>，然后将内核映象从 </a:t>
            </a:r>
            <a:r>
              <a:rPr lang="en-US" altLang="zh-CN" sz="3400" b="1">
                <a:latin typeface="仿宋_GB2312" pitchFamily="49" charset="-122"/>
                <a:ea typeface="仿宋_GB2312" pitchFamily="49" charset="-122"/>
              </a:rPr>
              <a:t>Flash </a:t>
            </a:r>
            <a:r>
              <a:rPr lang="zh-CN" altLang="en-US" sz="3400" b="1">
                <a:latin typeface="仿宋_GB2312" pitchFamily="49" charset="-122"/>
                <a:ea typeface="仿宋_GB2312" pitchFamily="49" charset="-122"/>
              </a:rPr>
              <a:t>中读到 </a:t>
            </a:r>
            <a:r>
              <a:rPr lang="en-US" altLang="zh-CN" sz="3400" b="1">
                <a:latin typeface="仿宋_GB2312" pitchFamily="49" charset="-122"/>
                <a:ea typeface="仿宋_GB2312" pitchFamily="49" charset="-122"/>
              </a:rPr>
              <a:t>RAM </a:t>
            </a:r>
            <a:r>
              <a:rPr lang="zh-CN" altLang="en-US" sz="3400" b="1">
                <a:latin typeface="仿宋_GB2312" pitchFamily="49" charset="-122"/>
                <a:ea typeface="仿宋_GB2312" pitchFamily="49" charset="-122"/>
              </a:rPr>
              <a:t>中，然后跳转到内核的入口点去运行，也就是</a:t>
            </a:r>
            <a:r>
              <a:rPr lang="zh-CN" altLang="en-US" sz="3400" b="1">
                <a:solidFill>
                  <a:srgbClr val="FC1F0E"/>
                </a:solidFill>
                <a:latin typeface="仿宋_GB2312" pitchFamily="49" charset="-122"/>
                <a:ea typeface="仿宋_GB2312" pitchFamily="49" charset="-122"/>
              </a:rPr>
              <a:t>启动操作系统</a:t>
            </a:r>
            <a:r>
              <a:rPr lang="zh-CN" altLang="en-US" sz="3400" b="1">
                <a:latin typeface="仿宋_GB2312" pitchFamily="49" charset="-122"/>
                <a:ea typeface="仿宋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72119532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1_网新模板">
  <a:themeElements>
    <a:clrScheme name="1_网新模板 6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0000"/>
      </a:accent6>
      <a:hlink>
        <a:srgbClr val="666699"/>
      </a:hlink>
      <a:folHlink>
        <a:srgbClr val="999966"/>
      </a:folHlink>
    </a:clrScheme>
    <a:fontScheme name="1_网新模板">
      <a:majorFont>
        <a:latin typeface="Arial Black"/>
        <a:ea typeface="黑体"/>
        <a:cs typeface=""/>
      </a:majorFont>
      <a:minorFont>
        <a:latin typeface="Verdan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Char char="v"/>
          <a:tabLst/>
          <a:defRPr kumimoji="0" 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Char char="v"/>
          <a:tabLst/>
          <a:defRPr kumimoji="0" 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网新模板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网新模板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网新模板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网新模板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网新模板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网新模板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网新模板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网新模板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网新模板">
  <a:themeElements>
    <a:clrScheme name="网新模板 6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0000"/>
      </a:accent6>
      <a:hlink>
        <a:srgbClr val="666699"/>
      </a:hlink>
      <a:folHlink>
        <a:srgbClr val="999966"/>
      </a:folHlink>
    </a:clrScheme>
    <a:fontScheme name="网新模板">
      <a:majorFont>
        <a:latin typeface="Arial Black"/>
        <a:ea typeface="黑体"/>
        <a:cs typeface=""/>
      </a:majorFont>
      <a:minorFont>
        <a:latin typeface="Verdan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Char char="v"/>
          <a:tabLst/>
          <a:defRPr kumimoji="0" 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Char char="v"/>
          <a:tabLst/>
          <a:defRPr kumimoji="0" 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网新模板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网新模板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网新模板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网新模板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网新模板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网新模板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新模板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新模板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3727</Words>
  <Application>Microsoft Office PowerPoint</Application>
  <PresentationFormat>宽屏</PresentationFormat>
  <Paragraphs>401</Paragraphs>
  <Slides>69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4" baseType="lpstr">
      <vt:lpstr>LuxiMono</vt:lpstr>
      <vt:lpstr>NimbusRomanNo9L-Regu</vt:lpstr>
      <vt:lpstr>仿宋_GB2312</vt:lpstr>
      <vt:lpstr>黑体</vt:lpstr>
      <vt:lpstr>楷体_GB2312</vt:lpstr>
      <vt:lpstr>宋体</vt:lpstr>
      <vt:lpstr>Arial</vt:lpstr>
      <vt:lpstr>Arial Black</vt:lpstr>
      <vt:lpstr>Century Gothic</vt:lpstr>
      <vt:lpstr>Times New Roman</vt:lpstr>
      <vt:lpstr>Verdana</vt:lpstr>
      <vt:lpstr>Wingdings</vt:lpstr>
      <vt:lpstr>1_网新模板</vt:lpstr>
      <vt:lpstr>网新模板</vt:lpstr>
      <vt:lpstr>包</vt:lpstr>
      <vt:lpstr>Embedded OS - Bootloaders</vt:lpstr>
      <vt:lpstr>Bootloaders</vt:lpstr>
      <vt:lpstr>BootLoader介绍 -概念</vt:lpstr>
      <vt:lpstr>软件层次</vt:lpstr>
      <vt:lpstr>软件层次</vt:lpstr>
      <vt:lpstr>回忆PC</vt:lpstr>
      <vt:lpstr>定义</vt:lpstr>
      <vt:lpstr>定义</vt:lpstr>
      <vt:lpstr>功能</vt:lpstr>
      <vt:lpstr>安装</vt:lpstr>
      <vt:lpstr>移植</vt:lpstr>
      <vt:lpstr>移植</vt:lpstr>
      <vt:lpstr>流程</vt:lpstr>
      <vt:lpstr>流程</vt:lpstr>
      <vt:lpstr>流程</vt:lpstr>
      <vt:lpstr>内存分布</vt:lpstr>
      <vt:lpstr>UBOOT介绍--作用</vt:lpstr>
      <vt:lpstr>下载</vt:lpstr>
      <vt:lpstr>目录树</vt:lpstr>
      <vt:lpstr>目录树</vt:lpstr>
      <vt:lpstr>目录结构(展示)</vt:lpstr>
      <vt:lpstr>目录结构(展示)</vt:lpstr>
      <vt:lpstr>目录结构(展示)</vt:lpstr>
      <vt:lpstr>目录结构(展示)</vt:lpstr>
      <vt:lpstr>编译</vt:lpstr>
      <vt:lpstr>编译(演示)</vt:lpstr>
      <vt:lpstr>PowerPoint 演示文稿</vt:lpstr>
      <vt:lpstr>常用命令(演示)</vt:lpstr>
      <vt:lpstr>环境变量相关(演示) </vt:lpstr>
      <vt:lpstr>环境变量相关(演示)</vt:lpstr>
      <vt:lpstr>环境变量相关(演示)</vt:lpstr>
      <vt:lpstr>文件下载(演示)</vt:lpstr>
      <vt:lpstr>内存操作命令(演示)</vt:lpstr>
      <vt:lpstr>内存操作命令(演示)</vt:lpstr>
      <vt:lpstr>Flash操作命令(演示)</vt:lpstr>
      <vt:lpstr>Flash操作命令(演示)</vt:lpstr>
      <vt:lpstr>Flash操作命令(演示)</vt:lpstr>
      <vt:lpstr>Flash操作命令(演示)</vt:lpstr>
      <vt:lpstr>程序执行指令(演示) </vt:lpstr>
      <vt:lpstr>程序执行指令</vt:lpstr>
      <vt:lpstr>信息类指令</vt:lpstr>
      <vt:lpstr>技巧(演示)</vt:lpstr>
      <vt:lpstr>PowerPoint 演示文稿</vt:lpstr>
      <vt:lpstr>工作模式</vt:lpstr>
      <vt:lpstr>启动模式</vt:lpstr>
      <vt:lpstr>下载模式</vt:lpstr>
      <vt:lpstr>流程</vt:lpstr>
      <vt:lpstr>PowerPoint 演示文稿</vt:lpstr>
      <vt:lpstr>单板配置</vt:lpstr>
      <vt:lpstr>单板配置</vt:lpstr>
      <vt:lpstr>Smdk2410.h</vt:lpstr>
      <vt:lpstr>Smdk2410.h</vt:lpstr>
      <vt:lpstr>Smdk2410.h</vt:lpstr>
      <vt:lpstr>Smdk2410.h</vt:lpstr>
      <vt:lpstr>Smdk2410.h</vt:lpstr>
      <vt:lpstr>Smdk2410.h</vt:lpstr>
      <vt:lpstr>Smdk2410.h</vt:lpstr>
      <vt:lpstr>移植</vt:lpstr>
      <vt:lpstr>移植方法</vt:lpstr>
      <vt:lpstr>移植方法</vt:lpstr>
      <vt:lpstr>移植范例</vt:lpstr>
      <vt:lpstr>移植步骤</vt:lpstr>
      <vt:lpstr>移植步骤</vt:lpstr>
      <vt:lpstr>移植步骤</vt:lpstr>
      <vt:lpstr>移植步骤</vt:lpstr>
      <vt:lpstr>移植步骤</vt:lpstr>
      <vt:lpstr>常见问题</vt:lpstr>
      <vt:lpstr>实验一</vt:lpstr>
      <vt:lpstr>实验二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OS - Bootloaders</dc:title>
  <dc:creator>michael chan</dc:creator>
  <cp:lastModifiedBy>chenlw</cp:lastModifiedBy>
  <cp:revision>10</cp:revision>
  <dcterms:created xsi:type="dcterms:W3CDTF">2016-04-10T06:37:06Z</dcterms:created>
  <dcterms:modified xsi:type="dcterms:W3CDTF">2021-12-22T00:49:31Z</dcterms:modified>
</cp:coreProperties>
</file>