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369" r:id="rId60"/>
    <p:sldId id="370" r:id="rId61"/>
    <p:sldId id="371" r:id="rId62"/>
    <p:sldId id="372" r:id="rId63"/>
    <p:sldId id="373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96401DD-5BA5-3A40-BD81-092E967CCC7F}">
          <p14:sldIdLst>
            <p14:sldId id="256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533" autoAdjust="0"/>
  </p:normalViewPr>
  <p:slideViewPr>
    <p:cSldViewPr snapToGrid="0" snapToObjects="1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8D10A-EC2E-AE49-8DCA-E428B4A261E9}" type="datetimeFigureOut">
              <a:rPr kumimoji="1" lang="zh-CN" altLang="en-US" smtClean="0"/>
              <a:t>2019/5/16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762C9-123D-944D-91DF-CCF1E44B1D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770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6A709-EC40-6544-B745-5F50F7BA6342}" type="datetimeFigureOut">
              <a:rPr kumimoji="1" lang="zh-CN" altLang="en-US" smtClean="0"/>
              <a:t>2019/5/16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CEAF8-2A89-7B4C-BA1B-4EC74BC56E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195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0748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80675"/>
            <a:ext cx="10131425" cy="4010526"/>
          </a:xfrm>
        </p:spPr>
        <p:txBody>
          <a:bodyPr anchor="ctr"/>
          <a:lstStyle>
            <a:lvl1pPr>
              <a:defRPr sz="2400" baseline="0"/>
            </a:lvl1pPr>
            <a:lvl2pPr>
              <a:defRPr sz="2000" baseline="0"/>
            </a:lvl2pPr>
            <a:lvl3pPr>
              <a:defRPr sz="1800" baseline="0"/>
            </a:lvl3pPr>
            <a:lvl4pPr>
              <a:defRPr sz="1600" baseline="0"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19032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876927"/>
            <a:ext cx="10131425" cy="3914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0" y="1964267"/>
            <a:ext cx="8645525" cy="2421464"/>
          </a:xfrm>
        </p:spPr>
        <p:txBody>
          <a:bodyPr/>
          <a:lstStyle/>
          <a:p>
            <a:r>
              <a:rPr lang="zh-CN" altLang="zh-CN" b="1" dirty="0"/>
              <a:t>嵌入式</a:t>
            </a:r>
            <a:r>
              <a:rPr lang="en-US" altLang="zh-CN" b="1" dirty="0"/>
              <a:t>Linux</a:t>
            </a:r>
            <a:r>
              <a:rPr lang="zh-CN" altLang="zh-CN" b="1" dirty="0"/>
              <a:t>驱动程序</a:t>
            </a:r>
            <a:r>
              <a:rPr lang="zh-CN" altLang="zh-CN" b="1" dirty="0" smtClean="0"/>
              <a:t>开</a:t>
            </a:r>
            <a:r>
              <a:rPr lang="zh-CN" altLang="en-US" b="1" dirty="0" smtClean="0"/>
              <a:t>发</a:t>
            </a:r>
            <a:r>
              <a:rPr lang="en-US" altLang="zh-CN" b="1" dirty="0" smtClean="0"/>
              <a:t>(</a:t>
            </a:r>
            <a:r>
              <a:rPr lang="zh-CN" altLang="en-US" b="1" dirty="0"/>
              <a:t>二</a:t>
            </a:r>
            <a:r>
              <a:rPr lang="en-US" altLang="zh-CN" b="1" dirty="0" smtClean="0"/>
              <a:t>)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2019.5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70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ioctl</a:t>
            </a:r>
            <a:r>
              <a:rPr lang="zh-CN" altLang="en-US" dirty="0"/>
              <a:t>命令构成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例如，</a:t>
            </a:r>
            <a:r>
              <a:rPr lang="en-US" altLang="zh-CN" dirty="0"/>
              <a:t>0x82187201</a:t>
            </a:r>
            <a:r>
              <a:rPr lang="zh-CN" altLang="en-US" dirty="0"/>
              <a:t>是带长度为</a:t>
            </a:r>
            <a:r>
              <a:rPr lang="en-US" altLang="zh-CN" dirty="0"/>
              <a:t>0x218</a:t>
            </a:r>
            <a:r>
              <a:rPr lang="zh-CN" altLang="en-US" dirty="0"/>
              <a:t>的参数读命令，功能号为</a:t>
            </a:r>
            <a:r>
              <a:rPr lang="en-US" altLang="zh-CN" dirty="0"/>
              <a:t>1</a:t>
            </a:r>
            <a:r>
              <a:rPr lang="zh-CN" altLang="en-US" dirty="0"/>
              <a:t>，幻数用</a:t>
            </a:r>
            <a:r>
              <a:rPr lang="en-US" altLang="zh-CN" dirty="0"/>
              <a:t>ASCII</a:t>
            </a:r>
            <a:r>
              <a:rPr lang="zh-CN" altLang="en-US" dirty="0"/>
              <a:t>表示是“</a:t>
            </a:r>
            <a:r>
              <a:rPr lang="en-US" altLang="zh-CN" dirty="0"/>
              <a:t>r</a:t>
            </a:r>
            <a:r>
              <a:rPr lang="zh-CN" altLang="en-US" dirty="0"/>
              <a:t>”，实际上这个命令是</a:t>
            </a:r>
            <a:r>
              <a:rPr lang="en-US" altLang="zh-CN" dirty="0"/>
              <a:t>&lt;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msdos_fs.h</a:t>
            </a:r>
            <a:r>
              <a:rPr lang="en-US" altLang="zh-CN" dirty="0"/>
              <a:t>&gt;</a:t>
            </a:r>
            <a:r>
              <a:rPr lang="zh-CN" altLang="en-US" dirty="0"/>
              <a:t>中的</a:t>
            </a:r>
            <a:r>
              <a:rPr lang="en-US" altLang="zh-CN" dirty="0"/>
              <a:t>VFAT_IOCTL_READDIR_BOTH</a:t>
            </a:r>
            <a:r>
              <a:rPr lang="zh-CN" altLang="en-US" dirty="0"/>
              <a:t>命令：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#define VFAT_IOCTL_READDIR_BOTH  </a:t>
            </a:r>
            <a:r>
              <a:rPr lang="en-US" altLang="zh-CN" dirty="0" smtClean="0">
                <a:solidFill>
                  <a:srgbClr val="FFFF00"/>
                </a:solidFill>
              </a:rPr>
              <a:t>   </a:t>
            </a:r>
            <a:r>
              <a:rPr lang="en-US" altLang="zh-CN" dirty="0">
                <a:solidFill>
                  <a:srgbClr val="FFFF00"/>
                </a:solidFill>
              </a:rPr>
              <a:t>_IOR('r', 1, </a:t>
            </a:r>
            <a:r>
              <a:rPr lang="en-US" altLang="zh-CN" dirty="0" err="1">
                <a:solidFill>
                  <a:srgbClr val="FFFF00"/>
                </a:solidFill>
              </a:rPr>
              <a:t>struct</a:t>
            </a:r>
            <a:r>
              <a:rPr lang="en-US" altLang="zh-CN" dirty="0">
                <a:solidFill>
                  <a:srgbClr val="FFFF00"/>
                </a:solidFill>
              </a:rPr>
              <a:t> __</a:t>
            </a:r>
            <a:r>
              <a:rPr lang="en-US" altLang="zh-CN" dirty="0" err="1">
                <a:solidFill>
                  <a:srgbClr val="FFFF00"/>
                </a:solidFill>
              </a:rPr>
              <a:t>fat_dirent</a:t>
            </a:r>
            <a:r>
              <a:rPr lang="en-US" altLang="zh-CN" dirty="0">
                <a:solidFill>
                  <a:srgbClr val="FFFF00"/>
                </a:solidFill>
              </a:rPr>
              <a:t>[2])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68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b="1" dirty="0" err="1"/>
              <a:t>ioctl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为驱动构造</a:t>
            </a:r>
            <a:r>
              <a:rPr lang="en-US" altLang="zh-CN" dirty="0" err="1"/>
              <a:t>ioctl</a:t>
            </a:r>
            <a:r>
              <a:rPr lang="zh-CN" altLang="en-US" dirty="0"/>
              <a:t>命令，首先要为驱动选择一个可用的幻数作为驱动的特征码，以区分不同驱动的命令。内核已经使用了很多幻数，为了防止冲突，最好不要再使用这些系统已经占用的幻数来作为驱动的特征码。已经被使用的幻数列表详见</a:t>
            </a:r>
            <a:r>
              <a:rPr lang="en-US" altLang="zh-CN" dirty="0"/>
              <a:t>&lt;Documentation/</a:t>
            </a:r>
            <a:r>
              <a:rPr lang="en-US" altLang="zh-CN" dirty="0" err="1"/>
              <a:t>ioctl</a:t>
            </a:r>
            <a:r>
              <a:rPr lang="en-US" altLang="zh-CN" dirty="0"/>
              <a:t>/ioctl-number.txt&gt;</a:t>
            </a:r>
            <a:r>
              <a:rPr lang="zh-CN" altLang="en-US" dirty="0"/>
              <a:t>文件。在不同平台上，幻数所使用情况都不同，为防止冲突，可以选择其它平台使用的幻数来用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03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b="1" dirty="0" err="1"/>
              <a:t>ioctl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选定幻数后，可以这样来进行定义：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#define LED_IOC_MAGIC 'Z'</a:t>
            </a:r>
          </a:p>
          <a:p>
            <a:r>
              <a:rPr lang="en-US" altLang="zh-CN" dirty="0" err="1"/>
              <a:t>ioctl</a:t>
            </a:r>
            <a:r>
              <a:rPr lang="zh-CN" altLang="en-US" dirty="0"/>
              <a:t>命令字段的</a:t>
            </a:r>
            <a:r>
              <a:rPr lang="en-US" altLang="zh-CN" dirty="0"/>
              <a:t>bit[31:30]</a:t>
            </a:r>
            <a:r>
              <a:rPr lang="zh-CN" altLang="en-US" dirty="0"/>
              <a:t>表示命令的方向，分别表示使用</a:t>
            </a:r>
            <a:r>
              <a:rPr lang="en-US" altLang="zh-CN" dirty="0"/>
              <a:t>_IO</a:t>
            </a:r>
            <a:r>
              <a:rPr lang="zh-CN" altLang="en-US" dirty="0"/>
              <a:t>、</a:t>
            </a:r>
            <a:r>
              <a:rPr lang="en-US" altLang="zh-CN" dirty="0"/>
              <a:t>_IOW</a:t>
            </a:r>
            <a:r>
              <a:rPr lang="zh-CN" altLang="en-US" dirty="0"/>
              <a:t>、</a:t>
            </a:r>
            <a:r>
              <a:rPr lang="en-US" altLang="zh-CN" dirty="0"/>
              <a:t>_IOR</a:t>
            </a:r>
            <a:r>
              <a:rPr lang="zh-CN" altLang="en-US" dirty="0"/>
              <a:t>和</a:t>
            </a:r>
            <a:r>
              <a:rPr lang="en-US" altLang="zh-CN" dirty="0"/>
              <a:t>_IOWR</a:t>
            </a:r>
            <a:r>
              <a:rPr lang="zh-CN" altLang="en-US" dirty="0"/>
              <a:t>这几个宏定义，分别用于构造不同的命令：</a:t>
            </a:r>
          </a:p>
          <a:p>
            <a:pPr lvl="1"/>
            <a:r>
              <a:rPr lang="en-US" altLang="zh-CN" dirty="0"/>
              <a:t>_IO(</a:t>
            </a:r>
            <a:r>
              <a:rPr lang="en-US" altLang="zh-CN" dirty="0" err="1"/>
              <a:t>type,nr</a:t>
            </a:r>
            <a:r>
              <a:rPr lang="en-US" altLang="zh-CN" dirty="0"/>
              <a:t>)         </a:t>
            </a:r>
            <a:r>
              <a:rPr lang="zh-CN" altLang="en-US" dirty="0"/>
              <a:t>构造无参数的命令</a:t>
            </a:r>
            <a:r>
              <a:rPr lang="zh-CN" altLang="en-US" dirty="0" smtClean="0"/>
              <a:t>编号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/>
              <a:t>IOW(</a:t>
            </a:r>
            <a:r>
              <a:rPr lang="en-US" altLang="zh-CN" dirty="0" err="1"/>
              <a:t>type,nr,size</a:t>
            </a:r>
            <a:r>
              <a:rPr lang="en-US" altLang="zh-CN" dirty="0"/>
              <a:t>)   </a:t>
            </a:r>
            <a:r>
              <a:rPr lang="zh-CN" altLang="en-US" dirty="0"/>
              <a:t>构造往驱动写入数据的命令</a:t>
            </a:r>
            <a:r>
              <a:rPr lang="zh-CN" altLang="en-US" dirty="0" smtClean="0"/>
              <a:t>编号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/>
              <a:t>IOR(</a:t>
            </a:r>
            <a:r>
              <a:rPr lang="en-US" altLang="zh-CN" dirty="0" err="1"/>
              <a:t>type,nr,size</a:t>
            </a:r>
            <a:r>
              <a:rPr lang="en-US" altLang="zh-CN" dirty="0"/>
              <a:t>)   </a:t>
            </a:r>
            <a:r>
              <a:rPr lang="zh-CN" altLang="en-US" dirty="0"/>
              <a:t>构造从驱动中读取数据的命令</a:t>
            </a:r>
            <a:r>
              <a:rPr lang="zh-CN" altLang="en-US" dirty="0" smtClean="0"/>
              <a:t>编号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_</a:t>
            </a:r>
            <a:r>
              <a:rPr lang="en-US" altLang="zh-CN" dirty="0"/>
              <a:t>IOWR(</a:t>
            </a:r>
            <a:r>
              <a:rPr lang="en-US" altLang="zh-CN" dirty="0" err="1"/>
              <a:t>type,nr,size</a:t>
            </a:r>
            <a:r>
              <a:rPr lang="en-US" altLang="zh-CN" dirty="0"/>
              <a:t>) </a:t>
            </a:r>
            <a:r>
              <a:rPr lang="zh-CN" altLang="en-US" dirty="0"/>
              <a:t>构造双向传输的命令编号</a:t>
            </a:r>
          </a:p>
          <a:p>
            <a:r>
              <a:rPr lang="zh-CN" altLang="en-US" dirty="0"/>
              <a:t>这些宏定义中，</a:t>
            </a:r>
            <a:r>
              <a:rPr lang="en-US" altLang="zh-CN" dirty="0"/>
              <a:t>type</a:t>
            </a:r>
            <a:r>
              <a:rPr lang="zh-CN" altLang="en-US" dirty="0"/>
              <a:t>是幻数，</a:t>
            </a:r>
            <a:r>
              <a:rPr lang="en-US" altLang="zh-CN" dirty="0" err="1"/>
              <a:t>nr</a:t>
            </a:r>
            <a:r>
              <a:rPr lang="zh-CN" altLang="en-US" dirty="0"/>
              <a:t>是功能号，</a:t>
            </a:r>
            <a:r>
              <a:rPr lang="en-US" altLang="zh-CN" dirty="0"/>
              <a:t>size</a:t>
            </a:r>
            <a:r>
              <a:rPr lang="zh-CN" altLang="en-US" dirty="0"/>
              <a:t>是数据大小。</a:t>
            </a:r>
          </a:p>
        </p:txBody>
      </p:sp>
    </p:spTree>
    <p:extLst>
      <p:ext uri="{BB962C8B-B14F-4D97-AF65-F5344CB8AC3E}">
        <p14:creationId xmlns:p14="http://schemas.microsoft.com/office/powerpoint/2010/main" val="3661362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84079"/>
            <a:ext cx="10131425" cy="884321"/>
          </a:xfrm>
        </p:spPr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b="1" dirty="0" err="1"/>
              <a:t>ioctl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295400"/>
            <a:ext cx="10131425" cy="4876800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例如，为</a:t>
            </a:r>
            <a:r>
              <a:rPr lang="en-US" altLang="zh-CN" dirty="0"/>
              <a:t>LED</a:t>
            </a:r>
            <a:r>
              <a:rPr lang="zh-CN" altLang="en-US" dirty="0"/>
              <a:t>驱动构造</a:t>
            </a:r>
            <a:r>
              <a:rPr lang="en-US" altLang="zh-CN" dirty="0" err="1"/>
              <a:t>ioctl</a:t>
            </a:r>
            <a:r>
              <a:rPr lang="zh-CN" altLang="en-US" dirty="0"/>
              <a:t>命令，由于控制</a:t>
            </a:r>
            <a:r>
              <a:rPr lang="en-US" altLang="zh-CN" dirty="0"/>
              <a:t>LED</a:t>
            </a:r>
            <a:r>
              <a:rPr lang="zh-CN" altLang="en-US" dirty="0"/>
              <a:t>无需数据传输，可以这样定义：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#define SET_LED_ON_IO(LED_IOC_MAGIC, 0</a:t>
            </a:r>
            <a:r>
              <a:rPr lang="en-US" altLang="zh-CN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#</a:t>
            </a:r>
            <a:r>
              <a:rPr lang="en-US" altLang="zh-CN" dirty="0">
                <a:solidFill>
                  <a:srgbClr val="FFFF00"/>
                </a:solidFill>
              </a:rPr>
              <a:t>define SET_LED_OFF_IO(LED_IOC_MAGIC, 1)</a:t>
            </a:r>
          </a:p>
          <a:p>
            <a:r>
              <a:rPr lang="zh-CN" altLang="en-US" dirty="0"/>
              <a:t>如果想在</a:t>
            </a:r>
            <a:r>
              <a:rPr lang="en-US" altLang="zh-CN" dirty="0" err="1"/>
              <a:t>ioctl</a:t>
            </a:r>
            <a:r>
              <a:rPr lang="zh-CN" altLang="en-US" dirty="0"/>
              <a:t>中往驱动写入一个</a:t>
            </a:r>
            <a:r>
              <a:rPr lang="en-US" altLang="zh-CN" dirty="0" err="1"/>
              <a:t>int</a:t>
            </a:r>
            <a:r>
              <a:rPr lang="zh-CN" altLang="en-US" dirty="0"/>
              <a:t>型的数据，可以这样定义：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#define CHAR_WRITE_DATA _IOW(CHAR_IOC_MAGIC, 2, </a:t>
            </a:r>
            <a:r>
              <a:rPr lang="en-US" altLang="zh-CN" dirty="0" err="1">
                <a:solidFill>
                  <a:srgbClr val="FFFF00"/>
                </a:solidFill>
              </a:rPr>
              <a:t>int</a:t>
            </a:r>
            <a:r>
              <a:rPr lang="en-US" altLang="zh-CN" dirty="0">
                <a:solidFill>
                  <a:srgbClr val="FFFF00"/>
                </a:solidFill>
              </a:rPr>
              <a:t>)</a:t>
            </a:r>
          </a:p>
          <a:p>
            <a:r>
              <a:rPr lang="zh-CN" altLang="en-US" dirty="0"/>
              <a:t>类似的，要从驱动中读取</a:t>
            </a:r>
            <a:r>
              <a:rPr lang="en-US" altLang="zh-CN" dirty="0" err="1"/>
              <a:t>int</a:t>
            </a:r>
            <a:r>
              <a:rPr lang="zh-CN" altLang="en-US" dirty="0"/>
              <a:t>型的数据，则定义为：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#define CHAR_READ_DATA _IOR(CHAR_IOC_MAGIC, 3, </a:t>
            </a:r>
            <a:r>
              <a:rPr lang="en-US" altLang="zh-CN" dirty="0" err="1">
                <a:solidFill>
                  <a:srgbClr val="FFFF00"/>
                </a:solidFill>
              </a:rPr>
              <a:t>int</a:t>
            </a:r>
            <a:r>
              <a:rPr lang="en-US" altLang="zh-CN" dirty="0" smtClean="0">
                <a:solidFill>
                  <a:srgbClr val="FFFF00"/>
                </a:solidFill>
              </a:rPr>
              <a:t>)</a:t>
            </a:r>
          </a:p>
          <a:p>
            <a:r>
              <a:rPr lang="zh-CN" altLang="en-US" i="1" dirty="0">
                <a:solidFill>
                  <a:srgbClr val="FFFF00"/>
                </a:solidFill>
              </a:rPr>
              <a:t>注意：同一份驱动的</a:t>
            </a:r>
            <a:r>
              <a:rPr lang="en-US" altLang="zh-CN" i="1" dirty="0" err="1">
                <a:solidFill>
                  <a:srgbClr val="FFFF00"/>
                </a:solidFill>
              </a:rPr>
              <a:t>ioctl</a:t>
            </a:r>
            <a:r>
              <a:rPr lang="zh-CN" altLang="en-US" i="1" dirty="0">
                <a:solidFill>
                  <a:srgbClr val="FFFF00"/>
                </a:solidFill>
              </a:rPr>
              <a:t>命令定义，无论有无数据传输以及数据传输方向是否相同，各命令的序号都不能相同。</a:t>
            </a:r>
          </a:p>
          <a:p>
            <a:r>
              <a:rPr lang="zh-CN" altLang="en-US" dirty="0"/>
              <a:t>定义完全部所需命令后，还需定义一个命令的最大的编号，防止传入参数超过编号范围。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8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</a:t>
            </a:r>
            <a:r>
              <a:rPr lang="en-US" altLang="zh-CN" b="1" dirty="0" err="1"/>
              <a:t>ioctl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驱动程序必须对传入的命令进行解析，包括传输方向、命令类型、命令编号以及参数大小，分别可以通过下面的宏定义完成：</a:t>
            </a:r>
          </a:p>
          <a:p>
            <a:r>
              <a:rPr lang="en-US" altLang="zh-CN" dirty="0"/>
              <a:t>_IOC_DIR(</a:t>
            </a:r>
            <a:r>
              <a:rPr lang="en-US" altLang="zh-CN" dirty="0" err="1"/>
              <a:t>nr</a:t>
            </a:r>
            <a:r>
              <a:rPr lang="en-US" altLang="zh-CN" dirty="0"/>
              <a:t>)        </a:t>
            </a:r>
            <a:r>
              <a:rPr lang="zh-CN" altLang="en-US" dirty="0"/>
              <a:t>解析命令的传输</a:t>
            </a:r>
            <a:r>
              <a:rPr lang="zh-CN" altLang="en-US" dirty="0" smtClean="0"/>
              <a:t>方向</a:t>
            </a:r>
            <a:endParaRPr lang="en-US" altLang="zh-CN" dirty="0" smtClean="0"/>
          </a:p>
          <a:p>
            <a:r>
              <a:rPr lang="en-US" altLang="zh-CN" dirty="0" smtClean="0"/>
              <a:t>_</a:t>
            </a:r>
            <a:r>
              <a:rPr lang="en-US" altLang="zh-CN" dirty="0"/>
              <a:t>IOC_TYPE(</a:t>
            </a:r>
            <a:r>
              <a:rPr lang="en-US" altLang="zh-CN" dirty="0" err="1"/>
              <a:t>nr</a:t>
            </a:r>
            <a:r>
              <a:rPr lang="en-US" altLang="zh-CN" dirty="0"/>
              <a:t>)     </a:t>
            </a:r>
            <a:r>
              <a:rPr lang="zh-CN" altLang="en-US" dirty="0"/>
              <a:t>解析命令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en-US" altLang="zh-CN" dirty="0" smtClean="0"/>
              <a:t>_</a:t>
            </a:r>
            <a:r>
              <a:rPr lang="en-US" altLang="zh-CN" dirty="0"/>
              <a:t>IOC_NR(</a:t>
            </a:r>
            <a:r>
              <a:rPr lang="en-US" altLang="zh-CN" dirty="0" err="1"/>
              <a:t>nr</a:t>
            </a:r>
            <a:r>
              <a:rPr lang="en-US" altLang="zh-CN" dirty="0"/>
              <a:t>)        </a:t>
            </a:r>
            <a:r>
              <a:rPr lang="zh-CN" altLang="en-US" dirty="0"/>
              <a:t>解析命令</a:t>
            </a:r>
            <a:r>
              <a:rPr lang="zh-CN" altLang="en-US" dirty="0" smtClean="0"/>
              <a:t>序号</a:t>
            </a:r>
            <a:endParaRPr lang="en-US" altLang="zh-CN" dirty="0" smtClean="0"/>
          </a:p>
          <a:p>
            <a:r>
              <a:rPr lang="en-US" altLang="zh-CN" dirty="0" smtClean="0"/>
              <a:t>_</a:t>
            </a:r>
            <a:r>
              <a:rPr lang="en-US" altLang="zh-CN" dirty="0"/>
              <a:t>IOC_SIZE(</a:t>
            </a:r>
            <a:r>
              <a:rPr lang="en-US" altLang="zh-CN" dirty="0" err="1"/>
              <a:t>nr</a:t>
            </a:r>
            <a:r>
              <a:rPr lang="en-US" altLang="zh-CN" dirty="0"/>
              <a:t>)      </a:t>
            </a:r>
            <a:r>
              <a:rPr lang="zh-CN" altLang="en-US" dirty="0"/>
              <a:t>解析参数大小</a:t>
            </a:r>
          </a:p>
        </p:txBody>
      </p:sp>
    </p:spTree>
    <p:extLst>
      <p:ext uri="{BB962C8B-B14F-4D97-AF65-F5344CB8AC3E}">
        <p14:creationId xmlns:p14="http://schemas.microsoft.com/office/powerpoint/2010/main" val="765155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内核空间的</a:t>
            </a:r>
            <a:r>
              <a:rPr lang="en-US" altLang="zh-CN" b="1" dirty="0" err="1"/>
              <a:t>ioctl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内核空间</a:t>
            </a:r>
            <a:r>
              <a:rPr lang="en-US" altLang="zh-CN" dirty="0" err="1"/>
              <a:t>iotcl</a:t>
            </a:r>
            <a:r>
              <a:rPr lang="zh-CN" altLang="en-US" dirty="0"/>
              <a:t>函数原型，即驱动的</a:t>
            </a:r>
            <a:r>
              <a:rPr lang="en-US" altLang="zh-CN" dirty="0" err="1"/>
              <a:t>ioctl</a:t>
            </a:r>
            <a:r>
              <a:rPr lang="zh-CN" altLang="en-US" dirty="0"/>
              <a:t>方法定义如下：</a:t>
            </a:r>
          </a:p>
          <a:p>
            <a:r>
              <a:rPr lang="en-US" altLang="zh-CN" dirty="0" err="1">
                <a:solidFill>
                  <a:srgbClr val="FFFF00"/>
                </a:solidFill>
              </a:rPr>
              <a:t>int</a:t>
            </a:r>
            <a:r>
              <a:rPr lang="en-US" altLang="zh-CN" dirty="0">
                <a:solidFill>
                  <a:srgbClr val="FFFF00"/>
                </a:solidFill>
              </a:rPr>
              <a:t> (*</a:t>
            </a:r>
            <a:r>
              <a:rPr lang="en-US" altLang="zh-CN" dirty="0" err="1">
                <a:solidFill>
                  <a:srgbClr val="FFFF00"/>
                </a:solidFill>
              </a:rPr>
              <a:t>ioctl</a:t>
            </a:r>
            <a:r>
              <a:rPr lang="en-US" altLang="zh-CN" dirty="0">
                <a:solidFill>
                  <a:srgbClr val="FFFF00"/>
                </a:solidFill>
              </a:rPr>
              <a:t>) (</a:t>
            </a:r>
            <a:r>
              <a:rPr lang="en-US" altLang="zh-CN" dirty="0" err="1">
                <a:solidFill>
                  <a:srgbClr val="FFFF00"/>
                </a:solidFill>
              </a:rPr>
              <a:t>struct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inode</a:t>
            </a:r>
            <a:r>
              <a:rPr lang="en-US" altLang="zh-CN" dirty="0">
                <a:solidFill>
                  <a:srgbClr val="FFFF00"/>
                </a:solidFill>
              </a:rPr>
              <a:t> *</a:t>
            </a:r>
            <a:r>
              <a:rPr lang="en-US" altLang="zh-CN" dirty="0" err="1">
                <a:solidFill>
                  <a:srgbClr val="FFFF00"/>
                </a:solidFill>
              </a:rPr>
              <a:t>inode</a:t>
            </a:r>
            <a:r>
              <a:rPr lang="en-US" altLang="zh-CN" dirty="0">
                <a:solidFill>
                  <a:srgbClr val="FFFF00"/>
                </a:solidFill>
              </a:rPr>
              <a:t>, </a:t>
            </a:r>
            <a:r>
              <a:rPr lang="en-US" altLang="zh-CN" dirty="0" err="1">
                <a:solidFill>
                  <a:srgbClr val="FFFF00"/>
                </a:solidFill>
              </a:rPr>
              <a:t>struct</a:t>
            </a:r>
            <a:r>
              <a:rPr lang="en-US" altLang="zh-CN" dirty="0">
                <a:solidFill>
                  <a:srgbClr val="FFFF00"/>
                </a:solidFill>
              </a:rPr>
              <a:t> file *</a:t>
            </a:r>
            <a:r>
              <a:rPr lang="en-US" altLang="zh-CN" dirty="0" err="1">
                <a:solidFill>
                  <a:srgbClr val="FFFF00"/>
                </a:solidFill>
              </a:rPr>
              <a:t>filp</a:t>
            </a:r>
            <a:r>
              <a:rPr lang="en-US" altLang="zh-CN" dirty="0">
                <a:solidFill>
                  <a:srgbClr val="FFFF00"/>
                </a:solidFill>
              </a:rPr>
              <a:t>, unsigned </a:t>
            </a:r>
            <a:r>
              <a:rPr lang="en-US" altLang="zh-CN" dirty="0" err="1">
                <a:solidFill>
                  <a:srgbClr val="FFFF00"/>
                </a:solidFill>
              </a:rPr>
              <a:t>int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cmd</a:t>
            </a:r>
            <a:r>
              <a:rPr lang="en-US" altLang="zh-CN" dirty="0">
                <a:solidFill>
                  <a:srgbClr val="FFFF00"/>
                </a:solidFill>
              </a:rPr>
              <a:t>, unsigned long </a:t>
            </a:r>
            <a:r>
              <a:rPr lang="en-US" altLang="zh-CN" dirty="0" err="1">
                <a:solidFill>
                  <a:srgbClr val="FFFF00"/>
                </a:solidFill>
              </a:rPr>
              <a:t>arg</a:t>
            </a:r>
            <a:r>
              <a:rPr lang="en-US" altLang="zh-CN" dirty="0">
                <a:solidFill>
                  <a:srgbClr val="FFFF00"/>
                </a:solidFill>
              </a:rPr>
              <a:t>);</a:t>
            </a:r>
          </a:p>
          <a:p>
            <a:r>
              <a:rPr lang="zh-CN" altLang="en-US" dirty="0"/>
              <a:t>定义的</a:t>
            </a:r>
            <a:r>
              <a:rPr lang="en-US" altLang="zh-CN" dirty="0" err="1"/>
              <a:t>ioctl</a:t>
            </a:r>
            <a:r>
              <a:rPr lang="zh-CN" altLang="en-US" dirty="0"/>
              <a:t>命令通过</a:t>
            </a:r>
            <a:r>
              <a:rPr lang="en-US" altLang="zh-CN" dirty="0" err="1"/>
              <a:t>cmd</a:t>
            </a:r>
            <a:r>
              <a:rPr lang="zh-CN" altLang="en-US" dirty="0"/>
              <a:t>传递，数据通过</a:t>
            </a:r>
            <a:r>
              <a:rPr lang="en-US" altLang="zh-CN" dirty="0" err="1"/>
              <a:t>arg</a:t>
            </a:r>
            <a:r>
              <a:rPr lang="zh-CN" altLang="en-US" dirty="0"/>
              <a:t>传递。驱动得到</a:t>
            </a:r>
            <a:r>
              <a:rPr lang="en-US" altLang="zh-CN" dirty="0" err="1"/>
              <a:t>cmd</a:t>
            </a:r>
            <a:r>
              <a:rPr lang="zh-CN" altLang="en-US" dirty="0"/>
              <a:t>命令和</a:t>
            </a:r>
            <a:r>
              <a:rPr lang="en-US" altLang="zh-CN" dirty="0" err="1"/>
              <a:t>arg</a:t>
            </a:r>
            <a:r>
              <a:rPr lang="zh-CN" altLang="en-US" dirty="0"/>
              <a:t>参数后，须首先用解析</a:t>
            </a:r>
            <a:r>
              <a:rPr lang="en-US" altLang="zh-CN" dirty="0" err="1"/>
              <a:t>ioctl</a:t>
            </a:r>
            <a:r>
              <a:rPr lang="zh-CN" altLang="en-US" dirty="0"/>
              <a:t>命令的宏定义对命令和参数进行解析判断，没有问题再进行后续处理。</a:t>
            </a:r>
          </a:p>
        </p:txBody>
      </p:sp>
    </p:spTree>
    <p:extLst>
      <p:ext uri="{BB962C8B-B14F-4D97-AF65-F5344CB8AC3E}">
        <p14:creationId xmlns:p14="http://schemas.microsoft.com/office/powerpoint/2010/main" val="3031451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用户空间的</a:t>
            </a:r>
            <a:r>
              <a:rPr lang="en-US" altLang="zh-CN" b="1" dirty="0" err="1"/>
              <a:t>ioctl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前面已经见过</a:t>
            </a:r>
            <a:r>
              <a:rPr lang="en-US" altLang="zh-CN" dirty="0" err="1"/>
              <a:t>ioctl</a:t>
            </a:r>
            <a:r>
              <a:rPr lang="zh-CN" altLang="en-US" dirty="0"/>
              <a:t>系统调用</a:t>
            </a:r>
            <a:r>
              <a:rPr lang="zh-CN" altLang="en-US" dirty="0" smtClean="0"/>
              <a:t>方法，</a:t>
            </a:r>
            <a:r>
              <a:rPr lang="zh-CN" altLang="en-US" dirty="0"/>
              <a:t>对比内核空间的</a:t>
            </a:r>
            <a:r>
              <a:rPr lang="en-US" altLang="zh-CN" dirty="0" err="1"/>
              <a:t>ioctl</a:t>
            </a:r>
            <a:r>
              <a:rPr lang="zh-CN" altLang="en-US" dirty="0"/>
              <a:t>函数原型，会发现两者是不同的，用户空间的</a:t>
            </a:r>
            <a:r>
              <a:rPr lang="en-US" altLang="zh-CN" dirty="0" err="1"/>
              <a:t>ioctl</a:t>
            </a:r>
            <a:r>
              <a:rPr lang="zh-CN" altLang="en-US" dirty="0"/>
              <a:t>系统调用原型如下：</a:t>
            </a:r>
          </a:p>
          <a:p>
            <a:r>
              <a:rPr lang="en-US" altLang="zh-CN" dirty="0" err="1">
                <a:solidFill>
                  <a:srgbClr val="FFFF00"/>
                </a:solidFill>
              </a:rPr>
              <a:t>int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ioctl</a:t>
            </a:r>
            <a:r>
              <a:rPr lang="en-US" altLang="zh-CN" dirty="0">
                <a:solidFill>
                  <a:srgbClr val="FFFF00"/>
                </a:solidFill>
              </a:rPr>
              <a:t> (</a:t>
            </a:r>
            <a:r>
              <a:rPr lang="en-US" altLang="zh-CN" dirty="0" err="1">
                <a:solidFill>
                  <a:srgbClr val="FFFF00"/>
                </a:solidFill>
              </a:rPr>
              <a:t>int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fd</a:t>
            </a:r>
            <a:r>
              <a:rPr lang="en-US" altLang="zh-CN" dirty="0">
                <a:solidFill>
                  <a:srgbClr val="FFFF00"/>
                </a:solidFill>
              </a:rPr>
              <a:t>, unsigned long </a:t>
            </a:r>
            <a:r>
              <a:rPr lang="en-US" altLang="zh-CN" dirty="0" err="1">
                <a:solidFill>
                  <a:srgbClr val="FFFF00"/>
                </a:solidFill>
              </a:rPr>
              <a:t>cmd</a:t>
            </a:r>
            <a:r>
              <a:rPr lang="en-US" altLang="zh-CN" dirty="0">
                <a:solidFill>
                  <a:srgbClr val="FFFF00"/>
                </a:solidFill>
              </a:rPr>
              <a:t>, ...)</a:t>
            </a:r>
          </a:p>
          <a:p>
            <a:r>
              <a:rPr lang="en-US" altLang="zh-CN" dirty="0" err="1"/>
              <a:t>fd</a:t>
            </a:r>
            <a:r>
              <a:rPr lang="zh-CN" altLang="en-US" dirty="0"/>
              <a:t>是被打开的设备文件，</a:t>
            </a:r>
            <a:r>
              <a:rPr lang="en-US" altLang="zh-CN" dirty="0" err="1"/>
              <a:t>cmd</a:t>
            </a:r>
            <a:r>
              <a:rPr lang="zh-CN" altLang="en-US" dirty="0"/>
              <a:t>是操作设备的命令，“</a:t>
            </a:r>
            <a:r>
              <a:rPr lang="en-US" altLang="zh-CN" dirty="0"/>
              <a:t>...</a:t>
            </a:r>
            <a:r>
              <a:rPr lang="zh-CN" altLang="en-US" dirty="0"/>
              <a:t>”代表可变数目的参数表，通常用</a:t>
            </a:r>
            <a:r>
              <a:rPr lang="en-US" altLang="zh-CN" dirty="0"/>
              <a:t>char *</a:t>
            </a:r>
            <a:r>
              <a:rPr lang="en-US" altLang="zh-CN" dirty="0" err="1"/>
              <a:t>argp</a:t>
            </a:r>
            <a:r>
              <a:rPr lang="zh-CN" altLang="en-US" dirty="0"/>
              <a:t>来定义，如果</a:t>
            </a:r>
            <a:r>
              <a:rPr lang="en-US" altLang="zh-CN" dirty="0" err="1"/>
              <a:t>cmd</a:t>
            </a:r>
            <a:r>
              <a:rPr lang="zh-CN" altLang="en-US" dirty="0"/>
              <a:t>命令不需要参数，则传入</a:t>
            </a:r>
            <a:r>
              <a:rPr lang="en-US" altLang="zh-CN" dirty="0"/>
              <a:t>NULL</a:t>
            </a:r>
            <a:r>
              <a:rPr lang="zh-CN" altLang="en-US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60756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LED</a:t>
            </a:r>
            <a:r>
              <a:rPr lang="zh-CN" altLang="en-US" dirty="0"/>
              <a:t>驱动范例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该驱动范例基于</a:t>
            </a:r>
            <a:r>
              <a:rPr lang="en-US" altLang="zh-CN" dirty="0"/>
              <a:t>EPC-28x</a:t>
            </a:r>
            <a:r>
              <a:rPr lang="zh-CN" altLang="en-US" dirty="0"/>
              <a:t>工控主板（处理器为</a:t>
            </a:r>
            <a:r>
              <a:rPr lang="en-US" altLang="zh-CN" dirty="0"/>
              <a:t>i.MX28x</a:t>
            </a:r>
            <a:r>
              <a:rPr lang="zh-CN" altLang="en-US" dirty="0"/>
              <a:t>）。该主板硬件提供一个</a:t>
            </a:r>
            <a:r>
              <a:rPr lang="en-US" altLang="zh-CN" dirty="0"/>
              <a:t>Error</a:t>
            </a:r>
            <a:r>
              <a:rPr lang="zh-CN" altLang="en-US" dirty="0"/>
              <a:t>指示灯，由处理器的</a:t>
            </a:r>
            <a:r>
              <a:rPr lang="en-US" altLang="zh-CN" dirty="0"/>
              <a:t>GPIO1_23</a:t>
            </a:r>
            <a:r>
              <a:rPr lang="zh-CN" altLang="en-US" dirty="0"/>
              <a:t>控制，低电平点亮。</a:t>
            </a:r>
          </a:p>
          <a:p>
            <a:r>
              <a:rPr lang="en-US" altLang="zh-CN" dirty="0"/>
              <a:t>EPC-28x</a:t>
            </a:r>
            <a:r>
              <a:rPr lang="zh-CN" altLang="en-US" dirty="0"/>
              <a:t>的</a:t>
            </a:r>
            <a:r>
              <a:rPr lang="en-US" altLang="zh-CN" dirty="0"/>
              <a:t>BSP</a:t>
            </a:r>
            <a:r>
              <a:rPr lang="zh-CN" altLang="en-US" dirty="0"/>
              <a:t>实现了</a:t>
            </a:r>
            <a:r>
              <a:rPr lang="en-US" altLang="zh-CN" dirty="0"/>
              <a:t>GPIO</a:t>
            </a:r>
            <a:r>
              <a:rPr lang="zh-CN" altLang="en-US" dirty="0"/>
              <a:t>底层接口移植，可直接调用</a:t>
            </a:r>
            <a:r>
              <a:rPr lang="en-US" altLang="zh-CN" dirty="0" err="1"/>
              <a:t>gpio_direction_output</a:t>
            </a:r>
            <a:r>
              <a:rPr lang="zh-CN" altLang="en-US" dirty="0"/>
              <a:t>、</a:t>
            </a:r>
            <a:r>
              <a:rPr lang="en-US" altLang="zh-CN" dirty="0" err="1"/>
              <a:t>gpio_set_value</a:t>
            </a:r>
            <a:r>
              <a:rPr lang="zh-CN" altLang="en-US" dirty="0"/>
              <a:t>等操作接口函数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i.MX28</a:t>
            </a:r>
            <a:r>
              <a:rPr lang="zh-CN" altLang="en-US" dirty="0"/>
              <a:t>系列处理器的</a:t>
            </a:r>
            <a:r>
              <a:rPr lang="en-US" altLang="zh-CN" dirty="0"/>
              <a:t>IO</a:t>
            </a:r>
            <a:r>
              <a:rPr lang="zh-CN" altLang="en-US" dirty="0"/>
              <a:t>端口分为</a:t>
            </a:r>
            <a:r>
              <a:rPr lang="en-US" altLang="zh-CN" dirty="0"/>
              <a:t>7</a:t>
            </a:r>
            <a:r>
              <a:rPr lang="zh-CN" altLang="en-US" dirty="0"/>
              <a:t>个</a:t>
            </a:r>
            <a:r>
              <a:rPr lang="en-US" altLang="zh-CN" dirty="0"/>
              <a:t>BANK</a:t>
            </a:r>
            <a:r>
              <a:rPr lang="zh-CN" altLang="en-US" dirty="0"/>
              <a:t>，</a:t>
            </a:r>
            <a:r>
              <a:rPr lang="en-US" altLang="zh-CN" dirty="0"/>
              <a:t>GPIO</a:t>
            </a:r>
            <a:r>
              <a:rPr lang="zh-CN" altLang="en-US" dirty="0"/>
              <a:t>序号</a:t>
            </a:r>
            <a:r>
              <a:rPr lang="en-US" altLang="zh-CN" dirty="0"/>
              <a:t>=BANK x 32 + N</a:t>
            </a:r>
            <a:r>
              <a:rPr lang="zh-CN" altLang="en-US" dirty="0"/>
              <a:t>，例如</a:t>
            </a:r>
            <a:r>
              <a:rPr lang="en-US" altLang="zh-CN" dirty="0"/>
              <a:t>GPIO1_23</a:t>
            </a:r>
            <a:r>
              <a:rPr lang="zh-CN" altLang="en-US" dirty="0"/>
              <a:t>的排列序号是</a:t>
            </a:r>
            <a:r>
              <a:rPr lang="en-US" altLang="zh-CN" dirty="0"/>
              <a:t>1 x 32 + 23</a:t>
            </a:r>
            <a:r>
              <a:rPr lang="zh-CN" altLang="en-US" dirty="0"/>
              <a:t>，等于</a:t>
            </a:r>
            <a:r>
              <a:rPr lang="en-US" altLang="zh-CN" dirty="0"/>
              <a:t>55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此外，</a:t>
            </a:r>
            <a:r>
              <a:rPr lang="en-US" altLang="zh-CN" dirty="0"/>
              <a:t>i.MX28x</a:t>
            </a:r>
            <a:r>
              <a:rPr lang="zh-CN" altLang="en-US" dirty="0"/>
              <a:t>处理器的引脚通常都具有多种功能，将某个引脚用作</a:t>
            </a:r>
            <a:r>
              <a:rPr lang="en-US" altLang="zh-CN" dirty="0"/>
              <a:t>GPIO</a:t>
            </a:r>
            <a:r>
              <a:rPr lang="zh-CN" altLang="en-US" dirty="0"/>
              <a:t>功能，需要设置引脚功能复用。这部分代码在这个范例中没有体现出来，需要在</a:t>
            </a:r>
            <a:r>
              <a:rPr lang="en-US" altLang="zh-CN" dirty="0"/>
              <a:t>BSP</a:t>
            </a:r>
            <a:r>
              <a:rPr lang="zh-CN" altLang="en-US" dirty="0"/>
              <a:t>代码中提前设置好。</a:t>
            </a:r>
          </a:p>
        </p:txBody>
      </p:sp>
    </p:spTree>
    <p:extLst>
      <p:ext uri="{BB962C8B-B14F-4D97-AF65-F5344CB8AC3E}">
        <p14:creationId xmlns:p14="http://schemas.microsoft.com/office/powerpoint/2010/main" val="1502467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LED</a:t>
            </a:r>
            <a:r>
              <a:rPr lang="zh-CN" altLang="en-US" dirty="0" smtClean="0"/>
              <a:t>驱动实现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LED</a:t>
            </a:r>
            <a:r>
              <a:rPr lang="zh-CN" altLang="en-US" dirty="0"/>
              <a:t>的设备特点，驱动只需实现</a:t>
            </a:r>
            <a:r>
              <a:rPr lang="en-US" altLang="zh-CN" dirty="0"/>
              <a:t>open</a:t>
            </a:r>
            <a:r>
              <a:rPr lang="zh-CN" altLang="en-US" dirty="0"/>
              <a:t>、</a:t>
            </a:r>
            <a:r>
              <a:rPr lang="en-US" altLang="zh-CN" dirty="0"/>
              <a:t>release</a:t>
            </a:r>
            <a:r>
              <a:rPr lang="zh-CN" altLang="en-US" dirty="0"/>
              <a:t>和</a:t>
            </a:r>
            <a:r>
              <a:rPr lang="en-US" altLang="zh-CN" dirty="0" err="1"/>
              <a:t>ioctl</a:t>
            </a:r>
            <a:r>
              <a:rPr lang="zh-CN" altLang="en-US" dirty="0"/>
              <a:t>三种方法，因此在</a:t>
            </a:r>
            <a:r>
              <a:rPr lang="en-US" altLang="zh-CN" dirty="0"/>
              <a:t>fops</a:t>
            </a:r>
            <a:r>
              <a:rPr lang="zh-CN" altLang="en-US" dirty="0"/>
              <a:t>中不再为其它不用实现的成员赋值。</a:t>
            </a:r>
          </a:p>
          <a:p>
            <a:r>
              <a:rPr lang="zh-CN" altLang="en-US" dirty="0"/>
              <a:t>由于涉及具体的硬件平台，需要操作硬件资源，因此在驱动中必须包含平台相关的头文件，如</a:t>
            </a:r>
            <a:r>
              <a:rPr lang="en-US" altLang="zh-CN" dirty="0" err="1"/>
              <a:t>hardware.h</a:t>
            </a:r>
            <a:r>
              <a:rPr lang="zh-CN" altLang="en-US" dirty="0"/>
              <a:t>、</a:t>
            </a:r>
            <a:r>
              <a:rPr lang="en-US" altLang="zh-CN" dirty="0" err="1"/>
              <a:t>gpio.h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open</a:t>
            </a:r>
            <a:r>
              <a:rPr lang="zh-CN" altLang="en-US" dirty="0"/>
              <a:t>和</a:t>
            </a:r>
            <a:r>
              <a:rPr lang="en-US" altLang="zh-CN" dirty="0"/>
              <a:t>release</a:t>
            </a:r>
            <a:r>
              <a:rPr lang="zh-CN" altLang="en-US" dirty="0"/>
              <a:t>方法中，将</a:t>
            </a:r>
            <a:r>
              <a:rPr lang="en-US" altLang="zh-CN" dirty="0"/>
              <a:t>LED</a:t>
            </a:r>
            <a:r>
              <a:rPr lang="zh-CN" altLang="en-US" dirty="0"/>
              <a:t>对应的</a:t>
            </a:r>
            <a:r>
              <a:rPr lang="en-US" altLang="zh-CN" dirty="0"/>
              <a:t>GPIO</a:t>
            </a:r>
            <a:r>
              <a:rPr lang="zh-CN" altLang="en-US" dirty="0"/>
              <a:t>端口设置为输出并且使</a:t>
            </a:r>
            <a:r>
              <a:rPr lang="en-US" altLang="zh-CN" dirty="0"/>
              <a:t>LED</a:t>
            </a:r>
            <a:r>
              <a:rPr lang="zh-CN" altLang="en-US" dirty="0"/>
              <a:t>处于熄灭状态。在</a:t>
            </a:r>
            <a:r>
              <a:rPr lang="en-US" altLang="zh-CN" dirty="0" err="1"/>
              <a:t>ioctl</a:t>
            </a:r>
            <a:r>
              <a:rPr lang="zh-CN" altLang="en-US" dirty="0"/>
              <a:t>中根据传入的命令，分别使</a:t>
            </a:r>
            <a:r>
              <a:rPr lang="en-US" altLang="zh-CN" dirty="0"/>
              <a:t>LED</a:t>
            </a:r>
            <a:r>
              <a:rPr lang="zh-CN" altLang="en-US" dirty="0"/>
              <a:t>控制端口输入高电平或者低电平，达到点亮和熄灭</a:t>
            </a:r>
            <a:r>
              <a:rPr lang="en-US" altLang="zh-CN" dirty="0"/>
              <a:t>LED</a:t>
            </a:r>
            <a:r>
              <a:rPr lang="zh-CN" altLang="en-US" dirty="0"/>
              <a:t>的目的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另外，由于</a:t>
            </a:r>
            <a:r>
              <a:rPr lang="en-US" altLang="zh-CN" dirty="0" err="1"/>
              <a:t>ioctl</a:t>
            </a:r>
            <a:r>
              <a:rPr lang="zh-CN" altLang="en-US" dirty="0"/>
              <a:t>在不同版本可能存在变化，故要做好兼容处理。在这个驱动范例中，也实现了这一点，参考代码第</a:t>
            </a:r>
            <a:r>
              <a:rPr lang="en-US" altLang="zh-CN" dirty="0"/>
              <a:t>39~43</a:t>
            </a:r>
            <a:r>
              <a:rPr lang="zh-CN" altLang="en-US" dirty="0"/>
              <a:t>行和第</a:t>
            </a:r>
            <a:r>
              <a:rPr lang="en-US" altLang="zh-CN" dirty="0"/>
              <a:t>74~78</a:t>
            </a:r>
            <a:r>
              <a:rPr lang="zh-CN" altLang="en-US" dirty="0"/>
              <a:t>行。要实现内核版本识别，需要在头文件中包含</a:t>
            </a:r>
            <a:r>
              <a:rPr lang="en-US" altLang="zh-CN" dirty="0"/>
              <a:t>&lt;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version.h</a:t>
            </a:r>
            <a:r>
              <a:rPr lang="en-US" altLang="zh-CN" dirty="0"/>
              <a:t>&gt;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97031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内核</a:t>
            </a:r>
            <a:r>
              <a:rPr lang="en-US" altLang="zh-CN" b="1" dirty="0"/>
              <a:t>/</a:t>
            </a:r>
            <a:r>
              <a:rPr lang="zh-CN" altLang="en-US" dirty="0"/>
              <a:t>用户空间的数据交换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驱动与用户空间进行数据传递，可以通过</a:t>
            </a:r>
            <a:r>
              <a:rPr lang="en-US" altLang="zh-CN" dirty="0"/>
              <a:t>read</a:t>
            </a:r>
            <a:r>
              <a:rPr lang="zh-CN" altLang="en-US" dirty="0"/>
              <a:t>和</a:t>
            </a:r>
            <a:r>
              <a:rPr lang="en-US" altLang="zh-CN" dirty="0"/>
              <a:t>write</a:t>
            </a:r>
            <a:r>
              <a:rPr lang="zh-CN" altLang="en-US" dirty="0"/>
              <a:t>方法实现，也可以在</a:t>
            </a:r>
            <a:r>
              <a:rPr lang="en-US" altLang="zh-CN" dirty="0" err="1"/>
              <a:t>ioctl</a:t>
            </a:r>
            <a:r>
              <a:rPr lang="zh-CN" altLang="en-US" dirty="0"/>
              <a:t>中完成，具体采用什么方式完成数据传递，取决于驱动和系统的实际情况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无论</a:t>
            </a:r>
            <a:r>
              <a:rPr lang="zh-CN" altLang="en-US" dirty="0"/>
              <a:t>在什么方法中完成数据传递，都必须有数据传递的通道和工具，内核提供了几种与用户空间交换数据的方法，如</a:t>
            </a:r>
            <a:r>
              <a:rPr lang="en-US" altLang="zh-CN" dirty="0" err="1"/>
              <a:t>put_user</a:t>
            </a:r>
            <a:r>
              <a:rPr lang="en-US" altLang="zh-CN" dirty="0"/>
              <a:t>/</a:t>
            </a:r>
            <a:r>
              <a:rPr lang="en-US" altLang="zh-CN" dirty="0" err="1"/>
              <a:t>get_user</a:t>
            </a:r>
            <a:r>
              <a:rPr lang="zh-CN" altLang="en-US" dirty="0"/>
              <a:t>、</a:t>
            </a:r>
            <a:r>
              <a:rPr lang="en-US" altLang="zh-CN" dirty="0" err="1"/>
              <a:t>copy_to_user</a:t>
            </a:r>
            <a:r>
              <a:rPr lang="en-US" altLang="zh-CN" dirty="0"/>
              <a:t>/</a:t>
            </a:r>
            <a:r>
              <a:rPr lang="en-US" altLang="zh-CN" dirty="0" err="1"/>
              <a:t>copy_from_user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51940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字符驱动框架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一个典型的字符驱动框架略缩图如</a:t>
            </a:r>
            <a:r>
              <a:rPr lang="zh-CN" altLang="en-US" dirty="0" smtClean="0"/>
              <a:t>图下</a:t>
            </a:r>
            <a:endParaRPr lang="en-US" altLang="zh-CN" dirty="0" smtClean="0"/>
          </a:p>
          <a:p>
            <a:r>
              <a:rPr lang="zh-CN" altLang="en-US" dirty="0"/>
              <a:t>从略缩图来看，字符驱动框架很简单，与前面一节程序代码相比，只增加了</a:t>
            </a:r>
            <a:r>
              <a:rPr lang="en-US" altLang="zh-CN" dirty="0"/>
              <a:t>fops</a:t>
            </a:r>
            <a:r>
              <a:rPr lang="zh-CN" altLang="en-US" dirty="0"/>
              <a:t>的定义以及</a:t>
            </a:r>
            <a:r>
              <a:rPr lang="en-US" altLang="zh-CN" dirty="0" err="1"/>
              <a:t>char_cdev_xxx</a:t>
            </a:r>
            <a:r>
              <a:rPr lang="zh-CN" altLang="en-US" dirty="0"/>
              <a:t>各方法的实现（尽管差不多是空函数）。一般的字符驱动都可以套用这个框架，增加设备的实质性操作代码即可。字符驱动框架完整代码如程序清单</a:t>
            </a:r>
            <a:r>
              <a:rPr lang="en-US" altLang="zh-CN" dirty="0"/>
              <a:t>2.17</a:t>
            </a:r>
            <a:r>
              <a:rPr lang="zh-CN" altLang="en-US" dirty="0"/>
              <a:t>所示。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064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</a:t>
            </a:r>
            <a:r>
              <a:rPr lang="zh-CN" altLang="en-US" dirty="0"/>
              <a:t>地址的合法性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与用户空间交换数据有几组函数，无论用什么函数，都必须隐式或者显式的检查空间的合法性，通过</a:t>
            </a:r>
            <a:r>
              <a:rPr lang="en-US" altLang="zh-CN" dirty="0" err="1"/>
              <a:t>access_ok</a:t>
            </a:r>
            <a:r>
              <a:rPr lang="en-US" altLang="zh-CN" dirty="0"/>
              <a:t>()</a:t>
            </a:r>
            <a:r>
              <a:rPr lang="zh-CN" altLang="en-US" dirty="0"/>
              <a:t>完成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有些</a:t>
            </a:r>
            <a:r>
              <a:rPr lang="zh-CN" altLang="en-US" dirty="0"/>
              <a:t>函数已经在内部完成了空间验证，带“</a:t>
            </a:r>
            <a:r>
              <a:rPr lang="en-US" altLang="zh-CN" dirty="0"/>
              <a:t>__</a:t>
            </a:r>
            <a:r>
              <a:rPr lang="zh-CN" altLang="en-US" dirty="0"/>
              <a:t>”的函数则要求程序编写者自行进行验证。</a:t>
            </a:r>
          </a:p>
          <a:p>
            <a:r>
              <a:rPr lang="en-US" altLang="zh-CN" dirty="0" err="1"/>
              <a:t>access_ok</a:t>
            </a:r>
            <a:r>
              <a:rPr lang="en-US" altLang="zh-CN" dirty="0"/>
              <a:t>()</a:t>
            </a:r>
            <a:r>
              <a:rPr lang="zh-CN" altLang="en-US" dirty="0"/>
              <a:t>函数仅仅用于验证某段空间能否被读写，而不进行数据传输：</a:t>
            </a:r>
          </a:p>
          <a:p>
            <a:r>
              <a:rPr lang="en-US" altLang="zh-CN" dirty="0" err="1">
                <a:solidFill>
                  <a:srgbClr val="FFFF00"/>
                </a:solidFill>
              </a:rPr>
              <a:t>access_ok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en-US" altLang="zh-CN" dirty="0" err="1">
                <a:solidFill>
                  <a:srgbClr val="FFFF00"/>
                </a:solidFill>
              </a:rPr>
              <a:t>type,addr,size</a:t>
            </a:r>
            <a:r>
              <a:rPr lang="en-US" altLang="zh-CN" dirty="0">
                <a:solidFill>
                  <a:srgbClr val="FFFF00"/>
                </a:solidFill>
              </a:rPr>
              <a:t>);</a:t>
            </a:r>
          </a:p>
          <a:p>
            <a:r>
              <a:rPr lang="zh-CN" altLang="en-US" dirty="0"/>
              <a:t>读写操作取决于</a:t>
            </a:r>
            <a:r>
              <a:rPr lang="en-US" altLang="zh-CN" dirty="0"/>
              <a:t>type</a:t>
            </a:r>
            <a:r>
              <a:rPr lang="zh-CN" altLang="en-US" dirty="0"/>
              <a:t>类型，可选</a:t>
            </a:r>
            <a:r>
              <a:rPr lang="en-US" altLang="zh-CN" dirty="0"/>
              <a:t>VERIFY_READ</a:t>
            </a:r>
            <a:r>
              <a:rPr lang="zh-CN" altLang="en-US" dirty="0"/>
              <a:t>或者</a:t>
            </a:r>
            <a:r>
              <a:rPr lang="en-US" altLang="zh-CN" dirty="0"/>
              <a:t>VERIFY_WRITE</a:t>
            </a:r>
            <a:r>
              <a:rPr lang="zh-CN" altLang="en-US" dirty="0"/>
              <a:t>，</a:t>
            </a:r>
            <a:r>
              <a:rPr lang="en-US" altLang="zh-CN" dirty="0" err="1"/>
              <a:t>addr</a:t>
            </a:r>
            <a:r>
              <a:rPr lang="zh-CN" altLang="en-US" dirty="0"/>
              <a:t>是用户空间的地址，</a:t>
            </a:r>
            <a:r>
              <a:rPr lang="en-US" altLang="zh-CN" dirty="0"/>
              <a:t>size</a:t>
            </a:r>
            <a:r>
              <a:rPr lang="zh-CN" altLang="en-US" dirty="0"/>
              <a:t>是字节数，返回</a:t>
            </a:r>
            <a:r>
              <a:rPr lang="en-US" altLang="zh-CN" b="1" dirty="0"/>
              <a:t>1</a:t>
            </a:r>
            <a:r>
              <a:rPr lang="zh-CN" altLang="en-US" dirty="0"/>
              <a:t>表示成功，</a:t>
            </a:r>
            <a:r>
              <a:rPr lang="en-US" altLang="zh-CN" b="1" dirty="0"/>
              <a:t>0</a:t>
            </a:r>
            <a:r>
              <a:rPr lang="zh-CN" altLang="en-US" dirty="0"/>
              <a:t>表示失败</a:t>
            </a:r>
          </a:p>
        </p:txBody>
      </p:sp>
    </p:spTree>
    <p:extLst>
      <p:ext uri="{BB962C8B-B14F-4D97-AF65-F5344CB8AC3E}">
        <p14:creationId xmlns:p14="http://schemas.microsoft.com/office/powerpoint/2010/main" val="1329765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往</a:t>
            </a:r>
            <a:r>
              <a:rPr lang="zh-CN" altLang="en-US" dirty="0"/>
              <a:t>用户空间传递数据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传递单个数据</a:t>
            </a:r>
            <a:endParaRPr lang="en-US" altLang="zh-CN" dirty="0" smtClean="0"/>
          </a:p>
          <a:p>
            <a:r>
              <a:rPr lang="en-US" altLang="zh-CN" dirty="0" err="1" smtClean="0"/>
              <a:t>put_user</a:t>
            </a:r>
            <a:r>
              <a:rPr lang="en-US" altLang="zh-CN" dirty="0"/>
              <a:t>()</a:t>
            </a:r>
            <a:r>
              <a:rPr lang="zh-CN" altLang="en-US" dirty="0"/>
              <a:t>可以向用户空间传递单个数据。单个数据并不是指一个字节数据，对</a:t>
            </a:r>
            <a:r>
              <a:rPr lang="en-US" altLang="zh-CN" dirty="0"/>
              <a:t>ARM</a:t>
            </a:r>
            <a:r>
              <a:rPr lang="zh-CN" altLang="en-US" dirty="0"/>
              <a:t>而言，</a:t>
            </a:r>
            <a:r>
              <a:rPr lang="en-US" altLang="zh-CN" dirty="0" err="1"/>
              <a:t>put_user</a:t>
            </a:r>
            <a:r>
              <a:rPr lang="zh-CN" altLang="en-US" dirty="0"/>
              <a:t>一次性可传递一个</a:t>
            </a:r>
            <a:r>
              <a:rPr lang="en-US" altLang="zh-CN" dirty="0"/>
              <a:t>char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或者</a:t>
            </a:r>
            <a:r>
              <a:rPr lang="en-US" altLang="zh-CN" dirty="0" err="1"/>
              <a:t>int</a:t>
            </a:r>
            <a:r>
              <a:rPr lang="zh-CN" altLang="en-US" dirty="0"/>
              <a:t>型的数据，即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或者</a:t>
            </a:r>
            <a:r>
              <a:rPr lang="en-US" altLang="zh-CN" dirty="0"/>
              <a:t>4</a:t>
            </a:r>
            <a:r>
              <a:rPr lang="zh-CN" altLang="en-US" dirty="0"/>
              <a:t>字节。用</a:t>
            </a:r>
            <a:r>
              <a:rPr lang="en-US" altLang="zh-CN" dirty="0" err="1"/>
              <a:t>put_user</a:t>
            </a:r>
            <a:r>
              <a:rPr lang="zh-CN" altLang="en-US" dirty="0"/>
              <a:t>比用</a:t>
            </a:r>
            <a:r>
              <a:rPr lang="en-US" altLang="zh-CN" dirty="0" err="1"/>
              <a:t>copy_to_user</a:t>
            </a:r>
            <a:r>
              <a:rPr lang="zh-CN" altLang="en-US" dirty="0"/>
              <a:t>要快：</a:t>
            </a:r>
          </a:p>
          <a:p>
            <a:r>
              <a:rPr lang="en-US" altLang="zh-CN" dirty="0" err="1">
                <a:solidFill>
                  <a:srgbClr val="FFFF00"/>
                </a:solidFill>
              </a:rPr>
              <a:t>int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put_user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en-US" altLang="zh-CN" dirty="0" err="1">
                <a:solidFill>
                  <a:srgbClr val="FFFF00"/>
                </a:solidFill>
              </a:rPr>
              <a:t>x,p</a:t>
            </a:r>
            <a:r>
              <a:rPr lang="en-US" altLang="zh-CN" dirty="0">
                <a:solidFill>
                  <a:srgbClr val="FFFF00"/>
                </a:solidFill>
              </a:rPr>
              <a:t>)</a:t>
            </a:r>
          </a:p>
          <a:p>
            <a:r>
              <a:rPr lang="en-US" altLang="zh-CN" dirty="0"/>
              <a:t>x</a:t>
            </a:r>
            <a:r>
              <a:rPr lang="zh-CN" altLang="en-US" dirty="0"/>
              <a:t>为内核空间的数据，</a:t>
            </a:r>
            <a:r>
              <a:rPr lang="en-US" altLang="zh-CN" dirty="0"/>
              <a:t>p</a:t>
            </a:r>
            <a:r>
              <a:rPr lang="zh-CN" altLang="en-US" dirty="0"/>
              <a:t>为用户空间的指针。传递成功，返回</a:t>
            </a:r>
            <a:r>
              <a:rPr lang="en-US" altLang="zh-CN" dirty="0"/>
              <a:t>0</a:t>
            </a:r>
            <a:r>
              <a:rPr lang="zh-CN" altLang="en-US" dirty="0"/>
              <a:t>，否则返回</a:t>
            </a:r>
            <a:r>
              <a:rPr lang="en-US" altLang="zh-CN" dirty="0"/>
              <a:t>-EFAULT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put_user</a:t>
            </a:r>
            <a:r>
              <a:rPr lang="zh-CN" altLang="en-US" dirty="0"/>
              <a:t>一般在</a:t>
            </a:r>
            <a:r>
              <a:rPr lang="en-US" altLang="zh-CN" dirty="0" err="1"/>
              <a:t>ioctl</a:t>
            </a:r>
            <a:r>
              <a:rPr lang="zh-CN" altLang="en-US" dirty="0"/>
              <a:t>方法中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(</a:t>
            </a:r>
            <a:r>
              <a:rPr lang="zh-CN" altLang="en-US" smtClean="0"/>
              <a:t>例如清单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661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54000"/>
            <a:ext cx="10131425" cy="64643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static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char_cdev_ioctl</a:t>
            </a:r>
            <a:r>
              <a:rPr lang="en-US" altLang="zh-CN" dirty="0"/>
              <a:t> (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inode</a:t>
            </a:r>
            <a:r>
              <a:rPr lang="en-US" altLang="zh-CN" dirty="0"/>
              <a:t> *</a:t>
            </a:r>
            <a:r>
              <a:rPr lang="en-US" altLang="zh-CN" dirty="0" err="1"/>
              <a:t>inode</a:t>
            </a:r>
            <a:r>
              <a:rPr lang="en-US" altLang="zh-CN" dirty="0"/>
              <a:t>, </a:t>
            </a:r>
            <a:r>
              <a:rPr lang="en-US" altLang="zh-CN" dirty="0" err="1"/>
              <a:t>struct</a:t>
            </a:r>
            <a:r>
              <a:rPr lang="en-US" altLang="zh-CN" dirty="0"/>
              <a:t> file *</a:t>
            </a:r>
            <a:r>
              <a:rPr lang="en-US" altLang="zh-CN" dirty="0" err="1"/>
              <a:t>filp</a:t>
            </a:r>
            <a:r>
              <a:rPr lang="en-US" altLang="zh-CN" dirty="0"/>
              <a:t>, unsigned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cmd</a:t>
            </a:r>
            <a:r>
              <a:rPr lang="en-US" altLang="zh-CN" dirty="0"/>
              <a:t>, unsigned long </a:t>
            </a:r>
            <a:r>
              <a:rPr lang="en-US" altLang="zh-CN" dirty="0" err="1"/>
              <a:t>arg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ret;</a:t>
            </a:r>
            <a:endParaRPr lang="zh-CN" altLang="zh-CN" dirty="0"/>
          </a:p>
          <a:p>
            <a:r>
              <a:rPr lang="en-US" altLang="zh-CN" dirty="0"/>
              <a:t>u32 </a:t>
            </a:r>
            <a:r>
              <a:rPr lang="en-US" altLang="zh-CN" dirty="0" err="1"/>
              <a:t>dat,switch</a:t>
            </a:r>
            <a:r>
              <a:rPr lang="en-US" altLang="zh-CN" dirty="0"/>
              <a:t>(</a:t>
            </a:r>
            <a:r>
              <a:rPr lang="en-US" altLang="zh-CN" dirty="0" err="1"/>
              <a:t>cmd</a:t>
            </a:r>
            <a:r>
              <a:rPr lang="en-US" altLang="zh-CN" dirty="0"/>
              <a:t>){</a:t>
            </a:r>
            <a:endParaRPr lang="zh-CN" altLang="zh-CN" dirty="0"/>
          </a:p>
          <a:p>
            <a:r>
              <a:rPr lang="en-US" altLang="zh-CN" dirty="0"/>
              <a:t>case CHAR_CDEV_READ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...</a:t>
            </a:r>
            <a:r>
              <a:rPr lang="zh-CN" altLang="zh-CN" dirty="0"/>
              <a:t>其它</a:t>
            </a:r>
            <a:r>
              <a:rPr lang="zh-CN" altLang="zh-CN" dirty="0" smtClean="0"/>
              <a:t>操作</a:t>
            </a:r>
            <a:endParaRPr lang="en-US" altLang="zh-CN" dirty="0" smtClean="0"/>
          </a:p>
          <a:p>
            <a:r>
              <a:rPr lang="en-US" altLang="zh-CN" dirty="0" err="1" smtClean="0"/>
              <a:t>dat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zh-CN" altLang="zh-CN" dirty="0"/>
              <a:t>数据；</a:t>
            </a:r>
          </a:p>
          <a:p>
            <a:r>
              <a:rPr lang="en-US" altLang="zh-CN" dirty="0"/>
              <a:t>if (</a:t>
            </a:r>
            <a:r>
              <a:rPr lang="en-US" altLang="zh-CN" dirty="0" err="1"/>
              <a:t>put_user</a:t>
            </a:r>
            <a:r>
              <a:rPr lang="en-US" altLang="zh-CN" dirty="0"/>
              <a:t>(</a:t>
            </a:r>
            <a:r>
              <a:rPr lang="en-US" altLang="zh-CN" dirty="0" err="1"/>
              <a:t>dat</a:t>
            </a:r>
            <a:r>
              <a:rPr lang="en-US" altLang="zh-CN" dirty="0"/>
              <a:t>,(u32 *)</a:t>
            </a:r>
            <a:r>
              <a:rPr lang="en-US" altLang="zh-CN" dirty="0" err="1"/>
              <a:t>arg</a:t>
            </a:r>
            <a:r>
              <a:rPr lang="en-US" altLang="zh-CN" dirty="0"/>
              <a:t>)) {</a:t>
            </a:r>
            <a:endParaRPr lang="zh-CN" altLang="zh-CN" dirty="0"/>
          </a:p>
          <a:p>
            <a:r>
              <a:rPr lang="en-US" altLang="zh-CN" dirty="0" err="1"/>
              <a:t>printk</a:t>
            </a:r>
            <a:r>
              <a:rPr lang="en-US" altLang="zh-CN" dirty="0"/>
              <a:t>("</a:t>
            </a:r>
            <a:r>
              <a:rPr lang="en-US" altLang="zh-CN" dirty="0" err="1"/>
              <a:t>put_user</a:t>
            </a:r>
            <a:r>
              <a:rPr lang="en-US" altLang="zh-CN" dirty="0"/>
              <a:t> err\n");</a:t>
            </a:r>
            <a:endParaRPr lang="zh-CN" altLang="zh-CN" dirty="0"/>
          </a:p>
          <a:p>
            <a:r>
              <a:rPr lang="en-US" altLang="zh-CN" dirty="0"/>
              <a:t>return -EFAULT</a:t>
            </a:r>
            <a:r>
              <a:rPr lang="en-US" altLang="zh-CN" dirty="0" smtClean="0"/>
              <a:t>;}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...</a:t>
            </a:r>
            <a:r>
              <a:rPr lang="zh-CN" altLang="zh-CN" dirty="0"/>
              <a:t>其它操作</a:t>
            </a:r>
          </a:p>
          <a:p>
            <a:r>
              <a:rPr lang="en-US" altLang="zh-CN" dirty="0"/>
              <a:t>return ret;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120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传递多个数据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copy_to_user</a:t>
            </a:r>
            <a:r>
              <a:rPr lang="en-US" altLang="zh-CN" dirty="0"/>
              <a:t>()</a:t>
            </a:r>
            <a:r>
              <a:rPr lang="zh-CN" altLang="en-US" dirty="0"/>
              <a:t>可以一次性向用户空间传递一个数据块，函数原型如下：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static inline unsigned long __</a:t>
            </a:r>
            <a:r>
              <a:rPr lang="en-US" altLang="zh-CN" dirty="0" err="1">
                <a:solidFill>
                  <a:srgbClr val="FFFF00"/>
                </a:solidFill>
              </a:rPr>
              <a:t>must_check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copy_from_user</a:t>
            </a:r>
            <a:r>
              <a:rPr lang="en-US" altLang="zh-CN" dirty="0">
                <a:solidFill>
                  <a:srgbClr val="FFFF00"/>
                </a:solidFill>
              </a:rPr>
              <a:t>(void *to, </a:t>
            </a:r>
            <a:r>
              <a:rPr lang="en-US" altLang="zh-CN" dirty="0" err="1">
                <a:solidFill>
                  <a:srgbClr val="FFFF00"/>
                </a:solidFill>
              </a:rPr>
              <a:t>const</a:t>
            </a:r>
            <a:r>
              <a:rPr lang="en-US" altLang="zh-CN" dirty="0">
                <a:solidFill>
                  <a:srgbClr val="FFFF00"/>
                </a:solidFill>
              </a:rPr>
              <a:t> void __user *from, unsigned long n);</a:t>
            </a:r>
          </a:p>
          <a:p>
            <a:r>
              <a:rPr lang="zh-CN" altLang="en-US" dirty="0"/>
              <a:t>参数</a:t>
            </a:r>
            <a:r>
              <a:rPr lang="en-US" altLang="zh-CN" dirty="0"/>
              <a:t>to</a:t>
            </a:r>
            <a:r>
              <a:rPr lang="zh-CN" altLang="en-US" dirty="0"/>
              <a:t>是内核空间缓冲区地址，</a:t>
            </a:r>
            <a:r>
              <a:rPr lang="en-US" altLang="zh-CN" dirty="0"/>
              <a:t>from</a:t>
            </a:r>
            <a:r>
              <a:rPr lang="zh-CN" altLang="en-US" dirty="0"/>
              <a:t>是用户空间地址，</a:t>
            </a:r>
            <a:r>
              <a:rPr lang="en-US" altLang="zh-CN" dirty="0"/>
              <a:t>n</a:t>
            </a:r>
            <a:r>
              <a:rPr lang="zh-CN" altLang="en-US" dirty="0"/>
              <a:t>是数据字节数，返回值是不能被复制的字节数，返回</a:t>
            </a:r>
            <a:r>
              <a:rPr lang="en-US" altLang="zh-CN" dirty="0"/>
              <a:t>0</a:t>
            </a:r>
            <a:r>
              <a:rPr lang="zh-CN" altLang="en-US" dirty="0"/>
              <a:t>表示全部复制成功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copy_to_user</a:t>
            </a:r>
            <a:r>
              <a:rPr lang="en-US" altLang="zh-CN" dirty="0"/>
              <a:t>()</a:t>
            </a:r>
            <a:r>
              <a:rPr lang="zh-CN" altLang="en-US" dirty="0"/>
              <a:t>一般在</a:t>
            </a:r>
            <a:r>
              <a:rPr lang="en-US" altLang="zh-CN" dirty="0"/>
              <a:t>read</a:t>
            </a:r>
            <a:r>
              <a:rPr lang="zh-CN" altLang="en-US" dirty="0"/>
              <a:t>方法中使用。假如驱动要将从设备读到的</a:t>
            </a:r>
            <a:r>
              <a:rPr lang="en-US" altLang="zh-CN" dirty="0"/>
              <a:t>count</a:t>
            </a:r>
            <a:r>
              <a:rPr lang="zh-CN" altLang="en-US" dirty="0"/>
              <a:t>个数据送往用户空间</a:t>
            </a:r>
            <a:r>
              <a:rPr lang="zh-CN" altLang="en-US" dirty="0" smtClean="0"/>
              <a:t>，实现如下：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936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1" y="1147010"/>
            <a:ext cx="11224867" cy="481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69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从用户空间获取数据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r>
              <a:rPr lang="zh-CN" altLang="en-US" dirty="0"/>
              <a:t>单个</a:t>
            </a:r>
            <a:r>
              <a:rPr lang="zh-CN" altLang="en-US" dirty="0" smtClean="0"/>
              <a:t>数据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 err="1"/>
              <a:t>get_user</a:t>
            </a:r>
            <a:r>
              <a:rPr lang="en-US" altLang="zh-CN" dirty="0"/>
              <a:t>()</a:t>
            </a:r>
            <a:r>
              <a:rPr lang="zh-CN" altLang="en-US" dirty="0"/>
              <a:t>可以从用户空间获取单个数据，单个数据并不是指一个字节数据，对</a:t>
            </a:r>
            <a:r>
              <a:rPr lang="en-US" altLang="zh-CN" dirty="0"/>
              <a:t>ARM</a:t>
            </a:r>
            <a:r>
              <a:rPr lang="zh-CN" altLang="en-US" dirty="0"/>
              <a:t>而言，</a:t>
            </a:r>
            <a:r>
              <a:rPr lang="en-US" altLang="zh-CN" dirty="0" err="1"/>
              <a:t>get_user</a:t>
            </a:r>
            <a:r>
              <a:rPr lang="zh-CN" altLang="en-US" dirty="0"/>
              <a:t>一次性可获取一个</a:t>
            </a:r>
            <a:r>
              <a:rPr lang="en-US" altLang="zh-CN" dirty="0"/>
              <a:t>char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或者</a:t>
            </a:r>
            <a:r>
              <a:rPr lang="en-US" altLang="zh-CN" dirty="0" err="1"/>
              <a:t>int</a:t>
            </a:r>
            <a:r>
              <a:rPr lang="zh-CN" altLang="en-US" dirty="0"/>
              <a:t>型的数据，即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或者</a:t>
            </a:r>
            <a:r>
              <a:rPr lang="en-US" altLang="zh-CN" dirty="0"/>
              <a:t>4</a:t>
            </a:r>
            <a:r>
              <a:rPr lang="zh-CN" altLang="en-US" dirty="0"/>
              <a:t>字节。用</a:t>
            </a:r>
            <a:r>
              <a:rPr lang="en-US" altLang="zh-CN" dirty="0" err="1"/>
              <a:t>get_user</a:t>
            </a:r>
            <a:r>
              <a:rPr lang="zh-CN" altLang="en-US" dirty="0"/>
              <a:t>比用</a:t>
            </a:r>
            <a:r>
              <a:rPr lang="en-US" altLang="zh-CN" dirty="0" err="1"/>
              <a:t>get_from_user</a:t>
            </a:r>
            <a:r>
              <a:rPr lang="zh-CN" altLang="en-US" dirty="0"/>
              <a:t>要快：</a:t>
            </a:r>
          </a:p>
          <a:p>
            <a:r>
              <a:rPr lang="en-US" altLang="zh-CN" dirty="0" err="1">
                <a:solidFill>
                  <a:srgbClr val="FFFF00"/>
                </a:solidFill>
              </a:rPr>
              <a:t>int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get_user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en-US" altLang="zh-CN" dirty="0" err="1">
                <a:solidFill>
                  <a:srgbClr val="FFFF00"/>
                </a:solidFill>
              </a:rPr>
              <a:t>x,p</a:t>
            </a:r>
            <a:r>
              <a:rPr lang="en-US" altLang="zh-CN" dirty="0">
                <a:solidFill>
                  <a:srgbClr val="FFFF00"/>
                </a:solidFill>
              </a:rPr>
              <a:t>) </a:t>
            </a:r>
          </a:p>
          <a:p>
            <a:r>
              <a:rPr lang="en-US" altLang="zh-CN" dirty="0"/>
              <a:t>x</a:t>
            </a:r>
            <a:r>
              <a:rPr lang="zh-CN" altLang="en-US" dirty="0"/>
              <a:t>为内核空间的数据，</a:t>
            </a:r>
            <a:r>
              <a:rPr lang="en-US" altLang="zh-CN" dirty="0"/>
              <a:t>p</a:t>
            </a:r>
            <a:r>
              <a:rPr lang="zh-CN" altLang="en-US" dirty="0"/>
              <a:t>为用户空间的指针。获取成功，返回</a:t>
            </a:r>
            <a:r>
              <a:rPr lang="en-US" altLang="zh-CN" dirty="0"/>
              <a:t>0</a:t>
            </a:r>
            <a:r>
              <a:rPr lang="zh-CN" altLang="en-US" dirty="0"/>
              <a:t>，否则返回</a:t>
            </a:r>
            <a:r>
              <a:rPr lang="en-US" altLang="zh-CN" dirty="0"/>
              <a:t>-EFAULT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get_user</a:t>
            </a:r>
            <a:r>
              <a:rPr lang="en-US" altLang="zh-CN" dirty="0"/>
              <a:t>()</a:t>
            </a:r>
            <a:r>
              <a:rPr lang="zh-CN" altLang="en-US" dirty="0"/>
              <a:t>一般也用在</a:t>
            </a:r>
            <a:r>
              <a:rPr lang="en-US" altLang="zh-CN" dirty="0" err="1"/>
              <a:t>ioctl</a:t>
            </a:r>
            <a:r>
              <a:rPr lang="zh-CN" altLang="en-US" dirty="0"/>
              <a:t>方法中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979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04" y="88900"/>
            <a:ext cx="10262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30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获取多个数据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copy_from_user</a:t>
            </a:r>
            <a:r>
              <a:rPr lang="en-US" altLang="zh-CN" dirty="0"/>
              <a:t>()</a:t>
            </a:r>
            <a:r>
              <a:rPr lang="zh-CN" altLang="en-US" dirty="0"/>
              <a:t>可以一次性从用户空间获取一个数据块，函数原型如下：</a:t>
            </a:r>
          </a:p>
          <a:p>
            <a:r>
              <a:rPr lang="en-US" altLang="zh-CN" dirty="0"/>
              <a:t>static inline unsigned long __</a:t>
            </a:r>
            <a:r>
              <a:rPr lang="en-US" altLang="zh-CN" dirty="0" err="1"/>
              <a:t>must_check</a:t>
            </a:r>
            <a:r>
              <a:rPr lang="en-US" altLang="zh-CN" dirty="0"/>
              <a:t> </a:t>
            </a:r>
            <a:r>
              <a:rPr lang="en-US" altLang="zh-CN" dirty="0" err="1"/>
              <a:t>copy_from_user</a:t>
            </a:r>
            <a:r>
              <a:rPr lang="en-US" altLang="zh-CN" dirty="0"/>
              <a:t>(void *to, </a:t>
            </a:r>
            <a:r>
              <a:rPr lang="en-US" altLang="zh-CN" dirty="0" err="1"/>
              <a:t>const</a:t>
            </a:r>
            <a:r>
              <a:rPr lang="en-US" altLang="zh-CN" dirty="0"/>
              <a:t> void __user *from, unsigned long n);</a:t>
            </a:r>
          </a:p>
          <a:p>
            <a:r>
              <a:rPr lang="zh-CN" altLang="en-US" dirty="0"/>
              <a:t>参数</a:t>
            </a:r>
            <a:r>
              <a:rPr lang="en-US" altLang="zh-CN" dirty="0"/>
              <a:t>to</a:t>
            </a:r>
            <a:r>
              <a:rPr lang="zh-CN" altLang="en-US" dirty="0"/>
              <a:t>是内核空间缓冲区地址，</a:t>
            </a:r>
            <a:r>
              <a:rPr lang="en-US" altLang="zh-CN" dirty="0"/>
              <a:t>from</a:t>
            </a:r>
            <a:r>
              <a:rPr lang="zh-CN" altLang="en-US" dirty="0"/>
              <a:t>是用户空间地址，</a:t>
            </a:r>
            <a:r>
              <a:rPr lang="en-US" altLang="zh-CN" dirty="0"/>
              <a:t>n</a:t>
            </a:r>
            <a:r>
              <a:rPr lang="zh-CN" altLang="en-US" dirty="0"/>
              <a:t>是数据字节数，返回值是不能被复制的字节数，返回</a:t>
            </a:r>
            <a:r>
              <a:rPr lang="en-US" altLang="zh-CN" dirty="0"/>
              <a:t>0</a:t>
            </a:r>
            <a:r>
              <a:rPr lang="zh-CN" altLang="en-US" dirty="0"/>
              <a:t>表示全部复制成功。</a:t>
            </a:r>
          </a:p>
          <a:p>
            <a:r>
              <a:rPr lang="en-US" altLang="zh-CN" dirty="0" err="1"/>
              <a:t>copy_from_user</a:t>
            </a:r>
            <a:r>
              <a:rPr lang="en-US" altLang="zh-CN" dirty="0"/>
              <a:t>()</a:t>
            </a:r>
            <a:r>
              <a:rPr lang="zh-CN" altLang="en-US" dirty="0"/>
              <a:t>常用在</a:t>
            </a:r>
            <a:r>
              <a:rPr lang="en-US" altLang="zh-CN" dirty="0"/>
              <a:t>write</a:t>
            </a:r>
            <a:r>
              <a:rPr lang="zh-CN" altLang="en-US" dirty="0"/>
              <a:t>方法中。如果驱动需要从用户空间获取</a:t>
            </a:r>
            <a:r>
              <a:rPr lang="en-US" altLang="zh-CN" dirty="0"/>
              <a:t>count</a:t>
            </a:r>
            <a:r>
              <a:rPr lang="zh-CN" altLang="en-US" dirty="0"/>
              <a:t>字节数据，用于操作设备</a:t>
            </a:r>
            <a:r>
              <a:rPr lang="zh-CN" altLang="en-US" dirty="0" smtClean="0"/>
              <a:t>，实现如下：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800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19" y="1147010"/>
            <a:ext cx="11366660" cy="47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70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支持读写的驱动范例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驱动实现</a:t>
            </a:r>
            <a:endParaRPr lang="en-US" altLang="zh-CN" dirty="0"/>
          </a:p>
          <a:p>
            <a:r>
              <a:rPr lang="zh-CN" altLang="en-US" dirty="0" smtClean="0"/>
              <a:t>本驱动实现</a:t>
            </a:r>
            <a:r>
              <a:rPr lang="zh-CN" altLang="en-US" dirty="0"/>
              <a:t>一个带</a:t>
            </a:r>
            <a:r>
              <a:rPr lang="en-US" altLang="zh-CN" dirty="0"/>
              <a:t>64</a:t>
            </a:r>
            <a:r>
              <a:rPr lang="zh-CN" altLang="en-US" dirty="0"/>
              <a:t>字节读写缓冲区的字符设备，实现该设备的读写操作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驱动</a:t>
            </a:r>
            <a:r>
              <a:rPr lang="zh-CN" altLang="en-US" dirty="0"/>
              <a:t>初始化的时候，对设备内部</a:t>
            </a:r>
            <a:r>
              <a:rPr lang="en-US" altLang="zh-CN" dirty="0"/>
              <a:t>64</a:t>
            </a:r>
            <a:r>
              <a:rPr lang="zh-CN" altLang="en-US" dirty="0"/>
              <a:t>字节缓冲区进行初始化，在</a:t>
            </a:r>
            <a:r>
              <a:rPr lang="en-US" altLang="zh-CN" dirty="0"/>
              <a:t>read</a:t>
            </a:r>
            <a:r>
              <a:rPr lang="zh-CN" altLang="en-US" dirty="0"/>
              <a:t>和</a:t>
            </a:r>
            <a:r>
              <a:rPr lang="en-US" altLang="zh-CN" dirty="0"/>
              <a:t>write</a:t>
            </a:r>
            <a:r>
              <a:rPr lang="zh-CN" altLang="en-US" dirty="0"/>
              <a:t>方法中分别实现对内部缓冲区数据的读取和写入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参考</a:t>
            </a:r>
            <a:r>
              <a:rPr lang="zh-CN" altLang="en-US" dirty="0"/>
              <a:t>程序如程序清单</a:t>
            </a:r>
            <a:r>
              <a:rPr lang="en-US" altLang="zh-CN" dirty="0"/>
              <a:t>2.22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02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19" y="128200"/>
            <a:ext cx="10361563" cy="66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9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读写驱动测试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zh-CN" altLang="en-US" dirty="0"/>
              <a:t>一个简单的测试程序，对驱动的读写方法进行测试，验证驱动的正确性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程序</a:t>
            </a:r>
            <a:r>
              <a:rPr lang="zh-CN" altLang="en-US" dirty="0"/>
              <a:t>打开设备后，首先读取设备内部</a:t>
            </a:r>
            <a:r>
              <a:rPr lang="en-US" altLang="zh-CN" dirty="0"/>
              <a:t>64</a:t>
            </a:r>
            <a:r>
              <a:rPr lang="zh-CN" altLang="en-US" dirty="0"/>
              <a:t>字节缓冲区的原始数据，然后写入</a:t>
            </a:r>
            <a:r>
              <a:rPr lang="en-US" altLang="zh-CN" dirty="0"/>
              <a:t>64</a:t>
            </a:r>
            <a:r>
              <a:rPr lang="zh-CN" altLang="en-US" dirty="0"/>
              <a:t>字节新数据，最后再一次读取，看写入的数据是否正确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程序</a:t>
            </a:r>
            <a:r>
              <a:rPr lang="zh-CN" altLang="en-US" dirty="0"/>
              <a:t>实现如程序清单</a:t>
            </a:r>
            <a:r>
              <a:rPr lang="en-US" altLang="zh-CN" dirty="0"/>
              <a:t>2.23</a:t>
            </a:r>
            <a:r>
              <a:rPr lang="zh-CN" altLang="en-US" dirty="0"/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2533154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驱动中使用中断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1 </a:t>
            </a:r>
            <a:r>
              <a:rPr lang="zh-CN" altLang="en-US" dirty="0"/>
              <a:t>申请和释放中断</a:t>
            </a:r>
          </a:p>
          <a:p>
            <a:r>
              <a:rPr lang="zh-CN" altLang="en-US" dirty="0"/>
              <a:t>中断是一个处理器的稀缺资源，在系统中非常重要，通过中断能够及时高效的响应外部事件，提高系统的响应能力，增加系统吞吐量。</a:t>
            </a:r>
          </a:p>
          <a:p>
            <a:r>
              <a:rPr lang="zh-CN" altLang="en-US" dirty="0"/>
              <a:t>在驱动中使用中断，其实比较简单，先申请中断号，并注册一个中断中断处理程序，在中断程序实现对外部事件的处理。</a:t>
            </a:r>
          </a:p>
        </p:txBody>
      </p:sp>
    </p:spTree>
    <p:extLst>
      <p:ext uri="{BB962C8B-B14F-4D97-AF65-F5344CB8AC3E}">
        <p14:creationId xmlns:p14="http://schemas.microsoft.com/office/powerpoint/2010/main" val="445153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申请中断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219200"/>
            <a:ext cx="10131425" cy="457200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err="1"/>
              <a:t>request_irq</a:t>
            </a:r>
            <a:r>
              <a:rPr lang="en-US" altLang="zh-CN" dirty="0"/>
              <a:t>()</a:t>
            </a:r>
            <a:r>
              <a:rPr lang="zh-CN" altLang="en-US" dirty="0"/>
              <a:t>可以申请中断号，并同时安装中断处理程序。</a:t>
            </a:r>
            <a:r>
              <a:rPr lang="en-US" altLang="zh-CN" dirty="0" err="1"/>
              <a:t>request_irq</a:t>
            </a:r>
            <a:r>
              <a:rPr lang="en-US" altLang="zh-CN" dirty="0"/>
              <a:t>()</a:t>
            </a:r>
            <a:r>
              <a:rPr lang="zh-CN" altLang="en-US" dirty="0"/>
              <a:t>在</a:t>
            </a:r>
            <a:r>
              <a:rPr lang="en-US" altLang="zh-CN" dirty="0"/>
              <a:t>&lt;/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interrupt.h</a:t>
            </a:r>
            <a:r>
              <a:rPr lang="en-US" altLang="zh-CN" dirty="0"/>
              <a:t>&gt;</a:t>
            </a:r>
            <a:r>
              <a:rPr lang="zh-CN" altLang="en-US" dirty="0"/>
              <a:t>中声明，函数原型如下：</a:t>
            </a:r>
          </a:p>
          <a:p>
            <a:r>
              <a:rPr lang="en-US" altLang="zh-CN" i="1" dirty="0">
                <a:solidFill>
                  <a:srgbClr val="FFFF00"/>
                </a:solidFill>
              </a:rPr>
              <a:t>static inline </a:t>
            </a:r>
            <a:r>
              <a:rPr lang="en-US" altLang="zh-CN" i="1" dirty="0" err="1">
                <a:solidFill>
                  <a:srgbClr val="FFFF00"/>
                </a:solidFill>
              </a:rPr>
              <a:t>int</a:t>
            </a:r>
            <a:r>
              <a:rPr lang="en-US" altLang="zh-CN" i="1" dirty="0">
                <a:solidFill>
                  <a:srgbClr val="FFFF00"/>
                </a:solidFill>
              </a:rPr>
              <a:t> __</a:t>
            </a:r>
            <a:r>
              <a:rPr lang="en-US" altLang="zh-CN" i="1" dirty="0" err="1">
                <a:solidFill>
                  <a:srgbClr val="FFFF00"/>
                </a:solidFill>
              </a:rPr>
              <a:t>must_checkrequest_irq</a:t>
            </a:r>
            <a:r>
              <a:rPr lang="en-US" altLang="zh-CN" i="1" dirty="0">
                <a:solidFill>
                  <a:srgbClr val="FFFF00"/>
                </a:solidFill>
              </a:rPr>
              <a:t>(unsigned </a:t>
            </a:r>
            <a:r>
              <a:rPr lang="en-US" altLang="zh-CN" i="1" dirty="0" err="1">
                <a:solidFill>
                  <a:srgbClr val="FFFF00"/>
                </a:solidFill>
              </a:rPr>
              <a:t>int</a:t>
            </a:r>
            <a:r>
              <a:rPr lang="en-US" altLang="zh-CN" i="1" dirty="0">
                <a:solidFill>
                  <a:srgbClr val="FFFF00"/>
                </a:solidFill>
              </a:rPr>
              <a:t> </a:t>
            </a:r>
            <a:r>
              <a:rPr lang="en-US" altLang="zh-CN" i="1" dirty="0" err="1">
                <a:solidFill>
                  <a:srgbClr val="FFFF00"/>
                </a:solidFill>
              </a:rPr>
              <a:t>irq</a:t>
            </a:r>
            <a:r>
              <a:rPr lang="en-US" altLang="zh-CN" i="1" dirty="0">
                <a:solidFill>
                  <a:srgbClr val="FFFF00"/>
                </a:solidFill>
              </a:rPr>
              <a:t>, </a:t>
            </a:r>
            <a:r>
              <a:rPr lang="en-US" altLang="zh-CN" i="1" dirty="0" err="1">
                <a:solidFill>
                  <a:srgbClr val="FFFF00"/>
                </a:solidFill>
              </a:rPr>
              <a:t>irq_handler_t</a:t>
            </a:r>
            <a:r>
              <a:rPr lang="en-US" altLang="zh-CN" i="1" dirty="0">
                <a:solidFill>
                  <a:srgbClr val="FFFF00"/>
                </a:solidFill>
              </a:rPr>
              <a:t> handler, unsigned long </a:t>
            </a:r>
            <a:r>
              <a:rPr lang="en-US" altLang="zh-CN" i="1" dirty="0" err="1">
                <a:solidFill>
                  <a:srgbClr val="FFFF00"/>
                </a:solidFill>
              </a:rPr>
              <a:t>flags,const</a:t>
            </a:r>
            <a:r>
              <a:rPr lang="en-US" altLang="zh-CN" i="1" dirty="0">
                <a:solidFill>
                  <a:srgbClr val="FFFF00"/>
                </a:solidFill>
              </a:rPr>
              <a:t> char *name, void *dev);</a:t>
            </a:r>
          </a:p>
          <a:p>
            <a:r>
              <a:rPr lang="zh-CN" altLang="en-US" dirty="0"/>
              <a:t>通常情况下，返回值为</a:t>
            </a:r>
            <a:r>
              <a:rPr lang="en-US" altLang="zh-CN" dirty="0"/>
              <a:t>0</a:t>
            </a:r>
            <a:r>
              <a:rPr lang="zh-CN" altLang="en-US" dirty="0"/>
              <a:t>表示申请并安装成功，负值表示出错。其中的参数简单介绍一下：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 smtClean="0"/>
              <a:t>irq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zh-CN" altLang="en-US" dirty="0"/>
              <a:t>要申请的硬件中断号。</a:t>
            </a:r>
          </a:p>
          <a:p>
            <a:r>
              <a:rPr lang="en-US" altLang="zh-CN" dirty="0" smtClean="0"/>
              <a:t>handler </a:t>
            </a:r>
            <a:r>
              <a:rPr lang="zh-CN" altLang="en-US" dirty="0" smtClean="0"/>
              <a:t>是</a:t>
            </a:r>
            <a:r>
              <a:rPr lang="zh-CN" altLang="en-US" dirty="0"/>
              <a:t>指实际中断处理程序的函数指针。只要系统接收到中断，系统调用这个函数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230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申请中断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flags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zh-CN" altLang="en-US" dirty="0" smtClean="0"/>
              <a:t>设置</a:t>
            </a:r>
            <a:r>
              <a:rPr lang="zh-CN" altLang="en-US" dirty="0"/>
              <a:t>与中断有关的一些选项。比较重要的有</a:t>
            </a:r>
            <a:r>
              <a:rPr lang="en-US" altLang="zh-CN" dirty="0"/>
              <a:t>SA_INTERRUPT</a:t>
            </a:r>
            <a:r>
              <a:rPr lang="zh-CN" altLang="en-US" dirty="0"/>
              <a:t>，标明中断处理程序是快速处理程序（设置</a:t>
            </a:r>
            <a:r>
              <a:rPr lang="en-US" altLang="zh-CN" dirty="0"/>
              <a:t>SA_INTERRUPT</a:t>
            </a:r>
            <a:r>
              <a:rPr lang="zh-CN" altLang="en-US" dirty="0"/>
              <a:t>）还是慢速处理程序（不设置</a:t>
            </a:r>
            <a:r>
              <a:rPr lang="en-US" altLang="zh-CN" dirty="0"/>
              <a:t>SA_INTERRUPT</a:t>
            </a:r>
            <a:r>
              <a:rPr lang="zh-CN" altLang="en-US" dirty="0"/>
              <a:t>）。快速处理程序被调用时屏蔽所有中断，慢速处理程序不屏蔽。还有一个</a:t>
            </a:r>
            <a:r>
              <a:rPr lang="en-US" altLang="zh-CN" dirty="0"/>
              <a:t>SA_SHIRQ</a:t>
            </a:r>
            <a:r>
              <a:rPr lang="zh-CN" altLang="en-US" dirty="0"/>
              <a:t>属性，设置了以后运行多个设备共享中断，处理程序之间通过</a:t>
            </a:r>
            <a:r>
              <a:rPr lang="en-US" altLang="zh-CN" dirty="0"/>
              <a:t>dev</a:t>
            </a:r>
            <a:r>
              <a:rPr lang="zh-CN" altLang="en-US" dirty="0"/>
              <a:t>来进行区分。如果中断由某个处理程序独占，则</a:t>
            </a:r>
            <a:r>
              <a:rPr lang="en-US" altLang="zh-CN" dirty="0"/>
              <a:t>dev</a:t>
            </a:r>
            <a:r>
              <a:rPr lang="zh-CN" altLang="en-US" dirty="0"/>
              <a:t>可以设置为</a:t>
            </a:r>
            <a:r>
              <a:rPr lang="en-US" altLang="zh-CN" dirty="0"/>
              <a:t>NULL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 smtClean="0"/>
              <a:t> </a:t>
            </a:r>
            <a:r>
              <a:rPr lang="en-US" altLang="zh-CN" dirty="0"/>
              <a:t>*name</a:t>
            </a:r>
          </a:p>
          <a:p>
            <a:r>
              <a:rPr lang="zh-CN" altLang="en-US" dirty="0"/>
              <a:t>传递给</a:t>
            </a:r>
            <a:r>
              <a:rPr lang="en-US" altLang="zh-CN" dirty="0" err="1"/>
              <a:t>request_irq</a:t>
            </a:r>
            <a:r>
              <a:rPr lang="zh-CN" altLang="en-US" dirty="0"/>
              <a:t>的字符串，用来在</a:t>
            </a:r>
            <a:r>
              <a:rPr lang="en-US" altLang="zh-CN" dirty="0"/>
              <a:t>/proc/interrupts</a:t>
            </a:r>
            <a:r>
              <a:rPr lang="zh-CN" altLang="en-US" dirty="0"/>
              <a:t>显示中断的拥有者。使用</a:t>
            </a:r>
            <a:r>
              <a:rPr lang="en-US" altLang="zh-CN" dirty="0"/>
              <a:t>cat</a:t>
            </a:r>
            <a:r>
              <a:rPr lang="zh-CN" altLang="en-US" dirty="0"/>
              <a:t>命令查看</a:t>
            </a:r>
            <a:r>
              <a:rPr lang="zh-CN" altLang="en-US" dirty="0" smtClean="0"/>
              <a:t>。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137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*</a:t>
            </a:r>
            <a:r>
              <a:rPr lang="en-US" altLang="zh-CN" dirty="0" smtClean="0"/>
              <a:t>dev</a:t>
            </a:r>
          </a:p>
          <a:p>
            <a:r>
              <a:rPr lang="zh-CN" altLang="en-US" dirty="0" smtClean="0"/>
              <a:t>在</a:t>
            </a:r>
            <a:r>
              <a:rPr lang="zh-CN" altLang="en-US" dirty="0"/>
              <a:t>中断共享时会用到。一般设置为这个设备的</a:t>
            </a:r>
            <a:r>
              <a:rPr lang="en-US" altLang="zh-CN" dirty="0"/>
              <a:t>device</a:t>
            </a:r>
            <a:r>
              <a:rPr lang="zh-CN" altLang="en-US" dirty="0"/>
              <a:t>结构本身或者</a:t>
            </a:r>
            <a:r>
              <a:rPr lang="en-US" altLang="zh-CN" dirty="0"/>
              <a:t>NULL</a:t>
            </a:r>
            <a:r>
              <a:rPr lang="zh-CN" altLang="en-US" dirty="0"/>
              <a:t>。中断处理程序可以用</a:t>
            </a:r>
            <a:r>
              <a:rPr lang="en-US" altLang="zh-CN" dirty="0"/>
              <a:t>dev</a:t>
            </a:r>
            <a:r>
              <a:rPr lang="zh-CN" altLang="en-US" dirty="0"/>
              <a:t>找到相应的控制这个中断的设备。在没有强制使用共享方式时，</a:t>
            </a:r>
            <a:r>
              <a:rPr lang="en-US" altLang="zh-CN" dirty="0"/>
              <a:t>dev</a:t>
            </a:r>
            <a:r>
              <a:rPr lang="zh-CN" altLang="en-US" dirty="0"/>
              <a:t>可以被设置为</a:t>
            </a:r>
            <a:r>
              <a:rPr lang="en-US" altLang="zh-CN" dirty="0"/>
              <a:t>NULL</a:t>
            </a:r>
            <a:r>
              <a:rPr lang="zh-CN" altLang="en-US" dirty="0"/>
              <a:t>，不过，将它指向设备的数据结构是比较好的方法。函数会将</a:t>
            </a:r>
            <a:r>
              <a:rPr lang="en-US" altLang="zh-CN" dirty="0"/>
              <a:t>dev</a:t>
            </a:r>
            <a:r>
              <a:rPr lang="zh-CN" altLang="en-US" dirty="0"/>
              <a:t>原封不动的传递给中断处理程序，因而可以很方便的用于向中断传递额外数据。</a:t>
            </a:r>
          </a:p>
        </p:txBody>
      </p:sp>
    </p:spTree>
    <p:extLst>
      <p:ext uri="{BB962C8B-B14F-4D97-AF65-F5344CB8AC3E}">
        <p14:creationId xmlns:p14="http://schemas.microsoft.com/office/powerpoint/2010/main" val="3367190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释放中断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中断时系统的稀缺资源，一旦不再使用，最好将中断号释放。释放中断通过</a:t>
            </a:r>
            <a:r>
              <a:rPr lang="en-US" altLang="zh-CN" dirty="0" err="1"/>
              <a:t>free_irq</a:t>
            </a:r>
            <a:r>
              <a:rPr lang="en-US" altLang="zh-CN" dirty="0"/>
              <a:t>()</a:t>
            </a:r>
            <a:r>
              <a:rPr lang="zh-CN" altLang="en-US" dirty="0"/>
              <a:t>实现。与</a:t>
            </a:r>
            <a:r>
              <a:rPr lang="en-US" altLang="zh-CN" dirty="0" err="1"/>
              <a:t>request_irq</a:t>
            </a:r>
            <a:r>
              <a:rPr lang="en-US" altLang="zh-CN" dirty="0"/>
              <a:t>()</a:t>
            </a:r>
            <a:r>
              <a:rPr lang="zh-CN" altLang="en-US" dirty="0"/>
              <a:t>一样，</a:t>
            </a:r>
            <a:r>
              <a:rPr lang="en-US" altLang="zh-CN" dirty="0" err="1"/>
              <a:t>free_ire</a:t>
            </a:r>
            <a:r>
              <a:rPr lang="en-US" altLang="zh-CN" dirty="0"/>
              <a:t>()</a:t>
            </a:r>
            <a:r>
              <a:rPr lang="zh-CN" altLang="en-US" dirty="0"/>
              <a:t>函数在</a:t>
            </a:r>
            <a:r>
              <a:rPr lang="en-US" altLang="zh-CN" dirty="0"/>
              <a:t>&lt;/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interrupt.h</a:t>
            </a:r>
            <a:r>
              <a:rPr lang="en-US" altLang="zh-CN" dirty="0"/>
              <a:t>&gt;</a:t>
            </a:r>
            <a:r>
              <a:rPr lang="zh-CN" altLang="en-US" dirty="0"/>
              <a:t>中声明，其函数原型如下：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void </a:t>
            </a:r>
            <a:r>
              <a:rPr lang="en-US" altLang="zh-CN" i="1" dirty="0" err="1" smtClean="0">
                <a:solidFill>
                  <a:srgbClr val="FFFF00"/>
                </a:solidFill>
              </a:rPr>
              <a:t>free_irq</a:t>
            </a:r>
            <a:r>
              <a:rPr lang="en-US" altLang="zh-CN" i="1" dirty="0" smtClean="0">
                <a:solidFill>
                  <a:srgbClr val="FFFF00"/>
                </a:solidFill>
              </a:rPr>
              <a:t>(unsigned </a:t>
            </a:r>
            <a:r>
              <a:rPr lang="en-US" altLang="zh-CN" i="1" dirty="0" err="1" smtClean="0">
                <a:solidFill>
                  <a:srgbClr val="FFFF00"/>
                </a:solidFill>
              </a:rPr>
              <a:t>int</a:t>
            </a:r>
            <a:r>
              <a:rPr lang="en-US" altLang="zh-CN" i="1" dirty="0" smtClean="0">
                <a:solidFill>
                  <a:srgbClr val="FFFF00"/>
                </a:solidFill>
              </a:rPr>
              <a:t> </a:t>
            </a:r>
            <a:r>
              <a:rPr lang="en-US" altLang="zh-CN" i="1" dirty="0" err="1" smtClean="0">
                <a:solidFill>
                  <a:srgbClr val="FFFF00"/>
                </a:solidFill>
              </a:rPr>
              <a:t>irq</a:t>
            </a:r>
            <a:r>
              <a:rPr lang="en-US" altLang="zh-CN" i="1" dirty="0" smtClean="0">
                <a:solidFill>
                  <a:srgbClr val="FFFF00"/>
                </a:solidFill>
              </a:rPr>
              <a:t>, void *</a:t>
            </a:r>
            <a:r>
              <a:rPr lang="en-US" altLang="zh-CN" i="1" dirty="0" err="1" smtClean="0">
                <a:solidFill>
                  <a:srgbClr val="FFFF00"/>
                </a:solidFill>
              </a:rPr>
              <a:t>dev_id</a:t>
            </a:r>
            <a:r>
              <a:rPr lang="en-US" altLang="zh-CN" i="1" dirty="0" smtClean="0">
                <a:solidFill>
                  <a:srgbClr val="FFFF00"/>
                </a:solidFill>
              </a:rPr>
              <a:t>)</a:t>
            </a:r>
          </a:p>
          <a:p>
            <a:r>
              <a:rPr lang="zh-CN" altLang="en-US" dirty="0" smtClean="0"/>
              <a:t>第一个参数是将要释放的</a:t>
            </a:r>
            <a:r>
              <a:rPr lang="en-US" altLang="zh-CN" dirty="0" err="1" smtClean="0"/>
              <a:t>irq</a:t>
            </a:r>
            <a:r>
              <a:rPr lang="zh-CN" altLang="en-US" dirty="0" smtClean="0"/>
              <a:t>中断号。</a:t>
            </a:r>
          </a:p>
          <a:p>
            <a:r>
              <a:rPr lang="zh-CN" altLang="en-US" dirty="0" smtClean="0"/>
              <a:t>第二</a:t>
            </a:r>
            <a:r>
              <a:rPr lang="zh-CN" altLang="en-US" dirty="0"/>
              <a:t>个参数标志设备。如果中断是该设备独占的，这里设置为</a:t>
            </a:r>
            <a:r>
              <a:rPr lang="en-US" altLang="zh-CN" dirty="0"/>
              <a:t>NULL</a:t>
            </a:r>
            <a:r>
              <a:rPr lang="zh-CN" altLang="en-US" dirty="0"/>
              <a:t>；如果是共享中断，需要设置为中断处理程序指针。</a:t>
            </a:r>
          </a:p>
        </p:txBody>
      </p:sp>
    </p:spTree>
    <p:extLst>
      <p:ext uri="{BB962C8B-B14F-4D97-AF65-F5344CB8AC3E}">
        <p14:creationId xmlns:p14="http://schemas.microsoft.com/office/powerpoint/2010/main" val="3183584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r>
              <a:rPr lang="zh-CN" altLang="en-US" dirty="0"/>
              <a:t>中断</a:t>
            </a:r>
            <a:r>
              <a:rPr lang="zh-CN" altLang="en-US" dirty="0" smtClean="0"/>
              <a:t>触发</a:t>
            </a:r>
            <a:r>
              <a:rPr lang="zh-CN" altLang="en-US" dirty="0"/>
              <a:t>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中断</a:t>
            </a:r>
            <a:r>
              <a:rPr lang="zh-CN" altLang="en-US" dirty="0"/>
              <a:t>需要设置触发条件，如上升沿中断或者下降沿中断等。</a:t>
            </a:r>
            <a:r>
              <a:rPr lang="en-US" altLang="zh-CN" dirty="0"/>
              <a:t>Linux</a:t>
            </a:r>
            <a:r>
              <a:rPr lang="zh-CN" altLang="en-US" dirty="0"/>
              <a:t>提设置触发条件的接口函数为</a:t>
            </a:r>
            <a:r>
              <a:rPr lang="en-US" altLang="zh-CN" dirty="0" err="1"/>
              <a:t>irq_set_irq_type</a:t>
            </a:r>
            <a:r>
              <a:rPr lang="en-US" altLang="zh-CN" dirty="0"/>
              <a:t>()</a:t>
            </a:r>
            <a:r>
              <a:rPr lang="zh-CN" altLang="en-US" dirty="0"/>
              <a:t>，在</a:t>
            </a:r>
            <a:r>
              <a:rPr lang="en-US" altLang="zh-CN" dirty="0"/>
              <a:t>&lt;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irq.h</a:t>
            </a:r>
            <a:r>
              <a:rPr lang="en-US" altLang="zh-CN" dirty="0"/>
              <a:t>&gt;</a:t>
            </a:r>
            <a:r>
              <a:rPr lang="zh-CN" altLang="en-US" dirty="0"/>
              <a:t>定义，函数原型为：</a:t>
            </a:r>
          </a:p>
          <a:p>
            <a:r>
              <a:rPr lang="en-US" altLang="zh-CN" i="1" dirty="0">
                <a:solidFill>
                  <a:srgbClr val="FFFF00"/>
                </a:solidFill>
              </a:rPr>
              <a:t>extern </a:t>
            </a:r>
            <a:r>
              <a:rPr lang="en-US" altLang="zh-CN" i="1" dirty="0" err="1">
                <a:solidFill>
                  <a:srgbClr val="FFFF00"/>
                </a:solidFill>
              </a:rPr>
              <a:t>int</a:t>
            </a:r>
            <a:r>
              <a:rPr lang="en-US" altLang="zh-CN" i="1" dirty="0">
                <a:solidFill>
                  <a:srgbClr val="FFFF00"/>
                </a:solidFill>
              </a:rPr>
              <a:t> </a:t>
            </a:r>
            <a:r>
              <a:rPr lang="en-US" altLang="zh-CN" i="1" dirty="0" err="1">
                <a:solidFill>
                  <a:srgbClr val="FFFF00"/>
                </a:solidFill>
              </a:rPr>
              <a:t>irq_set_irq_type</a:t>
            </a:r>
            <a:r>
              <a:rPr lang="en-US" altLang="zh-CN" i="1" dirty="0">
                <a:solidFill>
                  <a:srgbClr val="FFFF00"/>
                </a:solidFill>
              </a:rPr>
              <a:t>(unsigned </a:t>
            </a:r>
            <a:r>
              <a:rPr lang="en-US" altLang="zh-CN" i="1" dirty="0" err="1">
                <a:solidFill>
                  <a:srgbClr val="FFFF00"/>
                </a:solidFill>
              </a:rPr>
              <a:t>int</a:t>
            </a:r>
            <a:r>
              <a:rPr lang="en-US" altLang="zh-CN" i="1" dirty="0">
                <a:solidFill>
                  <a:srgbClr val="FFFF00"/>
                </a:solidFill>
              </a:rPr>
              <a:t> </a:t>
            </a:r>
            <a:r>
              <a:rPr lang="en-US" altLang="zh-CN" i="1" dirty="0" err="1">
                <a:solidFill>
                  <a:srgbClr val="FFFF00"/>
                </a:solidFill>
              </a:rPr>
              <a:t>irq</a:t>
            </a:r>
            <a:r>
              <a:rPr lang="en-US" altLang="zh-CN" i="1" dirty="0">
                <a:solidFill>
                  <a:srgbClr val="FFFF00"/>
                </a:solidFill>
              </a:rPr>
              <a:t>, unsigned </a:t>
            </a:r>
            <a:r>
              <a:rPr lang="en-US" altLang="zh-CN" i="1" dirty="0" err="1">
                <a:solidFill>
                  <a:srgbClr val="FFFF00"/>
                </a:solidFill>
              </a:rPr>
              <a:t>int</a:t>
            </a:r>
            <a:r>
              <a:rPr lang="en-US" altLang="zh-CN" i="1" dirty="0">
                <a:solidFill>
                  <a:srgbClr val="FFFF00"/>
                </a:solidFill>
              </a:rPr>
              <a:t> type);</a:t>
            </a:r>
          </a:p>
          <a:p>
            <a:r>
              <a:rPr lang="en-US" altLang="zh-CN" dirty="0" err="1"/>
              <a:t>irq</a:t>
            </a:r>
            <a:r>
              <a:rPr lang="zh-CN" altLang="en-US" dirty="0"/>
              <a:t>为中断号，</a:t>
            </a:r>
            <a:r>
              <a:rPr lang="en-US" altLang="zh-CN" dirty="0"/>
              <a:t>type</a:t>
            </a:r>
            <a:r>
              <a:rPr lang="zh-CN" altLang="en-US" dirty="0"/>
              <a:t>为终端类型</a:t>
            </a:r>
            <a:r>
              <a:rPr lang="zh-CN" altLang="en-US" dirty="0" smtClean="0"/>
              <a:t>。</a:t>
            </a:r>
            <a:r>
              <a:rPr lang="zh-CN" altLang="en-US" dirty="0"/>
              <a:t>为终端类型。在</a:t>
            </a:r>
            <a:r>
              <a:rPr lang="en-US" altLang="zh-CN" dirty="0"/>
              <a:t>&lt;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irq.h</a:t>
            </a:r>
            <a:r>
              <a:rPr lang="en-US" altLang="zh-CN" dirty="0"/>
              <a:t>&gt;</a:t>
            </a:r>
            <a:r>
              <a:rPr lang="zh-CN" altLang="en-US" dirty="0"/>
              <a:t>中定义</a:t>
            </a:r>
            <a:r>
              <a:rPr lang="zh-CN" altLang="en-US" dirty="0" smtClean="0"/>
              <a:t>了</a:t>
            </a:r>
            <a:r>
              <a:rPr lang="zh-CN" altLang="en-US" dirty="0"/>
              <a:t>中</a:t>
            </a:r>
            <a:r>
              <a:rPr lang="zh-CN" altLang="en-US" dirty="0" smtClean="0"/>
              <a:t>断类型；</a:t>
            </a:r>
            <a:endParaRPr lang="en-US" altLang="zh-CN" dirty="0" smtClean="0"/>
          </a:p>
          <a:p>
            <a:r>
              <a:rPr lang="zh-CN" altLang="en-US" dirty="0"/>
              <a:t>通常情况下，一般采用边沿触发和电平触发类型，具体如何设置，还需与实际硬件匹配。</a:t>
            </a:r>
          </a:p>
        </p:txBody>
      </p:sp>
    </p:spTree>
    <p:extLst>
      <p:ext uri="{BB962C8B-B14F-4D97-AF65-F5344CB8AC3E}">
        <p14:creationId xmlns:p14="http://schemas.microsoft.com/office/powerpoint/2010/main" val="3358882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201" y="355600"/>
            <a:ext cx="10131425" cy="1074821"/>
          </a:xfrm>
        </p:spPr>
        <p:txBody>
          <a:bodyPr/>
          <a:lstStyle/>
          <a:p>
            <a:r>
              <a:rPr lang="zh-CN" altLang="en-US" dirty="0"/>
              <a:t>使能和禁止中断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219200"/>
            <a:ext cx="10131425" cy="5029199"/>
          </a:xfrm>
        </p:spPr>
        <p:txBody>
          <a:bodyPr>
            <a:normAutofit/>
          </a:bodyPr>
          <a:lstStyle/>
          <a:p>
            <a:r>
              <a:rPr lang="zh-CN" altLang="en-US" dirty="0"/>
              <a:t>如果没有在系统中使能中断，就算设置了触发条件，即使满足了触发条件也是不会产生中断的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/>
              <a:t>下使能中断的函数为</a:t>
            </a:r>
            <a:r>
              <a:rPr lang="en-US" altLang="zh-CN" dirty="0" err="1"/>
              <a:t>enable_irq</a:t>
            </a:r>
            <a:r>
              <a:rPr lang="en-US" altLang="zh-CN" dirty="0"/>
              <a:t>()</a:t>
            </a:r>
            <a:r>
              <a:rPr lang="zh-CN" altLang="en-US" dirty="0"/>
              <a:t>，在</a:t>
            </a:r>
            <a:r>
              <a:rPr lang="en-US" altLang="zh-CN" dirty="0"/>
              <a:t>&lt;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interrupt.h</a:t>
            </a:r>
            <a:r>
              <a:rPr lang="en-US" altLang="zh-CN" dirty="0"/>
              <a:t>&gt;</a:t>
            </a:r>
            <a:r>
              <a:rPr lang="zh-CN" altLang="en-US" dirty="0"/>
              <a:t>中定义，函数原型如下：</a:t>
            </a:r>
          </a:p>
          <a:p>
            <a:r>
              <a:rPr lang="en-US" altLang="zh-CN" i="1" dirty="0">
                <a:solidFill>
                  <a:srgbClr val="FFFF00"/>
                </a:solidFill>
              </a:rPr>
              <a:t>extern void </a:t>
            </a:r>
            <a:r>
              <a:rPr lang="en-US" altLang="zh-CN" i="1" dirty="0" err="1">
                <a:solidFill>
                  <a:srgbClr val="FFFF00"/>
                </a:solidFill>
              </a:rPr>
              <a:t>enable_irq</a:t>
            </a:r>
            <a:r>
              <a:rPr lang="en-US" altLang="zh-CN" i="1" dirty="0">
                <a:solidFill>
                  <a:srgbClr val="FFFF00"/>
                </a:solidFill>
              </a:rPr>
              <a:t>(unsigned </a:t>
            </a:r>
            <a:r>
              <a:rPr lang="en-US" altLang="zh-CN" i="1" dirty="0" err="1">
                <a:solidFill>
                  <a:srgbClr val="FFFF00"/>
                </a:solidFill>
              </a:rPr>
              <a:t>int</a:t>
            </a:r>
            <a:r>
              <a:rPr lang="en-US" altLang="zh-CN" i="1" dirty="0">
                <a:solidFill>
                  <a:srgbClr val="FFFF00"/>
                </a:solidFill>
              </a:rPr>
              <a:t> </a:t>
            </a:r>
            <a:r>
              <a:rPr lang="en-US" altLang="zh-CN" i="1" dirty="0" err="1">
                <a:solidFill>
                  <a:srgbClr val="FFFF00"/>
                </a:solidFill>
              </a:rPr>
              <a:t>irq</a:t>
            </a:r>
            <a:r>
              <a:rPr lang="en-US" altLang="zh-CN" i="1" dirty="0">
                <a:solidFill>
                  <a:srgbClr val="FFFF00"/>
                </a:solidFill>
              </a:rPr>
              <a:t>);</a:t>
            </a:r>
          </a:p>
          <a:p>
            <a:r>
              <a:rPr lang="en-US" altLang="zh-CN" dirty="0" err="1"/>
              <a:t>irq</a:t>
            </a:r>
            <a:r>
              <a:rPr lang="zh-CN" altLang="en-US" dirty="0"/>
              <a:t>为需要使能的中断号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如果一个中断使用完毕不再使用，可以将该中断禁止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禁止中断</a:t>
            </a:r>
            <a:r>
              <a:rPr lang="zh-CN" altLang="en-US" dirty="0"/>
              <a:t>的函数为</a:t>
            </a:r>
            <a:r>
              <a:rPr lang="en-US" altLang="zh-CN" dirty="0" err="1"/>
              <a:t>disable_irq</a:t>
            </a:r>
            <a:r>
              <a:rPr lang="en-US" altLang="zh-CN" dirty="0"/>
              <a:t>()</a:t>
            </a:r>
            <a:r>
              <a:rPr lang="zh-CN" altLang="en-US" dirty="0"/>
              <a:t>，在</a:t>
            </a:r>
            <a:r>
              <a:rPr lang="en-US" altLang="zh-CN" dirty="0"/>
              <a:t>&lt;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interrupt.h</a:t>
            </a:r>
            <a:r>
              <a:rPr lang="en-US" altLang="zh-CN" dirty="0"/>
              <a:t>&gt;</a:t>
            </a:r>
            <a:r>
              <a:rPr lang="zh-CN" altLang="en-US" dirty="0"/>
              <a:t>中定义，函数原型如下：</a:t>
            </a:r>
          </a:p>
          <a:p>
            <a:r>
              <a:rPr lang="en-US" altLang="zh-CN" i="1" dirty="0">
                <a:solidFill>
                  <a:srgbClr val="FFFF00"/>
                </a:solidFill>
              </a:rPr>
              <a:t>extern void </a:t>
            </a:r>
            <a:r>
              <a:rPr lang="en-US" altLang="zh-CN" i="1" dirty="0" err="1">
                <a:solidFill>
                  <a:srgbClr val="FFFF00"/>
                </a:solidFill>
              </a:rPr>
              <a:t>disable_irq</a:t>
            </a:r>
            <a:r>
              <a:rPr lang="en-US" altLang="zh-CN" i="1" dirty="0">
                <a:solidFill>
                  <a:srgbClr val="FFFF00"/>
                </a:solidFill>
              </a:rPr>
              <a:t>(unsigned </a:t>
            </a:r>
            <a:r>
              <a:rPr lang="en-US" altLang="zh-CN" i="1" dirty="0" err="1">
                <a:solidFill>
                  <a:srgbClr val="FFFF00"/>
                </a:solidFill>
              </a:rPr>
              <a:t>int</a:t>
            </a:r>
            <a:r>
              <a:rPr lang="en-US" altLang="zh-CN" i="1" dirty="0">
                <a:solidFill>
                  <a:srgbClr val="FFFF00"/>
                </a:solidFill>
              </a:rPr>
              <a:t> </a:t>
            </a:r>
            <a:r>
              <a:rPr lang="en-US" altLang="zh-CN" i="1" dirty="0" err="1">
                <a:solidFill>
                  <a:srgbClr val="FFFF00"/>
                </a:solidFill>
              </a:rPr>
              <a:t>irq</a:t>
            </a:r>
            <a:r>
              <a:rPr lang="en-US" altLang="zh-CN" i="1" dirty="0">
                <a:solidFill>
                  <a:srgbClr val="FFFF00"/>
                </a:solidFill>
              </a:rPr>
              <a:t>);</a:t>
            </a:r>
          </a:p>
          <a:p>
            <a:r>
              <a:rPr lang="en-US" altLang="zh-CN" dirty="0" err="1"/>
              <a:t>irq</a:t>
            </a:r>
            <a:r>
              <a:rPr lang="zh-CN" altLang="en-US" dirty="0"/>
              <a:t>为要禁止的中断号。</a:t>
            </a:r>
          </a:p>
        </p:txBody>
      </p:sp>
    </p:spTree>
    <p:extLst>
      <p:ext uri="{BB962C8B-B14F-4D97-AF65-F5344CB8AC3E}">
        <p14:creationId xmlns:p14="http://schemas.microsoft.com/office/powerpoint/2010/main" val="1420358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中断处理</a:t>
            </a:r>
            <a:r>
              <a:rPr lang="zh-CN" altLang="en-US" dirty="0"/>
              <a:t>程序编写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684422"/>
            <a:ext cx="10131425" cy="456397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中断处理程序返回值</a:t>
            </a:r>
            <a:r>
              <a:rPr lang="en-US" altLang="zh-CN" dirty="0" err="1"/>
              <a:t>irqreturn_t</a:t>
            </a:r>
            <a:r>
              <a:rPr lang="zh-CN" altLang="en-US" dirty="0"/>
              <a:t>，接受两个参数：中断号</a:t>
            </a:r>
            <a:r>
              <a:rPr lang="en-US" altLang="zh-CN" dirty="0" err="1"/>
              <a:t>irq</a:t>
            </a:r>
            <a:r>
              <a:rPr lang="zh-CN" altLang="en-US" dirty="0"/>
              <a:t>和</a:t>
            </a:r>
            <a:r>
              <a:rPr lang="en-US" altLang="zh-CN" dirty="0" err="1"/>
              <a:t>dev_id</a:t>
            </a:r>
            <a:r>
              <a:rPr lang="zh-CN" altLang="en-US" dirty="0"/>
              <a:t>，</a:t>
            </a:r>
            <a:r>
              <a:rPr lang="en-US" altLang="zh-CN" dirty="0" err="1"/>
              <a:t>dev_id</a:t>
            </a:r>
            <a:r>
              <a:rPr lang="zh-CN" altLang="en-US" dirty="0"/>
              <a:t>就是</a:t>
            </a:r>
            <a:r>
              <a:rPr lang="en-US" altLang="zh-CN" dirty="0" err="1"/>
              <a:t>request_irq</a:t>
            </a:r>
            <a:r>
              <a:rPr lang="zh-CN" altLang="en-US" dirty="0"/>
              <a:t>时传递给系统的参数</a:t>
            </a:r>
            <a:r>
              <a:rPr lang="en-US" altLang="zh-CN" dirty="0"/>
              <a:t>dev</a:t>
            </a:r>
            <a:r>
              <a:rPr lang="zh-CN" altLang="en-US" dirty="0"/>
              <a:t>：</a:t>
            </a:r>
          </a:p>
          <a:p>
            <a:r>
              <a:rPr lang="en-US" altLang="zh-CN" dirty="0" err="1">
                <a:solidFill>
                  <a:srgbClr val="FFFF00"/>
                </a:solidFill>
              </a:rPr>
              <a:t>typedef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irqreturn_t</a:t>
            </a:r>
            <a:r>
              <a:rPr lang="en-US" altLang="zh-CN" dirty="0">
                <a:solidFill>
                  <a:srgbClr val="FFFF00"/>
                </a:solidFill>
              </a:rPr>
              <a:t> (*</a:t>
            </a:r>
            <a:r>
              <a:rPr lang="en-US" altLang="zh-CN" dirty="0" err="1">
                <a:solidFill>
                  <a:srgbClr val="FFFF00"/>
                </a:solidFill>
              </a:rPr>
              <a:t>irq_handler_t</a:t>
            </a:r>
            <a:r>
              <a:rPr lang="en-US" altLang="zh-CN" dirty="0">
                <a:solidFill>
                  <a:srgbClr val="FFFF00"/>
                </a:solidFill>
              </a:rPr>
              <a:t>)(</a:t>
            </a:r>
            <a:r>
              <a:rPr lang="en-US" altLang="zh-CN" dirty="0" err="1">
                <a:solidFill>
                  <a:srgbClr val="FFFF00"/>
                </a:solidFill>
              </a:rPr>
              <a:t>intirq</a:t>
            </a:r>
            <a:r>
              <a:rPr lang="en-US" altLang="zh-CN" dirty="0">
                <a:solidFill>
                  <a:srgbClr val="FFFF00"/>
                </a:solidFill>
              </a:rPr>
              <a:t>, void *</a:t>
            </a:r>
            <a:r>
              <a:rPr lang="en-US" altLang="zh-CN" dirty="0" err="1">
                <a:solidFill>
                  <a:srgbClr val="FFFF00"/>
                </a:solidFill>
              </a:rPr>
              <a:t>dev_id</a:t>
            </a:r>
            <a:r>
              <a:rPr lang="en-US" altLang="zh-CN" dirty="0">
                <a:solidFill>
                  <a:srgbClr val="FFFF00"/>
                </a:solidFill>
              </a:rPr>
              <a:t>);</a:t>
            </a:r>
          </a:p>
          <a:p>
            <a:r>
              <a:rPr lang="zh-CN" altLang="en-US" dirty="0"/>
              <a:t>中断处理完毕，通常返回</a:t>
            </a:r>
            <a:r>
              <a:rPr lang="en-US" altLang="zh-CN" dirty="0"/>
              <a:t>IRQ_HANDLED</a:t>
            </a:r>
            <a:r>
              <a:rPr lang="zh-CN" altLang="en-US" dirty="0"/>
              <a:t>。通常，一个中断处理程序如程序</a:t>
            </a:r>
            <a:r>
              <a:rPr lang="zh-CN" altLang="en-US" dirty="0" smtClean="0"/>
              <a:t>清单如下所</a:t>
            </a:r>
            <a:r>
              <a:rPr lang="zh-CN" altLang="en-US" dirty="0"/>
              <a:t>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FF00"/>
                </a:solidFill>
              </a:rPr>
              <a:t>static </a:t>
            </a:r>
            <a:r>
              <a:rPr lang="en-US" altLang="zh-CN" dirty="0" err="1">
                <a:solidFill>
                  <a:srgbClr val="FFFF00"/>
                </a:solidFill>
              </a:rPr>
              <a:t>irqreturn_t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xxxx_interrupt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en-US" altLang="zh-CN" dirty="0" err="1">
                <a:solidFill>
                  <a:srgbClr val="FFFF00"/>
                </a:solidFill>
              </a:rPr>
              <a:t>int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irq</a:t>
            </a:r>
            <a:r>
              <a:rPr lang="en-US" altLang="zh-CN" dirty="0">
                <a:solidFill>
                  <a:srgbClr val="FFFF00"/>
                </a:solidFill>
              </a:rPr>
              <a:t>, void *</a:t>
            </a:r>
            <a:r>
              <a:rPr lang="en-US" altLang="zh-CN" dirty="0" err="1">
                <a:solidFill>
                  <a:srgbClr val="FFFF00"/>
                </a:solidFill>
              </a:rPr>
              <a:t>dev_id</a:t>
            </a:r>
            <a:r>
              <a:rPr lang="en-US" altLang="zh-CN" dirty="0" smtClean="0">
                <a:solidFill>
                  <a:srgbClr val="FFFF00"/>
                </a:solidFill>
              </a:rPr>
              <a:t>){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...</a:t>
            </a:r>
            <a:r>
              <a:rPr lang="zh-CN" altLang="en-US" dirty="0">
                <a:solidFill>
                  <a:srgbClr val="FFFF00"/>
                </a:solidFill>
              </a:rPr>
              <a:t>中断处理</a:t>
            </a:r>
            <a:r>
              <a:rPr lang="zh-CN" altLang="en-US" dirty="0" smtClean="0">
                <a:solidFill>
                  <a:srgbClr val="FFFF00"/>
                </a:solidFill>
              </a:rPr>
              <a:t>代码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return </a:t>
            </a:r>
            <a:r>
              <a:rPr lang="en-US" altLang="zh-CN" dirty="0">
                <a:solidFill>
                  <a:srgbClr val="FFFF00"/>
                </a:solidFill>
              </a:rPr>
              <a:t>IRQ_HANDLED;/* </a:t>
            </a:r>
            <a:r>
              <a:rPr lang="zh-CN" altLang="en-US" dirty="0">
                <a:solidFill>
                  <a:srgbClr val="FFFF00"/>
                </a:solidFill>
              </a:rPr>
              <a:t>中断已经处理完毕*</a:t>
            </a:r>
            <a:r>
              <a:rPr lang="en-US" altLang="zh-CN" dirty="0" smtClean="0">
                <a:solidFill>
                  <a:srgbClr val="FFFF00"/>
                </a:solidFill>
              </a:rPr>
              <a:t>/</a:t>
            </a:r>
          </a:p>
          <a:p>
            <a:pPr lvl="1"/>
            <a:r>
              <a:rPr lang="en-US" altLang="zh-CN" dirty="0" smtClean="0">
                <a:solidFill>
                  <a:srgbClr val="FFFF00"/>
                </a:solidFill>
              </a:rPr>
              <a:t>}</a:t>
            </a:r>
          </a:p>
          <a:p>
            <a:r>
              <a:rPr lang="zh-CN" altLang="en-US" dirty="0" smtClean="0"/>
              <a:t>中断处理</a:t>
            </a:r>
            <a:r>
              <a:rPr lang="zh-CN" altLang="en-US" dirty="0"/>
              <a:t>程序应当尽量短，处理只能在中断上下文中处理的事情，能放到进程上下文的工作都不要放到中断上下文中处理。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776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按键驱动</a:t>
            </a:r>
            <a:r>
              <a:rPr lang="zh-CN" altLang="en-US" dirty="0"/>
              <a:t>范例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按键</a:t>
            </a:r>
            <a:r>
              <a:rPr lang="zh-CN" altLang="en-US" dirty="0"/>
              <a:t>驱动范例基于</a:t>
            </a:r>
            <a:r>
              <a:rPr lang="en-US" altLang="zh-CN" dirty="0"/>
              <a:t>EPC-28x</a:t>
            </a:r>
            <a:r>
              <a:rPr lang="zh-CN" altLang="en-US" dirty="0"/>
              <a:t>工控主板。</a:t>
            </a:r>
            <a:r>
              <a:rPr lang="en-US" altLang="zh-CN" dirty="0"/>
              <a:t>EPC-28x</a:t>
            </a:r>
            <a:r>
              <a:rPr lang="zh-CN" altLang="en-US" dirty="0"/>
              <a:t>硬件上有不少用户可用</a:t>
            </a:r>
            <a:r>
              <a:rPr lang="en-US" altLang="zh-CN" dirty="0"/>
              <a:t>GPIO</a:t>
            </a:r>
            <a:r>
              <a:rPr lang="zh-CN" altLang="en-US" dirty="0"/>
              <a:t>，本节选取其中一个</a:t>
            </a:r>
            <a:r>
              <a:rPr lang="en-US" altLang="zh-CN" dirty="0"/>
              <a:t>GPIO</a:t>
            </a:r>
            <a:r>
              <a:rPr lang="zh-CN" altLang="en-US" dirty="0"/>
              <a:t>，用作按键，并编写驱动，用于演示中断的基本用法。</a:t>
            </a:r>
          </a:p>
          <a:p>
            <a:r>
              <a:rPr lang="zh-CN" altLang="en-US" dirty="0" smtClean="0"/>
              <a:t>本范例</a:t>
            </a:r>
            <a:r>
              <a:rPr lang="zh-CN" altLang="en-US" dirty="0"/>
              <a:t>按键对应的</a:t>
            </a:r>
            <a:r>
              <a:rPr lang="en-US" altLang="zh-CN" dirty="0"/>
              <a:t>GPIO</a:t>
            </a:r>
            <a:r>
              <a:rPr lang="zh-CN" altLang="en-US" dirty="0"/>
              <a:t>为</a:t>
            </a:r>
            <a:r>
              <a:rPr lang="en-US" altLang="zh-CN" dirty="0"/>
              <a:t>GPIO2_6</a:t>
            </a:r>
            <a:r>
              <a:rPr lang="zh-CN" altLang="en-US" dirty="0"/>
              <a:t>，对应</a:t>
            </a:r>
            <a:r>
              <a:rPr lang="en-US" altLang="zh-CN" dirty="0"/>
              <a:t>IO</a:t>
            </a:r>
            <a:r>
              <a:rPr lang="zh-CN" altLang="en-US" dirty="0"/>
              <a:t>在系统中的编号为</a:t>
            </a:r>
            <a:r>
              <a:rPr lang="en-US" altLang="zh-CN" dirty="0"/>
              <a:t>70</a:t>
            </a:r>
            <a:r>
              <a:rPr lang="zh-CN" altLang="en-US" dirty="0"/>
              <a:t>。</a:t>
            </a:r>
            <a:r>
              <a:rPr lang="en-US" altLang="zh-CN" dirty="0"/>
              <a:t>IO</a:t>
            </a:r>
            <a:r>
              <a:rPr lang="zh-CN" altLang="en-US" dirty="0"/>
              <a:t>端口平时处于高电平，按键按下后为低电平。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系统为每个中断都分配了一个编号。</a:t>
            </a:r>
            <a:r>
              <a:rPr lang="en-US" altLang="zh-CN" dirty="0"/>
              <a:t>i.MX28x</a:t>
            </a:r>
            <a:r>
              <a:rPr lang="zh-CN" altLang="en-US" dirty="0"/>
              <a:t>处理器的每个</a:t>
            </a:r>
            <a:r>
              <a:rPr lang="en-US" altLang="zh-CN" dirty="0"/>
              <a:t>IO</a:t>
            </a:r>
            <a:r>
              <a:rPr lang="zh-CN" altLang="en-US" dirty="0"/>
              <a:t>端口都可以产生中断，</a:t>
            </a:r>
            <a:r>
              <a:rPr lang="en-US" altLang="zh-CN" dirty="0"/>
              <a:t>IO</a:t>
            </a:r>
            <a:r>
              <a:rPr lang="zh-CN" altLang="en-US" dirty="0"/>
              <a:t>引脚编号</a:t>
            </a:r>
            <a:r>
              <a:rPr lang="en-US" altLang="zh-CN" dirty="0" err="1"/>
              <a:t>GPIOn</a:t>
            </a:r>
            <a:r>
              <a:rPr lang="zh-CN" altLang="en-US" dirty="0"/>
              <a:t>和中断号</a:t>
            </a:r>
            <a:r>
              <a:rPr lang="en-US" altLang="zh-CN" dirty="0" err="1"/>
              <a:t>IRQn</a:t>
            </a:r>
            <a:r>
              <a:rPr lang="zh-CN" altLang="en-US" dirty="0"/>
              <a:t>之间的换算公式为：</a:t>
            </a:r>
            <a:r>
              <a:rPr lang="en-US" altLang="zh-CN" dirty="0" err="1"/>
              <a:t>IRQn</a:t>
            </a:r>
            <a:r>
              <a:rPr lang="en-US" altLang="zh-CN" dirty="0"/>
              <a:t>=GPIOn+128</a:t>
            </a:r>
            <a:r>
              <a:rPr lang="zh-CN" altLang="en-US" dirty="0"/>
              <a:t>，在代码中可通过</a:t>
            </a:r>
            <a:r>
              <a:rPr lang="en-US" altLang="zh-CN" dirty="0" err="1"/>
              <a:t>gpio_to_irq</a:t>
            </a:r>
            <a:r>
              <a:rPr lang="zh-CN" altLang="en-US" dirty="0"/>
              <a:t>函数来完成转换。</a:t>
            </a:r>
          </a:p>
        </p:txBody>
      </p:sp>
    </p:spTree>
    <p:extLst>
      <p:ext uri="{BB962C8B-B14F-4D97-AF65-F5344CB8AC3E}">
        <p14:creationId xmlns:p14="http://schemas.microsoft.com/office/powerpoint/2010/main" val="54263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49" y="102740"/>
            <a:ext cx="10959556" cy="657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55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驱动实现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473200"/>
            <a:ext cx="10131425" cy="4876799"/>
          </a:xfrm>
        </p:spPr>
        <p:txBody>
          <a:bodyPr>
            <a:normAutofit/>
          </a:bodyPr>
          <a:lstStyle/>
          <a:p>
            <a:r>
              <a:rPr lang="zh-CN" altLang="en-US" dirty="0"/>
              <a:t>按键通常来说无需进行读写操作，也无需进行其它</a:t>
            </a:r>
            <a:r>
              <a:rPr lang="en-US" altLang="zh-CN" dirty="0" err="1"/>
              <a:t>ioctl</a:t>
            </a:r>
            <a:r>
              <a:rPr lang="zh-CN" altLang="en-US" dirty="0"/>
              <a:t>操作，因此，这些方法都无需实现。范例程序仅仅实现了</a:t>
            </a:r>
            <a:r>
              <a:rPr lang="en-US" altLang="zh-CN" dirty="0"/>
              <a:t>open</a:t>
            </a:r>
            <a:r>
              <a:rPr lang="zh-CN" altLang="en-US" dirty="0"/>
              <a:t>、</a:t>
            </a:r>
            <a:r>
              <a:rPr lang="en-US" altLang="zh-CN" dirty="0"/>
              <a:t>release</a:t>
            </a:r>
            <a:r>
              <a:rPr lang="zh-CN" altLang="en-US" dirty="0"/>
              <a:t>和</a:t>
            </a:r>
            <a:r>
              <a:rPr lang="en-US" altLang="zh-CN" dirty="0"/>
              <a:t>close</a:t>
            </a:r>
            <a:r>
              <a:rPr lang="zh-CN" altLang="en-US" dirty="0"/>
              <a:t>三种方法，参考程序清单</a:t>
            </a:r>
            <a:r>
              <a:rPr lang="en-US" altLang="zh-CN" dirty="0"/>
              <a:t>2.25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10~13</a:t>
            </a:r>
            <a:r>
              <a:rPr lang="zh-CN" altLang="en-US" dirty="0"/>
              <a:t>的</a:t>
            </a:r>
            <a:r>
              <a:rPr lang="en-US" altLang="zh-CN" dirty="0"/>
              <a:t>3</a:t>
            </a:r>
            <a:r>
              <a:rPr lang="zh-CN" altLang="en-US" dirty="0"/>
              <a:t>个宏定义分别行定义了</a:t>
            </a:r>
            <a:r>
              <a:rPr lang="en-US" altLang="zh-CN" dirty="0"/>
              <a:t>IO</a:t>
            </a:r>
            <a:r>
              <a:rPr lang="zh-CN" altLang="en-US" dirty="0"/>
              <a:t>端口、中断编号和设备名称。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20~26</a:t>
            </a:r>
            <a:r>
              <a:rPr lang="zh-CN" altLang="en-US" dirty="0"/>
              <a:t>行列举了可用的中断触发条件，在代码中根据实际需要来使用。根据硬件情况，代码中实际使用下降沿中断</a:t>
            </a:r>
            <a:r>
              <a:rPr lang="en-US" altLang="zh-CN" dirty="0"/>
              <a:t>IRQ_TYPE_EDGE_FALLING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范例代码中有一点需要说明一下，就是代码中使用了</a:t>
            </a:r>
            <a:r>
              <a:rPr lang="en-US" altLang="zh-CN" dirty="0"/>
              <a:t>GPIO</a:t>
            </a:r>
            <a:r>
              <a:rPr lang="zh-CN" altLang="en-US" dirty="0"/>
              <a:t>申请和释放函数，见第</a:t>
            </a:r>
            <a:r>
              <a:rPr lang="en-US" altLang="zh-CN" dirty="0"/>
              <a:t>59</a:t>
            </a:r>
            <a:r>
              <a:rPr lang="zh-CN" altLang="en-US" dirty="0"/>
              <a:t>行和</a:t>
            </a:r>
            <a:r>
              <a:rPr lang="en-US" altLang="zh-CN" dirty="0"/>
              <a:t>108</a:t>
            </a:r>
            <a:r>
              <a:rPr lang="zh-CN" altLang="en-US" dirty="0"/>
              <a:t>行。在</a:t>
            </a:r>
            <a:r>
              <a:rPr lang="en-US" altLang="zh-CN" dirty="0"/>
              <a:t>Linux</a:t>
            </a:r>
            <a:r>
              <a:rPr lang="zh-CN" altLang="en-US" dirty="0"/>
              <a:t>系统中，为了防止某个</a:t>
            </a:r>
            <a:r>
              <a:rPr lang="en-US" altLang="zh-CN" dirty="0"/>
              <a:t>IO</a:t>
            </a:r>
            <a:r>
              <a:rPr lang="zh-CN" altLang="en-US" dirty="0"/>
              <a:t>被在多个地方被重复使用，在使用之前需通过</a:t>
            </a:r>
            <a:r>
              <a:rPr lang="en-US" altLang="zh-CN" dirty="0" err="1"/>
              <a:t>gpio_request_one</a:t>
            </a:r>
            <a:r>
              <a:rPr lang="en-US" altLang="zh-CN" dirty="0"/>
              <a:t>()</a:t>
            </a:r>
            <a:r>
              <a:rPr lang="zh-CN" altLang="en-US" dirty="0"/>
              <a:t>函数进行申请。在没有被释放之前，其它驱动程序是不能获得该</a:t>
            </a:r>
            <a:r>
              <a:rPr lang="en-US" altLang="zh-CN" dirty="0"/>
              <a:t>IO</a:t>
            </a:r>
            <a:r>
              <a:rPr lang="zh-CN" altLang="en-US" dirty="0"/>
              <a:t>端口的，能有效防止资源混乱。使用完毕，可通过</a:t>
            </a:r>
            <a:r>
              <a:rPr lang="en-US" altLang="zh-CN" dirty="0" err="1"/>
              <a:t>gpio_free</a:t>
            </a:r>
            <a:r>
              <a:rPr lang="en-US" altLang="zh-CN" dirty="0"/>
              <a:t>()</a:t>
            </a:r>
            <a:r>
              <a:rPr lang="zh-CN" altLang="en-US" dirty="0"/>
              <a:t>函数释放该端口。</a:t>
            </a:r>
          </a:p>
        </p:txBody>
      </p:sp>
    </p:spTree>
    <p:extLst>
      <p:ext uri="{BB962C8B-B14F-4D97-AF65-F5344CB8AC3E}">
        <p14:creationId xmlns:p14="http://schemas.microsoft.com/office/powerpoint/2010/main" val="2623492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42900"/>
            <a:ext cx="10131425" cy="1074821"/>
          </a:xfrm>
        </p:spPr>
        <p:txBody>
          <a:bodyPr/>
          <a:lstStyle/>
          <a:p>
            <a:r>
              <a:rPr lang="zh-CN" altLang="en-US" dirty="0"/>
              <a:t>驱动测试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801" y="1417721"/>
            <a:ext cx="10131425" cy="502117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编译</a:t>
            </a:r>
            <a:r>
              <a:rPr lang="zh-CN" altLang="en-US" dirty="0"/>
              <a:t>驱动后，将驱动模块插入系统，然后按下按键，可以看到按键中断发生并打印提示信息：</a:t>
            </a:r>
          </a:p>
          <a:p>
            <a:r>
              <a:rPr lang="en-US" altLang="zh-CN" dirty="0"/>
              <a:t>[root@EPC-28xmnt]#</a:t>
            </a:r>
            <a:r>
              <a:rPr lang="en-US" altLang="zh-CN" b="1" dirty="0" err="1">
                <a:solidFill>
                  <a:srgbClr val="FFFF00"/>
                </a:solidFill>
              </a:rPr>
              <a:t>insmod</a:t>
            </a:r>
            <a:r>
              <a:rPr lang="en-US" altLang="zh-CN" b="1" dirty="0">
                <a:solidFill>
                  <a:srgbClr val="FFFF00"/>
                </a:solidFill>
              </a:rPr>
              <a:t> </a:t>
            </a:r>
            <a:r>
              <a:rPr lang="en-US" altLang="zh-CN" b="1" dirty="0" err="1" smtClean="0">
                <a:solidFill>
                  <a:srgbClr val="FFFF00"/>
                </a:solidFill>
              </a:rPr>
              <a:t>key_irq.ko</a:t>
            </a:r>
            <a:endParaRPr lang="en-US" altLang="zh-CN" b="1" dirty="0" smtClean="0">
              <a:solidFill>
                <a:srgbClr val="FFFF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KEY </a:t>
            </a:r>
            <a:r>
              <a:rPr lang="en-US" altLang="zh-CN" dirty="0">
                <a:solidFill>
                  <a:srgbClr val="FFFF00"/>
                </a:solidFill>
              </a:rPr>
              <a:t>IRQ HAPPENED</a:t>
            </a:r>
            <a:r>
              <a:rPr lang="en-US" altLang="zh-CN" dirty="0" smtClean="0">
                <a:solidFill>
                  <a:srgbClr val="FFFF00"/>
                </a:solidFill>
              </a:rPr>
              <a:t>!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KEY </a:t>
            </a:r>
            <a:r>
              <a:rPr lang="en-US" altLang="zh-CN" dirty="0">
                <a:solidFill>
                  <a:srgbClr val="FFFF00"/>
                </a:solidFill>
              </a:rPr>
              <a:t>IRQ HAPPENED</a:t>
            </a:r>
            <a:r>
              <a:rPr lang="en-US" altLang="zh-CN" dirty="0" smtClean="0">
                <a:solidFill>
                  <a:srgbClr val="FFFF00"/>
                </a:solidFill>
              </a:rPr>
              <a:t>!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KEY </a:t>
            </a:r>
            <a:r>
              <a:rPr lang="en-US" altLang="zh-CN" dirty="0">
                <a:solidFill>
                  <a:srgbClr val="FFFF00"/>
                </a:solidFill>
              </a:rPr>
              <a:t>IRQ HAPPENED!</a:t>
            </a:r>
          </a:p>
          <a:p>
            <a:r>
              <a:rPr lang="zh-CN" altLang="en-US" dirty="0"/>
              <a:t>此时，查看</a:t>
            </a:r>
            <a:r>
              <a:rPr lang="en-US" altLang="zh-CN" dirty="0"/>
              <a:t>/proc/interrupts</a:t>
            </a:r>
            <a:r>
              <a:rPr lang="zh-CN" altLang="en-US" dirty="0"/>
              <a:t>文件，可以看到中断的发生次数：</a:t>
            </a:r>
          </a:p>
          <a:p>
            <a:r>
              <a:rPr lang="en-US" altLang="zh-CN" dirty="0"/>
              <a:t>[root@EPC-28xmnt]#</a:t>
            </a:r>
            <a:r>
              <a:rPr lang="en-US" altLang="zh-CN" b="1" dirty="0">
                <a:solidFill>
                  <a:srgbClr val="FFFF00"/>
                </a:solidFill>
              </a:rPr>
              <a:t>cat /</a:t>
            </a:r>
            <a:r>
              <a:rPr lang="en-US" altLang="zh-CN" b="1" dirty="0" smtClean="0">
                <a:solidFill>
                  <a:srgbClr val="FFFF00"/>
                </a:solidFill>
              </a:rPr>
              <a:t>proc/interrupts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CPU0</a:t>
            </a:r>
          </a:p>
          <a:p>
            <a:r>
              <a:rPr lang="en-US" altLang="zh-CN" dirty="0" smtClean="0">
                <a:solidFill>
                  <a:srgbClr val="FFFF00"/>
                </a:solidFill>
              </a:rPr>
              <a:t> ...</a:t>
            </a:r>
          </a:p>
          <a:p>
            <a:r>
              <a:rPr lang="en-US" altLang="zh-CN" b="1" dirty="0" smtClean="0">
                <a:solidFill>
                  <a:srgbClr val="FFFF00"/>
                </a:solidFill>
              </a:rPr>
              <a:t>220</a:t>
            </a:r>
            <a:r>
              <a:rPr lang="en-US" altLang="zh-CN" b="1" dirty="0">
                <a:solidFill>
                  <a:srgbClr val="FFFF00"/>
                </a:solidFill>
              </a:rPr>
              <a:t>:         26      GPIO  </a:t>
            </a:r>
            <a:r>
              <a:rPr lang="en-US" altLang="zh-CN" b="1" dirty="0" err="1">
                <a:solidFill>
                  <a:srgbClr val="FFFF00"/>
                </a:solidFill>
              </a:rPr>
              <a:t>key_irq</a:t>
            </a:r>
            <a:r>
              <a:rPr lang="en-US" altLang="zh-CN" b="1" dirty="0">
                <a:solidFill>
                  <a:srgbClr val="FFFF00"/>
                </a:solidFill>
              </a:rPr>
              <a:t> </a:t>
            </a:r>
            <a:r>
              <a:rPr lang="en-US" altLang="zh-CN" b="1" dirty="0" err="1" smtClean="0">
                <a:solidFill>
                  <a:srgbClr val="FFFF00"/>
                </a:solidFill>
              </a:rPr>
              <a:t>irq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691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2.9 Linux</a:t>
            </a:r>
            <a:r>
              <a:rPr lang="zh-CN" altLang="en-US" dirty="0"/>
              <a:t>设备驱动模型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设备驱动模型，对系统的所有设备和驱动进行了抽象，形成了复杂的设备树型结构，采用面向对象的方法，抽象出了</a:t>
            </a:r>
            <a:r>
              <a:rPr lang="en-US" altLang="zh-CN" dirty="0"/>
              <a:t>device</a:t>
            </a:r>
            <a:r>
              <a:rPr lang="zh-CN" altLang="en-US" dirty="0"/>
              <a:t>设备、</a:t>
            </a:r>
            <a:r>
              <a:rPr lang="en-US" altLang="zh-CN" dirty="0"/>
              <a:t>driver</a:t>
            </a:r>
            <a:r>
              <a:rPr lang="zh-CN" altLang="en-US" dirty="0"/>
              <a:t>驱动、</a:t>
            </a:r>
            <a:r>
              <a:rPr lang="en-US" altLang="zh-CN" dirty="0"/>
              <a:t>bus</a:t>
            </a:r>
            <a:r>
              <a:rPr lang="zh-CN" altLang="en-US" dirty="0"/>
              <a:t>总线和</a:t>
            </a:r>
            <a:r>
              <a:rPr lang="en-US" altLang="zh-CN" dirty="0"/>
              <a:t>class</a:t>
            </a:r>
            <a:r>
              <a:rPr lang="zh-CN" altLang="en-US" dirty="0"/>
              <a:t>类等概念，所有已经注册的设备和驱动都挂在总线上，总线来完成设备和驱动之间的匹配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总线</a:t>
            </a:r>
            <a:r>
              <a:rPr lang="zh-CN" altLang="en-US" dirty="0"/>
              <a:t>、设备、驱动以及类之间的关系错综复杂，在</a:t>
            </a:r>
            <a:r>
              <a:rPr lang="en-US" altLang="zh-CN" dirty="0"/>
              <a:t>Linux</a:t>
            </a:r>
            <a:r>
              <a:rPr lang="zh-CN" altLang="en-US" dirty="0"/>
              <a:t>内核中通过</a:t>
            </a:r>
            <a:r>
              <a:rPr lang="en-US" altLang="zh-CN" dirty="0" err="1"/>
              <a:t>kobject</a:t>
            </a:r>
            <a:r>
              <a:rPr lang="zh-CN" altLang="en-US" dirty="0"/>
              <a:t>、</a:t>
            </a:r>
            <a:r>
              <a:rPr lang="en-US" altLang="zh-CN" dirty="0" err="1"/>
              <a:t>kset</a:t>
            </a:r>
            <a:r>
              <a:rPr lang="zh-CN" altLang="en-US" dirty="0"/>
              <a:t>和</a:t>
            </a:r>
            <a:r>
              <a:rPr lang="en-US" altLang="zh-CN" dirty="0" err="1"/>
              <a:t>subsys</a:t>
            </a:r>
            <a:r>
              <a:rPr lang="zh-CN" altLang="en-US" dirty="0"/>
              <a:t>来进行管理，驱动编写可以忽略这些管理机制的具体实现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设备驱动模型的内部结构还在不停的发生改变，如</a:t>
            </a:r>
            <a:r>
              <a:rPr lang="en-US" altLang="zh-CN" dirty="0"/>
              <a:t>device</a:t>
            </a:r>
            <a:r>
              <a:rPr lang="zh-CN" altLang="en-US" dirty="0"/>
              <a:t>、</a:t>
            </a:r>
            <a:r>
              <a:rPr lang="en-US" altLang="zh-CN" dirty="0"/>
              <a:t>driver</a:t>
            </a:r>
            <a:r>
              <a:rPr lang="zh-CN" altLang="en-US" dirty="0"/>
              <a:t>、</a:t>
            </a:r>
            <a:r>
              <a:rPr lang="en-US" altLang="zh-CN" dirty="0"/>
              <a:t>bus</a:t>
            </a:r>
            <a:r>
              <a:rPr lang="zh-CN" altLang="en-US" dirty="0"/>
              <a:t>等数据结构在不同版本都有差异，但是基于设备驱动模型编程的结构基本还是统一的。</a:t>
            </a:r>
          </a:p>
        </p:txBody>
      </p:sp>
    </p:spTree>
    <p:extLst>
      <p:ext uri="{BB962C8B-B14F-4D97-AF65-F5344CB8AC3E}">
        <p14:creationId xmlns:p14="http://schemas.microsoft.com/office/powerpoint/2010/main" val="1706157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2.10 </a:t>
            </a:r>
            <a:r>
              <a:rPr lang="zh-CN" altLang="en-US" dirty="0"/>
              <a:t>平台设备和驱动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2.6</a:t>
            </a:r>
            <a:r>
              <a:rPr lang="zh-CN" altLang="en-US" dirty="0"/>
              <a:t>内核引入了</a:t>
            </a:r>
            <a:r>
              <a:rPr lang="en-US" altLang="zh-CN" dirty="0"/>
              <a:t>platform</a:t>
            </a:r>
            <a:r>
              <a:rPr lang="zh-CN" altLang="en-US" dirty="0"/>
              <a:t>机制，能够实现对设备所占用的资源进行统一管理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Platform</a:t>
            </a:r>
            <a:r>
              <a:rPr lang="zh-CN" altLang="en-US" dirty="0"/>
              <a:t>机制抽象出了</a:t>
            </a:r>
            <a:r>
              <a:rPr lang="en-US" altLang="zh-CN" dirty="0" err="1"/>
              <a:t>platform_device</a:t>
            </a:r>
            <a:r>
              <a:rPr lang="zh-CN" altLang="en-US" dirty="0"/>
              <a:t>和</a:t>
            </a:r>
            <a:r>
              <a:rPr lang="en-US" altLang="zh-CN" dirty="0" err="1"/>
              <a:t>platform_driver</a:t>
            </a:r>
            <a:r>
              <a:rPr lang="zh-CN" altLang="en-US" dirty="0"/>
              <a:t>两个核心概念，与此相关的还有一个重要概念就是资源</a:t>
            </a:r>
            <a:r>
              <a:rPr lang="en-US" altLang="zh-CN" dirty="0"/>
              <a:t>resource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7594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资源</a:t>
            </a:r>
            <a:r>
              <a:rPr lang="en-US" altLang="zh-CN" dirty="0"/>
              <a:t>resource</a:t>
            </a:r>
            <a:r>
              <a:rPr lang="zh-CN" altLang="en-US" dirty="0"/>
              <a:t>是对设备所占用的硬件信息的抽象，目前包括</a:t>
            </a:r>
            <a:r>
              <a:rPr lang="en-US" altLang="zh-CN" dirty="0"/>
              <a:t>I/O</a:t>
            </a:r>
            <a:r>
              <a:rPr lang="zh-CN" altLang="en-US" dirty="0"/>
              <a:t>、内存、</a:t>
            </a:r>
            <a:r>
              <a:rPr lang="en-US" altLang="zh-CN" dirty="0"/>
              <a:t>IRQ</a:t>
            </a:r>
            <a:r>
              <a:rPr lang="zh-CN" altLang="en-US" dirty="0"/>
              <a:t>、</a:t>
            </a:r>
            <a:r>
              <a:rPr lang="en-US" altLang="zh-CN" dirty="0"/>
              <a:t>DMA</a:t>
            </a:r>
            <a:r>
              <a:rPr lang="zh-CN" altLang="en-US" dirty="0"/>
              <a:t>、</a:t>
            </a:r>
            <a:r>
              <a:rPr lang="en-US" altLang="zh-CN" dirty="0"/>
              <a:t>BUS</a:t>
            </a:r>
            <a:r>
              <a:rPr lang="zh-CN" altLang="en-US" dirty="0"/>
              <a:t>这</a:t>
            </a:r>
            <a:r>
              <a:rPr lang="en-US" altLang="zh-CN" dirty="0"/>
              <a:t>5</a:t>
            </a:r>
            <a:r>
              <a:rPr lang="zh-CN" altLang="en-US" dirty="0"/>
              <a:t>类。在内核中，用</a:t>
            </a:r>
            <a:r>
              <a:rPr lang="en-US" altLang="zh-CN" dirty="0"/>
              <a:t>resource</a:t>
            </a:r>
            <a:r>
              <a:rPr lang="zh-CN" altLang="en-US" dirty="0"/>
              <a:t>结构来对资源进行描述。</a:t>
            </a:r>
            <a:r>
              <a:rPr lang="en-US" altLang="zh-CN" dirty="0"/>
              <a:t>resource</a:t>
            </a:r>
            <a:r>
              <a:rPr lang="zh-CN" altLang="en-US" dirty="0"/>
              <a:t>结构在</a:t>
            </a:r>
            <a:r>
              <a:rPr lang="en-US" altLang="zh-CN" dirty="0"/>
              <a:t>&lt;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ioport.h</a:t>
            </a:r>
            <a:r>
              <a:rPr lang="en-US" altLang="zh-CN" dirty="0"/>
              <a:t>&gt;</a:t>
            </a:r>
            <a:r>
              <a:rPr lang="zh-CN" altLang="en-US" dirty="0"/>
              <a:t>文件中定义，如程序清单</a:t>
            </a:r>
            <a:r>
              <a:rPr lang="en-US" altLang="zh-CN" dirty="0"/>
              <a:t>2.34</a:t>
            </a:r>
            <a:r>
              <a:rPr lang="zh-CN" altLang="en-US" dirty="0"/>
              <a:t>所示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14" y="3059619"/>
            <a:ext cx="11165525" cy="296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99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flags</a:t>
            </a:r>
            <a:r>
              <a:rPr lang="zh-CN" altLang="en-US" dirty="0"/>
              <a:t>通常被用来表示资源的类型，可用的资源类型有</a:t>
            </a:r>
            <a:r>
              <a:rPr lang="en-US" altLang="zh-CN" dirty="0"/>
              <a:t>IO</a:t>
            </a:r>
            <a:r>
              <a:rPr lang="zh-CN" altLang="en-US" dirty="0"/>
              <a:t>、</a:t>
            </a:r>
            <a:r>
              <a:rPr lang="en-US" altLang="zh-CN" dirty="0"/>
              <a:t>MEM</a:t>
            </a:r>
            <a:r>
              <a:rPr lang="zh-CN" altLang="en-US" dirty="0"/>
              <a:t>、</a:t>
            </a:r>
            <a:r>
              <a:rPr lang="en-US" altLang="zh-CN" dirty="0"/>
              <a:t>IRQ</a:t>
            </a:r>
            <a:r>
              <a:rPr lang="zh-CN" altLang="en-US" dirty="0"/>
              <a:t>等，在</a:t>
            </a:r>
            <a:r>
              <a:rPr lang="en-US" altLang="zh-CN" dirty="0"/>
              <a:t>&lt;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ioport.h</a:t>
            </a:r>
            <a:r>
              <a:rPr lang="en-US" altLang="zh-CN" dirty="0"/>
              <a:t>&gt;</a:t>
            </a:r>
            <a:r>
              <a:rPr lang="zh-CN" altLang="en-US" dirty="0"/>
              <a:t>中定义，各资源类型和定义如下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94" y="2769040"/>
            <a:ext cx="10628366" cy="286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21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1" y="309479"/>
            <a:ext cx="10131425" cy="1074821"/>
          </a:xfrm>
        </p:spPr>
        <p:txBody>
          <a:bodyPr/>
          <a:lstStyle/>
          <a:p>
            <a:r>
              <a:rPr lang="zh-CN" altLang="en-US" dirty="0"/>
              <a:t>资源</a:t>
            </a:r>
            <a:r>
              <a:rPr lang="zh-CN" altLang="en-US" dirty="0" smtClean="0"/>
              <a:t>定义范例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361" y="1193800"/>
            <a:ext cx="10131425" cy="4406901"/>
          </a:xfrm>
        </p:spPr>
        <p:txBody>
          <a:bodyPr/>
          <a:lstStyle/>
          <a:p>
            <a:r>
              <a:rPr lang="zh-CN" altLang="en-US" dirty="0"/>
              <a:t>一个设备的资源定义可以同时包含所占用的多种资源。例如，对于一个既占用内存资源，又占用</a:t>
            </a:r>
            <a:r>
              <a:rPr lang="en-US" altLang="zh-CN" dirty="0"/>
              <a:t>IRQ</a:t>
            </a:r>
            <a:r>
              <a:rPr lang="zh-CN" altLang="en-US" dirty="0"/>
              <a:t>中断资源的设备，其资源定义可以</a:t>
            </a:r>
            <a:r>
              <a:rPr lang="zh-CN" altLang="en-US" dirty="0" smtClean="0"/>
              <a:t>如</a:t>
            </a:r>
            <a:r>
              <a:rPr lang="zh-CN" altLang="en-US" dirty="0"/>
              <a:t>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49" y="2180535"/>
            <a:ext cx="9671377" cy="437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092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</a:t>
            </a:r>
            <a:r>
              <a:rPr lang="zh-CN" altLang="en-US" dirty="0"/>
              <a:t>设备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并不是任何设备都可以抽象成为</a:t>
            </a:r>
            <a:r>
              <a:rPr lang="en-US" altLang="zh-CN" dirty="0" err="1"/>
              <a:t>platform_device</a:t>
            </a:r>
            <a:r>
              <a:rPr lang="zh-CN" altLang="en-US" dirty="0"/>
              <a:t>。</a:t>
            </a:r>
            <a:r>
              <a:rPr lang="en-US" altLang="zh-CN" dirty="0" err="1"/>
              <a:t>platform_device</a:t>
            </a:r>
            <a:r>
              <a:rPr lang="zh-CN" altLang="en-US" dirty="0"/>
              <a:t>是在系统中以独立实体出现的设备，包括传统的基于端口的设备、主机到外设的总线以及大部分片内集成的控制器等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这些</a:t>
            </a:r>
            <a:r>
              <a:rPr lang="zh-CN" altLang="en-US" dirty="0"/>
              <a:t>设备的一个共同点是</a:t>
            </a:r>
            <a:r>
              <a:rPr lang="en-US" altLang="zh-CN" dirty="0"/>
              <a:t>CPU</a:t>
            </a:r>
            <a:r>
              <a:rPr lang="zh-CN" altLang="en-US" dirty="0"/>
              <a:t>都可以通过总线直接对它们进行访问。在极少数情况下，一个</a:t>
            </a:r>
            <a:r>
              <a:rPr lang="en-US" altLang="zh-CN" dirty="0" err="1"/>
              <a:t>platform_device</a:t>
            </a:r>
            <a:r>
              <a:rPr lang="zh-CN" altLang="en-US" dirty="0"/>
              <a:t>可能会经过一小段其它总线，但是它的寄存器依然可以被</a:t>
            </a:r>
            <a:r>
              <a:rPr lang="en-US" altLang="zh-CN" dirty="0"/>
              <a:t>CPU</a:t>
            </a:r>
            <a:r>
              <a:rPr lang="zh-CN" altLang="en-US" dirty="0"/>
              <a:t>直接访问。</a:t>
            </a:r>
          </a:p>
        </p:txBody>
      </p:sp>
    </p:spTree>
    <p:extLst>
      <p:ext uri="{BB962C8B-B14F-4D97-AF65-F5344CB8AC3E}">
        <p14:creationId xmlns:p14="http://schemas.microsoft.com/office/powerpoint/2010/main" val="4194494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501" y="241301"/>
            <a:ext cx="10131425" cy="889000"/>
          </a:xfrm>
        </p:spPr>
        <p:txBody>
          <a:bodyPr/>
          <a:lstStyle/>
          <a:p>
            <a:r>
              <a:rPr lang="zh-CN" altLang="en-US" dirty="0"/>
              <a:t>平台设备的数据结构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130301"/>
            <a:ext cx="10131425" cy="4660900"/>
          </a:xfrm>
        </p:spPr>
        <p:txBody>
          <a:bodyPr/>
          <a:lstStyle/>
          <a:p>
            <a:r>
              <a:rPr lang="zh-CN" altLang="en-US" dirty="0"/>
              <a:t>用于描述平台设备的数据结构是</a:t>
            </a:r>
            <a:r>
              <a:rPr lang="en-US" altLang="zh-CN" dirty="0" err="1"/>
              <a:t>platform_device</a:t>
            </a:r>
            <a:r>
              <a:rPr lang="zh-CN" altLang="en-US" dirty="0"/>
              <a:t>，在</a:t>
            </a:r>
            <a:r>
              <a:rPr lang="en-US" altLang="zh-CN" dirty="0"/>
              <a:t>&lt;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platform_device.h</a:t>
            </a:r>
            <a:r>
              <a:rPr lang="en-US" altLang="zh-CN" dirty="0"/>
              <a:t>&gt;</a:t>
            </a:r>
            <a:r>
              <a:rPr lang="zh-CN" altLang="en-US" dirty="0"/>
              <a:t>文件中定义，</a:t>
            </a:r>
            <a:r>
              <a:rPr lang="zh-CN" altLang="en-US" dirty="0" smtClean="0"/>
              <a:t>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19301"/>
            <a:ext cx="10378988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42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分配</a:t>
            </a:r>
            <a:r>
              <a:rPr lang="en-US" altLang="zh-CN" b="1" dirty="0" err="1"/>
              <a:t>platform_device</a:t>
            </a:r>
            <a:r>
              <a:rPr lang="zh-CN" altLang="en-US" dirty="0"/>
              <a:t>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zh-CN" altLang="en-US" dirty="0"/>
              <a:t>一个</a:t>
            </a:r>
            <a:r>
              <a:rPr lang="en-US" altLang="zh-CN" dirty="0" err="1"/>
              <a:t>platform_device</a:t>
            </a:r>
            <a:r>
              <a:rPr lang="zh-CN" altLang="en-US" dirty="0"/>
              <a:t>之前，必须先定义或者通过</a:t>
            </a:r>
            <a:r>
              <a:rPr lang="en-US" altLang="zh-CN" dirty="0" err="1"/>
              <a:t>platform_device_alloc</a:t>
            </a:r>
            <a:r>
              <a:rPr lang="en-US" altLang="zh-CN" dirty="0"/>
              <a:t>()</a:t>
            </a:r>
            <a:r>
              <a:rPr lang="zh-CN" altLang="en-US" dirty="0"/>
              <a:t>函数为设备分配一个</a:t>
            </a:r>
            <a:r>
              <a:rPr lang="en-US" altLang="zh-CN" dirty="0" err="1"/>
              <a:t>platform_device</a:t>
            </a:r>
            <a:r>
              <a:rPr lang="zh-CN" altLang="en-US" dirty="0"/>
              <a:t>结构，</a:t>
            </a:r>
            <a:r>
              <a:rPr lang="en-US" altLang="zh-CN" dirty="0" err="1"/>
              <a:t>platform_device_alloc</a:t>
            </a:r>
            <a:r>
              <a:rPr lang="en-US" altLang="zh-CN" dirty="0"/>
              <a:t>()</a:t>
            </a:r>
            <a:r>
              <a:rPr lang="zh-CN" altLang="en-US" dirty="0"/>
              <a:t>函数原型如下：</a:t>
            </a:r>
          </a:p>
          <a:p>
            <a:r>
              <a:rPr lang="en-US" altLang="zh-CN" i="1" dirty="0" err="1">
                <a:solidFill>
                  <a:srgbClr val="FFFF00"/>
                </a:solidFill>
              </a:rPr>
              <a:t>struct</a:t>
            </a:r>
            <a:r>
              <a:rPr lang="en-US" altLang="zh-CN" i="1" dirty="0">
                <a:solidFill>
                  <a:srgbClr val="FFFF00"/>
                </a:solidFill>
              </a:rPr>
              <a:t> </a:t>
            </a:r>
            <a:r>
              <a:rPr lang="en-US" altLang="zh-CN" i="1" dirty="0" err="1">
                <a:solidFill>
                  <a:srgbClr val="FFFF00"/>
                </a:solidFill>
              </a:rPr>
              <a:t>platform_device</a:t>
            </a:r>
            <a:r>
              <a:rPr lang="en-US" altLang="zh-CN" i="1" dirty="0">
                <a:solidFill>
                  <a:srgbClr val="FFFF00"/>
                </a:solidFill>
              </a:rPr>
              <a:t> *</a:t>
            </a:r>
            <a:r>
              <a:rPr lang="en-US" altLang="zh-CN" i="1" dirty="0" err="1">
                <a:solidFill>
                  <a:srgbClr val="FFFF00"/>
                </a:solidFill>
              </a:rPr>
              <a:t>platform_device_alloc</a:t>
            </a:r>
            <a:r>
              <a:rPr lang="en-US" altLang="zh-CN" i="1" dirty="0">
                <a:solidFill>
                  <a:srgbClr val="FFFF00"/>
                </a:solidFill>
              </a:rPr>
              <a:t>(</a:t>
            </a:r>
            <a:r>
              <a:rPr lang="en-US" altLang="zh-CN" i="1" dirty="0" err="1">
                <a:solidFill>
                  <a:srgbClr val="FFFF00"/>
                </a:solidFill>
              </a:rPr>
              <a:t>const</a:t>
            </a:r>
            <a:r>
              <a:rPr lang="en-US" altLang="zh-CN" i="1" dirty="0">
                <a:solidFill>
                  <a:srgbClr val="FFFF00"/>
                </a:solidFill>
              </a:rPr>
              <a:t> char *name, </a:t>
            </a:r>
            <a:r>
              <a:rPr lang="en-US" altLang="zh-CN" i="1" dirty="0" err="1">
                <a:solidFill>
                  <a:srgbClr val="FFFF00"/>
                </a:solidFill>
              </a:rPr>
              <a:t>int</a:t>
            </a:r>
            <a:r>
              <a:rPr lang="en-US" altLang="zh-CN" i="1" dirty="0">
                <a:solidFill>
                  <a:srgbClr val="FFFF00"/>
                </a:solidFill>
              </a:rPr>
              <a:t> id</a:t>
            </a:r>
            <a:r>
              <a:rPr lang="en-US" altLang="zh-CN" i="1" dirty="0" smtClean="0">
                <a:solidFill>
                  <a:srgbClr val="FFFF00"/>
                </a:solidFill>
              </a:rPr>
              <a:t>);</a:t>
            </a:r>
          </a:p>
          <a:p>
            <a:endParaRPr lang="en-US" altLang="zh-CN" i="1" dirty="0">
              <a:solidFill>
                <a:srgbClr val="FFFF00"/>
              </a:solidFill>
            </a:endParaRPr>
          </a:p>
          <a:p>
            <a:endParaRPr lang="en-US" altLang="zh-CN" i="1" dirty="0" smtClean="0">
              <a:solidFill>
                <a:srgbClr val="FFFF00"/>
              </a:solidFill>
            </a:endParaRPr>
          </a:p>
          <a:p>
            <a:endParaRPr lang="zh-CN" altLang="en-US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38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901" y="406400"/>
            <a:ext cx="10131425" cy="1074821"/>
          </a:xfrm>
        </p:spPr>
        <p:txBody>
          <a:bodyPr/>
          <a:lstStyle/>
          <a:p>
            <a:r>
              <a:rPr lang="zh-CN" altLang="en-US" dirty="0"/>
              <a:t>对框架进行一些说明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231900"/>
            <a:ext cx="10131425" cy="455930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 </a:t>
            </a:r>
            <a:r>
              <a:rPr lang="zh-CN" altLang="en-US" dirty="0"/>
              <a:t>第</a:t>
            </a:r>
            <a:r>
              <a:rPr lang="en-US" altLang="zh-CN" dirty="0"/>
              <a:t>(18)~(23)</a:t>
            </a:r>
            <a:r>
              <a:rPr lang="zh-CN" altLang="en-US" dirty="0"/>
              <a:t>行是驱动</a:t>
            </a:r>
            <a:r>
              <a:rPr lang="en-US" altLang="zh-CN" dirty="0"/>
              <a:t>open</a:t>
            </a:r>
            <a:r>
              <a:rPr lang="zh-CN" altLang="en-US" dirty="0"/>
              <a:t>方法的实现代码，其中第</a:t>
            </a:r>
            <a:r>
              <a:rPr lang="en-US" altLang="zh-CN" dirty="0"/>
              <a:t>(20)</a:t>
            </a:r>
            <a:r>
              <a:rPr lang="zh-CN" altLang="en-US" dirty="0"/>
              <a:t>行的</a:t>
            </a:r>
            <a:r>
              <a:rPr lang="en-US" altLang="zh-CN" dirty="0" err="1"/>
              <a:t>try_module_get</a:t>
            </a:r>
            <a:r>
              <a:rPr lang="en-US" altLang="zh-CN" dirty="0"/>
              <a:t>()</a:t>
            </a:r>
            <a:r>
              <a:rPr lang="zh-CN" altLang="en-US" dirty="0"/>
              <a:t>用于增加模块引用计数，设备每被打开</a:t>
            </a:r>
            <a:r>
              <a:rPr lang="en-US" altLang="zh-CN" dirty="0"/>
              <a:t>1</a:t>
            </a:r>
            <a:r>
              <a:rPr lang="zh-CN" altLang="en-US" dirty="0"/>
              <a:t>次，模块引用计数加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 第</a:t>
            </a:r>
            <a:r>
              <a:rPr lang="en-US" altLang="zh-CN" dirty="0"/>
              <a:t>(25)~(30)</a:t>
            </a:r>
            <a:r>
              <a:rPr lang="zh-CN" altLang="en-US" dirty="0"/>
              <a:t>行市驱动</a:t>
            </a:r>
            <a:r>
              <a:rPr lang="en-US" altLang="zh-CN" dirty="0"/>
              <a:t>release</a:t>
            </a:r>
            <a:r>
              <a:rPr lang="zh-CN" altLang="en-US" dirty="0"/>
              <a:t>方法的实现代码，其中</a:t>
            </a:r>
            <a:r>
              <a:rPr lang="en-US" altLang="zh-CN" dirty="0"/>
              <a:t>(28)</a:t>
            </a:r>
            <a:r>
              <a:rPr lang="zh-CN" altLang="en-US" dirty="0"/>
              <a:t>行的</a:t>
            </a:r>
            <a:r>
              <a:rPr lang="en-US" altLang="zh-CN" dirty="0" err="1"/>
              <a:t>module_put</a:t>
            </a:r>
            <a:r>
              <a:rPr lang="en-US" altLang="zh-CN" dirty="0"/>
              <a:t>()</a:t>
            </a:r>
            <a:r>
              <a:rPr lang="zh-CN" altLang="en-US" dirty="0"/>
              <a:t>用于递减模块引用计数，设备被关闭</a:t>
            </a:r>
            <a:r>
              <a:rPr lang="en-US" altLang="zh-CN" dirty="0"/>
              <a:t>1</a:t>
            </a:r>
            <a:r>
              <a:rPr lang="zh-CN" altLang="en-US" dirty="0"/>
              <a:t>次，模块引用计数减</a:t>
            </a:r>
            <a:r>
              <a:rPr lang="en-US" altLang="zh-CN" dirty="0"/>
              <a:t>1</a:t>
            </a:r>
            <a:r>
              <a:rPr lang="zh-CN" altLang="en-US" dirty="0"/>
              <a:t>；当引用计数为</a:t>
            </a:r>
            <a:r>
              <a:rPr lang="en-US" altLang="zh-CN" dirty="0"/>
              <a:t>0</a:t>
            </a:r>
            <a:r>
              <a:rPr lang="zh-CN" altLang="en-US" dirty="0"/>
              <a:t>时，模块可以被卸载；</a:t>
            </a:r>
          </a:p>
          <a:p>
            <a:r>
              <a:rPr lang="zh-CN" altLang="en-US" dirty="0"/>
              <a:t> 第</a:t>
            </a:r>
            <a:r>
              <a:rPr lang="en-US" altLang="zh-CN" dirty="0"/>
              <a:t>(32)~(36)</a:t>
            </a:r>
            <a:r>
              <a:rPr lang="zh-CN" altLang="en-US" dirty="0"/>
              <a:t>行是驱动</a:t>
            </a:r>
            <a:r>
              <a:rPr lang="en-US" altLang="zh-CN" dirty="0"/>
              <a:t>read</a:t>
            </a:r>
            <a:r>
              <a:rPr lang="zh-CN" altLang="en-US" dirty="0"/>
              <a:t>方法的实现代码；</a:t>
            </a:r>
          </a:p>
          <a:p>
            <a:r>
              <a:rPr lang="zh-CN" altLang="en-US" dirty="0"/>
              <a:t> 第</a:t>
            </a:r>
            <a:r>
              <a:rPr lang="en-US" altLang="zh-CN" dirty="0"/>
              <a:t>(38)~(42)</a:t>
            </a:r>
            <a:r>
              <a:rPr lang="zh-CN" altLang="en-US" dirty="0"/>
              <a:t>行是驱动</a:t>
            </a:r>
            <a:r>
              <a:rPr lang="en-US" altLang="zh-CN" dirty="0"/>
              <a:t>write</a:t>
            </a:r>
            <a:r>
              <a:rPr lang="zh-CN" altLang="en-US" dirty="0"/>
              <a:t>方法的实现代码；</a:t>
            </a:r>
          </a:p>
          <a:p>
            <a:r>
              <a:rPr lang="zh-CN" altLang="en-US" dirty="0"/>
              <a:t> 第</a:t>
            </a:r>
            <a:r>
              <a:rPr lang="en-US" altLang="zh-CN" dirty="0"/>
              <a:t>(44)~(48)</a:t>
            </a:r>
            <a:r>
              <a:rPr lang="zh-CN" altLang="en-US" dirty="0"/>
              <a:t>行是驱动</a:t>
            </a:r>
            <a:r>
              <a:rPr lang="en-US" altLang="zh-CN" dirty="0" err="1"/>
              <a:t>ioctl</a:t>
            </a:r>
            <a:r>
              <a:rPr lang="zh-CN" altLang="en-US" dirty="0"/>
              <a:t>方法的实现代码；</a:t>
            </a:r>
          </a:p>
          <a:p>
            <a:r>
              <a:rPr lang="zh-CN" altLang="en-US" dirty="0"/>
              <a:t> 第</a:t>
            </a:r>
            <a:r>
              <a:rPr lang="en-US" altLang="zh-CN" dirty="0"/>
              <a:t>(50)~(57)</a:t>
            </a:r>
            <a:r>
              <a:rPr lang="zh-CN" altLang="en-US" dirty="0"/>
              <a:t>行是驱动</a:t>
            </a:r>
            <a:r>
              <a:rPr lang="en-US" altLang="zh-CN" dirty="0"/>
              <a:t>fops</a:t>
            </a:r>
            <a:r>
              <a:rPr lang="zh-CN" altLang="en-US" dirty="0"/>
              <a:t>的定义；</a:t>
            </a:r>
          </a:p>
          <a:p>
            <a:r>
              <a:rPr lang="zh-CN" altLang="en-US" dirty="0"/>
              <a:t> 在第</a:t>
            </a:r>
            <a:r>
              <a:rPr lang="en-US" altLang="zh-CN" dirty="0"/>
              <a:t>(77)</a:t>
            </a:r>
            <a:r>
              <a:rPr lang="zh-CN" altLang="en-US" dirty="0"/>
              <a:t>行通过</a:t>
            </a:r>
            <a:r>
              <a:rPr lang="en-US" altLang="zh-CN" dirty="0" err="1"/>
              <a:t>cdev_init</a:t>
            </a:r>
            <a:r>
              <a:rPr lang="en-US" altLang="zh-CN" dirty="0"/>
              <a:t>()</a:t>
            </a:r>
            <a:r>
              <a:rPr lang="zh-CN" altLang="en-US" dirty="0"/>
              <a:t>将</a:t>
            </a:r>
            <a:r>
              <a:rPr lang="en-US" altLang="zh-CN" dirty="0"/>
              <a:t>fops</a:t>
            </a:r>
            <a:r>
              <a:rPr lang="zh-CN" altLang="en-US" dirty="0"/>
              <a:t>与设备相关联。</a:t>
            </a:r>
          </a:p>
          <a:p>
            <a:r>
              <a:rPr lang="zh-CN" altLang="en-US" dirty="0" smtClean="0"/>
              <a:t>尽管</a:t>
            </a:r>
            <a:r>
              <a:rPr lang="zh-CN" altLang="en-US" dirty="0"/>
              <a:t>这是一个字符驱动框架，驱动的各种方法都没有实质性的内容，仅仅是在各种方法打印一条信息。只要有相关的系统调用，方法内的提示信息就会打印出来。</a:t>
            </a:r>
          </a:p>
        </p:txBody>
      </p:sp>
    </p:spTree>
    <p:extLst>
      <p:ext uri="{BB962C8B-B14F-4D97-AF65-F5344CB8AC3E}">
        <p14:creationId xmlns:p14="http://schemas.microsoft.com/office/powerpoint/2010/main" val="22820203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添加</a:t>
            </a:r>
            <a:r>
              <a:rPr lang="zh-CN" altLang="en-US" dirty="0" smtClean="0"/>
              <a:t>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platform_device_alloc</a:t>
            </a:r>
            <a:r>
              <a:rPr lang="en-US" altLang="zh-CN" dirty="0"/>
              <a:t>()</a:t>
            </a:r>
            <a:r>
              <a:rPr lang="zh-CN" altLang="en-US" dirty="0"/>
              <a:t>申请得到的</a:t>
            </a:r>
            <a:r>
              <a:rPr lang="en-US" altLang="zh-CN" dirty="0" err="1"/>
              <a:t>platform_device</a:t>
            </a:r>
            <a:r>
              <a:rPr lang="zh-CN" altLang="en-US" dirty="0"/>
              <a:t>结构，必须添加相关资源和私有数据才能进行注册。添加资源的函数是</a:t>
            </a:r>
            <a:r>
              <a:rPr lang="en-US" altLang="zh-CN" dirty="0" err="1"/>
              <a:t>platform_device_add_resources</a:t>
            </a:r>
            <a:r>
              <a:rPr lang="zh-CN" altLang="en-US" dirty="0"/>
              <a:t>：</a:t>
            </a:r>
          </a:p>
          <a:p>
            <a:r>
              <a:rPr lang="en-US" altLang="zh-CN" i="1" dirty="0" err="1">
                <a:solidFill>
                  <a:srgbClr val="FFFF00"/>
                </a:solidFill>
              </a:rPr>
              <a:t>int</a:t>
            </a:r>
            <a:r>
              <a:rPr lang="en-US" altLang="zh-CN" i="1" dirty="0">
                <a:solidFill>
                  <a:srgbClr val="FFFF00"/>
                </a:solidFill>
              </a:rPr>
              <a:t> </a:t>
            </a:r>
            <a:r>
              <a:rPr lang="en-US" altLang="zh-CN" i="1" dirty="0" err="1">
                <a:solidFill>
                  <a:srgbClr val="FFFF00"/>
                </a:solidFill>
              </a:rPr>
              <a:t>platform_device_add_resources</a:t>
            </a:r>
            <a:r>
              <a:rPr lang="en-US" altLang="zh-CN" i="1" dirty="0">
                <a:solidFill>
                  <a:srgbClr val="FFFF00"/>
                </a:solidFill>
              </a:rPr>
              <a:t>(</a:t>
            </a:r>
            <a:r>
              <a:rPr lang="en-US" altLang="zh-CN" i="1" dirty="0" err="1">
                <a:solidFill>
                  <a:srgbClr val="FFFF00"/>
                </a:solidFill>
              </a:rPr>
              <a:t>struct</a:t>
            </a:r>
            <a:r>
              <a:rPr lang="en-US" altLang="zh-CN" i="1" dirty="0">
                <a:solidFill>
                  <a:srgbClr val="FFFF00"/>
                </a:solidFill>
              </a:rPr>
              <a:t> </a:t>
            </a:r>
            <a:r>
              <a:rPr lang="en-US" altLang="zh-CN" i="1" dirty="0" err="1">
                <a:solidFill>
                  <a:srgbClr val="FFFF00"/>
                </a:solidFill>
              </a:rPr>
              <a:t>platform_device</a:t>
            </a:r>
            <a:r>
              <a:rPr lang="en-US" altLang="zh-CN" i="1" dirty="0">
                <a:solidFill>
                  <a:srgbClr val="FFFF00"/>
                </a:solidFill>
              </a:rPr>
              <a:t> *</a:t>
            </a:r>
            <a:r>
              <a:rPr lang="en-US" altLang="zh-CN" i="1" dirty="0" err="1">
                <a:solidFill>
                  <a:srgbClr val="FFFF00"/>
                </a:solidFill>
              </a:rPr>
              <a:t>pdev</a:t>
            </a:r>
            <a:r>
              <a:rPr lang="en-US" altLang="zh-CN" i="1" dirty="0">
                <a:solidFill>
                  <a:srgbClr val="FFFF00"/>
                </a:solidFill>
              </a:rPr>
              <a:t>, </a:t>
            </a:r>
            <a:r>
              <a:rPr lang="en-US" altLang="zh-CN" i="1" dirty="0" err="1">
                <a:solidFill>
                  <a:srgbClr val="FFFF00"/>
                </a:solidFill>
              </a:rPr>
              <a:t>const</a:t>
            </a:r>
            <a:r>
              <a:rPr lang="en-US" altLang="zh-CN" i="1" dirty="0">
                <a:solidFill>
                  <a:srgbClr val="FFFF00"/>
                </a:solidFill>
              </a:rPr>
              <a:t> </a:t>
            </a:r>
            <a:r>
              <a:rPr lang="en-US" altLang="zh-CN" i="1" dirty="0" err="1">
                <a:solidFill>
                  <a:srgbClr val="FFFF00"/>
                </a:solidFill>
              </a:rPr>
              <a:t>struct</a:t>
            </a:r>
            <a:r>
              <a:rPr lang="en-US" altLang="zh-CN" i="1" dirty="0">
                <a:solidFill>
                  <a:srgbClr val="FFFF00"/>
                </a:solidFill>
              </a:rPr>
              <a:t> resource *res, unsigned </a:t>
            </a:r>
            <a:r>
              <a:rPr lang="en-US" altLang="zh-CN" i="1" dirty="0" err="1">
                <a:solidFill>
                  <a:srgbClr val="FFFF00"/>
                </a:solidFill>
              </a:rPr>
              <a:t>int</a:t>
            </a:r>
            <a:r>
              <a:rPr lang="en-US" altLang="zh-CN" i="1" dirty="0">
                <a:solidFill>
                  <a:srgbClr val="FFFF00"/>
                </a:solidFill>
              </a:rPr>
              <a:t> </a:t>
            </a:r>
            <a:r>
              <a:rPr lang="en-US" altLang="zh-CN" i="1" dirty="0" err="1">
                <a:solidFill>
                  <a:srgbClr val="FFFF00"/>
                </a:solidFill>
              </a:rPr>
              <a:t>num</a:t>
            </a:r>
            <a:r>
              <a:rPr lang="en-US" altLang="zh-CN" i="1" dirty="0">
                <a:solidFill>
                  <a:srgbClr val="FFFF00"/>
                </a:solidFill>
              </a:rPr>
              <a:t>);</a:t>
            </a:r>
          </a:p>
          <a:p>
            <a:r>
              <a:rPr lang="zh-CN" altLang="en-US" dirty="0"/>
              <a:t>添加私有数据的函数是</a:t>
            </a:r>
            <a:r>
              <a:rPr lang="en-US" altLang="zh-CN" dirty="0" err="1"/>
              <a:t>platform_device_add_data</a:t>
            </a:r>
            <a:r>
              <a:rPr lang="zh-CN" altLang="en-US" dirty="0"/>
              <a:t>：</a:t>
            </a:r>
          </a:p>
          <a:p>
            <a:r>
              <a:rPr lang="en-US" altLang="zh-CN" i="1" dirty="0" err="1">
                <a:solidFill>
                  <a:srgbClr val="FFFF00"/>
                </a:solidFill>
              </a:rPr>
              <a:t>int</a:t>
            </a:r>
            <a:r>
              <a:rPr lang="en-US" altLang="zh-CN" i="1" dirty="0">
                <a:solidFill>
                  <a:srgbClr val="FFFF00"/>
                </a:solidFill>
              </a:rPr>
              <a:t> </a:t>
            </a:r>
            <a:r>
              <a:rPr lang="en-US" altLang="zh-CN" i="1" dirty="0" err="1">
                <a:solidFill>
                  <a:srgbClr val="FFFF00"/>
                </a:solidFill>
              </a:rPr>
              <a:t>platform_device_add_data</a:t>
            </a:r>
            <a:r>
              <a:rPr lang="en-US" altLang="zh-CN" i="1" dirty="0">
                <a:solidFill>
                  <a:srgbClr val="FFFF00"/>
                </a:solidFill>
              </a:rPr>
              <a:t>(</a:t>
            </a:r>
            <a:r>
              <a:rPr lang="en-US" altLang="zh-CN" i="1" dirty="0" err="1">
                <a:solidFill>
                  <a:srgbClr val="FFFF00"/>
                </a:solidFill>
              </a:rPr>
              <a:t>struct</a:t>
            </a:r>
            <a:r>
              <a:rPr lang="en-US" altLang="zh-CN" i="1" dirty="0">
                <a:solidFill>
                  <a:srgbClr val="FFFF00"/>
                </a:solidFill>
              </a:rPr>
              <a:t> </a:t>
            </a:r>
            <a:r>
              <a:rPr lang="en-US" altLang="zh-CN" i="1" dirty="0" err="1">
                <a:solidFill>
                  <a:srgbClr val="FFFF00"/>
                </a:solidFill>
              </a:rPr>
              <a:t>platform_device</a:t>
            </a:r>
            <a:r>
              <a:rPr lang="en-US" altLang="zh-CN" i="1" dirty="0">
                <a:solidFill>
                  <a:srgbClr val="FFFF00"/>
                </a:solidFill>
              </a:rPr>
              <a:t> *</a:t>
            </a:r>
            <a:r>
              <a:rPr lang="en-US" altLang="zh-CN" i="1" dirty="0" err="1">
                <a:solidFill>
                  <a:srgbClr val="FFFF00"/>
                </a:solidFill>
              </a:rPr>
              <a:t>pdev</a:t>
            </a:r>
            <a:r>
              <a:rPr lang="en-US" altLang="zh-CN" i="1" dirty="0">
                <a:solidFill>
                  <a:srgbClr val="FFFF00"/>
                </a:solidFill>
              </a:rPr>
              <a:t>, </a:t>
            </a:r>
            <a:r>
              <a:rPr lang="en-US" altLang="zh-CN" i="1" dirty="0" err="1">
                <a:solidFill>
                  <a:srgbClr val="FFFF00"/>
                </a:solidFill>
              </a:rPr>
              <a:t>const</a:t>
            </a:r>
            <a:r>
              <a:rPr lang="en-US" altLang="zh-CN" i="1" dirty="0">
                <a:solidFill>
                  <a:srgbClr val="FFFF00"/>
                </a:solidFill>
              </a:rPr>
              <a:t> void *data, </a:t>
            </a:r>
            <a:r>
              <a:rPr lang="en-US" altLang="zh-CN" i="1" dirty="0" err="1">
                <a:solidFill>
                  <a:srgbClr val="FFFF00"/>
                </a:solidFill>
              </a:rPr>
              <a:t>size_t</a:t>
            </a:r>
            <a:r>
              <a:rPr lang="en-US" altLang="zh-CN" i="1" dirty="0">
                <a:solidFill>
                  <a:srgbClr val="FFFF00"/>
                </a:solidFill>
              </a:rPr>
              <a:t> size);</a:t>
            </a:r>
            <a:endParaRPr lang="zh-CN" altLang="en-US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0352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r>
              <a:rPr lang="zh-CN" altLang="en-US" dirty="0"/>
              <a:t>平台设备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申请到</a:t>
            </a:r>
            <a:r>
              <a:rPr lang="en-US" altLang="zh-CN" dirty="0" err="1" smtClean="0"/>
              <a:t>platform_device</a:t>
            </a:r>
            <a:r>
              <a:rPr lang="zh-CN" altLang="en-US" dirty="0" smtClean="0"/>
              <a:t>结构后，可以通过</a:t>
            </a:r>
            <a:r>
              <a:rPr lang="en-US" altLang="zh-CN" dirty="0" err="1" smtClean="0"/>
              <a:t>platform_device_register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往系统注册，</a:t>
            </a:r>
            <a:r>
              <a:rPr lang="en-US" altLang="zh-CN" dirty="0" err="1" smtClean="0"/>
              <a:t>platform_device_register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函数原型如下：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int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platform_device_register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en-US" altLang="zh-CN" dirty="0" err="1">
                <a:solidFill>
                  <a:srgbClr val="FFFF00"/>
                </a:solidFill>
              </a:rPr>
              <a:t>struct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platform_device</a:t>
            </a:r>
            <a:r>
              <a:rPr lang="en-US" altLang="zh-CN" dirty="0">
                <a:solidFill>
                  <a:srgbClr val="FFFF00"/>
                </a:solidFill>
              </a:rPr>
              <a:t> *</a:t>
            </a:r>
            <a:r>
              <a:rPr lang="en-US" altLang="zh-CN" dirty="0" err="1">
                <a:solidFill>
                  <a:srgbClr val="FFFF00"/>
                </a:solidFill>
              </a:rPr>
              <a:t>pdev</a:t>
            </a:r>
            <a:r>
              <a:rPr lang="en-US" altLang="zh-CN" dirty="0">
                <a:solidFill>
                  <a:srgbClr val="FFFF00"/>
                </a:solidFill>
              </a:rPr>
              <a:t>);</a:t>
            </a:r>
          </a:p>
          <a:p>
            <a:r>
              <a:rPr lang="en-US" altLang="zh-CN" dirty="0" err="1"/>
              <a:t>platform_device_register</a:t>
            </a:r>
            <a:r>
              <a:rPr lang="en-US" altLang="zh-CN" dirty="0"/>
              <a:t>()</a:t>
            </a:r>
            <a:r>
              <a:rPr lang="zh-CN" altLang="en-US" dirty="0"/>
              <a:t>只能往系统注册一个</a:t>
            </a:r>
            <a:r>
              <a:rPr lang="en-US" altLang="zh-CN" dirty="0" err="1"/>
              <a:t>platform_device</a:t>
            </a:r>
            <a:r>
              <a:rPr lang="zh-CN" altLang="en-US" dirty="0"/>
              <a:t>，如果有多个</a:t>
            </a:r>
            <a:r>
              <a:rPr lang="en-US" altLang="zh-CN" dirty="0" err="1"/>
              <a:t>platform_device</a:t>
            </a:r>
            <a:r>
              <a:rPr lang="zh-CN" altLang="en-US" dirty="0"/>
              <a:t>，可以用</a:t>
            </a:r>
            <a:r>
              <a:rPr lang="en-US" altLang="zh-CN" dirty="0" err="1"/>
              <a:t>platform_add_devices</a:t>
            </a:r>
            <a:r>
              <a:rPr lang="en-US" altLang="zh-CN" dirty="0"/>
              <a:t>()</a:t>
            </a:r>
            <a:r>
              <a:rPr lang="zh-CN" altLang="en-US" dirty="0"/>
              <a:t>一次性完成注册，</a:t>
            </a:r>
            <a:r>
              <a:rPr lang="en-US" altLang="zh-CN" dirty="0" err="1"/>
              <a:t>platform_add_devices</a:t>
            </a:r>
            <a:r>
              <a:rPr lang="en-US" altLang="zh-CN" dirty="0"/>
              <a:t>()</a:t>
            </a:r>
            <a:r>
              <a:rPr lang="zh-CN" altLang="en-US" dirty="0"/>
              <a:t>函数原型如下：</a:t>
            </a:r>
          </a:p>
          <a:p>
            <a:r>
              <a:rPr lang="fr-FR" altLang="zh-CN" dirty="0">
                <a:solidFill>
                  <a:srgbClr val="FFFF00"/>
                </a:solidFill>
              </a:rPr>
              <a:t>int platform_add_devices(struct platform_device **devs, int num);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61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注销平台设备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platform_device_unregister</a:t>
            </a:r>
            <a:r>
              <a:rPr lang="en-US" altLang="zh-CN" dirty="0"/>
              <a:t>()</a:t>
            </a:r>
            <a:r>
              <a:rPr lang="zh-CN" altLang="en-US" dirty="0"/>
              <a:t>可以注销系统的</a:t>
            </a:r>
            <a:r>
              <a:rPr lang="en-US" altLang="zh-CN" dirty="0" err="1"/>
              <a:t>platform_device</a:t>
            </a:r>
            <a:r>
              <a:rPr lang="zh-CN" altLang="en-US" dirty="0"/>
              <a:t>，</a:t>
            </a:r>
            <a:r>
              <a:rPr lang="en-US" altLang="zh-CN" dirty="0" err="1"/>
              <a:t>platform_device_unregister</a:t>
            </a:r>
            <a:r>
              <a:rPr lang="en-US" altLang="zh-CN" dirty="0"/>
              <a:t>()</a:t>
            </a:r>
            <a:r>
              <a:rPr lang="zh-CN" altLang="en-US" dirty="0"/>
              <a:t>函数原型如下：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void </a:t>
            </a:r>
            <a:r>
              <a:rPr lang="en-US" altLang="zh-CN" dirty="0" err="1">
                <a:solidFill>
                  <a:srgbClr val="FFFF00"/>
                </a:solidFill>
              </a:rPr>
              <a:t>platform_device_unregister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en-US" altLang="zh-CN" dirty="0" err="1">
                <a:solidFill>
                  <a:srgbClr val="FFFF00"/>
                </a:solidFill>
              </a:rPr>
              <a:t>struct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platform_device</a:t>
            </a:r>
            <a:r>
              <a:rPr lang="en-US" altLang="zh-CN" dirty="0">
                <a:solidFill>
                  <a:srgbClr val="FFFF00"/>
                </a:solidFill>
              </a:rPr>
              <a:t> *</a:t>
            </a:r>
            <a:r>
              <a:rPr lang="en-US" altLang="zh-CN" dirty="0" err="1">
                <a:solidFill>
                  <a:srgbClr val="FFFF00"/>
                </a:solidFill>
              </a:rPr>
              <a:t>pdev</a:t>
            </a:r>
            <a:r>
              <a:rPr lang="en-US" altLang="zh-CN" dirty="0">
                <a:solidFill>
                  <a:srgbClr val="FFFF00"/>
                </a:solidFill>
              </a:rPr>
              <a:t>);</a:t>
            </a:r>
          </a:p>
          <a:p>
            <a:r>
              <a:rPr lang="zh-CN" altLang="en-US" dirty="0"/>
              <a:t>如果已经定义了设备的资源和私有数据，可以用</a:t>
            </a:r>
            <a:r>
              <a:rPr lang="en-US" altLang="zh-CN" dirty="0" err="1"/>
              <a:t>platform_device_register_resndata</a:t>
            </a:r>
            <a:r>
              <a:rPr lang="en-US" altLang="zh-CN" dirty="0"/>
              <a:t>()</a:t>
            </a:r>
            <a:r>
              <a:rPr lang="zh-CN" altLang="en-US" dirty="0"/>
              <a:t>一次性完成数据结构申请、资源和私有数据添加以及设备</a:t>
            </a:r>
            <a:r>
              <a:rPr lang="zh-CN" altLang="en-US" dirty="0" smtClean="0"/>
              <a:t>注册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4087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获取设备的</a:t>
            </a:r>
            <a:r>
              <a:rPr lang="zh-CN" altLang="en-US" dirty="0" smtClean="0"/>
              <a:t>资源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驱动程序往往需要对设备的资源进行处理，所以必须从包含资源定义的</a:t>
            </a:r>
            <a:r>
              <a:rPr lang="en-US" altLang="zh-CN" dirty="0" err="1"/>
              <a:t>platform_device</a:t>
            </a:r>
            <a:r>
              <a:rPr lang="zh-CN" altLang="en-US" dirty="0"/>
              <a:t>结构中获取所需要的资源，内核提供了这样的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en-US" altLang="zh-CN" dirty="0" err="1"/>
              <a:t>platform_get_resource</a:t>
            </a:r>
            <a:r>
              <a:rPr lang="en-US" altLang="zh-CN" dirty="0"/>
              <a:t>()</a:t>
            </a:r>
            <a:r>
              <a:rPr lang="zh-CN" altLang="en-US" dirty="0"/>
              <a:t>函数提供了获取资源的接口：</a:t>
            </a:r>
          </a:p>
          <a:p>
            <a:r>
              <a:rPr lang="en-US" altLang="zh-CN" dirty="0" err="1">
                <a:solidFill>
                  <a:srgbClr val="FFFF00"/>
                </a:solidFill>
              </a:rPr>
              <a:t>struct</a:t>
            </a:r>
            <a:r>
              <a:rPr lang="en-US" altLang="zh-CN" dirty="0">
                <a:solidFill>
                  <a:srgbClr val="FFFF00"/>
                </a:solidFill>
              </a:rPr>
              <a:t> resource *</a:t>
            </a:r>
            <a:r>
              <a:rPr lang="en-US" altLang="zh-CN" dirty="0" err="1">
                <a:solidFill>
                  <a:srgbClr val="FFFF00"/>
                </a:solidFill>
              </a:rPr>
              <a:t>platform_get_resource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en-US" altLang="zh-CN" dirty="0" err="1">
                <a:solidFill>
                  <a:srgbClr val="FFFF00"/>
                </a:solidFill>
              </a:rPr>
              <a:t>struct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platform_device</a:t>
            </a:r>
            <a:r>
              <a:rPr lang="en-US" altLang="zh-CN" dirty="0">
                <a:solidFill>
                  <a:srgbClr val="FFFF00"/>
                </a:solidFill>
              </a:rPr>
              <a:t> *</a:t>
            </a:r>
            <a:r>
              <a:rPr lang="en-US" altLang="zh-CN" dirty="0" err="1">
                <a:solidFill>
                  <a:srgbClr val="FFFF00"/>
                </a:solidFill>
              </a:rPr>
              <a:t>dev,unsigned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int</a:t>
            </a:r>
            <a:r>
              <a:rPr lang="en-US" altLang="zh-CN" dirty="0">
                <a:solidFill>
                  <a:srgbClr val="FFFF00"/>
                </a:solidFill>
              </a:rPr>
              <a:t> type, unsigned </a:t>
            </a:r>
            <a:r>
              <a:rPr lang="en-US" altLang="zh-CN" dirty="0" err="1">
                <a:solidFill>
                  <a:srgbClr val="FFFF00"/>
                </a:solidFill>
              </a:rPr>
              <a:t>int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err="1">
                <a:solidFill>
                  <a:srgbClr val="FFFF00"/>
                </a:solidFill>
              </a:rPr>
              <a:t>num</a:t>
            </a:r>
            <a:r>
              <a:rPr lang="en-US" altLang="zh-CN" dirty="0">
                <a:solidFill>
                  <a:srgbClr val="FFFF00"/>
                </a:solidFill>
              </a:rPr>
              <a:t>);</a:t>
            </a:r>
          </a:p>
          <a:p>
            <a:r>
              <a:rPr lang="en-US" altLang="zh-CN" dirty="0"/>
              <a:t>dev</a:t>
            </a:r>
            <a:r>
              <a:rPr lang="zh-CN" altLang="en-US" dirty="0"/>
              <a:t>指向包含资源定义的</a:t>
            </a:r>
            <a:r>
              <a:rPr lang="en-US" altLang="zh-CN" dirty="0" err="1"/>
              <a:t>platform_device</a:t>
            </a:r>
            <a:r>
              <a:rPr lang="zh-CN" altLang="en-US" dirty="0"/>
              <a:t>结构；</a:t>
            </a:r>
            <a:r>
              <a:rPr lang="en-US" altLang="zh-CN" dirty="0"/>
              <a:t>type</a:t>
            </a:r>
            <a:r>
              <a:rPr lang="zh-CN" altLang="en-US" dirty="0"/>
              <a:t>表示将要获取的资源类型；</a:t>
            </a:r>
            <a:r>
              <a:rPr lang="en-US" altLang="zh-CN" dirty="0" err="1"/>
              <a:t>num</a:t>
            </a:r>
            <a:r>
              <a:rPr lang="zh-CN" altLang="en-US" dirty="0"/>
              <a:t>表示获取资源的数量。返回值为</a:t>
            </a:r>
            <a:r>
              <a:rPr lang="en-US" altLang="zh-CN" dirty="0"/>
              <a:t>0</a:t>
            </a:r>
            <a:r>
              <a:rPr lang="zh-CN" altLang="en-US" dirty="0"/>
              <a:t>表示获取失败，成功返回申请的资源地址。</a:t>
            </a:r>
          </a:p>
        </p:txBody>
      </p:sp>
    </p:spTree>
    <p:extLst>
      <p:ext uri="{BB962C8B-B14F-4D97-AF65-F5344CB8AC3E}">
        <p14:creationId xmlns:p14="http://schemas.microsoft.com/office/powerpoint/2010/main" val="22870481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401" y="304800"/>
            <a:ext cx="10131425" cy="1074821"/>
          </a:xfrm>
        </p:spPr>
        <p:txBody>
          <a:bodyPr/>
          <a:lstStyle/>
          <a:p>
            <a:r>
              <a:rPr lang="zh-CN" altLang="en-US" dirty="0"/>
              <a:t>向系统添加平台设备的流程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401" y="1379621"/>
            <a:ext cx="3771899" cy="4411580"/>
          </a:xfrm>
        </p:spPr>
        <p:txBody>
          <a:bodyPr>
            <a:normAutofit/>
          </a:bodyPr>
          <a:lstStyle/>
          <a:p>
            <a:r>
              <a:rPr lang="zh-CN" altLang="en-US" dirty="0"/>
              <a:t>向系统添加一个平台设备，可以通过两种方式完成：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 </a:t>
            </a:r>
            <a:r>
              <a:rPr lang="zh-CN" altLang="en-US" dirty="0"/>
              <a:t>方式</a:t>
            </a:r>
            <a:r>
              <a:rPr lang="en-US" altLang="zh-CN" dirty="0"/>
              <a:t>1</a:t>
            </a:r>
            <a:r>
              <a:rPr lang="zh-CN" altLang="en-US" dirty="0"/>
              <a:t>：定义资源，然后定义</a:t>
            </a:r>
            <a:r>
              <a:rPr lang="en-US" altLang="zh-CN" dirty="0" err="1"/>
              <a:t>platform_device</a:t>
            </a:r>
            <a:r>
              <a:rPr lang="zh-CN" altLang="en-US" dirty="0"/>
              <a:t>结构并初始化；最后注册；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方式</a:t>
            </a:r>
            <a:r>
              <a:rPr lang="en-US" altLang="zh-CN" dirty="0"/>
              <a:t>2</a:t>
            </a:r>
            <a:r>
              <a:rPr lang="zh-CN" altLang="en-US" dirty="0"/>
              <a:t>：定义资源，然后动态分配一个</a:t>
            </a:r>
            <a:r>
              <a:rPr lang="en-US" altLang="zh-CN" dirty="0" err="1"/>
              <a:t>platform_device</a:t>
            </a:r>
            <a:r>
              <a:rPr lang="zh-CN" altLang="en-US" dirty="0"/>
              <a:t>结构，接着往结构添加资源信息，最后注册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212" y="1379621"/>
            <a:ext cx="7708688" cy="430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861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平台</a:t>
            </a:r>
            <a:r>
              <a:rPr lang="zh-CN" altLang="en-US" dirty="0" smtClean="0"/>
              <a:t>驱动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5801" y="1498600"/>
            <a:ext cx="10131425" cy="4648200"/>
          </a:xfrm>
        </p:spPr>
        <p:txBody>
          <a:bodyPr/>
          <a:lstStyle/>
          <a:p>
            <a:r>
              <a:rPr lang="en-US" altLang="zh-CN" dirty="0" err="1" smtClean="0"/>
              <a:t>platform_driver</a:t>
            </a:r>
            <a:r>
              <a:rPr lang="zh-CN" altLang="en-US" dirty="0"/>
              <a:t>是</a:t>
            </a:r>
            <a:r>
              <a:rPr lang="en-US" altLang="zh-CN" dirty="0" err="1"/>
              <a:t>device_driver</a:t>
            </a:r>
            <a:r>
              <a:rPr lang="zh-CN" altLang="en-US" dirty="0"/>
              <a:t>的封装，提供了驱动的</a:t>
            </a:r>
            <a:r>
              <a:rPr lang="en-US" altLang="zh-CN" dirty="0"/>
              <a:t>probe</a:t>
            </a:r>
            <a:r>
              <a:rPr lang="zh-CN" altLang="en-US" dirty="0"/>
              <a:t>和</a:t>
            </a:r>
            <a:r>
              <a:rPr lang="en-US" altLang="zh-CN" dirty="0"/>
              <a:t>remove</a:t>
            </a:r>
            <a:r>
              <a:rPr lang="zh-CN" altLang="en-US" dirty="0"/>
              <a:t>方法，也提供了与电源管理相关的</a:t>
            </a:r>
            <a:r>
              <a:rPr lang="en-US" altLang="zh-CN" dirty="0"/>
              <a:t>shutdown</a:t>
            </a:r>
            <a:r>
              <a:rPr lang="zh-CN" altLang="en-US" dirty="0"/>
              <a:t>和</a:t>
            </a:r>
            <a:r>
              <a:rPr lang="en-US" altLang="zh-CN" dirty="0"/>
              <a:t>suspend</a:t>
            </a:r>
            <a:r>
              <a:rPr lang="zh-CN" altLang="en-US" dirty="0"/>
              <a:t>等方法，</a:t>
            </a:r>
            <a:r>
              <a:rPr lang="zh-CN" altLang="en-US" dirty="0" smtClean="0"/>
              <a:t>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45" y="2573420"/>
            <a:ext cx="10202464" cy="384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16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平台驱动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err="1"/>
              <a:t>Platform_driver</a:t>
            </a:r>
            <a:r>
              <a:rPr lang="zh-CN" altLang="en-US" dirty="0"/>
              <a:t>有</a:t>
            </a:r>
            <a:r>
              <a:rPr lang="en-US" altLang="zh-CN" dirty="0"/>
              <a:t>5</a:t>
            </a:r>
            <a:r>
              <a:rPr lang="zh-CN" altLang="en-US" dirty="0"/>
              <a:t>个方法：</a:t>
            </a:r>
          </a:p>
          <a:p>
            <a:r>
              <a:rPr lang="zh-CN" altLang="en-US" dirty="0"/>
              <a:t> </a:t>
            </a:r>
            <a:r>
              <a:rPr lang="en-US" altLang="zh-CN" dirty="0"/>
              <a:t>probe</a:t>
            </a:r>
            <a:r>
              <a:rPr lang="zh-CN" altLang="en-US" dirty="0"/>
              <a:t>成员指向驱动的探测代码，在</a:t>
            </a:r>
            <a:r>
              <a:rPr lang="en-US" altLang="zh-CN" dirty="0"/>
              <a:t>probe</a:t>
            </a:r>
            <a:r>
              <a:rPr lang="zh-CN" altLang="en-US" dirty="0"/>
              <a:t>方法中获取设备的资源信息并进行处理，如进行物理地址到虚拟地址的</a:t>
            </a:r>
            <a:r>
              <a:rPr lang="en-US" altLang="zh-CN" dirty="0"/>
              <a:t>remap</a:t>
            </a:r>
            <a:r>
              <a:rPr lang="zh-CN" altLang="en-US" dirty="0"/>
              <a:t>，或者申请中断等操作，与模块的初始化代码不同；</a:t>
            </a:r>
          </a:p>
          <a:p>
            <a:r>
              <a:rPr lang="zh-CN" altLang="en-US" dirty="0"/>
              <a:t> </a:t>
            </a:r>
            <a:r>
              <a:rPr lang="en-US" altLang="zh-CN" dirty="0"/>
              <a:t>remove</a:t>
            </a:r>
            <a:r>
              <a:rPr lang="zh-CN" altLang="en-US" dirty="0"/>
              <a:t>成员指向驱动的移除代码，进行一些资源释放和清理工作，如取消物理地址与虚拟地址的映射关系，或者释放中断号等，与模块的退出代码不同；</a:t>
            </a:r>
          </a:p>
          <a:p>
            <a:r>
              <a:rPr lang="zh-CN" altLang="en-US" dirty="0"/>
              <a:t> </a:t>
            </a:r>
            <a:r>
              <a:rPr lang="en-US" altLang="zh-CN" dirty="0"/>
              <a:t>shutdown</a:t>
            </a:r>
            <a:r>
              <a:rPr lang="zh-CN" altLang="en-US" dirty="0"/>
              <a:t>成员指向设备被关闭时的实现代码；</a:t>
            </a:r>
          </a:p>
          <a:p>
            <a:r>
              <a:rPr lang="zh-CN" altLang="en-US" dirty="0"/>
              <a:t> </a:t>
            </a:r>
            <a:r>
              <a:rPr lang="en-US" altLang="zh-CN" dirty="0"/>
              <a:t>suspend</a:t>
            </a:r>
            <a:r>
              <a:rPr lang="zh-CN" altLang="en-US" dirty="0"/>
              <a:t>成员执行设备挂起时候的处理代码；</a:t>
            </a:r>
          </a:p>
          <a:p>
            <a:r>
              <a:rPr lang="zh-CN" altLang="en-US" dirty="0"/>
              <a:t> </a:t>
            </a:r>
            <a:r>
              <a:rPr lang="en-US" altLang="zh-CN" dirty="0"/>
              <a:t>resume</a:t>
            </a:r>
            <a:r>
              <a:rPr lang="zh-CN" altLang="en-US" dirty="0"/>
              <a:t>成员执行设备从挂起中恢复的处理代码。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6920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注册和注销</a:t>
            </a:r>
            <a:r>
              <a:rPr lang="en-US" altLang="zh-CN" b="1" dirty="0" err="1"/>
              <a:t>platform_driver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注册和注销</a:t>
            </a:r>
            <a:r>
              <a:rPr lang="en-US" altLang="zh-CN" dirty="0" err="1"/>
              <a:t>platform_driver</a:t>
            </a:r>
            <a:r>
              <a:rPr lang="zh-CN" altLang="en-US" dirty="0"/>
              <a:t>的函数分别是</a:t>
            </a:r>
            <a:r>
              <a:rPr lang="en-US" altLang="zh-CN" dirty="0" err="1"/>
              <a:t>platform_driver_register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platform_driver_unregister</a:t>
            </a:r>
            <a:r>
              <a:rPr lang="en-US" altLang="zh-CN" dirty="0"/>
              <a:t>()</a:t>
            </a:r>
            <a:r>
              <a:rPr lang="zh-CN" altLang="en-US" dirty="0"/>
              <a:t>，函数原型分别如下：</a:t>
            </a:r>
          </a:p>
          <a:p>
            <a:r>
              <a:rPr lang="en-US" altLang="zh-CN" i="1" dirty="0" err="1">
                <a:solidFill>
                  <a:srgbClr val="FFFF00"/>
                </a:solidFill>
              </a:rPr>
              <a:t>int</a:t>
            </a:r>
            <a:r>
              <a:rPr lang="en-US" altLang="zh-CN" i="1" dirty="0">
                <a:solidFill>
                  <a:srgbClr val="FFFF00"/>
                </a:solidFill>
              </a:rPr>
              <a:t> </a:t>
            </a:r>
            <a:r>
              <a:rPr lang="en-US" altLang="zh-CN" i="1" dirty="0" err="1">
                <a:solidFill>
                  <a:srgbClr val="FFFF00"/>
                </a:solidFill>
              </a:rPr>
              <a:t>platform_driver_register</a:t>
            </a:r>
            <a:r>
              <a:rPr lang="en-US" altLang="zh-CN" i="1" dirty="0">
                <a:solidFill>
                  <a:srgbClr val="FFFF00"/>
                </a:solidFill>
              </a:rPr>
              <a:t>(</a:t>
            </a:r>
            <a:r>
              <a:rPr lang="en-US" altLang="zh-CN" i="1" dirty="0" err="1">
                <a:solidFill>
                  <a:srgbClr val="FFFF00"/>
                </a:solidFill>
              </a:rPr>
              <a:t>struct</a:t>
            </a:r>
            <a:r>
              <a:rPr lang="en-US" altLang="zh-CN" i="1" dirty="0">
                <a:solidFill>
                  <a:srgbClr val="FFFF00"/>
                </a:solidFill>
              </a:rPr>
              <a:t> </a:t>
            </a:r>
            <a:r>
              <a:rPr lang="en-US" altLang="zh-CN" i="1" dirty="0" err="1">
                <a:solidFill>
                  <a:srgbClr val="FFFF00"/>
                </a:solidFill>
              </a:rPr>
              <a:t>platform_driver</a:t>
            </a:r>
            <a:r>
              <a:rPr lang="en-US" altLang="zh-CN" i="1" dirty="0">
                <a:solidFill>
                  <a:srgbClr val="FFFF00"/>
                </a:solidFill>
              </a:rPr>
              <a:t> *</a:t>
            </a:r>
            <a:r>
              <a:rPr lang="en-US" altLang="zh-CN" i="1" dirty="0" err="1">
                <a:solidFill>
                  <a:srgbClr val="FFFF00"/>
                </a:solidFill>
              </a:rPr>
              <a:t>drv</a:t>
            </a:r>
            <a:r>
              <a:rPr lang="en-US" altLang="zh-CN" i="1" dirty="0" smtClean="0">
                <a:solidFill>
                  <a:srgbClr val="FFFF00"/>
                </a:solidFill>
              </a:rPr>
              <a:t>);</a:t>
            </a:r>
          </a:p>
          <a:p>
            <a:r>
              <a:rPr lang="en-US" altLang="zh-CN" i="1" dirty="0" smtClean="0">
                <a:solidFill>
                  <a:srgbClr val="FFFF00"/>
                </a:solidFill>
              </a:rPr>
              <a:t>void </a:t>
            </a:r>
            <a:r>
              <a:rPr lang="en-US" altLang="zh-CN" i="1" dirty="0" err="1">
                <a:solidFill>
                  <a:srgbClr val="FFFF00"/>
                </a:solidFill>
              </a:rPr>
              <a:t>platform_driver_unregister</a:t>
            </a:r>
            <a:r>
              <a:rPr lang="en-US" altLang="zh-CN" i="1" dirty="0">
                <a:solidFill>
                  <a:srgbClr val="FFFF00"/>
                </a:solidFill>
              </a:rPr>
              <a:t>(</a:t>
            </a:r>
            <a:r>
              <a:rPr lang="en-US" altLang="zh-CN" i="1" dirty="0" err="1">
                <a:solidFill>
                  <a:srgbClr val="FFFF00"/>
                </a:solidFill>
              </a:rPr>
              <a:t>struct</a:t>
            </a:r>
            <a:r>
              <a:rPr lang="en-US" altLang="zh-CN" i="1" dirty="0">
                <a:solidFill>
                  <a:srgbClr val="FFFF00"/>
                </a:solidFill>
              </a:rPr>
              <a:t> </a:t>
            </a:r>
            <a:r>
              <a:rPr lang="en-US" altLang="zh-CN" i="1" dirty="0" err="1">
                <a:solidFill>
                  <a:srgbClr val="FFFF00"/>
                </a:solidFill>
              </a:rPr>
              <a:t>platform_driver</a:t>
            </a:r>
            <a:r>
              <a:rPr lang="en-US" altLang="zh-CN" i="1" dirty="0">
                <a:solidFill>
                  <a:srgbClr val="FFFF00"/>
                </a:solidFill>
              </a:rPr>
              <a:t> *</a:t>
            </a:r>
            <a:r>
              <a:rPr lang="en-US" altLang="zh-CN" i="1" dirty="0" err="1">
                <a:solidFill>
                  <a:srgbClr val="FFFF00"/>
                </a:solidFill>
              </a:rPr>
              <a:t>drv</a:t>
            </a:r>
            <a:r>
              <a:rPr lang="en-US" altLang="zh-CN" i="1" dirty="0">
                <a:solidFill>
                  <a:srgbClr val="FFFF00"/>
                </a:solidFill>
              </a:rPr>
              <a:t>);</a:t>
            </a:r>
          </a:p>
          <a:p>
            <a:r>
              <a:rPr lang="zh-CN" altLang="en-US" dirty="0"/>
              <a:t>另外，</a:t>
            </a:r>
            <a:r>
              <a:rPr lang="en-US" altLang="zh-CN" dirty="0" err="1"/>
              <a:t>platform_driver_probe</a:t>
            </a:r>
            <a:r>
              <a:rPr lang="en-US" altLang="zh-CN" dirty="0"/>
              <a:t>()</a:t>
            </a:r>
            <a:r>
              <a:rPr lang="zh-CN" altLang="en-US" dirty="0"/>
              <a:t>函数也能完成设备注册，原型如下：</a:t>
            </a:r>
          </a:p>
          <a:p>
            <a:r>
              <a:rPr lang="en-US" altLang="zh-CN" i="1" dirty="0" err="1">
                <a:solidFill>
                  <a:srgbClr val="FFFF00"/>
                </a:solidFill>
              </a:rPr>
              <a:t>int</a:t>
            </a:r>
            <a:r>
              <a:rPr lang="en-US" altLang="zh-CN" i="1" dirty="0">
                <a:solidFill>
                  <a:srgbClr val="FFFF00"/>
                </a:solidFill>
              </a:rPr>
              <a:t> </a:t>
            </a:r>
            <a:r>
              <a:rPr lang="en-US" altLang="zh-CN" i="1" dirty="0" err="1">
                <a:solidFill>
                  <a:srgbClr val="FFFF00"/>
                </a:solidFill>
              </a:rPr>
              <a:t>platform_driver_probe</a:t>
            </a:r>
            <a:r>
              <a:rPr lang="en-US" altLang="zh-CN" i="1" dirty="0">
                <a:solidFill>
                  <a:srgbClr val="FFFF00"/>
                </a:solidFill>
              </a:rPr>
              <a:t>(</a:t>
            </a:r>
            <a:r>
              <a:rPr lang="en-US" altLang="zh-CN" i="1" dirty="0" err="1">
                <a:solidFill>
                  <a:srgbClr val="FFFF00"/>
                </a:solidFill>
              </a:rPr>
              <a:t>struct</a:t>
            </a:r>
            <a:r>
              <a:rPr lang="en-US" altLang="zh-CN" i="1" dirty="0">
                <a:solidFill>
                  <a:srgbClr val="FFFF00"/>
                </a:solidFill>
              </a:rPr>
              <a:t> </a:t>
            </a:r>
            <a:r>
              <a:rPr lang="en-US" altLang="zh-CN" i="1" dirty="0" err="1">
                <a:solidFill>
                  <a:srgbClr val="FFFF00"/>
                </a:solidFill>
              </a:rPr>
              <a:t>platform_driver</a:t>
            </a:r>
            <a:r>
              <a:rPr lang="en-US" altLang="zh-CN" i="1" dirty="0">
                <a:solidFill>
                  <a:srgbClr val="FFFF00"/>
                </a:solidFill>
              </a:rPr>
              <a:t> *driver, </a:t>
            </a:r>
            <a:r>
              <a:rPr lang="en-US" altLang="zh-CN" i="1" dirty="0" err="1">
                <a:solidFill>
                  <a:srgbClr val="FFFF00"/>
                </a:solidFill>
              </a:rPr>
              <a:t>int</a:t>
            </a:r>
            <a:r>
              <a:rPr lang="en-US" altLang="zh-CN" i="1" dirty="0">
                <a:solidFill>
                  <a:srgbClr val="FFFF00"/>
                </a:solidFill>
              </a:rPr>
              <a:t> (*probe)(</a:t>
            </a:r>
            <a:r>
              <a:rPr lang="en-US" altLang="zh-CN" i="1" dirty="0" err="1">
                <a:solidFill>
                  <a:srgbClr val="FFFF00"/>
                </a:solidFill>
              </a:rPr>
              <a:t>struct</a:t>
            </a:r>
            <a:r>
              <a:rPr lang="en-US" altLang="zh-CN" i="1" dirty="0">
                <a:solidFill>
                  <a:srgbClr val="FFFF00"/>
                </a:solidFill>
              </a:rPr>
              <a:t> </a:t>
            </a:r>
            <a:r>
              <a:rPr lang="en-US" altLang="zh-CN" i="1" dirty="0" err="1">
                <a:solidFill>
                  <a:srgbClr val="FFFF00"/>
                </a:solidFill>
              </a:rPr>
              <a:t>platform_device</a:t>
            </a:r>
            <a:r>
              <a:rPr lang="en-US" altLang="zh-CN" i="1" dirty="0">
                <a:solidFill>
                  <a:srgbClr val="FFFF00"/>
                </a:solidFill>
              </a:rPr>
              <a:t> *));</a:t>
            </a:r>
          </a:p>
          <a:p>
            <a:r>
              <a:rPr lang="zh-CN" altLang="en-US" dirty="0"/>
              <a:t>如果已经明确知道一个设备不支持热插拔，可以在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zh-CN" altLang="en-US" dirty="0"/>
              <a:t>断代码中调用</a:t>
            </a:r>
            <a:r>
              <a:rPr lang="en-US" altLang="zh-CN" dirty="0" err="1"/>
              <a:t>platform_driver_probe</a:t>
            </a:r>
            <a:r>
              <a:rPr lang="en-US" altLang="zh-CN" dirty="0"/>
              <a:t>()</a:t>
            </a:r>
            <a:r>
              <a:rPr lang="zh-CN" altLang="en-US" dirty="0"/>
              <a:t>函数，以减少运行时对内存的消耗。</a:t>
            </a:r>
          </a:p>
        </p:txBody>
      </p:sp>
    </p:spTree>
    <p:extLst>
      <p:ext uri="{BB962C8B-B14F-4D97-AF65-F5344CB8AC3E}">
        <p14:creationId xmlns:p14="http://schemas.microsoft.com/office/powerpoint/2010/main" val="29349208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平台驱动与普通驱动的差异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platform</a:t>
            </a:r>
            <a:r>
              <a:rPr lang="zh-CN" altLang="en-US" dirty="0"/>
              <a:t>机制编写的驱动与普通字符驱动，只是在框架上有差别，驱动的实际内容是差不多相同的，如果有必要的话，一个普通驱动很容易就可被改写为</a:t>
            </a:r>
            <a:r>
              <a:rPr lang="en-US" altLang="zh-CN" dirty="0"/>
              <a:t>platform</a:t>
            </a:r>
            <a:r>
              <a:rPr lang="zh-CN" altLang="en-US" dirty="0"/>
              <a:t>驱动。图</a:t>
            </a:r>
            <a:r>
              <a:rPr lang="en-US" altLang="zh-CN" dirty="0"/>
              <a:t>2.8</a:t>
            </a:r>
            <a:r>
              <a:rPr lang="zh-CN" altLang="en-US" dirty="0"/>
              <a:t>是普通字符驱动与平台驱动的框架对照。</a:t>
            </a:r>
          </a:p>
        </p:txBody>
      </p:sp>
    </p:spTree>
    <p:extLst>
      <p:ext uri="{BB962C8B-B14F-4D97-AF65-F5344CB8AC3E}">
        <p14:creationId xmlns:p14="http://schemas.microsoft.com/office/powerpoint/2010/main" val="25817618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609599"/>
            <a:ext cx="10727081" cy="527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4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测试程序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驱动编写后，都需要进行测试才能知道驱动是否能工作，工作是否正常。驱动程序实现了哪些方法，测试程序就需要编写程序，进行相关的系统调用，对各种方法进行测试。如果测试不完善，带来的问题是很难估计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对于已经实现的字符驱动框架，可以编写一个测试程序，进行相应的系统调用，测试驱动所实现方法的代码是否被运行。如程序清单</a:t>
            </a:r>
            <a:r>
              <a:rPr lang="en-US" altLang="zh-CN" dirty="0"/>
              <a:t>2.18</a:t>
            </a:r>
            <a:r>
              <a:rPr lang="zh-CN" altLang="en-US" dirty="0"/>
              <a:t>所示是一个测试范例程序。</a:t>
            </a:r>
          </a:p>
        </p:txBody>
      </p:sp>
    </p:spTree>
    <p:extLst>
      <p:ext uri="{BB962C8B-B14F-4D97-AF65-F5344CB8AC3E}">
        <p14:creationId xmlns:p14="http://schemas.microsoft.com/office/powerpoint/2010/main" val="5440338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03" y="-194433"/>
            <a:ext cx="7318255" cy="733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822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可以看到，将一个普通字符驱动改写为平台驱动，驱动各方法方法的实现以及</a:t>
            </a:r>
            <a:r>
              <a:rPr lang="en-US" altLang="zh-CN" dirty="0"/>
              <a:t>fops</a:t>
            </a:r>
            <a:r>
              <a:rPr lang="zh-CN" altLang="en-US" dirty="0"/>
              <a:t>定义都是一样的，不同之处是框架结构发生了变化，资源的申请和释放等代码的位置发生了变化：</a:t>
            </a:r>
          </a:p>
          <a:p>
            <a:pPr lvl="1"/>
            <a:r>
              <a:rPr lang="zh-CN" altLang="en-US" dirty="0" smtClean="0"/>
              <a:t>资源</a:t>
            </a:r>
            <a:r>
              <a:rPr lang="zh-CN" altLang="en-US" dirty="0"/>
              <a:t>申请、设备注册等从普通字符驱动的模块初始化部分移到了平台驱动的</a:t>
            </a:r>
            <a:r>
              <a:rPr lang="en-US" altLang="zh-CN" dirty="0"/>
              <a:t>probe</a:t>
            </a:r>
            <a:r>
              <a:rPr lang="zh-CN" altLang="en-US" dirty="0"/>
              <a:t>方法，对于特殊情况，也可以继续放在模块初始化代码中；</a:t>
            </a:r>
          </a:p>
          <a:p>
            <a:pPr lvl="1"/>
            <a:r>
              <a:rPr lang="zh-CN" altLang="en-US" dirty="0" smtClean="0"/>
              <a:t>设备</a:t>
            </a:r>
            <a:r>
              <a:rPr lang="zh-CN" altLang="en-US" dirty="0"/>
              <a:t>注销、资源释放等从普通字符驱动的模块退出代码移到了平台驱动的</a:t>
            </a:r>
            <a:r>
              <a:rPr lang="en-US" altLang="zh-CN" dirty="0"/>
              <a:t>remove</a:t>
            </a:r>
            <a:r>
              <a:rPr lang="zh-CN" altLang="en-US" dirty="0"/>
              <a:t>方法。</a:t>
            </a:r>
          </a:p>
          <a:p>
            <a:r>
              <a:rPr lang="zh-CN" altLang="en-US" dirty="0"/>
              <a:t>平台驱动还增加了资源定义和初始化、平台设备和驱动的定义和初始化，以及驱动必要方法的实现等。</a:t>
            </a:r>
          </a:p>
          <a:p>
            <a:r>
              <a:rPr lang="zh-CN" altLang="en-US" dirty="0"/>
              <a:t>平台驱动的模块初始化代码可以很简单，几乎只需简单的调用平台设备注册和注销的接口函数。</a:t>
            </a:r>
          </a:p>
        </p:txBody>
      </p:sp>
    </p:spTree>
    <p:extLst>
      <p:ext uri="{BB962C8B-B14F-4D97-AF65-F5344CB8AC3E}">
        <p14:creationId xmlns:p14="http://schemas.microsoft.com/office/powerpoint/2010/main" val="22775214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</a:t>
            </a:r>
            <a:r>
              <a:rPr lang="zh-CN" altLang="en-US" dirty="0"/>
              <a:t>驱动范例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前面已经提到过，采用</a:t>
            </a:r>
            <a:r>
              <a:rPr lang="en-US" altLang="zh-CN" dirty="0"/>
              <a:t>platform</a:t>
            </a:r>
            <a:r>
              <a:rPr lang="zh-CN" altLang="en-US" dirty="0"/>
              <a:t>方式编程，能够很好的将资源与驱动分开，便于程序移植和驱动复用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继续</a:t>
            </a:r>
            <a:r>
              <a:rPr lang="zh-CN" altLang="en-US" dirty="0"/>
              <a:t>以</a:t>
            </a:r>
            <a:r>
              <a:rPr lang="en-US" altLang="zh-CN" dirty="0"/>
              <a:t>LED</a:t>
            </a:r>
            <a:r>
              <a:rPr lang="zh-CN" altLang="en-US" dirty="0"/>
              <a:t>为例，用</a:t>
            </a:r>
            <a:r>
              <a:rPr lang="en-US" altLang="zh-CN" dirty="0"/>
              <a:t>platform</a:t>
            </a:r>
            <a:r>
              <a:rPr lang="zh-CN" altLang="en-US" dirty="0"/>
              <a:t>方式重新实现</a:t>
            </a:r>
            <a:r>
              <a:rPr lang="en-US" altLang="zh-CN" dirty="0"/>
              <a:t>LED</a:t>
            </a:r>
            <a:r>
              <a:rPr lang="zh-CN" altLang="en-US" dirty="0"/>
              <a:t>驱动，实现</a:t>
            </a:r>
            <a:r>
              <a:rPr lang="zh-CN" altLang="en-US" dirty="0" smtClean="0"/>
              <a:t>与前面的</a:t>
            </a:r>
            <a:r>
              <a:rPr lang="en-US" altLang="zh-CN" dirty="0" smtClean="0"/>
              <a:t>LED</a:t>
            </a:r>
            <a:r>
              <a:rPr lang="zh-CN" altLang="en-US" dirty="0" smtClean="0"/>
              <a:t>驱动</a:t>
            </a:r>
            <a:r>
              <a:rPr lang="zh-CN" altLang="en-US" dirty="0"/>
              <a:t>相同的功能。</a:t>
            </a:r>
          </a:p>
          <a:p>
            <a:r>
              <a:rPr lang="zh-CN" altLang="en-US" dirty="0"/>
              <a:t>为了演示资源和驱动分离，本例将驱动分为如下两个模块：</a:t>
            </a:r>
          </a:p>
          <a:p>
            <a:pPr lvl="1"/>
            <a:r>
              <a:rPr lang="en-US" altLang="zh-CN" dirty="0" err="1" smtClean="0"/>
              <a:t>led_platform</a:t>
            </a:r>
            <a:r>
              <a:rPr lang="zh-CN" altLang="en-US" dirty="0"/>
              <a:t>模块：实现资源定义和</a:t>
            </a:r>
            <a:r>
              <a:rPr lang="en-US" altLang="zh-CN" dirty="0"/>
              <a:t>platform</a:t>
            </a:r>
            <a:r>
              <a:rPr lang="zh-CN" altLang="en-US" dirty="0"/>
              <a:t>设备注册；</a:t>
            </a:r>
          </a:p>
          <a:p>
            <a:pPr lvl="1"/>
            <a:r>
              <a:rPr lang="en-US" altLang="zh-CN" dirty="0" err="1" smtClean="0"/>
              <a:t>led_drv</a:t>
            </a:r>
            <a:r>
              <a:rPr lang="zh-CN" altLang="en-US" dirty="0"/>
              <a:t>模块：通过</a:t>
            </a:r>
            <a:r>
              <a:rPr lang="en-US" altLang="zh-CN" dirty="0"/>
              <a:t>platform</a:t>
            </a:r>
            <a:r>
              <a:rPr lang="zh-CN" altLang="en-US" dirty="0"/>
              <a:t>方式实现</a:t>
            </a:r>
            <a:r>
              <a:rPr lang="en-US" altLang="zh-CN" dirty="0"/>
              <a:t>LED</a:t>
            </a:r>
            <a:r>
              <a:rPr lang="zh-CN" altLang="en-US" dirty="0"/>
              <a:t>驱动。</a:t>
            </a:r>
          </a:p>
          <a:p>
            <a:r>
              <a:rPr lang="zh-CN" altLang="en-US" dirty="0" smtClean="0"/>
              <a:t>在</a:t>
            </a:r>
            <a:r>
              <a:rPr lang="zh-CN" altLang="en-US" dirty="0"/>
              <a:t>使用的时候，须依次插入</a:t>
            </a:r>
            <a:r>
              <a:rPr lang="en-US" altLang="zh-CN" dirty="0" err="1"/>
              <a:t>led_platform</a:t>
            </a:r>
            <a:r>
              <a:rPr lang="zh-CN" altLang="en-US" dirty="0"/>
              <a:t>和</a:t>
            </a:r>
            <a:r>
              <a:rPr lang="en-US" altLang="zh-CN" dirty="0" err="1"/>
              <a:t>led_drv</a:t>
            </a:r>
            <a:r>
              <a:rPr lang="zh-CN" altLang="en-US" dirty="0"/>
              <a:t>，才能生成设备节点。</a:t>
            </a:r>
          </a:p>
        </p:txBody>
      </p:sp>
    </p:spTree>
    <p:extLst>
      <p:ext uri="{BB962C8B-B14F-4D97-AF65-F5344CB8AC3E}">
        <p14:creationId xmlns:p14="http://schemas.microsoft.com/office/powerpoint/2010/main" val="26640562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110" y="308263"/>
            <a:ext cx="10131425" cy="1074821"/>
          </a:xfrm>
        </p:spPr>
        <p:txBody>
          <a:bodyPr/>
          <a:lstStyle/>
          <a:p>
            <a:r>
              <a:rPr lang="en-US" altLang="zh-CN" b="1" dirty="0" err="1"/>
              <a:t>led_drv</a:t>
            </a:r>
            <a:r>
              <a:rPr lang="zh-CN" altLang="en-US" dirty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1070264"/>
            <a:ext cx="10131425" cy="4987636"/>
          </a:xfrm>
        </p:spPr>
        <p:txBody>
          <a:bodyPr>
            <a:normAutofit fontScale="92500"/>
          </a:bodyPr>
          <a:lstStyle/>
          <a:p>
            <a:r>
              <a:rPr lang="en-US" altLang="zh-CN" dirty="0" err="1" smtClean="0"/>
              <a:t>led_drv</a:t>
            </a:r>
            <a:r>
              <a:rPr lang="zh-CN" altLang="en-US" dirty="0"/>
              <a:t>模块由</a:t>
            </a:r>
            <a:r>
              <a:rPr lang="en-US" altLang="zh-CN" dirty="0" err="1"/>
              <a:t>led_drv.c</a:t>
            </a:r>
            <a:r>
              <a:rPr lang="zh-CN" altLang="en-US" dirty="0"/>
              <a:t>和</a:t>
            </a:r>
            <a:r>
              <a:rPr lang="en-US" altLang="zh-CN" dirty="0" err="1"/>
              <a:t>led_drv.h</a:t>
            </a:r>
            <a:r>
              <a:rPr lang="zh-CN" altLang="en-US" dirty="0"/>
              <a:t>两个文件组成，其中</a:t>
            </a:r>
            <a:r>
              <a:rPr lang="en-US" altLang="zh-CN" dirty="0" err="1"/>
              <a:t>led_drv.h</a:t>
            </a:r>
            <a:r>
              <a:rPr lang="zh-CN" altLang="en-US" dirty="0" smtClean="0"/>
              <a:t>与前面提到的</a:t>
            </a:r>
            <a:r>
              <a:rPr lang="zh-CN" altLang="en-US" dirty="0"/>
              <a:t>头文件完全相同，参考程序清单</a:t>
            </a:r>
            <a:r>
              <a:rPr lang="en-US" altLang="zh-CN" dirty="0"/>
              <a:t>2.19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led_drv.c</a:t>
            </a:r>
            <a:r>
              <a:rPr lang="zh-CN" altLang="en-US" dirty="0"/>
              <a:t>的代码如程序清单</a:t>
            </a:r>
            <a:r>
              <a:rPr lang="en-US" altLang="zh-CN" dirty="0"/>
              <a:t>2.41</a:t>
            </a:r>
            <a:r>
              <a:rPr lang="zh-CN" altLang="en-US" dirty="0"/>
              <a:t>所示，实现了</a:t>
            </a:r>
            <a:r>
              <a:rPr lang="en-US" altLang="zh-CN" dirty="0"/>
              <a:t>led</a:t>
            </a:r>
            <a:r>
              <a:rPr lang="zh-CN" altLang="en-US" dirty="0"/>
              <a:t>的</a:t>
            </a:r>
            <a:r>
              <a:rPr lang="en-US" altLang="zh-CN" dirty="0"/>
              <a:t>platform</a:t>
            </a:r>
            <a:r>
              <a:rPr lang="zh-CN" altLang="en-US" dirty="0"/>
              <a:t>驱动，与程序清单</a:t>
            </a:r>
            <a:r>
              <a:rPr lang="en-US" altLang="zh-CN" dirty="0"/>
              <a:t>2.20</a:t>
            </a:r>
            <a:r>
              <a:rPr lang="zh-CN" altLang="en-US" dirty="0"/>
              <a:t>相比，设备的</a:t>
            </a:r>
            <a:r>
              <a:rPr lang="en-US" altLang="zh-CN" dirty="0"/>
              <a:t>fops</a:t>
            </a:r>
            <a:r>
              <a:rPr lang="zh-CN" altLang="en-US" dirty="0"/>
              <a:t>定义、</a:t>
            </a:r>
            <a:r>
              <a:rPr lang="en-US" altLang="zh-CN" dirty="0"/>
              <a:t>open</a:t>
            </a:r>
            <a:r>
              <a:rPr lang="zh-CN" altLang="en-US" dirty="0"/>
              <a:t>、</a:t>
            </a:r>
            <a:r>
              <a:rPr lang="en-US" altLang="zh-CN" dirty="0"/>
              <a:t>release</a:t>
            </a:r>
            <a:r>
              <a:rPr lang="zh-CN" altLang="en-US" dirty="0"/>
              <a:t>和</a:t>
            </a:r>
            <a:r>
              <a:rPr lang="en-US" altLang="zh-CN" dirty="0" err="1"/>
              <a:t>ioctl</a:t>
            </a:r>
            <a:r>
              <a:rPr lang="zh-CN" altLang="en-US" dirty="0"/>
              <a:t>等方法的定义和实现都相同，仅仅在模块初始化和退出代码的实现有差别，同时增加了</a:t>
            </a:r>
            <a:r>
              <a:rPr lang="en-US" altLang="zh-CN" dirty="0" err="1"/>
              <a:t>platform_driver</a:t>
            </a:r>
            <a:r>
              <a:rPr lang="zh-CN" altLang="en-US" dirty="0"/>
              <a:t>定义、</a:t>
            </a:r>
            <a:r>
              <a:rPr lang="en-US" altLang="zh-CN" dirty="0"/>
              <a:t>probe</a:t>
            </a:r>
            <a:r>
              <a:rPr lang="zh-CN" altLang="en-US" dirty="0"/>
              <a:t>和</a:t>
            </a:r>
            <a:r>
              <a:rPr lang="en-US" altLang="zh-CN" dirty="0"/>
              <a:t>remove</a:t>
            </a:r>
            <a:r>
              <a:rPr lang="zh-CN" altLang="en-US" dirty="0"/>
              <a:t>方法。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128~136</a:t>
            </a:r>
            <a:r>
              <a:rPr lang="zh-CN" altLang="en-US" dirty="0"/>
              <a:t>行是</a:t>
            </a:r>
            <a:r>
              <a:rPr lang="en-US" altLang="zh-CN" dirty="0" err="1"/>
              <a:t>platform_driver</a:t>
            </a:r>
            <a:r>
              <a:rPr lang="zh-CN" altLang="en-US" dirty="0"/>
              <a:t>定义和初始化，注意其中的</a:t>
            </a:r>
            <a:r>
              <a:rPr lang="en-US" altLang="zh-CN" dirty="0"/>
              <a:t>.driver.name</a:t>
            </a:r>
            <a:r>
              <a:rPr lang="zh-CN" altLang="en-US" dirty="0"/>
              <a:t>必须与</a:t>
            </a:r>
            <a:r>
              <a:rPr lang="en-US" altLang="zh-CN" dirty="0" err="1"/>
              <a:t>platform_device</a:t>
            </a:r>
            <a:r>
              <a:rPr lang="zh-CN" altLang="en-US" dirty="0"/>
              <a:t>的</a:t>
            </a:r>
            <a:r>
              <a:rPr lang="en-US" altLang="zh-CN" dirty="0"/>
              <a:t>.name</a:t>
            </a:r>
            <a:r>
              <a:rPr lang="zh-CN" altLang="en-US" dirty="0"/>
              <a:t>相同，否则无法进行匹配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第</a:t>
            </a:r>
            <a:r>
              <a:rPr lang="en-US" altLang="zh-CN" dirty="0"/>
              <a:t>77~117</a:t>
            </a:r>
            <a:r>
              <a:rPr lang="zh-CN" altLang="en-US" dirty="0"/>
              <a:t>行是驱动</a:t>
            </a:r>
            <a:r>
              <a:rPr lang="en-US" altLang="zh-CN" dirty="0"/>
              <a:t>probe</a:t>
            </a:r>
            <a:r>
              <a:rPr lang="zh-CN" altLang="en-US" dirty="0"/>
              <a:t>方法的实现代码，实现程序清单</a:t>
            </a:r>
            <a:r>
              <a:rPr lang="en-US" altLang="zh-CN" dirty="0"/>
              <a:t>2.20</a:t>
            </a:r>
            <a:r>
              <a:rPr lang="zh-CN" altLang="en-US" dirty="0"/>
              <a:t>驱动初始化部分的几乎全部功能。在</a:t>
            </a:r>
            <a:r>
              <a:rPr lang="en-US" altLang="zh-CN" dirty="0" err="1"/>
              <a:t>peobe</a:t>
            </a:r>
            <a:r>
              <a:rPr lang="zh-CN" altLang="en-US" dirty="0"/>
              <a:t>中，通过</a:t>
            </a:r>
            <a:r>
              <a:rPr lang="en-US" altLang="zh-CN" dirty="0" err="1"/>
              <a:t>platform_get_resource</a:t>
            </a:r>
            <a:r>
              <a:rPr lang="en-US" altLang="zh-CN" dirty="0"/>
              <a:t>()</a:t>
            </a:r>
            <a:r>
              <a:rPr lang="zh-CN" altLang="en-US" dirty="0"/>
              <a:t>函数从资源中获取需要的</a:t>
            </a:r>
            <a:r>
              <a:rPr lang="en-US" altLang="zh-CN" dirty="0"/>
              <a:t>IO</a:t>
            </a:r>
            <a:r>
              <a:rPr lang="zh-CN" altLang="en-US" dirty="0"/>
              <a:t>端口，保存在全局变量</a:t>
            </a:r>
            <a:r>
              <a:rPr lang="en-US" altLang="zh-CN" dirty="0" err="1"/>
              <a:t>led_io</a:t>
            </a:r>
            <a:r>
              <a:rPr lang="zh-CN" altLang="en-US" dirty="0"/>
              <a:t>中，供驱动的</a:t>
            </a:r>
            <a:r>
              <a:rPr lang="en-US" altLang="zh-CN" dirty="0"/>
              <a:t>open</a:t>
            </a:r>
            <a:r>
              <a:rPr lang="zh-CN" altLang="en-US" dirty="0"/>
              <a:t>、</a:t>
            </a:r>
            <a:r>
              <a:rPr lang="en-US" altLang="zh-CN" dirty="0"/>
              <a:t>release</a:t>
            </a:r>
            <a:r>
              <a:rPr lang="zh-CN" altLang="en-US" dirty="0"/>
              <a:t>和</a:t>
            </a:r>
            <a:r>
              <a:rPr lang="en-US" altLang="zh-CN" dirty="0" err="1"/>
              <a:t>ioctl</a:t>
            </a:r>
            <a:r>
              <a:rPr lang="zh-CN" altLang="en-US" dirty="0"/>
              <a:t>等方法使用。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119~126</a:t>
            </a:r>
            <a:r>
              <a:rPr lang="zh-CN" altLang="en-US" dirty="0"/>
              <a:t>是驱动</a:t>
            </a:r>
            <a:r>
              <a:rPr lang="en-US" altLang="zh-CN" dirty="0"/>
              <a:t>remove</a:t>
            </a:r>
            <a:r>
              <a:rPr lang="zh-CN" altLang="en-US" dirty="0"/>
              <a:t>方法的实现代码，实现程序清单</a:t>
            </a:r>
            <a:r>
              <a:rPr lang="en-US" altLang="zh-CN" dirty="0"/>
              <a:t>2.20</a:t>
            </a:r>
            <a:r>
              <a:rPr lang="zh-CN" altLang="en-US" dirty="0"/>
              <a:t>驱动退出部分的几乎全部功能。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488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第一个完整意义上的驱动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在这一节将以</a:t>
            </a:r>
            <a:r>
              <a:rPr lang="en-US" altLang="zh-CN" dirty="0"/>
              <a:t>LED</a:t>
            </a:r>
            <a:r>
              <a:rPr lang="zh-CN" altLang="en-US" dirty="0"/>
              <a:t>驱动为例，讲述一个完整的有实际操作意义的驱动的实现过程。在编写一个驱动之前，必须根据硬件电路的特性为硬件设计合理的驱动方法。就</a:t>
            </a:r>
            <a:r>
              <a:rPr lang="en-US" altLang="zh-CN" dirty="0"/>
              <a:t>LED</a:t>
            </a:r>
            <a:r>
              <a:rPr lang="zh-CN" altLang="en-US" dirty="0"/>
              <a:t>指示灯而言，通常都是通过点亮或者熄灭指示灯，以指示不同的运行状态信息，显然，用</a:t>
            </a:r>
            <a:r>
              <a:rPr lang="en-US" altLang="zh-CN" dirty="0"/>
              <a:t>read</a:t>
            </a:r>
            <a:r>
              <a:rPr lang="zh-CN" altLang="en-US" dirty="0"/>
              <a:t>和</a:t>
            </a:r>
            <a:r>
              <a:rPr lang="en-US" altLang="zh-CN" dirty="0"/>
              <a:t>write</a:t>
            </a:r>
            <a:r>
              <a:rPr lang="zh-CN" altLang="en-US" dirty="0"/>
              <a:t>这样的标准系统操作是不方便操作的。对于</a:t>
            </a:r>
            <a:r>
              <a:rPr lang="en-US" altLang="zh-CN" dirty="0"/>
              <a:t>LED</a:t>
            </a:r>
            <a:r>
              <a:rPr lang="zh-CN" altLang="en-US" dirty="0"/>
              <a:t>这样的硬件</a:t>
            </a:r>
            <a:r>
              <a:rPr lang="en-US" altLang="zh-CN" dirty="0"/>
              <a:t>I/O</a:t>
            </a:r>
            <a:r>
              <a:rPr lang="zh-CN" altLang="en-US" dirty="0"/>
              <a:t>操作，在驱动首选</a:t>
            </a:r>
            <a:r>
              <a:rPr lang="en-US" altLang="zh-CN" dirty="0" err="1"/>
              <a:t>ioctl</a:t>
            </a:r>
            <a:r>
              <a:rPr lang="zh-CN" altLang="en-US" dirty="0"/>
              <a:t>方法来实现相应的功能。</a:t>
            </a:r>
          </a:p>
          <a:p>
            <a:r>
              <a:rPr lang="en-US" altLang="zh-CN" dirty="0" err="1"/>
              <a:t>ioctl</a:t>
            </a:r>
            <a:r>
              <a:rPr lang="zh-CN" altLang="en-US" dirty="0"/>
              <a:t>系统调用主要用于增加系统调用的硬件控制能力，它可以构建自己的命令，也能接受参数。通过</a:t>
            </a:r>
            <a:r>
              <a:rPr lang="en-US" altLang="zh-CN" dirty="0" err="1"/>
              <a:t>ioctl</a:t>
            </a:r>
            <a:r>
              <a:rPr lang="zh-CN" altLang="en-US" dirty="0"/>
              <a:t>控制硬件</a:t>
            </a:r>
            <a:r>
              <a:rPr lang="en-US" altLang="zh-CN" dirty="0"/>
              <a:t>I/O</a:t>
            </a:r>
            <a:r>
              <a:rPr lang="zh-CN" altLang="en-US" dirty="0"/>
              <a:t>，必须在驱动中为</a:t>
            </a:r>
            <a:r>
              <a:rPr lang="en-US" altLang="zh-CN" dirty="0" err="1"/>
              <a:t>ioctl</a:t>
            </a:r>
            <a:r>
              <a:rPr lang="en-US" altLang="zh-CN" dirty="0"/>
              <a:t>()</a:t>
            </a:r>
            <a:r>
              <a:rPr lang="zh-CN" altLang="en-US" dirty="0"/>
              <a:t>系统调用设计一些控制命令，通过不同的命令实现不同的硬件控制。</a:t>
            </a:r>
          </a:p>
        </p:txBody>
      </p:sp>
    </p:spTree>
    <p:extLst>
      <p:ext uri="{BB962C8B-B14F-4D97-AF65-F5344CB8AC3E}">
        <p14:creationId xmlns:p14="http://schemas.microsoft.com/office/powerpoint/2010/main" val="396415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ioctl</a:t>
            </a:r>
            <a:r>
              <a:rPr lang="zh-CN" altLang="en-US" dirty="0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下面是一</a:t>
            </a:r>
            <a:r>
              <a:rPr lang="zh-CN" altLang="en-US" dirty="0"/>
              <a:t>个用户程序通过</a:t>
            </a:r>
            <a:r>
              <a:rPr lang="en-US" altLang="zh-CN" dirty="0" err="1"/>
              <a:t>ioctl</a:t>
            </a:r>
            <a:r>
              <a:rPr lang="zh-CN" altLang="en-US" dirty="0"/>
              <a:t>系统调用控制</a:t>
            </a:r>
            <a:r>
              <a:rPr lang="en-US" altLang="zh-CN" dirty="0"/>
              <a:t>LED</a:t>
            </a:r>
            <a:r>
              <a:rPr lang="zh-CN" altLang="en-US" dirty="0"/>
              <a:t>的例子：</a:t>
            </a:r>
          </a:p>
          <a:p>
            <a:r>
              <a:rPr lang="en-US" altLang="zh-CN" dirty="0" err="1">
                <a:solidFill>
                  <a:srgbClr val="FFFF00"/>
                </a:solidFill>
              </a:rPr>
              <a:t>ioctl</a:t>
            </a:r>
            <a:r>
              <a:rPr lang="en-US" altLang="zh-CN" dirty="0">
                <a:solidFill>
                  <a:srgbClr val="FFFF00"/>
                </a:solidFill>
              </a:rPr>
              <a:t>(</a:t>
            </a:r>
            <a:r>
              <a:rPr lang="en-US" altLang="zh-CN" dirty="0" err="1">
                <a:solidFill>
                  <a:srgbClr val="FFFF00"/>
                </a:solidFill>
              </a:rPr>
              <a:t>fd</a:t>
            </a:r>
            <a:r>
              <a:rPr lang="en-US" altLang="zh-CN" dirty="0">
                <a:solidFill>
                  <a:srgbClr val="FFFF00"/>
                </a:solidFill>
              </a:rPr>
              <a:t>, SET_LED_ON, 2);</a:t>
            </a:r>
          </a:p>
          <a:p>
            <a:r>
              <a:rPr lang="zh-CN" altLang="en-US" dirty="0"/>
              <a:t>其中的</a:t>
            </a:r>
            <a:r>
              <a:rPr lang="en-US" altLang="zh-CN" dirty="0"/>
              <a:t>SET_LED_ON</a:t>
            </a:r>
            <a:r>
              <a:rPr lang="zh-CN" altLang="en-US" dirty="0"/>
              <a:t>是命令，</a:t>
            </a:r>
            <a:r>
              <a:rPr lang="en-US" altLang="zh-CN" dirty="0"/>
              <a:t>2</a:t>
            </a:r>
            <a:r>
              <a:rPr lang="zh-CN" altLang="en-US" dirty="0"/>
              <a:t>是与命令相关的参数，至于参数具体表达什么含义，完全由驱动编写者来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30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ioctl</a:t>
            </a:r>
            <a:r>
              <a:rPr lang="zh-CN" altLang="en-US" dirty="0"/>
              <a:t>命令构成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ioctl</a:t>
            </a:r>
            <a:r>
              <a:rPr lang="zh-CN" altLang="en-US" dirty="0"/>
              <a:t>操作与硬件平台相关，使用</a:t>
            </a:r>
            <a:r>
              <a:rPr lang="en-US" altLang="zh-CN" dirty="0" err="1"/>
              <a:t>ioctl</a:t>
            </a:r>
            <a:r>
              <a:rPr lang="zh-CN" altLang="en-US" dirty="0"/>
              <a:t>的驱动需要包含</a:t>
            </a:r>
            <a:r>
              <a:rPr lang="en-US" altLang="zh-CN" dirty="0"/>
              <a:t>&lt;</a:t>
            </a:r>
            <a:r>
              <a:rPr lang="en-US" altLang="zh-CN" dirty="0" err="1"/>
              <a:t>linux</a:t>
            </a:r>
            <a:r>
              <a:rPr lang="en-US" altLang="zh-CN" dirty="0"/>
              <a:t>/</a:t>
            </a:r>
            <a:r>
              <a:rPr lang="en-US" altLang="zh-CN" dirty="0" err="1"/>
              <a:t>ioctl.h</a:t>
            </a:r>
            <a:r>
              <a:rPr lang="en-US" altLang="zh-CN" dirty="0"/>
              <a:t>&gt;</a:t>
            </a:r>
            <a:r>
              <a:rPr lang="zh-CN" altLang="en-US" dirty="0"/>
              <a:t>文件。然而实际上，这个文件却只是包含了一个与硬件平台相关的</a:t>
            </a:r>
            <a:r>
              <a:rPr lang="en-US" altLang="zh-CN" dirty="0"/>
              <a:t>&lt;</a:t>
            </a:r>
            <a:r>
              <a:rPr lang="en-US" altLang="zh-CN" dirty="0" err="1"/>
              <a:t>asm</a:t>
            </a:r>
            <a:r>
              <a:rPr lang="en-US" altLang="zh-CN" dirty="0"/>
              <a:t>/</a:t>
            </a:r>
            <a:r>
              <a:rPr lang="en-US" altLang="zh-CN" dirty="0" err="1"/>
              <a:t>ioctl.h</a:t>
            </a:r>
            <a:r>
              <a:rPr lang="en-US" altLang="zh-CN" dirty="0"/>
              <a:t>&gt;</a:t>
            </a:r>
            <a:r>
              <a:rPr lang="zh-CN" altLang="en-US" dirty="0"/>
              <a:t>文件，对于</a:t>
            </a:r>
            <a:r>
              <a:rPr lang="en-US" altLang="zh-CN" dirty="0"/>
              <a:t>ARM</a:t>
            </a:r>
            <a:r>
              <a:rPr lang="zh-CN" altLang="en-US" dirty="0"/>
              <a:t>处理器，使用通用的</a:t>
            </a:r>
            <a:r>
              <a:rPr lang="en-US" altLang="zh-CN" dirty="0" err="1"/>
              <a:t>ioctl</a:t>
            </a:r>
            <a:r>
              <a:rPr lang="zh-CN" altLang="en-US" dirty="0"/>
              <a:t>，最终使用</a:t>
            </a:r>
            <a:r>
              <a:rPr lang="en-US" altLang="zh-CN" dirty="0"/>
              <a:t>&lt;</a:t>
            </a:r>
            <a:r>
              <a:rPr lang="en-US" altLang="zh-CN" dirty="0" err="1"/>
              <a:t>asm</a:t>
            </a:r>
            <a:r>
              <a:rPr lang="en-US" altLang="zh-CN" dirty="0"/>
              <a:t>-generic/</a:t>
            </a:r>
            <a:r>
              <a:rPr lang="en-US" altLang="zh-CN" dirty="0" err="1"/>
              <a:t>ioctl.h</a:t>
            </a:r>
            <a:r>
              <a:rPr lang="en-US" altLang="zh-CN" dirty="0"/>
              <a:t>&gt;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每个</a:t>
            </a:r>
            <a:r>
              <a:rPr lang="en-US" altLang="zh-CN" dirty="0" err="1"/>
              <a:t>ioctl</a:t>
            </a:r>
            <a:r>
              <a:rPr lang="zh-CN" altLang="en-US" dirty="0"/>
              <a:t>命令实际上都是一个</a:t>
            </a:r>
            <a:r>
              <a:rPr lang="en-US" altLang="zh-CN" dirty="0"/>
              <a:t>32</a:t>
            </a:r>
            <a:r>
              <a:rPr lang="zh-CN" altLang="en-US" dirty="0"/>
              <a:t>位整型数，各字段和含义如表</a:t>
            </a:r>
            <a:r>
              <a:rPr lang="en-US" altLang="zh-CN" dirty="0"/>
              <a:t>2.1</a:t>
            </a:r>
            <a:r>
              <a:rPr lang="zh-CN" altLang="en-US" dirty="0"/>
              <a:t>所示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04" y="3429000"/>
            <a:ext cx="10288516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6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1455</TotalTime>
  <Words>5269</Words>
  <Application>Microsoft Office PowerPoint</Application>
  <PresentationFormat>宽屏</PresentationFormat>
  <Paragraphs>302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8" baseType="lpstr">
      <vt:lpstr>宋体</vt:lpstr>
      <vt:lpstr>Arial</vt:lpstr>
      <vt:lpstr>Calibri</vt:lpstr>
      <vt:lpstr>Calibri Light</vt:lpstr>
      <vt:lpstr>天体</vt:lpstr>
      <vt:lpstr>嵌入式Linux驱动程序开发(二)</vt:lpstr>
      <vt:lpstr>字符驱动框架</vt:lpstr>
      <vt:lpstr>PowerPoint 演示文稿</vt:lpstr>
      <vt:lpstr>PowerPoint 演示文稿</vt:lpstr>
      <vt:lpstr>对框架进行一些说明</vt:lpstr>
      <vt:lpstr>测试程序</vt:lpstr>
      <vt:lpstr>第一个完整意义上的驱动</vt:lpstr>
      <vt:lpstr>ioctl命令</vt:lpstr>
      <vt:lpstr>ioctl命令构成</vt:lpstr>
      <vt:lpstr>ioctl命令构成</vt:lpstr>
      <vt:lpstr>构造ioctl命令</vt:lpstr>
      <vt:lpstr>构造ioctl命令</vt:lpstr>
      <vt:lpstr>构造ioctl命令</vt:lpstr>
      <vt:lpstr>解析ioctl命令</vt:lpstr>
      <vt:lpstr>内核空间的ioctl</vt:lpstr>
      <vt:lpstr>用户空间的ioctl</vt:lpstr>
      <vt:lpstr>LED驱动范例</vt:lpstr>
      <vt:lpstr>LED驱动实现</vt:lpstr>
      <vt:lpstr>内核/用户空间的数据交换</vt:lpstr>
      <vt:lpstr>检查地址的合法性</vt:lpstr>
      <vt:lpstr>往用户空间传递数据</vt:lpstr>
      <vt:lpstr>PowerPoint 演示文稿</vt:lpstr>
      <vt:lpstr>传递多个数据</vt:lpstr>
      <vt:lpstr>PowerPoint 演示文稿</vt:lpstr>
      <vt:lpstr>从用户空间获取数据</vt:lpstr>
      <vt:lpstr>PowerPoint 演示文稿</vt:lpstr>
      <vt:lpstr>获取多个数据</vt:lpstr>
      <vt:lpstr>PowerPoint 演示文稿</vt:lpstr>
      <vt:lpstr>支持读写的驱动范例</vt:lpstr>
      <vt:lpstr>读写驱动测试程序</vt:lpstr>
      <vt:lpstr>在驱动中使用中断</vt:lpstr>
      <vt:lpstr>申请中断</vt:lpstr>
      <vt:lpstr>申请中断</vt:lpstr>
      <vt:lpstr>PowerPoint 演示文稿</vt:lpstr>
      <vt:lpstr>释放中断</vt:lpstr>
      <vt:lpstr>设置中断触发条件</vt:lpstr>
      <vt:lpstr>使能和禁止中断</vt:lpstr>
      <vt:lpstr>中断处理程序编写</vt:lpstr>
      <vt:lpstr>按键驱动范例</vt:lpstr>
      <vt:lpstr>驱动实现</vt:lpstr>
      <vt:lpstr>驱动测试</vt:lpstr>
      <vt:lpstr>2.9 Linux设备驱动模型</vt:lpstr>
      <vt:lpstr>2.10 平台设备和驱动</vt:lpstr>
      <vt:lpstr>资源</vt:lpstr>
      <vt:lpstr>资源的类型</vt:lpstr>
      <vt:lpstr>资源定义范例</vt:lpstr>
      <vt:lpstr>平台设备</vt:lpstr>
      <vt:lpstr>平台设备的数据结构</vt:lpstr>
      <vt:lpstr>分配platform_device结构</vt:lpstr>
      <vt:lpstr>添加资源</vt:lpstr>
      <vt:lpstr>注册平台设备</vt:lpstr>
      <vt:lpstr>注销平台设备</vt:lpstr>
      <vt:lpstr>获取设备的资源 </vt:lpstr>
      <vt:lpstr>向系统添加平台设备的流程</vt:lpstr>
      <vt:lpstr>平台驱动</vt:lpstr>
      <vt:lpstr>平台驱动</vt:lpstr>
      <vt:lpstr>注册和注销platform_driver</vt:lpstr>
      <vt:lpstr>平台驱动与普通驱动的差异</vt:lpstr>
      <vt:lpstr>PowerPoint 演示文稿</vt:lpstr>
      <vt:lpstr>PowerPoint 演示文稿</vt:lpstr>
      <vt:lpstr>PowerPoint 演示文稿</vt:lpstr>
      <vt:lpstr>平台驱动范例</vt:lpstr>
      <vt:lpstr>led_drv模块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嵌入式Linux驱动程序开发</dc:title>
  <dc:creator>Microsoft Office 用户</dc:creator>
  <cp:lastModifiedBy>陈 立文</cp:lastModifiedBy>
  <cp:revision>68</cp:revision>
  <dcterms:created xsi:type="dcterms:W3CDTF">2018-05-09T02:01:51Z</dcterms:created>
  <dcterms:modified xsi:type="dcterms:W3CDTF">2019-05-16T00:27:07Z</dcterms:modified>
</cp:coreProperties>
</file>