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c7f6158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c7f6158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c7f6158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c7f6158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dcc435f2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dcc435f2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dc7f61583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dc7f61583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dc7f6158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dc7f6158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ieee-dataport.org/documents/rf-fingerprint-bt-iot-real-world-frequency-hopping-bluetooth-dataset-iot-devices-rf" TargetMode="External"/><Relationship Id="rId4" Type="http://schemas.openxmlformats.org/officeDocument/2006/relationships/hyperlink" Target="https://github.com/sigmf/SigMF" TargetMode="External"/><Relationship Id="rId5" Type="http://schemas.openxmlformats.org/officeDocument/2006/relationships/hyperlink" Target="https://ieee-dataport.org/documents/rf-fingerprint-bt-iot-real-world-frequency-hopping-bluetooth-dataset-iot-devices-rf#fi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xiv.org/pdf/2112.15363.pdf" TargetMode="External"/><Relationship Id="rId4" Type="http://schemas.openxmlformats.org/officeDocument/2006/relationships/hyperlink" Target="https://cores.ee.ucla.edu/downloads/datasets/wisig/" TargetMode="External"/><Relationship Id="rId5" Type="http://schemas.openxmlformats.org/officeDocument/2006/relationships/hyperlink" Target="https://github.com/WiSig-dataset/wisig-examples" TargetMode="External"/><Relationship Id="rId6" Type="http://schemas.openxmlformats.org/officeDocument/2006/relationships/image" Target="../media/image1.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eee-dataport.org/open-access/24-hour-signal-recording-dataset-labels-cybersecurity-and-iot" TargetMode="External"/><Relationship Id="rId4" Type="http://schemas.openxmlformats.org/officeDocument/2006/relationships/hyperlink" Target="https://zenodo.org/record/3876140" TargetMode="External"/><Relationship Id="rId10" Type="http://schemas.openxmlformats.org/officeDocument/2006/relationships/hyperlink" Target="https://www.exptechinc.com/charrnets-channel-robust-representation-networks-for-rf-fingerprinting/" TargetMode="External"/><Relationship Id="rId9" Type="http://schemas.openxmlformats.org/officeDocument/2006/relationships/hyperlink" Target="https://ieee-dataport.org/documents/gsm-radio-frequency-fingerprinting" TargetMode="External"/><Relationship Id="rId5" Type="http://schemas.openxmlformats.org/officeDocument/2006/relationships/hyperlink" Target="https://research.engr.oregonstate.edu/hamdaoui/sites/research.engr.oregonstate.edu.hamdaoui/files/release_note_2021.pdf" TargetMode="External"/><Relationship Id="rId6" Type="http://schemas.openxmlformats.org/officeDocument/2006/relationships/hyperlink" Target="https://cores.ee.ucla.edu/downloads/datasets/rf-fingerprinting-dataset/" TargetMode="External"/><Relationship Id="rId7" Type="http://schemas.openxmlformats.org/officeDocument/2006/relationships/hyperlink" Target="https://ece.northeastern.edu/fac-ece/ioannidis/static/pdf/2020/J_Jian_RFDeepLearning_IoT_2020.pdf" TargetMode="External"/><Relationship Id="rId8" Type="http://schemas.openxmlformats.org/officeDocument/2006/relationships/hyperlink" Target="https://github.com/neu-spiral/RFMLS-NE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tvault.sharepoint.com/:w:/s/Spring2023DeepLearningProject/EaPU8twMQ4dCkyciaVNgzr4BjzwmHF_1RJbbyCdCvR3XYQ?e=nGRWTm" TargetMode="External"/><Relationship Id="rId4" Type="http://schemas.openxmlformats.org/officeDocument/2006/relationships/hyperlink" Target="https://github.gatech.edu/jbarker63/CS-7643-Deep-Learning-Group-Proje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900"/>
              <a:t>CS 7643-001 OAN OSZ Q Deep Learning </a:t>
            </a:r>
            <a:endParaRPr sz="2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32500" lnSpcReduction="20000"/>
          </a:bodyPr>
          <a:lstStyle/>
          <a:p>
            <a:pPr indent="0" lvl="0" marL="0" rtl="0" algn="ctr">
              <a:spcBef>
                <a:spcPts val="0"/>
              </a:spcBef>
              <a:spcAft>
                <a:spcPts val="0"/>
              </a:spcAft>
              <a:buNone/>
            </a:pPr>
            <a:r>
              <a:rPr lang="en"/>
              <a:t>Final Project Dataset Proposal for RF Fingerprinting - Focused Problem</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Greg Zdor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2-13-23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20"/>
              <a:t>Dataset 1: Frequency Hopping Bluetooth dataset from IOT devices for RF Fingerprinting </a:t>
            </a:r>
            <a:endParaRPr sz="16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sz="1300"/>
              <a:t>Paper </a:t>
            </a:r>
            <a:endParaRPr sz="1300"/>
          </a:p>
          <a:p>
            <a:pPr indent="-281463" lvl="1" marL="914400" rtl="0" algn="l">
              <a:spcBef>
                <a:spcPts val="0"/>
              </a:spcBef>
              <a:spcAft>
                <a:spcPts val="0"/>
              </a:spcAft>
              <a:buSzPct val="100000"/>
              <a:buChar char="○"/>
            </a:pPr>
            <a:r>
              <a:rPr lang="en" sz="900" u="sng">
                <a:solidFill>
                  <a:schemeClr val="hlink"/>
                </a:solidFill>
                <a:hlinkClick r:id="rId3"/>
              </a:rPr>
              <a:t>https://ieee-dataport.org/documents/rf-fingerprint-bt-iot-real-world-frequency-hopping-bluetooth-dataset-iot-devices-rf</a:t>
            </a:r>
            <a:r>
              <a:rPr lang="en" sz="900"/>
              <a:t> </a:t>
            </a:r>
            <a:endParaRPr sz="900"/>
          </a:p>
          <a:p>
            <a:pPr indent="-304958" lvl="0" marL="457200" rtl="0" algn="l">
              <a:spcBef>
                <a:spcPts val="0"/>
              </a:spcBef>
              <a:spcAft>
                <a:spcPts val="0"/>
              </a:spcAft>
              <a:buSzPct val="100000"/>
              <a:buChar char="●"/>
            </a:pPr>
            <a:r>
              <a:rPr lang="en" sz="1300"/>
              <a:t>Key Features </a:t>
            </a:r>
            <a:endParaRPr sz="1300"/>
          </a:p>
          <a:p>
            <a:pPr indent="-304958" lvl="1" marL="914400" rtl="0" algn="l">
              <a:spcBef>
                <a:spcPts val="0"/>
              </a:spcBef>
              <a:spcAft>
                <a:spcPts val="0"/>
              </a:spcAft>
              <a:buSzPct val="100000"/>
              <a:buChar char="○"/>
            </a:pPr>
            <a:r>
              <a:rPr lang="en" sz="1300"/>
              <a:t>10 classes </a:t>
            </a:r>
            <a:endParaRPr sz="1300"/>
          </a:p>
          <a:p>
            <a:pPr indent="-304958" lvl="1" marL="914400" rtl="0" algn="l">
              <a:spcBef>
                <a:spcPts val="0"/>
              </a:spcBef>
              <a:spcAft>
                <a:spcPts val="0"/>
              </a:spcAft>
              <a:buSzPct val="100000"/>
              <a:buChar char="○"/>
            </a:pPr>
            <a:r>
              <a:rPr lang="en" sz="1300"/>
              <a:t>SDR = Ettus USRP X300 with UBX160 daughterboard, same antenna for all recordings</a:t>
            </a:r>
            <a:endParaRPr sz="1300"/>
          </a:p>
          <a:p>
            <a:pPr indent="-304958" lvl="1" marL="914400" rtl="0" algn="l">
              <a:spcBef>
                <a:spcPts val="0"/>
              </a:spcBef>
              <a:spcAft>
                <a:spcPts val="0"/>
              </a:spcAft>
              <a:buSzPct val="100000"/>
              <a:buChar char="○"/>
            </a:pPr>
            <a:r>
              <a:rPr lang="en" sz="1300"/>
              <a:t>Recorded 2 MHz with Fc = 2.414 GHz</a:t>
            </a:r>
            <a:endParaRPr sz="1300"/>
          </a:p>
          <a:p>
            <a:pPr indent="-304958" lvl="1" marL="914400" rtl="0" algn="l">
              <a:spcBef>
                <a:spcPts val="0"/>
              </a:spcBef>
              <a:spcAft>
                <a:spcPts val="0"/>
              </a:spcAft>
              <a:buSzPct val="100000"/>
              <a:buChar char="○"/>
            </a:pPr>
            <a:r>
              <a:rPr lang="en" sz="1300"/>
              <a:t>~ 75% of data recorded Day 1 (train/val set), ~ 25% recorded Day 2 (test set) </a:t>
            </a:r>
            <a:endParaRPr sz="1300"/>
          </a:p>
          <a:p>
            <a:pPr indent="-304958" lvl="1" marL="914400" rtl="0" algn="l">
              <a:spcBef>
                <a:spcPts val="0"/>
              </a:spcBef>
              <a:spcAft>
                <a:spcPts val="0"/>
              </a:spcAft>
              <a:buSzPct val="100000"/>
              <a:buChar char="○"/>
            </a:pPr>
            <a:r>
              <a:rPr lang="en" sz="1300"/>
              <a:t>SigMF standard metadata format </a:t>
            </a:r>
            <a:r>
              <a:rPr lang="en" sz="1300" u="sng">
                <a:solidFill>
                  <a:schemeClr val="hlink"/>
                </a:solidFill>
                <a:hlinkClick r:id="rId4"/>
              </a:rPr>
              <a:t>https://github.com/sigmf/SigMF</a:t>
            </a:r>
            <a:r>
              <a:rPr lang="en" sz="1300"/>
              <a:t>   </a:t>
            </a:r>
            <a:endParaRPr sz="1300"/>
          </a:p>
          <a:p>
            <a:pPr indent="-304958" lvl="0" marL="457200" rtl="0" algn="l">
              <a:spcBef>
                <a:spcPts val="0"/>
              </a:spcBef>
              <a:spcAft>
                <a:spcPts val="0"/>
              </a:spcAft>
              <a:buSzPct val="100000"/>
              <a:buChar char="●"/>
            </a:pPr>
            <a:r>
              <a:rPr lang="en" sz="1300"/>
              <a:t>What’s unique </a:t>
            </a:r>
            <a:endParaRPr sz="1300"/>
          </a:p>
          <a:p>
            <a:pPr indent="-299085" lvl="1" marL="914400" rtl="0" algn="l">
              <a:spcBef>
                <a:spcPts val="0"/>
              </a:spcBef>
              <a:spcAft>
                <a:spcPts val="0"/>
              </a:spcAft>
              <a:buClr>
                <a:srgbClr val="212529"/>
              </a:buClr>
              <a:buSzPct val="100000"/>
              <a:buChar char="○"/>
            </a:pPr>
            <a:r>
              <a:rPr i="1" lang="en" sz="1200">
                <a:solidFill>
                  <a:srgbClr val="212529"/>
                </a:solidFill>
                <a:highlight>
                  <a:srgbClr val="FFFFFF"/>
                </a:highlight>
              </a:rPr>
              <a:t>“Day1BT.tar.gz: Collected under line-of-sight conditions at varying distances per emitter as indicated in the associated JSON metadata file of each capture. The transmitter-receiver separation ranges from 1.6 ft to 9.8 ft in steps of 0.8 ft.</a:t>
            </a:r>
            <a:endParaRPr i="1" sz="1200">
              <a:solidFill>
                <a:srgbClr val="212529"/>
              </a:solidFill>
              <a:highlight>
                <a:srgbClr val="FFFFFF"/>
              </a:highlight>
            </a:endParaRPr>
          </a:p>
          <a:p>
            <a:pPr indent="-299085" lvl="1" marL="914400" rtl="0" algn="l">
              <a:spcBef>
                <a:spcPts val="0"/>
              </a:spcBef>
              <a:spcAft>
                <a:spcPts val="0"/>
              </a:spcAft>
              <a:buClr>
                <a:srgbClr val="212529"/>
              </a:buClr>
              <a:buSzPct val="100000"/>
              <a:buChar char="○"/>
            </a:pPr>
            <a:r>
              <a:rPr i="1" lang="en" sz="1200">
                <a:solidFill>
                  <a:srgbClr val="212529"/>
                </a:solidFill>
                <a:highlight>
                  <a:srgbClr val="FFFFFF"/>
                </a:highlight>
              </a:rPr>
              <a:t>Day2BT.tar.gz: Collected under a challenging and rich multipath scattering scenario with maximum separation between the emitter and receiver being 24.2 ft. Each emitter is placed in the corners of the indoor laboratory as indicated by the lab layout picture with the receiver placed stationary at the center of the laboratory.” quoted from </a:t>
            </a:r>
            <a:r>
              <a:rPr i="1" lang="en" sz="1200" u="sng">
                <a:solidFill>
                  <a:schemeClr val="hlink"/>
                </a:solidFill>
                <a:highlight>
                  <a:srgbClr val="FFFFFF"/>
                </a:highlight>
                <a:hlinkClick r:id="rId5"/>
              </a:rPr>
              <a:t>here</a:t>
            </a:r>
            <a:endParaRPr i="1" sz="1300"/>
          </a:p>
          <a:p>
            <a:pPr indent="-304958" lvl="0" marL="457200" rtl="0" algn="l">
              <a:spcBef>
                <a:spcPts val="0"/>
              </a:spcBef>
              <a:spcAft>
                <a:spcPts val="0"/>
              </a:spcAft>
              <a:buSzPct val="100000"/>
              <a:buChar char="●"/>
            </a:pPr>
            <a:r>
              <a:rPr lang="en" sz="1300"/>
              <a:t>Size </a:t>
            </a:r>
            <a:endParaRPr sz="1300"/>
          </a:p>
          <a:p>
            <a:pPr indent="-304958" lvl="1" marL="914400" rtl="0" algn="l">
              <a:spcBef>
                <a:spcPts val="0"/>
              </a:spcBef>
              <a:spcAft>
                <a:spcPts val="0"/>
              </a:spcAft>
              <a:buSzPct val="100000"/>
              <a:buChar char="○"/>
            </a:pPr>
            <a:r>
              <a:rPr lang="en" sz="1300"/>
              <a:t>2 recordings, compressed size = 10.47 GB </a:t>
            </a:r>
            <a:endParaRPr sz="1300"/>
          </a:p>
          <a:p>
            <a:pPr indent="-304958" lvl="1" marL="914400" rtl="0" algn="l">
              <a:spcBef>
                <a:spcPts val="0"/>
              </a:spcBef>
              <a:spcAft>
                <a:spcPts val="0"/>
              </a:spcAft>
              <a:buSzPct val="100000"/>
              <a:buChar char="○"/>
            </a:pPr>
            <a:r>
              <a:rPr lang="en" sz="1300"/>
              <a:t>Each capture length = 40e6 IQ samples in np.complex64  </a:t>
            </a:r>
            <a:endParaRPr sz="1300"/>
          </a:p>
          <a:p>
            <a:pPr indent="0" lvl="0" marL="457200" rtl="0" algn="l">
              <a:spcBef>
                <a:spcPts val="1200"/>
              </a:spcBef>
              <a:spcAft>
                <a:spcPts val="12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2: WiSig</a:t>
            </a:r>
            <a:endParaRPr/>
          </a:p>
        </p:txBody>
      </p:sp>
      <p:sp>
        <p:nvSpPr>
          <p:cNvPr id="67" name="Google Shape;67;p15"/>
          <p:cNvSpPr txBox="1"/>
          <p:nvPr>
            <p:ph idx="1" type="body"/>
          </p:nvPr>
        </p:nvSpPr>
        <p:spPr>
          <a:xfrm>
            <a:off x="311700" y="1152475"/>
            <a:ext cx="5926800" cy="34164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sz="1300"/>
              <a:t>Paper</a:t>
            </a:r>
            <a:endParaRPr sz="1300"/>
          </a:p>
          <a:p>
            <a:pPr indent="-298767" lvl="1" marL="914400" rtl="0" algn="l">
              <a:spcBef>
                <a:spcPts val="0"/>
              </a:spcBef>
              <a:spcAft>
                <a:spcPts val="0"/>
              </a:spcAft>
              <a:buSzPct val="100000"/>
              <a:buChar char="○"/>
            </a:pPr>
            <a:r>
              <a:rPr lang="en" sz="1300" u="sng">
                <a:solidFill>
                  <a:schemeClr val="hlink"/>
                </a:solidFill>
                <a:hlinkClick r:id="rId3"/>
              </a:rPr>
              <a:t>https://arxiv.org/pdf/2112.15363.pdf</a:t>
            </a:r>
            <a:r>
              <a:rPr lang="en" sz="1300"/>
              <a:t> </a:t>
            </a:r>
            <a:endParaRPr sz="1300"/>
          </a:p>
          <a:p>
            <a:pPr indent="-298767" lvl="1" marL="914400" rtl="0" algn="l">
              <a:spcBef>
                <a:spcPts val="0"/>
              </a:spcBef>
              <a:spcAft>
                <a:spcPts val="0"/>
              </a:spcAft>
              <a:buSzPct val="100000"/>
              <a:buChar char="○"/>
            </a:pPr>
            <a:r>
              <a:rPr lang="en" sz="1300" u="sng">
                <a:solidFill>
                  <a:schemeClr val="hlink"/>
                </a:solidFill>
                <a:hlinkClick r:id="rId4"/>
              </a:rPr>
              <a:t>https://cores.ee.ucla.edu/downloads/datasets/wisig/</a:t>
            </a:r>
            <a:r>
              <a:rPr lang="en" sz="1300"/>
              <a:t> </a:t>
            </a:r>
            <a:endParaRPr sz="1300"/>
          </a:p>
          <a:p>
            <a:pPr indent="-298767" lvl="1" marL="914400" rtl="0" algn="l">
              <a:spcBef>
                <a:spcPts val="0"/>
              </a:spcBef>
              <a:spcAft>
                <a:spcPts val="0"/>
              </a:spcAft>
              <a:buSzPct val="100000"/>
              <a:buChar char="○"/>
            </a:pPr>
            <a:r>
              <a:rPr lang="en" sz="1300"/>
              <a:t>From UCLA, captured using Orbit testbed grid </a:t>
            </a:r>
            <a:endParaRPr sz="1300"/>
          </a:p>
          <a:p>
            <a:pPr indent="-298767" lvl="0" marL="457200" rtl="0" algn="l">
              <a:spcBef>
                <a:spcPts val="0"/>
              </a:spcBef>
              <a:spcAft>
                <a:spcPts val="0"/>
              </a:spcAft>
              <a:buSzPct val="100000"/>
              <a:buChar char="●"/>
            </a:pPr>
            <a:r>
              <a:rPr lang="en" sz="1300"/>
              <a:t>Key Features</a:t>
            </a:r>
            <a:endParaRPr sz="1300"/>
          </a:p>
          <a:p>
            <a:pPr indent="-298767" lvl="1" marL="914400" rtl="0" algn="l">
              <a:spcBef>
                <a:spcPts val="0"/>
              </a:spcBef>
              <a:spcAft>
                <a:spcPts val="0"/>
              </a:spcAft>
              <a:buSzPct val="100000"/>
              <a:buChar char="○"/>
            </a:pPr>
            <a:r>
              <a:rPr lang="en" sz="1300"/>
              <a:t>41 USRP RXs </a:t>
            </a:r>
            <a:endParaRPr sz="1300"/>
          </a:p>
          <a:p>
            <a:pPr indent="-298767" lvl="1" marL="914400" rtl="0" algn="l">
              <a:spcBef>
                <a:spcPts val="0"/>
              </a:spcBef>
              <a:spcAft>
                <a:spcPts val="0"/>
              </a:spcAft>
              <a:buSzPct val="100000"/>
              <a:buChar char="○"/>
            </a:pPr>
            <a:r>
              <a:rPr lang="en" sz="1300"/>
              <a:t>174 COTs WiFI TXs  </a:t>
            </a:r>
            <a:endParaRPr sz="1300"/>
          </a:p>
          <a:p>
            <a:pPr indent="-298767" lvl="0" marL="457200" rtl="0" algn="l">
              <a:spcBef>
                <a:spcPts val="0"/>
              </a:spcBef>
              <a:spcAft>
                <a:spcPts val="0"/>
              </a:spcAft>
              <a:buSzPct val="100000"/>
              <a:buChar char="●"/>
            </a:pPr>
            <a:r>
              <a:rPr lang="en" sz="1300"/>
              <a:t>Size </a:t>
            </a:r>
            <a:endParaRPr sz="1300"/>
          </a:p>
          <a:p>
            <a:pPr indent="-298767" lvl="1" marL="914400" rtl="0" algn="l">
              <a:spcBef>
                <a:spcPts val="0"/>
              </a:spcBef>
              <a:spcAft>
                <a:spcPts val="0"/>
              </a:spcAft>
              <a:buSzPct val="100000"/>
              <a:buChar char="○"/>
            </a:pPr>
            <a:r>
              <a:rPr lang="en" sz="1300"/>
              <a:t>10 million packets collected in 4 captures spanning a month </a:t>
            </a:r>
            <a:endParaRPr sz="1300"/>
          </a:p>
          <a:p>
            <a:pPr indent="-298767" lvl="1" marL="914400" rtl="0" algn="l">
              <a:spcBef>
                <a:spcPts val="0"/>
              </a:spcBef>
              <a:spcAft>
                <a:spcPts val="0"/>
              </a:spcAft>
              <a:buSzPct val="100000"/>
              <a:buChar char="○"/>
            </a:pPr>
            <a:r>
              <a:rPr lang="en" sz="1300"/>
              <a:t>79 GB processed, 1.4 TB Raw WiSig</a:t>
            </a:r>
            <a:endParaRPr sz="1300"/>
          </a:p>
          <a:p>
            <a:pPr indent="-298767" lvl="0" marL="457200" rtl="0" algn="l">
              <a:spcBef>
                <a:spcPts val="0"/>
              </a:spcBef>
              <a:spcAft>
                <a:spcPts val="0"/>
              </a:spcAft>
              <a:buSzPct val="100000"/>
              <a:buChar char="●"/>
            </a:pPr>
            <a:r>
              <a:rPr lang="en" sz="1300"/>
              <a:t>About the signal(s) present</a:t>
            </a:r>
            <a:endParaRPr sz="1300"/>
          </a:p>
          <a:p>
            <a:pPr indent="-298767" lvl="1" marL="914400" rtl="0" algn="l">
              <a:spcBef>
                <a:spcPts val="0"/>
              </a:spcBef>
              <a:spcAft>
                <a:spcPts val="0"/>
              </a:spcAft>
              <a:buSzPct val="100000"/>
              <a:buChar char="○"/>
            </a:pPr>
            <a:r>
              <a:rPr lang="en" sz="1300"/>
              <a:t>Raw IQ (noise → idle time) </a:t>
            </a:r>
            <a:r>
              <a:rPr i="1" lang="en" sz="1300"/>
              <a:t>Raw WiSig </a:t>
            </a:r>
            <a:r>
              <a:rPr lang="en" sz="1300"/>
              <a:t>(1.4 TB)</a:t>
            </a:r>
            <a:endParaRPr sz="1300"/>
          </a:p>
          <a:p>
            <a:pPr indent="-298767" lvl="1" marL="914400" rtl="0" algn="l">
              <a:spcBef>
                <a:spcPts val="0"/>
              </a:spcBef>
              <a:spcAft>
                <a:spcPts val="0"/>
              </a:spcAft>
              <a:buSzPct val="100000"/>
              <a:buChar char="○"/>
            </a:pPr>
            <a:r>
              <a:rPr lang="en" sz="1300"/>
              <a:t>Processed: first 256 samples of unprocessed preambles (79 GB) </a:t>
            </a:r>
            <a:endParaRPr sz="1300"/>
          </a:p>
          <a:p>
            <a:pPr indent="-298767" lvl="0" marL="457200" rtl="0" algn="l">
              <a:spcBef>
                <a:spcPts val="0"/>
              </a:spcBef>
              <a:spcAft>
                <a:spcPts val="0"/>
              </a:spcAft>
              <a:buSzPct val="100000"/>
              <a:buChar char="●"/>
            </a:pPr>
            <a:r>
              <a:rPr lang="en" sz="1300"/>
              <a:t>Comes with </a:t>
            </a:r>
            <a:endParaRPr sz="1300"/>
          </a:p>
          <a:p>
            <a:pPr indent="-298767" lvl="1" marL="914400" rtl="0" algn="l">
              <a:spcBef>
                <a:spcPts val="0"/>
              </a:spcBef>
              <a:spcAft>
                <a:spcPts val="0"/>
              </a:spcAft>
              <a:buSzPct val="100000"/>
              <a:buChar char="○"/>
            </a:pPr>
            <a:r>
              <a:rPr lang="en" sz="1300"/>
              <a:t>Preprocessing scripts, examples, see </a:t>
            </a:r>
            <a:r>
              <a:rPr lang="en" sz="1300" u="sng">
                <a:solidFill>
                  <a:schemeClr val="hlink"/>
                </a:solidFill>
                <a:hlinkClick r:id="rId5"/>
              </a:rPr>
              <a:t>https://github.com/WiSig-dataset/wisig-examples</a:t>
            </a:r>
            <a:r>
              <a:rPr lang="en" sz="1300"/>
              <a:t>  </a:t>
            </a:r>
            <a:endParaRPr sz="1300"/>
          </a:p>
          <a:p>
            <a:pPr indent="-298767" lvl="0" marL="457200" rtl="0" algn="l">
              <a:spcBef>
                <a:spcPts val="0"/>
              </a:spcBef>
              <a:spcAft>
                <a:spcPts val="0"/>
              </a:spcAft>
              <a:buSzPct val="100000"/>
              <a:buChar char="●"/>
            </a:pPr>
            <a:r>
              <a:rPr lang="en" sz="1300"/>
              <a:t>To note </a:t>
            </a:r>
            <a:endParaRPr sz="1300"/>
          </a:p>
          <a:p>
            <a:pPr indent="-298767" lvl="1" marL="914400" rtl="0" algn="l">
              <a:spcBef>
                <a:spcPts val="0"/>
              </a:spcBef>
              <a:spcAft>
                <a:spcPts val="0"/>
              </a:spcAft>
              <a:buSzPct val="100000"/>
              <a:buChar char="○"/>
            </a:pPr>
            <a:r>
              <a:rPr lang="en" sz="1300"/>
              <a:t>Contains captures from all TX and RX - not balanced though</a:t>
            </a:r>
            <a:endParaRPr sz="1300"/>
          </a:p>
          <a:p>
            <a:pPr indent="-298767" lvl="0" marL="457200" rtl="0" algn="l">
              <a:spcBef>
                <a:spcPts val="0"/>
              </a:spcBef>
              <a:spcAft>
                <a:spcPts val="0"/>
              </a:spcAft>
              <a:buSzPct val="100000"/>
              <a:buChar char="●"/>
            </a:pPr>
            <a:r>
              <a:rPr lang="en" sz="1300"/>
              <a:t>Benefits </a:t>
            </a:r>
            <a:endParaRPr sz="1300"/>
          </a:p>
          <a:p>
            <a:pPr indent="-298767" lvl="1" marL="914400" rtl="0" algn="l">
              <a:spcBef>
                <a:spcPts val="0"/>
              </a:spcBef>
              <a:spcAft>
                <a:spcPts val="0"/>
              </a:spcAft>
              <a:buSzPct val="100000"/>
              <a:buChar char="○"/>
            </a:pPr>
            <a:r>
              <a:rPr lang="en" sz="1300"/>
              <a:t>Multiple TX,RX present - enables showing RX generalization</a:t>
            </a:r>
            <a:endParaRPr sz="1300"/>
          </a:p>
        </p:txBody>
      </p:sp>
      <p:pic>
        <p:nvPicPr>
          <p:cNvPr id="68" name="Google Shape;68;p15"/>
          <p:cNvPicPr preferRelativeResize="0"/>
          <p:nvPr/>
        </p:nvPicPr>
        <p:blipFill>
          <a:blip r:embed="rId6">
            <a:alphaModFix/>
          </a:blip>
          <a:stretch>
            <a:fillRect/>
          </a:stretch>
        </p:blipFill>
        <p:spPr>
          <a:xfrm>
            <a:off x="5166925" y="59176"/>
            <a:ext cx="3902926" cy="2464625"/>
          </a:xfrm>
          <a:prstGeom prst="rect">
            <a:avLst/>
          </a:prstGeom>
          <a:noFill/>
          <a:ln>
            <a:noFill/>
          </a:ln>
        </p:spPr>
      </p:pic>
      <p:pic>
        <p:nvPicPr>
          <p:cNvPr id="69" name="Google Shape;69;p15"/>
          <p:cNvPicPr preferRelativeResize="0"/>
          <p:nvPr/>
        </p:nvPicPr>
        <p:blipFill>
          <a:blip r:embed="rId7">
            <a:alphaModFix/>
          </a:blip>
          <a:stretch>
            <a:fillRect/>
          </a:stretch>
        </p:blipFill>
        <p:spPr>
          <a:xfrm>
            <a:off x="6166200" y="2661850"/>
            <a:ext cx="2803550" cy="219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covered by others &amp; Misc.</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 sz="1200">
                <a:highlight>
                  <a:schemeClr val="lt1"/>
                </a:highlight>
              </a:rPr>
              <a:t>Jordan </a:t>
            </a:r>
            <a:endParaRPr sz="1200">
              <a:highlight>
                <a:schemeClr val="lt1"/>
              </a:highlight>
            </a:endParaRPr>
          </a:p>
          <a:p>
            <a:pPr indent="-299085" lvl="1" marL="914400" rtl="0" algn="l">
              <a:spcBef>
                <a:spcPts val="0"/>
              </a:spcBef>
              <a:spcAft>
                <a:spcPts val="0"/>
              </a:spcAft>
              <a:buSzPct val="100000"/>
              <a:buChar char="○"/>
            </a:pPr>
            <a:r>
              <a:rPr lang="en" sz="1200">
                <a:highlight>
                  <a:schemeClr val="lt1"/>
                </a:highlight>
              </a:rPr>
              <a:t>ADSB </a:t>
            </a:r>
            <a:r>
              <a:rPr lang="en" sz="1200" u="sng">
                <a:solidFill>
                  <a:srgbClr val="0563C1"/>
                </a:solidFill>
                <a:highlight>
                  <a:schemeClr val="lt1"/>
                </a:highlight>
                <a:latin typeface="Times New Roman"/>
                <a:ea typeface="Times New Roman"/>
                <a:cs typeface="Times New Roman"/>
                <a:sym typeface="Times New Roman"/>
                <a:hlinkClick r:id="rId3">
                  <a:extLst>
                    <a:ext uri="{A12FA001-AC4F-418D-AE19-62706E023703}">
                      <ahyp:hlinkClr val="tx"/>
                    </a:ext>
                  </a:extLst>
                </a:hlinkClick>
              </a:rPr>
              <a:t>https://ieee-dataport.org/open-access/24-hour-signal-recording-dataset-labels-cybersecurity-and-iot</a:t>
            </a:r>
            <a:endParaRPr sz="1200">
              <a:highlight>
                <a:schemeClr val="lt1"/>
              </a:highlight>
            </a:endParaRPr>
          </a:p>
          <a:p>
            <a:pPr indent="-299085" lvl="1" marL="914400" rtl="0" algn="l">
              <a:spcBef>
                <a:spcPts val="0"/>
              </a:spcBef>
              <a:spcAft>
                <a:spcPts val="0"/>
              </a:spcAft>
              <a:buSzPct val="100000"/>
              <a:buChar char="○"/>
            </a:pPr>
            <a:r>
              <a:rPr lang="en" sz="1200">
                <a:highlight>
                  <a:schemeClr val="lt1"/>
                </a:highlight>
              </a:rPr>
              <a:t>Bluetooth: </a:t>
            </a:r>
            <a:r>
              <a:rPr lang="en" sz="1200" u="sng">
                <a:solidFill>
                  <a:srgbClr val="0563C1"/>
                </a:solidFill>
                <a:highlight>
                  <a:schemeClr val="lt1"/>
                </a:highlight>
                <a:latin typeface="Times New Roman"/>
                <a:ea typeface="Times New Roman"/>
                <a:cs typeface="Times New Roman"/>
                <a:sym typeface="Times New Roman"/>
                <a:hlinkClick r:id="rId4">
                  <a:extLst>
                    <a:ext uri="{A12FA001-AC4F-418D-AE19-62706E023703}">
                      <ahyp:hlinkClr val="tx"/>
                    </a:ext>
                  </a:extLst>
                </a:hlinkClick>
              </a:rPr>
              <a:t>https://zenodo.org/record/3876140</a:t>
            </a:r>
            <a:r>
              <a:rPr lang="en" sz="1200">
                <a:highlight>
                  <a:schemeClr val="lt1"/>
                </a:highlight>
              </a:rPr>
              <a:t> </a:t>
            </a:r>
            <a:endParaRPr sz="1200">
              <a:highlight>
                <a:schemeClr val="lt1"/>
              </a:highlight>
            </a:endParaRPr>
          </a:p>
          <a:p>
            <a:pPr indent="-299085" lvl="0" marL="457200" rtl="0" algn="l">
              <a:spcBef>
                <a:spcPts val="0"/>
              </a:spcBef>
              <a:spcAft>
                <a:spcPts val="0"/>
              </a:spcAft>
              <a:buSzPct val="100000"/>
              <a:buChar char="●"/>
            </a:pPr>
            <a:r>
              <a:rPr lang="en" sz="1200">
                <a:highlight>
                  <a:schemeClr val="lt1"/>
                </a:highlight>
              </a:rPr>
              <a:t>Sean</a:t>
            </a:r>
            <a:endParaRPr sz="1200">
              <a:highlight>
                <a:schemeClr val="lt1"/>
              </a:highlight>
            </a:endParaRPr>
          </a:p>
          <a:p>
            <a:pPr indent="-299085" lvl="1" marL="914400" rtl="0" algn="l">
              <a:spcBef>
                <a:spcPts val="0"/>
              </a:spcBef>
              <a:spcAft>
                <a:spcPts val="0"/>
              </a:spcAft>
              <a:buSzPct val="100000"/>
              <a:buChar char="○"/>
            </a:pPr>
            <a:r>
              <a:rPr lang="en" sz="1200">
                <a:highlight>
                  <a:schemeClr val="lt1"/>
                </a:highlight>
              </a:rPr>
              <a:t>LoRa, Oregon State Univ. </a:t>
            </a:r>
            <a:r>
              <a:rPr lang="en" sz="1200" u="sng">
                <a:solidFill>
                  <a:srgbClr val="0563C1"/>
                </a:solidFill>
                <a:highlight>
                  <a:schemeClr val="lt1"/>
                </a:highlight>
                <a:hlinkClick r:id="rId5">
                  <a:extLst>
                    <a:ext uri="{A12FA001-AC4F-418D-AE19-62706E023703}">
                      <ahyp:hlinkClr val="tx"/>
                    </a:ext>
                  </a:extLst>
                </a:hlinkClick>
              </a:rPr>
              <a:t>https://research.engr.oregonstate.edu/hamdaoui/sites/research.engr.oregonstate.edu.hamdaoui/files/release_note_2021.pdf</a:t>
            </a:r>
            <a:r>
              <a:rPr lang="en" sz="1200">
                <a:solidFill>
                  <a:schemeClr val="dk1"/>
                </a:solidFill>
                <a:highlight>
                  <a:schemeClr val="lt1"/>
                </a:highlight>
              </a:rPr>
              <a:t> </a:t>
            </a:r>
            <a:endParaRPr sz="1200">
              <a:highlight>
                <a:schemeClr val="lt1"/>
              </a:highlight>
            </a:endParaRPr>
          </a:p>
          <a:p>
            <a:pPr indent="-299085" lvl="1" marL="914400" rtl="0" algn="l">
              <a:spcBef>
                <a:spcPts val="0"/>
              </a:spcBef>
              <a:spcAft>
                <a:spcPts val="0"/>
              </a:spcAft>
              <a:buSzPct val="100000"/>
              <a:buChar char="○"/>
            </a:pPr>
            <a:r>
              <a:rPr lang="en" sz="1200">
                <a:highlight>
                  <a:schemeClr val="lt1"/>
                </a:highlight>
              </a:rPr>
              <a:t>WiFi preambles IEEE </a:t>
            </a:r>
            <a:r>
              <a:rPr lang="en" sz="1200" u="sng">
                <a:solidFill>
                  <a:srgbClr val="0563C1"/>
                </a:solidFill>
                <a:highlight>
                  <a:schemeClr val="lt1"/>
                </a:highlight>
                <a:hlinkClick r:id="rId6">
                  <a:extLst>
                    <a:ext uri="{A12FA001-AC4F-418D-AE19-62706E023703}">
                      <ahyp:hlinkClr val="tx"/>
                    </a:ext>
                  </a:extLst>
                </a:hlinkClick>
              </a:rPr>
              <a:t>https://cores.ee.ucla.edu/downloads/datasets/rf-fingerprinting-dataset/</a:t>
            </a:r>
            <a:r>
              <a:rPr lang="en" sz="1200">
                <a:solidFill>
                  <a:schemeClr val="dk1"/>
                </a:solidFill>
                <a:highlight>
                  <a:schemeClr val="lt1"/>
                </a:highlight>
              </a:rPr>
              <a:t> ​</a:t>
            </a:r>
            <a:endParaRPr sz="1200">
              <a:solidFill>
                <a:schemeClr val="dk1"/>
              </a:solidFill>
              <a:highlight>
                <a:schemeClr val="lt1"/>
              </a:highlight>
            </a:endParaRPr>
          </a:p>
          <a:p>
            <a:pPr indent="-299085" lvl="0" marL="457200" rtl="0" algn="l">
              <a:spcBef>
                <a:spcPts val="0"/>
              </a:spcBef>
              <a:spcAft>
                <a:spcPts val="0"/>
              </a:spcAft>
              <a:buClr>
                <a:schemeClr val="dk1"/>
              </a:buClr>
              <a:buSzPct val="100000"/>
              <a:buChar char="●"/>
            </a:pPr>
            <a:r>
              <a:rPr lang="en" sz="1200">
                <a:solidFill>
                  <a:schemeClr val="dk1"/>
                </a:solidFill>
                <a:highlight>
                  <a:schemeClr val="lt1"/>
                </a:highlight>
              </a:rPr>
              <a:t>Other relevant papers </a:t>
            </a:r>
            <a:endParaRPr sz="1200">
              <a:solidFill>
                <a:schemeClr val="dk1"/>
              </a:solidFill>
              <a:highlight>
                <a:schemeClr val="lt1"/>
              </a:highlight>
            </a:endParaRPr>
          </a:p>
          <a:p>
            <a:pPr indent="-299085" lvl="1" marL="914400" rtl="0" algn="l">
              <a:spcBef>
                <a:spcPts val="0"/>
              </a:spcBef>
              <a:spcAft>
                <a:spcPts val="0"/>
              </a:spcAft>
              <a:buClr>
                <a:schemeClr val="dk1"/>
              </a:buClr>
              <a:buSzPct val="100000"/>
              <a:buChar char="○"/>
            </a:pPr>
            <a:r>
              <a:rPr lang="en" sz="1200">
                <a:solidFill>
                  <a:schemeClr val="dk1"/>
                </a:solidFill>
                <a:highlight>
                  <a:schemeClr val="lt1"/>
                </a:highlight>
              </a:rPr>
              <a:t> </a:t>
            </a:r>
            <a:r>
              <a:rPr lang="en" sz="1200" u="sng">
                <a:solidFill>
                  <a:schemeClr val="hlink"/>
                </a:solidFill>
                <a:highlight>
                  <a:schemeClr val="lt1"/>
                </a:highlight>
                <a:hlinkClick r:id="rId7"/>
              </a:rPr>
              <a:t>https://ece.northeastern.edu/fac-ece/ioannidis/static/pdf/2020/J_Jian_RFDeepLearning_IoT_2020.pdf</a:t>
            </a:r>
            <a:r>
              <a:rPr lang="en" sz="1200">
                <a:solidFill>
                  <a:schemeClr val="dk1"/>
                </a:solidFill>
                <a:highlight>
                  <a:schemeClr val="lt1"/>
                </a:highlight>
              </a:rPr>
              <a:t> - developed under DARPA’s RFMLS contract </a:t>
            </a:r>
            <a:endParaRPr sz="1200">
              <a:solidFill>
                <a:schemeClr val="dk1"/>
              </a:solidFill>
              <a:highlight>
                <a:schemeClr val="lt1"/>
              </a:highlight>
            </a:endParaRPr>
          </a:p>
          <a:p>
            <a:pPr indent="-299085" lvl="2" marL="1371600" rtl="0" algn="l">
              <a:spcBef>
                <a:spcPts val="0"/>
              </a:spcBef>
              <a:spcAft>
                <a:spcPts val="0"/>
              </a:spcAft>
              <a:buClr>
                <a:schemeClr val="dk1"/>
              </a:buClr>
              <a:buSzPct val="100000"/>
              <a:buChar char="■"/>
            </a:pPr>
            <a:r>
              <a:rPr lang="en" sz="1200">
                <a:solidFill>
                  <a:schemeClr val="dk1"/>
                </a:solidFill>
                <a:highlight>
                  <a:schemeClr val="lt1"/>
                </a:highlight>
              </a:rPr>
              <a:t>Github of NNs </a:t>
            </a:r>
            <a:r>
              <a:rPr lang="en" sz="1200" u="sng">
                <a:solidFill>
                  <a:schemeClr val="hlink"/>
                </a:solidFill>
                <a:highlight>
                  <a:schemeClr val="lt1"/>
                </a:highlight>
                <a:hlinkClick r:id="rId8"/>
              </a:rPr>
              <a:t>https://github.com/neu-spiral/RFMLS-NEU</a:t>
            </a:r>
            <a:r>
              <a:rPr lang="en" sz="1200">
                <a:solidFill>
                  <a:schemeClr val="dk1"/>
                </a:solidFill>
                <a:highlight>
                  <a:schemeClr val="lt1"/>
                </a:highlight>
              </a:rPr>
              <a:t> </a:t>
            </a:r>
            <a:endParaRPr sz="1200">
              <a:solidFill>
                <a:schemeClr val="dk1"/>
              </a:solidFill>
              <a:highlight>
                <a:schemeClr val="lt1"/>
              </a:highlight>
            </a:endParaRPr>
          </a:p>
          <a:p>
            <a:pPr indent="-299085" lvl="1" marL="914400" rtl="0" algn="l">
              <a:spcBef>
                <a:spcPts val="0"/>
              </a:spcBef>
              <a:spcAft>
                <a:spcPts val="0"/>
              </a:spcAft>
              <a:buClr>
                <a:schemeClr val="dk1"/>
              </a:buClr>
              <a:buSzPct val="100000"/>
              <a:buChar char="○"/>
            </a:pPr>
            <a:r>
              <a:rPr lang="en" sz="1200">
                <a:solidFill>
                  <a:schemeClr val="dk1"/>
                </a:solidFill>
                <a:highlight>
                  <a:schemeClr val="lt1"/>
                </a:highlight>
              </a:rPr>
              <a:t>GSM cell signals </a:t>
            </a:r>
            <a:r>
              <a:rPr lang="en" sz="1200">
                <a:solidFill>
                  <a:schemeClr val="dk1"/>
                </a:solidFill>
                <a:highlight>
                  <a:schemeClr val="lt1"/>
                </a:highlight>
              </a:rPr>
              <a:t>dataset (452 MB): </a:t>
            </a:r>
            <a:r>
              <a:rPr lang="en" sz="1200" u="sng">
                <a:solidFill>
                  <a:schemeClr val="hlink"/>
                </a:solidFill>
                <a:highlight>
                  <a:schemeClr val="lt1"/>
                </a:highlight>
                <a:hlinkClick r:id="rId9"/>
              </a:rPr>
              <a:t>https://ieee-dataport.org/documents/gsm-radio-frequency-fingerprinting</a:t>
            </a:r>
            <a:r>
              <a:rPr lang="en" sz="1200">
                <a:solidFill>
                  <a:schemeClr val="dk1"/>
                </a:solidFill>
                <a:highlight>
                  <a:schemeClr val="lt1"/>
                </a:highlight>
              </a:rPr>
              <a:t> </a:t>
            </a:r>
            <a:endParaRPr sz="1200">
              <a:solidFill>
                <a:schemeClr val="dk1"/>
              </a:solidFill>
              <a:highlight>
                <a:schemeClr val="lt1"/>
              </a:highlight>
            </a:endParaRPr>
          </a:p>
          <a:p>
            <a:pPr indent="-299085" lvl="1" marL="914400" rtl="0" algn="l">
              <a:spcBef>
                <a:spcPts val="0"/>
              </a:spcBef>
              <a:spcAft>
                <a:spcPts val="0"/>
              </a:spcAft>
              <a:buClr>
                <a:schemeClr val="dk1"/>
              </a:buClr>
              <a:buSzPct val="100000"/>
              <a:buChar char="○"/>
            </a:pPr>
            <a:r>
              <a:rPr lang="en" sz="1200">
                <a:solidFill>
                  <a:schemeClr val="dk1"/>
                </a:solidFill>
                <a:highlight>
                  <a:schemeClr val="lt1"/>
                </a:highlight>
              </a:rPr>
              <a:t>Channel robust RF fingerprinting: </a:t>
            </a:r>
            <a:r>
              <a:rPr lang="en" sz="1200" u="sng">
                <a:solidFill>
                  <a:schemeClr val="hlink"/>
                </a:solidFill>
                <a:highlight>
                  <a:schemeClr val="lt1"/>
                </a:highlight>
                <a:hlinkClick r:id="rId10"/>
              </a:rPr>
              <a:t>https://www.exptechinc.com/charrnets-channel-robust-representation-networks-for-rf-fingerprinting/</a:t>
            </a:r>
            <a:r>
              <a:rPr lang="en" sz="1200">
                <a:solidFill>
                  <a:schemeClr val="dk1"/>
                </a:solidFill>
                <a:highlight>
                  <a:schemeClr val="lt1"/>
                </a:highlight>
              </a:rPr>
              <a:t> another DoD company doing RF Fingerprinting for DARPA </a:t>
            </a:r>
            <a:endParaRPr sz="1200">
              <a:solidFill>
                <a:schemeClr val="dk1"/>
              </a:solidFill>
              <a:highlight>
                <a:schemeClr val="lt1"/>
              </a:highlight>
            </a:endParaRPr>
          </a:p>
          <a:p>
            <a:pPr indent="-299085" lvl="0" marL="457200" rtl="0" algn="l">
              <a:spcBef>
                <a:spcPts val="0"/>
              </a:spcBef>
              <a:spcAft>
                <a:spcPts val="0"/>
              </a:spcAft>
              <a:buClr>
                <a:schemeClr val="dk1"/>
              </a:buClr>
              <a:buSzPct val="100000"/>
              <a:buChar char="●"/>
            </a:pPr>
            <a:r>
              <a:rPr lang="en" sz="1200">
                <a:solidFill>
                  <a:schemeClr val="dk1"/>
                </a:solidFill>
                <a:highlight>
                  <a:schemeClr val="lt1"/>
                </a:highlight>
              </a:rPr>
              <a:t>Questions </a:t>
            </a:r>
            <a:endParaRPr sz="1200">
              <a:solidFill>
                <a:schemeClr val="dk1"/>
              </a:solidFill>
              <a:highlight>
                <a:schemeClr val="lt1"/>
              </a:highlight>
            </a:endParaRPr>
          </a:p>
          <a:p>
            <a:pPr indent="-299085" lvl="1" marL="914400" rtl="0" algn="l">
              <a:spcBef>
                <a:spcPts val="0"/>
              </a:spcBef>
              <a:spcAft>
                <a:spcPts val="0"/>
              </a:spcAft>
              <a:buClr>
                <a:schemeClr val="dk1"/>
              </a:buClr>
              <a:buSzPct val="100000"/>
              <a:buChar char="○"/>
            </a:pPr>
            <a:r>
              <a:rPr lang="en" sz="1200">
                <a:solidFill>
                  <a:schemeClr val="dk1"/>
                </a:solidFill>
                <a:highlight>
                  <a:schemeClr val="lt1"/>
                </a:highlight>
              </a:rPr>
              <a:t>Do we have a </a:t>
            </a:r>
            <a:r>
              <a:rPr lang="en" sz="1200">
                <a:solidFill>
                  <a:schemeClr val="dk1"/>
                </a:solidFill>
                <a:highlight>
                  <a:schemeClr val="lt1"/>
                </a:highlight>
              </a:rPr>
              <a:t>dataset with multiple antennas? Would be neat to show the NN generalizes across antenna. Same for SDR</a:t>
            </a:r>
            <a:endParaRPr sz="12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other updates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Created Word Doc for proposal </a:t>
            </a:r>
            <a:endParaRPr/>
          </a:p>
          <a:p>
            <a:pPr indent="-317500" lvl="1" marL="914400" rtl="0" algn="l">
              <a:spcBef>
                <a:spcPts val="0"/>
              </a:spcBef>
              <a:spcAft>
                <a:spcPts val="0"/>
              </a:spcAft>
              <a:buSzPts val="1400"/>
              <a:buChar char="○"/>
            </a:pPr>
            <a:r>
              <a:rPr lang="en"/>
              <a:t> </a:t>
            </a:r>
            <a:r>
              <a:rPr lang="en" u="sng">
                <a:solidFill>
                  <a:schemeClr val="hlink"/>
                </a:solidFill>
                <a:hlinkClick r:id="rId3"/>
              </a:rPr>
              <a:t>https://gtvault.sharepoint.com/:w:/s/Spring2023DeepLearningProject/EaPU8twMQ4dCkyciaVNgzr4BjzwmHF_1RJbbyCdCvR3XYQ?e=nGRWTm</a:t>
            </a:r>
            <a:r>
              <a:rPr lang="en"/>
              <a:t> </a:t>
            </a:r>
            <a:endParaRPr/>
          </a:p>
          <a:p>
            <a:pPr indent="-317500" lvl="1" marL="914400" rtl="0" algn="l">
              <a:spcBef>
                <a:spcPts val="0"/>
              </a:spcBef>
              <a:spcAft>
                <a:spcPts val="0"/>
              </a:spcAft>
              <a:buSzPts val="1400"/>
              <a:buChar char="○"/>
            </a:pPr>
            <a:r>
              <a:rPr lang="en"/>
              <a:t>Confirmed access to </a:t>
            </a:r>
            <a:r>
              <a:rPr lang="en"/>
              <a:t>github - </a:t>
            </a:r>
            <a:r>
              <a:rPr lang="en" sz="1050" u="sng">
                <a:solidFill>
                  <a:schemeClr val="hlink"/>
                </a:solidFill>
                <a:hlinkClick r:id="rId4"/>
              </a:rPr>
              <a:t>https://github.gatech.edu/jbarker63/CS-7643-Deep-Learning-Group-Project</a:t>
            </a:r>
            <a:r>
              <a:rPr lang="en"/>
              <a:t> - thx Jordan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Discussion Items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task list for next week </a:t>
            </a:r>
            <a:endParaRPr/>
          </a:p>
          <a:p>
            <a:pPr indent="-342900" lvl="0" marL="457200" rtl="0" algn="l">
              <a:spcBef>
                <a:spcPts val="0"/>
              </a:spcBef>
              <a:spcAft>
                <a:spcPts val="0"/>
              </a:spcAft>
              <a:buSzPts val="1800"/>
              <a:buChar char="●"/>
            </a:pPr>
            <a:r>
              <a:rPr lang="en"/>
              <a:t>Figure out who’s going to do what for the proposal </a:t>
            </a:r>
            <a:endParaRPr/>
          </a:p>
          <a:p>
            <a:pPr indent="-342900" lvl="0" marL="457200" rtl="0" algn="l">
              <a:spcBef>
                <a:spcPts val="0"/>
              </a:spcBef>
              <a:spcAft>
                <a:spcPts val="0"/>
              </a:spcAft>
              <a:buSzPts val="1800"/>
              <a:buChar char="●"/>
            </a:pPr>
            <a:r>
              <a:rPr lang="en"/>
              <a:t>Let’s get started on data loader</a:t>
            </a:r>
            <a:endParaRPr/>
          </a:p>
          <a:p>
            <a:pPr indent="-317500" lvl="1" marL="914400" rtl="0" algn="l">
              <a:spcBef>
                <a:spcPts val="0"/>
              </a:spcBef>
              <a:spcAft>
                <a:spcPts val="0"/>
              </a:spcAft>
              <a:buSzPts val="1400"/>
              <a:buChar char="○"/>
            </a:pPr>
            <a:r>
              <a:rPr lang="en"/>
              <a:t>Start discussing different data formats our NNs may need (constellation image, raw I and Q as separate vectors), spectrogram image)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