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85" r:id="rId7"/>
    <p:sldId id="284" r:id="rId8"/>
    <p:sldId id="261" r:id="rId9"/>
    <p:sldId id="260" r:id="rId10"/>
    <p:sldId id="263" r:id="rId11"/>
    <p:sldId id="270" r:id="rId12"/>
    <p:sldId id="265" r:id="rId13"/>
    <p:sldId id="276" r:id="rId14"/>
    <p:sldId id="277" r:id="rId15"/>
    <p:sldId id="286" r:id="rId16"/>
    <p:sldId id="278"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MAL, HAMDA" initials="AH" lastIdx="2" clrIdx="0">
    <p:extLst>
      <p:ext uri="{19B8F6BF-5375-455C-9EA6-DF929625EA0E}">
        <p15:presenceInfo xmlns:p15="http://schemas.microsoft.com/office/powerpoint/2012/main" userId="AJMAL, HAM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BB825-41DF-4121-A802-664B8E138D28}" v="10" dt="2020-10-07T10:38:06.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72" d="100"/>
          <a:sy n="72" d="100"/>
        </p:scale>
        <p:origin x="66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MAL, HAMDA" userId="45e64d61-88f2-4b56-b247-821a175396f3" providerId="ADAL" clId="{03EBB825-41DF-4121-A802-664B8E138D28}"/>
    <pc:docChg chg="undo custSel modSld">
      <pc:chgData name="AJMAL, HAMDA" userId="45e64d61-88f2-4b56-b247-821a175396f3" providerId="ADAL" clId="{03EBB825-41DF-4121-A802-664B8E138D28}" dt="2020-10-07T10:38:06.603" v="163"/>
      <pc:docMkLst>
        <pc:docMk/>
      </pc:docMkLst>
      <pc:sldChg chg="modSp">
        <pc:chgData name="AJMAL, HAMDA" userId="45e64d61-88f2-4b56-b247-821a175396f3" providerId="ADAL" clId="{03EBB825-41DF-4121-A802-664B8E138D28}" dt="2020-10-05T11:45:20.672" v="6" actId="1076"/>
        <pc:sldMkLst>
          <pc:docMk/>
          <pc:sldMk cId="2198565073" sldId="260"/>
        </pc:sldMkLst>
        <pc:picChg chg="mod modCrop">
          <ac:chgData name="AJMAL, HAMDA" userId="45e64d61-88f2-4b56-b247-821a175396f3" providerId="ADAL" clId="{03EBB825-41DF-4121-A802-664B8E138D28}" dt="2020-10-05T11:45:20.672" v="6" actId="1076"/>
          <ac:picMkLst>
            <pc:docMk/>
            <pc:sldMk cId="2198565073" sldId="260"/>
            <ac:picMk id="11" creationId="{DA3F996E-F5A9-43A3-AB62-A54AE65D9072}"/>
          </ac:picMkLst>
        </pc:picChg>
      </pc:sldChg>
      <pc:sldChg chg="modSp">
        <pc:chgData name="AJMAL, HAMDA" userId="45e64d61-88f2-4b56-b247-821a175396f3" providerId="ADAL" clId="{03EBB825-41DF-4121-A802-664B8E138D28}" dt="2020-10-06T08:17:32.923" v="50" actId="1076"/>
        <pc:sldMkLst>
          <pc:docMk/>
          <pc:sldMk cId="3917329911" sldId="263"/>
        </pc:sldMkLst>
        <pc:spChg chg="mod">
          <ac:chgData name="AJMAL, HAMDA" userId="45e64d61-88f2-4b56-b247-821a175396f3" providerId="ADAL" clId="{03EBB825-41DF-4121-A802-664B8E138D28}" dt="2020-10-06T08:17:25.646" v="47" actId="255"/>
          <ac:spMkLst>
            <pc:docMk/>
            <pc:sldMk cId="3917329911" sldId="263"/>
            <ac:spMk id="9" creationId="{4E4546E9-52B5-4F70-ADF4-D128F248F789}"/>
          </ac:spMkLst>
        </pc:spChg>
        <pc:spChg chg="mod">
          <ac:chgData name="AJMAL, HAMDA" userId="45e64d61-88f2-4b56-b247-821a175396f3" providerId="ADAL" clId="{03EBB825-41DF-4121-A802-664B8E138D28}" dt="2020-10-06T08:17:32.923" v="50" actId="1076"/>
          <ac:spMkLst>
            <pc:docMk/>
            <pc:sldMk cId="3917329911" sldId="263"/>
            <ac:spMk id="12" creationId="{3879340B-1A9A-4DC7-9669-1294ACE49285}"/>
          </ac:spMkLst>
        </pc:spChg>
        <pc:picChg chg="mod">
          <ac:chgData name="AJMAL, HAMDA" userId="45e64d61-88f2-4b56-b247-821a175396f3" providerId="ADAL" clId="{03EBB825-41DF-4121-A802-664B8E138D28}" dt="2020-10-06T08:17:30.729" v="49" actId="1076"/>
          <ac:picMkLst>
            <pc:docMk/>
            <pc:sldMk cId="3917329911" sldId="263"/>
            <ac:picMk id="5" creationId="{842D3C4B-068B-48A4-91B2-B78256AE8315}"/>
          </ac:picMkLst>
        </pc:picChg>
      </pc:sldChg>
      <pc:sldChg chg="addSp delSp modSp">
        <pc:chgData name="AJMAL, HAMDA" userId="45e64d61-88f2-4b56-b247-821a175396f3" providerId="ADAL" clId="{03EBB825-41DF-4121-A802-664B8E138D28}" dt="2020-10-07T10:38:06.603" v="163"/>
        <pc:sldMkLst>
          <pc:docMk/>
          <pc:sldMk cId="3888024676" sldId="276"/>
        </pc:sldMkLst>
        <pc:spChg chg="add mod">
          <ac:chgData name="AJMAL, HAMDA" userId="45e64d61-88f2-4b56-b247-821a175396f3" providerId="ADAL" clId="{03EBB825-41DF-4121-A802-664B8E138D28}" dt="2020-10-06T09:53:04.849" v="97" actId="20577"/>
          <ac:spMkLst>
            <pc:docMk/>
            <pc:sldMk cId="3888024676" sldId="276"/>
            <ac:spMk id="4" creationId="{AEFE1E17-DF54-4B6F-B0E2-624BA1729732}"/>
          </ac:spMkLst>
        </pc:spChg>
        <pc:spChg chg="add mod">
          <ac:chgData name="AJMAL, HAMDA" userId="45e64d61-88f2-4b56-b247-821a175396f3" providerId="ADAL" clId="{03EBB825-41DF-4121-A802-664B8E138D28}" dt="2020-10-06T11:38:33.035" v="145" actId="20577"/>
          <ac:spMkLst>
            <pc:docMk/>
            <pc:sldMk cId="3888024676" sldId="276"/>
            <ac:spMk id="10" creationId="{B0D3F71D-50D9-4F4B-8137-A07D03817690}"/>
          </ac:spMkLst>
        </pc:spChg>
        <pc:spChg chg="add del mod">
          <ac:chgData name="AJMAL, HAMDA" userId="45e64d61-88f2-4b56-b247-821a175396f3" providerId="ADAL" clId="{03EBB825-41DF-4121-A802-664B8E138D28}" dt="2020-10-06T11:34:00.613" v="140" actId="478"/>
          <ac:spMkLst>
            <pc:docMk/>
            <pc:sldMk cId="3888024676" sldId="276"/>
            <ac:spMk id="13" creationId="{CD85FC72-30BF-4488-8CE8-9A5F1BEB2A82}"/>
          </ac:spMkLst>
        </pc:spChg>
        <pc:spChg chg="add mod">
          <ac:chgData name="AJMAL, HAMDA" userId="45e64d61-88f2-4b56-b247-821a175396f3" providerId="ADAL" clId="{03EBB825-41DF-4121-A802-664B8E138D28}" dt="2020-10-06T13:02:21.902" v="156" actId="688"/>
          <ac:spMkLst>
            <pc:docMk/>
            <pc:sldMk cId="3888024676" sldId="276"/>
            <ac:spMk id="14" creationId="{CE9B3AA8-ED43-477B-8D7B-DBE226F936CF}"/>
          </ac:spMkLst>
        </pc:spChg>
        <pc:spChg chg="add del">
          <ac:chgData name="AJMAL, HAMDA" userId="45e64d61-88f2-4b56-b247-821a175396f3" providerId="ADAL" clId="{03EBB825-41DF-4121-A802-664B8E138D28}" dt="2020-10-06T11:58:52.282" v="154"/>
          <ac:spMkLst>
            <pc:docMk/>
            <pc:sldMk cId="3888024676" sldId="276"/>
            <ac:spMk id="15" creationId="{844AB33C-1DA8-45FD-9B5E-539793433139}"/>
          </ac:spMkLst>
        </pc:spChg>
        <pc:spChg chg="add">
          <ac:chgData name="AJMAL, HAMDA" userId="45e64d61-88f2-4b56-b247-821a175396f3" providerId="ADAL" clId="{03EBB825-41DF-4121-A802-664B8E138D28}" dt="2020-10-06T15:21:30.457" v="159"/>
          <ac:spMkLst>
            <pc:docMk/>
            <pc:sldMk cId="3888024676" sldId="276"/>
            <ac:spMk id="16" creationId="{84C81C64-4E53-4E04-B5E8-101D27B761D2}"/>
          </ac:spMkLst>
        </pc:spChg>
        <pc:spChg chg="add">
          <ac:chgData name="AJMAL, HAMDA" userId="45e64d61-88f2-4b56-b247-821a175396f3" providerId="ADAL" clId="{03EBB825-41DF-4121-A802-664B8E138D28}" dt="2020-10-06T15:21:32.729" v="160"/>
          <ac:spMkLst>
            <pc:docMk/>
            <pc:sldMk cId="3888024676" sldId="276"/>
            <ac:spMk id="17" creationId="{1F8F1BAF-4EC0-4622-BE97-C475EFCC5F45}"/>
          </ac:spMkLst>
        </pc:spChg>
        <pc:spChg chg="add del">
          <ac:chgData name="AJMAL, HAMDA" userId="45e64d61-88f2-4b56-b247-821a175396f3" providerId="ADAL" clId="{03EBB825-41DF-4121-A802-664B8E138D28}" dt="2020-10-07T10:38:06.603" v="163"/>
          <ac:spMkLst>
            <pc:docMk/>
            <pc:sldMk cId="3888024676" sldId="276"/>
            <ac:spMk id="18" creationId="{E135CC3A-1897-4C21-9FF8-DC66CFF5B256}"/>
          </ac:spMkLst>
        </pc:spChg>
        <pc:picChg chg="mod modCrop">
          <ac:chgData name="AJMAL, HAMDA" userId="45e64d61-88f2-4b56-b247-821a175396f3" providerId="ADAL" clId="{03EBB825-41DF-4121-A802-664B8E138D28}" dt="2020-10-07T10:31:34.435" v="161" actId="1076"/>
          <ac:picMkLst>
            <pc:docMk/>
            <pc:sldMk cId="3888024676" sldId="276"/>
            <ac:picMk id="6" creationId="{790BF425-4EEE-4991-B103-BBB8312EC30D}"/>
          </ac:picMkLst>
        </pc:picChg>
      </pc:sldChg>
      <pc:sldChg chg="modSp">
        <pc:chgData name="AJMAL, HAMDA" userId="45e64d61-88f2-4b56-b247-821a175396f3" providerId="ADAL" clId="{03EBB825-41DF-4121-A802-664B8E138D28}" dt="2020-10-06T10:27:30.725" v="98" actId="1076"/>
        <pc:sldMkLst>
          <pc:docMk/>
          <pc:sldMk cId="3339636563" sldId="277"/>
        </pc:sldMkLst>
        <pc:picChg chg="mod">
          <ac:chgData name="AJMAL, HAMDA" userId="45e64d61-88f2-4b56-b247-821a175396f3" providerId="ADAL" clId="{03EBB825-41DF-4121-A802-664B8E138D28}" dt="2020-10-06T10:27:30.725" v="98" actId="1076"/>
          <ac:picMkLst>
            <pc:docMk/>
            <pc:sldMk cId="3339636563" sldId="277"/>
            <ac:picMk id="13" creationId="{10702292-D494-42D2-9B62-2FF598AD0449}"/>
          </ac:picMkLst>
        </pc:picChg>
      </pc:sldChg>
      <pc:sldChg chg="modSp">
        <pc:chgData name="AJMAL, HAMDA" userId="45e64d61-88f2-4b56-b247-821a175396f3" providerId="ADAL" clId="{03EBB825-41DF-4121-A802-664B8E138D28}" dt="2020-10-06T11:14:08.397" v="131" actId="1076"/>
        <pc:sldMkLst>
          <pc:docMk/>
          <pc:sldMk cId="2999797707" sldId="278"/>
        </pc:sldMkLst>
        <pc:picChg chg="mod">
          <ac:chgData name="AJMAL, HAMDA" userId="45e64d61-88f2-4b56-b247-821a175396f3" providerId="ADAL" clId="{03EBB825-41DF-4121-A802-664B8E138D28}" dt="2020-10-06T11:14:08.397" v="131" actId="1076"/>
          <ac:picMkLst>
            <pc:docMk/>
            <pc:sldMk cId="2999797707" sldId="278"/>
            <ac:picMk id="7" creationId="{5C68464D-1F89-4D9B-B65E-2F475B9AB6ED}"/>
          </ac:picMkLst>
        </pc:picChg>
      </pc:sldChg>
      <pc:sldChg chg="modSp">
        <pc:chgData name="AJMAL, HAMDA" userId="45e64d61-88f2-4b56-b247-821a175396f3" providerId="ADAL" clId="{03EBB825-41DF-4121-A802-664B8E138D28}" dt="2020-10-06T13:06:32.375" v="157" actId="732"/>
        <pc:sldMkLst>
          <pc:docMk/>
          <pc:sldMk cId="280472902" sldId="282"/>
        </pc:sldMkLst>
        <pc:picChg chg="mod">
          <ac:chgData name="AJMAL, HAMDA" userId="45e64d61-88f2-4b56-b247-821a175396f3" providerId="ADAL" clId="{03EBB825-41DF-4121-A802-664B8E138D28}" dt="2020-10-06T13:01:59.382" v="155" actId="1076"/>
          <ac:picMkLst>
            <pc:docMk/>
            <pc:sldMk cId="280472902" sldId="282"/>
            <ac:picMk id="7" creationId="{B3486ED2-CA16-4C8C-804C-B68D4A6F81AA}"/>
          </ac:picMkLst>
        </pc:picChg>
        <pc:picChg chg="mod modCrop">
          <ac:chgData name="AJMAL, HAMDA" userId="45e64d61-88f2-4b56-b247-821a175396f3" providerId="ADAL" clId="{03EBB825-41DF-4121-A802-664B8E138D28}" dt="2020-10-06T13:06:32.375" v="157" actId="732"/>
          <ac:picMkLst>
            <pc:docMk/>
            <pc:sldMk cId="280472902" sldId="282"/>
            <ac:picMk id="10" creationId="{601B232D-B33E-4228-B929-1B0092525F99}"/>
          </ac:picMkLst>
        </pc:picChg>
      </pc:sldChg>
      <pc:sldChg chg="modSp">
        <pc:chgData name="AJMAL, HAMDA" userId="45e64d61-88f2-4b56-b247-821a175396f3" providerId="ADAL" clId="{03EBB825-41DF-4121-A802-664B8E138D28}" dt="2020-10-06T15:18:25.067" v="158" actId="1076"/>
        <pc:sldMkLst>
          <pc:docMk/>
          <pc:sldMk cId="1368663765" sldId="283"/>
        </pc:sldMkLst>
        <pc:picChg chg="mod">
          <ac:chgData name="AJMAL, HAMDA" userId="45e64d61-88f2-4b56-b247-821a175396f3" providerId="ADAL" clId="{03EBB825-41DF-4121-A802-664B8E138D28}" dt="2020-10-06T15:18:25.067" v="158" actId="1076"/>
          <ac:picMkLst>
            <pc:docMk/>
            <pc:sldMk cId="1368663765" sldId="283"/>
            <ac:picMk id="4" creationId="{15DD1F33-5658-4EEE-AD59-CBDF91AED96D}"/>
          </ac:picMkLst>
        </pc:picChg>
      </pc:sldChg>
    </pc:docChg>
  </pc:docChgLst>
  <pc:docChgLst>
    <pc:chgData name="AJMAL, HAMDA" userId="45e64d61-88f2-4b56-b247-821a175396f3" providerId="ADAL" clId="{9379BFDA-2BC5-4959-943B-EEBBADD4CC7A}"/>
    <pc:docChg chg="undo custSel modSld">
      <pc:chgData name="AJMAL, HAMDA" userId="45e64d61-88f2-4b56-b247-821a175396f3" providerId="ADAL" clId="{9379BFDA-2BC5-4959-943B-EEBBADD4CC7A}" dt="2019-07-11T13:25:25.948" v="721" actId="1076"/>
      <pc:docMkLst>
        <pc:docMk/>
      </pc:docMkLst>
      <pc:sldChg chg="addSp delSp modSp">
        <pc:chgData name="AJMAL, HAMDA" userId="45e64d61-88f2-4b56-b247-821a175396f3" providerId="ADAL" clId="{9379BFDA-2BC5-4959-943B-EEBBADD4CC7A}" dt="2019-07-11T09:49:14.150" v="52" actId="1038"/>
        <pc:sldMkLst>
          <pc:docMk/>
          <pc:sldMk cId="2198565073" sldId="260"/>
        </pc:sldMkLst>
        <pc:spChg chg="mod">
          <ac:chgData name="AJMAL, HAMDA" userId="45e64d61-88f2-4b56-b247-821a175396f3" providerId="ADAL" clId="{9379BFDA-2BC5-4959-943B-EEBBADD4CC7A}" dt="2019-07-11T09:47:01.055" v="27" actId="20577"/>
          <ac:spMkLst>
            <pc:docMk/>
            <pc:sldMk cId="2198565073" sldId="260"/>
            <ac:spMk id="9" creationId="{EF4F77DA-46DB-4EAD-B969-594F6F349AB0}"/>
          </ac:spMkLst>
        </pc:spChg>
        <pc:picChg chg="del">
          <ac:chgData name="AJMAL, HAMDA" userId="45e64d61-88f2-4b56-b247-821a175396f3" providerId="ADAL" clId="{9379BFDA-2BC5-4959-943B-EEBBADD4CC7A}" dt="2019-07-11T09:43:55.363" v="0" actId="478"/>
          <ac:picMkLst>
            <pc:docMk/>
            <pc:sldMk cId="2198565073" sldId="260"/>
            <ac:picMk id="3" creationId="{B040DA8B-0964-41D7-B29B-365ACEF7D1B0}"/>
          </ac:picMkLst>
        </pc:picChg>
        <pc:picChg chg="del">
          <ac:chgData name="AJMAL, HAMDA" userId="45e64d61-88f2-4b56-b247-821a175396f3" providerId="ADAL" clId="{9379BFDA-2BC5-4959-943B-EEBBADD4CC7A}" dt="2019-07-11T09:47:03.996" v="28" actId="478"/>
          <ac:picMkLst>
            <pc:docMk/>
            <pc:sldMk cId="2198565073" sldId="260"/>
            <ac:picMk id="7" creationId="{37C2CC6B-AC92-473D-B61D-E34699EE4AF7}"/>
          </ac:picMkLst>
        </pc:picChg>
        <pc:picChg chg="add mod modCrop">
          <ac:chgData name="AJMAL, HAMDA" userId="45e64d61-88f2-4b56-b247-821a175396f3" providerId="ADAL" clId="{9379BFDA-2BC5-4959-943B-EEBBADD4CC7A}" dt="2019-07-11T09:46:24.859" v="24" actId="14100"/>
          <ac:picMkLst>
            <pc:docMk/>
            <pc:sldMk cId="2198565073" sldId="260"/>
            <ac:picMk id="11" creationId="{DA3F996E-F5A9-43A3-AB62-A54AE65D9072}"/>
          </ac:picMkLst>
        </pc:picChg>
        <pc:picChg chg="add del mod modCrop">
          <ac:chgData name="AJMAL, HAMDA" userId="45e64d61-88f2-4b56-b247-821a175396f3" providerId="ADAL" clId="{9379BFDA-2BC5-4959-943B-EEBBADD4CC7A}" dt="2019-07-11T09:48:13.457" v="42" actId="478"/>
          <ac:picMkLst>
            <pc:docMk/>
            <pc:sldMk cId="2198565073" sldId="260"/>
            <ac:picMk id="13" creationId="{0EAA14CF-D3EE-4CB4-A02D-7EE5C02A9EC8}"/>
          </ac:picMkLst>
        </pc:picChg>
        <pc:picChg chg="add mod ord modCrop">
          <ac:chgData name="AJMAL, HAMDA" userId="45e64d61-88f2-4b56-b247-821a175396f3" providerId="ADAL" clId="{9379BFDA-2BC5-4959-943B-EEBBADD4CC7A}" dt="2019-07-11T09:49:14.150" v="52" actId="1038"/>
          <ac:picMkLst>
            <pc:docMk/>
            <pc:sldMk cId="2198565073" sldId="260"/>
            <ac:picMk id="14" creationId="{D430BF49-BBBC-4B12-B182-F89308814B06}"/>
          </ac:picMkLst>
        </pc:picChg>
      </pc:sldChg>
      <pc:sldChg chg="addSp modSp">
        <pc:chgData name="AJMAL, HAMDA" userId="45e64d61-88f2-4b56-b247-821a175396f3" providerId="ADAL" clId="{9379BFDA-2BC5-4959-943B-EEBBADD4CC7A}" dt="2019-07-11T10:16:12.257" v="357" actId="20577"/>
        <pc:sldMkLst>
          <pc:docMk/>
          <pc:sldMk cId="3917329911" sldId="263"/>
        </pc:sldMkLst>
        <pc:spChg chg="mod">
          <ac:chgData name="AJMAL, HAMDA" userId="45e64d61-88f2-4b56-b247-821a175396f3" providerId="ADAL" clId="{9379BFDA-2BC5-4959-943B-EEBBADD4CC7A}" dt="2019-07-11T10:15:55.452" v="351" actId="404"/>
          <ac:spMkLst>
            <pc:docMk/>
            <pc:sldMk cId="3917329911" sldId="263"/>
            <ac:spMk id="3" creationId="{1A342627-8B40-404C-BF06-D66DB522343E}"/>
          </ac:spMkLst>
        </pc:spChg>
        <pc:spChg chg="mod">
          <ac:chgData name="AJMAL, HAMDA" userId="45e64d61-88f2-4b56-b247-821a175396f3" providerId="ADAL" clId="{9379BFDA-2BC5-4959-943B-EEBBADD4CC7A}" dt="2019-07-11T10:15:59.325" v="352" actId="1076"/>
          <ac:spMkLst>
            <pc:docMk/>
            <pc:sldMk cId="3917329911" sldId="263"/>
            <ac:spMk id="13" creationId="{30E3F8AF-5137-4937-ABE9-DCA5B072DE3A}"/>
          </ac:spMkLst>
        </pc:spChg>
        <pc:spChg chg="add mod">
          <ac:chgData name="AJMAL, HAMDA" userId="45e64d61-88f2-4b56-b247-821a175396f3" providerId="ADAL" clId="{9379BFDA-2BC5-4959-943B-EEBBADD4CC7A}" dt="2019-07-11T10:16:12.257" v="357" actId="20577"/>
          <ac:spMkLst>
            <pc:docMk/>
            <pc:sldMk cId="3917329911" sldId="263"/>
            <ac:spMk id="16" creationId="{21EF3051-3F42-4C38-BA5F-BAB771CD8741}"/>
          </ac:spMkLst>
        </pc:spChg>
        <pc:picChg chg="add mod modCrop">
          <ac:chgData name="AJMAL, HAMDA" userId="45e64d61-88f2-4b56-b247-821a175396f3" providerId="ADAL" clId="{9379BFDA-2BC5-4959-943B-EEBBADD4CC7A}" dt="2019-07-11T10:14:11.018" v="59" actId="1076"/>
          <ac:picMkLst>
            <pc:docMk/>
            <pc:sldMk cId="3917329911" sldId="263"/>
            <ac:picMk id="7" creationId="{41E692F2-24F1-4E01-8BF3-20AE7C237B3D}"/>
          </ac:picMkLst>
        </pc:picChg>
      </pc:sldChg>
      <pc:sldChg chg="modSp">
        <pc:chgData name="AJMAL, HAMDA" userId="45e64d61-88f2-4b56-b247-821a175396f3" providerId="ADAL" clId="{9379BFDA-2BC5-4959-943B-EEBBADD4CC7A}" dt="2019-07-11T10:21:42.226" v="358" actId="20577"/>
        <pc:sldMkLst>
          <pc:docMk/>
          <pc:sldMk cId="2687002812" sldId="270"/>
        </pc:sldMkLst>
        <pc:spChg chg="mod">
          <ac:chgData name="AJMAL, HAMDA" userId="45e64d61-88f2-4b56-b247-821a175396f3" providerId="ADAL" clId="{9379BFDA-2BC5-4959-943B-EEBBADD4CC7A}" dt="2019-07-11T10:21:42.226" v="358" actId="20577"/>
          <ac:spMkLst>
            <pc:docMk/>
            <pc:sldMk cId="2687002812" sldId="270"/>
            <ac:spMk id="5" creationId="{8234E3B8-638F-4919-8196-DF48236D6F02}"/>
          </ac:spMkLst>
        </pc:spChg>
      </pc:sldChg>
      <pc:sldChg chg="addSp delSp modSp">
        <pc:chgData name="AJMAL, HAMDA" userId="45e64d61-88f2-4b56-b247-821a175396f3" providerId="ADAL" clId="{9379BFDA-2BC5-4959-943B-EEBBADD4CC7A}" dt="2019-07-11T12:34:50.586" v="409" actId="478"/>
        <pc:sldMkLst>
          <pc:docMk/>
          <pc:sldMk cId="3888024676" sldId="276"/>
        </pc:sldMkLst>
        <pc:picChg chg="del">
          <ac:chgData name="AJMAL, HAMDA" userId="45e64d61-88f2-4b56-b247-821a175396f3" providerId="ADAL" clId="{9379BFDA-2BC5-4959-943B-EEBBADD4CC7A}" dt="2019-07-11T12:25:59.772" v="364" actId="478"/>
          <ac:picMkLst>
            <pc:docMk/>
            <pc:sldMk cId="3888024676" sldId="276"/>
            <ac:picMk id="4" creationId="{A87388F0-CB7A-4994-9C95-77BFD6DF0968}"/>
          </ac:picMkLst>
        </pc:picChg>
        <pc:picChg chg="del">
          <ac:chgData name="AJMAL, HAMDA" userId="45e64d61-88f2-4b56-b247-821a175396f3" providerId="ADAL" clId="{9379BFDA-2BC5-4959-943B-EEBBADD4CC7A}" dt="2019-07-11T12:31:01.730" v="394" actId="478"/>
          <ac:picMkLst>
            <pc:docMk/>
            <pc:sldMk cId="3888024676" sldId="276"/>
            <ac:picMk id="5" creationId="{7CC39CAC-8564-4620-9438-0D1C098993EB}"/>
          </ac:picMkLst>
        </pc:picChg>
        <pc:picChg chg="add del mod">
          <ac:chgData name="AJMAL, HAMDA" userId="45e64d61-88f2-4b56-b247-821a175396f3" providerId="ADAL" clId="{9379BFDA-2BC5-4959-943B-EEBBADD4CC7A}" dt="2019-07-11T12:34:50.586" v="409" actId="478"/>
          <ac:picMkLst>
            <pc:docMk/>
            <pc:sldMk cId="3888024676" sldId="276"/>
            <ac:picMk id="6" creationId="{790BF425-4EEE-4991-B103-BBB8312EC30D}"/>
          </ac:picMkLst>
        </pc:picChg>
        <pc:picChg chg="del">
          <ac:chgData name="AJMAL, HAMDA" userId="45e64d61-88f2-4b56-b247-821a175396f3" providerId="ADAL" clId="{9379BFDA-2BC5-4959-943B-EEBBADD4CC7A}" dt="2019-07-11T12:32:56.982" v="401" actId="478"/>
          <ac:picMkLst>
            <pc:docMk/>
            <pc:sldMk cId="3888024676" sldId="276"/>
            <ac:picMk id="7" creationId="{9C901ED7-BA01-4EDD-A92F-9B9C4DBE4CE8}"/>
          </ac:picMkLst>
        </pc:picChg>
        <pc:picChg chg="add del mod modCrop">
          <ac:chgData name="AJMAL, HAMDA" userId="45e64d61-88f2-4b56-b247-821a175396f3" providerId="ADAL" clId="{9379BFDA-2BC5-4959-943B-EEBBADD4CC7A}" dt="2019-07-11T12:29:38.440" v="375" actId="478"/>
          <ac:picMkLst>
            <pc:docMk/>
            <pc:sldMk cId="3888024676" sldId="276"/>
            <ac:picMk id="10" creationId="{F4C33FF7-716C-4946-85E4-BA8E97D4CEDD}"/>
          </ac:picMkLst>
        </pc:picChg>
        <pc:picChg chg="add mod modCrop">
          <ac:chgData name="AJMAL, HAMDA" userId="45e64d61-88f2-4b56-b247-821a175396f3" providerId="ADAL" clId="{9379BFDA-2BC5-4959-943B-EEBBADD4CC7A}" dt="2019-07-11T12:31:27.052" v="399" actId="1076"/>
          <ac:picMkLst>
            <pc:docMk/>
            <pc:sldMk cId="3888024676" sldId="276"/>
            <ac:picMk id="11" creationId="{297C259B-4FEE-471F-8A0C-8C5D1EFA1C44}"/>
          </ac:picMkLst>
        </pc:picChg>
        <pc:picChg chg="add mod">
          <ac:chgData name="AJMAL, HAMDA" userId="45e64d61-88f2-4b56-b247-821a175396f3" providerId="ADAL" clId="{9379BFDA-2BC5-4959-943B-EEBBADD4CC7A}" dt="2019-07-11T12:33:03.473" v="403" actId="1076"/>
          <ac:picMkLst>
            <pc:docMk/>
            <pc:sldMk cId="3888024676" sldId="276"/>
            <ac:picMk id="12" creationId="{35F569D9-E09B-4F6C-B02B-87A24C5CFE25}"/>
          </ac:picMkLst>
        </pc:picChg>
        <pc:picChg chg="add del mod">
          <ac:chgData name="AJMAL, HAMDA" userId="45e64d61-88f2-4b56-b247-821a175396f3" providerId="ADAL" clId="{9379BFDA-2BC5-4959-943B-EEBBADD4CC7A}" dt="2019-07-11T12:34:49.923" v="408"/>
          <ac:picMkLst>
            <pc:docMk/>
            <pc:sldMk cId="3888024676" sldId="276"/>
            <ac:picMk id="13" creationId="{BFBD40C2-919F-4185-AB45-DEBF0FB1F20F}"/>
          </ac:picMkLst>
        </pc:picChg>
      </pc:sldChg>
      <pc:sldChg chg="addSp delSp modSp">
        <pc:chgData name="AJMAL, HAMDA" userId="45e64d61-88f2-4b56-b247-821a175396f3" providerId="ADAL" clId="{9379BFDA-2BC5-4959-943B-EEBBADD4CC7A}" dt="2019-07-11T12:41:26.958" v="497" actId="1076"/>
        <pc:sldMkLst>
          <pc:docMk/>
          <pc:sldMk cId="3339636563" sldId="277"/>
        </pc:sldMkLst>
        <pc:spChg chg="topLvl">
          <ac:chgData name="AJMAL, HAMDA" userId="45e64d61-88f2-4b56-b247-821a175396f3" providerId="ADAL" clId="{9379BFDA-2BC5-4959-943B-EEBBADD4CC7A}" dt="2019-07-11T12:41:19.417" v="494" actId="478"/>
          <ac:spMkLst>
            <pc:docMk/>
            <pc:sldMk cId="3339636563" sldId="277"/>
            <ac:spMk id="9" creationId="{DE61CC60-FDBD-4497-AC52-6781FEA71989}"/>
          </ac:spMkLst>
        </pc:spChg>
        <pc:grpChg chg="del">
          <ac:chgData name="AJMAL, HAMDA" userId="45e64d61-88f2-4b56-b247-821a175396f3" providerId="ADAL" clId="{9379BFDA-2BC5-4959-943B-EEBBADD4CC7A}" dt="2019-07-11T12:41:19.417" v="494" actId="478"/>
          <ac:grpSpMkLst>
            <pc:docMk/>
            <pc:sldMk cId="3339636563" sldId="277"/>
            <ac:grpSpMk id="10" creationId="{E3C81E7E-DFC6-4090-BE7B-2520D2AA0036}"/>
          </ac:grpSpMkLst>
        </pc:grpChg>
        <pc:picChg chg="add del">
          <ac:chgData name="AJMAL, HAMDA" userId="45e64d61-88f2-4b56-b247-821a175396f3" providerId="ADAL" clId="{9379BFDA-2BC5-4959-943B-EEBBADD4CC7A}" dt="2019-07-11T12:35:47.890" v="418" actId="478"/>
          <ac:picMkLst>
            <pc:docMk/>
            <pc:sldMk cId="3339636563" sldId="277"/>
            <ac:picMk id="4" creationId="{7DE37C0C-93DE-48E6-B00F-159DB53ED45A}"/>
          </ac:picMkLst>
        </pc:picChg>
        <pc:picChg chg="del">
          <ac:chgData name="AJMAL, HAMDA" userId="45e64d61-88f2-4b56-b247-821a175396f3" providerId="ADAL" clId="{9379BFDA-2BC5-4959-943B-EEBBADD4CC7A}" dt="2019-07-11T12:36:13.871" v="421" actId="478"/>
          <ac:picMkLst>
            <pc:docMk/>
            <pc:sldMk cId="3339636563" sldId="277"/>
            <ac:picMk id="5" creationId="{191C542D-7E5A-4C1D-9702-E0AFE6F48BB8}"/>
          </ac:picMkLst>
        </pc:picChg>
        <pc:picChg chg="del topLvl">
          <ac:chgData name="AJMAL, HAMDA" userId="45e64d61-88f2-4b56-b247-821a175396f3" providerId="ADAL" clId="{9379BFDA-2BC5-4959-943B-EEBBADD4CC7A}" dt="2019-07-11T12:41:19.417" v="494" actId="478"/>
          <ac:picMkLst>
            <pc:docMk/>
            <pc:sldMk cId="3339636563" sldId="277"/>
            <ac:picMk id="7" creationId="{C9A26569-4F89-4A5B-906E-917987604811}"/>
          </ac:picMkLst>
        </pc:picChg>
        <pc:picChg chg="add del mod">
          <ac:chgData name="AJMAL, HAMDA" userId="45e64d61-88f2-4b56-b247-821a175396f3" providerId="ADAL" clId="{9379BFDA-2BC5-4959-943B-EEBBADD4CC7A}" dt="2019-07-11T12:35:25.919" v="414"/>
          <ac:picMkLst>
            <pc:docMk/>
            <pc:sldMk cId="3339636563" sldId="277"/>
            <ac:picMk id="8" creationId="{0F5B573A-427F-401D-9070-C10A16ECE18B}"/>
          </ac:picMkLst>
        </pc:picChg>
        <pc:picChg chg="add del mod">
          <ac:chgData name="AJMAL, HAMDA" userId="45e64d61-88f2-4b56-b247-821a175396f3" providerId="ADAL" clId="{9379BFDA-2BC5-4959-943B-EEBBADD4CC7A}" dt="2019-07-11T12:39:45.747" v="459" actId="478"/>
          <ac:picMkLst>
            <pc:docMk/>
            <pc:sldMk cId="3339636563" sldId="277"/>
            <ac:picMk id="11" creationId="{4AD2CD05-9FE4-485A-BD17-4981B89C9848}"/>
          </ac:picMkLst>
        </pc:picChg>
        <pc:picChg chg="add del mod modCrop">
          <ac:chgData name="AJMAL, HAMDA" userId="45e64d61-88f2-4b56-b247-821a175396f3" providerId="ADAL" clId="{9379BFDA-2BC5-4959-943B-EEBBADD4CC7A}" dt="2019-07-11T12:39:47.747" v="460" actId="478"/>
          <ac:picMkLst>
            <pc:docMk/>
            <pc:sldMk cId="3339636563" sldId="277"/>
            <ac:picMk id="12" creationId="{D8B37987-A3A9-4ADF-9C21-93A0428DBF1A}"/>
          </ac:picMkLst>
        </pc:picChg>
        <pc:picChg chg="add mod">
          <ac:chgData name="AJMAL, HAMDA" userId="45e64d61-88f2-4b56-b247-821a175396f3" providerId="ADAL" clId="{9379BFDA-2BC5-4959-943B-EEBBADD4CC7A}" dt="2019-07-11T12:39:57.884" v="463" actId="1076"/>
          <ac:picMkLst>
            <pc:docMk/>
            <pc:sldMk cId="3339636563" sldId="277"/>
            <ac:picMk id="13" creationId="{10702292-D494-42D2-9B62-2FF598AD0449}"/>
          </ac:picMkLst>
        </pc:picChg>
        <pc:picChg chg="add mod modCrop">
          <ac:chgData name="AJMAL, HAMDA" userId="45e64d61-88f2-4b56-b247-821a175396f3" providerId="ADAL" clId="{9379BFDA-2BC5-4959-943B-EEBBADD4CC7A}" dt="2019-07-11T12:40:46.293" v="493" actId="1036"/>
          <ac:picMkLst>
            <pc:docMk/>
            <pc:sldMk cId="3339636563" sldId="277"/>
            <ac:picMk id="14" creationId="{C8569A65-7612-4B56-9D13-0419ABE83623}"/>
          </ac:picMkLst>
        </pc:picChg>
        <pc:picChg chg="add mod">
          <ac:chgData name="AJMAL, HAMDA" userId="45e64d61-88f2-4b56-b247-821a175396f3" providerId="ADAL" clId="{9379BFDA-2BC5-4959-943B-EEBBADD4CC7A}" dt="2019-07-11T12:41:26.958" v="497" actId="1076"/>
          <ac:picMkLst>
            <pc:docMk/>
            <pc:sldMk cId="3339636563" sldId="277"/>
            <ac:picMk id="15" creationId="{156B65FB-9F9B-452A-BE89-C0498E6CB79D}"/>
          </ac:picMkLst>
        </pc:picChg>
      </pc:sldChg>
      <pc:sldChg chg="addSp delSp modSp">
        <pc:chgData name="AJMAL, HAMDA" userId="45e64d61-88f2-4b56-b247-821a175396f3" providerId="ADAL" clId="{9379BFDA-2BC5-4959-943B-EEBBADD4CC7A}" dt="2019-07-11T13:08:15.866" v="568" actId="1035"/>
        <pc:sldMkLst>
          <pc:docMk/>
          <pc:sldMk cId="2999797707" sldId="278"/>
        </pc:sldMkLst>
        <pc:spChg chg="topLvl">
          <ac:chgData name="AJMAL, HAMDA" userId="45e64d61-88f2-4b56-b247-821a175396f3" providerId="ADAL" clId="{9379BFDA-2BC5-4959-943B-EEBBADD4CC7A}" dt="2019-07-11T13:08:02.037" v="547" actId="478"/>
          <ac:spMkLst>
            <pc:docMk/>
            <pc:sldMk cId="2999797707" sldId="278"/>
            <ac:spMk id="8" creationId="{C7FB9AEB-CB26-415C-9A1D-0D7474F955F6}"/>
          </ac:spMkLst>
        </pc:spChg>
        <pc:grpChg chg="del">
          <ac:chgData name="AJMAL, HAMDA" userId="45e64d61-88f2-4b56-b247-821a175396f3" providerId="ADAL" clId="{9379BFDA-2BC5-4959-943B-EEBBADD4CC7A}" dt="2019-07-11T13:08:02.037" v="547" actId="478"/>
          <ac:grpSpMkLst>
            <pc:docMk/>
            <pc:sldMk cId="2999797707" sldId="278"/>
            <ac:grpSpMk id="9" creationId="{08939D10-19CE-4A53-BFF0-CAABE7D50740}"/>
          </ac:grpSpMkLst>
        </pc:grpChg>
        <pc:picChg chg="del">
          <ac:chgData name="AJMAL, HAMDA" userId="45e64d61-88f2-4b56-b247-821a175396f3" providerId="ADAL" clId="{9379BFDA-2BC5-4959-943B-EEBBADD4CC7A}" dt="2019-07-11T13:04:48.138" v="509" actId="478"/>
          <ac:picMkLst>
            <pc:docMk/>
            <pc:sldMk cId="2999797707" sldId="278"/>
            <ac:picMk id="4" creationId="{9D6DBED6-EC35-4C02-90CF-930E7DA43EA8}"/>
          </ac:picMkLst>
        </pc:picChg>
        <pc:picChg chg="del">
          <ac:chgData name="AJMAL, HAMDA" userId="45e64d61-88f2-4b56-b247-821a175396f3" providerId="ADAL" clId="{9379BFDA-2BC5-4959-943B-EEBBADD4CC7A}" dt="2019-07-11T13:06:12.461" v="515" actId="478"/>
          <ac:picMkLst>
            <pc:docMk/>
            <pc:sldMk cId="2999797707" sldId="278"/>
            <ac:picMk id="5" creationId="{D6E208E3-0D09-43AF-9EF4-C37E33C8EAAA}"/>
          </ac:picMkLst>
        </pc:picChg>
        <pc:picChg chg="del topLvl">
          <ac:chgData name="AJMAL, HAMDA" userId="45e64d61-88f2-4b56-b247-821a175396f3" providerId="ADAL" clId="{9379BFDA-2BC5-4959-943B-EEBBADD4CC7A}" dt="2019-07-11T13:08:02.037" v="547" actId="478"/>
          <ac:picMkLst>
            <pc:docMk/>
            <pc:sldMk cId="2999797707" sldId="278"/>
            <ac:picMk id="6" creationId="{FDB4E9D7-0476-4DCE-9529-6E5B474D84D6}"/>
          </ac:picMkLst>
        </pc:picChg>
        <pc:picChg chg="add mod">
          <ac:chgData name="AJMAL, HAMDA" userId="45e64d61-88f2-4b56-b247-821a175396f3" providerId="ADAL" clId="{9379BFDA-2BC5-4959-943B-EEBBADD4CC7A}" dt="2019-07-11T13:04:55.260" v="511" actId="1076"/>
          <ac:picMkLst>
            <pc:docMk/>
            <pc:sldMk cId="2999797707" sldId="278"/>
            <ac:picMk id="7" creationId="{5C68464D-1F89-4D9B-B65E-2F475B9AB6ED}"/>
          </ac:picMkLst>
        </pc:picChg>
        <pc:picChg chg="add mod modCrop">
          <ac:chgData name="AJMAL, HAMDA" userId="45e64d61-88f2-4b56-b247-821a175396f3" providerId="ADAL" clId="{9379BFDA-2BC5-4959-943B-EEBBADD4CC7A}" dt="2019-07-11T13:07:19.096" v="546" actId="1037"/>
          <ac:picMkLst>
            <pc:docMk/>
            <pc:sldMk cId="2999797707" sldId="278"/>
            <ac:picMk id="11" creationId="{AB7ACB6D-2B4B-4737-86D4-7E621F9C187A}"/>
          </ac:picMkLst>
        </pc:picChg>
        <pc:picChg chg="add mod">
          <ac:chgData name="AJMAL, HAMDA" userId="45e64d61-88f2-4b56-b247-821a175396f3" providerId="ADAL" clId="{9379BFDA-2BC5-4959-943B-EEBBADD4CC7A}" dt="2019-07-11T13:08:15.866" v="568" actId="1035"/>
          <ac:picMkLst>
            <pc:docMk/>
            <pc:sldMk cId="2999797707" sldId="278"/>
            <ac:picMk id="12" creationId="{3A0AAAB6-9001-4554-9573-7DB4A8EC6013}"/>
          </ac:picMkLst>
        </pc:picChg>
      </pc:sldChg>
      <pc:sldChg chg="addSp delSp modSp">
        <pc:chgData name="AJMAL, HAMDA" userId="45e64d61-88f2-4b56-b247-821a175396f3" providerId="ADAL" clId="{9379BFDA-2BC5-4959-943B-EEBBADD4CC7A}" dt="2019-07-11T13:19:17.374" v="605" actId="20577"/>
        <pc:sldMkLst>
          <pc:docMk/>
          <pc:sldMk cId="806496814" sldId="281"/>
        </pc:sldMkLst>
        <pc:spChg chg="topLvl">
          <ac:chgData name="AJMAL, HAMDA" userId="45e64d61-88f2-4b56-b247-821a175396f3" providerId="ADAL" clId="{9379BFDA-2BC5-4959-943B-EEBBADD4CC7A}" dt="2019-07-11T13:18:46.937" v="593" actId="478"/>
          <ac:spMkLst>
            <pc:docMk/>
            <pc:sldMk cId="806496814" sldId="281"/>
            <ac:spMk id="12" creationId="{1D992844-295B-4B9E-9EE1-ABECBA7CDC7F}"/>
          </ac:spMkLst>
        </pc:spChg>
        <pc:spChg chg="mod">
          <ac:chgData name="AJMAL, HAMDA" userId="45e64d61-88f2-4b56-b247-821a175396f3" providerId="ADAL" clId="{9379BFDA-2BC5-4959-943B-EEBBADD4CC7A}" dt="2019-07-11T13:19:17.374" v="605" actId="20577"/>
          <ac:spMkLst>
            <pc:docMk/>
            <pc:sldMk cId="806496814" sldId="281"/>
            <ac:spMk id="13" creationId="{8E00B42F-FAA3-494E-839A-36BB2C7722BD}"/>
          </ac:spMkLst>
        </pc:spChg>
        <pc:grpChg chg="del">
          <ac:chgData name="AJMAL, HAMDA" userId="45e64d61-88f2-4b56-b247-821a175396f3" providerId="ADAL" clId="{9379BFDA-2BC5-4959-943B-EEBBADD4CC7A}" dt="2019-07-11T13:16:56.628" v="569" actId="478"/>
          <ac:grpSpMkLst>
            <pc:docMk/>
            <pc:sldMk cId="806496814" sldId="281"/>
            <ac:grpSpMk id="4" creationId="{F51B5EB3-FD65-46B9-911C-BA7EC2D0BDB2}"/>
          </ac:grpSpMkLst>
        </pc:grpChg>
        <pc:grpChg chg="add del">
          <ac:chgData name="AJMAL, HAMDA" userId="45e64d61-88f2-4b56-b247-821a175396f3" providerId="ADAL" clId="{9379BFDA-2BC5-4959-943B-EEBBADD4CC7A}" dt="2019-07-11T13:18:46.937" v="593" actId="478"/>
          <ac:grpSpMkLst>
            <pc:docMk/>
            <pc:sldMk cId="806496814" sldId="281"/>
            <ac:grpSpMk id="5" creationId="{AA5086FE-E317-40D7-8557-ACD049840EEF}"/>
          </ac:grpSpMkLst>
        </pc:grpChg>
        <pc:picChg chg="add mod">
          <ac:chgData name="AJMAL, HAMDA" userId="45e64d61-88f2-4b56-b247-821a175396f3" providerId="ADAL" clId="{9379BFDA-2BC5-4959-943B-EEBBADD4CC7A}" dt="2019-07-11T13:17:00.797" v="571" actId="1076"/>
          <ac:picMkLst>
            <pc:docMk/>
            <pc:sldMk cId="806496814" sldId="281"/>
            <ac:picMk id="6" creationId="{C95D68A1-C303-4294-A87D-77AF1BD23CE7}"/>
          </ac:picMkLst>
        </pc:picChg>
        <pc:picChg chg="add mod modCrop">
          <ac:chgData name="AJMAL, HAMDA" userId="45e64d61-88f2-4b56-b247-821a175396f3" providerId="ADAL" clId="{9379BFDA-2BC5-4959-943B-EEBBADD4CC7A}" dt="2019-07-11T13:18:07.680" v="590" actId="1036"/>
          <ac:picMkLst>
            <pc:docMk/>
            <pc:sldMk cId="806496814" sldId="281"/>
            <ac:picMk id="7" creationId="{014EB70F-695C-4AD5-9492-07B0CE1F56FE}"/>
          </ac:picMkLst>
        </pc:picChg>
        <pc:picChg chg="del topLvl">
          <ac:chgData name="AJMAL, HAMDA" userId="45e64d61-88f2-4b56-b247-821a175396f3" providerId="ADAL" clId="{9379BFDA-2BC5-4959-943B-EEBBADD4CC7A}" dt="2019-07-11T13:18:46.937" v="593" actId="478"/>
          <ac:picMkLst>
            <pc:docMk/>
            <pc:sldMk cId="806496814" sldId="281"/>
            <ac:picMk id="10" creationId="{89BA1AFD-B645-495D-90B2-4D09B04570CC}"/>
          </ac:picMkLst>
        </pc:picChg>
        <pc:picChg chg="add mod modCrop">
          <ac:chgData name="AJMAL, HAMDA" userId="45e64d61-88f2-4b56-b247-821a175396f3" providerId="ADAL" clId="{9379BFDA-2BC5-4959-943B-EEBBADD4CC7A}" dt="2019-07-11T13:19:02.550" v="599" actId="732"/>
          <ac:picMkLst>
            <pc:docMk/>
            <pc:sldMk cId="806496814" sldId="281"/>
            <ac:picMk id="11" creationId="{5CF52944-6856-411C-AD44-0A773432A16B}"/>
          </ac:picMkLst>
        </pc:picChg>
      </pc:sldChg>
      <pc:sldChg chg="addSp delSp modSp">
        <pc:chgData name="AJMAL, HAMDA" userId="45e64d61-88f2-4b56-b247-821a175396f3" providerId="ADAL" clId="{9379BFDA-2BC5-4959-943B-EEBBADD4CC7A}" dt="2019-07-11T13:23:01.424" v="672" actId="1076"/>
        <pc:sldMkLst>
          <pc:docMk/>
          <pc:sldMk cId="280472902" sldId="282"/>
        </pc:sldMkLst>
        <pc:spChg chg="topLvl">
          <ac:chgData name="AJMAL, HAMDA" userId="45e64d61-88f2-4b56-b247-821a175396f3" providerId="ADAL" clId="{9379BFDA-2BC5-4959-943B-EEBBADD4CC7A}" dt="2019-07-11T13:22:04.576" v="667" actId="478"/>
          <ac:spMkLst>
            <pc:docMk/>
            <pc:sldMk cId="280472902" sldId="282"/>
            <ac:spMk id="8" creationId="{26ADD77F-F9BE-4183-ADF5-4D2D7CECC2CF}"/>
          </ac:spMkLst>
        </pc:spChg>
        <pc:grpChg chg="del">
          <ac:chgData name="AJMAL, HAMDA" userId="45e64d61-88f2-4b56-b247-821a175396f3" providerId="ADAL" clId="{9379BFDA-2BC5-4959-943B-EEBBADD4CC7A}" dt="2019-07-11T13:22:04.576" v="667" actId="478"/>
          <ac:grpSpMkLst>
            <pc:docMk/>
            <pc:sldMk cId="280472902" sldId="282"/>
            <ac:grpSpMk id="9" creationId="{D395DFFB-D350-42E4-B28F-7AFCD1139887}"/>
          </ac:grpSpMkLst>
        </pc:grpChg>
        <pc:picChg chg="del">
          <ac:chgData name="AJMAL, HAMDA" userId="45e64d61-88f2-4b56-b247-821a175396f3" providerId="ADAL" clId="{9379BFDA-2BC5-4959-943B-EEBBADD4CC7A}" dt="2019-07-11T13:19:58.609" v="606" actId="478"/>
          <ac:picMkLst>
            <pc:docMk/>
            <pc:sldMk cId="280472902" sldId="282"/>
            <ac:picMk id="4" creationId="{7FA9229E-E321-41C5-A14A-D47E98727908}"/>
          </ac:picMkLst>
        </pc:picChg>
        <pc:picChg chg="del">
          <ac:chgData name="AJMAL, HAMDA" userId="45e64d61-88f2-4b56-b247-821a175396f3" providerId="ADAL" clId="{9379BFDA-2BC5-4959-943B-EEBBADD4CC7A}" dt="2019-07-11T13:20:25.139" v="609" actId="478"/>
          <ac:picMkLst>
            <pc:docMk/>
            <pc:sldMk cId="280472902" sldId="282"/>
            <ac:picMk id="5" creationId="{54E289DC-209C-43AA-B5C0-56FDF98745A9}"/>
          </ac:picMkLst>
        </pc:picChg>
        <pc:picChg chg="del topLvl">
          <ac:chgData name="AJMAL, HAMDA" userId="45e64d61-88f2-4b56-b247-821a175396f3" providerId="ADAL" clId="{9379BFDA-2BC5-4959-943B-EEBBADD4CC7A}" dt="2019-07-11T13:22:04.576" v="667" actId="478"/>
          <ac:picMkLst>
            <pc:docMk/>
            <pc:sldMk cId="280472902" sldId="282"/>
            <ac:picMk id="6" creationId="{3D120CA5-E349-43A2-8131-CC687C903C02}"/>
          </ac:picMkLst>
        </pc:picChg>
        <pc:picChg chg="add mod">
          <ac:chgData name="AJMAL, HAMDA" userId="45e64d61-88f2-4b56-b247-821a175396f3" providerId="ADAL" clId="{9379BFDA-2BC5-4959-943B-EEBBADD4CC7A}" dt="2019-07-11T13:20:05.416" v="608" actId="1076"/>
          <ac:picMkLst>
            <pc:docMk/>
            <pc:sldMk cId="280472902" sldId="282"/>
            <ac:picMk id="7" creationId="{B3486ED2-CA16-4C8C-804C-B68D4A6F81AA}"/>
          </ac:picMkLst>
        </pc:picChg>
        <pc:picChg chg="add mod modCrop">
          <ac:chgData name="AJMAL, HAMDA" userId="45e64d61-88f2-4b56-b247-821a175396f3" providerId="ADAL" clId="{9379BFDA-2BC5-4959-943B-EEBBADD4CC7A}" dt="2019-07-11T13:21:23.865" v="666" actId="1036"/>
          <ac:picMkLst>
            <pc:docMk/>
            <pc:sldMk cId="280472902" sldId="282"/>
            <ac:picMk id="10" creationId="{601B232D-B33E-4228-B929-1B0092525F99}"/>
          </ac:picMkLst>
        </pc:picChg>
        <pc:picChg chg="add del">
          <ac:chgData name="AJMAL, HAMDA" userId="45e64d61-88f2-4b56-b247-821a175396f3" providerId="ADAL" clId="{9379BFDA-2BC5-4959-943B-EEBBADD4CC7A}" dt="2019-07-11T13:22:10.305" v="669"/>
          <ac:picMkLst>
            <pc:docMk/>
            <pc:sldMk cId="280472902" sldId="282"/>
            <ac:picMk id="12" creationId="{C01F321A-766F-4F4F-8A88-0A180CBF6346}"/>
          </ac:picMkLst>
        </pc:picChg>
        <pc:picChg chg="add mod">
          <ac:chgData name="AJMAL, HAMDA" userId="45e64d61-88f2-4b56-b247-821a175396f3" providerId="ADAL" clId="{9379BFDA-2BC5-4959-943B-EEBBADD4CC7A}" dt="2019-07-11T13:23:01.424" v="672" actId="1076"/>
          <ac:picMkLst>
            <pc:docMk/>
            <pc:sldMk cId="280472902" sldId="282"/>
            <ac:picMk id="13" creationId="{E4D73DDF-F44A-4FC8-8BF1-0F60C8510F43}"/>
          </ac:picMkLst>
        </pc:picChg>
      </pc:sldChg>
      <pc:sldChg chg="addSp delSp modSp">
        <pc:chgData name="AJMAL, HAMDA" userId="45e64d61-88f2-4b56-b247-821a175396f3" providerId="ADAL" clId="{9379BFDA-2BC5-4959-943B-EEBBADD4CC7A}" dt="2019-07-11T13:25:25.948" v="721" actId="1076"/>
        <pc:sldMkLst>
          <pc:docMk/>
          <pc:sldMk cId="1368663765" sldId="283"/>
        </pc:sldMkLst>
        <pc:picChg chg="add mod">
          <ac:chgData name="AJMAL, HAMDA" userId="45e64d61-88f2-4b56-b247-821a175396f3" providerId="ADAL" clId="{9379BFDA-2BC5-4959-943B-EEBBADD4CC7A}" dt="2019-07-11T13:23:49.228" v="675" actId="1076"/>
          <ac:picMkLst>
            <pc:docMk/>
            <pc:sldMk cId="1368663765" sldId="283"/>
            <ac:picMk id="4" creationId="{15DD1F33-5658-4EEE-AD59-CBDF91AED96D}"/>
          </ac:picMkLst>
        </pc:picChg>
        <pc:picChg chg="add mod modCrop">
          <ac:chgData name="AJMAL, HAMDA" userId="45e64d61-88f2-4b56-b247-821a175396f3" providerId="ADAL" clId="{9379BFDA-2BC5-4959-943B-EEBBADD4CC7A}" dt="2019-07-11T13:24:41.627" v="716" actId="1036"/>
          <ac:picMkLst>
            <pc:docMk/>
            <pc:sldMk cId="1368663765" sldId="283"/>
            <ac:picMk id="5" creationId="{9711B9CE-2D09-4349-8E67-F30108F90F40}"/>
          </ac:picMkLst>
        </pc:picChg>
        <pc:picChg chg="add mod">
          <ac:chgData name="AJMAL, HAMDA" userId="45e64d61-88f2-4b56-b247-821a175396f3" providerId="ADAL" clId="{9379BFDA-2BC5-4959-943B-EEBBADD4CC7A}" dt="2019-07-11T13:25:25.948" v="721" actId="1076"/>
          <ac:picMkLst>
            <pc:docMk/>
            <pc:sldMk cId="1368663765" sldId="283"/>
            <ac:picMk id="6" creationId="{F4695323-D3F2-4993-88DB-9DFD2FB82498}"/>
          </ac:picMkLst>
        </pc:picChg>
        <pc:picChg chg="del">
          <ac:chgData name="AJMAL, HAMDA" userId="45e64d61-88f2-4b56-b247-821a175396f3" providerId="ADAL" clId="{9379BFDA-2BC5-4959-943B-EEBBADD4CC7A}" dt="2019-07-11T13:23:46.231" v="673" actId="478"/>
          <ac:picMkLst>
            <pc:docMk/>
            <pc:sldMk cId="1368663765" sldId="283"/>
            <ac:picMk id="8" creationId="{578FEAF0-4F07-4FEA-AD77-FCA1DB782B1A}"/>
          </ac:picMkLst>
        </pc:picChg>
        <pc:picChg chg="del">
          <ac:chgData name="AJMAL, HAMDA" userId="45e64d61-88f2-4b56-b247-821a175396f3" providerId="ADAL" clId="{9379BFDA-2BC5-4959-943B-EEBBADD4CC7A}" dt="2019-07-11T13:24:58.170" v="717" actId="478"/>
          <ac:picMkLst>
            <pc:docMk/>
            <pc:sldMk cId="1368663765" sldId="283"/>
            <ac:picMk id="9" creationId="{84A185CB-95C1-4693-A735-64DC716F80B1}"/>
          </ac:picMkLst>
        </pc:picChg>
        <pc:picChg chg="del">
          <ac:chgData name="AJMAL, HAMDA" userId="45e64d61-88f2-4b56-b247-821a175396f3" providerId="ADAL" clId="{9379BFDA-2BC5-4959-943B-EEBBADD4CC7A}" dt="2019-07-11T13:25:19.335" v="718" actId="478"/>
          <ac:picMkLst>
            <pc:docMk/>
            <pc:sldMk cId="1368663765" sldId="283"/>
            <ac:picMk id="10" creationId="{B31A696B-9F78-4521-B47F-0FF301BC47F5}"/>
          </ac:picMkLst>
        </pc:picChg>
      </pc:sldChg>
      <pc:sldChg chg="addSp delSp modSp">
        <pc:chgData name="AJMAL, HAMDA" userId="45e64d61-88f2-4b56-b247-821a175396f3" providerId="ADAL" clId="{9379BFDA-2BC5-4959-943B-EEBBADD4CC7A}" dt="2019-07-11T13:03:20.312" v="508" actId="1076"/>
        <pc:sldMkLst>
          <pc:docMk/>
          <pc:sldMk cId="234349496" sldId="286"/>
        </pc:sldMkLst>
        <pc:picChg chg="add mod modCrop">
          <ac:chgData name="AJMAL, HAMDA" userId="45e64d61-88f2-4b56-b247-821a175396f3" providerId="ADAL" clId="{9379BFDA-2BC5-4959-943B-EEBBADD4CC7A}" dt="2019-07-11T13:03:20.312" v="508" actId="1076"/>
          <ac:picMkLst>
            <pc:docMk/>
            <pc:sldMk cId="234349496" sldId="286"/>
            <ac:picMk id="3" creationId="{7B6A3060-242D-454C-9F37-F049F40C7ABC}"/>
          </ac:picMkLst>
        </pc:picChg>
        <pc:picChg chg="del">
          <ac:chgData name="AJMAL, HAMDA" userId="45e64d61-88f2-4b56-b247-821a175396f3" providerId="ADAL" clId="{9379BFDA-2BC5-4959-943B-EEBBADD4CC7A}" dt="2019-07-11T13:02:51.412" v="498" actId="478"/>
          <ac:picMkLst>
            <pc:docMk/>
            <pc:sldMk cId="234349496" sldId="286"/>
            <ac:picMk id="10" creationId="{C8FCAC50-9714-4BCD-A2B8-E7919CB31DE5}"/>
          </ac:picMkLst>
        </pc:picChg>
      </pc:sldChg>
    </pc:docChg>
  </pc:docChgLst>
  <pc:docChgLst>
    <pc:chgData name="AJMAL, HAMDA" userId="45e64d61-88f2-4b56-b247-821a175396f3" providerId="ADAL" clId="{95A2B264-122C-4FC5-832C-BDC5692096D8}"/>
    <pc:docChg chg="custSel delSld modSld sldOrd">
      <pc:chgData name="AJMAL, HAMDA" userId="45e64d61-88f2-4b56-b247-821a175396f3" providerId="ADAL" clId="{95A2B264-122C-4FC5-832C-BDC5692096D8}" dt="2019-05-28T09:56:48.221" v="132" actId="20577"/>
      <pc:docMkLst>
        <pc:docMk/>
      </pc:docMkLst>
      <pc:sldChg chg="addSp modSp">
        <pc:chgData name="AJMAL, HAMDA" userId="45e64d61-88f2-4b56-b247-821a175396f3" providerId="ADAL" clId="{95A2B264-122C-4FC5-832C-BDC5692096D8}" dt="2019-05-28T09:35:56.331" v="42" actId="6549"/>
        <pc:sldMkLst>
          <pc:docMk/>
          <pc:sldMk cId="2198565073" sldId="260"/>
        </pc:sldMkLst>
        <pc:spChg chg="add mod">
          <ac:chgData name="AJMAL, HAMDA" userId="45e64d61-88f2-4b56-b247-821a175396f3" providerId="ADAL" clId="{95A2B264-122C-4FC5-832C-BDC5692096D8}" dt="2019-05-28T09:35:56.331" v="42" actId="6549"/>
          <ac:spMkLst>
            <pc:docMk/>
            <pc:sldMk cId="2198565073" sldId="260"/>
            <ac:spMk id="9" creationId="{EF4F77DA-46DB-4EAD-B969-594F6F349AB0}"/>
          </ac:spMkLst>
        </pc:spChg>
      </pc:sldChg>
      <pc:sldChg chg="addSp modSp">
        <pc:chgData name="AJMAL, HAMDA" userId="45e64d61-88f2-4b56-b247-821a175396f3" providerId="ADAL" clId="{95A2B264-122C-4FC5-832C-BDC5692096D8}" dt="2019-05-28T09:55:29.465" v="126" actId="113"/>
        <pc:sldMkLst>
          <pc:docMk/>
          <pc:sldMk cId="3917329911" sldId="263"/>
        </pc:sldMkLst>
        <pc:spChg chg="add mod">
          <ac:chgData name="AJMAL, HAMDA" userId="45e64d61-88f2-4b56-b247-821a175396f3" providerId="ADAL" clId="{95A2B264-122C-4FC5-832C-BDC5692096D8}" dt="2019-05-28T09:54:06.320" v="91" actId="1076"/>
          <ac:spMkLst>
            <pc:docMk/>
            <pc:sldMk cId="3917329911" sldId="263"/>
            <ac:spMk id="6" creationId="{985D6F7C-7A20-4FFA-9DEC-31A1B6CD71C9}"/>
          </ac:spMkLst>
        </pc:spChg>
        <pc:spChg chg="mod">
          <ac:chgData name="AJMAL, HAMDA" userId="45e64d61-88f2-4b56-b247-821a175396f3" providerId="ADAL" clId="{95A2B264-122C-4FC5-832C-BDC5692096D8}" dt="2019-05-28T09:54:46.120" v="109" actId="1076"/>
          <ac:spMkLst>
            <pc:docMk/>
            <pc:sldMk cId="3917329911" sldId="263"/>
            <ac:spMk id="12" creationId="{3879340B-1A9A-4DC7-9669-1294ACE49285}"/>
          </ac:spMkLst>
        </pc:spChg>
        <pc:spChg chg="add mod">
          <ac:chgData name="AJMAL, HAMDA" userId="45e64d61-88f2-4b56-b247-821a175396f3" providerId="ADAL" clId="{95A2B264-122C-4FC5-832C-BDC5692096D8}" dt="2019-05-28T09:54:34.142" v="105" actId="20577"/>
          <ac:spMkLst>
            <pc:docMk/>
            <pc:sldMk cId="3917329911" sldId="263"/>
            <ac:spMk id="14" creationId="{E84A77A8-5401-434D-A53E-35367D3F5845}"/>
          </ac:spMkLst>
        </pc:spChg>
        <pc:spChg chg="add mod">
          <ac:chgData name="AJMAL, HAMDA" userId="45e64d61-88f2-4b56-b247-821a175396f3" providerId="ADAL" clId="{95A2B264-122C-4FC5-832C-BDC5692096D8}" dt="2019-05-28T09:55:29.465" v="126" actId="113"/>
          <ac:spMkLst>
            <pc:docMk/>
            <pc:sldMk cId="3917329911" sldId="263"/>
            <ac:spMk id="15" creationId="{12893F64-7FD5-4353-89A8-3D02230974E8}"/>
          </ac:spMkLst>
        </pc:spChg>
      </pc:sldChg>
      <pc:sldChg chg="modSp">
        <pc:chgData name="AJMAL, HAMDA" userId="45e64d61-88f2-4b56-b247-821a175396f3" providerId="ADAL" clId="{95A2B264-122C-4FC5-832C-BDC5692096D8}" dt="2019-05-28T09:55:58.188" v="127" actId="20577"/>
        <pc:sldMkLst>
          <pc:docMk/>
          <pc:sldMk cId="2687002812" sldId="270"/>
        </pc:sldMkLst>
        <pc:spChg chg="mod">
          <ac:chgData name="AJMAL, HAMDA" userId="45e64d61-88f2-4b56-b247-821a175396f3" providerId="ADAL" clId="{95A2B264-122C-4FC5-832C-BDC5692096D8}" dt="2019-05-28T09:55:58.188" v="127" actId="20577"/>
          <ac:spMkLst>
            <pc:docMk/>
            <pc:sldMk cId="2687002812" sldId="270"/>
            <ac:spMk id="5" creationId="{8234E3B8-638F-4919-8196-DF48236D6F02}"/>
          </ac:spMkLst>
        </pc:spChg>
      </pc:sldChg>
      <pc:sldChg chg="modSp">
        <pc:chgData name="AJMAL, HAMDA" userId="45e64d61-88f2-4b56-b247-821a175396f3" providerId="ADAL" clId="{95A2B264-122C-4FC5-832C-BDC5692096D8}" dt="2019-05-28T09:56:48.221" v="132" actId="20577"/>
        <pc:sldMkLst>
          <pc:docMk/>
          <pc:sldMk cId="3930976653" sldId="285"/>
        </pc:sldMkLst>
        <pc:spChg chg="mod">
          <ac:chgData name="AJMAL, HAMDA" userId="45e64d61-88f2-4b56-b247-821a175396f3" providerId="ADAL" clId="{95A2B264-122C-4FC5-832C-BDC5692096D8}" dt="2019-05-28T09:56:48.221" v="132" actId="20577"/>
          <ac:spMkLst>
            <pc:docMk/>
            <pc:sldMk cId="3930976653" sldId="285"/>
            <ac:spMk id="3" creationId="{6B383BB6-0586-428D-8DC3-1B3E7640E4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C01C-8914-47C2-B186-8494E6CC5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FD85147-34F3-4CF9-9BAD-CEAC5CE8C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9FA2723-0B61-436D-B9DF-B096C5FAE408}"/>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5" name="Footer Placeholder 4">
            <a:extLst>
              <a:ext uri="{FF2B5EF4-FFF2-40B4-BE49-F238E27FC236}">
                <a16:creationId xmlns:a16="http://schemas.microsoft.com/office/drawing/2014/main" id="{964D21C5-FD17-4EEB-AF51-BEC49945B5D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0F43C11-4DCD-4AD9-ABFE-9695C2C621A4}"/>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69563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E0C1-C9F7-43B8-818B-EA8F9A3AD9F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24392F8-83F8-45FE-B966-3CD343240C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BA45A9B-298C-4B1D-9AB4-8F110F499103}"/>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5" name="Footer Placeholder 4">
            <a:extLst>
              <a:ext uri="{FF2B5EF4-FFF2-40B4-BE49-F238E27FC236}">
                <a16:creationId xmlns:a16="http://schemas.microsoft.com/office/drawing/2014/main" id="{C1ADDFD6-84C5-49F7-8A41-0E5804A0D96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3D1884-DA63-49DC-9395-7D9E89D0D5C5}"/>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78073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4535F-8E52-4172-B76F-CFC053161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A1B15BF-EC09-45AE-A335-AB792826C8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3E2EE34-1628-481E-B7E3-0680F26251CE}"/>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5" name="Footer Placeholder 4">
            <a:extLst>
              <a:ext uri="{FF2B5EF4-FFF2-40B4-BE49-F238E27FC236}">
                <a16:creationId xmlns:a16="http://schemas.microsoft.com/office/drawing/2014/main" id="{A24B95DE-B96C-49C7-9032-0535A7F1395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D091020-620E-42E3-B8E0-48362E7FE243}"/>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179254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A457-E366-4156-A3EC-D84B078367D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98EC012-1FCF-430B-A296-C35E2D97BC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CA9BC98-9C22-46D8-A37A-E2001B8E0DA3}"/>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5" name="Footer Placeholder 4">
            <a:extLst>
              <a:ext uri="{FF2B5EF4-FFF2-40B4-BE49-F238E27FC236}">
                <a16:creationId xmlns:a16="http://schemas.microsoft.com/office/drawing/2014/main" id="{DF6E96AF-317D-4DE0-8602-9F2F26FAB90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30445F-BCE7-4D2A-8FC2-9AD2C45993D5}"/>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157522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F5C7-3938-474A-956D-D5CEF70E3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063CEA6-04B0-43A1-BC3C-1584FE66A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C469B2-BDBE-4960-A4BA-748191A6F4DA}"/>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5" name="Footer Placeholder 4">
            <a:extLst>
              <a:ext uri="{FF2B5EF4-FFF2-40B4-BE49-F238E27FC236}">
                <a16:creationId xmlns:a16="http://schemas.microsoft.com/office/drawing/2014/main" id="{9DF5CDE1-0F61-4165-B4EE-58015A71728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8000C55-CF47-400F-8866-FAAB08085CEB}"/>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223384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A8EB-0753-4480-A8CC-C260CD5FEB5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1F989D4-2373-4F70-986A-F4499BBFC3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3159023A-ECDA-4417-B581-4D71404E6F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FBD0C0E-FA55-4CB1-87B1-FCBFA00491E9}"/>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6" name="Footer Placeholder 5">
            <a:extLst>
              <a:ext uri="{FF2B5EF4-FFF2-40B4-BE49-F238E27FC236}">
                <a16:creationId xmlns:a16="http://schemas.microsoft.com/office/drawing/2014/main" id="{26AF3029-122E-47EB-8FF3-C423DA858CF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F70609F-F158-4BD0-AF9B-9CB82137DDAD}"/>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77055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BED2-9665-4C7F-9036-23087916E73A}"/>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CD78329-0FC1-4935-97DF-F76949BA3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17A0D9-C4AA-4E4E-89AE-874CBCB70D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D2E6492-63A2-412F-95D4-0FBA87FD4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7EDF5A-DEAD-4BD6-AE13-656E61785D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5809B49-FA5A-406E-9A53-57653552303E}"/>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8" name="Footer Placeholder 7">
            <a:extLst>
              <a:ext uri="{FF2B5EF4-FFF2-40B4-BE49-F238E27FC236}">
                <a16:creationId xmlns:a16="http://schemas.microsoft.com/office/drawing/2014/main" id="{5F59952F-B187-4893-9F89-7DCDB2221512}"/>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E1DDFCC-F93B-4BEC-8E86-A81612B2343D}"/>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85019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100-1173-424D-8228-54B2DDA98099}"/>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F0614F9A-F78C-4082-B92A-6281E6CB9288}"/>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4" name="Footer Placeholder 3">
            <a:extLst>
              <a:ext uri="{FF2B5EF4-FFF2-40B4-BE49-F238E27FC236}">
                <a16:creationId xmlns:a16="http://schemas.microsoft.com/office/drawing/2014/main" id="{EE40A138-9B9F-4EDE-A118-700031F61628}"/>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6C1B6F59-ADDA-48DE-993A-697D9385363E}"/>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93987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8DF44-A977-41E7-BF7B-656A57077ED1}"/>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3" name="Footer Placeholder 2">
            <a:extLst>
              <a:ext uri="{FF2B5EF4-FFF2-40B4-BE49-F238E27FC236}">
                <a16:creationId xmlns:a16="http://schemas.microsoft.com/office/drawing/2014/main" id="{A0AD33FA-15E1-4F96-ACA1-B916A6563930}"/>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D90AE943-E823-46D2-8DE9-E44E6153BFA1}"/>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0149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3528-1471-4BE6-BCD0-6A173184B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5BA32AE5-49DE-46B6-9615-AD688BD16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1CC99C1-8722-4A8D-A025-C4516E958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42C88C-27C2-4255-8C78-F753C3DDF077}"/>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6" name="Footer Placeholder 5">
            <a:extLst>
              <a:ext uri="{FF2B5EF4-FFF2-40B4-BE49-F238E27FC236}">
                <a16:creationId xmlns:a16="http://schemas.microsoft.com/office/drawing/2014/main" id="{53938E70-58E0-4353-BCFC-E65BB20D1B0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5983A57-0715-4E3E-8950-696434BBBE2E}"/>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12446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9230-3C7D-4C30-9E18-5C1F79FE0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256EF93-9D1B-41D9-8800-F111FFDF2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5B48AC40-9991-486B-9756-7D4BCB25D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AF0367-861A-4BA1-B6AF-0C0D896807AE}"/>
              </a:ext>
            </a:extLst>
          </p:cNvPr>
          <p:cNvSpPr>
            <a:spLocks noGrp="1"/>
          </p:cNvSpPr>
          <p:nvPr>
            <p:ph type="dt" sz="half" idx="10"/>
          </p:nvPr>
        </p:nvSpPr>
        <p:spPr/>
        <p:txBody>
          <a:bodyPr/>
          <a:lstStyle/>
          <a:p>
            <a:fld id="{F7D4131C-8CBE-4102-9416-43F847469DBF}" type="datetimeFigureOut">
              <a:rPr lang="en-IE" smtClean="0"/>
              <a:t>02/10/2020</a:t>
            </a:fld>
            <a:endParaRPr lang="en-IE"/>
          </a:p>
        </p:txBody>
      </p:sp>
      <p:sp>
        <p:nvSpPr>
          <p:cNvPr id="6" name="Footer Placeholder 5">
            <a:extLst>
              <a:ext uri="{FF2B5EF4-FFF2-40B4-BE49-F238E27FC236}">
                <a16:creationId xmlns:a16="http://schemas.microsoft.com/office/drawing/2014/main" id="{3AD68D90-7383-410C-960E-2997E1B652E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DCEE746-E107-44DE-B107-875D7B0ADF0F}"/>
              </a:ext>
            </a:extLst>
          </p:cNvPr>
          <p:cNvSpPr>
            <a:spLocks noGrp="1"/>
          </p:cNvSpPr>
          <p:nvPr>
            <p:ph type="sldNum" sz="quarter" idx="12"/>
          </p:nvPr>
        </p:nvSpPr>
        <p:spPr/>
        <p:txBody>
          <a:bodyPr/>
          <a:lstStyle/>
          <a:p>
            <a:fld id="{8CB41B73-DFEE-4C61-801D-32327EB9C2B6}" type="slidenum">
              <a:rPr lang="en-IE" smtClean="0"/>
              <a:t>‹#›</a:t>
            </a:fld>
            <a:endParaRPr lang="en-IE"/>
          </a:p>
        </p:txBody>
      </p:sp>
    </p:spTree>
    <p:extLst>
      <p:ext uri="{BB962C8B-B14F-4D97-AF65-F5344CB8AC3E}">
        <p14:creationId xmlns:p14="http://schemas.microsoft.com/office/powerpoint/2010/main" val="361127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E8670-BC8F-4627-897C-218CAA2FD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E7DE65D-2BAF-4959-8C9E-8C13C4EB9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C95A99F-B2BB-44AD-8D61-CF65BB591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4131C-8CBE-4102-9416-43F847469DBF}" type="datetimeFigureOut">
              <a:rPr lang="en-IE" smtClean="0"/>
              <a:t>02/10/2020</a:t>
            </a:fld>
            <a:endParaRPr lang="en-IE"/>
          </a:p>
        </p:txBody>
      </p:sp>
      <p:sp>
        <p:nvSpPr>
          <p:cNvPr id="5" name="Footer Placeholder 4">
            <a:extLst>
              <a:ext uri="{FF2B5EF4-FFF2-40B4-BE49-F238E27FC236}">
                <a16:creationId xmlns:a16="http://schemas.microsoft.com/office/drawing/2014/main" id="{5CF4B677-9DE7-4C96-9EEC-7760C79CB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C10214D-7CE2-4B8C-8AA2-A05D2DE0F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41B73-DFEE-4C61-801D-32327EB9C2B6}" type="slidenum">
              <a:rPr lang="en-IE" smtClean="0"/>
              <a:t>‹#›</a:t>
            </a:fld>
            <a:endParaRPr lang="en-IE"/>
          </a:p>
        </p:txBody>
      </p:sp>
    </p:spTree>
    <p:extLst>
      <p:ext uri="{BB962C8B-B14F-4D97-AF65-F5344CB8AC3E}">
        <p14:creationId xmlns:p14="http://schemas.microsoft.com/office/powerpoint/2010/main" val="263665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9B9D-D9A5-45FE-9449-A2499729DA28}"/>
              </a:ext>
            </a:extLst>
          </p:cNvPr>
          <p:cNvSpPr>
            <a:spLocks noGrp="1"/>
          </p:cNvSpPr>
          <p:nvPr>
            <p:ph type="ctrTitle"/>
          </p:nvPr>
        </p:nvSpPr>
        <p:spPr/>
        <p:txBody>
          <a:bodyPr/>
          <a:lstStyle/>
          <a:p>
            <a:r>
              <a:rPr lang="en-IE" dirty="0"/>
              <a:t>Preliminary Data Analysis on NCI-60 and TCGA dataset</a:t>
            </a:r>
          </a:p>
        </p:txBody>
      </p:sp>
      <p:sp>
        <p:nvSpPr>
          <p:cNvPr id="3" name="Subtitle 2">
            <a:extLst>
              <a:ext uri="{FF2B5EF4-FFF2-40B4-BE49-F238E27FC236}">
                <a16:creationId xmlns:a16="http://schemas.microsoft.com/office/drawing/2014/main" id="{3BA4D3A2-072D-4CCE-9E02-C643A76B7B75}"/>
              </a:ext>
            </a:extLst>
          </p:cNvPr>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152649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6A43-A452-4243-B9B7-7047EF76DF44}"/>
              </a:ext>
            </a:extLst>
          </p:cNvPr>
          <p:cNvSpPr>
            <a:spLocks noGrp="1"/>
          </p:cNvSpPr>
          <p:nvPr>
            <p:ph type="title"/>
          </p:nvPr>
        </p:nvSpPr>
        <p:spPr/>
        <p:txBody>
          <a:bodyPr>
            <a:noAutofit/>
          </a:bodyPr>
          <a:lstStyle/>
          <a:p>
            <a:pPr algn="ctr"/>
            <a:r>
              <a:rPr lang="en-IE" sz="3200" dirty="0"/>
              <a:t>Correlation between stratified CA20 score and individual expression values of each of CJ30 genes stratified on basis of average value</a:t>
            </a:r>
          </a:p>
        </p:txBody>
      </p:sp>
      <p:sp>
        <p:nvSpPr>
          <p:cNvPr id="3" name="Content Placeholder 2">
            <a:extLst>
              <a:ext uri="{FF2B5EF4-FFF2-40B4-BE49-F238E27FC236}">
                <a16:creationId xmlns:a16="http://schemas.microsoft.com/office/drawing/2014/main" id="{1A342627-8B40-404C-BF06-D66DB522343E}"/>
              </a:ext>
            </a:extLst>
          </p:cNvPr>
          <p:cNvSpPr>
            <a:spLocks noGrp="1"/>
          </p:cNvSpPr>
          <p:nvPr>
            <p:ph idx="1"/>
          </p:nvPr>
        </p:nvSpPr>
        <p:spPr>
          <a:xfrm>
            <a:off x="495947" y="1802937"/>
            <a:ext cx="6493625" cy="4351338"/>
          </a:xfrm>
        </p:spPr>
        <p:txBody>
          <a:bodyPr>
            <a:normAutofit/>
          </a:bodyPr>
          <a:lstStyle/>
          <a:p>
            <a:r>
              <a:rPr lang="en-IE" altLang="en-US" sz="2000" dirty="0">
                <a:solidFill>
                  <a:srgbClr val="000000"/>
                </a:solidFill>
                <a:latin typeface="Lucida Console" panose="020B0609040504020204" pitchFamily="49" charset="0"/>
              </a:rPr>
              <a:t>Spearman’s Correlation, because:</a:t>
            </a:r>
          </a:p>
          <a:p>
            <a:pPr lvl="1"/>
            <a:r>
              <a:rPr lang="en-IE" altLang="en-US" sz="1800" dirty="0">
                <a:solidFill>
                  <a:srgbClr val="000000"/>
                </a:solidFill>
                <a:latin typeface="Lucida Console" panose="020B0609040504020204" pitchFamily="49" charset="0"/>
              </a:rPr>
              <a:t>Variables are ordinal (high or low)</a:t>
            </a:r>
          </a:p>
          <a:p>
            <a:pPr lvl="1"/>
            <a:r>
              <a:rPr lang="en-IE" altLang="en-US" sz="1800" dirty="0">
                <a:solidFill>
                  <a:srgbClr val="000000"/>
                </a:solidFill>
                <a:latin typeface="Lucida Console" panose="020B0609040504020204" pitchFamily="49" charset="0"/>
              </a:rPr>
              <a:t>There is a monotonic relationship between the two variables. A monotonic relationship exists when either the variables increase in value together, or as one variable value increases, the other variable value decreases.</a:t>
            </a:r>
          </a:p>
          <a:p>
            <a:pPr lvl="1"/>
            <a:endParaRPr lang="en-IE" altLang="en-US" sz="1800" dirty="0">
              <a:solidFill>
                <a:srgbClr val="000000"/>
              </a:solidFill>
              <a:latin typeface="Lucida Console" panose="020B0609040504020204" pitchFamily="49" charset="0"/>
            </a:endParaRPr>
          </a:p>
        </p:txBody>
      </p:sp>
      <p:sp>
        <p:nvSpPr>
          <p:cNvPr id="4" name="Rectangle 1">
            <a:extLst>
              <a:ext uri="{FF2B5EF4-FFF2-40B4-BE49-F238E27FC236}">
                <a16:creationId xmlns:a16="http://schemas.microsoft.com/office/drawing/2014/main" id="{4DDF4264-AB39-4F22-8A87-C5BD206CA3DA}"/>
              </a:ext>
            </a:extLst>
          </p:cNvPr>
          <p:cNvSpPr>
            <a:spLocks noChangeArrowheads="1"/>
          </p:cNvSpPr>
          <p:nvPr/>
        </p:nvSpPr>
        <p:spPr bwMode="auto">
          <a:xfrm>
            <a:off x="2800350" y="247611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9BC21459-D733-4172-8C63-5EEA67FFFDD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19E10C2A-9DAC-4578-A938-904C0E09825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7C2C9886-4F06-444E-B25C-55D8E116DB3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42D3C4B-068B-48A4-91B2-B78256AE8315}"/>
              </a:ext>
            </a:extLst>
          </p:cNvPr>
          <p:cNvPicPr>
            <a:picLocks noChangeAspect="1"/>
          </p:cNvPicPr>
          <p:nvPr/>
        </p:nvPicPr>
        <p:blipFill rotWithShape="1">
          <a:blip r:embed="rId2"/>
          <a:srcRect l="4567" t="41933" b="41835"/>
          <a:stretch/>
        </p:blipFill>
        <p:spPr>
          <a:xfrm>
            <a:off x="1299675" y="4214332"/>
            <a:ext cx="7688930" cy="1440510"/>
          </a:xfrm>
          <a:prstGeom prst="rect">
            <a:avLst/>
          </a:prstGeom>
        </p:spPr>
      </p:pic>
      <p:sp>
        <p:nvSpPr>
          <p:cNvPr id="9" name="TextBox 8">
            <a:extLst>
              <a:ext uri="{FF2B5EF4-FFF2-40B4-BE49-F238E27FC236}">
                <a16:creationId xmlns:a16="http://schemas.microsoft.com/office/drawing/2014/main" id="{4E4546E9-52B5-4F70-ADF4-D128F248F789}"/>
              </a:ext>
            </a:extLst>
          </p:cNvPr>
          <p:cNvSpPr txBox="1"/>
          <p:nvPr/>
        </p:nvSpPr>
        <p:spPr>
          <a:xfrm>
            <a:off x="111961" y="4775499"/>
            <a:ext cx="1272208" cy="523220"/>
          </a:xfrm>
          <a:prstGeom prst="rect">
            <a:avLst/>
          </a:prstGeom>
          <a:noFill/>
        </p:spPr>
        <p:txBody>
          <a:bodyPr wrap="square" rtlCol="0">
            <a:spAutoFit/>
          </a:bodyPr>
          <a:lstStyle/>
          <a:p>
            <a:r>
              <a:rPr lang="en-IE" sz="1400" b="1" dirty="0"/>
              <a:t>Stratified CA20 Score</a:t>
            </a:r>
          </a:p>
        </p:txBody>
      </p:sp>
      <p:sp>
        <p:nvSpPr>
          <p:cNvPr id="12" name="TextBox 11">
            <a:extLst>
              <a:ext uri="{FF2B5EF4-FFF2-40B4-BE49-F238E27FC236}">
                <a16:creationId xmlns:a16="http://schemas.microsoft.com/office/drawing/2014/main" id="{3879340B-1A9A-4DC7-9669-1294ACE49285}"/>
              </a:ext>
            </a:extLst>
          </p:cNvPr>
          <p:cNvSpPr txBox="1"/>
          <p:nvPr/>
        </p:nvSpPr>
        <p:spPr>
          <a:xfrm>
            <a:off x="2075179" y="5581979"/>
            <a:ext cx="4081948" cy="307777"/>
          </a:xfrm>
          <a:prstGeom prst="rect">
            <a:avLst/>
          </a:prstGeom>
          <a:noFill/>
        </p:spPr>
        <p:txBody>
          <a:bodyPr wrap="square" rtlCol="0">
            <a:spAutoFit/>
          </a:bodyPr>
          <a:lstStyle/>
          <a:p>
            <a:r>
              <a:rPr lang="en-IE" sz="1400" b="1" dirty="0"/>
              <a:t>CJ30 panel: Stratified gene expression</a:t>
            </a:r>
          </a:p>
        </p:txBody>
      </p:sp>
      <p:sp>
        <p:nvSpPr>
          <p:cNvPr id="13" name="TextBox 12">
            <a:extLst>
              <a:ext uri="{FF2B5EF4-FFF2-40B4-BE49-F238E27FC236}">
                <a16:creationId xmlns:a16="http://schemas.microsoft.com/office/drawing/2014/main" id="{30E3F8AF-5137-4937-ABE9-DCA5B072DE3A}"/>
              </a:ext>
            </a:extLst>
          </p:cNvPr>
          <p:cNvSpPr txBox="1"/>
          <p:nvPr/>
        </p:nvSpPr>
        <p:spPr>
          <a:xfrm>
            <a:off x="8857718" y="1715973"/>
            <a:ext cx="3035829" cy="2585323"/>
          </a:xfrm>
          <a:prstGeom prst="rect">
            <a:avLst/>
          </a:prstGeom>
          <a:noFill/>
        </p:spPr>
        <p:txBody>
          <a:bodyPr wrap="square" rtlCol="0">
            <a:spAutoFit/>
          </a:bodyPr>
          <a:lstStyle/>
          <a:p>
            <a:r>
              <a:rPr lang="en-IE" b="1" dirty="0">
                <a:solidFill>
                  <a:srgbClr val="00B050"/>
                </a:solidFill>
              </a:rPr>
              <a:t>Observations:</a:t>
            </a:r>
          </a:p>
          <a:p>
            <a:r>
              <a:rPr lang="en-IE" i="1" dirty="0"/>
              <a:t>SELE and CLDN1 genes in CJ30 panel are significantly (negatively) correlated with the stratified  CA20 score on NCI-60 data.</a:t>
            </a:r>
          </a:p>
          <a:p>
            <a:r>
              <a:rPr lang="en-IE" i="1" dirty="0"/>
              <a:t>CTNNB1 is significantly (positively) correlated with stratified CA20 Score. </a:t>
            </a:r>
          </a:p>
        </p:txBody>
      </p:sp>
      <p:sp>
        <p:nvSpPr>
          <p:cNvPr id="6" name="TextBox 5">
            <a:extLst>
              <a:ext uri="{FF2B5EF4-FFF2-40B4-BE49-F238E27FC236}">
                <a16:creationId xmlns:a16="http://schemas.microsoft.com/office/drawing/2014/main" id="{985D6F7C-7A20-4FFA-9DEC-31A1B6CD71C9}"/>
              </a:ext>
            </a:extLst>
          </p:cNvPr>
          <p:cNvSpPr txBox="1"/>
          <p:nvPr/>
        </p:nvSpPr>
        <p:spPr>
          <a:xfrm>
            <a:off x="6608836" y="5424009"/>
            <a:ext cx="1901328" cy="461665"/>
          </a:xfrm>
          <a:prstGeom prst="rect">
            <a:avLst/>
          </a:prstGeom>
          <a:noFill/>
        </p:spPr>
        <p:txBody>
          <a:bodyPr wrap="square" rtlCol="0">
            <a:spAutoFit/>
          </a:bodyPr>
          <a:lstStyle/>
          <a:p>
            <a:r>
              <a:rPr lang="en-IE" sz="1200" dirty="0"/>
              <a:t>SELE</a:t>
            </a:r>
          </a:p>
          <a:p>
            <a:r>
              <a:rPr lang="en-IE" sz="1200" dirty="0"/>
              <a:t>Cor = -0.41 , p-</a:t>
            </a:r>
            <a:r>
              <a:rPr lang="en-IE" sz="1200" dirty="0" err="1"/>
              <a:t>val</a:t>
            </a:r>
            <a:r>
              <a:rPr lang="en-IE" sz="1200" dirty="0"/>
              <a:t> = 0.0010</a:t>
            </a:r>
          </a:p>
        </p:txBody>
      </p:sp>
      <p:sp>
        <p:nvSpPr>
          <p:cNvPr id="14" name="TextBox 13">
            <a:extLst>
              <a:ext uri="{FF2B5EF4-FFF2-40B4-BE49-F238E27FC236}">
                <a16:creationId xmlns:a16="http://schemas.microsoft.com/office/drawing/2014/main" id="{E84A77A8-5401-434D-A53E-35367D3F5845}"/>
              </a:ext>
            </a:extLst>
          </p:cNvPr>
          <p:cNvSpPr txBox="1"/>
          <p:nvPr/>
        </p:nvSpPr>
        <p:spPr>
          <a:xfrm>
            <a:off x="280313" y="5455530"/>
            <a:ext cx="1901328" cy="461665"/>
          </a:xfrm>
          <a:prstGeom prst="rect">
            <a:avLst/>
          </a:prstGeom>
          <a:noFill/>
        </p:spPr>
        <p:txBody>
          <a:bodyPr wrap="square" rtlCol="0">
            <a:spAutoFit/>
          </a:bodyPr>
          <a:lstStyle/>
          <a:p>
            <a:r>
              <a:rPr lang="en-IE" sz="1200" dirty="0"/>
              <a:t>CLDN1</a:t>
            </a:r>
          </a:p>
          <a:p>
            <a:r>
              <a:rPr lang="en-IE" sz="1200" dirty="0"/>
              <a:t>Cor = -0.29 , p-</a:t>
            </a:r>
            <a:r>
              <a:rPr lang="en-IE" sz="1200" dirty="0" err="1"/>
              <a:t>val</a:t>
            </a:r>
            <a:r>
              <a:rPr lang="en-IE" sz="1200" dirty="0"/>
              <a:t> = 0.025</a:t>
            </a:r>
          </a:p>
        </p:txBody>
      </p:sp>
      <p:sp>
        <p:nvSpPr>
          <p:cNvPr id="15" name="TextBox 14">
            <a:extLst>
              <a:ext uri="{FF2B5EF4-FFF2-40B4-BE49-F238E27FC236}">
                <a16:creationId xmlns:a16="http://schemas.microsoft.com/office/drawing/2014/main" id="{12893F64-7FD5-4353-89A8-3D02230974E8}"/>
              </a:ext>
            </a:extLst>
          </p:cNvPr>
          <p:cNvSpPr txBox="1"/>
          <p:nvPr/>
        </p:nvSpPr>
        <p:spPr>
          <a:xfrm>
            <a:off x="4408057" y="4142723"/>
            <a:ext cx="1901328" cy="461665"/>
          </a:xfrm>
          <a:prstGeom prst="rect">
            <a:avLst/>
          </a:prstGeom>
          <a:noFill/>
        </p:spPr>
        <p:txBody>
          <a:bodyPr wrap="square" rtlCol="0">
            <a:spAutoFit/>
          </a:bodyPr>
          <a:lstStyle/>
          <a:p>
            <a:r>
              <a:rPr lang="en-IE" sz="1200" dirty="0"/>
              <a:t>CTNNB1</a:t>
            </a:r>
          </a:p>
          <a:p>
            <a:r>
              <a:rPr lang="en-IE" sz="1200" dirty="0"/>
              <a:t>Cor = 0.29, p-</a:t>
            </a:r>
            <a:r>
              <a:rPr lang="en-IE" sz="1200" dirty="0" err="1"/>
              <a:t>val</a:t>
            </a:r>
            <a:r>
              <a:rPr lang="en-IE" sz="1200" dirty="0"/>
              <a:t> = 0.025</a:t>
            </a:r>
          </a:p>
        </p:txBody>
      </p:sp>
      <p:pic>
        <p:nvPicPr>
          <p:cNvPr id="7" name="Picture 6">
            <a:extLst>
              <a:ext uri="{FF2B5EF4-FFF2-40B4-BE49-F238E27FC236}">
                <a16:creationId xmlns:a16="http://schemas.microsoft.com/office/drawing/2014/main" id="{41E692F2-24F1-4E01-8BF3-20AE7C237B3D}"/>
              </a:ext>
            </a:extLst>
          </p:cNvPr>
          <p:cNvPicPr>
            <a:picLocks noChangeAspect="1"/>
          </p:cNvPicPr>
          <p:nvPr/>
        </p:nvPicPr>
        <p:blipFill rotWithShape="1">
          <a:blip r:embed="rId3"/>
          <a:srcRect t="36878" b="40387"/>
          <a:stretch/>
        </p:blipFill>
        <p:spPr>
          <a:xfrm>
            <a:off x="748065" y="5911586"/>
            <a:ext cx="5161905" cy="915865"/>
          </a:xfrm>
          <a:prstGeom prst="rect">
            <a:avLst/>
          </a:prstGeom>
        </p:spPr>
      </p:pic>
      <p:sp>
        <p:nvSpPr>
          <p:cNvPr id="16" name="TextBox 15">
            <a:extLst>
              <a:ext uri="{FF2B5EF4-FFF2-40B4-BE49-F238E27FC236}">
                <a16:creationId xmlns:a16="http://schemas.microsoft.com/office/drawing/2014/main" id="{21EF3051-3F42-4C38-BA5F-BAB771CD8741}"/>
              </a:ext>
            </a:extLst>
          </p:cNvPr>
          <p:cNvSpPr txBox="1"/>
          <p:nvPr/>
        </p:nvSpPr>
        <p:spPr>
          <a:xfrm>
            <a:off x="6050664" y="5796892"/>
            <a:ext cx="6056681" cy="1077218"/>
          </a:xfrm>
          <a:prstGeom prst="rect">
            <a:avLst/>
          </a:prstGeom>
          <a:noFill/>
        </p:spPr>
        <p:txBody>
          <a:bodyPr wrap="square" rtlCol="0">
            <a:spAutoFit/>
          </a:bodyPr>
          <a:lstStyle/>
          <a:p>
            <a:r>
              <a:rPr lang="en-IE" sz="1600" dirty="0"/>
              <a:t>&lt;- These are results after changing the gene DSG3 to DSC3, since individual gene scores are </a:t>
            </a:r>
            <a:r>
              <a:rPr lang="en-IE" sz="1600" dirty="0" err="1"/>
              <a:t>depenedent</a:t>
            </a:r>
            <a:r>
              <a:rPr lang="en-IE" sz="1600" dirty="0"/>
              <a:t> on the average of the group, and the average changes when I replaced a gene, therefore there is a change in the results of all the genes.</a:t>
            </a:r>
          </a:p>
        </p:txBody>
      </p:sp>
    </p:spTree>
    <p:extLst>
      <p:ext uri="{BB962C8B-B14F-4D97-AF65-F5344CB8AC3E}">
        <p14:creationId xmlns:p14="http://schemas.microsoft.com/office/powerpoint/2010/main" val="391732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F814-28DB-4F99-AC54-BA6D98A47461}"/>
              </a:ext>
            </a:extLst>
          </p:cNvPr>
          <p:cNvSpPr>
            <a:spLocks noGrp="1"/>
          </p:cNvSpPr>
          <p:nvPr>
            <p:ph type="title"/>
          </p:nvPr>
        </p:nvSpPr>
        <p:spPr/>
        <p:txBody>
          <a:bodyPr/>
          <a:lstStyle/>
          <a:p>
            <a:pPr algn="ctr"/>
            <a:r>
              <a:rPr lang="en-IE" dirty="0"/>
              <a:t>Measuring Association of CA20 score with biological readout of CA</a:t>
            </a:r>
          </a:p>
        </p:txBody>
      </p:sp>
      <p:sp>
        <p:nvSpPr>
          <p:cNvPr id="3" name="Content Placeholder 2">
            <a:extLst>
              <a:ext uri="{FF2B5EF4-FFF2-40B4-BE49-F238E27FC236}">
                <a16:creationId xmlns:a16="http://schemas.microsoft.com/office/drawing/2014/main" id="{7E227658-A166-4352-A1B8-BD642680CCAE}"/>
              </a:ext>
            </a:extLst>
          </p:cNvPr>
          <p:cNvSpPr>
            <a:spLocks noGrp="1"/>
          </p:cNvSpPr>
          <p:nvPr>
            <p:ph idx="1"/>
          </p:nvPr>
        </p:nvSpPr>
        <p:spPr>
          <a:xfrm>
            <a:off x="309796" y="1690688"/>
            <a:ext cx="5257800" cy="2022152"/>
          </a:xfrm>
        </p:spPr>
        <p:txBody>
          <a:bodyPr>
            <a:normAutofit lnSpcReduction="10000"/>
          </a:bodyPr>
          <a:lstStyle/>
          <a:p>
            <a:r>
              <a:rPr lang="en-IE" sz="2400" dirty="0"/>
              <a:t>Correlation between sum of CA20 expression and percentage of CA (from biological readout) – no linear correlation found</a:t>
            </a:r>
          </a:p>
          <a:p>
            <a:pPr lvl="1"/>
            <a:r>
              <a:rPr lang="en-IE" sz="2000" dirty="0"/>
              <a:t>Cor = 0.0153</a:t>
            </a:r>
          </a:p>
          <a:p>
            <a:pPr lvl="1"/>
            <a:r>
              <a:rPr lang="en-IE" sz="2000" dirty="0"/>
              <a:t>P-</a:t>
            </a:r>
            <a:r>
              <a:rPr lang="en-IE" sz="2000" dirty="0" err="1"/>
              <a:t>val</a:t>
            </a:r>
            <a:r>
              <a:rPr lang="en-IE" sz="2000" dirty="0"/>
              <a:t>  0.9</a:t>
            </a:r>
          </a:p>
          <a:p>
            <a:endParaRPr lang="en-IE" dirty="0"/>
          </a:p>
        </p:txBody>
      </p:sp>
      <p:sp>
        <p:nvSpPr>
          <p:cNvPr id="5" name="Content Placeholder 2">
            <a:extLst>
              <a:ext uri="{FF2B5EF4-FFF2-40B4-BE49-F238E27FC236}">
                <a16:creationId xmlns:a16="http://schemas.microsoft.com/office/drawing/2014/main" id="{8234E3B8-638F-4919-8196-DF48236D6F02}"/>
              </a:ext>
            </a:extLst>
          </p:cNvPr>
          <p:cNvSpPr txBox="1">
            <a:spLocks/>
          </p:cNvSpPr>
          <p:nvPr/>
        </p:nvSpPr>
        <p:spPr>
          <a:xfrm>
            <a:off x="6518045"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400" dirty="0"/>
              <a:t>Correlation between stratified CA20 Score and CA (from biological readout) – no correlation found</a:t>
            </a:r>
          </a:p>
          <a:p>
            <a:pPr lvl="1"/>
            <a:r>
              <a:rPr lang="en-IE" sz="2000" dirty="0"/>
              <a:t>Cor = -0.0571</a:t>
            </a:r>
          </a:p>
          <a:p>
            <a:pPr lvl="1"/>
            <a:r>
              <a:rPr lang="en-IE" sz="2000" dirty="0"/>
              <a:t>P-</a:t>
            </a:r>
            <a:r>
              <a:rPr lang="en-IE" sz="2000" dirty="0" err="1"/>
              <a:t>val</a:t>
            </a:r>
            <a:r>
              <a:rPr lang="en-IE" sz="2000" dirty="0"/>
              <a:t>  0.6859</a:t>
            </a:r>
          </a:p>
          <a:p>
            <a:endParaRPr lang="en-IE" dirty="0"/>
          </a:p>
        </p:txBody>
      </p:sp>
      <p:sp>
        <p:nvSpPr>
          <p:cNvPr id="7" name="Rectangle 1">
            <a:extLst>
              <a:ext uri="{FF2B5EF4-FFF2-40B4-BE49-F238E27FC236}">
                <a16:creationId xmlns:a16="http://schemas.microsoft.com/office/drawing/2014/main" id="{35B4F46D-E2C8-4FFF-96BE-A6D6B3AB43EA}"/>
              </a:ext>
            </a:extLst>
          </p:cNvPr>
          <p:cNvSpPr>
            <a:spLocks noChangeArrowheads="1"/>
          </p:cNvSpPr>
          <p:nvPr/>
        </p:nvSpPr>
        <p:spPr bwMode="auto">
          <a:xfrm>
            <a:off x="1515704" y="4512799"/>
            <a:ext cx="76471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60272CD-5663-48F4-B24E-D32DF137A9DA}"/>
              </a:ext>
            </a:extLst>
          </p:cNvPr>
          <p:cNvSpPr>
            <a:spLocks noChangeArrowheads="1"/>
          </p:cNvSpPr>
          <p:nvPr/>
        </p:nvSpPr>
        <p:spPr bwMode="auto">
          <a:xfrm>
            <a:off x="13569812" y="8550776"/>
            <a:ext cx="61724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ED1D637-8F2C-46C6-9A31-9F6D2FE79D28}"/>
              </a:ext>
            </a:extLst>
          </p:cNvPr>
          <p:cNvSpPr>
            <a:spLocks noChangeArrowheads="1"/>
          </p:cNvSpPr>
          <p:nvPr/>
        </p:nvSpPr>
        <p:spPr bwMode="auto">
          <a:xfrm>
            <a:off x="1294141" y="4136566"/>
            <a:ext cx="328911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Lucida Console" panose="020B0609040504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73B1F9E-06E6-40D7-ADDD-F02D30B5DCB1}"/>
              </a:ext>
            </a:extLst>
          </p:cNvPr>
          <p:cNvSpPr>
            <a:spLocks noChangeArrowheads="1"/>
          </p:cNvSpPr>
          <p:nvPr/>
        </p:nvSpPr>
        <p:spPr bwMode="auto">
          <a:xfrm>
            <a:off x="6910795" y="4247515"/>
            <a:ext cx="345240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3E489E0-E3C6-406F-A81C-DD8C856E588B}"/>
              </a:ext>
            </a:extLst>
          </p:cNvPr>
          <p:cNvSpPr txBox="1"/>
          <p:nvPr/>
        </p:nvSpPr>
        <p:spPr>
          <a:xfrm>
            <a:off x="416156" y="3935185"/>
            <a:ext cx="7991250" cy="2862322"/>
          </a:xfrm>
          <a:prstGeom prst="rect">
            <a:avLst/>
          </a:prstGeom>
          <a:noFill/>
        </p:spPr>
        <p:txBody>
          <a:bodyPr wrap="square" rtlCol="0">
            <a:spAutoFit/>
          </a:bodyPr>
          <a:lstStyle/>
          <a:p>
            <a:r>
              <a:rPr lang="en-IE" b="1" dirty="0">
                <a:solidFill>
                  <a:srgbClr val="00B050"/>
                </a:solidFill>
              </a:rPr>
              <a:t>Discussion:</a:t>
            </a:r>
          </a:p>
          <a:p>
            <a:r>
              <a:rPr lang="en-IE" dirty="0"/>
              <a:t>There seems to be no correlation between the CA readout and CA20 score in the NCI-60 dataset. Possible reasons?</a:t>
            </a:r>
          </a:p>
          <a:p>
            <a:pPr marL="285750" indent="-285750">
              <a:buFont typeface="Arial" panose="020B0604020202020204" pitchFamily="34" charset="0"/>
              <a:buChar char="•"/>
            </a:pPr>
            <a:r>
              <a:rPr lang="en-IE" dirty="0"/>
              <a:t>Small sample size:</a:t>
            </a:r>
          </a:p>
          <a:p>
            <a:pPr marL="742950" lvl="1" indent="-285750">
              <a:buFont typeface="Arial" panose="020B0604020202020204" pitchFamily="34" charset="0"/>
              <a:buChar char="•"/>
            </a:pPr>
            <a:r>
              <a:rPr lang="en-IE" dirty="0"/>
              <a:t>CA20 was developed on Breast cancer patients (TCGA-BRCA and METABRIC). NCI-60 cell lines include 60 cell lines of 9 different cancer types. Only 5 of these are breast cancer samples, 4 of these have low CA20Score and only 1 has high CA20Score . The one that has high CA20 Score also has high CA (readout). Unable to conclude due to small sample size. </a:t>
            </a:r>
          </a:p>
          <a:p>
            <a:pPr marL="285750" indent="-285750">
              <a:buFont typeface="Arial" panose="020B0604020202020204" pitchFamily="34" charset="0"/>
              <a:buChar char="•"/>
            </a:pPr>
            <a:r>
              <a:rPr lang="en-IE" dirty="0"/>
              <a:t>Error in calculation on CA20 score?</a:t>
            </a:r>
          </a:p>
        </p:txBody>
      </p:sp>
      <p:pic>
        <p:nvPicPr>
          <p:cNvPr id="10" name="Picture 9">
            <a:extLst>
              <a:ext uri="{FF2B5EF4-FFF2-40B4-BE49-F238E27FC236}">
                <a16:creationId xmlns:a16="http://schemas.microsoft.com/office/drawing/2014/main" id="{20AF31B7-33B0-4EDD-ADCB-CA8F51550C2E}"/>
              </a:ext>
            </a:extLst>
          </p:cNvPr>
          <p:cNvPicPr>
            <a:picLocks noChangeAspect="1"/>
          </p:cNvPicPr>
          <p:nvPr/>
        </p:nvPicPr>
        <p:blipFill>
          <a:blip r:embed="rId2"/>
          <a:stretch>
            <a:fillRect/>
          </a:stretch>
        </p:blipFill>
        <p:spPr>
          <a:xfrm>
            <a:off x="8407406" y="5167312"/>
            <a:ext cx="3724275" cy="1028700"/>
          </a:xfrm>
          <a:prstGeom prst="rect">
            <a:avLst/>
          </a:prstGeom>
        </p:spPr>
      </p:pic>
    </p:spTree>
    <p:extLst>
      <p:ext uri="{BB962C8B-B14F-4D97-AF65-F5344CB8AC3E}">
        <p14:creationId xmlns:p14="http://schemas.microsoft.com/office/powerpoint/2010/main" val="268700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5989-538A-43CA-A61B-5EBBA4A85527}"/>
              </a:ext>
            </a:extLst>
          </p:cNvPr>
          <p:cNvSpPr>
            <a:spLocks noGrp="1"/>
          </p:cNvSpPr>
          <p:nvPr>
            <p:ph type="title"/>
          </p:nvPr>
        </p:nvSpPr>
        <p:spPr/>
        <p:txBody>
          <a:bodyPr/>
          <a:lstStyle/>
          <a:p>
            <a:r>
              <a:rPr lang="en-IE" dirty="0"/>
              <a:t>Next steps?</a:t>
            </a:r>
          </a:p>
        </p:txBody>
      </p:sp>
      <p:sp>
        <p:nvSpPr>
          <p:cNvPr id="3" name="Content Placeholder 2">
            <a:extLst>
              <a:ext uri="{FF2B5EF4-FFF2-40B4-BE49-F238E27FC236}">
                <a16:creationId xmlns:a16="http://schemas.microsoft.com/office/drawing/2014/main" id="{9E270912-1B98-4B17-A4CF-B817B943BB50}"/>
              </a:ext>
            </a:extLst>
          </p:cNvPr>
          <p:cNvSpPr>
            <a:spLocks noGrp="1"/>
          </p:cNvSpPr>
          <p:nvPr>
            <p:ph idx="1"/>
          </p:nvPr>
        </p:nvSpPr>
        <p:spPr/>
        <p:txBody>
          <a:bodyPr/>
          <a:lstStyle/>
          <a:p>
            <a:r>
              <a:rPr lang="en-IE" dirty="0"/>
              <a:t>Extend the analysis on TCGA data because:</a:t>
            </a:r>
          </a:p>
          <a:p>
            <a:pPr lvl="1"/>
            <a:r>
              <a:rPr lang="en-IE" dirty="0"/>
              <a:t>Bigger resource of data than NCI-60</a:t>
            </a:r>
          </a:p>
          <a:p>
            <a:pPr lvl="1"/>
            <a:r>
              <a:rPr lang="en-IE" dirty="0"/>
              <a:t>CA20 Score was developed on TCGA (and METABRIC) data</a:t>
            </a:r>
          </a:p>
          <a:p>
            <a:pPr lvl="1"/>
            <a:r>
              <a:rPr lang="en-IE" dirty="0"/>
              <a:t>There are multiple samples of each cancer type in TCGA</a:t>
            </a:r>
          </a:p>
          <a:p>
            <a:pPr lvl="1"/>
            <a:endParaRPr lang="en-IE" dirty="0"/>
          </a:p>
        </p:txBody>
      </p:sp>
    </p:spTree>
    <p:extLst>
      <p:ext uri="{BB962C8B-B14F-4D97-AF65-F5344CB8AC3E}">
        <p14:creationId xmlns:p14="http://schemas.microsoft.com/office/powerpoint/2010/main" val="168751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FF7C-D333-4B02-9ECF-3A7939DF78AC}"/>
              </a:ext>
            </a:extLst>
          </p:cNvPr>
          <p:cNvSpPr>
            <a:spLocks noGrp="1"/>
          </p:cNvSpPr>
          <p:nvPr>
            <p:ph type="title"/>
          </p:nvPr>
        </p:nvSpPr>
        <p:spPr>
          <a:xfrm>
            <a:off x="838200" y="18255"/>
            <a:ext cx="10515600" cy="864061"/>
          </a:xfrm>
        </p:spPr>
        <p:txBody>
          <a:bodyPr>
            <a:normAutofit/>
          </a:bodyPr>
          <a:lstStyle/>
          <a:p>
            <a:r>
              <a:rPr lang="en-IE" sz="3600" dirty="0"/>
              <a:t>Pan Cancer Cross Correlation b/w CA and CJ genes</a:t>
            </a:r>
          </a:p>
        </p:txBody>
      </p:sp>
      <p:sp>
        <p:nvSpPr>
          <p:cNvPr id="3" name="Content Placeholder 2">
            <a:extLst>
              <a:ext uri="{FF2B5EF4-FFF2-40B4-BE49-F238E27FC236}">
                <a16:creationId xmlns:a16="http://schemas.microsoft.com/office/drawing/2014/main" id="{B6B59635-937D-4849-AB68-6102F760BD61}"/>
              </a:ext>
            </a:extLst>
          </p:cNvPr>
          <p:cNvSpPr>
            <a:spLocks noGrp="1"/>
          </p:cNvSpPr>
          <p:nvPr>
            <p:ph idx="1"/>
          </p:nvPr>
        </p:nvSpPr>
        <p:spPr>
          <a:xfrm>
            <a:off x="838200" y="882316"/>
            <a:ext cx="10515600" cy="5294647"/>
          </a:xfrm>
        </p:spPr>
        <p:txBody>
          <a:bodyPr/>
          <a:lstStyle/>
          <a:p>
            <a:r>
              <a:rPr lang="en-IE" dirty="0"/>
              <a:t>Correlation betweenCA20 gene expression and CJ30 Gene expression</a:t>
            </a:r>
          </a:p>
        </p:txBody>
      </p:sp>
      <p:sp>
        <p:nvSpPr>
          <p:cNvPr id="8" name="TextBox 7">
            <a:extLst>
              <a:ext uri="{FF2B5EF4-FFF2-40B4-BE49-F238E27FC236}">
                <a16:creationId xmlns:a16="http://schemas.microsoft.com/office/drawing/2014/main" id="{B8B43821-D71E-4B0F-A05D-7ACC0BE97956}"/>
              </a:ext>
            </a:extLst>
          </p:cNvPr>
          <p:cNvSpPr txBox="1"/>
          <p:nvPr/>
        </p:nvSpPr>
        <p:spPr>
          <a:xfrm>
            <a:off x="7231774" y="5098521"/>
            <a:ext cx="4236579" cy="1754326"/>
          </a:xfrm>
          <a:prstGeom prst="rect">
            <a:avLst/>
          </a:prstGeom>
          <a:noFill/>
        </p:spPr>
        <p:txBody>
          <a:bodyPr wrap="square" rtlCol="0">
            <a:spAutoFit/>
          </a:bodyPr>
          <a:lstStyle/>
          <a:p>
            <a:r>
              <a:rPr lang="en-IE" b="1" dirty="0">
                <a:solidFill>
                  <a:srgbClr val="00B050"/>
                </a:solidFill>
              </a:rPr>
              <a:t>Observations</a:t>
            </a:r>
          </a:p>
          <a:p>
            <a:r>
              <a:rPr lang="en-IE" i="1" dirty="0"/>
              <a:t>SCRIB, DSG3, SFN significantly positively correlated with CA20 score in Pan cancer analysis.</a:t>
            </a:r>
          </a:p>
          <a:p>
            <a:r>
              <a:rPr lang="en-IE" i="1" dirty="0"/>
              <a:t>NCAM1, PECAM1 significantly negatively correlated with CA20 Score.</a:t>
            </a:r>
          </a:p>
        </p:txBody>
      </p:sp>
      <p:sp>
        <p:nvSpPr>
          <p:cNvPr id="9" name="TextBox 8">
            <a:extLst>
              <a:ext uri="{FF2B5EF4-FFF2-40B4-BE49-F238E27FC236}">
                <a16:creationId xmlns:a16="http://schemas.microsoft.com/office/drawing/2014/main" id="{E24E2DE6-967B-436D-9622-1374CC688ADD}"/>
              </a:ext>
            </a:extLst>
          </p:cNvPr>
          <p:cNvSpPr txBox="1"/>
          <p:nvPr/>
        </p:nvSpPr>
        <p:spPr>
          <a:xfrm>
            <a:off x="7231774" y="1580196"/>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pic>
        <p:nvPicPr>
          <p:cNvPr id="6" name="Picture 5">
            <a:extLst>
              <a:ext uri="{FF2B5EF4-FFF2-40B4-BE49-F238E27FC236}">
                <a16:creationId xmlns:a16="http://schemas.microsoft.com/office/drawing/2014/main" id="{790BF425-4EEE-4991-B103-BBB8312EC30D}"/>
              </a:ext>
            </a:extLst>
          </p:cNvPr>
          <p:cNvPicPr>
            <a:picLocks noChangeAspect="1"/>
          </p:cNvPicPr>
          <p:nvPr/>
        </p:nvPicPr>
        <p:blipFill rotWithShape="1">
          <a:blip r:embed="rId2"/>
          <a:srcRect t="-2321"/>
          <a:stretch/>
        </p:blipFill>
        <p:spPr>
          <a:xfrm>
            <a:off x="657304" y="1293449"/>
            <a:ext cx="6422070" cy="4052006"/>
          </a:xfrm>
          <a:prstGeom prst="rect">
            <a:avLst/>
          </a:prstGeom>
        </p:spPr>
      </p:pic>
      <p:pic>
        <p:nvPicPr>
          <p:cNvPr id="11" name="Picture 10">
            <a:extLst>
              <a:ext uri="{FF2B5EF4-FFF2-40B4-BE49-F238E27FC236}">
                <a16:creationId xmlns:a16="http://schemas.microsoft.com/office/drawing/2014/main" id="{297C259B-4FEE-471F-8A0C-8C5D1EFA1C44}"/>
              </a:ext>
            </a:extLst>
          </p:cNvPr>
          <p:cNvPicPr>
            <a:picLocks noChangeAspect="1"/>
          </p:cNvPicPr>
          <p:nvPr/>
        </p:nvPicPr>
        <p:blipFill rotWithShape="1">
          <a:blip r:embed="rId3"/>
          <a:srcRect l="2639" t="38544" b="38869"/>
          <a:stretch/>
        </p:blipFill>
        <p:spPr>
          <a:xfrm>
            <a:off x="66643" y="5176943"/>
            <a:ext cx="6659833" cy="1057532"/>
          </a:xfrm>
          <a:prstGeom prst="rect">
            <a:avLst/>
          </a:prstGeom>
        </p:spPr>
      </p:pic>
      <p:pic>
        <p:nvPicPr>
          <p:cNvPr id="12" name="Picture 11">
            <a:extLst>
              <a:ext uri="{FF2B5EF4-FFF2-40B4-BE49-F238E27FC236}">
                <a16:creationId xmlns:a16="http://schemas.microsoft.com/office/drawing/2014/main" id="{35F569D9-E09B-4F6C-B02B-87A24C5CFE25}"/>
              </a:ext>
            </a:extLst>
          </p:cNvPr>
          <p:cNvPicPr>
            <a:picLocks noChangeAspect="1"/>
          </p:cNvPicPr>
          <p:nvPr/>
        </p:nvPicPr>
        <p:blipFill>
          <a:blip r:embed="rId4"/>
          <a:stretch>
            <a:fillRect/>
          </a:stretch>
        </p:blipFill>
        <p:spPr>
          <a:xfrm>
            <a:off x="7231774" y="2114143"/>
            <a:ext cx="3931593" cy="2881461"/>
          </a:xfrm>
          <a:prstGeom prst="rect">
            <a:avLst/>
          </a:prstGeom>
        </p:spPr>
      </p:pic>
      <p:sp>
        <p:nvSpPr>
          <p:cNvPr id="4" name="TextBox 3">
            <a:extLst>
              <a:ext uri="{FF2B5EF4-FFF2-40B4-BE49-F238E27FC236}">
                <a16:creationId xmlns:a16="http://schemas.microsoft.com/office/drawing/2014/main" id="{AEFE1E17-DF54-4B6F-B0E2-624BA1729732}"/>
              </a:ext>
            </a:extLst>
          </p:cNvPr>
          <p:cNvSpPr txBox="1"/>
          <p:nvPr/>
        </p:nvSpPr>
        <p:spPr>
          <a:xfrm>
            <a:off x="304405" y="1443789"/>
            <a:ext cx="1299805" cy="307777"/>
          </a:xfrm>
          <a:prstGeom prst="rect">
            <a:avLst/>
          </a:prstGeom>
          <a:noFill/>
        </p:spPr>
        <p:txBody>
          <a:bodyPr wrap="square" rtlCol="0">
            <a:spAutoFit/>
          </a:bodyPr>
          <a:lstStyle/>
          <a:p>
            <a:r>
              <a:rPr lang="en-IE" sz="1400" b="1" dirty="0"/>
              <a:t>CJ30 Panel</a:t>
            </a:r>
          </a:p>
        </p:txBody>
      </p:sp>
      <p:sp>
        <p:nvSpPr>
          <p:cNvPr id="10" name="TextBox 9">
            <a:extLst>
              <a:ext uri="{FF2B5EF4-FFF2-40B4-BE49-F238E27FC236}">
                <a16:creationId xmlns:a16="http://schemas.microsoft.com/office/drawing/2014/main" id="{B0D3F71D-50D9-4F4B-8137-A07D03817690}"/>
              </a:ext>
            </a:extLst>
          </p:cNvPr>
          <p:cNvSpPr txBox="1"/>
          <p:nvPr/>
        </p:nvSpPr>
        <p:spPr>
          <a:xfrm>
            <a:off x="-337504" y="3319452"/>
            <a:ext cx="1282725" cy="306683"/>
          </a:xfrm>
          <a:prstGeom prst="rect">
            <a:avLst/>
          </a:prstGeom>
          <a:noFill/>
        </p:spPr>
        <p:txBody>
          <a:bodyPr wrap="square" rtlCol="0">
            <a:spAutoFit/>
          </a:bodyPr>
          <a:lstStyle/>
          <a:p>
            <a:r>
              <a:rPr lang="en-IE" sz="1400" b="1" dirty="0"/>
              <a:t>CA20 Score</a:t>
            </a:r>
          </a:p>
        </p:txBody>
      </p:sp>
      <p:sp>
        <p:nvSpPr>
          <p:cNvPr id="14" name="TextBox 13">
            <a:extLst>
              <a:ext uri="{FF2B5EF4-FFF2-40B4-BE49-F238E27FC236}">
                <a16:creationId xmlns:a16="http://schemas.microsoft.com/office/drawing/2014/main" id="{CE9B3AA8-ED43-477B-8D7B-DBE226F936CF}"/>
              </a:ext>
            </a:extLst>
          </p:cNvPr>
          <p:cNvSpPr txBox="1"/>
          <p:nvPr/>
        </p:nvSpPr>
        <p:spPr>
          <a:xfrm rot="16200000">
            <a:off x="-328418" y="3894270"/>
            <a:ext cx="1282725" cy="306683"/>
          </a:xfrm>
          <a:prstGeom prst="rect">
            <a:avLst/>
          </a:prstGeom>
          <a:noFill/>
        </p:spPr>
        <p:txBody>
          <a:bodyPr wrap="square" rtlCol="0">
            <a:spAutoFit/>
          </a:bodyPr>
          <a:lstStyle/>
          <a:p>
            <a:r>
              <a:rPr lang="en-IE" sz="1400" b="1" dirty="0"/>
              <a:t>CA20 Panel</a:t>
            </a:r>
          </a:p>
        </p:txBody>
      </p:sp>
      <p:sp>
        <p:nvSpPr>
          <p:cNvPr id="16" name="TextBox 15">
            <a:extLst>
              <a:ext uri="{FF2B5EF4-FFF2-40B4-BE49-F238E27FC236}">
                <a16:creationId xmlns:a16="http://schemas.microsoft.com/office/drawing/2014/main" id="{84C81C64-4E53-4E04-B5E8-101D27B761D2}"/>
              </a:ext>
            </a:extLst>
          </p:cNvPr>
          <p:cNvSpPr txBox="1"/>
          <p:nvPr/>
        </p:nvSpPr>
        <p:spPr>
          <a:xfrm>
            <a:off x="-185104" y="3471852"/>
            <a:ext cx="1282725" cy="306683"/>
          </a:xfrm>
          <a:prstGeom prst="rect">
            <a:avLst/>
          </a:prstGeom>
          <a:noFill/>
        </p:spPr>
        <p:txBody>
          <a:bodyPr wrap="square" rtlCol="0">
            <a:spAutoFit/>
          </a:bodyPr>
          <a:lstStyle/>
          <a:p>
            <a:r>
              <a:rPr lang="en-IE" sz="1400" b="1" dirty="0"/>
              <a:t>CA20 Score</a:t>
            </a:r>
          </a:p>
        </p:txBody>
      </p:sp>
      <p:sp>
        <p:nvSpPr>
          <p:cNvPr id="17" name="TextBox 16">
            <a:extLst>
              <a:ext uri="{FF2B5EF4-FFF2-40B4-BE49-F238E27FC236}">
                <a16:creationId xmlns:a16="http://schemas.microsoft.com/office/drawing/2014/main" id="{1F8F1BAF-4EC0-4622-BE97-C475EFCC5F45}"/>
              </a:ext>
            </a:extLst>
          </p:cNvPr>
          <p:cNvSpPr txBox="1"/>
          <p:nvPr/>
        </p:nvSpPr>
        <p:spPr>
          <a:xfrm>
            <a:off x="-32704" y="3624252"/>
            <a:ext cx="1282725" cy="306683"/>
          </a:xfrm>
          <a:prstGeom prst="rect">
            <a:avLst/>
          </a:prstGeom>
          <a:noFill/>
        </p:spPr>
        <p:txBody>
          <a:bodyPr wrap="square" rtlCol="0">
            <a:spAutoFit/>
          </a:bodyPr>
          <a:lstStyle/>
          <a:p>
            <a:r>
              <a:rPr lang="en-IE" sz="1400" b="1" dirty="0"/>
              <a:t>CA20 Score</a:t>
            </a:r>
          </a:p>
        </p:txBody>
      </p:sp>
    </p:spTree>
    <p:extLst>
      <p:ext uri="{BB962C8B-B14F-4D97-AF65-F5344CB8AC3E}">
        <p14:creationId xmlns:p14="http://schemas.microsoft.com/office/powerpoint/2010/main" val="388802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82A5-ED2A-41BF-B147-11329C758297}"/>
              </a:ext>
            </a:extLst>
          </p:cNvPr>
          <p:cNvSpPr>
            <a:spLocks noGrp="1"/>
          </p:cNvSpPr>
          <p:nvPr>
            <p:ph type="title"/>
          </p:nvPr>
        </p:nvSpPr>
        <p:spPr>
          <a:xfrm>
            <a:off x="838200" y="106506"/>
            <a:ext cx="10515600" cy="724767"/>
          </a:xfrm>
        </p:spPr>
        <p:txBody>
          <a:bodyPr>
            <a:normAutofit/>
          </a:bodyPr>
          <a:lstStyle/>
          <a:p>
            <a:r>
              <a:rPr lang="en-IE" sz="3200" dirty="0"/>
              <a:t>Breast Cancer Cohort - Cross Correlation b/w CA-CJ genes</a:t>
            </a:r>
          </a:p>
        </p:txBody>
      </p:sp>
      <p:sp>
        <p:nvSpPr>
          <p:cNvPr id="3" name="Content Placeholder 2">
            <a:extLst>
              <a:ext uri="{FF2B5EF4-FFF2-40B4-BE49-F238E27FC236}">
                <a16:creationId xmlns:a16="http://schemas.microsoft.com/office/drawing/2014/main" id="{2369657A-C02B-44F7-BE24-862C426EAC4D}"/>
              </a:ext>
            </a:extLst>
          </p:cNvPr>
          <p:cNvSpPr>
            <a:spLocks noGrp="1"/>
          </p:cNvSpPr>
          <p:nvPr>
            <p:ph idx="1"/>
          </p:nvPr>
        </p:nvSpPr>
        <p:spPr>
          <a:xfrm>
            <a:off x="838200" y="752905"/>
            <a:ext cx="10515600" cy="886692"/>
          </a:xfrm>
        </p:spPr>
        <p:txBody>
          <a:bodyPr>
            <a:normAutofit/>
          </a:bodyPr>
          <a:lstStyle/>
          <a:p>
            <a:r>
              <a:rPr lang="en-IE" sz="2000" dirty="0"/>
              <a:t>The previous slide shows correlation between gene expression of all cancer types and CA20 score, now we extract only the 1212 breast cancer samples.</a:t>
            </a:r>
          </a:p>
        </p:txBody>
      </p:sp>
      <p:sp>
        <p:nvSpPr>
          <p:cNvPr id="9" name="TextBox 8">
            <a:extLst>
              <a:ext uri="{FF2B5EF4-FFF2-40B4-BE49-F238E27FC236}">
                <a16:creationId xmlns:a16="http://schemas.microsoft.com/office/drawing/2014/main" id="{DE61CC60-FDBD-4497-AC52-6781FEA71989}"/>
              </a:ext>
            </a:extLst>
          </p:cNvPr>
          <p:cNvSpPr txBox="1"/>
          <p:nvPr/>
        </p:nvSpPr>
        <p:spPr>
          <a:xfrm>
            <a:off x="7325914" y="1463676"/>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sp>
        <p:nvSpPr>
          <p:cNvPr id="6" name="Rectangle 5">
            <a:extLst>
              <a:ext uri="{FF2B5EF4-FFF2-40B4-BE49-F238E27FC236}">
                <a16:creationId xmlns:a16="http://schemas.microsoft.com/office/drawing/2014/main" id="{2923AD4C-F53F-48BD-9DEA-004467F14854}"/>
              </a:ext>
            </a:extLst>
          </p:cNvPr>
          <p:cNvSpPr/>
          <p:nvPr/>
        </p:nvSpPr>
        <p:spPr>
          <a:xfrm>
            <a:off x="7175621" y="5227932"/>
            <a:ext cx="4965064" cy="1754326"/>
          </a:xfrm>
          <a:prstGeom prst="rect">
            <a:avLst/>
          </a:prstGeom>
        </p:spPr>
        <p:txBody>
          <a:bodyPr wrap="square">
            <a:spAutoFit/>
          </a:bodyPr>
          <a:lstStyle/>
          <a:p>
            <a:r>
              <a:rPr lang="en-IE" b="1" dirty="0">
                <a:solidFill>
                  <a:srgbClr val="00B050"/>
                </a:solidFill>
              </a:rPr>
              <a:t>Observations</a:t>
            </a:r>
          </a:p>
          <a:p>
            <a:r>
              <a:rPr lang="en-IE" i="1" dirty="0"/>
              <a:t>EPCAM, F11R, SCRIB and CRB3 are significantly positively correlated with CA20 score in BRCA samples analysis.</a:t>
            </a:r>
          </a:p>
          <a:p>
            <a:r>
              <a:rPr lang="en-IE" i="1" dirty="0"/>
              <a:t>PECAM1, TJP1, NCAM1 are negatively correlated with CA20Score.</a:t>
            </a:r>
          </a:p>
        </p:txBody>
      </p:sp>
      <p:pic>
        <p:nvPicPr>
          <p:cNvPr id="13" name="Picture 12">
            <a:extLst>
              <a:ext uri="{FF2B5EF4-FFF2-40B4-BE49-F238E27FC236}">
                <a16:creationId xmlns:a16="http://schemas.microsoft.com/office/drawing/2014/main" id="{10702292-D494-42D2-9B62-2FF598AD0449}"/>
              </a:ext>
            </a:extLst>
          </p:cNvPr>
          <p:cNvPicPr>
            <a:picLocks noChangeAspect="1"/>
          </p:cNvPicPr>
          <p:nvPr/>
        </p:nvPicPr>
        <p:blipFill>
          <a:blip r:embed="rId2"/>
          <a:stretch>
            <a:fillRect/>
          </a:stretch>
        </p:blipFill>
        <p:spPr>
          <a:xfrm>
            <a:off x="991238" y="2996780"/>
            <a:ext cx="5104762" cy="4028571"/>
          </a:xfrm>
          <a:prstGeom prst="rect">
            <a:avLst/>
          </a:prstGeom>
        </p:spPr>
      </p:pic>
      <p:pic>
        <p:nvPicPr>
          <p:cNvPr id="14" name="Picture 13">
            <a:extLst>
              <a:ext uri="{FF2B5EF4-FFF2-40B4-BE49-F238E27FC236}">
                <a16:creationId xmlns:a16="http://schemas.microsoft.com/office/drawing/2014/main" id="{C8569A65-7612-4B56-9D13-0419ABE83623}"/>
              </a:ext>
            </a:extLst>
          </p:cNvPr>
          <p:cNvPicPr>
            <a:picLocks noChangeAspect="1"/>
          </p:cNvPicPr>
          <p:nvPr/>
        </p:nvPicPr>
        <p:blipFill rotWithShape="1">
          <a:blip r:embed="rId3"/>
          <a:srcRect t="37791" b="40199"/>
          <a:stretch/>
        </p:blipFill>
        <p:spPr>
          <a:xfrm>
            <a:off x="838200" y="2529723"/>
            <a:ext cx="5377783" cy="934115"/>
          </a:xfrm>
          <a:prstGeom prst="rect">
            <a:avLst/>
          </a:prstGeom>
        </p:spPr>
      </p:pic>
      <p:pic>
        <p:nvPicPr>
          <p:cNvPr id="15" name="Picture 14">
            <a:extLst>
              <a:ext uri="{FF2B5EF4-FFF2-40B4-BE49-F238E27FC236}">
                <a16:creationId xmlns:a16="http://schemas.microsoft.com/office/drawing/2014/main" id="{156B65FB-9F9B-452A-BE89-C0498E6CB79D}"/>
              </a:ext>
            </a:extLst>
          </p:cNvPr>
          <p:cNvPicPr>
            <a:picLocks noChangeAspect="1"/>
          </p:cNvPicPr>
          <p:nvPr/>
        </p:nvPicPr>
        <p:blipFill>
          <a:blip r:embed="rId4"/>
          <a:stretch>
            <a:fillRect/>
          </a:stretch>
        </p:blipFill>
        <p:spPr>
          <a:xfrm>
            <a:off x="7325914" y="1907280"/>
            <a:ext cx="4315687" cy="3405576"/>
          </a:xfrm>
          <a:prstGeom prst="rect">
            <a:avLst/>
          </a:prstGeom>
        </p:spPr>
      </p:pic>
    </p:spTree>
    <p:extLst>
      <p:ext uri="{BB962C8B-B14F-4D97-AF65-F5344CB8AC3E}">
        <p14:creationId xmlns:p14="http://schemas.microsoft.com/office/powerpoint/2010/main" val="333963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8E56-A001-4EA4-BABF-50A766F617E8}"/>
              </a:ext>
            </a:extLst>
          </p:cNvPr>
          <p:cNvSpPr>
            <a:spLocks noGrp="1"/>
          </p:cNvSpPr>
          <p:nvPr>
            <p:ph type="title"/>
          </p:nvPr>
        </p:nvSpPr>
        <p:spPr/>
        <p:txBody>
          <a:bodyPr/>
          <a:lstStyle/>
          <a:p>
            <a:r>
              <a:rPr lang="en-IE" dirty="0"/>
              <a:t>Differential Expression analysis</a:t>
            </a:r>
          </a:p>
        </p:txBody>
      </p:sp>
      <p:sp>
        <p:nvSpPr>
          <p:cNvPr id="7" name="Content Placeholder 6">
            <a:extLst>
              <a:ext uri="{FF2B5EF4-FFF2-40B4-BE49-F238E27FC236}">
                <a16:creationId xmlns:a16="http://schemas.microsoft.com/office/drawing/2014/main" id="{C8960879-E746-4117-9AF4-205A6510A149}"/>
              </a:ext>
            </a:extLst>
          </p:cNvPr>
          <p:cNvSpPr>
            <a:spLocks noGrp="1"/>
          </p:cNvSpPr>
          <p:nvPr>
            <p:ph idx="1"/>
          </p:nvPr>
        </p:nvSpPr>
        <p:spPr>
          <a:xfrm>
            <a:off x="452976" y="1451388"/>
            <a:ext cx="5894816" cy="5229221"/>
          </a:xfrm>
        </p:spPr>
        <p:txBody>
          <a:bodyPr>
            <a:normAutofit fontScale="92500" lnSpcReduction="20000"/>
          </a:bodyPr>
          <a:lstStyle/>
          <a:p>
            <a:pPr marL="0" indent="0">
              <a:buNone/>
            </a:pPr>
            <a:r>
              <a:rPr lang="en-IE" sz="2000" dirty="0"/>
              <a:t>Differential gene expression (DGE) analysis is the comparison of the gene expression values between two sample groups types. Differential gene expression analysis between different cells can help to uncover driver genes.</a:t>
            </a:r>
          </a:p>
          <a:p>
            <a:pPr marL="0" indent="0">
              <a:buNone/>
            </a:pPr>
            <a:r>
              <a:rPr lang="en-IE" sz="2000" dirty="0"/>
              <a:t>For example: </a:t>
            </a:r>
            <a:r>
              <a:rPr lang="en-IE" sz="2000" b="1" dirty="0"/>
              <a:t>Tumour vs. Matched Normal</a:t>
            </a:r>
          </a:p>
          <a:p>
            <a:pPr marL="0" indent="0">
              <a:buNone/>
            </a:pPr>
            <a:r>
              <a:rPr lang="en-IE" sz="2000" dirty="0"/>
              <a:t>It might be useful to see which of the CJ30 genes are differentially expressed (dysregulated) in tumour cells when analysed against matched normal samples. </a:t>
            </a:r>
          </a:p>
          <a:p>
            <a:r>
              <a:rPr lang="en-IE" sz="2000" dirty="0"/>
              <a:t>log Fold change</a:t>
            </a:r>
          </a:p>
          <a:p>
            <a:pPr marL="0" indent="0">
              <a:buNone/>
            </a:pPr>
            <a:r>
              <a:rPr lang="en-IE" sz="2000" b="1" dirty="0"/>
              <a:t>Fold change</a:t>
            </a:r>
            <a:r>
              <a:rPr lang="en-IE" sz="2000" dirty="0"/>
              <a:t> is a measure describing how much a quantity changes between an original and a subsequent measurement. It is defined as the ratio between the two quantities</a:t>
            </a:r>
          </a:p>
          <a:p>
            <a:pPr marL="0" indent="0">
              <a:buNone/>
            </a:pPr>
            <a:r>
              <a:rPr lang="en-IE" sz="2000" dirty="0"/>
              <a:t>Log2 ratios are often used for analysis and visualization of fold changes, a doubling in the original scaling is equal to a log</a:t>
            </a:r>
            <a:r>
              <a:rPr lang="en-IE" sz="2000" baseline="-25000" dirty="0"/>
              <a:t>2</a:t>
            </a:r>
            <a:r>
              <a:rPr lang="en-IE" sz="2000" dirty="0"/>
              <a:t> fold change of 1, a quadrupling is equal to a log</a:t>
            </a:r>
            <a:r>
              <a:rPr lang="en-IE" sz="2000" baseline="-25000" dirty="0"/>
              <a:t>2</a:t>
            </a:r>
            <a:r>
              <a:rPr lang="en-IE" sz="2000" dirty="0"/>
              <a:t> fold change of 2 and so on.</a:t>
            </a:r>
          </a:p>
          <a:p>
            <a:r>
              <a:rPr lang="en-IE" sz="2000" dirty="0"/>
              <a:t>FDR  :False Discovery rate </a:t>
            </a:r>
          </a:p>
          <a:p>
            <a:pPr marL="0" indent="0">
              <a:buNone/>
            </a:pPr>
            <a:r>
              <a:rPr lang="en-IE" sz="2000" dirty="0"/>
              <a:t>It is the expected proportion of type I errors.</a:t>
            </a:r>
          </a:p>
          <a:p>
            <a:pPr marL="0" indent="0">
              <a:buNone/>
            </a:pPr>
            <a:endParaRPr lang="en-IE" sz="2000" dirty="0"/>
          </a:p>
        </p:txBody>
      </p:sp>
      <p:sp>
        <p:nvSpPr>
          <p:cNvPr id="12" name="Rectangle 11">
            <a:extLst>
              <a:ext uri="{FF2B5EF4-FFF2-40B4-BE49-F238E27FC236}">
                <a16:creationId xmlns:a16="http://schemas.microsoft.com/office/drawing/2014/main" id="{49465EBC-50B7-432E-9DF6-DED8CC805ABB}"/>
              </a:ext>
            </a:extLst>
          </p:cNvPr>
          <p:cNvSpPr/>
          <p:nvPr/>
        </p:nvSpPr>
        <p:spPr>
          <a:xfrm>
            <a:off x="6641779" y="4738549"/>
            <a:ext cx="4965064" cy="1754326"/>
          </a:xfrm>
          <a:prstGeom prst="rect">
            <a:avLst/>
          </a:prstGeom>
        </p:spPr>
        <p:txBody>
          <a:bodyPr wrap="square">
            <a:spAutoFit/>
          </a:bodyPr>
          <a:lstStyle/>
          <a:p>
            <a:r>
              <a:rPr lang="en-IE" b="1" dirty="0">
                <a:solidFill>
                  <a:srgbClr val="00B050"/>
                </a:solidFill>
              </a:rPr>
              <a:t>Observations</a:t>
            </a:r>
          </a:p>
          <a:p>
            <a:r>
              <a:rPr lang="en-IE" i="1" dirty="0"/>
              <a:t>The above 5 genes from CJ30 are significantly dysregulated in in BRCA tumour vs. matched normal DE analysis. F11R has down regulated in tumour samples, and is also seen to be significantly correlated with the CA20Score.</a:t>
            </a:r>
          </a:p>
        </p:txBody>
      </p:sp>
      <p:pic>
        <p:nvPicPr>
          <p:cNvPr id="3" name="Picture 2">
            <a:extLst>
              <a:ext uri="{FF2B5EF4-FFF2-40B4-BE49-F238E27FC236}">
                <a16:creationId xmlns:a16="http://schemas.microsoft.com/office/drawing/2014/main" id="{7B6A3060-242D-454C-9F37-F049F40C7ABC}"/>
              </a:ext>
            </a:extLst>
          </p:cNvPr>
          <p:cNvPicPr>
            <a:picLocks noChangeAspect="1"/>
          </p:cNvPicPr>
          <p:nvPr/>
        </p:nvPicPr>
        <p:blipFill rotWithShape="1">
          <a:blip r:embed="rId2"/>
          <a:srcRect l="18337" t="-6212" r="18337" b="60821"/>
          <a:stretch/>
        </p:blipFill>
        <p:spPr>
          <a:xfrm>
            <a:off x="6841677" y="1208756"/>
            <a:ext cx="3546158" cy="2005862"/>
          </a:xfrm>
          <a:prstGeom prst="rect">
            <a:avLst/>
          </a:prstGeom>
        </p:spPr>
      </p:pic>
    </p:spTree>
    <p:extLst>
      <p:ext uri="{BB962C8B-B14F-4D97-AF65-F5344CB8AC3E}">
        <p14:creationId xmlns:p14="http://schemas.microsoft.com/office/powerpoint/2010/main" val="23434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82053" y="172621"/>
            <a:ext cx="8297779" cy="693654"/>
          </a:xfrm>
        </p:spPr>
        <p:txBody>
          <a:bodyPr>
            <a:normAutofit/>
          </a:bodyPr>
          <a:lstStyle/>
          <a:p>
            <a:r>
              <a:rPr lang="en-IE" sz="3600" dirty="0"/>
              <a:t> Subtypes Lum A</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838200" y="729673"/>
            <a:ext cx="10515600" cy="5519481"/>
          </a:xfrm>
        </p:spPr>
        <p:txBody>
          <a:bodyPr/>
          <a:lstStyle/>
          <a:p>
            <a:r>
              <a:rPr lang="en-IE" sz="2400" dirty="0"/>
              <a:t>625 samples (564 tumour, 61 normal)</a:t>
            </a:r>
          </a:p>
          <a:p>
            <a:r>
              <a:rPr lang="en-IE" sz="2400" dirty="0"/>
              <a:t>In luminal A cancer subtypes, 230 out of 564 tumour samples have a higher CA20Score while 60 out of 61 Normal samples have a lower</a:t>
            </a:r>
            <a:r>
              <a:rPr lang="en-IE" dirty="0"/>
              <a:t> CA20Score.</a:t>
            </a:r>
          </a:p>
        </p:txBody>
      </p:sp>
      <p:sp>
        <p:nvSpPr>
          <p:cNvPr id="8" name="TextBox 7">
            <a:extLst>
              <a:ext uri="{FF2B5EF4-FFF2-40B4-BE49-F238E27FC236}">
                <a16:creationId xmlns:a16="http://schemas.microsoft.com/office/drawing/2014/main" id="{C7FB9AEB-CB26-415C-9A1D-0D7474F955F6}"/>
              </a:ext>
            </a:extLst>
          </p:cNvPr>
          <p:cNvSpPr txBox="1"/>
          <p:nvPr/>
        </p:nvSpPr>
        <p:spPr>
          <a:xfrm>
            <a:off x="7504867" y="1903321"/>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sp>
        <p:nvSpPr>
          <p:cNvPr id="10" name="Rectangle 9">
            <a:extLst>
              <a:ext uri="{FF2B5EF4-FFF2-40B4-BE49-F238E27FC236}">
                <a16:creationId xmlns:a16="http://schemas.microsoft.com/office/drawing/2014/main" id="{AD06FB18-6D00-4ED7-8C25-A04608CE8495}"/>
              </a:ext>
            </a:extLst>
          </p:cNvPr>
          <p:cNvSpPr/>
          <p:nvPr/>
        </p:nvSpPr>
        <p:spPr>
          <a:xfrm>
            <a:off x="6926407" y="5467732"/>
            <a:ext cx="4965064" cy="1477328"/>
          </a:xfrm>
          <a:prstGeom prst="rect">
            <a:avLst/>
          </a:prstGeom>
        </p:spPr>
        <p:txBody>
          <a:bodyPr wrap="square">
            <a:spAutoFit/>
          </a:bodyPr>
          <a:lstStyle/>
          <a:p>
            <a:r>
              <a:rPr lang="en-IE" b="1" dirty="0">
                <a:solidFill>
                  <a:srgbClr val="00B050"/>
                </a:solidFill>
              </a:rPr>
              <a:t>Observations</a:t>
            </a:r>
          </a:p>
          <a:p>
            <a:r>
              <a:rPr lang="en-IE" i="1" dirty="0"/>
              <a:t>CRB3, EPCAM, OCLN, CLDN7 are strongly +</a:t>
            </a:r>
            <a:r>
              <a:rPr lang="en-IE" i="1" dirty="0" err="1"/>
              <a:t>vely</a:t>
            </a:r>
            <a:r>
              <a:rPr lang="en-IE" i="1" dirty="0"/>
              <a:t> correlated whereas PECAM1, NCAM1 are negatively correlated with CA20 score in BRCA luminal A samples. </a:t>
            </a:r>
          </a:p>
        </p:txBody>
      </p:sp>
      <p:pic>
        <p:nvPicPr>
          <p:cNvPr id="7" name="Picture 6">
            <a:extLst>
              <a:ext uri="{FF2B5EF4-FFF2-40B4-BE49-F238E27FC236}">
                <a16:creationId xmlns:a16="http://schemas.microsoft.com/office/drawing/2014/main" id="{5C68464D-1F89-4D9B-B65E-2F475B9AB6ED}"/>
              </a:ext>
            </a:extLst>
          </p:cNvPr>
          <p:cNvPicPr>
            <a:picLocks noChangeAspect="1"/>
          </p:cNvPicPr>
          <p:nvPr/>
        </p:nvPicPr>
        <p:blipFill>
          <a:blip r:embed="rId2"/>
          <a:stretch>
            <a:fillRect/>
          </a:stretch>
        </p:blipFill>
        <p:spPr>
          <a:xfrm>
            <a:off x="901046" y="2568536"/>
            <a:ext cx="5104762" cy="4028571"/>
          </a:xfrm>
          <a:prstGeom prst="rect">
            <a:avLst/>
          </a:prstGeom>
        </p:spPr>
      </p:pic>
      <p:pic>
        <p:nvPicPr>
          <p:cNvPr id="11" name="Picture 10">
            <a:extLst>
              <a:ext uri="{FF2B5EF4-FFF2-40B4-BE49-F238E27FC236}">
                <a16:creationId xmlns:a16="http://schemas.microsoft.com/office/drawing/2014/main" id="{AB7ACB6D-2B4B-4737-86D4-7E621F9C187A}"/>
              </a:ext>
            </a:extLst>
          </p:cNvPr>
          <p:cNvPicPr>
            <a:picLocks noChangeAspect="1"/>
          </p:cNvPicPr>
          <p:nvPr/>
        </p:nvPicPr>
        <p:blipFill rotWithShape="1">
          <a:blip r:embed="rId3"/>
          <a:srcRect t="40262" b="39400"/>
          <a:stretch/>
        </p:blipFill>
        <p:spPr>
          <a:xfrm>
            <a:off x="636829" y="2171399"/>
            <a:ext cx="5425128" cy="870764"/>
          </a:xfrm>
          <a:prstGeom prst="rect">
            <a:avLst/>
          </a:prstGeom>
        </p:spPr>
      </p:pic>
      <p:pic>
        <p:nvPicPr>
          <p:cNvPr id="12" name="Picture 11">
            <a:extLst>
              <a:ext uri="{FF2B5EF4-FFF2-40B4-BE49-F238E27FC236}">
                <a16:creationId xmlns:a16="http://schemas.microsoft.com/office/drawing/2014/main" id="{3A0AAAB6-9001-4554-9573-7DB4A8EC6013}"/>
              </a:ext>
            </a:extLst>
          </p:cNvPr>
          <p:cNvPicPr>
            <a:picLocks noChangeAspect="1"/>
          </p:cNvPicPr>
          <p:nvPr/>
        </p:nvPicPr>
        <p:blipFill>
          <a:blip r:embed="rId4"/>
          <a:stretch>
            <a:fillRect/>
          </a:stretch>
        </p:blipFill>
        <p:spPr>
          <a:xfrm>
            <a:off x="6976672" y="2463435"/>
            <a:ext cx="4206320" cy="3319273"/>
          </a:xfrm>
          <a:prstGeom prst="rect">
            <a:avLst/>
          </a:prstGeom>
        </p:spPr>
      </p:pic>
    </p:spTree>
    <p:extLst>
      <p:ext uri="{BB962C8B-B14F-4D97-AF65-F5344CB8AC3E}">
        <p14:creationId xmlns:p14="http://schemas.microsoft.com/office/powerpoint/2010/main" val="299979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78328" y="86796"/>
            <a:ext cx="8297779" cy="693654"/>
          </a:xfrm>
        </p:spPr>
        <p:txBody>
          <a:bodyPr>
            <a:normAutofit/>
          </a:bodyPr>
          <a:lstStyle/>
          <a:p>
            <a:r>
              <a:rPr lang="en-IE" sz="3600" dirty="0"/>
              <a:t> Subtypes Lum B</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450646" y="1108899"/>
            <a:ext cx="6377343" cy="1409526"/>
          </a:xfrm>
        </p:spPr>
        <p:txBody>
          <a:bodyPr>
            <a:normAutofit/>
          </a:bodyPr>
          <a:lstStyle/>
          <a:p>
            <a:r>
              <a:rPr lang="en-IE" sz="2000" dirty="0"/>
              <a:t>233 samples only (211 </a:t>
            </a:r>
            <a:r>
              <a:rPr lang="en-IE" sz="2000" dirty="0" err="1"/>
              <a:t>tumor</a:t>
            </a:r>
            <a:r>
              <a:rPr lang="en-IE" sz="2000" dirty="0"/>
              <a:t>, 22 matched normal)</a:t>
            </a:r>
          </a:p>
          <a:p>
            <a:r>
              <a:rPr lang="en-IE" sz="2000" dirty="0"/>
              <a:t>In luminal B cancer subtypes, 207 out of 211 tumour samples have a higher CA20Score while all 22 matched Normal samples have a lower CA20Score. </a:t>
            </a:r>
          </a:p>
        </p:txBody>
      </p:sp>
      <p:sp>
        <p:nvSpPr>
          <p:cNvPr id="12" name="TextBox 11">
            <a:extLst>
              <a:ext uri="{FF2B5EF4-FFF2-40B4-BE49-F238E27FC236}">
                <a16:creationId xmlns:a16="http://schemas.microsoft.com/office/drawing/2014/main" id="{1D992844-295B-4B9E-9EE1-ABECBA7CDC7F}"/>
              </a:ext>
            </a:extLst>
          </p:cNvPr>
          <p:cNvSpPr txBox="1"/>
          <p:nvPr/>
        </p:nvSpPr>
        <p:spPr>
          <a:xfrm>
            <a:off x="7198514" y="1561684"/>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sp>
        <p:nvSpPr>
          <p:cNvPr id="13" name="Rectangle 12">
            <a:extLst>
              <a:ext uri="{FF2B5EF4-FFF2-40B4-BE49-F238E27FC236}">
                <a16:creationId xmlns:a16="http://schemas.microsoft.com/office/drawing/2014/main" id="{8E00B42F-FAA3-494E-839A-36BB2C7722BD}"/>
              </a:ext>
            </a:extLst>
          </p:cNvPr>
          <p:cNvSpPr/>
          <p:nvPr/>
        </p:nvSpPr>
        <p:spPr>
          <a:xfrm>
            <a:off x="7198514" y="5098263"/>
            <a:ext cx="4965064" cy="1754326"/>
          </a:xfrm>
          <a:prstGeom prst="rect">
            <a:avLst/>
          </a:prstGeom>
        </p:spPr>
        <p:txBody>
          <a:bodyPr wrap="square">
            <a:spAutoFit/>
          </a:bodyPr>
          <a:lstStyle/>
          <a:p>
            <a:r>
              <a:rPr lang="en-IE" b="1" dirty="0">
                <a:solidFill>
                  <a:srgbClr val="00B050"/>
                </a:solidFill>
              </a:rPr>
              <a:t>Observations</a:t>
            </a:r>
          </a:p>
          <a:p>
            <a:r>
              <a:rPr lang="en-IE" i="1" dirty="0"/>
              <a:t>CRB3, EPCAM, CLDN7, SCRIB, OCLN, CGN are strongly +</a:t>
            </a:r>
            <a:r>
              <a:rPr lang="en-IE" i="1" dirty="0" err="1"/>
              <a:t>vely</a:t>
            </a:r>
            <a:r>
              <a:rPr lang="en-IE" i="1" dirty="0"/>
              <a:t> correlated whereas PECAM1, NCAM1, ITGB3, TJP1, DSC3, DSG3, CLDN1 are negatively correlated with CA20 score in BRCA luminal B samples. </a:t>
            </a:r>
          </a:p>
        </p:txBody>
      </p:sp>
      <p:pic>
        <p:nvPicPr>
          <p:cNvPr id="6" name="Picture 5">
            <a:extLst>
              <a:ext uri="{FF2B5EF4-FFF2-40B4-BE49-F238E27FC236}">
                <a16:creationId xmlns:a16="http://schemas.microsoft.com/office/drawing/2014/main" id="{C95D68A1-C303-4294-A87D-77AF1BD23CE7}"/>
              </a:ext>
            </a:extLst>
          </p:cNvPr>
          <p:cNvPicPr>
            <a:picLocks noChangeAspect="1"/>
          </p:cNvPicPr>
          <p:nvPr/>
        </p:nvPicPr>
        <p:blipFill>
          <a:blip r:embed="rId2"/>
          <a:stretch>
            <a:fillRect/>
          </a:stretch>
        </p:blipFill>
        <p:spPr>
          <a:xfrm>
            <a:off x="684041" y="2742633"/>
            <a:ext cx="5104762" cy="4028571"/>
          </a:xfrm>
          <a:prstGeom prst="rect">
            <a:avLst/>
          </a:prstGeom>
        </p:spPr>
      </p:pic>
      <p:pic>
        <p:nvPicPr>
          <p:cNvPr id="7" name="Picture 6">
            <a:extLst>
              <a:ext uri="{FF2B5EF4-FFF2-40B4-BE49-F238E27FC236}">
                <a16:creationId xmlns:a16="http://schemas.microsoft.com/office/drawing/2014/main" id="{014EB70F-695C-4AD5-9492-07B0CE1F56FE}"/>
              </a:ext>
            </a:extLst>
          </p:cNvPr>
          <p:cNvPicPr>
            <a:picLocks noChangeAspect="1"/>
          </p:cNvPicPr>
          <p:nvPr/>
        </p:nvPicPr>
        <p:blipFill rotWithShape="1">
          <a:blip r:embed="rId3"/>
          <a:srcRect t="35550" b="39548"/>
          <a:stretch/>
        </p:blipFill>
        <p:spPr>
          <a:xfrm>
            <a:off x="434656" y="2758968"/>
            <a:ext cx="5355021" cy="1052414"/>
          </a:xfrm>
          <a:prstGeom prst="rect">
            <a:avLst/>
          </a:prstGeom>
        </p:spPr>
      </p:pic>
      <p:pic>
        <p:nvPicPr>
          <p:cNvPr id="11" name="Picture 10">
            <a:extLst>
              <a:ext uri="{FF2B5EF4-FFF2-40B4-BE49-F238E27FC236}">
                <a16:creationId xmlns:a16="http://schemas.microsoft.com/office/drawing/2014/main" id="{5CF52944-6856-411C-AD44-0A773432A16B}"/>
              </a:ext>
            </a:extLst>
          </p:cNvPr>
          <p:cNvPicPr>
            <a:picLocks noChangeAspect="1"/>
          </p:cNvPicPr>
          <p:nvPr/>
        </p:nvPicPr>
        <p:blipFill rotWithShape="1">
          <a:blip r:embed="rId4"/>
          <a:srcRect b="12029"/>
          <a:stretch/>
        </p:blipFill>
        <p:spPr>
          <a:xfrm>
            <a:off x="7198514" y="2035754"/>
            <a:ext cx="3943223" cy="2737343"/>
          </a:xfrm>
          <a:prstGeom prst="rect">
            <a:avLst/>
          </a:prstGeom>
        </p:spPr>
      </p:pic>
    </p:spTree>
    <p:extLst>
      <p:ext uri="{BB962C8B-B14F-4D97-AF65-F5344CB8AC3E}">
        <p14:creationId xmlns:p14="http://schemas.microsoft.com/office/powerpoint/2010/main" val="80649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78328" y="86796"/>
            <a:ext cx="8297779" cy="693654"/>
          </a:xfrm>
        </p:spPr>
        <p:txBody>
          <a:bodyPr>
            <a:normAutofit/>
          </a:bodyPr>
          <a:lstStyle/>
          <a:p>
            <a:r>
              <a:rPr lang="en-IE" sz="3600" dirty="0"/>
              <a:t> Subtypes Basal</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778328" y="644236"/>
            <a:ext cx="6377343" cy="1192927"/>
          </a:xfrm>
        </p:spPr>
        <p:txBody>
          <a:bodyPr>
            <a:normAutofit lnSpcReduction="10000"/>
          </a:bodyPr>
          <a:lstStyle/>
          <a:p>
            <a:r>
              <a:rPr lang="en-IE" sz="1800" dirty="0"/>
              <a:t> 208 samples, 191 Tumour and 17 matched Normal</a:t>
            </a:r>
          </a:p>
          <a:p>
            <a:r>
              <a:rPr lang="en-IE" sz="1800" dirty="0"/>
              <a:t>In Basal samples, 188 out of 191 samples have a higher CA20Score while all 17 normal samples have a  lower CA20Score.</a:t>
            </a:r>
          </a:p>
        </p:txBody>
      </p:sp>
      <p:sp>
        <p:nvSpPr>
          <p:cNvPr id="8" name="TextBox 7">
            <a:extLst>
              <a:ext uri="{FF2B5EF4-FFF2-40B4-BE49-F238E27FC236}">
                <a16:creationId xmlns:a16="http://schemas.microsoft.com/office/drawing/2014/main" id="{26ADD77F-F9BE-4183-ADF5-4D2D7CECC2CF}"/>
              </a:ext>
            </a:extLst>
          </p:cNvPr>
          <p:cNvSpPr txBox="1"/>
          <p:nvPr/>
        </p:nvSpPr>
        <p:spPr>
          <a:xfrm>
            <a:off x="6986237" y="1160284"/>
            <a:ext cx="4427435" cy="523220"/>
          </a:xfrm>
          <a:prstGeom prst="rect">
            <a:avLst/>
          </a:prstGeom>
          <a:noFill/>
          <a:ln>
            <a:noFill/>
          </a:ln>
        </p:spPr>
        <p:txBody>
          <a:bodyPr wrap="square" rtlCol="0">
            <a:spAutoFit/>
          </a:bodyPr>
          <a:lstStyle/>
          <a:p>
            <a:r>
              <a:rPr lang="en-IE" sz="1400" dirty="0"/>
              <a:t>Table: (Left) Positively correlated genes, (Right) Negatively correlated genes sorted in descending order.</a:t>
            </a:r>
          </a:p>
        </p:txBody>
      </p:sp>
      <p:sp>
        <p:nvSpPr>
          <p:cNvPr id="11" name="Rectangle 10">
            <a:extLst>
              <a:ext uri="{FF2B5EF4-FFF2-40B4-BE49-F238E27FC236}">
                <a16:creationId xmlns:a16="http://schemas.microsoft.com/office/drawing/2014/main" id="{380D0C4F-794C-465B-BCE0-2424A2F1FEFA}"/>
              </a:ext>
            </a:extLst>
          </p:cNvPr>
          <p:cNvSpPr/>
          <p:nvPr/>
        </p:nvSpPr>
        <p:spPr>
          <a:xfrm>
            <a:off x="6835471" y="5016878"/>
            <a:ext cx="4965064" cy="1200329"/>
          </a:xfrm>
          <a:prstGeom prst="rect">
            <a:avLst/>
          </a:prstGeom>
        </p:spPr>
        <p:txBody>
          <a:bodyPr wrap="square">
            <a:spAutoFit/>
          </a:bodyPr>
          <a:lstStyle/>
          <a:p>
            <a:r>
              <a:rPr lang="en-IE" b="1" dirty="0">
                <a:solidFill>
                  <a:srgbClr val="00B050"/>
                </a:solidFill>
              </a:rPr>
              <a:t>Observations</a:t>
            </a:r>
          </a:p>
          <a:p>
            <a:r>
              <a:rPr lang="en-IE" i="1" dirty="0"/>
              <a:t>F11R, CRB3, EPCAM, SCRIB, CXADR are +</a:t>
            </a:r>
            <a:r>
              <a:rPr lang="en-IE" i="1" dirty="0" err="1"/>
              <a:t>vely</a:t>
            </a:r>
            <a:r>
              <a:rPr lang="en-IE" i="1" dirty="0"/>
              <a:t> correlated whereas PECAM1, GJA1 are negatively correlated with CA20 score in BRCA Basal samples. </a:t>
            </a:r>
          </a:p>
        </p:txBody>
      </p:sp>
      <p:pic>
        <p:nvPicPr>
          <p:cNvPr id="7" name="Picture 6">
            <a:extLst>
              <a:ext uri="{FF2B5EF4-FFF2-40B4-BE49-F238E27FC236}">
                <a16:creationId xmlns:a16="http://schemas.microsoft.com/office/drawing/2014/main" id="{B3486ED2-CA16-4C8C-804C-B68D4A6F81AA}"/>
              </a:ext>
            </a:extLst>
          </p:cNvPr>
          <p:cNvPicPr>
            <a:picLocks noChangeAspect="1"/>
          </p:cNvPicPr>
          <p:nvPr/>
        </p:nvPicPr>
        <p:blipFill>
          <a:blip r:embed="rId2"/>
          <a:stretch>
            <a:fillRect/>
          </a:stretch>
        </p:blipFill>
        <p:spPr>
          <a:xfrm>
            <a:off x="769687" y="2541757"/>
            <a:ext cx="5104762" cy="4028571"/>
          </a:xfrm>
          <a:prstGeom prst="rect">
            <a:avLst/>
          </a:prstGeom>
        </p:spPr>
      </p:pic>
      <p:pic>
        <p:nvPicPr>
          <p:cNvPr id="10" name="Picture 9">
            <a:extLst>
              <a:ext uri="{FF2B5EF4-FFF2-40B4-BE49-F238E27FC236}">
                <a16:creationId xmlns:a16="http://schemas.microsoft.com/office/drawing/2014/main" id="{601B232D-B33E-4228-B929-1B0092525F99}"/>
              </a:ext>
            </a:extLst>
          </p:cNvPr>
          <p:cNvPicPr>
            <a:picLocks noChangeAspect="1"/>
          </p:cNvPicPr>
          <p:nvPr/>
        </p:nvPicPr>
        <p:blipFill rotWithShape="1">
          <a:blip r:embed="rId3"/>
          <a:srcRect t="37697" b="40380"/>
          <a:stretch/>
        </p:blipFill>
        <p:spPr>
          <a:xfrm>
            <a:off x="642637" y="1837163"/>
            <a:ext cx="5358863" cy="927128"/>
          </a:xfrm>
          <a:prstGeom prst="rect">
            <a:avLst/>
          </a:prstGeom>
        </p:spPr>
      </p:pic>
      <p:pic>
        <p:nvPicPr>
          <p:cNvPr id="13" name="Picture 12">
            <a:extLst>
              <a:ext uri="{FF2B5EF4-FFF2-40B4-BE49-F238E27FC236}">
                <a16:creationId xmlns:a16="http://schemas.microsoft.com/office/drawing/2014/main" id="{E4D73DDF-F44A-4FC8-8BF1-0F60C8510F43}"/>
              </a:ext>
            </a:extLst>
          </p:cNvPr>
          <p:cNvPicPr>
            <a:picLocks noChangeAspect="1"/>
          </p:cNvPicPr>
          <p:nvPr/>
        </p:nvPicPr>
        <p:blipFill>
          <a:blip r:embed="rId4"/>
          <a:stretch>
            <a:fillRect/>
          </a:stretch>
        </p:blipFill>
        <p:spPr>
          <a:xfrm>
            <a:off x="6986237" y="1605716"/>
            <a:ext cx="4117658" cy="3411162"/>
          </a:xfrm>
          <a:prstGeom prst="rect">
            <a:avLst/>
          </a:prstGeom>
        </p:spPr>
      </p:pic>
    </p:spTree>
    <p:extLst>
      <p:ext uri="{BB962C8B-B14F-4D97-AF65-F5344CB8AC3E}">
        <p14:creationId xmlns:p14="http://schemas.microsoft.com/office/powerpoint/2010/main" val="28047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EA77-43BB-4918-AC28-FE1EDCBC7030}"/>
              </a:ext>
            </a:extLst>
          </p:cNvPr>
          <p:cNvSpPr>
            <a:spLocks noGrp="1"/>
          </p:cNvSpPr>
          <p:nvPr>
            <p:ph type="title"/>
          </p:nvPr>
        </p:nvSpPr>
        <p:spPr>
          <a:xfrm>
            <a:off x="778328" y="86796"/>
            <a:ext cx="8297779" cy="693654"/>
          </a:xfrm>
        </p:spPr>
        <p:txBody>
          <a:bodyPr>
            <a:normAutofit/>
          </a:bodyPr>
          <a:lstStyle/>
          <a:p>
            <a:r>
              <a:rPr lang="en-IE" sz="3600" dirty="0"/>
              <a:t> Subtypes Her2</a:t>
            </a:r>
          </a:p>
        </p:txBody>
      </p:sp>
      <p:sp>
        <p:nvSpPr>
          <p:cNvPr id="3" name="Content Placeholder 2">
            <a:extLst>
              <a:ext uri="{FF2B5EF4-FFF2-40B4-BE49-F238E27FC236}">
                <a16:creationId xmlns:a16="http://schemas.microsoft.com/office/drawing/2014/main" id="{3BED089C-9B8E-455E-A103-70DDFC204049}"/>
              </a:ext>
            </a:extLst>
          </p:cNvPr>
          <p:cNvSpPr>
            <a:spLocks noGrp="1"/>
          </p:cNvSpPr>
          <p:nvPr>
            <p:ph idx="1"/>
          </p:nvPr>
        </p:nvSpPr>
        <p:spPr>
          <a:xfrm>
            <a:off x="778328" y="644236"/>
            <a:ext cx="6377343" cy="5569527"/>
          </a:xfrm>
        </p:spPr>
        <p:txBody>
          <a:bodyPr>
            <a:normAutofit/>
          </a:bodyPr>
          <a:lstStyle/>
          <a:p>
            <a:r>
              <a:rPr lang="en-IE" sz="1800" dirty="0"/>
              <a:t> 91 samples, 82 tumour and 9 matched normal samples</a:t>
            </a:r>
          </a:p>
          <a:p>
            <a:r>
              <a:rPr lang="en-IE" sz="1800" dirty="0"/>
              <a:t>In Her2 BRCA Subtype, all 9 normal samples have a lower CA20Score while 79 out of 82 tumour samples have a high CA20Score. </a:t>
            </a:r>
          </a:p>
        </p:txBody>
      </p:sp>
      <p:sp>
        <p:nvSpPr>
          <p:cNvPr id="12" name="TextBox 11">
            <a:extLst>
              <a:ext uri="{FF2B5EF4-FFF2-40B4-BE49-F238E27FC236}">
                <a16:creationId xmlns:a16="http://schemas.microsoft.com/office/drawing/2014/main" id="{16F2EC90-2F10-4E32-A29F-9E3D4D21E63C}"/>
              </a:ext>
            </a:extLst>
          </p:cNvPr>
          <p:cNvSpPr txBox="1"/>
          <p:nvPr/>
        </p:nvSpPr>
        <p:spPr>
          <a:xfrm>
            <a:off x="7198514" y="1561684"/>
            <a:ext cx="4427435" cy="523220"/>
          </a:xfrm>
          <a:prstGeom prst="rect">
            <a:avLst/>
          </a:prstGeom>
          <a:noFill/>
        </p:spPr>
        <p:txBody>
          <a:bodyPr wrap="square" rtlCol="0">
            <a:spAutoFit/>
          </a:bodyPr>
          <a:lstStyle/>
          <a:p>
            <a:r>
              <a:rPr lang="en-IE" sz="1400" dirty="0"/>
              <a:t>Table: (Left) Positively correlated genes, (Right) Negatively correlated genes sorted in descending order.</a:t>
            </a:r>
          </a:p>
        </p:txBody>
      </p:sp>
      <p:pic>
        <p:nvPicPr>
          <p:cNvPr id="4" name="Picture 3">
            <a:extLst>
              <a:ext uri="{FF2B5EF4-FFF2-40B4-BE49-F238E27FC236}">
                <a16:creationId xmlns:a16="http://schemas.microsoft.com/office/drawing/2014/main" id="{15DD1F33-5658-4EEE-AD59-CBDF91AED96D}"/>
              </a:ext>
            </a:extLst>
          </p:cNvPr>
          <p:cNvPicPr>
            <a:picLocks noChangeAspect="1"/>
          </p:cNvPicPr>
          <p:nvPr/>
        </p:nvPicPr>
        <p:blipFill>
          <a:blip r:embed="rId2"/>
          <a:stretch>
            <a:fillRect/>
          </a:stretch>
        </p:blipFill>
        <p:spPr>
          <a:xfrm>
            <a:off x="595002" y="2667018"/>
            <a:ext cx="5104762" cy="4028571"/>
          </a:xfrm>
          <a:prstGeom prst="rect">
            <a:avLst/>
          </a:prstGeom>
        </p:spPr>
      </p:pic>
      <p:pic>
        <p:nvPicPr>
          <p:cNvPr id="5" name="Picture 4">
            <a:extLst>
              <a:ext uri="{FF2B5EF4-FFF2-40B4-BE49-F238E27FC236}">
                <a16:creationId xmlns:a16="http://schemas.microsoft.com/office/drawing/2014/main" id="{9711B9CE-2D09-4349-8E67-F30108F90F40}"/>
              </a:ext>
            </a:extLst>
          </p:cNvPr>
          <p:cNvPicPr>
            <a:picLocks noChangeAspect="1"/>
          </p:cNvPicPr>
          <p:nvPr/>
        </p:nvPicPr>
        <p:blipFill rotWithShape="1">
          <a:blip r:embed="rId3"/>
          <a:srcRect t="41764" b="41017"/>
          <a:stretch/>
        </p:blipFill>
        <p:spPr>
          <a:xfrm>
            <a:off x="429581" y="2117572"/>
            <a:ext cx="5435605" cy="738611"/>
          </a:xfrm>
          <a:prstGeom prst="rect">
            <a:avLst/>
          </a:prstGeom>
        </p:spPr>
      </p:pic>
      <p:pic>
        <p:nvPicPr>
          <p:cNvPr id="6" name="Picture 5">
            <a:extLst>
              <a:ext uri="{FF2B5EF4-FFF2-40B4-BE49-F238E27FC236}">
                <a16:creationId xmlns:a16="http://schemas.microsoft.com/office/drawing/2014/main" id="{F4695323-D3F2-4993-88DB-9DFD2FB82498}"/>
              </a:ext>
            </a:extLst>
          </p:cNvPr>
          <p:cNvPicPr>
            <a:picLocks noChangeAspect="1"/>
          </p:cNvPicPr>
          <p:nvPr/>
        </p:nvPicPr>
        <p:blipFill>
          <a:blip r:embed="rId4"/>
          <a:stretch>
            <a:fillRect/>
          </a:stretch>
        </p:blipFill>
        <p:spPr>
          <a:xfrm>
            <a:off x="6633567" y="2186138"/>
            <a:ext cx="4606621" cy="3635157"/>
          </a:xfrm>
          <a:prstGeom prst="rect">
            <a:avLst/>
          </a:prstGeom>
        </p:spPr>
      </p:pic>
    </p:spTree>
    <p:extLst>
      <p:ext uri="{BB962C8B-B14F-4D97-AF65-F5344CB8AC3E}">
        <p14:creationId xmlns:p14="http://schemas.microsoft.com/office/powerpoint/2010/main" val="136866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4972-51AB-4A64-9CE2-91149FD22DFD}"/>
              </a:ext>
            </a:extLst>
          </p:cNvPr>
          <p:cNvSpPr>
            <a:spLocks noGrp="1"/>
          </p:cNvSpPr>
          <p:nvPr>
            <p:ph type="title"/>
          </p:nvPr>
        </p:nvSpPr>
        <p:spPr/>
        <p:txBody>
          <a:bodyPr/>
          <a:lstStyle/>
          <a:p>
            <a:r>
              <a:rPr lang="en-IE" dirty="0"/>
              <a:t>Previously discussed..</a:t>
            </a:r>
          </a:p>
        </p:txBody>
      </p:sp>
      <p:sp>
        <p:nvSpPr>
          <p:cNvPr id="3" name="Content Placeholder 2">
            <a:extLst>
              <a:ext uri="{FF2B5EF4-FFF2-40B4-BE49-F238E27FC236}">
                <a16:creationId xmlns:a16="http://schemas.microsoft.com/office/drawing/2014/main" id="{3A62B960-04EA-41D6-ACF2-C4724AE29870}"/>
              </a:ext>
            </a:extLst>
          </p:cNvPr>
          <p:cNvSpPr>
            <a:spLocks noGrp="1"/>
          </p:cNvSpPr>
          <p:nvPr>
            <p:ph idx="1"/>
          </p:nvPr>
        </p:nvSpPr>
        <p:spPr/>
        <p:txBody>
          <a:bodyPr/>
          <a:lstStyle/>
          <a:p>
            <a:r>
              <a:rPr lang="en-IE" dirty="0"/>
              <a:t>Hypothesis: Centrosome amplification leads to changes in the expression pattern of cell junction genes.</a:t>
            </a:r>
          </a:p>
          <a:p>
            <a:r>
              <a:rPr lang="en-IE" dirty="0"/>
              <a:t>Aim of the proposed study is to find association between gene expression of </a:t>
            </a:r>
            <a:r>
              <a:rPr lang="en-IE" dirty="0" err="1"/>
              <a:t>centrosomal</a:t>
            </a:r>
            <a:r>
              <a:rPr lang="en-IE" dirty="0"/>
              <a:t> genes (a validated CA20 gene panel) and CJ genes.</a:t>
            </a:r>
          </a:p>
          <a:p>
            <a:r>
              <a:rPr lang="en-IE" dirty="0"/>
              <a:t>CA20 Genes – group of 20 genes related to centrosome amplification, published in </a:t>
            </a:r>
            <a:r>
              <a:rPr lang="da-DK" dirty="0"/>
              <a:t>Ogden et al., 2017 PMID:28325915.</a:t>
            </a:r>
          </a:p>
          <a:p>
            <a:r>
              <a:rPr lang="da-DK" dirty="0"/>
              <a:t>In </a:t>
            </a:r>
            <a:r>
              <a:rPr lang="en-IE" dirty="0"/>
              <a:t> </a:t>
            </a:r>
            <a:r>
              <a:rPr lang="da-DK" dirty="0"/>
              <a:t>Ogden et al., CA20 score is developed that is based on the log2  normalized expression value of all the genes in the CA20 panel. CA20 genes work as a ‘group’</a:t>
            </a:r>
          </a:p>
          <a:p>
            <a:endParaRPr lang="en-IE" dirty="0"/>
          </a:p>
        </p:txBody>
      </p:sp>
    </p:spTree>
    <p:extLst>
      <p:ext uri="{BB962C8B-B14F-4D97-AF65-F5344CB8AC3E}">
        <p14:creationId xmlns:p14="http://schemas.microsoft.com/office/powerpoint/2010/main" val="341744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C256-A9C3-4CA9-AFA9-9AE9EFA5491C}"/>
              </a:ext>
            </a:extLst>
          </p:cNvPr>
          <p:cNvSpPr>
            <a:spLocks noGrp="1"/>
          </p:cNvSpPr>
          <p:nvPr>
            <p:ph type="title"/>
          </p:nvPr>
        </p:nvSpPr>
        <p:spPr/>
        <p:txBody>
          <a:bodyPr/>
          <a:lstStyle/>
          <a:p>
            <a:r>
              <a:rPr lang="en-IE" dirty="0"/>
              <a:t>Datasets	</a:t>
            </a:r>
          </a:p>
        </p:txBody>
      </p:sp>
      <p:sp>
        <p:nvSpPr>
          <p:cNvPr id="3" name="Content Placeholder 2">
            <a:extLst>
              <a:ext uri="{FF2B5EF4-FFF2-40B4-BE49-F238E27FC236}">
                <a16:creationId xmlns:a16="http://schemas.microsoft.com/office/drawing/2014/main" id="{61729C3D-C42C-47CB-9E89-E6698D6A6BA2}"/>
              </a:ext>
            </a:extLst>
          </p:cNvPr>
          <p:cNvSpPr>
            <a:spLocks noGrp="1"/>
          </p:cNvSpPr>
          <p:nvPr>
            <p:ph idx="1"/>
          </p:nvPr>
        </p:nvSpPr>
        <p:spPr>
          <a:xfrm>
            <a:off x="838200" y="1825625"/>
            <a:ext cx="10515600" cy="3806549"/>
          </a:xfrm>
        </p:spPr>
        <p:txBody>
          <a:bodyPr/>
          <a:lstStyle/>
          <a:p>
            <a:r>
              <a:rPr lang="en-IE" dirty="0"/>
              <a:t>NCI-60 , 60 cancer cell lines data, No controls</a:t>
            </a:r>
          </a:p>
          <a:p>
            <a:r>
              <a:rPr lang="en-IE" dirty="0"/>
              <a:t>TCGA data, 11,315 samples for 32 Cancer cohorts </a:t>
            </a:r>
          </a:p>
        </p:txBody>
      </p:sp>
    </p:spTree>
    <p:extLst>
      <p:ext uri="{BB962C8B-B14F-4D97-AF65-F5344CB8AC3E}">
        <p14:creationId xmlns:p14="http://schemas.microsoft.com/office/powerpoint/2010/main" val="29083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E62F-A2BD-416B-8964-C09A09DC4FED}"/>
              </a:ext>
            </a:extLst>
          </p:cNvPr>
          <p:cNvSpPr>
            <a:spLocks noGrp="1"/>
          </p:cNvSpPr>
          <p:nvPr>
            <p:ph type="title"/>
          </p:nvPr>
        </p:nvSpPr>
        <p:spPr/>
        <p:txBody>
          <a:bodyPr/>
          <a:lstStyle/>
          <a:p>
            <a:r>
              <a:rPr lang="en-IE" dirty="0"/>
              <a:t>CA20 and CJ30</a:t>
            </a:r>
            <a:br>
              <a:rPr lang="en-IE" dirty="0"/>
            </a:br>
            <a:endParaRPr lang="en-IE" dirty="0"/>
          </a:p>
        </p:txBody>
      </p:sp>
      <p:sp>
        <p:nvSpPr>
          <p:cNvPr id="3" name="Content Placeholder 2">
            <a:extLst>
              <a:ext uri="{FF2B5EF4-FFF2-40B4-BE49-F238E27FC236}">
                <a16:creationId xmlns:a16="http://schemas.microsoft.com/office/drawing/2014/main" id="{147F4326-A5D6-47BD-BF2F-13C2D94C2E81}"/>
              </a:ext>
            </a:extLst>
          </p:cNvPr>
          <p:cNvSpPr>
            <a:spLocks noGrp="1"/>
          </p:cNvSpPr>
          <p:nvPr>
            <p:ph idx="1"/>
          </p:nvPr>
        </p:nvSpPr>
        <p:spPr/>
        <p:txBody>
          <a:bodyPr/>
          <a:lstStyle/>
          <a:p>
            <a:r>
              <a:rPr lang="en-IE" dirty="0"/>
              <a:t>CA20 </a:t>
            </a:r>
          </a:p>
          <a:p>
            <a:pPr lvl="1"/>
            <a:r>
              <a:rPr lang="en-IE" dirty="0"/>
              <a:t>AURKA, CCNA2,CCND1, CCNE2, CDK1,  CEP63, CEP152, E2F1, E2F2, LMO4, MDM2, MYCN, NDRG1, NEK2, PIN1, PLK1,PLK4,SASS6, STIL,TUBG1</a:t>
            </a:r>
          </a:p>
          <a:p>
            <a:r>
              <a:rPr lang="en-IE" dirty="0"/>
              <a:t>CJ30</a:t>
            </a:r>
          </a:p>
          <a:p>
            <a:pPr lvl="1"/>
            <a:r>
              <a:rPr lang="en-IE" dirty="0"/>
              <a:t>CLDN1, CLDN3, CLDN4, CLDN7, OCLN, TJP1, F11R, CGN, CXADR, MARVELD3, CRB3, PARD3, SCRIB, SFN, CDH1, CTNNB1, CTNNA1, JUP, DSG2, DSG3, GJA1, PECAM1, EPCAM, NCAM1, ICAM1, VCAM1, SELE, ITGB3, ITGB1, ITGAV </a:t>
            </a:r>
          </a:p>
          <a:p>
            <a:pPr lvl="1"/>
            <a:endParaRPr lang="en-IE" dirty="0"/>
          </a:p>
        </p:txBody>
      </p:sp>
    </p:spTree>
    <p:extLst>
      <p:ext uri="{BB962C8B-B14F-4D97-AF65-F5344CB8AC3E}">
        <p14:creationId xmlns:p14="http://schemas.microsoft.com/office/powerpoint/2010/main" val="12853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EE1C-DC00-4F54-A64F-5DFFD564146A}"/>
              </a:ext>
            </a:extLst>
          </p:cNvPr>
          <p:cNvSpPr>
            <a:spLocks noGrp="1"/>
          </p:cNvSpPr>
          <p:nvPr>
            <p:ph type="title"/>
          </p:nvPr>
        </p:nvSpPr>
        <p:spPr/>
        <p:txBody>
          <a:bodyPr/>
          <a:lstStyle/>
          <a:p>
            <a:r>
              <a:rPr lang="en-IE" dirty="0"/>
              <a:t>Initial Experiments Performed – NCI-60</a:t>
            </a:r>
          </a:p>
        </p:txBody>
      </p:sp>
      <p:sp>
        <p:nvSpPr>
          <p:cNvPr id="3" name="Content Placeholder 2">
            <a:extLst>
              <a:ext uri="{FF2B5EF4-FFF2-40B4-BE49-F238E27FC236}">
                <a16:creationId xmlns:a16="http://schemas.microsoft.com/office/drawing/2014/main" id="{70A48948-3C9E-4C79-A404-68E791780515}"/>
              </a:ext>
            </a:extLst>
          </p:cNvPr>
          <p:cNvSpPr>
            <a:spLocks noGrp="1"/>
          </p:cNvSpPr>
          <p:nvPr>
            <p:ph idx="1"/>
          </p:nvPr>
        </p:nvSpPr>
        <p:spPr/>
        <p:txBody>
          <a:bodyPr>
            <a:normAutofit/>
          </a:bodyPr>
          <a:lstStyle/>
          <a:p>
            <a:pPr marL="514350" indent="-514350">
              <a:buFont typeface="+mj-lt"/>
              <a:buAutoNum type="arabicPeriod"/>
            </a:pPr>
            <a:r>
              <a:rPr lang="en-IE" dirty="0"/>
              <a:t>Calculate cross correlation between expression of each gene in CA20 panel with each gene in CJ30 group</a:t>
            </a:r>
          </a:p>
          <a:p>
            <a:pPr marL="514350" indent="-514350">
              <a:buFont typeface="+mj-lt"/>
              <a:buAutoNum type="arabicPeriod"/>
            </a:pPr>
            <a:r>
              <a:rPr lang="en-IE" dirty="0"/>
              <a:t>Calculate cross correlation between the sum of expressions of all the genes in CA20 panel with each individual gene in CJ30 group</a:t>
            </a:r>
          </a:p>
          <a:p>
            <a:pPr marL="514350" indent="-514350">
              <a:buFont typeface="+mj-lt"/>
              <a:buAutoNum type="arabicPeriod"/>
            </a:pPr>
            <a:r>
              <a:rPr lang="en-IE" dirty="0"/>
              <a:t>Calculate the correlation between CA20 score and score for each gene in the CJ30 panel. </a:t>
            </a:r>
          </a:p>
          <a:p>
            <a:pPr marL="514350" indent="-514350">
              <a:buFont typeface="+mj-lt"/>
              <a:buAutoNum type="arabicPeriod"/>
            </a:pPr>
            <a:r>
              <a:rPr lang="en-IE" dirty="0"/>
              <a:t>Correlation between CA20 Score and biological readout of CA </a:t>
            </a:r>
          </a:p>
          <a:p>
            <a:pPr marL="0" indent="0">
              <a:buNone/>
            </a:pPr>
            <a:endParaRPr lang="en-IE" dirty="0"/>
          </a:p>
          <a:p>
            <a:endParaRPr lang="en-IE" dirty="0"/>
          </a:p>
          <a:p>
            <a:endParaRPr lang="en-IE" dirty="0"/>
          </a:p>
        </p:txBody>
      </p:sp>
    </p:spTree>
    <p:extLst>
      <p:ext uri="{BB962C8B-B14F-4D97-AF65-F5344CB8AC3E}">
        <p14:creationId xmlns:p14="http://schemas.microsoft.com/office/powerpoint/2010/main" val="119574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5362-2000-4264-8642-C5BCE8A2F85A}"/>
              </a:ext>
            </a:extLst>
          </p:cNvPr>
          <p:cNvSpPr>
            <a:spLocks noGrp="1"/>
          </p:cNvSpPr>
          <p:nvPr>
            <p:ph type="title"/>
          </p:nvPr>
        </p:nvSpPr>
        <p:spPr/>
        <p:txBody>
          <a:bodyPr/>
          <a:lstStyle/>
          <a:p>
            <a:r>
              <a:rPr lang="en-IE" dirty="0"/>
              <a:t>Motivation to use correlation and Differential expression analysis </a:t>
            </a:r>
          </a:p>
        </p:txBody>
      </p:sp>
      <p:sp>
        <p:nvSpPr>
          <p:cNvPr id="3" name="Content Placeholder 2">
            <a:extLst>
              <a:ext uri="{FF2B5EF4-FFF2-40B4-BE49-F238E27FC236}">
                <a16:creationId xmlns:a16="http://schemas.microsoft.com/office/drawing/2014/main" id="{6B383BB6-0586-428D-8DC3-1B3E7640E402}"/>
              </a:ext>
            </a:extLst>
          </p:cNvPr>
          <p:cNvSpPr>
            <a:spLocks noGrp="1"/>
          </p:cNvSpPr>
          <p:nvPr>
            <p:ph idx="1"/>
          </p:nvPr>
        </p:nvSpPr>
        <p:spPr/>
        <p:txBody>
          <a:bodyPr>
            <a:normAutofit/>
          </a:bodyPr>
          <a:lstStyle/>
          <a:p>
            <a:r>
              <a:rPr lang="en-IE" dirty="0"/>
              <a:t>Hypothesis: Centrosome amplification leads to changes in the expression pattern of cell genes.</a:t>
            </a:r>
          </a:p>
          <a:p>
            <a:r>
              <a:rPr lang="en-IE" dirty="0"/>
              <a:t>We want to find if the CJ30 genes are associated with the CA20 genes. Measuring the correlation between the expression of CA20 genes and C30 genes will give us an idea if the genes are related.</a:t>
            </a:r>
          </a:p>
        </p:txBody>
      </p:sp>
    </p:spTree>
    <p:extLst>
      <p:ext uri="{BB962C8B-B14F-4D97-AF65-F5344CB8AC3E}">
        <p14:creationId xmlns:p14="http://schemas.microsoft.com/office/powerpoint/2010/main" val="393097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A595-9331-46BA-9398-BEED174247DF}"/>
              </a:ext>
            </a:extLst>
          </p:cNvPr>
          <p:cNvSpPr>
            <a:spLocks noGrp="1"/>
          </p:cNvSpPr>
          <p:nvPr>
            <p:ph type="title"/>
          </p:nvPr>
        </p:nvSpPr>
        <p:spPr/>
        <p:txBody>
          <a:bodyPr/>
          <a:lstStyle/>
          <a:p>
            <a:r>
              <a:rPr lang="en-IE" dirty="0"/>
              <a:t>Initial Experiments performed on TCGA Data</a:t>
            </a:r>
          </a:p>
        </p:txBody>
      </p:sp>
      <p:sp>
        <p:nvSpPr>
          <p:cNvPr id="3" name="Content Placeholder 2">
            <a:extLst>
              <a:ext uri="{FF2B5EF4-FFF2-40B4-BE49-F238E27FC236}">
                <a16:creationId xmlns:a16="http://schemas.microsoft.com/office/drawing/2014/main" id="{D57CDE12-236C-42FD-9592-991A65ADB337}"/>
              </a:ext>
            </a:extLst>
          </p:cNvPr>
          <p:cNvSpPr>
            <a:spLocks noGrp="1"/>
          </p:cNvSpPr>
          <p:nvPr>
            <p:ph idx="1"/>
          </p:nvPr>
        </p:nvSpPr>
        <p:spPr>
          <a:xfrm>
            <a:off x="838200" y="1532021"/>
            <a:ext cx="10515600" cy="4960853"/>
          </a:xfrm>
        </p:spPr>
        <p:txBody>
          <a:bodyPr>
            <a:normAutofit fontScale="92500" lnSpcReduction="10000"/>
          </a:bodyPr>
          <a:lstStyle/>
          <a:p>
            <a:r>
              <a:rPr lang="en-IE" dirty="0"/>
              <a:t>Pan Cancer</a:t>
            </a:r>
          </a:p>
          <a:p>
            <a:pPr lvl="1"/>
            <a:r>
              <a:rPr lang="en-IE" dirty="0"/>
              <a:t>Cross Correlation b/w CA20 and CJ30 Genes</a:t>
            </a:r>
          </a:p>
          <a:p>
            <a:pPr lvl="1"/>
            <a:r>
              <a:rPr lang="en-IE" dirty="0"/>
              <a:t>Cross Correlation b/w CA20Score and CJ30 genes</a:t>
            </a:r>
          </a:p>
          <a:p>
            <a:pPr lvl="1"/>
            <a:r>
              <a:rPr lang="en-IE" dirty="0"/>
              <a:t>Differential expression analysis of CJ30 genes b/w Cancer and Non-Cancer samples</a:t>
            </a:r>
          </a:p>
          <a:p>
            <a:r>
              <a:rPr lang="en-IE" dirty="0"/>
              <a:t>Breast Cancer</a:t>
            </a:r>
          </a:p>
          <a:p>
            <a:pPr lvl="1"/>
            <a:r>
              <a:rPr lang="en-IE" dirty="0"/>
              <a:t>Cross Correlation b/w CA20 and CJ30 Genes</a:t>
            </a:r>
          </a:p>
          <a:p>
            <a:pPr lvl="1"/>
            <a:r>
              <a:rPr lang="en-IE" dirty="0"/>
              <a:t>Cross Correlation b/w CA20Score and CJ30 genes</a:t>
            </a:r>
          </a:p>
          <a:p>
            <a:pPr lvl="1"/>
            <a:r>
              <a:rPr lang="en-IE" dirty="0"/>
              <a:t>Differential expression analysis of CJ30 genes b/w BRCA and Normal Samples</a:t>
            </a:r>
          </a:p>
          <a:p>
            <a:r>
              <a:rPr lang="en-IE" dirty="0"/>
              <a:t>Luminal A, Luminal B, Her2 and Basal Subgroup</a:t>
            </a:r>
          </a:p>
          <a:p>
            <a:pPr lvl="1"/>
            <a:r>
              <a:rPr lang="en-IE" dirty="0"/>
              <a:t>Cross Correlation b/w CA20 and CJ30 Genes</a:t>
            </a:r>
          </a:p>
          <a:p>
            <a:pPr lvl="1"/>
            <a:r>
              <a:rPr lang="en-IE" dirty="0"/>
              <a:t>Cross Correlation b/w CA20Score and CJ30 genes</a:t>
            </a:r>
          </a:p>
          <a:p>
            <a:pPr lvl="1"/>
            <a:r>
              <a:rPr lang="en-IE" dirty="0"/>
              <a:t>Differential expression analysis of CJ30 genes b/w BRCA-subgroup and Normal Samples</a:t>
            </a:r>
          </a:p>
          <a:p>
            <a:pPr lvl="1"/>
            <a:endParaRPr lang="en-IE" dirty="0"/>
          </a:p>
          <a:p>
            <a:pPr lvl="1"/>
            <a:endParaRPr lang="en-IE" dirty="0"/>
          </a:p>
        </p:txBody>
      </p:sp>
    </p:spTree>
    <p:extLst>
      <p:ext uri="{BB962C8B-B14F-4D97-AF65-F5344CB8AC3E}">
        <p14:creationId xmlns:p14="http://schemas.microsoft.com/office/powerpoint/2010/main" val="239253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274D-FD99-4F5B-8DA8-A9097DDE4E31}"/>
              </a:ext>
            </a:extLst>
          </p:cNvPr>
          <p:cNvSpPr>
            <a:spLocks noGrp="1"/>
          </p:cNvSpPr>
          <p:nvPr>
            <p:ph type="title"/>
          </p:nvPr>
        </p:nvSpPr>
        <p:spPr/>
        <p:txBody>
          <a:bodyPr/>
          <a:lstStyle/>
          <a:p>
            <a:r>
              <a:rPr lang="en-IE" dirty="0"/>
              <a:t>CA20 Score</a:t>
            </a:r>
          </a:p>
        </p:txBody>
      </p:sp>
      <p:sp>
        <p:nvSpPr>
          <p:cNvPr id="3" name="Content Placeholder 2">
            <a:extLst>
              <a:ext uri="{FF2B5EF4-FFF2-40B4-BE49-F238E27FC236}">
                <a16:creationId xmlns:a16="http://schemas.microsoft.com/office/drawing/2014/main" id="{FF6B88BE-A50D-4D16-90E6-355B2724641A}"/>
              </a:ext>
            </a:extLst>
          </p:cNvPr>
          <p:cNvSpPr>
            <a:spLocks noGrp="1"/>
          </p:cNvSpPr>
          <p:nvPr>
            <p:ph idx="1"/>
          </p:nvPr>
        </p:nvSpPr>
        <p:spPr>
          <a:xfrm>
            <a:off x="838200" y="1825624"/>
            <a:ext cx="10515600" cy="4803775"/>
          </a:xfrm>
        </p:spPr>
        <p:txBody>
          <a:bodyPr/>
          <a:lstStyle/>
          <a:p>
            <a:r>
              <a:rPr lang="da-DK" dirty="0"/>
              <a:t>Ogden et al., 2017 </a:t>
            </a:r>
          </a:p>
          <a:p>
            <a:pPr lvl="1"/>
            <a:r>
              <a:rPr lang="da-DK" dirty="0"/>
              <a:t>CA20 is a significant predictor of BCSS</a:t>
            </a:r>
          </a:p>
          <a:p>
            <a:pPr lvl="1"/>
            <a:r>
              <a:rPr lang="da-DK" dirty="0"/>
              <a:t>CA20 score is calculate by stratifying the log2 normalized CA20 expression values by optimal and </a:t>
            </a:r>
            <a:r>
              <a:rPr lang="da-DK" b="1" dirty="0"/>
              <a:t>average cut points</a:t>
            </a:r>
            <a:r>
              <a:rPr lang="da-DK" dirty="0"/>
              <a:t> </a:t>
            </a:r>
          </a:p>
          <a:p>
            <a:pPr lvl="1"/>
            <a:r>
              <a:rPr lang="da-DK" b="1" dirty="0"/>
              <a:t>average cut points: </a:t>
            </a:r>
            <a:r>
              <a:rPr lang="en-IE" dirty="0"/>
              <a:t>Any value below the average is put it the category “Low” and every value above it is labelled “High.” If we calculate the scores on NCI-60 cell lines, these will be divided into high and low CA20 scores</a:t>
            </a:r>
          </a:p>
          <a:p>
            <a:r>
              <a:rPr lang="en-IE" dirty="0"/>
              <a:t>NIC-60: 59 cell lines (complete data) , 27 with high CA20 score and 32 with low</a:t>
            </a:r>
          </a:p>
          <a:p>
            <a:endParaRPr lang="en-IE" dirty="0"/>
          </a:p>
          <a:p>
            <a:endParaRPr lang="en-IE" dirty="0"/>
          </a:p>
        </p:txBody>
      </p:sp>
    </p:spTree>
    <p:extLst>
      <p:ext uri="{BB962C8B-B14F-4D97-AF65-F5344CB8AC3E}">
        <p14:creationId xmlns:p14="http://schemas.microsoft.com/office/powerpoint/2010/main" val="194978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30BF49-BBBC-4B12-B182-F89308814B06}"/>
              </a:ext>
            </a:extLst>
          </p:cNvPr>
          <p:cNvPicPr>
            <a:picLocks noChangeAspect="1"/>
          </p:cNvPicPr>
          <p:nvPr/>
        </p:nvPicPr>
        <p:blipFill rotWithShape="1">
          <a:blip r:embed="rId2"/>
          <a:srcRect l="6465" t="38243" r="6573" b="39149"/>
          <a:stretch/>
        </p:blipFill>
        <p:spPr>
          <a:xfrm>
            <a:off x="1757268" y="1400274"/>
            <a:ext cx="6114885" cy="910760"/>
          </a:xfrm>
          <a:prstGeom prst="rect">
            <a:avLst/>
          </a:prstGeom>
        </p:spPr>
      </p:pic>
      <p:sp>
        <p:nvSpPr>
          <p:cNvPr id="2" name="Title 1">
            <a:extLst>
              <a:ext uri="{FF2B5EF4-FFF2-40B4-BE49-F238E27FC236}">
                <a16:creationId xmlns:a16="http://schemas.microsoft.com/office/drawing/2014/main" id="{AAAD72C7-B22E-4096-BE87-7E542ACCB357}"/>
              </a:ext>
            </a:extLst>
          </p:cNvPr>
          <p:cNvSpPr>
            <a:spLocks noGrp="1"/>
          </p:cNvSpPr>
          <p:nvPr>
            <p:ph type="title"/>
          </p:nvPr>
        </p:nvSpPr>
        <p:spPr>
          <a:xfrm>
            <a:off x="677779" y="134375"/>
            <a:ext cx="10515600" cy="1325563"/>
          </a:xfrm>
        </p:spPr>
        <p:txBody>
          <a:bodyPr/>
          <a:lstStyle/>
          <a:p>
            <a:pPr algn="ctr"/>
            <a:r>
              <a:rPr lang="en-IE" dirty="0"/>
              <a:t>Cross Correlation between CA20 and CJ30 – NCI-60</a:t>
            </a:r>
          </a:p>
        </p:txBody>
      </p:sp>
      <p:sp>
        <p:nvSpPr>
          <p:cNvPr id="5" name="TextBox 4">
            <a:extLst>
              <a:ext uri="{FF2B5EF4-FFF2-40B4-BE49-F238E27FC236}">
                <a16:creationId xmlns:a16="http://schemas.microsoft.com/office/drawing/2014/main" id="{2DA24899-E165-4D8D-BB17-3E069583F9FE}"/>
              </a:ext>
            </a:extLst>
          </p:cNvPr>
          <p:cNvSpPr txBox="1"/>
          <p:nvPr/>
        </p:nvSpPr>
        <p:spPr>
          <a:xfrm>
            <a:off x="3985079" y="6301665"/>
            <a:ext cx="1607556" cy="461665"/>
          </a:xfrm>
          <a:prstGeom prst="rect">
            <a:avLst/>
          </a:prstGeom>
          <a:noFill/>
        </p:spPr>
        <p:txBody>
          <a:bodyPr wrap="none" rtlCol="0">
            <a:spAutoFit/>
          </a:bodyPr>
          <a:lstStyle/>
          <a:p>
            <a:r>
              <a:rPr lang="en-IE" sz="2400" b="1" dirty="0"/>
              <a:t>CJ30 Panel </a:t>
            </a:r>
          </a:p>
        </p:txBody>
      </p:sp>
      <p:sp>
        <p:nvSpPr>
          <p:cNvPr id="6" name="TextBox 5">
            <a:extLst>
              <a:ext uri="{FF2B5EF4-FFF2-40B4-BE49-F238E27FC236}">
                <a16:creationId xmlns:a16="http://schemas.microsoft.com/office/drawing/2014/main" id="{59B6C4F7-B5DD-4F35-BE70-18E03507F661}"/>
              </a:ext>
            </a:extLst>
          </p:cNvPr>
          <p:cNvSpPr txBox="1"/>
          <p:nvPr/>
        </p:nvSpPr>
        <p:spPr>
          <a:xfrm rot="16200000">
            <a:off x="-268561" y="3765386"/>
            <a:ext cx="1808922" cy="461665"/>
          </a:xfrm>
          <a:prstGeom prst="rect">
            <a:avLst/>
          </a:prstGeom>
          <a:noFill/>
        </p:spPr>
        <p:txBody>
          <a:bodyPr wrap="square" rtlCol="0">
            <a:spAutoFit/>
          </a:bodyPr>
          <a:lstStyle/>
          <a:p>
            <a:r>
              <a:rPr lang="en-IE" sz="2400" b="1" dirty="0"/>
              <a:t>CA20 Panel</a:t>
            </a:r>
          </a:p>
        </p:txBody>
      </p:sp>
      <p:sp>
        <p:nvSpPr>
          <p:cNvPr id="8" name="TextBox 7">
            <a:extLst>
              <a:ext uri="{FF2B5EF4-FFF2-40B4-BE49-F238E27FC236}">
                <a16:creationId xmlns:a16="http://schemas.microsoft.com/office/drawing/2014/main" id="{2953BBA7-D346-4B4B-9B71-8CEDD50FC8AC}"/>
              </a:ext>
            </a:extLst>
          </p:cNvPr>
          <p:cNvSpPr txBox="1"/>
          <p:nvPr/>
        </p:nvSpPr>
        <p:spPr>
          <a:xfrm>
            <a:off x="620317" y="2013165"/>
            <a:ext cx="1272208" cy="307777"/>
          </a:xfrm>
          <a:prstGeom prst="rect">
            <a:avLst/>
          </a:prstGeom>
          <a:noFill/>
        </p:spPr>
        <p:txBody>
          <a:bodyPr wrap="square" rtlCol="0">
            <a:spAutoFit/>
          </a:bodyPr>
          <a:lstStyle/>
          <a:p>
            <a:r>
              <a:rPr lang="en-IE" sz="1400" b="1" dirty="0"/>
              <a:t>CA20 Score</a:t>
            </a:r>
          </a:p>
        </p:txBody>
      </p:sp>
      <p:sp>
        <p:nvSpPr>
          <p:cNvPr id="4" name="Rectangle 3">
            <a:extLst>
              <a:ext uri="{FF2B5EF4-FFF2-40B4-BE49-F238E27FC236}">
                <a16:creationId xmlns:a16="http://schemas.microsoft.com/office/drawing/2014/main" id="{7FFE0BC0-BC8F-4395-8B2F-E1899C64EC4A}"/>
              </a:ext>
            </a:extLst>
          </p:cNvPr>
          <p:cNvSpPr/>
          <p:nvPr/>
        </p:nvSpPr>
        <p:spPr>
          <a:xfrm>
            <a:off x="8466081" y="1568217"/>
            <a:ext cx="3136232" cy="2554545"/>
          </a:xfrm>
          <a:prstGeom prst="rect">
            <a:avLst/>
          </a:prstGeom>
        </p:spPr>
        <p:txBody>
          <a:bodyPr wrap="square">
            <a:spAutoFit/>
          </a:bodyPr>
          <a:lstStyle/>
          <a:p>
            <a:r>
              <a:rPr lang="en-IE" sz="1600" dirty="0"/>
              <a:t>The difference in the correlation results from previous graphs is because, some of the CA20 genes are negatively correlated with some of the CJ30 genes, and some positively. This also shows that CA20 taken as a group or taken as individual gene expressions shows different association with each gene in CJ30 panel</a:t>
            </a:r>
          </a:p>
        </p:txBody>
      </p:sp>
      <p:cxnSp>
        <p:nvCxnSpPr>
          <p:cNvPr id="10" name="Straight Arrow Connector 9">
            <a:extLst>
              <a:ext uri="{FF2B5EF4-FFF2-40B4-BE49-F238E27FC236}">
                <a16:creationId xmlns:a16="http://schemas.microsoft.com/office/drawing/2014/main" id="{36D04048-BC03-4EC1-98F3-59C859149782}"/>
              </a:ext>
            </a:extLst>
          </p:cNvPr>
          <p:cNvCxnSpPr>
            <a:cxnSpLocks/>
          </p:cNvCxnSpPr>
          <p:nvPr/>
        </p:nvCxnSpPr>
        <p:spPr>
          <a:xfrm flipH="1">
            <a:off x="6882063" y="1459938"/>
            <a:ext cx="664726" cy="665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194A56-3040-4738-A12B-593744DA802B}"/>
              </a:ext>
            </a:extLst>
          </p:cNvPr>
          <p:cNvSpPr txBox="1"/>
          <p:nvPr/>
        </p:nvSpPr>
        <p:spPr>
          <a:xfrm>
            <a:off x="8520271" y="4547339"/>
            <a:ext cx="3035829" cy="1754326"/>
          </a:xfrm>
          <a:prstGeom prst="rect">
            <a:avLst/>
          </a:prstGeom>
          <a:noFill/>
        </p:spPr>
        <p:txBody>
          <a:bodyPr wrap="square" rtlCol="0">
            <a:spAutoFit/>
          </a:bodyPr>
          <a:lstStyle/>
          <a:p>
            <a:r>
              <a:rPr lang="en-IE" b="1" dirty="0">
                <a:solidFill>
                  <a:srgbClr val="00B050"/>
                </a:solidFill>
              </a:rPr>
              <a:t>Observations:</a:t>
            </a:r>
          </a:p>
          <a:p>
            <a:r>
              <a:rPr lang="en-IE" i="1" dirty="0"/>
              <a:t>SELE gene is only gene in CJ30 panel that is significantly (negatively) correlated with the overall CA20 score on NCI-60 data.</a:t>
            </a:r>
          </a:p>
        </p:txBody>
      </p:sp>
      <p:sp>
        <p:nvSpPr>
          <p:cNvPr id="9" name="TextBox 8">
            <a:extLst>
              <a:ext uri="{FF2B5EF4-FFF2-40B4-BE49-F238E27FC236}">
                <a16:creationId xmlns:a16="http://schemas.microsoft.com/office/drawing/2014/main" id="{EF4F77DA-46DB-4EAD-B969-594F6F349AB0}"/>
              </a:ext>
            </a:extLst>
          </p:cNvPr>
          <p:cNvSpPr txBox="1"/>
          <p:nvPr/>
        </p:nvSpPr>
        <p:spPr>
          <a:xfrm>
            <a:off x="7157258" y="964276"/>
            <a:ext cx="1637831" cy="646331"/>
          </a:xfrm>
          <a:prstGeom prst="rect">
            <a:avLst/>
          </a:prstGeom>
          <a:noFill/>
        </p:spPr>
        <p:txBody>
          <a:bodyPr wrap="square" rtlCol="0">
            <a:spAutoFit/>
          </a:bodyPr>
          <a:lstStyle/>
          <a:p>
            <a:r>
              <a:rPr lang="en-IE" dirty="0"/>
              <a:t>Cor: -0.339 </a:t>
            </a:r>
          </a:p>
          <a:p>
            <a:r>
              <a:rPr lang="en-IE" dirty="0"/>
              <a:t>p-</a:t>
            </a:r>
            <a:r>
              <a:rPr lang="en-IE" dirty="0" err="1"/>
              <a:t>val</a:t>
            </a:r>
            <a:r>
              <a:rPr lang="en-IE" dirty="0"/>
              <a:t> = 0.0086</a:t>
            </a:r>
          </a:p>
        </p:txBody>
      </p:sp>
      <p:pic>
        <p:nvPicPr>
          <p:cNvPr id="11" name="Picture 10">
            <a:extLst>
              <a:ext uri="{FF2B5EF4-FFF2-40B4-BE49-F238E27FC236}">
                <a16:creationId xmlns:a16="http://schemas.microsoft.com/office/drawing/2014/main" id="{DA3F996E-F5A9-43A3-AB62-A54AE65D9072}"/>
              </a:ext>
            </a:extLst>
          </p:cNvPr>
          <p:cNvPicPr>
            <a:picLocks noChangeAspect="1"/>
          </p:cNvPicPr>
          <p:nvPr/>
        </p:nvPicPr>
        <p:blipFill rotWithShape="1">
          <a:blip r:embed="rId3"/>
          <a:srcRect l="14906" t="7080" r="10178" b="1"/>
          <a:stretch/>
        </p:blipFill>
        <p:spPr>
          <a:xfrm>
            <a:off x="472898" y="2521683"/>
            <a:ext cx="7503275" cy="4995133"/>
          </a:xfrm>
          <a:prstGeom prst="rect">
            <a:avLst/>
          </a:prstGeom>
        </p:spPr>
      </p:pic>
    </p:spTree>
    <p:extLst>
      <p:ext uri="{BB962C8B-B14F-4D97-AF65-F5344CB8AC3E}">
        <p14:creationId xmlns:p14="http://schemas.microsoft.com/office/powerpoint/2010/main" val="219856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33239</TotalTime>
  <Words>1775</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Console</vt:lpstr>
      <vt:lpstr>Office Theme</vt:lpstr>
      <vt:lpstr>Preliminary Data Analysis on NCI-60 and TCGA dataset</vt:lpstr>
      <vt:lpstr>Previously discussed..</vt:lpstr>
      <vt:lpstr>Datasets </vt:lpstr>
      <vt:lpstr>CA20 and CJ30 </vt:lpstr>
      <vt:lpstr>Initial Experiments Performed – NCI-60</vt:lpstr>
      <vt:lpstr>Motivation to use correlation and Differential expression analysis </vt:lpstr>
      <vt:lpstr>Initial Experiments performed on TCGA Data</vt:lpstr>
      <vt:lpstr>CA20 Score</vt:lpstr>
      <vt:lpstr>Cross Correlation between CA20 and CJ30 – NCI-60</vt:lpstr>
      <vt:lpstr>Correlation between stratified CA20 score and individual expression values of each of CJ30 genes stratified on basis of average value</vt:lpstr>
      <vt:lpstr>Measuring Association of CA20 score with biological readout of CA</vt:lpstr>
      <vt:lpstr>Next steps?</vt:lpstr>
      <vt:lpstr>Pan Cancer Cross Correlation b/w CA and CJ genes</vt:lpstr>
      <vt:lpstr>Breast Cancer Cohort - Cross Correlation b/w CA-CJ genes</vt:lpstr>
      <vt:lpstr>Differential Expression analysis</vt:lpstr>
      <vt:lpstr> Subtypes Lum A</vt:lpstr>
      <vt:lpstr> Subtypes Lum B</vt:lpstr>
      <vt:lpstr> Subtypes Basal</vt:lpstr>
      <vt:lpstr> Subtypes Her2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liminary Data Analysis on NCI-60 dataset</dc:title>
  <dc:creator>AJMAL, HAMDA</dc:creator>
  <cp:lastModifiedBy>AJMAL, HAMDA</cp:lastModifiedBy>
  <cp:revision>22</cp:revision>
  <dcterms:created xsi:type="dcterms:W3CDTF">2019-03-12T10:20:05Z</dcterms:created>
  <dcterms:modified xsi:type="dcterms:W3CDTF">2020-10-07T10:38:13Z</dcterms:modified>
</cp:coreProperties>
</file>