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2" r:id="rId6"/>
    <p:sldId id="263" r:id="rId7"/>
    <p:sldId id="267" r:id="rId8"/>
    <p:sldId id="265" r:id="rId9"/>
    <p:sldId id="266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lear Sans Regular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92461" autoAdjust="0"/>
  </p:normalViewPr>
  <p:slideViewPr>
    <p:cSldViewPr>
      <p:cViewPr varScale="1">
        <p:scale>
          <a:sx n="39" d="100"/>
          <a:sy n="39" d="100"/>
        </p:scale>
        <p:origin x="37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Reaction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Reaction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Reaction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[Reactions.csv]Pivot!PivotTable1</c:name>
    <c:fmtId val="1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846981627296588"/>
          <c:y val="0.29208114610673663"/>
          <c:w val="0.74845603674540684"/>
          <c:h val="0.329181248177311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cat>
            <c:strRef>
              <c:f>Pivot!$A$4:$A$9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Pivot!$B$4:$B$9</c:f>
              <c:numCache>
                <c:formatCode>General</c:formatCode>
                <c:ptCount val="5"/>
                <c:pt idx="0">
                  <c:v>68624</c:v>
                </c:pt>
                <c:pt idx="1">
                  <c:v>65405</c:v>
                </c:pt>
                <c:pt idx="2">
                  <c:v>63138</c:v>
                </c:pt>
                <c:pt idx="3">
                  <c:v>63035</c:v>
                </c:pt>
                <c:pt idx="4">
                  <c:v>61598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B4-4386-AC58-1663A5D0DF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134393664"/>
        <c:axId val="134395104"/>
      </c:barChart>
      <c:catAx>
        <c:axId val="13439366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34395104"/>
        <c:crosses val="autoZero"/>
        <c:auto val="1"/>
        <c:lblAlgn val="ctr"/>
        <c:lblOffset val="100"/>
        <c:noMultiLvlLbl val="0"/>
      </c:catAx>
      <c:valAx>
        <c:axId val="1343951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43936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[Reactions.csv]Pivot!PivotTable1</c:name>
    <c:fmtId val="2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Pivot!$B$3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Pivot!$A$4:$A$9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Pivot!$B$4:$B$9</c:f>
              <c:numCache>
                <c:formatCode>General</c:formatCode>
                <c:ptCount val="5"/>
                <c:pt idx="0">
                  <c:v>68624</c:v>
                </c:pt>
                <c:pt idx="1">
                  <c:v>65405</c:v>
                </c:pt>
                <c:pt idx="2">
                  <c:v>63138</c:v>
                </c:pt>
                <c:pt idx="3">
                  <c:v>63035</c:v>
                </c:pt>
                <c:pt idx="4">
                  <c:v>61598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2F-4012-A331-3AA469DD3D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0122496"/>
        <c:axId val="570123216"/>
      </c:lineChart>
      <c:catAx>
        <c:axId val="57012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123216"/>
        <c:crosses val="autoZero"/>
        <c:auto val="1"/>
        <c:lblAlgn val="ctr"/>
        <c:lblOffset val="100"/>
        <c:noMultiLvlLbl val="0"/>
      </c:catAx>
      <c:valAx>
        <c:axId val="570123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122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[Reactions.csv]Pivot!PivotTable1</c:name>
    <c:fmtId val="2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"/>
        <c:spPr>
          <a:solidFill>
            <a:schemeClr val="accent1"/>
          </a:solidFill>
          <a:ln w="19050"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"/>
        <c:spPr>
          <a:solidFill>
            <a:schemeClr val="accent1"/>
          </a:solidFill>
          <a:ln w="19050"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"/>
        <c:spPr>
          <a:solidFill>
            <a:schemeClr val="accent1"/>
          </a:solidFill>
          <a:ln w="19050"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"/>
        <c:spPr>
          <a:solidFill>
            <a:schemeClr val="accent1"/>
          </a:solidFill>
          <a:ln w="19050"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"/>
        <c:spPr>
          <a:solidFill>
            <a:schemeClr val="accent1"/>
          </a:solidFill>
          <a:ln w="19050"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"/>
        <c:spPr>
          <a:solidFill>
            <a:schemeClr val="accent1"/>
          </a:solidFill>
          <a:ln w="19050"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"/>
        <c:spPr>
          <a:solidFill>
            <a:schemeClr val="accent1"/>
          </a:solidFill>
          <a:ln w="19050"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"/>
        <c:spPr>
          <a:solidFill>
            <a:schemeClr val="accent1"/>
          </a:solidFill>
          <a:ln w="19050"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2"/>
        <c:spPr>
          <a:solidFill>
            <a:schemeClr val="accent1"/>
          </a:solidFill>
          <a:ln w="19050"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Pivot!$B$3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62-4CDC-9445-F9EF31425DB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62-4CDC-9445-F9EF31425DBB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62-4CDC-9445-F9EF31425DBB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162-4CDC-9445-F9EF31425DBB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162-4CDC-9445-F9EF31425DB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Pivot!$A$4:$A$9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Pivot!$B$4:$B$9</c:f>
              <c:numCache>
                <c:formatCode>General</c:formatCode>
                <c:ptCount val="5"/>
                <c:pt idx="0">
                  <c:v>68624</c:v>
                </c:pt>
                <c:pt idx="1">
                  <c:v>65405</c:v>
                </c:pt>
                <c:pt idx="2">
                  <c:v>63138</c:v>
                </c:pt>
                <c:pt idx="3">
                  <c:v>63035</c:v>
                </c:pt>
                <c:pt idx="4">
                  <c:v>61598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162-4CDC-9445-F9EF31425DB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4.jpeg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427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[Title of the Project]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086433"/>
            <a:chOff x="0" y="0"/>
            <a:chExt cx="11564591" cy="4115244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18170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 statement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111260" y="48126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31CE938-A6DA-4BBE-DDFE-A91BC1A7F6E9}"/>
              </a:ext>
            </a:extLst>
          </p:cNvPr>
          <p:cNvSpPr/>
          <p:nvPr/>
        </p:nvSpPr>
        <p:spPr>
          <a:xfrm>
            <a:off x="2759088" y="5829300"/>
            <a:ext cx="6689712" cy="358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Over 100000 posts per day</a:t>
            </a:r>
          </a:p>
          <a:p>
            <a:r>
              <a:rPr lang="en-US" dirty="0"/>
              <a:t>36 500 000 pieces of content</a:t>
            </a:r>
          </a:p>
          <a:p>
            <a:r>
              <a:rPr lang="en-US" dirty="0"/>
              <a:t>per year!</a:t>
            </a:r>
          </a:p>
          <a:p>
            <a:r>
              <a:rPr lang="en-US" dirty="0"/>
              <a:t>But how to capitalize on it when there is so much ?</a:t>
            </a:r>
          </a:p>
          <a:p>
            <a:r>
              <a:rPr lang="en-US" dirty="0"/>
              <a:t>Analysis to find Social Buzz's top 5 most popular</a:t>
            </a:r>
          </a:p>
          <a:p>
            <a:r>
              <a:rPr lang="en-US" dirty="0"/>
              <a:t>categories of content</a:t>
            </a:r>
            <a:endParaRPr lang="en-A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A1AE155-57AC-A4C0-3C91-74247D27B555}"/>
              </a:ext>
            </a:extLst>
          </p:cNvPr>
          <p:cNvSpPr/>
          <p:nvPr/>
        </p:nvSpPr>
        <p:spPr>
          <a:xfrm>
            <a:off x="3965347" y="1284816"/>
            <a:ext cx="2816453" cy="814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Understanding</a:t>
            </a:r>
            <a:endParaRPr lang="en-IN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D9F3A78-E272-103D-B204-5F6EAABB909E}"/>
              </a:ext>
            </a:extLst>
          </p:cNvPr>
          <p:cNvSpPr/>
          <p:nvPr/>
        </p:nvSpPr>
        <p:spPr>
          <a:xfrm>
            <a:off x="5703429" y="2831573"/>
            <a:ext cx="2816453" cy="814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7138FCA-1724-1C5C-F06B-C2D25F1722DA}"/>
              </a:ext>
            </a:extLst>
          </p:cNvPr>
          <p:cNvSpPr/>
          <p:nvPr/>
        </p:nvSpPr>
        <p:spPr>
          <a:xfrm>
            <a:off x="7689775" y="4382728"/>
            <a:ext cx="2816453" cy="814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Modelling</a:t>
            </a:r>
            <a:endParaRPr lang="en-IN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697D307-4F10-459B-126A-D526A1662913}"/>
              </a:ext>
            </a:extLst>
          </p:cNvPr>
          <p:cNvSpPr/>
          <p:nvPr/>
        </p:nvSpPr>
        <p:spPr>
          <a:xfrm>
            <a:off x="9575245" y="6078078"/>
            <a:ext cx="2816453" cy="814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Analysis</a:t>
            </a:r>
            <a:endParaRPr lang="en-IN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5F25793-D90B-7596-0F7E-5673F3A33B3B}"/>
              </a:ext>
            </a:extLst>
          </p:cNvPr>
          <p:cNvSpPr/>
          <p:nvPr/>
        </p:nvSpPr>
        <p:spPr>
          <a:xfrm>
            <a:off x="11425954" y="7810573"/>
            <a:ext cx="2816453" cy="814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Insights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950B157-884D-86D6-711D-77A37328E8F8}"/>
              </a:ext>
            </a:extLst>
          </p:cNvPr>
          <p:cNvSpPr/>
          <p:nvPr/>
        </p:nvSpPr>
        <p:spPr>
          <a:xfrm>
            <a:off x="2127158" y="3390900"/>
            <a:ext cx="2972219" cy="2489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 UNIQUE CATEGORIES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CB0099E-B6A8-DED6-E7AE-2B6337F0B621}"/>
              </a:ext>
            </a:extLst>
          </p:cNvPr>
          <p:cNvSpPr/>
          <p:nvPr/>
        </p:nvSpPr>
        <p:spPr>
          <a:xfrm>
            <a:off x="7010400" y="3390900"/>
            <a:ext cx="2972219" cy="2489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Reactions to Animal posts 6730</a:t>
            </a:r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F455E89-9FF4-F050-C1EA-26EEC77CB7C9}"/>
              </a:ext>
            </a:extLst>
          </p:cNvPr>
          <p:cNvSpPr/>
          <p:nvPr/>
        </p:nvSpPr>
        <p:spPr>
          <a:xfrm>
            <a:off x="12629765" y="3390900"/>
            <a:ext cx="2972219" cy="2489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Jan 2021 Month by posts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7E273270-3C08-C0FF-34C6-A190456529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088457"/>
              </p:ext>
            </p:extLst>
          </p:nvPr>
        </p:nvGraphicFramePr>
        <p:xfrm>
          <a:off x="7752407" y="1960208"/>
          <a:ext cx="9621194" cy="6364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AD08A4C1-7612-1DEE-F008-CF34E16AD0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6576274"/>
              </p:ext>
            </p:extLst>
          </p:nvPr>
        </p:nvGraphicFramePr>
        <p:xfrm>
          <a:off x="2724116" y="2628900"/>
          <a:ext cx="5028290" cy="5422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AD08A4C1-7612-1DEE-F008-CF34E16AD0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528998"/>
              </p:ext>
            </p:extLst>
          </p:nvPr>
        </p:nvGraphicFramePr>
        <p:xfrm>
          <a:off x="3435013" y="1943100"/>
          <a:ext cx="12205071" cy="6945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814C86A-5D4D-12F4-1F97-0957BC18909C}"/>
              </a:ext>
            </a:extLst>
          </p:cNvPr>
          <p:cNvSpPr/>
          <p:nvPr/>
        </p:nvSpPr>
        <p:spPr>
          <a:xfrm>
            <a:off x="3506346" y="979050"/>
            <a:ext cx="12133738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b="1" dirty="0"/>
              <a:t>Popularity Percentage share from top 5 categories</a:t>
            </a:r>
            <a:endParaRPr lang="en-IN" sz="1950" b="1" dirty="0"/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1E668D-E0E3-23BE-2EA8-66DD73485527}"/>
              </a:ext>
            </a:extLst>
          </p:cNvPr>
          <p:cNvSpPr/>
          <p:nvPr/>
        </p:nvSpPr>
        <p:spPr>
          <a:xfrm>
            <a:off x="12039600" y="1714500"/>
            <a:ext cx="5334000" cy="741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ANALYSIS</a:t>
            </a:r>
          </a:p>
          <a:p>
            <a:r>
              <a:rPr lang="en-US" dirty="0"/>
              <a:t>Animals and science are the two most popular</a:t>
            </a:r>
          </a:p>
          <a:p>
            <a:r>
              <a:rPr lang="en-US" dirty="0"/>
              <a:t>categories of content, showing that people enjoy</a:t>
            </a:r>
          </a:p>
          <a:p>
            <a:r>
              <a:rPr lang="en-US" dirty="0"/>
              <a:t>"real-life" and "factual" content the most.</a:t>
            </a:r>
          </a:p>
          <a:p>
            <a:endParaRPr lang="en-US" dirty="0"/>
          </a:p>
          <a:p>
            <a:r>
              <a:rPr lang="en-US" dirty="0"/>
              <a:t>INSIGHT</a:t>
            </a:r>
          </a:p>
          <a:p>
            <a:r>
              <a:rPr lang="en-US" dirty="0"/>
              <a:t>Food is a common theme with the top 5 categories with "Healthy Eating" ranking the highest. This may give an indication to the audience within your user</a:t>
            </a:r>
          </a:p>
          <a:p>
            <a:r>
              <a:rPr lang="en-US" dirty="0"/>
              <a:t>base. You could use this insight to create a</a:t>
            </a:r>
          </a:p>
          <a:p>
            <a:r>
              <a:rPr lang="en-US" dirty="0"/>
              <a:t>campaign and work with healthy eating brands to</a:t>
            </a:r>
          </a:p>
          <a:p>
            <a:r>
              <a:rPr lang="en-US" dirty="0"/>
              <a:t>boost user engagement.</a:t>
            </a:r>
          </a:p>
          <a:p>
            <a:endParaRPr lang="en-US" dirty="0"/>
          </a:p>
          <a:p>
            <a:r>
              <a:rPr lang="en-US" dirty="0"/>
              <a:t>NEXT STEPS</a:t>
            </a:r>
          </a:p>
          <a:p>
            <a:r>
              <a:rPr lang="en-US" dirty="0"/>
              <a:t>This ad-hoc analysis is insightful, but it's time to take this analysis into large scale production for real-time understanding of your business. We can show you how to do this.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230</Words>
  <Application>Microsoft Office PowerPoint</Application>
  <PresentationFormat>Custom</PresentationFormat>
  <Paragraphs>65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Clear Sans Regular Bold</vt:lpstr>
      <vt:lpstr>Graphik Regular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dhrub hajong</cp:lastModifiedBy>
  <cp:revision>12</cp:revision>
  <dcterms:created xsi:type="dcterms:W3CDTF">2006-08-16T00:00:00Z</dcterms:created>
  <dcterms:modified xsi:type="dcterms:W3CDTF">2023-04-15T07:30:10Z</dcterms:modified>
  <dc:identifier>DAEhDyfaYKE</dc:identifier>
</cp:coreProperties>
</file>