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59E048-9C20-4E42-B857-5D5F078B7143}"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31513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59E048-9C20-4E42-B857-5D5F078B7143}"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183430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59E048-9C20-4E42-B857-5D5F078B7143}"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354042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59E048-9C20-4E42-B857-5D5F078B7143}"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317168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59E048-9C20-4E42-B857-5D5F078B7143}"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2645745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59E048-9C20-4E42-B857-5D5F078B7143}"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375972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59E048-9C20-4E42-B857-5D5F078B7143}"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421932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59E048-9C20-4E42-B857-5D5F078B7143}"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368815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9E048-9C20-4E42-B857-5D5F078B7143}" type="datetimeFigureOut">
              <a:rPr lang="en-IN" smtClean="0"/>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317067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9E048-9C20-4E42-B857-5D5F078B7143}"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178888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9E048-9C20-4E42-B857-5D5F078B7143}"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90386-9ABE-4567-B5D5-CDC332609C1E}" type="slidenum">
              <a:rPr lang="en-IN" smtClean="0"/>
              <a:t>‹#›</a:t>
            </a:fld>
            <a:endParaRPr lang="en-IN"/>
          </a:p>
        </p:txBody>
      </p:sp>
    </p:spTree>
    <p:extLst>
      <p:ext uri="{BB962C8B-B14F-4D97-AF65-F5344CB8AC3E}">
        <p14:creationId xmlns:p14="http://schemas.microsoft.com/office/powerpoint/2010/main" val="180784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E048-9C20-4E42-B857-5D5F078B7143}" type="datetimeFigureOut">
              <a:rPr lang="en-IN" smtClean="0"/>
              <a:t>10-01-2023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90386-9ABE-4567-B5D5-CDC332609C1E}" type="slidenum">
              <a:rPr lang="en-IN" smtClean="0"/>
              <a:t>‹#›</a:t>
            </a:fld>
            <a:endParaRPr lang="en-IN"/>
          </a:p>
        </p:txBody>
      </p:sp>
    </p:spTree>
    <p:extLst>
      <p:ext uri="{BB962C8B-B14F-4D97-AF65-F5344CB8AC3E}">
        <p14:creationId xmlns:p14="http://schemas.microsoft.com/office/powerpoint/2010/main" val="331215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2" y="182124"/>
            <a:ext cx="11350581" cy="2308324"/>
          </a:xfrm>
          <a:prstGeom prst="rect">
            <a:avLst/>
          </a:prstGeom>
        </p:spPr>
        <p:txBody>
          <a:bodyPr wrap="square">
            <a:spAutoFit/>
          </a:bodyPr>
          <a:lstStyle/>
          <a:p>
            <a:r>
              <a:rPr lang="en-US" dirty="0"/>
              <a:t>Example 3 – Paired T Test You weigh 20 people before and after a diet. </a:t>
            </a:r>
            <a:endParaRPr lang="en-US" dirty="0" smtClean="0"/>
          </a:p>
          <a:p>
            <a:endParaRPr lang="en-US" dirty="0"/>
          </a:p>
          <a:p>
            <a:r>
              <a:rPr lang="en-US" dirty="0" smtClean="0"/>
              <a:t>You </a:t>
            </a:r>
            <a:r>
              <a:rPr lang="en-US" dirty="0"/>
              <a:t>want to determine with 99% confidence if the participants lost weight while on the diet. </a:t>
            </a:r>
            <a:endParaRPr lang="en-US" dirty="0" smtClean="0"/>
          </a:p>
          <a:p>
            <a:endParaRPr lang="en-US" dirty="0"/>
          </a:p>
          <a:p>
            <a:r>
              <a:rPr lang="en-US" dirty="0" smtClean="0"/>
              <a:t>The </a:t>
            </a:r>
            <a:r>
              <a:rPr lang="en-US" dirty="0"/>
              <a:t>key things to note are </a:t>
            </a:r>
            <a:endParaRPr lang="en-US" dirty="0" smtClean="0"/>
          </a:p>
          <a:p>
            <a:r>
              <a:rPr lang="en-US" dirty="0" smtClean="0"/>
              <a:t>This </a:t>
            </a:r>
            <a:r>
              <a:rPr lang="en-US" dirty="0"/>
              <a:t>is a paired T test because we have a before and after of each individual </a:t>
            </a:r>
            <a:endParaRPr lang="en-US" dirty="0" smtClean="0"/>
          </a:p>
          <a:p>
            <a:endParaRPr lang="en-US" dirty="0"/>
          </a:p>
          <a:p>
            <a:r>
              <a:rPr lang="en-US" dirty="0" smtClean="0"/>
              <a:t>We </a:t>
            </a:r>
            <a:r>
              <a:rPr lang="en-US" dirty="0"/>
              <a:t>are testing to see if they lost weight, not just if their weight changed Data</a:t>
            </a:r>
            <a:endParaRPr lang="en-IN" dirty="0"/>
          </a:p>
        </p:txBody>
      </p:sp>
      <p:pic>
        <p:nvPicPr>
          <p:cNvPr id="3" name="Picture 2"/>
          <p:cNvPicPr>
            <a:picLocks noChangeAspect="1"/>
          </p:cNvPicPr>
          <p:nvPr/>
        </p:nvPicPr>
        <p:blipFill>
          <a:blip r:embed="rId2"/>
          <a:stretch>
            <a:fillRect/>
          </a:stretch>
        </p:blipFill>
        <p:spPr>
          <a:xfrm>
            <a:off x="7677150" y="1085312"/>
            <a:ext cx="4514850" cy="4610100"/>
          </a:xfrm>
          <a:prstGeom prst="rect">
            <a:avLst/>
          </a:prstGeom>
        </p:spPr>
      </p:pic>
    </p:spTree>
    <p:extLst>
      <p:ext uri="{BB962C8B-B14F-4D97-AF65-F5344CB8AC3E}">
        <p14:creationId xmlns:p14="http://schemas.microsoft.com/office/powerpoint/2010/main" val="58858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558" y="420487"/>
            <a:ext cx="10371786" cy="1200329"/>
          </a:xfrm>
          <a:prstGeom prst="rect">
            <a:avLst/>
          </a:prstGeom>
        </p:spPr>
        <p:txBody>
          <a:bodyPr wrap="square">
            <a:spAutoFit/>
          </a:bodyPr>
          <a:lstStyle/>
          <a:p>
            <a:r>
              <a:rPr lang="en-US" dirty="0"/>
              <a:t>Solving The Paired T-Test Step 1 – Determine What Test To </a:t>
            </a:r>
            <a:r>
              <a:rPr lang="en-US" dirty="0" smtClean="0"/>
              <a:t>Use</a:t>
            </a:r>
          </a:p>
          <a:p>
            <a:endParaRPr lang="en-US" dirty="0"/>
          </a:p>
          <a:p>
            <a:r>
              <a:rPr lang="en-US" dirty="0" smtClean="0"/>
              <a:t> </a:t>
            </a:r>
            <a:r>
              <a:rPr lang="en-US" dirty="0"/>
              <a:t>For this problem we will use a Paired T test. The reason – we have a before measurement, and an after measurement for the same participants.</a:t>
            </a:r>
            <a:endParaRPr lang="en-IN" dirty="0"/>
          </a:p>
        </p:txBody>
      </p:sp>
      <p:sp>
        <p:nvSpPr>
          <p:cNvPr id="3" name="Rectangle 2"/>
          <p:cNvSpPr/>
          <p:nvPr/>
        </p:nvSpPr>
        <p:spPr>
          <a:xfrm>
            <a:off x="446468" y="2075525"/>
            <a:ext cx="6096000" cy="646331"/>
          </a:xfrm>
          <a:prstGeom prst="rect">
            <a:avLst/>
          </a:prstGeom>
        </p:spPr>
        <p:txBody>
          <a:bodyPr>
            <a:spAutoFit/>
          </a:bodyPr>
          <a:lstStyle/>
          <a:p>
            <a:r>
              <a:rPr lang="en-US" dirty="0"/>
              <a:t>Step 2 – Find The Test Statistic The equation for t for a paired T test is</a:t>
            </a:r>
            <a:endParaRPr lang="en-IN" dirty="0"/>
          </a:p>
        </p:txBody>
      </p:sp>
      <p:pic>
        <p:nvPicPr>
          <p:cNvPr id="4" name="Picture 3"/>
          <p:cNvPicPr>
            <a:picLocks noChangeAspect="1"/>
          </p:cNvPicPr>
          <p:nvPr/>
        </p:nvPicPr>
        <p:blipFill>
          <a:blip r:embed="rId2"/>
          <a:stretch>
            <a:fillRect/>
          </a:stretch>
        </p:blipFill>
        <p:spPr>
          <a:xfrm>
            <a:off x="1431030" y="3019492"/>
            <a:ext cx="1885950" cy="1514475"/>
          </a:xfrm>
          <a:prstGeom prst="rect">
            <a:avLst/>
          </a:prstGeom>
        </p:spPr>
      </p:pic>
      <p:sp>
        <p:nvSpPr>
          <p:cNvPr id="5" name="Rectangle 4"/>
          <p:cNvSpPr/>
          <p:nvPr/>
        </p:nvSpPr>
        <p:spPr>
          <a:xfrm>
            <a:off x="4915437" y="2714900"/>
            <a:ext cx="6096000" cy="1200329"/>
          </a:xfrm>
          <a:prstGeom prst="rect">
            <a:avLst/>
          </a:prstGeom>
        </p:spPr>
        <p:txBody>
          <a:bodyPr>
            <a:spAutoFit/>
          </a:bodyPr>
          <a:lstStyle/>
          <a:p>
            <a:r>
              <a:rPr lang="en-US" dirty="0"/>
              <a:t>Where d̄ is the average of the difference between the after sample and the before sample </a:t>
            </a:r>
            <a:endParaRPr lang="en-US" dirty="0" smtClean="0"/>
          </a:p>
          <a:p>
            <a:r>
              <a:rPr lang="en-US" dirty="0" smtClean="0"/>
              <a:t>s </a:t>
            </a:r>
            <a:r>
              <a:rPr lang="en-US" dirty="0"/>
              <a:t>is the sample standard deviation </a:t>
            </a:r>
            <a:endParaRPr lang="en-US" dirty="0" smtClean="0"/>
          </a:p>
          <a:p>
            <a:r>
              <a:rPr lang="en-US" dirty="0" smtClean="0"/>
              <a:t>n </a:t>
            </a:r>
            <a:r>
              <a:rPr lang="en-US" dirty="0"/>
              <a:t>is the test sample size</a:t>
            </a:r>
            <a:endParaRPr lang="en-IN" dirty="0"/>
          </a:p>
        </p:txBody>
      </p:sp>
    </p:spTree>
    <p:extLst>
      <p:ext uri="{BB962C8B-B14F-4D97-AF65-F5344CB8AC3E}">
        <p14:creationId xmlns:p14="http://schemas.microsoft.com/office/powerpoint/2010/main" val="14537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162" y="0"/>
            <a:ext cx="4657725" cy="4048125"/>
          </a:xfrm>
          <a:prstGeom prst="rect">
            <a:avLst/>
          </a:prstGeom>
        </p:spPr>
      </p:pic>
      <p:sp>
        <p:nvSpPr>
          <p:cNvPr id="3" name="Rectangle 2"/>
          <p:cNvSpPr/>
          <p:nvPr/>
        </p:nvSpPr>
        <p:spPr>
          <a:xfrm>
            <a:off x="5069984" y="252855"/>
            <a:ext cx="6096000" cy="3139321"/>
          </a:xfrm>
          <a:prstGeom prst="rect">
            <a:avLst/>
          </a:prstGeom>
        </p:spPr>
        <p:txBody>
          <a:bodyPr>
            <a:spAutoFit/>
          </a:bodyPr>
          <a:lstStyle/>
          <a:p>
            <a:r>
              <a:rPr lang="en-US" dirty="0"/>
              <a:t>Sample Standard Deviation To calculate the sample standard deviation the question is, which set of data should you take the standard deviation on? The before data? Or the after data? The answer is neither. </a:t>
            </a:r>
            <a:endParaRPr lang="en-US" dirty="0" smtClean="0"/>
          </a:p>
          <a:p>
            <a:endParaRPr lang="en-US" dirty="0"/>
          </a:p>
          <a:p>
            <a:r>
              <a:rPr lang="en-US" dirty="0" smtClean="0"/>
              <a:t>Take </a:t>
            </a:r>
            <a:r>
              <a:rPr lang="en-US" dirty="0"/>
              <a:t>the standard deviation on the difference, the d̄ column. </a:t>
            </a:r>
            <a:endParaRPr lang="en-US" dirty="0" smtClean="0"/>
          </a:p>
          <a:p>
            <a:endParaRPr lang="en-US" dirty="0"/>
          </a:p>
          <a:p>
            <a:r>
              <a:rPr lang="en-US" dirty="0" smtClean="0"/>
              <a:t>Note </a:t>
            </a:r>
            <a:r>
              <a:rPr lang="en-US" dirty="0"/>
              <a:t>that this is the real reason that this equation is different from the previous ones. This is the reason you need to subtract each pair of data individually instead of just taking the difference of the mean values</a:t>
            </a:r>
            <a:endParaRPr lang="en-IN" dirty="0"/>
          </a:p>
        </p:txBody>
      </p:sp>
      <p:sp>
        <p:nvSpPr>
          <p:cNvPr id="4" name="Rectangle 3"/>
          <p:cNvSpPr/>
          <p:nvPr/>
        </p:nvSpPr>
        <p:spPr>
          <a:xfrm>
            <a:off x="575256" y="4348543"/>
            <a:ext cx="6096000" cy="1200329"/>
          </a:xfrm>
          <a:prstGeom prst="rect">
            <a:avLst/>
          </a:prstGeom>
        </p:spPr>
        <p:txBody>
          <a:bodyPr>
            <a:spAutoFit/>
          </a:bodyPr>
          <a:lstStyle/>
          <a:p>
            <a:r>
              <a:rPr lang="en-US" dirty="0"/>
              <a:t>Number of Samples The number of samples is 20. This is a little bit tricky because we actually have 40 measurements. But for this Paired T Test, n is representing each pair of measurements, and we have 20 pairs of measurements.</a:t>
            </a:r>
            <a:endParaRPr lang="en-IN" dirty="0"/>
          </a:p>
        </p:txBody>
      </p:sp>
    </p:spTree>
    <p:extLst>
      <p:ext uri="{BB962C8B-B14F-4D97-AF65-F5344CB8AC3E}">
        <p14:creationId xmlns:p14="http://schemas.microsoft.com/office/powerpoint/2010/main" val="371245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726" y="346588"/>
            <a:ext cx="3392595" cy="1200329"/>
          </a:xfrm>
          <a:prstGeom prst="rect">
            <a:avLst/>
          </a:prstGeom>
        </p:spPr>
        <p:txBody>
          <a:bodyPr wrap="none">
            <a:spAutoFit/>
          </a:bodyPr>
          <a:lstStyle/>
          <a:p>
            <a:r>
              <a:rPr lang="en-US" dirty="0"/>
              <a:t>So for this example the values are </a:t>
            </a:r>
            <a:endParaRPr lang="en-US" dirty="0" smtClean="0"/>
          </a:p>
          <a:p>
            <a:r>
              <a:rPr lang="en-US" dirty="0" smtClean="0"/>
              <a:t>d</a:t>
            </a:r>
            <a:r>
              <a:rPr lang="en-US" dirty="0"/>
              <a:t>̄ = -5.35 </a:t>
            </a:r>
            <a:endParaRPr lang="en-US" dirty="0" smtClean="0"/>
          </a:p>
          <a:p>
            <a:r>
              <a:rPr lang="en-US" dirty="0" smtClean="0"/>
              <a:t>s </a:t>
            </a:r>
            <a:r>
              <a:rPr lang="en-US" dirty="0"/>
              <a:t>= 5.6127 </a:t>
            </a:r>
            <a:endParaRPr lang="en-US" dirty="0" smtClean="0"/>
          </a:p>
          <a:p>
            <a:r>
              <a:rPr lang="en-US" dirty="0" smtClean="0"/>
              <a:t>n </a:t>
            </a:r>
            <a:r>
              <a:rPr lang="en-US" dirty="0"/>
              <a:t>= 20</a:t>
            </a:r>
            <a:endParaRPr lang="en-IN" dirty="0"/>
          </a:p>
        </p:txBody>
      </p:sp>
      <p:pic>
        <p:nvPicPr>
          <p:cNvPr id="3" name="Picture 2"/>
          <p:cNvPicPr>
            <a:picLocks noChangeAspect="1"/>
          </p:cNvPicPr>
          <p:nvPr/>
        </p:nvPicPr>
        <p:blipFill>
          <a:blip r:embed="rId2"/>
          <a:stretch>
            <a:fillRect/>
          </a:stretch>
        </p:blipFill>
        <p:spPr>
          <a:xfrm>
            <a:off x="731076" y="2324033"/>
            <a:ext cx="4676775" cy="3343275"/>
          </a:xfrm>
          <a:prstGeom prst="rect">
            <a:avLst/>
          </a:prstGeom>
        </p:spPr>
      </p:pic>
      <p:pic>
        <p:nvPicPr>
          <p:cNvPr id="4" name="Picture 3"/>
          <p:cNvPicPr>
            <a:picLocks noChangeAspect="1"/>
          </p:cNvPicPr>
          <p:nvPr/>
        </p:nvPicPr>
        <p:blipFill>
          <a:blip r:embed="rId3"/>
          <a:stretch>
            <a:fillRect/>
          </a:stretch>
        </p:blipFill>
        <p:spPr>
          <a:xfrm>
            <a:off x="5216480" y="346588"/>
            <a:ext cx="4953000" cy="2133600"/>
          </a:xfrm>
          <a:prstGeom prst="rect">
            <a:avLst/>
          </a:prstGeom>
        </p:spPr>
      </p:pic>
    </p:spTree>
    <p:extLst>
      <p:ext uri="{BB962C8B-B14F-4D97-AF65-F5344CB8AC3E}">
        <p14:creationId xmlns:p14="http://schemas.microsoft.com/office/powerpoint/2010/main" val="48447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4" y="372139"/>
            <a:ext cx="10912698" cy="646331"/>
          </a:xfrm>
          <a:prstGeom prst="rect">
            <a:avLst/>
          </a:prstGeom>
        </p:spPr>
        <p:txBody>
          <a:bodyPr wrap="square">
            <a:spAutoFit/>
          </a:bodyPr>
          <a:lstStyle/>
          <a:p>
            <a:r>
              <a:rPr lang="en-US" dirty="0"/>
              <a:t>Step 3 - 1 Tailed or 2 Tailed Since we want to determine if the participants lost weight on the diet, and not just if their weight changed, we want a 1 tailed p </a:t>
            </a:r>
            <a:r>
              <a:rPr lang="en-US" dirty="0" smtClean="0"/>
              <a:t>value</a:t>
            </a:r>
            <a:endParaRPr lang="en-IN" dirty="0"/>
          </a:p>
        </p:txBody>
      </p:sp>
      <p:pic>
        <p:nvPicPr>
          <p:cNvPr id="3" name="Picture 2"/>
          <p:cNvPicPr>
            <a:picLocks noChangeAspect="1"/>
          </p:cNvPicPr>
          <p:nvPr/>
        </p:nvPicPr>
        <p:blipFill>
          <a:blip r:embed="rId2"/>
          <a:stretch>
            <a:fillRect/>
          </a:stretch>
        </p:blipFill>
        <p:spPr>
          <a:xfrm>
            <a:off x="504020" y="1124687"/>
            <a:ext cx="4667250" cy="4943475"/>
          </a:xfrm>
          <a:prstGeom prst="rect">
            <a:avLst/>
          </a:prstGeom>
        </p:spPr>
      </p:pic>
      <p:sp>
        <p:nvSpPr>
          <p:cNvPr id="4" name="Rectangle 3"/>
          <p:cNvSpPr/>
          <p:nvPr/>
        </p:nvSpPr>
        <p:spPr>
          <a:xfrm>
            <a:off x="5171270" y="1624765"/>
            <a:ext cx="6096000" cy="646331"/>
          </a:xfrm>
          <a:prstGeom prst="rect">
            <a:avLst/>
          </a:prstGeom>
        </p:spPr>
        <p:txBody>
          <a:bodyPr>
            <a:spAutoFit/>
          </a:bodyPr>
          <a:lstStyle/>
          <a:p>
            <a:r>
              <a:rPr lang="en-US" dirty="0"/>
              <a:t>, we can say that we are 99% confident that the participants lost weight</a:t>
            </a:r>
            <a:endParaRPr lang="en-IN" dirty="0"/>
          </a:p>
        </p:txBody>
      </p:sp>
    </p:spTree>
    <p:extLst>
      <p:ext uri="{BB962C8B-B14F-4D97-AF65-F5344CB8AC3E}">
        <p14:creationId xmlns:p14="http://schemas.microsoft.com/office/powerpoint/2010/main" val="3060734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cp:revision>
  <dcterms:created xsi:type="dcterms:W3CDTF">2023-01-10T14:46:58Z</dcterms:created>
  <dcterms:modified xsi:type="dcterms:W3CDTF">2023-01-10T14:47:07Z</dcterms:modified>
</cp:coreProperties>
</file>