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146658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56050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307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264384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9278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4247391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265486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142223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57532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E3E2E-F55C-4C89-B697-DB9EF92A587E}"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305950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EE3E2E-F55C-4C89-B697-DB9EF92A587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333752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EE3E2E-F55C-4C89-B697-DB9EF92A587E}"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70892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EE3E2E-F55C-4C89-B697-DB9EF92A587E}"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131227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E3E2E-F55C-4C89-B697-DB9EF92A587E}"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158656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E3E2E-F55C-4C89-B697-DB9EF92A587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13463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E3E2E-F55C-4C89-B697-DB9EF92A587E}"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509F6-913F-48AE-8148-C53C0CD83721}" type="slidenum">
              <a:rPr lang="en-IN" smtClean="0"/>
              <a:t>‹#›</a:t>
            </a:fld>
            <a:endParaRPr lang="en-IN"/>
          </a:p>
        </p:txBody>
      </p:sp>
    </p:spTree>
    <p:extLst>
      <p:ext uri="{BB962C8B-B14F-4D97-AF65-F5344CB8AC3E}">
        <p14:creationId xmlns:p14="http://schemas.microsoft.com/office/powerpoint/2010/main" val="274793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EE3E2E-F55C-4C89-B697-DB9EF92A587E}" type="datetimeFigureOut">
              <a:rPr lang="en-IN" smtClean="0"/>
              <a:t>09-01-2023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C509F6-913F-48AE-8148-C53C0CD83721}" type="slidenum">
              <a:rPr lang="en-IN" smtClean="0"/>
              <a:t>‹#›</a:t>
            </a:fld>
            <a:endParaRPr lang="en-IN"/>
          </a:p>
        </p:txBody>
      </p:sp>
    </p:spTree>
    <p:extLst>
      <p:ext uri="{BB962C8B-B14F-4D97-AF65-F5344CB8AC3E}">
        <p14:creationId xmlns:p14="http://schemas.microsoft.com/office/powerpoint/2010/main" val="186491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5094" y="312983"/>
            <a:ext cx="7200900" cy="5124450"/>
          </a:xfrm>
          <a:prstGeom prst="rect">
            <a:avLst/>
          </a:prstGeom>
        </p:spPr>
      </p:pic>
    </p:spTree>
    <p:extLst>
      <p:ext uri="{BB962C8B-B14F-4D97-AF65-F5344CB8AC3E}">
        <p14:creationId xmlns:p14="http://schemas.microsoft.com/office/powerpoint/2010/main" val="375059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77" y="432952"/>
            <a:ext cx="10989971" cy="4524315"/>
          </a:xfrm>
          <a:prstGeom prst="rect">
            <a:avLst/>
          </a:prstGeom>
        </p:spPr>
        <p:txBody>
          <a:bodyPr wrap="square">
            <a:spAutoFit/>
          </a:bodyPr>
          <a:lstStyle/>
          <a:p>
            <a:r>
              <a:rPr lang="en-US" dirty="0"/>
              <a:t>Step 1 – Determine What Test To Use</a:t>
            </a:r>
          </a:p>
          <a:p>
            <a:r>
              <a:rPr lang="en-US" dirty="0"/>
              <a:t>We have 1 sample set of data. That sample set is only 15 measurements. We have a population mean, but not a population standard deviation. Since we don’t have a population standard deviation, and we have fewer than 20 samples, we will want to do a T test. </a:t>
            </a:r>
          </a:p>
          <a:p>
            <a:endParaRPr lang="en-US" dirty="0"/>
          </a:p>
          <a:p>
            <a:r>
              <a:rPr lang="en-US" dirty="0"/>
              <a:t>Since we have 1 sample, and we have a population mean, it will be a 1 Sample T Test </a:t>
            </a:r>
          </a:p>
          <a:p>
            <a:endParaRPr lang="en-US" dirty="0"/>
          </a:p>
          <a:p>
            <a:r>
              <a:rPr lang="en-US" dirty="0"/>
              <a:t>These are the key points of our problem </a:t>
            </a:r>
          </a:p>
          <a:p>
            <a:endParaRPr lang="en-US" dirty="0"/>
          </a:p>
          <a:p>
            <a:r>
              <a:rPr lang="en-US" dirty="0"/>
              <a:t>We have exactly 1 set of data. </a:t>
            </a:r>
          </a:p>
          <a:p>
            <a:r>
              <a:rPr lang="en-US" dirty="0"/>
              <a:t>We don’t have a before and after. </a:t>
            </a:r>
          </a:p>
          <a:p>
            <a:r>
              <a:rPr lang="en-US" dirty="0"/>
              <a:t>We don’t have a test group and a control group. </a:t>
            </a:r>
          </a:p>
          <a:p>
            <a:endParaRPr lang="en-US" dirty="0"/>
          </a:p>
          <a:p>
            <a:endParaRPr lang="en-US" dirty="0"/>
          </a:p>
          <a:p>
            <a:r>
              <a:rPr lang="en-US" dirty="0"/>
              <a:t>We have 1 and only 1 set of data. We do have a population mean to calculate our difference off of We do not have a population standard deviation These factors mean we should do a 1 sample T test.</a:t>
            </a:r>
            <a:endParaRPr lang="en-IN" dirty="0"/>
          </a:p>
        </p:txBody>
      </p:sp>
    </p:spTree>
    <p:extLst>
      <p:ext uri="{BB962C8B-B14F-4D97-AF65-F5344CB8AC3E}">
        <p14:creationId xmlns:p14="http://schemas.microsoft.com/office/powerpoint/2010/main" val="72896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101" y="575993"/>
            <a:ext cx="5095875" cy="4752975"/>
          </a:xfrm>
          <a:prstGeom prst="rect">
            <a:avLst/>
          </a:prstGeom>
        </p:spPr>
      </p:pic>
      <p:pic>
        <p:nvPicPr>
          <p:cNvPr id="3" name="Picture 2"/>
          <p:cNvPicPr>
            <a:picLocks noChangeAspect="1"/>
          </p:cNvPicPr>
          <p:nvPr/>
        </p:nvPicPr>
        <p:blipFill>
          <a:blip r:embed="rId3"/>
          <a:stretch>
            <a:fillRect/>
          </a:stretch>
        </p:blipFill>
        <p:spPr>
          <a:xfrm>
            <a:off x="5692126" y="575993"/>
            <a:ext cx="5057775" cy="4686300"/>
          </a:xfrm>
          <a:prstGeom prst="rect">
            <a:avLst/>
          </a:prstGeom>
        </p:spPr>
      </p:pic>
    </p:spTree>
    <p:extLst>
      <p:ext uri="{BB962C8B-B14F-4D97-AF65-F5344CB8AC3E}">
        <p14:creationId xmlns:p14="http://schemas.microsoft.com/office/powerpoint/2010/main" val="418762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4" y="249892"/>
            <a:ext cx="7873284" cy="1477328"/>
          </a:xfrm>
          <a:prstGeom prst="rect">
            <a:avLst/>
          </a:prstGeom>
        </p:spPr>
        <p:txBody>
          <a:bodyPr wrap="square">
            <a:spAutoFit/>
          </a:bodyPr>
          <a:lstStyle/>
          <a:p>
            <a:r>
              <a:rPr lang="en-US" dirty="0"/>
              <a:t>So in this example </a:t>
            </a:r>
          </a:p>
          <a:p>
            <a:r>
              <a:rPr lang="en-US" dirty="0"/>
              <a:t>x̄ = sample mean = 5.673 </a:t>
            </a:r>
          </a:p>
          <a:p>
            <a:r>
              <a:rPr lang="en-US" dirty="0"/>
              <a:t>u0 = population mean = 5.5 (from problem statement) </a:t>
            </a:r>
          </a:p>
          <a:p>
            <a:r>
              <a:rPr lang="en-US" dirty="0"/>
              <a:t>s = sample standard deviation = .3105 </a:t>
            </a:r>
          </a:p>
          <a:p>
            <a:r>
              <a:rPr lang="en-US" dirty="0"/>
              <a:t>n = test sample size = 15</a:t>
            </a:r>
            <a:endParaRPr lang="en-IN" dirty="0"/>
          </a:p>
        </p:txBody>
      </p:sp>
      <p:pic>
        <p:nvPicPr>
          <p:cNvPr id="3" name="Picture 2"/>
          <p:cNvPicPr>
            <a:picLocks noChangeAspect="1"/>
          </p:cNvPicPr>
          <p:nvPr/>
        </p:nvPicPr>
        <p:blipFill>
          <a:blip r:embed="rId2"/>
          <a:stretch>
            <a:fillRect/>
          </a:stretch>
        </p:blipFill>
        <p:spPr>
          <a:xfrm>
            <a:off x="735906" y="2139838"/>
            <a:ext cx="5362575" cy="3248025"/>
          </a:xfrm>
          <a:prstGeom prst="rect">
            <a:avLst/>
          </a:prstGeom>
        </p:spPr>
      </p:pic>
      <p:pic>
        <p:nvPicPr>
          <p:cNvPr id="4" name="Picture 3"/>
          <p:cNvPicPr>
            <a:picLocks noChangeAspect="1"/>
          </p:cNvPicPr>
          <p:nvPr/>
        </p:nvPicPr>
        <p:blipFill>
          <a:blip r:embed="rId3"/>
          <a:stretch>
            <a:fillRect/>
          </a:stretch>
        </p:blipFill>
        <p:spPr>
          <a:xfrm>
            <a:off x="6463115" y="1115900"/>
            <a:ext cx="5267325" cy="2647950"/>
          </a:xfrm>
          <a:prstGeom prst="rect">
            <a:avLst/>
          </a:prstGeom>
        </p:spPr>
      </p:pic>
    </p:spTree>
    <p:extLst>
      <p:ext uri="{BB962C8B-B14F-4D97-AF65-F5344CB8AC3E}">
        <p14:creationId xmlns:p14="http://schemas.microsoft.com/office/powerpoint/2010/main" val="217880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372" y="410916"/>
            <a:ext cx="5038725" cy="1657350"/>
          </a:xfrm>
          <a:prstGeom prst="rect">
            <a:avLst/>
          </a:prstGeom>
        </p:spPr>
      </p:pic>
      <p:pic>
        <p:nvPicPr>
          <p:cNvPr id="3" name="Picture 2"/>
          <p:cNvPicPr>
            <a:picLocks noChangeAspect="1"/>
          </p:cNvPicPr>
          <p:nvPr/>
        </p:nvPicPr>
        <p:blipFill>
          <a:blip r:embed="rId3"/>
          <a:stretch>
            <a:fillRect/>
          </a:stretch>
        </p:blipFill>
        <p:spPr>
          <a:xfrm>
            <a:off x="298897" y="1941825"/>
            <a:ext cx="3429000" cy="4391025"/>
          </a:xfrm>
          <a:prstGeom prst="rect">
            <a:avLst/>
          </a:prstGeom>
        </p:spPr>
      </p:pic>
      <p:pic>
        <p:nvPicPr>
          <p:cNvPr id="4" name="Picture 3"/>
          <p:cNvPicPr>
            <a:picLocks noChangeAspect="1"/>
          </p:cNvPicPr>
          <p:nvPr/>
        </p:nvPicPr>
        <p:blipFill>
          <a:blip r:embed="rId4"/>
          <a:stretch>
            <a:fillRect/>
          </a:stretch>
        </p:blipFill>
        <p:spPr>
          <a:xfrm>
            <a:off x="6678299" y="0"/>
            <a:ext cx="4733925" cy="4695825"/>
          </a:xfrm>
          <a:prstGeom prst="rect">
            <a:avLst/>
          </a:prstGeom>
        </p:spPr>
      </p:pic>
      <p:sp>
        <p:nvSpPr>
          <p:cNvPr id="5" name="Rectangle 4"/>
          <p:cNvSpPr/>
          <p:nvPr/>
        </p:nvSpPr>
        <p:spPr>
          <a:xfrm>
            <a:off x="3630299" y="4889456"/>
            <a:ext cx="6096000" cy="1477328"/>
          </a:xfrm>
          <a:prstGeom prst="rect">
            <a:avLst/>
          </a:prstGeom>
        </p:spPr>
        <p:txBody>
          <a:bodyPr>
            <a:spAutoFit/>
          </a:bodyPr>
          <a:lstStyle/>
          <a:p>
            <a:r>
              <a:rPr lang="en-US" dirty="0"/>
              <a:t>The value of 2.16 isn’t in the T table, but the value of 2.144 is close enough. We can read up to see that the two-tailed confidence at this T value is .05. This means that we are at least 95% confident that this college has a statistically different height than the average</a:t>
            </a:r>
            <a:endParaRPr lang="en-IN" dirty="0"/>
          </a:p>
        </p:txBody>
      </p:sp>
    </p:spTree>
    <p:extLst>
      <p:ext uri="{BB962C8B-B14F-4D97-AF65-F5344CB8AC3E}">
        <p14:creationId xmlns:p14="http://schemas.microsoft.com/office/powerpoint/2010/main" val="132413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072" y="243350"/>
            <a:ext cx="11324823" cy="1754326"/>
          </a:xfrm>
          <a:prstGeom prst="rect">
            <a:avLst/>
          </a:prstGeom>
        </p:spPr>
        <p:txBody>
          <a:bodyPr wrap="square">
            <a:spAutoFit/>
          </a:bodyPr>
          <a:lstStyle/>
          <a:p>
            <a:r>
              <a:rPr lang="en-US" dirty="0"/>
              <a:t>2 Tailed vs 1 Tailed Result Noting that the previous problem asked us if the results were statistically different than the mean, rather than statistically greater was important. </a:t>
            </a:r>
          </a:p>
          <a:p>
            <a:r>
              <a:rPr lang="en-US" dirty="0"/>
              <a:t>It meant that we are asking the question to see if our mean value falls in either of these parts of the probability distribution</a:t>
            </a:r>
          </a:p>
          <a:p>
            <a:endParaRPr lang="en-US" dirty="0"/>
          </a:p>
          <a:p>
            <a:endParaRPr lang="en-IN" dirty="0"/>
          </a:p>
        </p:txBody>
      </p:sp>
      <p:pic>
        <p:nvPicPr>
          <p:cNvPr id="3" name="Picture 2"/>
          <p:cNvPicPr>
            <a:picLocks noChangeAspect="1"/>
          </p:cNvPicPr>
          <p:nvPr/>
        </p:nvPicPr>
        <p:blipFill>
          <a:blip r:embed="rId2"/>
          <a:stretch>
            <a:fillRect/>
          </a:stretch>
        </p:blipFill>
        <p:spPr>
          <a:xfrm>
            <a:off x="1242207" y="1997676"/>
            <a:ext cx="5019675" cy="3810000"/>
          </a:xfrm>
          <a:prstGeom prst="rect">
            <a:avLst/>
          </a:prstGeom>
        </p:spPr>
      </p:pic>
    </p:spTree>
    <p:extLst>
      <p:ext uri="{BB962C8B-B14F-4D97-AF65-F5344CB8AC3E}">
        <p14:creationId xmlns:p14="http://schemas.microsoft.com/office/powerpoint/2010/main" val="178409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1</a:t>
            </a:r>
          </a:p>
        </p:txBody>
      </p:sp>
      <p:sp>
        <p:nvSpPr>
          <p:cNvPr id="3" name="Content Placeholder 2"/>
          <p:cNvSpPr>
            <a:spLocks noGrp="1"/>
          </p:cNvSpPr>
          <p:nvPr>
            <p:ph idx="1"/>
          </p:nvPr>
        </p:nvSpPr>
        <p:spPr/>
        <p:txBody>
          <a:bodyPr>
            <a:normAutofit/>
          </a:bodyPr>
          <a:lstStyle/>
          <a:p>
            <a:r>
              <a:rPr lang="en-US" dirty="0"/>
              <a:t>imagine you are working at a hospital looking at the birth weights of the 30 most recent male babies at your hospital. You would like to conclude that mothers give birth to heavier babies at your hospital than they do nationwide, on average. (Doubtless, this is due to your exceptional care, but since that is hard to prove, let’s start by just determining if the babies are heavier)</a:t>
            </a:r>
          </a:p>
          <a:p>
            <a:endParaRPr lang="en-US" dirty="0"/>
          </a:p>
          <a:p>
            <a:r>
              <a:rPr lang="en-US" dirty="0"/>
              <a:t> The average birth weight for an American boy is 7.5 lbs., with a standard deviation of 1.25 lbs. </a:t>
            </a:r>
          </a:p>
          <a:p>
            <a:endParaRPr lang="en-US" dirty="0"/>
          </a:p>
          <a:p>
            <a:r>
              <a:rPr lang="en-US" dirty="0"/>
              <a:t>Using the table below, can you determine, with at least 95% confidence, if male babies born at your hospital exceed the national average weight?</a:t>
            </a:r>
            <a:endParaRPr lang="en-IN" dirty="0"/>
          </a:p>
        </p:txBody>
      </p:sp>
    </p:spTree>
    <p:extLst>
      <p:ext uri="{BB962C8B-B14F-4D97-AF65-F5344CB8AC3E}">
        <p14:creationId xmlns:p14="http://schemas.microsoft.com/office/powerpoint/2010/main" val="414222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3752" y="441772"/>
            <a:ext cx="2238375" cy="5124450"/>
          </a:xfrm>
          <a:prstGeom prst="rect">
            <a:avLst/>
          </a:prstGeom>
        </p:spPr>
      </p:pic>
      <p:pic>
        <p:nvPicPr>
          <p:cNvPr id="5" name="Picture 4"/>
          <p:cNvPicPr>
            <a:picLocks noChangeAspect="1"/>
          </p:cNvPicPr>
          <p:nvPr/>
        </p:nvPicPr>
        <p:blipFill>
          <a:blip r:embed="rId3"/>
          <a:stretch>
            <a:fillRect/>
          </a:stretch>
        </p:blipFill>
        <p:spPr>
          <a:xfrm>
            <a:off x="4486812" y="1062105"/>
            <a:ext cx="5124450" cy="1771650"/>
          </a:xfrm>
          <a:prstGeom prst="rect">
            <a:avLst/>
          </a:prstGeom>
        </p:spPr>
      </p:pic>
    </p:spTree>
    <p:extLst>
      <p:ext uri="{BB962C8B-B14F-4D97-AF65-F5344CB8AC3E}">
        <p14:creationId xmlns:p14="http://schemas.microsoft.com/office/powerpoint/2010/main" val="211441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1" y="321972"/>
            <a:ext cx="11372045" cy="2308324"/>
          </a:xfrm>
          <a:prstGeom prst="rect">
            <a:avLst/>
          </a:prstGeom>
          <a:noFill/>
        </p:spPr>
        <p:txBody>
          <a:bodyPr wrap="square" rtlCol="0">
            <a:spAutoFit/>
          </a:bodyPr>
          <a:lstStyle/>
          <a:p>
            <a:r>
              <a:rPr lang="en-US" dirty="0"/>
              <a:t>The reason we are using a Z test instead of a T-test like we do in the later examples is that the standard deviation of the population is provided for us, and we expect that our sample matches the population. Some sources will state that you can use a Z-test if you have more than 20-50 data points. (The exact number is a bit of a judgment call). This is not exactly true. What is actually occurring is that as the number of samples increases, the T test converges on the Z test.</a:t>
            </a:r>
          </a:p>
          <a:p>
            <a:endParaRPr lang="en-US" dirty="0"/>
          </a:p>
          <a:p>
            <a:endParaRPr lang="en-US" dirty="0"/>
          </a:p>
          <a:p>
            <a:endParaRPr lang="en-US" dirty="0"/>
          </a:p>
          <a:p>
            <a:endParaRPr lang="en-IN" dirty="0"/>
          </a:p>
        </p:txBody>
      </p:sp>
      <p:pic>
        <p:nvPicPr>
          <p:cNvPr id="3" name="Picture 2"/>
          <p:cNvPicPr>
            <a:picLocks noChangeAspect="1"/>
          </p:cNvPicPr>
          <p:nvPr/>
        </p:nvPicPr>
        <p:blipFill>
          <a:blip r:embed="rId2"/>
          <a:stretch>
            <a:fillRect/>
          </a:stretch>
        </p:blipFill>
        <p:spPr>
          <a:xfrm>
            <a:off x="3706633" y="2359315"/>
            <a:ext cx="4752975" cy="3324225"/>
          </a:xfrm>
          <a:prstGeom prst="rect">
            <a:avLst/>
          </a:prstGeom>
        </p:spPr>
      </p:pic>
    </p:spTree>
    <p:extLst>
      <p:ext uri="{BB962C8B-B14F-4D97-AF65-F5344CB8AC3E}">
        <p14:creationId xmlns:p14="http://schemas.microsoft.com/office/powerpoint/2010/main" val="373566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1" y="321972"/>
            <a:ext cx="11372045" cy="2308324"/>
          </a:xfrm>
          <a:prstGeom prst="rect">
            <a:avLst/>
          </a:prstGeom>
          <a:noFill/>
        </p:spPr>
        <p:txBody>
          <a:bodyPr wrap="square" rtlCol="0">
            <a:spAutoFit/>
          </a:bodyPr>
          <a:lstStyle/>
          <a:p>
            <a:r>
              <a:rPr lang="en-US" dirty="0"/>
              <a:t>The reason we are using a Z test instead of a T-test like we do in the later examples is that the standard deviation of the population is provided for us, and we expect that our sample matches the population. Some sources will state that you can use a Z-test if you have more than 20-50 data points. (The exact number is a bit of a judgment call). This is not exactly true. What is actually occurring is that as the number of samples increases, the T test converges on the Z test.</a:t>
            </a:r>
          </a:p>
          <a:p>
            <a:endParaRPr lang="en-US" dirty="0"/>
          </a:p>
          <a:p>
            <a:endParaRPr lang="en-US" dirty="0"/>
          </a:p>
          <a:p>
            <a:endParaRPr lang="en-US" dirty="0"/>
          </a:p>
          <a:p>
            <a:endParaRPr lang="en-IN" dirty="0"/>
          </a:p>
        </p:txBody>
      </p:sp>
      <p:pic>
        <p:nvPicPr>
          <p:cNvPr id="3" name="Picture 2"/>
          <p:cNvPicPr>
            <a:picLocks noChangeAspect="1"/>
          </p:cNvPicPr>
          <p:nvPr/>
        </p:nvPicPr>
        <p:blipFill>
          <a:blip r:embed="rId2"/>
          <a:stretch>
            <a:fillRect/>
          </a:stretch>
        </p:blipFill>
        <p:spPr>
          <a:xfrm>
            <a:off x="206061" y="1921433"/>
            <a:ext cx="4752975" cy="3324225"/>
          </a:xfrm>
          <a:prstGeom prst="rect">
            <a:avLst/>
          </a:prstGeom>
        </p:spPr>
      </p:pic>
      <p:pic>
        <p:nvPicPr>
          <p:cNvPr id="4" name="Picture 3"/>
          <p:cNvPicPr>
            <a:picLocks noChangeAspect="1"/>
          </p:cNvPicPr>
          <p:nvPr/>
        </p:nvPicPr>
        <p:blipFill>
          <a:blip r:embed="rId3"/>
          <a:stretch>
            <a:fillRect/>
          </a:stretch>
        </p:blipFill>
        <p:spPr>
          <a:xfrm>
            <a:off x="6072858" y="1921433"/>
            <a:ext cx="5172075" cy="4286250"/>
          </a:xfrm>
          <a:prstGeom prst="rect">
            <a:avLst/>
          </a:prstGeom>
        </p:spPr>
      </p:pic>
    </p:spTree>
    <p:extLst>
      <p:ext uri="{BB962C8B-B14F-4D97-AF65-F5344CB8AC3E}">
        <p14:creationId xmlns:p14="http://schemas.microsoft.com/office/powerpoint/2010/main" val="103578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7965"/>
            <a:ext cx="11423561" cy="3693319"/>
          </a:xfrm>
          <a:prstGeom prst="rect">
            <a:avLst/>
          </a:prstGeom>
        </p:spPr>
        <p:txBody>
          <a:bodyPr wrap="square">
            <a:spAutoFit/>
          </a:bodyPr>
          <a:lstStyle/>
          <a:p>
            <a:r>
              <a:rPr lang="en-US" dirty="0"/>
              <a:t>Step 3 - 1 Tailed or 2 Tailed 1 tailed or 2 tailed is asking the question if you just want to find out if you are different than the baseline value, or if you care which side of the mean your measured average is on.</a:t>
            </a:r>
          </a:p>
          <a:p>
            <a:endParaRPr lang="en-US" dirty="0"/>
          </a:p>
          <a:p>
            <a:r>
              <a:rPr lang="en-US" dirty="0"/>
              <a:t> For instance, if you want to determine if filling your pickup truck with rocks changes your gas mileage, you would use a 2 tailed distribution. Theoretically, it could improve or reduce your gas mileage. </a:t>
            </a:r>
          </a:p>
          <a:p>
            <a:endParaRPr lang="en-US" dirty="0"/>
          </a:p>
          <a:p>
            <a:endParaRPr lang="en-US" dirty="0"/>
          </a:p>
          <a:p>
            <a:r>
              <a:rPr lang="en-US" dirty="0"/>
              <a:t>If you want to determine if the rocks improve your gas mileage, you would use a 1 tailed distribution. (Side note, they don’t) </a:t>
            </a:r>
          </a:p>
          <a:p>
            <a:endParaRPr lang="en-US" dirty="0"/>
          </a:p>
          <a:p>
            <a:endParaRPr lang="en-US" dirty="0"/>
          </a:p>
          <a:p>
            <a:r>
              <a:rPr lang="en-US" dirty="0"/>
              <a:t>Since the problem asks us to conclude if we are greater than the average, not just different than the average, we will use a 1 tailed Z value</a:t>
            </a:r>
            <a:endParaRPr lang="en-IN" dirty="0"/>
          </a:p>
        </p:txBody>
      </p:sp>
    </p:spTree>
    <p:extLst>
      <p:ext uri="{BB962C8B-B14F-4D97-AF65-F5344CB8AC3E}">
        <p14:creationId xmlns:p14="http://schemas.microsoft.com/office/powerpoint/2010/main" val="19479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861" y="356092"/>
            <a:ext cx="11157397" cy="646331"/>
          </a:xfrm>
          <a:prstGeom prst="rect">
            <a:avLst/>
          </a:prstGeom>
        </p:spPr>
        <p:txBody>
          <a:bodyPr wrap="square">
            <a:spAutoFit/>
          </a:bodyPr>
          <a:lstStyle/>
          <a:p>
            <a:r>
              <a:rPr lang="en-US" dirty="0"/>
              <a:t>Since our Z statistic is 1.46, we look up 1.40 going down the left-hand column, and .06 going across the top row. Where that column and row matches is the cumulative probability which is .9279 in this case.</a:t>
            </a:r>
            <a:endParaRPr lang="en-IN" dirty="0"/>
          </a:p>
        </p:txBody>
      </p:sp>
      <p:pic>
        <p:nvPicPr>
          <p:cNvPr id="3" name="Picture 2"/>
          <p:cNvPicPr>
            <a:picLocks noChangeAspect="1"/>
          </p:cNvPicPr>
          <p:nvPr/>
        </p:nvPicPr>
        <p:blipFill>
          <a:blip r:embed="rId2"/>
          <a:stretch>
            <a:fillRect/>
          </a:stretch>
        </p:blipFill>
        <p:spPr>
          <a:xfrm>
            <a:off x="195732" y="1338397"/>
            <a:ext cx="5695950" cy="3743325"/>
          </a:xfrm>
          <a:prstGeom prst="rect">
            <a:avLst/>
          </a:prstGeom>
        </p:spPr>
      </p:pic>
      <p:sp>
        <p:nvSpPr>
          <p:cNvPr id="5" name="Rectangle 4"/>
          <p:cNvSpPr/>
          <p:nvPr/>
        </p:nvSpPr>
        <p:spPr>
          <a:xfrm>
            <a:off x="5997262" y="1917603"/>
            <a:ext cx="6096000" cy="1477328"/>
          </a:xfrm>
          <a:prstGeom prst="rect">
            <a:avLst/>
          </a:prstGeom>
        </p:spPr>
        <p:txBody>
          <a:bodyPr>
            <a:spAutoFit/>
          </a:bodyPr>
          <a:lstStyle/>
          <a:p>
            <a:r>
              <a:rPr lang="en-US" dirty="0"/>
              <a:t>Subtracting .9279 from 1 results in a 1 tailed p-value of .0721. Since we want 95% confidence or greater, we would need a p-value of .05 or less to satisfy that condition. So we cannot say with 95% confidence that the weights in this hospital are greater than average</a:t>
            </a:r>
            <a:endParaRPr lang="en-IN" dirty="0"/>
          </a:p>
        </p:txBody>
      </p:sp>
    </p:spTree>
    <p:extLst>
      <p:ext uri="{BB962C8B-B14F-4D97-AF65-F5344CB8AC3E}">
        <p14:creationId xmlns:p14="http://schemas.microsoft.com/office/powerpoint/2010/main" val="246471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225" y="124066"/>
            <a:ext cx="10874061" cy="1477328"/>
          </a:xfrm>
          <a:prstGeom prst="rect">
            <a:avLst/>
          </a:prstGeom>
        </p:spPr>
        <p:txBody>
          <a:bodyPr wrap="square">
            <a:spAutoFit/>
          </a:bodyPr>
          <a:lstStyle/>
          <a:p>
            <a:r>
              <a:rPr lang="en-US" dirty="0"/>
              <a:t>What Can Change The Results We did not get our desired 95% confidence. How can we get higher confidence? Let's work the problem backward to see what would need to change for us to have 95% confidence that our hospital had heavier babies. That result would require a value of .95 on the Z table. That value equates to having a Z value of at least 1.65, which we know by looking up .95 and the Z table and seeing the column and row Z values that generate the .95 confidence</a:t>
            </a:r>
            <a:endParaRPr lang="en-IN" dirty="0"/>
          </a:p>
        </p:txBody>
      </p:sp>
      <p:pic>
        <p:nvPicPr>
          <p:cNvPr id="3" name="Picture 2"/>
          <p:cNvPicPr>
            <a:picLocks noChangeAspect="1"/>
          </p:cNvPicPr>
          <p:nvPr/>
        </p:nvPicPr>
        <p:blipFill>
          <a:blip r:embed="rId2"/>
          <a:stretch>
            <a:fillRect/>
          </a:stretch>
        </p:blipFill>
        <p:spPr>
          <a:xfrm>
            <a:off x="184730" y="1815988"/>
            <a:ext cx="5724525" cy="3895725"/>
          </a:xfrm>
          <a:prstGeom prst="rect">
            <a:avLst/>
          </a:prstGeom>
        </p:spPr>
      </p:pic>
      <p:pic>
        <p:nvPicPr>
          <p:cNvPr id="4" name="Picture 3"/>
          <p:cNvPicPr>
            <a:picLocks noChangeAspect="1"/>
          </p:cNvPicPr>
          <p:nvPr/>
        </p:nvPicPr>
        <p:blipFill>
          <a:blip r:embed="rId3"/>
          <a:stretch>
            <a:fillRect/>
          </a:stretch>
        </p:blipFill>
        <p:spPr>
          <a:xfrm>
            <a:off x="6150668" y="1916000"/>
            <a:ext cx="5600700" cy="1847850"/>
          </a:xfrm>
          <a:prstGeom prst="rect">
            <a:avLst/>
          </a:prstGeom>
        </p:spPr>
      </p:pic>
      <p:sp>
        <p:nvSpPr>
          <p:cNvPr id="5" name="Rectangle 4"/>
          <p:cNvSpPr/>
          <p:nvPr/>
        </p:nvSpPr>
        <p:spPr>
          <a:xfrm>
            <a:off x="5909255" y="4078456"/>
            <a:ext cx="6096000" cy="1754326"/>
          </a:xfrm>
          <a:prstGeom prst="rect">
            <a:avLst/>
          </a:prstGeom>
        </p:spPr>
        <p:txBody>
          <a:bodyPr>
            <a:spAutoFit/>
          </a:bodyPr>
          <a:lstStyle/>
          <a:p>
            <a:r>
              <a:rPr lang="en-US" dirty="0"/>
              <a:t>This results in an n value of 38.3. Since we can't have a partial sample, this would require 39 samples. We already have 30 samples, so if we measured 9 more babies and got the same average we have now, we could make the claim with 95% confidence that babies born in our hospital were heavier than the national average.</a:t>
            </a:r>
            <a:endParaRPr lang="en-IN" dirty="0"/>
          </a:p>
        </p:txBody>
      </p:sp>
    </p:spTree>
    <p:extLst>
      <p:ext uri="{BB962C8B-B14F-4D97-AF65-F5344CB8AC3E}">
        <p14:creationId xmlns:p14="http://schemas.microsoft.com/office/powerpoint/2010/main" val="47788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256" y="246518"/>
            <a:ext cx="10719516" cy="923330"/>
          </a:xfrm>
          <a:prstGeom prst="rect">
            <a:avLst/>
          </a:prstGeom>
        </p:spPr>
        <p:txBody>
          <a:bodyPr wrap="square">
            <a:spAutoFit/>
          </a:bodyPr>
          <a:lstStyle/>
          <a:p>
            <a:r>
              <a:rPr lang="en-US" dirty="0"/>
              <a:t>This results in an n value of 38.3. Since we can't have a partial sample, this would require 39 samples. We already have 30 samples, so if we measured 9 more babies and got the same average we have now, we could make the claim with 95% confidence that babies born in our hospital were heavier than the national average.</a:t>
            </a:r>
            <a:endParaRPr lang="en-IN" dirty="0"/>
          </a:p>
        </p:txBody>
      </p:sp>
      <p:pic>
        <p:nvPicPr>
          <p:cNvPr id="3" name="Picture 2"/>
          <p:cNvPicPr>
            <a:picLocks noChangeAspect="1"/>
          </p:cNvPicPr>
          <p:nvPr/>
        </p:nvPicPr>
        <p:blipFill>
          <a:blip r:embed="rId2"/>
          <a:stretch>
            <a:fillRect/>
          </a:stretch>
        </p:blipFill>
        <p:spPr>
          <a:xfrm>
            <a:off x="575256" y="1452093"/>
            <a:ext cx="3152775" cy="4572000"/>
          </a:xfrm>
          <a:prstGeom prst="rect">
            <a:avLst/>
          </a:prstGeom>
        </p:spPr>
      </p:pic>
      <p:sp>
        <p:nvSpPr>
          <p:cNvPr id="4" name="Rectangle 3"/>
          <p:cNvSpPr/>
          <p:nvPr/>
        </p:nvSpPr>
        <p:spPr>
          <a:xfrm>
            <a:off x="3833611" y="1305755"/>
            <a:ext cx="8092226" cy="1477328"/>
          </a:xfrm>
          <a:prstGeom prst="rect">
            <a:avLst/>
          </a:prstGeom>
        </p:spPr>
        <p:txBody>
          <a:bodyPr wrap="square">
            <a:spAutoFit/>
          </a:bodyPr>
          <a:lstStyle/>
          <a:p>
            <a:r>
              <a:rPr lang="en-US" dirty="0"/>
              <a:t>Here we know the population mean, 5.5 feet, but not the population standard deviation. We will have to derive that from our data. (With this type of test there is an assumption that the population standard deviation is not systematically different from the data that we have. For instance, we didn't intentionally admit students based on their height in order to make a narrow distribution.</a:t>
            </a:r>
            <a:endParaRPr lang="en-IN" dirty="0"/>
          </a:p>
        </p:txBody>
      </p:sp>
      <p:sp>
        <p:nvSpPr>
          <p:cNvPr id="5" name="Rectangle 4"/>
          <p:cNvSpPr/>
          <p:nvPr/>
        </p:nvSpPr>
        <p:spPr>
          <a:xfrm>
            <a:off x="3728031" y="3385795"/>
            <a:ext cx="6096000" cy="1477328"/>
          </a:xfrm>
          <a:prstGeom prst="rect">
            <a:avLst/>
          </a:prstGeom>
        </p:spPr>
        <p:txBody>
          <a:bodyPr>
            <a:spAutoFit/>
          </a:bodyPr>
          <a:lstStyle/>
          <a:p>
            <a:r>
              <a:rPr lang="en-US" dirty="0"/>
              <a:t>The process for finding the solution to this problem is very similar to what we did for the Z test. 1. Determine what test to use 2. Find the test statistic 3. Determine if we need a 1 tailed or a 2 tailed p-value 4. Find the p-value from the table, and compare to our desired confidence level</a:t>
            </a:r>
            <a:endParaRPr lang="en-IN" dirty="0"/>
          </a:p>
        </p:txBody>
      </p:sp>
    </p:spTree>
    <p:extLst>
      <p:ext uri="{BB962C8B-B14F-4D97-AF65-F5344CB8AC3E}">
        <p14:creationId xmlns:p14="http://schemas.microsoft.com/office/powerpoint/2010/main" val="1527778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1259</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PowerPoint Presentation</vt:lpstr>
      <vt:lpstr>Problem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suresh kumar</cp:lastModifiedBy>
  <cp:revision>2</cp:revision>
  <dcterms:created xsi:type="dcterms:W3CDTF">2023-01-09T14:42:11Z</dcterms:created>
  <dcterms:modified xsi:type="dcterms:W3CDTF">2023-01-09T15:28:37Z</dcterms:modified>
</cp:coreProperties>
</file>