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49"/>
    <a:srgbClr val="7ABFD6"/>
    <a:srgbClr val="4F547C"/>
    <a:srgbClr val="66AEC9"/>
    <a:srgbClr val="D7AD86"/>
    <a:srgbClr val="7AAF97"/>
    <a:srgbClr val="8DA3DB"/>
    <a:srgbClr val="92A7DE"/>
    <a:srgbClr val="003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7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83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6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9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9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9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5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2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1B65-1D21-4590-9B52-DCE9A3D6513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9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61283" y="1555034"/>
            <a:ext cx="3438664" cy="476168"/>
          </a:xfrm>
          <a:prstGeom prst="rect">
            <a:avLst/>
          </a:prstGeom>
        </p:spPr>
        <p:txBody>
          <a:bodyPr vert="horz" lIns="76187" tIns="38093" rIns="76187" bIns="3809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038F96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INNOVATION</a:t>
            </a:r>
            <a:endParaRPr lang="fr-FR" sz="2400" b="1" dirty="0">
              <a:solidFill>
                <a:srgbClr val="038F96"/>
              </a:solidFill>
              <a:latin typeface="Franklin Gothic Medium" panose="020B06030201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61283" y="2031202"/>
            <a:ext cx="1654690" cy="460979"/>
          </a:xfrm>
          <a:prstGeom prst="rect">
            <a:avLst/>
          </a:prstGeom>
        </p:spPr>
        <p:txBody>
          <a:bodyPr vert="horz" lIns="76187" tIns="38093" rIns="76187" bIns="3809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  <a:cs typeface="Calibri" panose="020F0502020204030204" pitchFamily="34" charset="0"/>
              </a:rPr>
              <a:t>STORIES</a:t>
            </a:r>
            <a:endParaRPr lang="fr-FR" sz="2800" b="1" dirty="0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41" y="370296"/>
            <a:ext cx="4967612" cy="49676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6953" y="425004"/>
            <a:ext cx="672575" cy="680132"/>
          </a:xfrm>
          <a:prstGeom prst="rect">
            <a:avLst/>
          </a:prstGeom>
          <a:solidFill>
            <a:srgbClr val="038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136953" y="1214968"/>
            <a:ext cx="672575" cy="680132"/>
          </a:xfrm>
          <a:prstGeom prst="rect">
            <a:avLst/>
          </a:prstGeom>
          <a:solidFill>
            <a:srgbClr val="6AF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136953" y="2004932"/>
            <a:ext cx="672575" cy="680132"/>
          </a:xfrm>
          <a:prstGeom prst="rect">
            <a:avLst/>
          </a:prstGeom>
          <a:solidFill>
            <a:srgbClr val="02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36953" y="2794896"/>
            <a:ext cx="672575" cy="680132"/>
          </a:xfrm>
          <a:prstGeom prst="rect">
            <a:avLst/>
          </a:prstGeom>
          <a:solidFill>
            <a:srgbClr val="FDA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136953" y="3584860"/>
            <a:ext cx="672575" cy="680132"/>
          </a:xfrm>
          <a:prstGeom prst="rect">
            <a:avLst/>
          </a:prstGeom>
          <a:solidFill>
            <a:srgbClr val="FCF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36953" y="4374824"/>
            <a:ext cx="672575" cy="680132"/>
          </a:xfrm>
          <a:prstGeom prst="rect">
            <a:avLst/>
          </a:prstGeom>
          <a:solidFill>
            <a:srgbClr val="395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136953" y="5164788"/>
            <a:ext cx="672575" cy="680132"/>
          </a:xfrm>
          <a:prstGeom prst="rect">
            <a:avLst/>
          </a:prstGeom>
          <a:solidFill>
            <a:srgbClr val="003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0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43" y="168321"/>
            <a:ext cx="8844737" cy="4366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5400000">
            <a:off x="8040637" y="4683649"/>
            <a:ext cx="672575" cy="680132"/>
          </a:xfrm>
          <a:prstGeom prst="rect">
            <a:avLst/>
          </a:prstGeom>
          <a:solidFill>
            <a:srgbClr val="25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 rot="5400000">
            <a:off x="7250673" y="4683649"/>
            <a:ext cx="672575" cy="680132"/>
          </a:xfrm>
          <a:prstGeom prst="rect">
            <a:avLst/>
          </a:prstGeom>
          <a:solidFill>
            <a:srgbClr val="7A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6465060" y="4683650"/>
            <a:ext cx="672575" cy="680132"/>
          </a:xfrm>
          <a:prstGeom prst="rect">
            <a:avLst/>
          </a:prstGeom>
          <a:solidFill>
            <a:srgbClr val="4F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5400000">
            <a:off x="5670745" y="4683649"/>
            <a:ext cx="672575" cy="680132"/>
          </a:xfrm>
          <a:prstGeom prst="rect">
            <a:avLst/>
          </a:prstGeom>
          <a:solidFill>
            <a:srgbClr val="66A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4880781" y="4683649"/>
            <a:ext cx="672575" cy="680132"/>
          </a:xfrm>
          <a:prstGeom prst="rect">
            <a:avLst/>
          </a:prstGeom>
          <a:solidFill>
            <a:srgbClr val="D7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5400000">
            <a:off x="4090817" y="4683649"/>
            <a:ext cx="672575" cy="680132"/>
          </a:xfrm>
          <a:prstGeom prst="rect">
            <a:avLst/>
          </a:prstGeom>
          <a:solidFill>
            <a:srgbClr val="7AA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3300853" y="4683649"/>
            <a:ext cx="672575" cy="680132"/>
          </a:xfrm>
          <a:prstGeom prst="rect">
            <a:avLst/>
          </a:prstGeom>
          <a:solidFill>
            <a:srgbClr val="8DA3DB"/>
          </a:solidFill>
          <a:ln>
            <a:solidFill>
              <a:srgbClr val="92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rot="5400000">
            <a:off x="7272095" y="5665833"/>
            <a:ext cx="672575" cy="680132"/>
          </a:xfrm>
          <a:prstGeom prst="rect">
            <a:avLst/>
          </a:prstGeom>
          <a:solidFill>
            <a:srgbClr val="038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rot="5400000">
            <a:off x="4092238" y="5665833"/>
            <a:ext cx="672575" cy="680132"/>
          </a:xfrm>
          <a:prstGeom prst="rect">
            <a:avLst/>
          </a:prstGeom>
          <a:solidFill>
            <a:srgbClr val="6AF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5400000">
            <a:off x="6460709" y="5665832"/>
            <a:ext cx="672575" cy="680132"/>
          </a:xfrm>
          <a:prstGeom prst="rect">
            <a:avLst/>
          </a:prstGeom>
          <a:solidFill>
            <a:srgbClr val="02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5400000">
            <a:off x="5670745" y="5665832"/>
            <a:ext cx="672575" cy="680132"/>
          </a:xfrm>
          <a:prstGeom prst="rect">
            <a:avLst/>
          </a:prstGeom>
          <a:solidFill>
            <a:srgbClr val="FDA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5400000">
            <a:off x="4880781" y="5665832"/>
            <a:ext cx="672575" cy="680132"/>
          </a:xfrm>
          <a:prstGeom prst="rect">
            <a:avLst/>
          </a:prstGeom>
          <a:solidFill>
            <a:srgbClr val="FCF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rot="5400000">
            <a:off x="3300853" y="5665832"/>
            <a:ext cx="672575" cy="680132"/>
          </a:xfrm>
          <a:prstGeom prst="rect">
            <a:avLst/>
          </a:prstGeom>
          <a:solidFill>
            <a:srgbClr val="395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5400000">
            <a:off x="8083480" y="5665833"/>
            <a:ext cx="672575" cy="680132"/>
          </a:xfrm>
          <a:prstGeom prst="rect">
            <a:avLst/>
          </a:prstGeom>
          <a:solidFill>
            <a:srgbClr val="003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71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00" y="225601"/>
            <a:ext cx="1263000" cy="1263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582" y="493182"/>
            <a:ext cx="772435" cy="90571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332000" y="2505600"/>
            <a:ext cx="187200" cy="18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0000" y="2340000"/>
            <a:ext cx="972000" cy="51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12800" y="2084400"/>
            <a:ext cx="2086800" cy="84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Create</a:t>
            </a:r>
            <a:r>
              <a:rPr lang="fr-FR" sz="1400" dirty="0" smtClean="0">
                <a:solidFill>
                  <a:schemeClr val="tx1"/>
                </a:solidFill>
              </a:rPr>
              <a:t> Case  </a:t>
            </a:r>
            <a:r>
              <a:rPr lang="fr-FR" sz="1400" dirty="0" err="1" smtClean="0">
                <a:solidFill>
                  <a:schemeClr val="tx1"/>
                </a:solidFill>
              </a:rPr>
              <a:t>study</a:t>
            </a:r>
            <a:r>
              <a:rPr lang="fr-FR" sz="1400" dirty="0" smtClean="0">
                <a:solidFill>
                  <a:schemeClr val="tx1"/>
                </a:solidFill>
              </a:rPr>
              <a:t> about an </a:t>
            </a:r>
            <a:r>
              <a:rPr lang="fr-FR" sz="1400" dirty="0" err="1" smtClean="0">
                <a:solidFill>
                  <a:schemeClr val="tx1"/>
                </a:solidFill>
              </a:rPr>
              <a:t>aexising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innovative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product</a:t>
            </a:r>
            <a:r>
              <a:rPr lang="fr-FR" sz="1400" dirty="0" smtClean="0">
                <a:solidFill>
                  <a:schemeClr val="tx1"/>
                </a:solidFill>
              </a:rPr>
              <a:t>/ or </a:t>
            </a:r>
            <a:r>
              <a:rPr lang="fr-FR" sz="1400" dirty="0" err="1" smtClean="0">
                <a:solidFill>
                  <a:schemeClr val="tx1"/>
                </a:solidFill>
              </a:rPr>
              <a:t>process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61300" y="1886400"/>
            <a:ext cx="2086800" cy="84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Review</a:t>
            </a:r>
            <a:r>
              <a:rPr lang="fr-FR" sz="1400" dirty="0" smtClean="0">
                <a:solidFill>
                  <a:schemeClr val="tx1"/>
                </a:solidFill>
              </a:rPr>
              <a:t> the case </a:t>
            </a:r>
            <a:r>
              <a:rPr lang="fr-FR" sz="1400" dirty="0" err="1" smtClean="0">
                <a:solidFill>
                  <a:schemeClr val="tx1"/>
                </a:solidFill>
              </a:rPr>
              <a:t>study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Losange 10"/>
          <p:cNvSpPr/>
          <p:nvPr/>
        </p:nvSpPr>
        <p:spPr>
          <a:xfrm>
            <a:off x="6795000" y="3290400"/>
            <a:ext cx="419400" cy="417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eur droit 12"/>
          <p:cNvCxnSpPr>
            <a:stCxn id="10" idx="2"/>
            <a:endCxn id="11" idx="0"/>
          </p:cNvCxnSpPr>
          <p:nvPr/>
        </p:nvCxnSpPr>
        <p:spPr>
          <a:xfrm>
            <a:off x="7004700" y="2728800"/>
            <a:ext cx="0" cy="56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72800" y="4269600"/>
            <a:ext cx="2086800" cy="84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Revise</a:t>
            </a:r>
            <a:r>
              <a:rPr lang="fr-FR" sz="1400" dirty="0" smtClean="0">
                <a:solidFill>
                  <a:schemeClr val="tx1"/>
                </a:solidFill>
              </a:rPr>
              <a:t> the case </a:t>
            </a:r>
            <a:r>
              <a:rPr lang="fr-FR" sz="1400" dirty="0" err="1" smtClean="0">
                <a:solidFill>
                  <a:schemeClr val="tx1"/>
                </a:solidFill>
              </a:rPr>
              <a:t>study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Connecteur droit 21"/>
          <p:cNvCxnSpPr>
            <a:stCxn id="25" idx="0"/>
            <a:endCxn id="17" idx="2"/>
          </p:cNvCxnSpPr>
          <p:nvPr/>
        </p:nvCxnSpPr>
        <p:spPr>
          <a:xfrm>
            <a:off x="4456200" y="4690800"/>
            <a:ext cx="2160000" cy="42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12800" y="4690800"/>
            <a:ext cx="2086800" cy="84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Validate</a:t>
            </a:r>
            <a:r>
              <a:rPr lang="fr-FR" sz="1400" dirty="0" smtClean="0">
                <a:solidFill>
                  <a:schemeClr val="tx1"/>
                </a:solidFill>
              </a:rPr>
              <a:t> the case </a:t>
            </a:r>
            <a:r>
              <a:rPr lang="fr-FR" sz="1400" dirty="0" err="1" smtClean="0">
                <a:solidFill>
                  <a:schemeClr val="tx1"/>
                </a:solidFill>
              </a:rPr>
              <a:t>study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79600" y="3211200"/>
            <a:ext cx="2086800" cy="84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Retrain</a:t>
            </a:r>
            <a:r>
              <a:rPr lang="fr-FR" sz="1400" dirty="0" smtClean="0">
                <a:solidFill>
                  <a:schemeClr val="tx1"/>
                </a:solidFill>
              </a:rPr>
              <a:t>  the case in case Library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>
            <a:endCxn id="11" idx="1"/>
          </p:cNvCxnSpPr>
          <p:nvPr/>
        </p:nvCxnSpPr>
        <p:spPr>
          <a:xfrm>
            <a:off x="5572800" y="3499200"/>
            <a:ext cx="12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637200" y="3716400"/>
            <a:ext cx="12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2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17" y="956636"/>
            <a:ext cx="315123" cy="3312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195" y="121279"/>
            <a:ext cx="379815" cy="349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212753" y="0"/>
            <a:ext cx="361768" cy="37859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70864" y="166492"/>
            <a:ext cx="108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i="1" dirty="0" smtClean="0">
              <a:solidFill>
                <a:srgbClr val="002060"/>
              </a:solidFill>
            </a:endParaRPr>
          </a:p>
          <a:p>
            <a:r>
              <a:rPr lang="en-US" sz="800" b="1" i="1" dirty="0" smtClean="0">
                <a:solidFill>
                  <a:srgbClr val="002060"/>
                </a:solidFill>
              </a:rPr>
              <a:t>Innovation Stories Application Interface </a:t>
            </a:r>
            <a:endParaRPr lang="en-US" sz="800" b="1" i="1" dirty="0">
              <a:solidFill>
                <a:srgbClr val="00206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907723" y="341915"/>
            <a:ext cx="79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i="1" dirty="0" smtClean="0">
              <a:solidFill>
                <a:srgbClr val="002060"/>
              </a:solidFill>
            </a:endParaRPr>
          </a:p>
          <a:p>
            <a:pPr algn="ctr"/>
            <a:r>
              <a:rPr lang="en-US" sz="800" b="1" i="1" dirty="0">
                <a:solidFill>
                  <a:srgbClr val="002060"/>
                </a:solidFill>
              </a:rPr>
              <a:t>Centralized </a:t>
            </a:r>
            <a:r>
              <a:rPr lang="en-US" sz="800" b="1" i="1" dirty="0" err="1">
                <a:solidFill>
                  <a:srgbClr val="002060"/>
                </a:solidFill>
              </a:rPr>
              <a:t>DataBase</a:t>
            </a:r>
            <a:r>
              <a:rPr lang="en-US" sz="800" b="1" i="1" dirty="0">
                <a:solidFill>
                  <a:srgbClr val="002060"/>
                </a:solidFill>
              </a:rPr>
              <a:t> </a:t>
            </a:r>
            <a:endParaRPr lang="en-US" sz="800" b="1" i="1" dirty="0">
              <a:solidFill>
                <a:srgbClr val="00206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426731" y="35897"/>
            <a:ext cx="262550" cy="2263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rganigramme : Terminateur 8"/>
          <p:cNvSpPr/>
          <p:nvPr/>
        </p:nvSpPr>
        <p:spPr>
          <a:xfrm>
            <a:off x="4023851" y="684044"/>
            <a:ext cx="1068309" cy="334979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252B49"/>
                </a:solidFill>
              </a:rPr>
              <a:t>Logging </a:t>
            </a:r>
            <a:endParaRPr lang="en-US" sz="800" dirty="0">
              <a:solidFill>
                <a:srgbClr val="252B49"/>
              </a:solidFill>
            </a:endParaRPr>
          </a:p>
        </p:txBody>
      </p:sp>
      <p:cxnSp>
        <p:nvCxnSpPr>
          <p:cNvPr id="11" name="Connecteur droit avec flèche 10"/>
          <p:cNvCxnSpPr>
            <a:stCxn id="8" idx="4"/>
            <a:endCxn id="9" idx="0"/>
          </p:cNvCxnSpPr>
          <p:nvPr/>
        </p:nvCxnSpPr>
        <p:spPr>
          <a:xfrm>
            <a:off x="4558006" y="262233"/>
            <a:ext cx="0" cy="42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Terminateur 12"/>
          <p:cNvSpPr/>
          <p:nvPr/>
        </p:nvSpPr>
        <p:spPr>
          <a:xfrm>
            <a:off x="3971793" y="1346280"/>
            <a:ext cx="1172424" cy="334979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252B49"/>
                </a:solidFill>
              </a:rPr>
              <a:t>Create a Case Study</a:t>
            </a:r>
            <a:endParaRPr lang="en-US" sz="800" dirty="0">
              <a:solidFill>
                <a:srgbClr val="252B49"/>
              </a:solidFill>
            </a:endParaRPr>
          </a:p>
        </p:txBody>
      </p:sp>
      <p:sp>
        <p:nvSpPr>
          <p:cNvPr id="14" name="Organigramme : Alternative 13"/>
          <p:cNvSpPr/>
          <p:nvPr/>
        </p:nvSpPr>
        <p:spPr>
          <a:xfrm>
            <a:off x="5718661" y="1390672"/>
            <a:ext cx="1605150" cy="63942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252B49"/>
                </a:solidFill>
              </a:rPr>
              <a:t>Create a case study about an innovative existing product or process  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13" y="4485773"/>
            <a:ext cx="308456" cy="324274"/>
          </a:xfrm>
          <a:prstGeom prst="rect">
            <a:avLst/>
          </a:prstGeom>
        </p:spPr>
      </p:pic>
      <p:sp>
        <p:nvSpPr>
          <p:cNvPr id="16" name="Pensées 15"/>
          <p:cNvSpPr/>
          <p:nvPr/>
        </p:nvSpPr>
        <p:spPr>
          <a:xfrm>
            <a:off x="1223988" y="521567"/>
            <a:ext cx="1466661" cy="728334"/>
          </a:xfrm>
          <a:prstGeom prst="cloudCallout">
            <a:avLst>
              <a:gd name="adj1" fmla="val 78890"/>
              <a:gd name="adj2" fmla="val 26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252B49"/>
                </a:solidFill>
              </a:rPr>
              <a:t>Acquire</a:t>
            </a:r>
            <a:r>
              <a:rPr lang="en-US" sz="800" dirty="0" smtClean="0">
                <a:solidFill>
                  <a:srgbClr val="252B49"/>
                </a:solidFill>
              </a:rPr>
              <a:t>, apply, and learn </a:t>
            </a:r>
            <a:r>
              <a:rPr lang="en-US" sz="800" dirty="0">
                <a:solidFill>
                  <a:srgbClr val="252B49"/>
                </a:solidFill>
              </a:rPr>
              <a:t>innovation processes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941818" y="1176735"/>
            <a:ext cx="79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002060"/>
                </a:solidFill>
              </a:rPr>
              <a:t>Student</a:t>
            </a:r>
            <a:r>
              <a:rPr lang="en-US" sz="1200" b="1" i="1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8" name="Organigramme : Terminateur 17"/>
          <p:cNvSpPr/>
          <p:nvPr/>
        </p:nvSpPr>
        <p:spPr>
          <a:xfrm>
            <a:off x="3447616" y="2111977"/>
            <a:ext cx="2220777" cy="423865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252B49"/>
                </a:solidFill>
              </a:rPr>
              <a:t>Documentary search identifying a scientific article or a patent concerning an innovative product/process </a:t>
            </a:r>
          </a:p>
        </p:txBody>
      </p:sp>
      <p:sp>
        <p:nvSpPr>
          <p:cNvPr id="19" name="Organigramme : Terminateur 18"/>
          <p:cNvSpPr/>
          <p:nvPr/>
        </p:nvSpPr>
        <p:spPr>
          <a:xfrm>
            <a:off x="5827745" y="2154388"/>
            <a:ext cx="1612346" cy="334979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252B49"/>
                </a:solidFill>
              </a:rPr>
              <a:t>Documentary research related to the used innovation process </a:t>
            </a:r>
          </a:p>
        </p:txBody>
      </p:sp>
      <p:cxnSp>
        <p:nvCxnSpPr>
          <p:cNvPr id="24" name="Connecteur droit 23"/>
          <p:cNvCxnSpPr/>
          <p:nvPr/>
        </p:nvCxnSpPr>
        <p:spPr>
          <a:xfrm>
            <a:off x="3573183" y="189297"/>
            <a:ext cx="742693" cy="494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1"/>
          </p:cNvCxnSpPr>
          <p:nvPr/>
        </p:nvCxnSpPr>
        <p:spPr>
          <a:xfrm flipV="1">
            <a:off x="4907723" y="516830"/>
            <a:ext cx="224495" cy="86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1"/>
            <a:endCxn id="13" idx="3"/>
          </p:cNvCxnSpPr>
          <p:nvPr/>
        </p:nvCxnSpPr>
        <p:spPr>
          <a:xfrm flipH="1" flipV="1">
            <a:off x="5144217" y="1513770"/>
            <a:ext cx="574444" cy="19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9" idx="1"/>
            <a:endCxn id="18" idx="3"/>
          </p:cNvCxnSpPr>
          <p:nvPr/>
        </p:nvCxnSpPr>
        <p:spPr>
          <a:xfrm flipH="1">
            <a:off x="5668393" y="2321878"/>
            <a:ext cx="159352" cy="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9" idx="2"/>
            <a:endCxn id="13" idx="0"/>
          </p:cNvCxnSpPr>
          <p:nvPr/>
        </p:nvCxnSpPr>
        <p:spPr>
          <a:xfrm flipH="1">
            <a:off x="4558005" y="1019023"/>
            <a:ext cx="1" cy="3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3" idx="2"/>
            <a:endCxn id="18" idx="0"/>
          </p:cNvCxnSpPr>
          <p:nvPr/>
        </p:nvCxnSpPr>
        <p:spPr>
          <a:xfrm>
            <a:off x="4558005" y="1681259"/>
            <a:ext cx="0" cy="43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rganigramme : Terminateur 48"/>
          <p:cNvSpPr/>
          <p:nvPr/>
        </p:nvSpPr>
        <p:spPr>
          <a:xfrm>
            <a:off x="3751832" y="2647712"/>
            <a:ext cx="1612346" cy="334979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252B49"/>
                </a:solidFill>
              </a:rPr>
              <a:t>Context/historical context</a:t>
            </a:r>
            <a:endParaRPr lang="en-US" sz="800" dirty="0">
              <a:solidFill>
                <a:srgbClr val="252B49"/>
              </a:solidFill>
            </a:endParaRPr>
          </a:p>
        </p:txBody>
      </p:sp>
      <p:sp>
        <p:nvSpPr>
          <p:cNvPr id="50" name="Organigramme : Terminateur 49"/>
          <p:cNvSpPr/>
          <p:nvPr/>
        </p:nvSpPr>
        <p:spPr>
          <a:xfrm>
            <a:off x="3751832" y="3147389"/>
            <a:ext cx="1612346" cy="334979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252B49"/>
                </a:solidFill>
              </a:rPr>
              <a:t>Product </a:t>
            </a:r>
            <a:r>
              <a:rPr lang="en-US" sz="800" dirty="0">
                <a:solidFill>
                  <a:srgbClr val="252B49"/>
                </a:solidFill>
              </a:rPr>
              <a:t>description</a:t>
            </a:r>
          </a:p>
        </p:txBody>
      </p:sp>
      <p:sp>
        <p:nvSpPr>
          <p:cNvPr id="51" name="Organigramme : Terminateur 50"/>
          <p:cNvSpPr/>
          <p:nvPr/>
        </p:nvSpPr>
        <p:spPr>
          <a:xfrm>
            <a:off x="5827745" y="2746312"/>
            <a:ext cx="1612346" cy="334979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252B49"/>
                </a:solidFill>
              </a:rPr>
              <a:t>Process </a:t>
            </a:r>
            <a:r>
              <a:rPr lang="en-US" sz="800" dirty="0">
                <a:solidFill>
                  <a:srgbClr val="252B49"/>
                </a:solidFill>
              </a:rPr>
              <a:t>description</a:t>
            </a:r>
          </a:p>
        </p:txBody>
      </p:sp>
      <p:cxnSp>
        <p:nvCxnSpPr>
          <p:cNvPr id="52" name="Connecteur droit 51"/>
          <p:cNvCxnSpPr>
            <a:stCxn id="3" idx="3"/>
          </p:cNvCxnSpPr>
          <p:nvPr/>
        </p:nvCxnSpPr>
        <p:spPr>
          <a:xfrm>
            <a:off x="3456440" y="1122278"/>
            <a:ext cx="586211" cy="2440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rganigramme : Terminateur 54"/>
          <p:cNvSpPr/>
          <p:nvPr/>
        </p:nvSpPr>
        <p:spPr>
          <a:xfrm>
            <a:off x="3751832" y="3717861"/>
            <a:ext cx="1612346" cy="334979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252B49"/>
                </a:solidFill>
              </a:rPr>
              <a:t>Diagnosis of novelty </a:t>
            </a:r>
          </a:p>
        </p:txBody>
      </p:sp>
      <p:cxnSp>
        <p:nvCxnSpPr>
          <p:cNvPr id="56" name="Connecteur droit avec flèche 55"/>
          <p:cNvCxnSpPr>
            <a:stCxn id="18" idx="2"/>
            <a:endCxn id="49" idx="0"/>
          </p:cNvCxnSpPr>
          <p:nvPr/>
        </p:nvCxnSpPr>
        <p:spPr>
          <a:xfrm>
            <a:off x="4558005" y="2535842"/>
            <a:ext cx="0" cy="11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9" idx="2"/>
            <a:endCxn id="50" idx="0"/>
          </p:cNvCxnSpPr>
          <p:nvPr/>
        </p:nvCxnSpPr>
        <p:spPr>
          <a:xfrm>
            <a:off x="4558005" y="2982691"/>
            <a:ext cx="0" cy="16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9" idx="2"/>
            <a:endCxn id="51" idx="0"/>
          </p:cNvCxnSpPr>
          <p:nvPr/>
        </p:nvCxnSpPr>
        <p:spPr>
          <a:xfrm>
            <a:off x="6633918" y="2489367"/>
            <a:ext cx="0" cy="25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0" idx="2"/>
            <a:endCxn id="55" idx="0"/>
          </p:cNvCxnSpPr>
          <p:nvPr/>
        </p:nvCxnSpPr>
        <p:spPr>
          <a:xfrm>
            <a:off x="4558005" y="3482368"/>
            <a:ext cx="0" cy="23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endCxn id="55" idx="2"/>
          </p:cNvCxnSpPr>
          <p:nvPr/>
        </p:nvCxnSpPr>
        <p:spPr>
          <a:xfrm flipV="1">
            <a:off x="4558004" y="4052840"/>
            <a:ext cx="1" cy="19850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endCxn id="51" idx="2"/>
          </p:cNvCxnSpPr>
          <p:nvPr/>
        </p:nvCxnSpPr>
        <p:spPr>
          <a:xfrm flipV="1">
            <a:off x="6633917" y="3081291"/>
            <a:ext cx="1" cy="115556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4285813" y="4239575"/>
            <a:ext cx="2670358" cy="9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Terminateur 87"/>
          <p:cNvSpPr/>
          <p:nvPr/>
        </p:nvSpPr>
        <p:spPr>
          <a:xfrm>
            <a:off x="5034780" y="4558878"/>
            <a:ext cx="1172424" cy="334979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252B49"/>
                </a:solidFill>
              </a:rPr>
              <a:t>Submit </a:t>
            </a:r>
            <a:r>
              <a:rPr lang="en-US" sz="1000" dirty="0" smtClean="0">
                <a:solidFill>
                  <a:srgbClr val="252B49"/>
                </a:solidFill>
              </a:rPr>
              <a:t>the Case </a:t>
            </a:r>
            <a:r>
              <a:rPr lang="en-US" sz="1000" dirty="0" smtClean="0">
                <a:solidFill>
                  <a:srgbClr val="252B49"/>
                </a:solidFill>
              </a:rPr>
              <a:t>Study</a:t>
            </a:r>
            <a:endParaRPr lang="en-US" sz="800" dirty="0">
              <a:solidFill>
                <a:srgbClr val="252B49"/>
              </a:solidFill>
            </a:endParaRPr>
          </a:p>
        </p:txBody>
      </p:sp>
      <p:cxnSp>
        <p:nvCxnSpPr>
          <p:cNvPr id="89" name="Connecteur droit avec flèche 88"/>
          <p:cNvCxnSpPr>
            <a:endCxn id="88" idx="0"/>
          </p:cNvCxnSpPr>
          <p:nvPr/>
        </p:nvCxnSpPr>
        <p:spPr>
          <a:xfrm>
            <a:off x="5620992" y="4251344"/>
            <a:ext cx="0" cy="30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3898524" y="4726367"/>
            <a:ext cx="79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solidFill>
                  <a:srgbClr val="002060"/>
                </a:solidFill>
              </a:rPr>
              <a:t>Expert </a:t>
            </a:r>
            <a:endParaRPr lang="en-US" sz="1200" b="1" i="1" dirty="0" smtClean="0">
              <a:solidFill>
                <a:srgbClr val="002060"/>
              </a:solidFill>
            </a:endParaRPr>
          </a:p>
        </p:txBody>
      </p:sp>
      <p:sp>
        <p:nvSpPr>
          <p:cNvPr id="93" name="Organigramme : Terminateur 92"/>
          <p:cNvSpPr/>
          <p:nvPr/>
        </p:nvSpPr>
        <p:spPr>
          <a:xfrm>
            <a:off x="5034780" y="5063054"/>
            <a:ext cx="1172424" cy="334979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252B49"/>
                </a:solidFill>
              </a:rPr>
              <a:t>Review </a:t>
            </a:r>
            <a:r>
              <a:rPr lang="en-US" sz="1000" dirty="0" smtClean="0">
                <a:solidFill>
                  <a:srgbClr val="252B49"/>
                </a:solidFill>
              </a:rPr>
              <a:t>of the Case </a:t>
            </a:r>
            <a:r>
              <a:rPr lang="en-US" sz="1000" dirty="0" smtClean="0">
                <a:solidFill>
                  <a:srgbClr val="252B49"/>
                </a:solidFill>
              </a:rPr>
              <a:t>Study</a:t>
            </a:r>
            <a:endParaRPr lang="en-US" sz="800" dirty="0">
              <a:solidFill>
                <a:srgbClr val="252B49"/>
              </a:solidFill>
            </a:endParaRPr>
          </a:p>
        </p:txBody>
      </p:sp>
      <p:cxnSp>
        <p:nvCxnSpPr>
          <p:cNvPr id="94" name="Connecteur droit 93"/>
          <p:cNvCxnSpPr>
            <a:stCxn id="93" idx="0"/>
            <a:endCxn id="88" idx="2"/>
          </p:cNvCxnSpPr>
          <p:nvPr/>
        </p:nvCxnSpPr>
        <p:spPr>
          <a:xfrm flipV="1">
            <a:off x="5620992" y="4893857"/>
            <a:ext cx="0" cy="16919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osange 96"/>
          <p:cNvSpPr/>
          <p:nvPr/>
        </p:nvSpPr>
        <p:spPr>
          <a:xfrm>
            <a:off x="5421816" y="5617383"/>
            <a:ext cx="398352" cy="3349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eur droit 97"/>
          <p:cNvCxnSpPr>
            <a:stCxn id="97" idx="0"/>
            <a:endCxn id="93" idx="2"/>
          </p:cNvCxnSpPr>
          <p:nvPr/>
        </p:nvCxnSpPr>
        <p:spPr>
          <a:xfrm flipV="1">
            <a:off x="5620992" y="5398033"/>
            <a:ext cx="0" cy="21935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rganigramme : Terminateur 112"/>
          <p:cNvSpPr/>
          <p:nvPr/>
        </p:nvSpPr>
        <p:spPr>
          <a:xfrm>
            <a:off x="6250505" y="5618933"/>
            <a:ext cx="1172424" cy="334979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252B49"/>
                </a:solidFill>
              </a:rPr>
              <a:t>Revise Case Study</a:t>
            </a:r>
            <a:endParaRPr lang="en-US" sz="800" dirty="0">
              <a:solidFill>
                <a:srgbClr val="252B49"/>
              </a:solidFill>
            </a:endParaRPr>
          </a:p>
        </p:txBody>
      </p:sp>
      <p:cxnSp>
        <p:nvCxnSpPr>
          <p:cNvPr id="114" name="Connecteur droit 113"/>
          <p:cNvCxnSpPr>
            <a:stCxn id="113" idx="1"/>
            <a:endCxn id="97" idx="3"/>
          </p:cNvCxnSpPr>
          <p:nvPr/>
        </p:nvCxnSpPr>
        <p:spPr>
          <a:xfrm flipH="1" flipV="1">
            <a:off x="5820168" y="5784873"/>
            <a:ext cx="430337" cy="155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38" idx="2"/>
            <a:endCxn id="126" idx="3"/>
          </p:cNvCxnSpPr>
          <p:nvPr/>
        </p:nvCxnSpPr>
        <p:spPr>
          <a:xfrm flipH="1">
            <a:off x="9412727" y="5784872"/>
            <a:ext cx="589429" cy="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rganigramme : Terminateur 125"/>
          <p:cNvSpPr/>
          <p:nvPr/>
        </p:nvSpPr>
        <p:spPr>
          <a:xfrm>
            <a:off x="7853266" y="5617383"/>
            <a:ext cx="1559461" cy="334979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252B49"/>
                </a:solidFill>
              </a:rPr>
              <a:t>Retrain the Case in  the </a:t>
            </a:r>
            <a:r>
              <a:rPr lang="en-US" sz="1000" dirty="0" smtClean="0">
                <a:solidFill>
                  <a:srgbClr val="252B49"/>
                </a:solidFill>
              </a:rPr>
              <a:t>Case </a:t>
            </a:r>
            <a:r>
              <a:rPr lang="en-US" sz="1000" dirty="0" smtClean="0">
                <a:solidFill>
                  <a:srgbClr val="252B49"/>
                </a:solidFill>
              </a:rPr>
              <a:t>Library </a:t>
            </a:r>
            <a:endParaRPr lang="en-US" sz="800" dirty="0">
              <a:solidFill>
                <a:srgbClr val="252B49"/>
              </a:solidFill>
            </a:endParaRPr>
          </a:p>
        </p:txBody>
      </p:sp>
      <p:cxnSp>
        <p:nvCxnSpPr>
          <p:cNvPr id="127" name="Connecteur droit 126"/>
          <p:cNvCxnSpPr>
            <a:stCxn id="126" idx="1"/>
            <a:endCxn id="113" idx="3"/>
          </p:cNvCxnSpPr>
          <p:nvPr/>
        </p:nvCxnSpPr>
        <p:spPr>
          <a:xfrm flipH="1">
            <a:off x="7422929" y="5784873"/>
            <a:ext cx="430337" cy="155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/>
          <p:cNvSpPr/>
          <p:nvPr/>
        </p:nvSpPr>
        <p:spPr>
          <a:xfrm>
            <a:off x="10002156" y="5671704"/>
            <a:ext cx="262550" cy="2263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Connecteur droit 140"/>
          <p:cNvCxnSpPr>
            <a:endCxn id="88" idx="1"/>
          </p:cNvCxnSpPr>
          <p:nvPr/>
        </p:nvCxnSpPr>
        <p:spPr>
          <a:xfrm>
            <a:off x="4448569" y="4647910"/>
            <a:ext cx="586211" cy="784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Imag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13" y="5167117"/>
            <a:ext cx="308456" cy="324274"/>
          </a:xfrm>
          <a:prstGeom prst="rect">
            <a:avLst/>
          </a:prstGeom>
        </p:spPr>
      </p:pic>
      <p:sp>
        <p:nvSpPr>
          <p:cNvPr id="145" name="ZoneTexte 144"/>
          <p:cNvSpPr txBox="1"/>
          <p:nvPr/>
        </p:nvSpPr>
        <p:spPr>
          <a:xfrm>
            <a:off x="3898524" y="5407711"/>
            <a:ext cx="79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solidFill>
                  <a:srgbClr val="002060"/>
                </a:solidFill>
              </a:rPr>
              <a:t>Expert </a:t>
            </a:r>
            <a:endParaRPr lang="en-US" sz="1200" b="1" i="1" dirty="0" smtClean="0">
              <a:solidFill>
                <a:srgbClr val="002060"/>
              </a:solidFill>
            </a:endParaRPr>
          </a:p>
        </p:txBody>
      </p:sp>
      <p:cxnSp>
        <p:nvCxnSpPr>
          <p:cNvPr id="146" name="Connecteur droit 145"/>
          <p:cNvCxnSpPr>
            <a:endCxn id="93" idx="1"/>
          </p:cNvCxnSpPr>
          <p:nvPr/>
        </p:nvCxnSpPr>
        <p:spPr>
          <a:xfrm flipV="1">
            <a:off x="4448569" y="5230544"/>
            <a:ext cx="586211" cy="98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Image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31" y="6016556"/>
            <a:ext cx="308456" cy="324274"/>
          </a:xfrm>
          <a:prstGeom prst="rect">
            <a:avLst/>
          </a:prstGeom>
        </p:spPr>
      </p:pic>
      <p:sp>
        <p:nvSpPr>
          <p:cNvPr id="149" name="ZoneTexte 148"/>
          <p:cNvSpPr txBox="1"/>
          <p:nvPr/>
        </p:nvSpPr>
        <p:spPr>
          <a:xfrm>
            <a:off x="5939042" y="6257150"/>
            <a:ext cx="79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solidFill>
                  <a:srgbClr val="002060"/>
                </a:solidFill>
              </a:rPr>
              <a:t>Student </a:t>
            </a:r>
            <a:endParaRPr lang="en-US" sz="1200" b="1" i="1" dirty="0" smtClean="0">
              <a:solidFill>
                <a:srgbClr val="002060"/>
              </a:solidFill>
            </a:endParaRPr>
          </a:p>
        </p:txBody>
      </p:sp>
      <p:cxnSp>
        <p:nvCxnSpPr>
          <p:cNvPr id="150" name="Connecteur droit 149"/>
          <p:cNvCxnSpPr>
            <a:endCxn id="113" idx="2"/>
          </p:cNvCxnSpPr>
          <p:nvPr/>
        </p:nvCxnSpPr>
        <p:spPr>
          <a:xfrm flipV="1">
            <a:off x="6489087" y="5953912"/>
            <a:ext cx="347630" cy="2247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Imag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182" y="4947978"/>
            <a:ext cx="308456" cy="324274"/>
          </a:xfrm>
          <a:prstGeom prst="rect">
            <a:avLst/>
          </a:prstGeom>
        </p:spPr>
      </p:pic>
      <p:cxnSp>
        <p:nvCxnSpPr>
          <p:cNvPr id="153" name="Connecteur droit 152"/>
          <p:cNvCxnSpPr>
            <a:endCxn id="126" idx="0"/>
          </p:cNvCxnSpPr>
          <p:nvPr/>
        </p:nvCxnSpPr>
        <p:spPr>
          <a:xfrm>
            <a:off x="8439638" y="5110115"/>
            <a:ext cx="193359" cy="507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7887852" y="5221532"/>
            <a:ext cx="79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solidFill>
                  <a:srgbClr val="002060"/>
                </a:solidFill>
              </a:rPr>
              <a:t>Expert</a:t>
            </a:r>
            <a:endParaRPr lang="en-US" sz="1200" b="1" i="1" dirty="0" smtClean="0">
              <a:solidFill>
                <a:srgbClr val="002060"/>
              </a:solidFill>
            </a:endParaRPr>
          </a:p>
        </p:txBody>
      </p:sp>
      <p:cxnSp>
        <p:nvCxnSpPr>
          <p:cNvPr id="158" name="Connecteur en angle 157"/>
          <p:cNvCxnSpPr>
            <a:stCxn id="97" idx="2"/>
            <a:endCxn id="13" idx="1"/>
          </p:cNvCxnSpPr>
          <p:nvPr/>
        </p:nvCxnSpPr>
        <p:spPr>
          <a:xfrm rot="5400000" flipH="1">
            <a:off x="2577097" y="2908467"/>
            <a:ext cx="4438592" cy="1649199"/>
          </a:xfrm>
          <a:prstGeom prst="bentConnector4">
            <a:avLst>
              <a:gd name="adj1" fmla="val -5150"/>
              <a:gd name="adj2" fmla="val 151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36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116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Medium</vt:lpstr>
      <vt:lpstr>Franklin Gothic Medium Cond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Laboratoire ERPI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 Acosta Salgado</dc:creator>
  <cp:lastModifiedBy>Fatima Ezzahra Hamdani</cp:lastModifiedBy>
  <cp:revision>14</cp:revision>
  <dcterms:created xsi:type="dcterms:W3CDTF">2019-11-12T13:20:52Z</dcterms:created>
  <dcterms:modified xsi:type="dcterms:W3CDTF">2020-01-14T12:07:55Z</dcterms:modified>
</cp:coreProperties>
</file>