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9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76" r:id="rId14"/>
  </p:sldIdLst>
  <p:sldSz cx="12192000" cy="6858000"/>
  <p:notesSz cx="6858000" cy="9144000"/>
  <p:defaultTextStyle>
    <a:defPPr>
      <a:defRPr lang="fa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>
        <p:scale>
          <a:sx n="66" d="100"/>
          <a:sy n="66" d="100"/>
        </p:scale>
        <p:origin x="14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085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7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0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9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50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7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2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7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7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95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579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2/5/2025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42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01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CA2EAD-E7C7-4F64-924A-52D34FD75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7B753-52A2-B7B7-8D5D-E44BC67B8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5975" y="5542272"/>
            <a:ext cx="6307200" cy="2185200"/>
          </a:xfrm>
        </p:spPr>
        <p:txBody>
          <a:bodyPr>
            <a:noAutofit/>
          </a:bodyPr>
          <a:lstStyle/>
          <a:p>
            <a:r>
              <a:rPr lang="fa-IR" sz="4000" dirty="0"/>
              <a:t>به نام خدا</a:t>
            </a:r>
            <a:br>
              <a:rPr lang="fa-IR" sz="4000" dirty="0"/>
            </a:br>
            <a:br>
              <a:rPr lang="en-US" sz="4000" dirty="0"/>
            </a:br>
            <a:br>
              <a:rPr lang="fa-IR" sz="4000" dirty="0"/>
            </a:br>
            <a:r>
              <a:rPr lang="fa-IR" sz="4000" dirty="0"/>
              <a:t>پروژه کنترل خطی</a:t>
            </a:r>
            <a:br>
              <a:rPr lang="fa-IR" sz="4000" dirty="0"/>
            </a:br>
            <a:br>
              <a:rPr lang="fa-IR" sz="4000" dirty="0"/>
            </a:br>
            <a:r>
              <a:rPr lang="fa-IR" sz="4000" dirty="0"/>
              <a:t>نام ونام خانوادگی :</a:t>
            </a:r>
            <a:br>
              <a:rPr lang="fa-IR" sz="4000" dirty="0"/>
            </a:br>
            <a:r>
              <a:rPr lang="fa-IR" sz="4000" dirty="0"/>
              <a:t>حامد باغستانی(40116143)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fa-IR" sz="4000" dirty="0"/>
              <a:t>پاییز 1403</a:t>
            </a:r>
            <a:br>
              <a:rPr lang="fa-IR" sz="4000" dirty="0"/>
            </a:br>
            <a:br>
              <a:rPr lang="fa-IR" sz="4000" dirty="0"/>
            </a:br>
            <a:endParaRPr lang="fa-IR" sz="4000" dirty="0"/>
          </a:p>
        </p:txBody>
      </p:sp>
      <p:pic>
        <p:nvPicPr>
          <p:cNvPr id="4" name="Picture 3" descr="Lightbulb idea concept">
            <a:extLst>
              <a:ext uri="{FF2B5EF4-FFF2-40B4-BE49-F238E27FC236}">
                <a16:creationId xmlns:a16="http://schemas.microsoft.com/office/drawing/2014/main" id="{D6522E9F-C1D7-9F42-1BF8-B94E2775E8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71" r="55220" b="-1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9575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B382869-B2A7-A179-444B-CAC39B714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4525" y="0"/>
            <a:ext cx="1957455" cy="168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942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09AB3A-CAA4-8CA7-132C-D4F2EFF097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45143" y="0"/>
                <a:ext cx="11843657" cy="1508125"/>
              </a:xfrm>
            </p:spPr>
            <p:txBody>
              <a:bodyPr>
                <a:noAutofit/>
              </a:bodyPr>
              <a:lstStyle/>
              <a:p>
                <a:pPr algn="r"/>
                <a:r>
                  <a:rPr lang="en-US" sz="3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G(s)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3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0</m:t>
                        </m:r>
                        <m:r>
                          <a:rPr lang="en-US" sz="3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,</m:t>
                        </m:r>
                        <m:r>
                          <a:rPr lang="en-US" sz="3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3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2</m:t>
                            </m:r>
                          </m:sup>
                        </m:sSup>
                        <m:r>
                          <a:rPr lang="en-US" sz="3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+</m:t>
                        </m:r>
                        <m:r>
                          <a:rPr lang="en-US" sz="3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0</m:t>
                        </m:r>
                        <m:r>
                          <a:rPr lang="en-US" sz="3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,</m:t>
                        </m:r>
                        <m:r>
                          <a:rPr lang="en-US" sz="3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9</m:t>
                        </m:r>
                        <m:r>
                          <a:rPr lang="en-US" sz="3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𝑠</m:t>
                        </m:r>
                        <m:r>
                          <a:rPr lang="en-US" sz="3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+</m:t>
                        </m:r>
                        <m:r>
                          <a:rPr lang="en-US" sz="3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sz="3000" kern="100" dirty="0">
                    <a:effectLst/>
                    <a:latin typeface="B Nazanin" panose="00000400000000000000" pitchFamily="2" charset="-78"/>
                    <a:ea typeface="Calibri" panose="020F0502020204030204" pitchFamily="34" charset="0"/>
                    <a:cs typeface="Arial" panose="020B0604020202020204" pitchFamily="34" charset="0"/>
                  </a:rPr>
                  <a:t>  </a:t>
                </a:r>
                <a:r>
                  <a:rPr lang="fa-IR" sz="3000" kern="100" dirty="0">
                    <a:latin typeface="B Nazanin" panose="00000400000000000000" pitchFamily="2" charset="-78"/>
                    <a:ea typeface="Calibri" panose="020F0502020204030204" pitchFamily="34" charset="0"/>
                    <a:cs typeface="Arial" panose="020B0604020202020204" pitchFamily="34" charset="0"/>
                  </a:rPr>
                  <a:t>طراحی جبران ساز برای سیستم</a:t>
                </a:r>
                <a:br>
                  <a:rPr lang="en-US" sz="3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</a:br>
                <a:endParaRPr lang="fa-IR" sz="30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309AB3A-CAA4-8CA7-132C-D4F2EFF097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5143" y="0"/>
                <a:ext cx="11843657" cy="1508125"/>
              </a:xfrm>
              <a:blipFill>
                <a:blip r:embed="rId2"/>
                <a:stretch>
                  <a:fillRect r="-1132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00BA2-7370-2457-0DF3-13F8EFE53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43" y="1685925"/>
            <a:ext cx="11843657" cy="4040191"/>
          </a:xfrm>
        </p:spPr>
        <p:txBody>
          <a:bodyPr/>
          <a:lstStyle/>
          <a:p>
            <a:pPr algn="r" rtl="1"/>
            <a:r>
              <a:rPr lang="fa-I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     پاسخ پله سیستم جبران نشده :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                                 پاسخ پله سیستم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G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2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(s)</a:t>
            </a: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:                                پ</a:t>
            </a:r>
            <a:r>
              <a:rPr lang="fa-I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اسخ پله سیستم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G</a:t>
            </a:r>
            <a:r>
              <a:rPr lang="en-US" sz="1800" kern="1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3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(s)</a:t>
            </a:r>
            <a:r>
              <a:rPr lang="fa-I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endParaRPr lang="fa-I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83D898-BBAD-F73A-1E86-5D814B2CF5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656" y="2302670"/>
            <a:ext cx="3563076" cy="28067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A02240C-3C1C-3149-7559-2FED28A0441A}"/>
                  </a:ext>
                </a:extLst>
              </p:cNvPr>
              <p:cNvSpPr/>
              <p:nvPr/>
            </p:nvSpPr>
            <p:spPr>
              <a:xfrm>
                <a:off x="0" y="0"/>
                <a:ext cx="3918857" cy="129177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dirty="0"/>
                  <a:t>ts &lt; 10s </a:t>
                </a:r>
              </a:p>
              <a:p>
                <a:pPr algn="ctr"/>
                <a:r>
                  <a:rPr lang="en-US" dirty="0"/>
                  <a:t> 10&lt; %MP &lt;15 </a:t>
                </a:r>
                <a14:m>
                  <m:oMath xmlns:m="http://schemas.openxmlformats.org/officeDocument/2006/math">
                    <m:r>
                      <a:rPr lang="fa-IR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PM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56</m:t>
                    </m:r>
                  </m:oMath>
                </a14:m>
                <a:endParaRPr lang="fa-IR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A02240C-3C1C-3149-7559-2FED28A04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3918857" cy="12917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A3FE636-3B59-F976-476A-958A1281145E}"/>
              </a:ext>
            </a:extLst>
          </p:cNvPr>
          <p:cNvSpPr txBox="1"/>
          <p:nvPr/>
        </p:nvSpPr>
        <p:spPr>
          <a:xfrm>
            <a:off x="8636001" y="5257584"/>
            <a:ext cx="2331087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fa-IR" dirty="0"/>
              <a:t>مقدار فراجهش مطلوب نیست</a:t>
            </a:r>
          </a:p>
          <a:p>
            <a:pPr algn="ctr"/>
            <a:r>
              <a:rPr lang="en-US" dirty="0"/>
              <a:t>%MP = 61/7 %</a:t>
            </a:r>
            <a:endParaRPr lang="fa-I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CE870E-23C7-098A-DEDB-DC93C7D53A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42754" y="2302670"/>
            <a:ext cx="3563076" cy="280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FF4BAE-A3F2-F4A4-7622-CC7E60CB55C2}"/>
              </a:ext>
            </a:extLst>
          </p:cNvPr>
          <p:cNvSpPr txBox="1"/>
          <p:nvPr/>
        </p:nvSpPr>
        <p:spPr>
          <a:xfrm>
            <a:off x="4451367" y="5257584"/>
            <a:ext cx="2702984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fa-IR" dirty="0"/>
              <a:t>مقدار فراجهش مطلوب نیست</a:t>
            </a:r>
          </a:p>
          <a:p>
            <a:pPr algn="ctr"/>
            <a:r>
              <a:rPr lang="en-US" dirty="0"/>
              <a:t>%MP = 109 %</a:t>
            </a:r>
          </a:p>
          <a:p>
            <a:pPr algn="ctr"/>
            <a:r>
              <a:rPr lang="fa-IR" dirty="0"/>
              <a:t>اما مقدار حاشیه فاز بهبود می یابد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815E95-EE59-425E-F92F-BB2B2DCB2BA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68" y="2302670"/>
            <a:ext cx="3563076" cy="2806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FB7AE3-7AF0-ED63-1087-F26E5353D91D}"/>
              </a:ext>
            </a:extLst>
          </p:cNvPr>
          <p:cNvSpPr txBox="1"/>
          <p:nvPr/>
        </p:nvSpPr>
        <p:spPr>
          <a:xfrm>
            <a:off x="1545485" y="5240649"/>
            <a:ext cx="150554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dirty="0"/>
              <a:t>%MP = 15 %</a:t>
            </a:r>
          </a:p>
          <a:p>
            <a:pPr algn="ctr"/>
            <a:r>
              <a:rPr lang="en-US" dirty="0" err="1"/>
              <a:t>ts</a:t>
            </a:r>
            <a:r>
              <a:rPr lang="fa-IR" dirty="0"/>
              <a:t> 8/7 = 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E09685-35E3-F8BC-6F87-264001FAC1FB}"/>
              </a:ext>
            </a:extLst>
          </p:cNvPr>
          <p:cNvSpPr txBox="1"/>
          <p:nvPr/>
        </p:nvSpPr>
        <p:spPr>
          <a:xfrm>
            <a:off x="5702601" y="6342861"/>
            <a:ext cx="64338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lead</a:t>
            </a:r>
            <a:endParaRPr lang="fa-I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B97810-D48C-0F7F-137F-155C51A7529E}"/>
              </a:ext>
            </a:extLst>
          </p:cNvPr>
          <p:cNvSpPr txBox="1"/>
          <p:nvPr/>
        </p:nvSpPr>
        <p:spPr>
          <a:xfrm>
            <a:off x="1801115" y="6342861"/>
            <a:ext cx="114095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/>
              <a:t>Lead_lag</a:t>
            </a:r>
            <a:endParaRPr lang="fa-I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B506E-1C37-9A3A-B596-BCA2B221E246}"/>
              </a:ext>
            </a:extLst>
          </p:cNvPr>
          <p:cNvSpPr txBox="1"/>
          <p:nvPr/>
        </p:nvSpPr>
        <p:spPr>
          <a:xfrm>
            <a:off x="19577" y="25127"/>
            <a:ext cx="11381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Wanted :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228220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7CBC-EEE4-A469-C4BB-DDD677D10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استفاده از ابزار </a:t>
            </a:r>
            <a:r>
              <a:rPr lang="en-US" dirty="0"/>
              <a:t> </a:t>
            </a:r>
            <a:r>
              <a:rPr lang="en-US" dirty="0" err="1"/>
              <a:t>sysotool</a:t>
            </a:r>
            <a:r>
              <a:rPr lang="en-US" dirty="0"/>
              <a:t> </a:t>
            </a:r>
            <a:r>
              <a:rPr lang="fa-IR" dirty="0"/>
              <a:t>برای طراحی جبران ساز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5BDCDF-9441-3488-CD3D-8FBAECC27D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If  k = -2250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⇒</m:t>
                    </m:r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endParaRPr lang="fa-I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5BDCDF-9441-3488-CD3D-8FBAECC27D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8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A3AE9AB-E095-C496-C5B3-71D85DF94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4" y="2396853"/>
            <a:ext cx="3623672" cy="31673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CBE613-E7DB-86FA-B1B0-149C7D340AAD}"/>
              </a:ext>
            </a:extLst>
          </p:cNvPr>
          <p:cNvSpPr txBox="1"/>
          <p:nvPr/>
        </p:nvSpPr>
        <p:spPr>
          <a:xfrm>
            <a:off x="1038807" y="5624204"/>
            <a:ext cx="239768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Low" rtl="1"/>
            <a:r>
              <a:rPr lang="fa-IR" dirty="0"/>
              <a:t>بهره بزرگ هم سیستم را ناپایدار می کند و هم صرفه اقتصادی ندارد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3C3AAE8-08AB-4DB4-91B4-F895EC2D0963}"/>
              </a:ext>
            </a:extLst>
          </p:cNvPr>
          <p:cNvGrpSpPr/>
          <p:nvPr/>
        </p:nvGrpSpPr>
        <p:grpSpPr>
          <a:xfrm>
            <a:off x="4613072" y="2456825"/>
            <a:ext cx="3623672" cy="3167379"/>
            <a:chOff x="0" y="0"/>
            <a:chExt cx="5728970" cy="242824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F819493-C81F-93AD-5C9B-8C029EE21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28970" cy="24282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24701FE-D63F-1787-D07D-C24FBFF21297}"/>
                </a:ext>
              </a:extLst>
            </p:cNvPr>
            <p:cNvSpPr/>
            <p:nvPr/>
          </p:nvSpPr>
          <p:spPr>
            <a:xfrm>
              <a:off x="1490353" y="201880"/>
              <a:ext cx="2167247" cy="34438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a-IR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D21BEE-0C07-A703-06B2-0482F1484147}"/>
              </a:ext>
            </a:extLst>
          </p:cNvPr>
          <p:cNvCxnSpPr/>
          <p:nvPr/>
        </p:nvCxnSpPr>
        <p:spPr>
          <a:xfrm>
            <a:off x="4397829" y="1685925"/>
            <a:ext cx="0" cy="4776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AC996BA-4BD0-F186-18D0-555ACC487C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1986" y="2456824"/>
            <a:ext cx="3623672" cy="316737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4A333A0-2084-2F5A-9A65-1A950AA305C8}"/>
              </a:ext>
            </a:extLst>
          </p:cNvPr>
          <p:cNvSpPr/>
          <p:nvPr/>
        </p:nvSpPr>
        <p:spPr>
          <a:xfrm>
            <a:off x="0" y="0"/>
            <a:ext cx="3918857" cy="129177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/>
              <a:t>خطای ماندگار به ورودی شیب برابر صفر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A0CE4C-945D-CEC7-AAE1-C528EC3D8428}"/>
              </a:ext>
            </a:extLst>
          </p:cNvPr>
          <p:cNvSpPr txBox="1"/>
          <p:nvPr/>
        </p:nvSpPr>
        <p:spPr>
          <a:xfrm>
            <a:off x="19577" y="25127"/>
            <a:ext cx="11381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Wanted :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403459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861F-A5A0-0BA2-49C0-613A6BD6A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طراحی به کمک تابع تبدیل حساسیت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8D2730-C2BF-BDF1-10E1-0D4DBE8A12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086" y="4855451"/>
                <a:ext cx="4194627" cy="1197006"/>
              </a:xfrm>
            </p:spPr>
            <p:txBody>
              <a:bodyPr>
                <a:noAutofit/>
              </a:bodyPr>
              <a:lstStyle/>
              <a:p>
                <a:r>
                  <a:rPr lang="en-US" sz="3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L = C*G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effectLst/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−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0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.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5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(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𝑠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−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2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)</m:t>
                        </m:r>
                      </m:num>
                      <m:den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𝑠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(</m:t>
                        </m:r>
                        <m:sSup>
                          <m:sSupPr>
                            <m:ctrlPr>
                              <a:rPr lang="en-US" sz="3000" i="1">
                                <a:effectLst/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2</m:t>
                            </m:r>
                          </m:sup>
                        </m:sSup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+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3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𝑠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+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3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.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5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)</m:t>
                        </m:r>
                      </m:den>
                    </m:f>
                  </m:oMath>
                </a14:m>
                <a:endParaRPr lang="fa-IR" sz="3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8D2730-C2BF-BDF1-10E1-0D4DBE8A12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086" y="4855451"/>
                <a:ext cx="4194627" cy="1197006"/>
              </a:xfrm>
              <a:blipFill>
                <a:blip r:embed="rId2"/>
                <a:stretch>
                  <a:fillRect l="-3052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8DC3079-379B-F16B-B859-FEDD9C49BEB4}"/>
              </a:ext>
            </a:extLst>
          </p:cNvPr>
          <p:cNvSpPr/>
          <p:nvPr/>
        </p:nvSpPr>
        <p:spPr>
          <a:xfrm>
            <a:off x="0" y="-24418"/>
            <a:ext cx="3918857" cy="129177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ts</a:t>
            </a:r>
            <a:r>
              <a:rPr lang="en-US" dirty="0"/>
              <a:t> &lt; 6s</a:t>
            </a:r>
          </a:p>
          <a:p>
            <a:pPr algn="ctr"/>
            <a:r>
              <a:rPr lang="en-US" dirty="0"/>
              <a:t>%</a:t>
            </a:r>
            <a:r>
              <a:rPr lang="en-US" dirty="0" err="1"/>
              <a:t>Ud</a:t>
            </a:r>
            <a:r>
              <a:rPr lang="en-US" dirty="0"/>
              <a:t> &lt;6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AD220D-A457-E11E-169A-A4A32B6C945E}"/>
              </a:ext>
            </a:extLst>
          </p:cNvPr>
          <p:cNvSpPr txBox="1"/>
          <p:nvPr/>
        </p:nvSpPr>
        <p:spPr>
          <a:xfrm>
            <a:off x="0" y="-24418"/>
            <a:ext cx="113813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Wanted :</a:t>
            </a:r>
            <a:endParaRPr lang="fa-I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1FA276-D754-7C63-3359-6AE0A9C72430}"/>
                  </a:ext>
                </a:extLst>
              </p:cNvPr>
              <p:cNvSpPr txBox="1"/>
              <p:nvPr/>
            </p:nvSpPr>
            <p:spPr>
              <a:xfrm>
                <a:off x="595087" y="1927832"/>
                <a:ext cx="5239655" cy="27744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Low" rtl="0">
                  <a:lnSpc>
                    <a:spcPct val="107000"/>
                  </a:lnSpc>
                  <a:spcAft>
                    <a:spcPts val="800"/>
                  </a:spcAft>
                  <a:tabLst>
                    <a:tab pos="1901825" algn="l"/>
                  </a:tabLst>
                </a:pPr>
                <a:r>
                  <a:rPr lang="en-US" sz="3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Td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3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fPr>
                          <m:num>
                            <m:r>
                              <a:rPr lang="en-US" sz="3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𝑠</m:t>
                            </m:r>
                          </m:num>
                          <m:den>
                            <m:r>
                              <a:rPr lang="en-US" sz="3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𝜏</m:t>
                            </m:r>
                          </m:den>
                        </m:f>
                        <m:r>
                          <a:rPr lang="en-US" sz="3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+</m:t>
                        </m:r>
                        <m:r>
                          <a:rPr lang="en-US" sz="3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0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30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𝑠</m:t>
                                </m:r>
                                <m:r>
                                  <a:rPr lang="en-US" sz="30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+</m:t>
                                </m:r>
                                <m:r>
                                  <a:rPr lang="en-US" sz="30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sz="3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  <a14:m>
                  <m:oMath xmlns:m="http://schemas.openxmlformats.org/officeDocument/2006/math">
                    <m:r>
                      <a:rPr lang="en-US" sz="3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⇒</m:t>
                    </m:r>
                  </m:oMath>
                </a14:m>
                <a:r>
                  <a:rPr lang="en-US" sz="3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Td(2) = 0 </a:t>
                </a:r>
                <a14:m>
                  <m:oMath xmlns:m="http://schemas.openxmlformats.org/officeDocument/2006/math">
                    <m:r>
                      <a:rPr lang="en-US" sz="3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⇒</m:t>
                    </m:r>
                  </m:oMath>
                </a14:m>
                <a:r>
                  <a:rPr lang="en-US" sz="3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 </a:t>
                </a:r>
                <a14:m>
                  <m:oMath xmlns:m="http://schemas.openxmlformats.org/officeDocument/2006/math">
                    <m:r>
                      <a:rPr lang="en-US" sz="3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𝜏</m:t>
                    </m:r>
                  </m:oMath>
                </a14:m>
                <a:r>
                  <a:rPr lang="en-US" sz="3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= -2</a:t>
                </a:r>
                <a:endParaRPr lang="en-US" sz="3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justLow" rtl="0">
                  <a:lnSpc>
                    <a:spcPct val="107000"/>
                  </a:lnSpc>
                  <a:spcAft>
                    <a:spcPts val="800"/>
                  </a:spcAft>
                  <a:tabLst>
                    <a:tab pos="1901825" algn="l"/>
                  </a:tabLst>
                </a:pPr>
                <a:r>
                  <a:rPr lang="en-US" sz="3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Sd = 1-Td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3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3</m:t>
                            </m:r>
                          </m:sup>
                        </m:sSup>
                        <m:r>
                          <a:rPr lang="en-US" sz="3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+</m:t>
                        </m:r>
                        <m:r>
                          <a:rPr lang="en-US" sz="3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3</m:t>
                        </m:r>
                        <m:sSup>
                          <m:sSupPr>
                            <m:ctrlPr>
                              <a:rPr lang="en-US" sz="3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3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2</m:t>
                            </m:r>
                          </m:sup>
                        </m:sSup>
                        <m:r>
                          <a:rPr lang="en-US" sz="3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+</m:t>
                        </m:r>
                        <m:r>
                          <a:rPr lang="en-US" sz="3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3</m:t>
                        </m:r>
                        <m:r>
                          <a:rPr lang="en-US" sz="3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.</m:t>
                        </m:r>
                        <m:r>
                          <a:rPr lang="en-US" sz="3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5</m:t>
                        </m:r>
                        <m:r>
                          <a:rPr lang="en-US" sz="3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sz="3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0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</m:ctrlPr>
                              </m:dPr>
                              <m:e>
                                <m:r>
                                  <a:rPr lang="en-US" sz="30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𝑠</m:t>
                                </m:r>
                                <m:r>
                                  <a:rPr lang="en-US" sz="30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+</m:t>
                                </m:r>
                                <m:r>
                                  <a:rPr lang="en-US" sz="30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B Nazanin" panose="00000400000000000000" pitchFamily="2" charset="-78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sz="3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0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</a:t>
                </a:r>
                <a:endParaRPr lang="en-US" sz="3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r>
                  <a:rPr lang="en-US" sz="3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C(s)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effectLst/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𝑇𝑑</m:t>
                        </m:r>
                      </m:num>
                      <m:den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𝑆𝑑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∗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3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>
                            <a:effectLst/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−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5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𝑠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(</m:t>
                        </m:r>
                        <m:sSup>
                          <m:sSupPr>
                            <m:ctrlPr>
                              <a:rPr lang="en-US" sz="3000" i="1">
                                <a:effectLst/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2</m:t>
                            </m:r>
                          </m:sup>
                        </m:sSup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+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0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.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9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𝑠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+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9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3000" i="1">
                                <a:effectLst/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3</m:t>
                            </m:r>
                          </m:sup>
                        </m:sSup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+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3</m:t>
                        </m:r>
                        <m:sSup>
                          <m:sSupPr>
                            <m:ctrlPr>
                              <a:rPr lang="en-US" sz="3000" i="1">
                                <a:effectLst/>
                                <a:latin typeface="Cambria Math" panose="02040503050406030204" pitchFamily="18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𝑠</m:t>
                            </m:r>
                          </m:e>
                          <m:sup>
                            <m:r>
                              <a:rPr lang="en-US" sz="3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2</m:t>
                            </m:r>
                          </m:sup>
                        </m:sSup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+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3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.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5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𝑠</m:t>
                        </m:r>
                      </m:den>
                    </m:f>
                  </m:oMath>
                </a14:m>
                <a:endParaRPr lang="fa-IR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1FA276-D754-7C63-3359-6AE0A9C72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87" y="1927832"/>
                <a:ext cx="5239655" cy="2774414"/>
              </a:xfrm>
              <a:prstGeom prst="rect">
                <a:avLst/>
              </a:prstGeom>
              <a:blipFill>
                <a:blip r:embed="rId3"/>
                <a:stretch>
                  <a:fillRect l="-2794" b="-2637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BBBDD01-1715-F5C7-8BA4-618754854D23}"/>
              </a:ext>
            </a:extLst>
          </p:cNvPr>
          <p:cNvSpPr txBox="1"/>
          <p:nvPr/>
        </p:nvSpPr>
        <p:spPr>
          <a:xfrm>
            <a:off x="7985104" y="1927832"/>
            <a:ext cx="177965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 err="1"/>
              <a:t>My_gain</a:t>
            </a:r>
            <a:r>
              <a:rPr lang="en-US" dirty="0"/>
              <a:t> =1/15</a:t>
            </a:r>
            <a:endParaRPr lang="fa-I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E413A6-68F3-DF67-E838-90D520ED9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5230" y="1950720"/>
            <a:ext cx="2096770" cy="1478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8B8530-C77B-6F06-3D36-CB9817F20F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703" y="3814037"/>
            <a:ext cx="2924087" cy="2591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FCC2CE-F0B5-60A3-ED36-43EB22F117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0679" y="3814037"/>
            <a:ext cx="2924087" cy="25911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71FF37-418B-90E2-C20B-F2CD7CE09AFF}"/>
              </a:ext>
            </a:extLst>
          </p:cNvPr>
          <p:cNvCxnSpPr/>
          <p:nvPr/>
        </p:nvCxnSpPr>
        <p:spPr>
          <a:xfrm>
            <a:off x="5718629" y="1950720"/>
            <a:ext cx="0" cy="4776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CF11B1-D558-524B-9AB3-9D5D4F951F80}"/>
              </a:ext>
            </a:extLst>
          </p:cNvPr>
          <p:cNvSpPr txBox="1"/>
          <p:nvPr/>
        </p:nvSpPr>
        <p:spPr>
          <a:xfrm>
            <a:off x="9996780" y="6439001"/>
            <a:ext cx="16907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Step response</a:t>
            </a:r>
            <a:endParaRPr lang="fa-I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695272-71A2-FBC2-310A-F9C0CFF7C963}"/>
              </a:ext>
            </a:extLst>
          </p:cNvPr>
          <p:cNvSpPr txBox="1"/>
          <p:nvPr/>
        </p:nvSpPr>
        <p:spPr>
          <a:xfrm>
            <a:off x="6647546" y="6462711"/>
            <a:ext cx="176465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ramp response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68214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E67D-5D13-EBF0-6797-554E43A0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8"/>
            <a:ext cx="10213200" cy="6139623"/>
          </a:xfrm>
        </p:spPr>
        <p:txBody>
          <a:bodyPr anchor="ctr">
            <a:normAutofit/>
          </a:bodyPr>
          <a:lstStyle/>
          <a:p>
            <a:pPr algn="ctr"/>
            <a:r>
              <a:rPr lang="en-US" sz="1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END</a:t>
            </a:r>
            <a:endParaRPr lang="fa-IR" sz="1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599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0110-3AEB-92EE-8F7F-9DACD9B8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91440"/>
            <a:ext cx="10213200" cy="1112836"/>
          </a:xfrm>
        </p:spPr>
        <p:txBody>
          <a:bodyPr>
            <a:normAutofit/>
          </a:bodyPr>
          <a:lstStyle/>
          <a:p>
            <a:pPr algn="r"/>
            <a:r>
              <a:rPr lang="fa-IR" sz="4500" i="1" u="sng" dirty="0"/>
              <a:t>فهرست مطالب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5D05B2-0539-2B03-F3D8-8046146C5E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89400" y="1204276"/>
                <a:ext cx="10213200" cy="5562284"/>
              </a:xfrm>
            </p:spPr>
            <p:txBody>
              <a:bodyPr>
                <a:normAutofit fontScale="25000" lnSpcReduction="20000"/>
              </a:bodyPr>
              <a:lstStyle/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  <a:tabLst>
                    <a:tab pos="4116705" algn="l"/>
                  </a:tabLst>
                </a:pPr>
                <a:r>
                  <a:rPr lang="fa-IR" sz="9600" dirty="0"/>
                  <a:t>نمودار خروجی صورت سوال </a:t>
                </a:r>
                <a:endParaRPr lang="fa-IR" sz="10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  <a:tabLst>
                    <a:tab pos="4116705" algn="l"/>
                  </a:tabLst>
                </a:pPr>
                <a:r>
                  <a:rPr lang="fa-IR" sz="9600" dirty="0"/>
                  <a:t>تخمین تابع تبدیل سیستم</a:t>
                </a:r>
                <a:endParaRPr lang="fa-IR" sz="10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  <a:tabLst>
                    <a:tab pos="4116705" algn="l"/>
                  </a:tabLst>
                </a:pPr>
                <a:r>
                  <a:rPr lang="fa-IR" sz="9600" dirty="0"/>
                  <a:t>تخمین تابع تبدیل به کمک تابه </a:t>
                </a:r>
                <a:r>
                  <a:rPr lang="en-US" sz="9600" dirty="0" err="1"/>
                  <a:t>Sysidentification</a:t>
                </a:r>
                <a:endParaRPr lang="fa-IR" sz="10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  <a:tabLst>
                    <a:tab pos="4116705" algn="l"/>
                  </a:tabLst>
                </a:pPr>
                <a:r>
                  <a:rPr lang="fa-IR" sz="9600" dirty="0"/>
                  <a:t>تعیین محدوده پایداری به کمک معیار پایداری راث و مکان یابی هندسی</a:t>
                </a:r>
                <a:endParaRPr lang="fa-IR" sz="10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  <a:tabLst>
                    <a:tab pos="4116705" algn="l"/>
                  </a:tabLst>
                </a:pPr>
                <a:r>
                  <a:rPr lang="fa-IR" sz="9600" dirty="0"/>
                  <a:t>بررسی محدوده پایداری با جبرانساز </a:t>
                </a:r>
                <a:r>
                  <a:rPr lang="en-US" sz="9600" dirty="0"/>
                  <a:t>PD</a:t>
                </a:r>
                <a:r>
                  <a:rPr lang="fa-IR" sz="9600" dirty="0"/>
                  <a:t> ( </a:t>
                </a:r>
                <a:r>
                  <a:rPr lang="en-US" sz="9600" dirty="0"/>
                  <a:t> </a:t>
                </a:r>
                <a:r>
                  <a:rPr lang="en-US" sz="96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C(s) = K(s-z</a:t>
                </a:r>
                <a:r>
                  <a:rPr lang="en-US" sz="9600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sz="96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)</a:t>
                </a:r>
                <a:r>
                  <a:rPr lang="fa-IR" sz="9600" dirty="0"/>
                  <a:t>)</a:t>
                </a:r>
                <a:endParaRPr lang="fa-IR" sz="10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  <a:tabLst>
                    <a:tab pos="4116705" algn="l"/>
                  </a:tabLst>
                </a:pPr>
                <a:r>
                  <a:rPr lang="fa-IR" sz="9600" dirty="0"/>
                  <a:t>بررسی محدوده پایداری با جبرانساز </a:t>
                </a:r>
                <a:r>
                  <a:rPr lang="en-US" sz="9600" dirty="0"/>
                  <a:t>PI</a:t>
                </a:r>
                <a:r>
                  <a:rPr lang="fa-IR" sz="9600" dirty="0"/>
                  <a:t> (</a:t>
                </a:r>
                <a:r>
                  <a:rPr lang="en-US" sz="96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C(s) = K</a:t>
                </a:r>
                <a14:m>
                  <m:oMath xmlns:m="http://schemas.openxmlformats.org/officeDocument/2006/math">
                    <m:r>
                      <a:rPr lang="en-US" sz="9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9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9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s</m:t>
                        </m:r>
                        <m:r>
                          <a:rPr lang="en-US" sz="9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9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z</m:t>
                        </m:r>
                        <m:r>
                          <a:rPr lang="en-US" sz="9600" baseline="-250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sz="9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a:rPr lang="en-US" sz="9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fa-IR" sz="9600" dirty="0"/>
                  <a:t>)</a:t>
                </a:r>
                <a:endParaRPr lang="fa-IR" sz="10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  <a:tabLst>
                    <a:tab pos="4116705" algn="l"/>
                  </a:tabLst>
                </a:pPr>
                <a:r>
                  <a:rPr lang="fa-IR" sz="9600" kern="100" dirty="0">
                    <a:latin typeface="B Nazanin" panose="00000400000000000000" pitchFamily="2" charset="-78"/>
                    <a:ea typeface="Calibri" panose="020F0502020204030204" pitchFamily="34" charset="0"/>
                    <a:cs typeface="Arial" panose="020B0604020202020204" pitchFamily="34" charset="0"/>
                  </a:rPr>
                  <a:t>طراحی جبران ساز برای سیستم </a:t>
                </a:r>
                <a:r>
                  <a:rPr lang="en-US" sz="10000" kern="100" dirty="0">
                    <a:latin typeface="Calibri" panose="020F0502020204030204" pitchFamily="34" charset="0"/>
                    <a:ea typeface="Calibri" panose="020F0502020204030204" pitchFamily="34" charset="0"/>
                    <a:cs typeface="B Nazanin" panose="00000400000000000000" pitchFamily="2" charset="-78"/>
                  </a:rPr>
                  <a:t>G(s)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00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</m:ctrlPr>
                      </m:fPr>
                      <m:num>
                        <m:r>
                          <a:rPr lang="en-US" sz="100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0</m:t>
                        </m:r>
                        <m:r>
                          <a:rPr lang="en-US" sz="100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,</m:t>
                        </m:r>
                        <m:r>
                          <a:rPr lang="en-US" sz="100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100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</m:ctrlPr>
                          </m:sSupPr>
                          <m:e>
                            <m:r>
                              <a:rPr lang="en-US" sz="100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00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2</m:t>
                            </m:r>
                          </m:sup>
                        </m:sSup>
                        <m:r>
                          <a:rPr lang="en-US" sz="100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+</m:t>
                        </m:r>
                        <m:r>
                          <a:rPr lang="en-US" sz="100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0</m:t>
                        </m:r>
                        <m:r>
                          <a:rPr lang="en-US" sz="100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,</m:t>
                        </m:r>
                        <m:r>
                          <a:rPr lang="en-US" sz="100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9</m:t>
                        </m:r>
                        <m:r>
                          <a:rPr lang="en-US" sz="100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𝑠</m:t>
                        </m:r>
                        <m:r>
                          <a:rPr lang="en-US" sz="100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+</m:t>
                        </m:r>
                        <m:r>
                          <a:rPr lang="en-US" sz="100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9</m:t>
                        </m:r>
                      </m:den>
                    </m:f>
                  </m:oMath>
                </a14:m>
                <a:endParaRPr lang="fa-IR" sz="10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  <a:tabLst>
                    <a:tab pos="4116705" algn="l"/>
                  </a:tabLst>
                </a:pPr>
                <a:r>
                  <a:rPr lang="fa-IR" sz="9600" dirty="0"/>
                  <a:t>استفاده از ابزار </a:t>
                </a:r>
                <a:r>
                  <a:rPr lang="en-US" sz="9600" dirty="0"/>
                  <a:t> </a:t>
                </a:r>
                <a:r>
                  <a:rPr lang="en-US" sz="9600" dirty="0" err="1"/>
                  <a:t>sysotool</a:t>
                </a:r>
                <a:r>
                  <a:rPr lang="en-US" sz="9600" dirty="0"/>
                  <a:t> </a:t>
                </a:r>
                <a:r>
                  <a:rPr lang="fa-IR" sz="9600" dirty="0"/>
                  <a:t>برای طراحی جبران ساز</a:t>
                </a:r>
                <a:endParaRPr lang="fa-IR" sz="10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B Nazanin" panose="00000400000000000000" pitchFamily="2" charset="-78"/>
                </a:endParaRPr>
              </a:p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v"/>
                  <a:tabLst>
                    <a:tab pos="4116705" algn="l"/>
                  </a:tabLst>
                </a:pPr>
                <a:r>
                  <a:rPr lang="fa-IR" sz="9600" dirty="0"/>
                  <a:t>طراحی به کمک تابع تبدیل حساسیت</a:t>
                </a:r>
                <a:endParaRPr lang="en-US" sz="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r" rtl="1"/>
                <a:endParaRPr lang="fa-IR" sz="9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5D05B2-0539-2B03-F3D8-8046146C5E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89400" y="1204276"/>
                <a:ext cx="10213200" cy="5562284"/>
              </a:xfrm>
              <a:blipFill>
                <a:blip r:embed="rId2"/>
                <a:stretch>
                  <a:fillRect t="-2193" r="-835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7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DC8477-DA13-1215-E680-26E2915F4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77" y="160782"/>
            <a:ext cx="5334000" cy="4000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E8771A-32CE-4993-E356-FCF1CFA9E8A0}"/>
              </a:ext>
            </a:extLst>
          </p:cNvPr>
          <p:cNvSpPr txBox="1"/>
          <p:nvPr/>
        </p:nvSpPr>
        <p:spPr>
          <a:xfrm>
            <a:off x="9107424" y="365760"/>
            <a:ext cx="254108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/>
              <a:t>نمودار خروجی صورت سوال 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2B1BDF-87E8-2731-B03C-635A4E2673EE}"/>
              </a:ext>
            </a:extLst>
          </p:cNvPr>
          <p:cNvSpPr/>
          <p:nvPr/>
        </p:nvSpPr>
        <p:spPr>
          <a:xfrm>
            <a:off x="417577" y="4340352"/>
            <a:ext cx="1877568" cy="9174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/>
              <a:t>شروع نمودار اندازه با شیب 20</a:t>
            </a:r>
            <a:r>
              <a:rPr lang="en-US" dirty="0"/>
              <a:t>dB</a:t>
            </a:r>
            <a:endParaRPr lang="fa-I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0C54268-D211-18E5-A83F-AA1BED307697}"/>
                  </a:ext>
                </a:extLst>
              </p:cNvPr>
              <p:cNvSpPr/>
              <p:nvPr/>
            </p:nvSpPr>
            <p:spPr>
              <a:xfrm>
                <a:off x="3084577" y="4340352"/>
                <a:ext cx="1877568" cy="917448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1"/>
                <a:r>
                  <a:rPr lang="fa-IR" dirty="0"/>
                  <a:t>وجود عامل انتگرال گیر(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a-IR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a-IR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</m:oMath>
                </a14:m>
                <a:r>
                  <a:rPr lang="fa-IR" dirty="0"/>
                  <a:t>)</a:t>
                </a: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0C54268-D211-18E5-A83F-AA1BED3076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577" y="4340352"/>
                <a:ext cx="1877568" cy="9174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93F4542D-CF02-D6B6-0760-80DF2A90BCCF}"/>
              </a:ext>
            </a:extLst>
          </p:cNvPr>
          <p:cNvSpPr/>
          <p:nvPr/>
        </p:nvSpPr>
        <p:spPr>
          <a:xfrm>
            <a:off x="5751577" y="4340352"/>
            <a:ext cx="1877568" cy="9174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/>
              <a:t>نوع سیستم :</a:t>
            </a:r>
          </a:p>
          <a:p>
            <a:pPr algn="ctr"/>
            <a:r>
              <a:rPr lang="fa-IR" dirty="0"/>
              <a:t>تیپ 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13B1710-3010-9810-72B1-1DAF539A442A}"/>
              </a:ext>
            </a:extLst>
          </p:cNvPr>
          <p:cNvSpPr/>
          <p:nvPr/>
        </p:nvSpPr>
        <p:spPr>
          <a:xfrm>
            <a:off x="417577" y="5559552"/>
            <a:ext cx="1414272" cy="9174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/>
              <a:t>مرتبه سیستم :</a:t>
            </a:r>
          </a:p>
          <a:p>
            <a:pPr algn="ctr"/>
            <a:r>
              <a:rPr lang="fa-IR" dirty="0"/>
              <a:t>درجه چندجمله ای مخرج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5D3AA08-9A2E-6B5D-BDC0-3A61CD62467F}"/>
              </a:ext>
            </a:extLst>
          </p:cNvPr>
          <p:cNvSpPr/>
          <p:nvPr/>
        </p:nvSpPr>
        <p:spPr>
          <a:xfrm>
            <a:off x="3316225" y="5559552"/>
            <a:ext cx="1414272" cy="9174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/>
              <a:t>فرکانس تشدید بیانگر دو قطب مختلط می باشد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59B921-5A36-32A2-58A1-78B4E4BAD0DA}"/>
              </a:ext>
            </a:extLst>
          </p:cNvPr>
          <p:cNvSpPr/>
          <p:nvPr/>
        </p:nvSpPr>
        <p:spPr>
          <a:xfrm>
            <a:off x="6056378" y="5559552"/>
            <a:ext cx="1414272" cy="9174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/>
              <a:t>یک عامل انتگرال گیر و دو قطب مختلط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BF557E-9DE9-13B2-6560-2B1B6A90CE4A}"/>
              </a:ext>
            </a:extLst>
          </p:cNvPr>
          <p:cNvSpPr/>
          <p:nvPr/>
        </p:nvSpPr>
        <p:spPr>
          <a:xfrm>
            <a:off x="8796531" y="5559552"/>
            <a:ext cx="1414272" cy="9174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/>
              <a:t>مرتبه سوم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8972C279-1513-1CEF-9811-42B7ACF1B245}"/>
              </a:ext>
            </a:extLst>
          </p:cNvPr>
          <p:cNvSpPr/>
          <p:nvPr/>
        </p:nvSpPr>
        <p:spPr>
          <a:xfrm rot="5400000">
            <a:off x="10535253" y="1036004"/>
            <a:ext cx="1365504" cy="1112836"/>
          </a:xfrm>
          <a:prstGeom prst="homePlat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r>
              <a:rPr lang="fa-IR" dirty="0"/>
              <a:t>عدم وجود شیب(</a:t>
            </a:r>
            <a:r>
              <a:rPr lang="en-US" dirty="0"/>
              <a:t>-Ts</a:t>
            </a:r>
            <a:r>
              <a:rPr lang="fa-IR" dirty="0"/>
              <a:t>) در نمودار فاز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77E3BF-033E-290B-CBC8-F828A3A35D32}"/>
              </a:ext>
            </a:extLst>
          </p:cNvPr>
          <p:cNvSpPr/>
          <p:nvPr/>
        </p:nvSpPr>
        <p:spPr>
          <a:xfrm>
            <a:off x="10279221" y="2511552"/>
            <a:ext cx="1877568" cy="9174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/>
              <a:t>سیستم تاخیر ندارد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93B750F7-D0C9-216C-8498-80B37E68D3A9}"/>
              </a:ext>
            </a:extLst>
          </p:cNvPr>
          <p:cNvSpPr/>
          <p:nvPr/>
        </p:nvSpPr>
        <p:spPr>
          <a:xfrm rot="5400000">
            <a:off x="7332647" y="1043782"/>
            <a:ext cx="1365504" cy="1112836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/>
              <a:t>سیستم دارای صفر است اما فاز کاهشیست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D417259-1EA9-2DDB-29C8-4D1FA3540B5B}"/>
              </a:ext>
            </a:extLst>
          </p:cNvPr>
          <p:cNvSpPr/>
          <p:nvPr/>
        </p:nvSpPr>
        <p:spPr>
          <a:xfrm>
            <a:off x="7308263" y="2511552"/>
            <a:ext cx="1414272" cy="9174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a-IR" dirty="0"/>
              <a:t>سیستم غیر کمینه فاز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70624C-462B-2DC9-D137-D299DB8053F6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295145" y="4799076"/>
            <a:ext cx="789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490266-A28D-9EA7-44A7-126C864F1BD2}"/>
              </a:ext>
            </a:extLst>
          </p:cNvPr>
          <p:cNvCxnSpPr/>
          <p:nvPr/>
        </p:nvCxnSpPr>
        <p:spPr>
          <a:xfrm>
            <a:off x="4962145" y="4799076"/>
            <a:ext cx="789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7DF7DC-73E4-05C9-45A4-D29E07BE6441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1831849" y="6018276"/>
            <a:ext cx="14843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D27E3C8-79D8-3984-593C-25001F9389F2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730497" y="6018276"/>
            <a:ext cx="1325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07C448-90DB-C054-19EE-08265C32A5C5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7470650" y="6018276"/>
            <a:ext cx="1325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14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E6CD-9D1A-135F-3E56-FFA6EFF9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/>
              <a:t>تخمین تابع تبدیل سیستم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3B605E-79EE-AE93-5D27-24B2104756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0688" y="1685925"/>
                <a:ext cx="11497056" cy="4040191"/>
              </a:xfrm>
            </p:spPr>
            <p:txBody>
              <a:bodyPr>
                <a:normAutofit fontScale="92500" lnSpcReduction="10000"/>
              </a:bodyPr>
              <a:lstStyle/>
              <a:p>
                <a:pPr algn="r" rtl="1"/>
                <a:r>
                  <a:rPr lang="fa-IR" dirty="0"/>
                  <a:t>نمودار بود در ابتدا باشیب 20 دسیبل کاهشی است(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a-IR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a-IR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</m:oMath>
                </a14:m>
                <a:r>
                  <a:rPr lang="fa-IR" dirty="0"/>
                  <a:t>)</a:t>
                </a:r>
              </a:p>
              <a:p>
                <a:pPr algn="r" rtl="1"/>
                <a:r>
                  <a:rPr lang="fa-IR" dirty="0"/>
                  <a:t>باتوجه به وجود فراجهش در مدارپس مقدار ضریب میرایی باید از 0/7 کمتر باشد.(فرض : </a:t>
                </a:r>
                <a14:m>
                  <m:oMath xmlns:m="http://schemas.openxmlformats.org/officeDocument/2006/math">
                    <m:r>
                      <a:rPr lang="fa-IR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fa-IR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a-IR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fa-IR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a-IR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a-IR" dirty="0"/>
                  <a:t>)</a:t>
                </a:r>
              </a:p>
              <a:p>
                <a:pPr algn="r" rtl="1"/>
                <a:r>
                  <a:rPr lang="fa-IR" dirty="0"/>
                  <a:t>نمودار اندازه بود در فرکانس 2 دارای یک روند افزایشی است</a:t>
                </a:r>
              </a:p>
              <a:p>
                <a:pPr algn="r" rtl="1"/>
                <a:r>
                  <a:rPr lang="fa-IR" dirty="0"/>
                  <a:t>شیب نمودار در فرکانس 3 دو برابر شده در حالی که ما فقط یک نقطه شکست داریم(وجود یک سیستم مرتبه2 پایدار)</a:t>
                </a:r>
              </a:p>
              <a:p>
                <a:pPr algn="r" rtl="1"/>
                <a:r>
                  <a:rPr lang="fa-IR" dirty="0"/>
                  <a:t>در فرکانس صفر، نمودار اندازه از صفر آغاز نشده است(وجود عامل </a:t>
                </a:r>
                <a:r>
                  <a:rPr lang="en-US" dirty="0"/>
                  <a:t>K</a:t>
                </a:r>
                <a:r>
                  <a:rPr lang="fa-IR" dirty="0"/>
                  <a:t>)    </a:t>
                </a:r>
                <a14:m>
                  <m:oMath xmlns:m="http://schemas.openxmlformats.org/officeDocument/2006/math">
                    <m:r>
                      <a:rPr lang="fa-IR" dirty="0" smtClean="0">
                        <a:latin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fa-IR" dirty="0"/>
                  <a:t>   </a:t>
                </a: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20</m:t>
                    </m:r>
                    <m:func>
                      <m:func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𝑙𝑜𝑔</m:t>
                        </m:r>
                      </m:fName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</m:func>
                  </m:oMath>
                </a14:m>
                <a:r>
                  <a:rPr lang="en-US" sz="1800" i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= -30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⇒</m:t>
                    </m:r>
                  </m:oMath>
                </a14:m>
                <a:r>
                  <a:rPr lang="en-US" sz="1800" i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≈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0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032</m:t>
                    </m:r>
                  </m:oMath>
                </a14:m>
                <a:endParaRPr lang="fa-IR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r" rtl="1"/>
                <a:r>
                  <a:rPr lang="fa-IR" sz="1800" kern="1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جمع بندی تمام موارد بالا :</a:t>
                </a:r>
              </a:p>
              <a:p>
                <a:pPr rtl="1"/>
                <a:r>
                  <a:rPr lang="en-US" sz="1800" i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G(s) = 0.032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𝜁𝜔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i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.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032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.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064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.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6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i="1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.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032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.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064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.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9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rtl="1"/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r" rtl="1"/>
                <a:endParaRPr lang="fa-IR" dirty="0"/>
              </a:p>
              <a:p>
                <a:pPr algn="r" rtl="1"/>
                <a:endParaRPr lang="fa-I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3B605E-79EE-AE93-5D27-24B2104756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688" y="1685925"/>
                <a:ext cx="11497056" cy="4040191"/>
              </a:xfrm>
              <a:blipFill>
                <a:blip r:embed="rId2"/>
                <a:stretch>
                  <a:fillRect l="-265" r="-371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63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7FC365-9CC8-115A-BE20-CC89DE098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40" y="1353312"/>
            <a:ext cx="9814560" cy="50589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FAC05D-0CED-B7BB-F474-6C6DDA54461D}"/>
              </a:ext>
            </a:extLst>
          </p:cNvPr>
          <p:cNvSpPr txBox="1"/>
          <p:nvPr/>
        </p:nvSpPr>
        <p:spPr>
          <a:xfrm>
            <a:off x="8673088" y="261104"/>
            <a:ext cx="351891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fa-IR" dirty="0"/>
              <a:t>نمودار بود تابع تبدیل سیستم تخمین زده شده :</a:t>
            </a:r>
          </a:p>
        </p:txBody>
      </p:sp>
    </p:spTree>
    <p:extLst>
      <p:ext uri="{BB962C8B-B14F-4D97-AF65-F5344CB8AC3E}">
        <p14:creationId xmlns:p14="http://schemas.microsoft.com/office/powerpoint/2010/main" val="78071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E58F-3876-9EF5-489D-00ABFD763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تخمین تابع تبدیل به کمک تابه </a:t>
            </a:r>
            <a:r>
              <a:rPr lang="en-US" dirty="0" err="1"/>
              <a:t>Sysidentification</a:t>
            </a:r>
            <a:endParaRPr lang="fa-IR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35BBBA5-352A-43E3-83DF-50C98DA5F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419" y="1866378"/>
            <a:ext cx="4289162" cy="346970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9DB228-C9F5-47F1-7A51-25AEC9D01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13" y="1866378"/>
            <a:ext cx="2313305" cy="16922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A81DC5-1EB2-3D07-D6B7-FDFAB3D71EF6}"/>
              </a:ext>
            </a:extLst>
          </p:cNvPr>
          <p:cNvSpPr txBox="1"/>
          <p:nvPr/>
        </p:nvSpPr>
        <p:spPr>
          <a:xfrm>
            <a:off x="523212" y="3916906"/>
            <a:ext cx="6093912" cy="1971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tf1</a:t>
            </a:r>
            <a:r>
              <a:rPr lang="fa-I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From input "u1" to output "y1</a:t>
            </a:r>
            <a:r>
              <a:rPr lang="fa-I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":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0">
              <a:lnSpc>
                <a:spcPct val="107000"/>
              </a:lnSpc>
              <a:spcAft>
                <a:spcPts val="800"/>
              </a:spcAft>
            </a:pPr>
            <a:r>
              <a:rPr lang="fa-I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0.1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 - 0.2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0">
              <a:lnSpc>
                <a:spcPct val="107000"/>
              </a:lnSpc>
              <a:spcAft>
                <a:spcPts val="800"/>
              </a:spcAft>
            </a:pPr>
            <a:r>
              <a:rPr lang="fa-IR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-------------------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 rtl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s^3 + 0.9 s^2 + 9 s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453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221D-4B09-8E20-049C-5756AA8F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/>
              <a:t>تعیین محدوده پایداری به کمک معیار پایداری راث و مکان یابی هندسی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6F1202-7D6F-8D8E-2361-3A0BB2F57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47" y="1869473"/>
            <a:ext cx="4538753" cy="4593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2DAA1A-1907-33B3-14A9-0B32DE2DB1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266" y="2738294"/>
            <a:ext cx="3166110" cy="2855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753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320AA-6811-10A0-282A-CF78B2BF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بررسی محدوده پایداری با جبرانساز </a:t>
            </a:r>
            <a:r>
              <a:rPr lang="en-US" dirty="0"/>
              <a:t>PD</a:t>
            </a:r>
            <a:r>
              <a:rPr lang="fa-IR" dirty="0"/>
              <a:t> ( </a:t>
            </a:r>
            <a:r>
              <a:rPr lang="en-US" dirty="0"/>
              <a:t> 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C(s) = K(s-z</a:t>
            </a:r>
            <a:r>
              <a:rPr lang="en-US" sz="30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fa-IR" dirty="0"/>
              <a:t>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8EEB71-A6C9-FEF0-27AB-3D2495324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831" y="1710978"/>
            <a:ext cx="3118546" cy="2802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DF9E44-40E8-880A-80A8-0637356E8D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36727" y="1710978"/>
            <a:ext cx="3118546" cy="2802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B95205-1A97-1109-732B-CF34C141CF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623" y="1710978"/>
            <a:ext cx="3118546" cy="28028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3E4B44-C6C2-0F7B-A395-29A5EE621556}"/>
              </a:ext>
            </a:extLst>
          </p:cNvPr>
          <p:cNvSpPr txBox="1"/>
          <p:nvPr/>
        </p:nvSpPr>
        <p:spPr>
          <a:xfrm>
            <a:off x="9776940" y="4777690"/>
            <a:ext cx="1012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 z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&lt; 0</a:t>
            </a:r>
            <a:endParaRPr lang="fa-I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A7D90F-4DCE-FF05-786C-3924AC161308}"/>
              </a:ext>
            </a:extLst>
          </p:cNvPr>
          <p:cNvSpPr txBox="1"/>
          <p:nvPr/>
        </p:nvSpPr>
        <p:spPr>
          <a:xfrm>
            <a:off x="5596128" y="4777690"/>
            <a:ext cx="999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 z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0</a:t>
            </a:r>
            <a:endParaRPr lang="fa-I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EEFF98-1163-434D-4AC8-1DE010DF77FF}"/>
              </a:ext>
            </a:extLst>
          </p:cNvPr>
          <p:cNvSpPr txBox="1"/>
          <p:nvPr/>
        </p:nvSpPr>
        <p:spPr>
          <a:xfrm>
            <a:off x="1620024" y="4765701"/>
            <a:ext cx="999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 z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 0</a:t>
            </a:r>
            <a:endParaRPr lang="fa-I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5A0588-9FFC-7C00-782C-E324BBC29A84}"/>
              </a:ext>
            </a:extLst>
          </p:cNvPr>
          <p:cNvSpPr txBox="1"/>
          <p:nvPr/>
        </p:nvSpPr>
        <p:spPr>
          <a:xfrm>
            <a:off x="9349416" y="5226178"/>
            <a:ext cx="1853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پایداری به ازای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K</a:t>
            </a:r>
            <a:r>
              <a:rPr lang="fa-I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منفی</a:t>
            </a:r>
            <a:endParaRPr lang="fa-I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35081D-892A-B7A1-213B-09F826DF8C5A}"/>
              </a:ext>
            </a:extLst>
          </p:cNvPr>
          <p:cNvSpPr txBox="1"/>
          <p:nvPr/>
        </p:nvSpPr>
        <p:spPr>
          <a:xfrm>
            <a:off x="5169408" y="5226178"/>
            <a:ext cx="1853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پایداری به ازای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K</a:t>
            </a:r>
            <a:r>
              <a:rPr lang="fa-I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مثبت</a:t>
            </a:r>
            <a:endParaRPr lang="fa-I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F4DFB1-67DE-DFD4-67B1-1AE70DB7F8DC}"/>
              </a:ext>
            </a:extLst>
          </p:cNvPr>
          <p:cNvSpPr txBox="1"/>
          <p:nvPr/>
        </p:nvSpPr>
        <p:spPr>
          <a:xfrm>
            <a:off x="1322832" y="5229962"/>
            <a:ext cx="1853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پایداری به ازای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K</a:t>
            </a:r>
            <a:r>
              <a:rPr lang="fa-I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مثبت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438188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15085F-371F-D4FE-6660-5265D24A18F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r" rtl="1"/>
                <a:r>
                  <a:rPr lang="fa-IR" dirty="0"/>
                  <a:t>بررسی محدوده پایداری با جبرانساز </a:t>
                </a:r>
                <a:r>
                  <a:rPr lang="en-US" dirty="0"/>
                  <a:t>PI</a:t>
                </a:r>
                <a:r>
                  <a:rPr lang="fa-IR" dirty="0"/>
                  <a:t> (</a:t>
                </a:r>
                <a:r>
                  <a:rPr lang="en-US" sz="3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C(s) = K</a:t>
                </a:r>
                <a14:m>
                  <m:oMath xmlns:m="http://schemas.openxmlformats.org/officeDocument/2006/math">
                    <m:r>
                      <a:rPr lang="en-US" sz="3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f>
                      <m:fPr>
                        <m:ctrlPr>
                          <a:rPr lang="en-US" sz="30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s</m:t>
                        </m:r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3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z</m:t>
                        </m:r>
                        <m:r>
                          <a:rPr lang="en-US" sz="3000" baseline="-25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  <m:r>
                          <a:rPr lang="en-US" sz="3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a:rPr lang="en-US" sz="3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fa-IR" dirty="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15085F-371F-D4FE-6660-5265D24A18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1492" b="-10440"/>
                </a:stretch>
              </a:blipFill>
            </p:spPr>
            <p:txBody>
              <a:bodyPr/>
              <a:lstStyle/>
              <a:p>
                <a:r>
                  <a:rPr lang="fa-I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F2C0F17-3D2F-DEF0-E44A-F46416C2A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0265" y="1508125"/>
            <a:ext cx="2951735" cy="26204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8984B52-2C3C-AE09-C7B2-7EE269374277}"/>
              </a:ext>
            </a:extLst>
          </p:cNvPr>
          <p:cNvGrpSpPr/>
          <p:nvPr/>
        </p:nvGrpSpPr>
        <p:grpSpPr>
          <a:xfrm>
            <a:off x="6288531" y="3818194"/>
            <a:ext cx="2951734" cy="2583815"/>
            <a:chOff x="0" y="0"/>
            <a:chExt cx="5732780" cy="258381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ACB8476-4A64-20D9-8F32-D3329E931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32780" cy="25838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190C564-36BD-5374-C3D5-5EE8010BA568}"/>
                </a:ext>
              </a:extLst>
            </p:cNvPr>
            <p:cNvSpPr/>
            <p:nvPr/>
          </p:nvSpPr>
          <p:spPr>
            <a:xfrm>
              <a:off x="1873194" y="632792"/>
              <a:ext cx="858740" cy="1455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a-IR"/>
            </a:p>
          </p:txBody>
        </p:sp>
      </p:grpSp>
      <p:sp>
        <p:nvSpPr>
          <p:cNvPr id="10" name="Arrow: Left-Up 9">
            <a:extLst>
              <a:ext uri="{FF2B5EF4-FFF2-40B4-BE49-F238E27FC236}">
                <a16:creationId xmlns:a16="http://schemas.microsoft.com/office/drawing/2014/main" id="{C0F0FD57-E9D1-3C11-204B-1AE951672C2A}"/>
              </a:ext>
            </a:extLst>
          </p:cNvPr>
          <p:cNvSpPr/>
          <p:nvPr/>
        </p:nvSpPr>
        <p:spPr>
          <a:xfrm rot="10800000">
            <a:off x="7984764" y="2477074"/>
            <a:ext cx="1255501" cy="1341120"/>
          </a:xfrm>
          <a:prstGeom prst="leftUp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4F267F-AB8F-45FD-12A0-762A360FDD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508124"/>
            <a:ext cx="2951734" cy="26204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1C27633-8AC6-EED8-FC88-01067D1A4032}"/>
              </a:ext>
            </a:extLst>
          </p:cNvPr>
          <p:cNvGrpSpPr/>
          <p:nvPr/>
        </p:nvGrpSpPr>
        <p:grpSpPr>
          <a:xfrm>
            <a:off x="2929411" y="3818193"/>
            <a:ext cx="2951735" cy="2583815"/>
            <a:chOff x="0" y="0"/>
            <a:chExt cx="4592955" cy="258381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DF28EE0-509C-16FC-617E-F7F1DBA3D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0"/>
              <a:ext cx="4592955" cy="25838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539E64-8CC9-D60B-5833-B6A93939DC16}"/>
                </a:ext>
              </a:extLst>
            </p:cNvPr>
            <p:cNvSpPr/>
            <p:nvPr/>
          </p:nvSpPr>
          <p:spPr>
            <a:xfrm>
              <a:off x="704353" y="593035"/>
              <a:ext cx="858740" cy="14550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fa-IR"/>
            </a:p>
          </p:txBody>
        </p:sp>
      </p:grpSp>
      <p:sp>
        <p:nvSpPr>
          <p:cNvPr id="15" name="Arrow: Left-Up 14">
            <a:extLst>
              <a:ext uri="{FF2B5EF4-FFF2-40B4-BE49-F238E27FC236}">
                <a16:creationId xmlns:a16="http://schemas.microsoft.com/office/drawing/2014/main" id="{D762775C-F2C2-9BE8-D05A-F1DBE4366897}"/>
              </a:ext>
            </a:extLst>
          </p:cNvPr>
          <p:cNvSpPr/>
          <p:nvPr/>
        </p:nvSpPr>
        <p:spPr>
          <a:xfrm rot="16200000">
            <a:off x="2994543" y="2519882"/>
            <a:ext cx="1255501" cy="1341120"/>
          </a:xfrm>
          <a:prstGeom prst="leftUp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4830B7-FF48-1222-CB18-64FDBA6AEC6A}"/>
              </a:ext>
            </a:extLst>
          </p:cNvPr>
          <p:cNvSpPr txBox="1"/>
          <p:nvPr/>
        </p:nvSpPr>
        <p:spPr>
          <a:xfrm>
            <a:off x="10435308" y="4411228"/>
            <a:ext cx="1012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 z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&lt; 0</a:t>
            </a:r>
            <a:endParaRPr lang="fa-I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BA8A2C-B6AC-7D77-C6DD-AA20658CD39F}"/>
              </a:ext>
            </a:extLst>
          </p:cNvPr>
          <p:cNvSpPr txBox="1"/>
          <p:nvPr/>
        </p:nvSpPr>
        <p:spPr>
          <a:xfrm>
            <a:off x="1113092" y="4411228"/>
            <a:ext cx="1012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If  z</a:t>
            </a:r>
            <a:r>
              <a:rPr lang="en-US" sz="1800" baseline="-2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&gt; 0</a:t>
            </a:r>
            <a:endParaRPr lang="fa-I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6B1133-A326-7C2A-317E-D42C6974240C}"/>
              </a:ext>
            </a:extLst>
          </p:cNvPr>
          <p:cNvSpPr txBox="1"/>
          <p:nvPr/>
        </p:nvSpPr>
        <p:spPr>
          <a:xfrm>
            <a:off x="9922440" y="4872084"/>
            <a:ext cx="1853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پایداری به ازای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K</a:t>
            </a:r>
            <a:r>
              <a:rPr lang="fa-I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 منفی</a:t>
            </a:r>
            <a:endParaRPr lang="fa-I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DE033D-4D87-9CFE-F083-C1BC493B729B}"/>
              </a:ext>
            </a:extLst>
          </p:cNvPr>
          <p:cNvSpPr txBox="1"/>
          <p:nvPr/>
        </p:nvSpPr>
        <p:spPr>
          <a:xfrm>
            <a:off x="333976" y="4872084"/>
            <a:ext cx="2201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پایداری به ازای هیچ مقدار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B Nazanin" panose="00000400000000000000" pitchFamily="2" charset="-78"/>
              </a:rPr>
              <a:t>K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013005124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RegularSeedRightStep">
      <a:dk1>
        <a:srgbClr val="000000"/>
      </a:dk1>
      <a:lt1>
        <a:srgbClr val="FFFFFF"/>
      </a:lt1>
      <a:dk2>
        <a:srgbClr val="3B3521"/>
      </a:dk2>
      <a:lt2>
        <a:srgbClr val="E2E6E8"/>
      </a:lt2>
      <a:accent1>
        <a:srgbClr val="E16D2F"/>
      </a:accent1>
      <a:accent2>
        <a:srgbClr val="C39C1B"/>
      </a:accent2>
      <a:accent3>
        <a:srgbClr val="94AD24"/>
      </a:accent3>
      <a:accent4>
        <a:srgbClr val="59B819"/>
      </a:accent4>
      <a:accent5>
        <a:srgbClr val="27BB29"/>
      </a:accent5>
      <a:accent6>
        <a:srgbClr val="1AB95F"/>
      </a:accent6>
      <a:hlink>
        <a:srgbClr val="3C8AB4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622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Avenir Next LT Pro</vt:lpstr>
      <vt:lpstr>B Nazanin</vt:lpstr>
      <vt:lpstr>Calibri</vt:lpstr>
      <vt:lpstr>Cambria Math</vt:lpstr>
      <vt:lpstr>Goudy Old Style</vt:lpstr>
      <vt:lpstr>Wingdings</vt:lpstr>
      <vt:lpstr>FrostyVTI</vt:lpstr>
      <vt:lpstr>به نام خدا   پروژه کنترل خطی  نام ونام خانوادگی : حامد باغستانی(40116143)   پاییز 1403  </vt:lpstr>
      <vt:lpstr>فهرست مطالب</vt:lpstr>
      <vt:lpstr>PowerPoint Presentation</vt:lpstr>
      <vt:lpstr>تخمین تابع تبدیل سیستم</vt:lpstr>
      <vt:lpstr>PowerPoint Presentation</vt:lpstr>
      <vt:lpstr>تخمین تابع تبدیل به کمک تابه Sysidentification</vt:lpstr>
      <vt:lpstr>تعیین محدوده پایداری به کمک معیار پایداری راث و مکان یابی هندسی</vt:lpstr>
      <vt:lpstr>بررسی محدوده پایداری با جبرانساز PD (  C(s) = K(s-z0))</vt:lpstr>
      <vt:lpstr>بررسی محدوده پایداری با جبرانساز PI (C(s) = K  ((s-z0))/s)</vt:lpstr>
      <vt:lpstr>G(s) = 0,1/(s^2+0,9s+9)  طراحی جبران ساز برای سیستم </vt:lpstr>
      <vt:lpstr>استفاده از ابزار  sysotool برای طراحی جبران ساز</vt:lpstr>
      <vt:lpstr>طراحی به کمک تابع تبدیل حساسیت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989013631835</dc:creator>
  <cp:lastModifiedBy>989013631835</cp:lastModifiedBy>
  <cp:revision>49</cp:revision>
  <dcterms:created xsi:type="dcterms:W3CDTF">2025-02-03T01:23:04Z</dcterms:created>
  <dcterms:modified xsi:type="dcterms:W3CDTF">2025-02-05T13:09:57Z</dcterms:modified>
</cp:coreProperties>
</file>