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29"/>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481" r:id="rId62"/>
    <p:sldId id="374" r:id="rId63"/>
    <p:sldId id="372" r:id="rId64"/>
    <p:sldId id="373" r:id="rId65"/>
    <p:sldId id="375" r:id="rId66"/>
    <p:sldId id="469" r:id="rId67"/>
    <p:sldId id="377" r:id="rId68"/>
    <p:sldId id="378" r:id="rId69"/>
    <p:sldId id="451" r:id="rId70"/>
    <p:sldId id="482" r:id="rId71"/>
    <p:sldId id="379" r:id="rId72"/>
    <p:sldId id="380" r:id="rId73"/>
    <p:sldId id="362" r:id="rId74"/>
    <p:sldId id="465" r:id="rId75"/>
    <p:sldId id="467" r:id="rId76"/>
    <p:sldId id="484" r:id="rId77"/>
    <p:sldId id="485" r:id="rId78"/>
    <p:sldId id="483" r:id="rId79"/>
    <p:sldId id="327" r:id="rId80"/>
    <p:sldId id="463" r:id="rId81"/>
    <p:sldId id="464" r:id="rId82"/>
    <p:sldId id="490" r:id="rId83"/>
    <p:sldId id="384" r:id="rId84"/>
    <p:sldId id="470" r:id="rId85"/>
    <p:sldId id="471" r:id="rId86"/>
    <p:sldId id="452" r:id="rId87"/>
    <p:sldId id="453" r:id="rId88"/>
    <p:sldId id="454" r:id="rId89"/>
    <p:sldId id="457" r:id="rId90"/>
    <p:sldId id="458" r:id="rId91"/>
    <p:sldId id="459" r:id="rId92"/>
    <p:sldId id="489" r:id="rId93"/>
    <p:sldId id="460" r:id="rId94"/>
    <p:sldId id="461" r:id="rId95"/>
    <p:sldId id="462" r:id="rId96"/>
    <p:sldId id="488" r:id="rId97"/>
    <p:sldId id="491" r:id="rId98"/>
    <p:sldId id="473" r:id="rId99"/>
    <p:sldId id="492" r:id="rId100"/>
    <p:sldId id="475" r:id="rId101"/>
    <p:sldId id="476" r:id="rId102"/>
    <p:sldId id="477" r:id="rId103"/>
    <p:sldId id="478" r:id="rId104"/>
    <p:sldId id="479" r:id="rId105"/>
    <p:sldId id="493" r:id="rId106"/>
    <p:sldId id="480" r:id="rId107"/>
    <p:sldId id="511" r:id="rId108"/>
    <p:sldId id="513" r:id="rId109"/>
    <p:sldId id="514" r:id="rId110"/>
    <p:sldId id="515" r:id="rId111"/>
    <p:sldId id="494" r:id="rId112"/>
    <p:sldId id="495" r:id="rId113"/>
    <p:sldId id="510" r:id="rId114"/>
    <p:sldId id="496" r:id="rId115"/>
    <p:sldId id="497" r:id="rId116"/>
    <p:sldId id="498" r:id="rId117"/>
    <p:sldId id="499" r:id="rId118"/>
    <p:sldId id="500" r:id="rId119"/>
    <p:sldId id="501" r:id="rId120"/>
    <p:sldId id="502" r:id="rId121"/>
    <p:sldId id="503" r:id="rId122"/>
    <p:sldId id="504" r:id="rId123"/>
    <p:sldId id="505" r:id="rId124"/>
    <p:sldId id="506" r:id="rId125"/>
    <p:sldId id="507" r:id="rId126"/>
    <p:sldId id="508" r:id="rId127"/>
    <p:sldId id="509" r:id="rId128"/>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18/10/1446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18/10/1446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18/10/1446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a:xfrm>
            <a:off x="277906" y="1129552"/>
            <a:ext cx="11636188" cy="6185648"/>
          </a:xfrm>
        </p:spPr>
        <p:txBody>
          <a:bodyPr>
            <a:normAutofit/>
          </a:bodyPr>
          <a:lstStyle/>
          <a:p>
            <a:pPr algn="just" rtl="1"/>
            <a:r>
              <a:rPr lang="fa-IR" dirty="0">
                <a:cs typeface="B Nazanin" panose="00000400000000000000" pitchFamily="2" charset="-78"/>
              </a:rPr>
              <a:t>در این شکل کامپایلر همواره فرض خواهد کرد که دستورالعمل های </a:t>
            </a:r>
            <a:r>
              <a:rPr lang="en-US" dirty="0">
                <a:latin typeface="Courier New" panose="02070309020205020404" pitchFamily="49" charset="0"/>
                <a:cs typeface="Courier New" panose="02070309020205020404" pitchFamily="49" charset="0"/>
              </a:rPr>
              <a:t>name = name; </a:t>
            </a:r>
            <a:r>
              <a:rPr lang="fa-IR" dirty="0">
                <a:cs typeface="B Nazanin" panose="00000400000000000000" pitchFamily="2" charset="-78"/>
              </a:rPr>
              <a:t> یا </a:t>
            </a:r>
            <a:r>
              <a:rPr lang="en-US" dirty="0">
                <a:latin typeface="Courier New" panose="02070309020205020404" pitchFamily="49" charset="0"/>
                <a:cs typeface="Courier New" panose="02070309020205020404" pitchFamily="49" charset="0"/>
              </a:rPr>
              <a:t>balance = balance;  </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ناظر به متغیر موضعی یعنی پارامترهای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latin typeface="Courier New" panose="02070309020205020404" pitchFamily="49" charset="0"/>
                <a:cs typeface="Courier New" panose="02070309020205020404" pitchFamily="49" charset="0"/>
              </a:rPr>
              <a:t>balance</a:t>
            </a:r>
            <a:r>
              <a:rPr lang="en-US" dirty="0">
                <a:cs typeface="B Nazanin" panose="00000400000000000000" pitchFamily="2" charset="-78"/>
              </a:rPr>
              <a:t> </a:t>
            </a:r>
            <a:r>
              <a:rPr lang="fa-IR" dirty="0">
                <a:cs typeface="B Nazanin" panose="00000400000000000000" pitchFamily="2" charset="-78"/>
              </a:rPr>
              <a:t> می باشند. </a:t>
            </a:r>
          </a:p>
          <a:p>
            <a:pPr algn="just" rtl="1"/>
            <a:endParaRPr lang="fa-IR" dirty="0">
              <a:cs typeface="B Nazanin" panose="00000400000000000000" pitchFamily="2" charset="-78"/>
            </a:endParaRPr>
          </a:p>
          <a:p>
            <a:pPr algn="just" rtl="1"/>
            <a:r>
              <a:rPr lang="fa-IR" dirty="0">
                <a:cs typeface="B Nazanin" panose="00000400000000000000" pitchFamily="2" charset="-78"/>
              </a:rPr>
              <a:t>این باعث می‌شود که پارامتر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مجددا به مقدار خودش و پارامتر </a:t>
            </a:r>
            <a:r>
              <a:rPr lang="en-US" dirty="0">
                <a:latin typeface="Courier New" panose="02070309020205020404" pitchFamily="49" charset="0"/>
                <a:cs typeface="Courier New" panose="02070309020205020404" pitchFamily="49" charset="0"/>
              </a:rPr>
              <a:t>balance</a:t>
            </a:r>
            <a:r>
              <a:rPr lang="en-US" dirty="0">
                <a:cs typeface="B Nazanin" panose="00000400000000000000" pitchFamily="2" charset="-78"/>
              </a:rPr>
              <a:t> </a:t>
            </a:r>
            <a:r>
              <a:rPr lang="fa-IR" dirty="0">
                <a:cs typeface="B Nazanin" panose="00000400000000000000" pitchFamily="2" charset="-78"/>
              </a:rPr>
              <a:t> نیز مجددا به خودشان تخصیص داده شوند و از طرفی به متغیرهای نمونه‌ی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latin typeface="Courier New" panose="02070309020205020404" pitchFamily="49" charset="0"/>
                <a:cs typeface="Courier New" panose="02070309020205020404" pitchFamily="49" charset="0"/>
              </a:rPr>
              <a:t>balance</a:t>
            </a:r>
            <a:r>
              <a:rPr lang="en-US" dirty="0">
                <a:cs typeface="B Nazanin" panose="00000400000000000000" pitchFamily="2" charset="-78"/>
              </a:rPr>
              <a:t> </a:t>
            </a:r>
            <a:r>
              <a:rPr lang="fa-IR" dirty="0">
                <a:cs typeface="B Nazanin" panose="00000400000000000000" pitchFamily="2" charset="-78"/>
              </a:rPr>
              <a:t> هیچ مقداری تخصیص داده نشود! </a:t>
            </a:r>
          </a:p>
          <a:p>
            <a:pPr algn="just" rtl="1"/>
            <a:endParaRPr lang="fa-IR" dirty="0">
              <a:cs typeface="B Nazanin" panose="00000400000000000000" pitchFamily="2" charset="-78"/>
            </a:endParaRPr>
          </a:p>
          <a:p>
            <a:pPr algn="just" rtl="1"/>
            <a:r>
              <a:rPr lang="fa-IR" dirty="0">
                <a:cs typeface="B Nazanin" panose="00000400000000000000" pitchFamily="2" charset="-78"/>
              </a:rPr>
              <a:t>به منظور تفکیک بین متغیرهای نمونه و پارامتر در </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می توان از ارجاع </a:t>
            </a:r>
            <a:r>
              <a:rPr lang="en-US" dirty="0">
                <a:latin typeface="Courier New" panose="02070309020205020404" pitchFamily="49" charset="0"/>
                <a:cs typeface="Courier New" panose="02070309020205020404" pitchFamily="49" charset="0"/>
              </a:rPr>
              <a:t>this</a:t>
            </a:r>
            <a:r>
              <a:rPr lang="en-US" dirty="0">
                <a:cs typeface="B Nazanin" panose="00000400000000000000" pitchFamily="2" charset="-78"/>
              </a:rPr>
              <a:t> </a:t>
            </a:r>
            <a:r>
              <a:rPr lang="fa-IR" dirty="0">
                <a:cs typeface="B Nazanin" panose="00000400000000000000" pitchFamily="2" charset="-78"/>
              </a:rPr>
              <a:t> استفاده نمود.</a:t>
            </a:r>
          </a:p>
          <a:p>
            <a:pPr algn="just" rtl="1"/>
            <a:endParaRPr lang="fa-IR" dirty="0">
              <a:cs typeface="B Nazanin" panose="00000400000000000000" pitchFamily="2" charset="-78"/>
            </a:endParaRPr>
          </a:p>
          <a:p>
            <a:pPr algn="just" rtl="1"/>
            <a:r>
              <a:rPr lang="fa-IR" dirty="0">
                <a:cs typeface="B Nazanin" panose="00000400000000000000" pitchFamily="2" charset="-78"/>
              </a:rPr>
              <a:t>کلید واژه‌ی</a:t>
            </a:r>
            <a:r>
              <a:rPr lang="en-US" dirty="0">
                <a:latin typeface="Courier New" panose="02070309020205020404" pitchFamily="49" charset="0"/>
                <a:cs typeface="Courier New" panose="02070309020205020404" pitchFamily="49" charset="0"/>
              </a:rPr>
              <a:t>this</a:t>
            </a:r>
            <a:r>
              <a:rPr lang="en-US" dirty="0">
                <a:cs typeface="B Nazanin" panose="00000400000000000000" pitchFamily="2" charset="-78"/>
              </a:rPr>
              <a:t> </a:t>
            </a:r>
            <a:r>
              <a:rPr lang="fa-IR" dirty="0">
                <a:cs typeface="B Nazanin" panose="00000400000000000000" pitchFamily="2" charset="-78"/>
              </a:rPr>
              <a:t> به شئ فعلی از کلاس که در حال استفاده است ارجاع می‌کند. با استفاده از</a:t>
            </a:r>
            <a:r>
              <a:rPr lang="en-US" dirty="0">
                <a:latin typeface="Courier New" panose="02070309020205020404" pitchFamily="49" charset="0"/>
                <a:cs typeface="Courier New" panose="02070309020205020404" pitchFamily="49" charset="0"/>
              </a:rPr>
              <a:t>this</a:t>
            </a:r>
            <a:r>
              <a:rPr lang="en-US" dirty="0">
                <a:cs typeface="B Nazanin" panose="00000400000000000000" pitchFamily="2" charset="-78"/>
              </a:rPr>
              <a:t> </a:t>
            </a:r>
            <a:r>
              <a:rPr lang="fa-IR" dirty="0">
                <a:cs typeface="B Nazanin" panose="00000400000000000000" pitchFamily="2" charset="-78"/>
              </a:rPr>
              <a:t> یک شئ می‌تواند به خودش ارجاع بکند. </a:t>
            </a:r>
          </a:p>
        </p:txBody>
      </p:sp>
      <p:sp>
        <p:nvSpPr>
          <p:cNvPr id="4" name="Title 1">
            <a:extLst>
              <a:ext uri="{FF2B5EF4-FFF2-40B4-BE49-F238E27FC236}">
                <a16:creationId xmlns:a16="http://schemas.microsoft.com/office/drawing/2014/main" id="{D678899D-A070-7919-38B2-882434E9016C}"/>
              </a:ext>
            </a:extLst>
          </p:cNvPr>
          <p:cNvSpPr txBox="1">
            <a:spLocks/>
          </p:cNvSpPr>
          <p:nvPr/>
        </p:nvSpPr>
        <p:spPr>
          <a:xfrm>
            <a:off x="3859306" y="290806"/>
            <a:ext cx="447338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88049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a:xfrm>
            <a:off x="286871" y="1368425"/>
            <a:ext cx="11376211" cy="5166846"/>
          </a:xfrm>
        </p:spPr>
        <p:txBody>
          <a:bodyPr>
            <a:normAutofit lnSpcReduction="10000"/>
          </a:bodyPr>
          <a:lstStyle/>
          <a:p>
            <a:pPr algn="r" rtl="1"/>
            <a:r>
              <a:rPr lang="fa-IR" dirty="0">
                <a:cs typeface="B Nazanin" panose="00000400000000000000" pitchFamily="2" charset="-78"/>
              </a:rPr>
              <a:t>برای تفکیک متغیرهای نمونه‌ی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latin typeface="Courier New" panose="02070309020205020404" pitchFamily="49" charset="0"/>
                <a:cs typeface="Courier New" panose="02070309020205020404" pitchFamily="49" charset="0"/>
              </a:rPr>
              <a:t>balance</a:t>
            </a:r>
            <a:r>
              <a:rPr lang="en-US" dirty="0">
                <a:cs typeface="B Nazanin" panose="00000400000000000000" pitchFamily="2" charset="-78"/>
              </a:rPr>
              <a:t> </a:t>
            </a:r>
            <a:r>
              <a:rPr lang="fa-IR" dirty="0">
                <a:cs typeface="B Nazanin" panose="00000400000000000000" pitchFamily="2" charset="-78"/>
              </a:rPr>
              <a:t> از پارامترهای همنام نسخه‌ی سازنده زیر از </a:t>
            </a:r>
            <a:r>
              <a:rPr lang="en-US" dirty="0">
                <a:latin typeface="Courier New" panose="02070309020205020404" pitchFamily="49" charset="0"/>
                <a:cs typeface="Courier New" panose="02070309020205020404" pitchFamily="49" charset="0"/>
              </a:rPr>
              <a:t>this</a:t>
            </a:r>
            <a:r>
              <a:rPr lang="en-US" dirty="0">
                <a:cs typeface="B Nazanin" panose="00000400000000000000" pitchFamily="2" charset="-78"/>
              </a:rPr>
              <a:t> </a:t>
            </a:r>
            <a:r>
              <a:rPr lang="fa-IR" dirty="0">
                <a:cs typeface="B Nazanin" panose="00000400000000000000" pitchFamily="2" charset="-78"/>
              </a:rPr>
              <a:t> استفاده می‌کند.</a:t>
            </a:r>
          </a:p>
          <a:p>
            <a:pPr algn="r" rtl="1"/>
            <a:endParaRPr lang="en-US" dirty="0"/>
          </a:p>
          <a:p>
            <a:pPr marL="0" indent="0">
              <a:buNone/>
            </a:pPr>
            <a:r>
              <a:rPr lang="en-US" dirty="0">
                <a:latin typeface="Courier New" panose="02070309020205020404" pitchFamily="49" charset="0"/>
                <a:cs typeface="Courier New" panose="02070309020205020404" pitchFamily="49" charset="0"/>
              </a:rPr>
              <a:t>public Account(String name, double balance) {</a:t>
            </a:r>
          </a:p>
          <a:p>
            <a:pPr marL="0" indent="0">
              <a:buNone/>
            </a:pPr>
            <a:r>
              <a:rPr lang="en-US" dirty="0">
                <a:latin typeface="Courier New" panose="02070309020205020404" pitchFamily="49" charset="0"/>
                <a:cs typeface="Courier New" panose="02070309020205020404" pitchFamily="49" charset="0"/>
              </a:rPr>
              <a:t>    this.name = name; </a:t>
            </a:r>
          </a:p>
          <a:p>
            <a:pPr marL="0" indent="0">
              <a:buNone/>
            </a:pPr>
            <a:r>
              <a:rPr lang="en-US" dirty="0">
                <a:latin typeface="Courier New" panose="02070309020205020404" pitchFamily="49" charset="0"/>
                <a:cs typeface="Courier New" panose="02070309020205020404" pitchFamily="49" charset="0"/>
              </a:rPr>
              <a:t>    if (balance &gt; 0.0)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this.balance</a:t>
            </a:r>
            <a:r>
              <a:rPr lang="en-US" dirty="0">
                <a:latin typeface="Courier New" panose="02070309020205020404" pitchFamily="49" charset="0"/>
                <a:cs typeface="Courier New" panose="02070309020205020404" pitchFamily="49" charset="0"/>
              </a:rPr>
              <a:t> = balance; </a:t>
            </a:r>
          </a:p>
          <a:p>
            <a:pPr marL="0" indent="0">
              <a:buNone/>
            </a:pPr>
            <a:r>
              <a:rPr lang="en-US" dirty="0">
                <a:latin typeface="Courier New" panose="02070309020205020404" pitchFamily="49" charset="0"/>
                <a:cs typeface="Courier New" panose="02070309020205020404" pitchFamily="49" charset="0"/>
              </a:rPr>
              <a:t>}</a:t>
            </a:r>
          </a:p>
          <a:p>
            <a:pPr algn="just" rtl="1"/>
            <a:r>
              <a:rPr lang="fa-IR" dirty="0">
                <a:cs typeface="B Nazanin" panose="00000400000000000000" pitchFamily="2" charset="-78"/>
              </a:rPr>
              <a:t>در این تخصیص </a:t>
            </a:r>
            <a:r>
              <a:rPr lang="en-US" dirty="0">
                <a:latin typeface="Courier New" panose="02070309020205020404" pitchFamily="49" charset="0"/>
                <a:cs typeface="Courier New" panose="02070309020205020404" pitchFamily="49" charset="0"/>
              </a:rPr>
              <a:t>this.name </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و </a:t>
            </a:r>
            <a:r>
              <a:rPr lang="en-US" dirty="0" err="1">
                <a:latin typeface="Courier New" panose="02070309020205020404" pitchFamily="49" charset="0"/>
                <a:cs typeface="Courier New" panose="02070309020205020404" pitchFamily="49" charset="0"/>
              </a:rPr>
              <a:t>this.balance</a:t>
            </a:r>
            <a:r>
              <a:rPr lang="en-US" dirty="0">
                <a:latin typeface="Courier New" panose="02070309020205020404" pitchFamily="49" charset="0"/>
                <a:cs typeface="Courier New" panose="02070309020205020404" pitchFamily="49" charset="0"/>
              </a:rPr>
              <a:t> </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به متغیرهای نمونه‌ی</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latin typeface="Courier New" panose="02070309020205020404" pitchFamily="49" charset="0"/>
                <a:cs typeface="Courier New" panose="02070309020205020404" pitchFamily="49" charset="0"/>
              </a:rPr>
              <a:t>balance</a:t>
            </a:r>
            <a:r>
              <a:rPr lang="fa-IR" dirty="0">
                <a:cs typeface="B Nazanin" panose="00000400000000000000" pitchFamily="2" charset="-78"/>
              </a:rPr>
              <a:t>ی که متعلق به این کلاس هستند ارجاع می کنند. این در حقیقت همان شیئی که در حال ایجاد است می‌باشد و نه پارامترهای </a:t>
            </a:r>
            <a:r>
              <a:rPr lang="en-US" dirty="0">
                <a:latin typeface="Courier New" panose="02070309020205020404" pitchFamily="49" charset="0"/>
                <a:cs typeface="Courier New" panose="02070309020205020404" pitchFamily="49" charset="0"/>
              </a:rPr>
              <a:t>name</a:t>
            </a:r>
            <a:r>
              <a:rPr lang="en-US" dirty="0">
                <a:cs typeface="B Nazanin" panose="00000400000000000000" pitchFamily="2" charset="-78"/>
              </a:rPr>
              <a:t> </a:t>
            </a:r>
            <a:r>
              <a:rPr lang="fa-IR" dirty="0">
                <a:cs typeface="B Nazanin" panose="00000400000000000000" pitchFamily="2" charset="-78"/>
              </a:rPr>
              <a:t> و </a:t>
            </a:r>
            <a:r>
              <a:rPr lang="en-US" dirty="0">
                <a:cs typeface="B Nazanin" panose="00000400000000000000" pitchFamily="2" charset="-78"/>
              </a:rPr>
              <a:t>.</a:t>
            </a:r>
            <a:r>
              <a:rPr lang="en-US" dirty="0">
                <a:latin typeface="Courier New" panose="02070309020205020404" pitchFamily="49" charset="0"/>
                <a:cs typeface="Courier New" panose="02070309020205020404" pitchFamily="49" charset="0"/>
              </a:rPr>
              <a:t>balance</a:t>
            </a:r>
            <a:endParaRPr lang="en-US" dirty="0">
              <a:cs typeface="B Nazanin" panose="00000400000000000000" pitchFamily="2" charset="-78"/>
            </a:endParaRPr>
          </a:p>
          <a:p>
            <a:endParaRPr lang="fa-IR" dirty="0"/>
          </a:p>
        </p:txBody>
      </p:sp>
      <p:sp>
        <p:nvSpPr>
          <p:cNvPr id="4" name="Title 1">
            <a:extLst>
              <a:ext uri="{FF2B5EF4-FFF2-40B4-BE49-F238E27FC236}">
                <a16:creationId xmlns:a16="http://schemas.microsoft.com/office/drawing/2014/main" id="{B935AD68-882D-A8DF-3D2E-8E8531628425}"/>
              </a:ext>
            </a:extLst>
          </p:cNvPr>
          <p:cNvSpPr txBox="1">
            <a:spLocks/>
          </p:cNvSpPr>
          <p:nvPr/>
        </p:nvSpPr>
        <p:spPr>
          <a:xfrm>
            <a:off x="3859306" y="290806"/>
            <a:ext cx="447338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0106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a:xfrm>
            <a:off x="182881" y="785782"/>
            <a:ext cx="11631168" cy="1518147"/>
          </a:xfrm>
        </p:spPr>
        <p:txBody>
          <a:bodyPr/>
          <a:lstStyle/>
          <a:p>
            <a:pPr algn="just" rtl="1"/>
            <a:r>
              <a:rPr lang="fa-IR" dirty="0">
                <a:cs typeface="B Nazanin" panose="00000400000000000000" pitchFamily="2" charset="-78"/>
              </a:rPr>
              <a:t>استفاده از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منحصر به تفکیک قائل شدن بین متغیرهای نمونه و اسم پارامتر نیست. </a:t>
            </a:r>
          </a:p>
          <a:p>
            <a:pPr algn="just" rtl="1"/>
            <a:r>
              <a:rPr lang="fa-IR" dirty="0">
                <a:cs typeface="B Nazanin" panose="00000400000000000000" pitchFamily="2" charset="-78"/>
              </a:rPr>
              <a:t>کلاس </a:t>
            </a:r>
            <a:r>
              <a:rPr lang="en-US" dirty="0">
                <a:latin typeface="Baskerville Old Face" panose="02020602080505020303" pitchFamily="18" charset="0"/>
                <a:cs typeface="B Nazanin" panose="00000400000000000000" pitchFamily="2" charset="-78"/>
              </a:rPr>
              <a:t>Rectangle</a:t>
            </a:r>
            <a:r>
              <a:rPr lang="fa-IR" dirty="0">
                <a:cs typeface="B Nazanin" panose="00000400000000000000" pitchFamily="2" charset="-78"/>
              </a:rPr>
              <a:t> زیر از</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هم برای سازنده‌ی دو آرگومانی و هم متد </a:t>
            </a:r>
            <a:r>
              <a:rPr lang="en-US" dirty="0" err="1">
                <a:latin typeface="Baskerville Old Face" panose="02020602080505020303" pitchFamily="18" charset="0"/>
                <a:cs typeface="B Nazanin" panose="00000400000000000000" pitchFamily="2" charset="-78"/>
              </a:rPr>
              <a:t>biggerRectangle</a:t>
            </a:r>
            <a:r>
              <a:rPr lang="en-US" dirty="0">
                <a:latin typeface="Baskerville Old Face" panose="02020602080505020303" pitchFamily="18" charset="0"/>
                <a:cs typeface="B Nazanin" panose="00000400000000000000" pitchFamily="2" charset="-78"/>
              </a:rPr>
              <a:t>()</a:t>
            </a:r>
            <a:r>
              <a:rPr lang="en-US" dirty="0">
                <a:cs typeface="B Nazanin" panose="00000400000000000000" pitchFamily="2" charset="-78"/>
              </a:rPr>
              <a:t> </a:t>
            </a:r>
            <a:r>
              <a:rPr lang="fa-IR" dirty="0">
                <a:cs typeface="B Nazanin" panose="00000400000000000000" pitchFamily="2" charset="-78"/>
              </a:rPr>
              <a:t> استفاده می‌کند.</a:t>
            </a:r>
          </a:p>
          <a:p>
            <a:pPr algn="just"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CDC3980C-4188-0B58-5611-E32C3160E6BA}"/>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pic>
        <p:nvPicPr>
          <p:cNvPr id="5" name="Content Placeholder 3">
            <a:extLst>
              <a:ext uri="{FF2B5EF4-FFF2-40B4-BE49-F238E27FC236}">
                <a16:creationId xmlns:a16="http://schemas.microsoft.com/office/drawing/2014/main" id="{F54B32F1-0CD6-C310-5341-C4E99B9D6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345" y="2112265"/>
            <a:ext cx="7643309" cy="4480560"/>
          </a:xfrm>
          <a:prstGeom prst="rect">
            <a:avLst/>
          </a:prstGeom>
        </p:spPr>
      </p:pic>
    </p:spTree>
    <p:extLst>
      <p:ext uri="{BB962C8B-B14F-4D97-AF65-F5344CB8AC3E}">
        <p14:creationId xmlns:p14="http://schemas.microsoft.com/office/powerpoint/2010/main" val="283308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882" y="949371"/>
            <a:ext cx="9756764" cy="5719482"/>
          </a:xfrm>
          <a:prstGeom prst="rect">
            <a:avLst/>
          </a:prstGeom>
        </p:spPr>
      </p:pic>
      <p:sp>
        <p:nvSpPr>
          <p:cNvPr id="3" name="Title 1">
            <a:extLst>
              <a:ext uri="{FF2B5EF4-FFF2-40B4-BE49-F238E27FC236}">
                <a16:creationId xmlns:a16="http://schemas.microsoft.com/office/drawing/2014/main" id="{291BC701-79C6-BD27-2719-D815BE16B4CD}"/>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0172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a:xfrm>
            <a:off x="277905" y="1335741"/>
            <a:ext cx="11618259" cy="5351930"/>
          </a:xfrm>
        </p:spPr>
        <p:txBody>
          <a:bodyPr>
            <a:normAutofit/>
          </a:bodyPr>
          <a:lstStyle/>
          <a:p>
            <a:pPr algn="just" rtl="1"/>
            <a:r>
              <a:rPr lang="fa-IR" dirty="0">
                <a:cs typeface="B Nazanin" panose="00000400000000000000" pitchFamily="2" charset="-78"/>
              </a:rPr>
              <a:t>مشابه مثال قبل در سازنده‌ی دو آرگومانی</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برای تفکیک قابل شدن بین متغیرهای نمونه و پارامترهای همنام  استفاده شده است.</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اما از سویی دیگر متد </a:t>
            </a:r>
            <a:r>
              <a:rPr lang="en-US" dirty="0">
                <a:latin typeface="Baskerville Old Face" panose="02020602080505020303" pitchFamily="18" charset="0"/>
                <a:cs typeface="B Nazanin" panose="00000400000000000000" pitchFamily="2" charset="-78"/>
              </a:rPr>
              <a:t>Rectangle </a:t>
            </a:r>
            <a:r>
              <a:rPr lang="en-US" dirty="0" err="1">
                <a:latin typeface="Baskerville Old Face" panose="02020602080505020303" pitchFamily="18" charset="0"/>
                <a:cs typeface="B Nazanin" panose="00000400000000000000" pitchFamily="2" charset="-78"/>
              </a:rPr>
              <a:t>biggerRectangle</a:t>
            </a:r>
            <a:r>
              <a:rPr lang="en-US" dirty="0">
                <a:latin typeface="Baskerville Old Face" panose="02020602080505020303" pitchFamily="18" charset="0"/>
                <a:cs typeface="B Nazanin" panose="00000400000000000000" pitchFamily="2" charset="-78"/>
              </a:rPr>
              <a:t>(Rectangle r)</a:t>
            </a:r>
            <a:r>
              <a:rPr lang="en-US" dirty="0">
                <a:cs typeface="B Nazanin" panose="00000400000000000000" pitchFamily="2" charset="-78"/>
              </a:rPr>
              <a:t> </a:t>
            </a:r>
            <a:r>
              <a:rPr lang="fa-IR" dirty="0">
                <a:cs typeface="B Nazanin" panose="00000400000000000000" pitchFamily="2" charset="-78"/>
              </a:rPr>
              <a:t> از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برای ارجاع به شئ مورد فراخوانی یا شئ فعلی و بنابراین برای مقایسه‌ی مساحت شئ مورد فراخوانی با مساحت شئ پارامتر استفاده می‌شود.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بدون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راه دیگری برای ارجاع به شئ مورد فراخوانی نیست و هیچ راهی برای مقایسه‌ی مناسب این دو نیست.</a:t>
            </a:r>
          </a:p>
          <a:p>
            <a:pPr algn="r" rtl="1"/>
            <a:endParaRPr lang="fa-IR" dirty="0"/>
          </a:p>
        </p:txBody>
      </p:sp>
      <p:sp>
        <p:nvSpPr>
          <p:cNvPr id="4" name="Title 1">
            <a:extLst>
              <a:ext uri="{FF2B5EF4-FFF2-40B4-BE49-F238E27FC236}">
                <a16:creationId xmlns:a16="http://schemas.microsoft.com/office/drawing/2014/main" id="{AA200F40-0FBE-3579-F3F9-50380AA6413F}"/>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24320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a:xfrm>
            <a:off x="277905" y="1335741"/>
            <a:ext cx="11618259" cy="5351930"/>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دقت کنید که در کلاس اجراگر </a:t>
            </a:r>
            <a:r>
              <a:rPr lang="en-US" dirty="0">
                <a:latin typeface="Baskerville Old Face" panose="02020602080505020303" pitchFamily="18" charset="0"/>
                <a:cs typeface="B Nazanin" panose="00000400000000000000" pitchFamily="2" charset="-78"/>
              </a:rPr>
              <a:t>Rectangle</a:t>
            </a:r>
            <a:r>
              <a:rPr lang="en-US" dirty="0">
                <a:cs typeface="B Nazanin" panose="00000400000000000000" pitchFamily="2" charset="-78"/>
              </a:rPr>
              <a:t> </a:t>
            </a:r>
            <a:r>
              <a:rPr lang="fa-IR" dirty="0">
                <a:cs typeface="B Nazanin" panose="00000400000000000000" pitchFamily="2" charset="-78"/>
              </a:rPr>
              <a:t> متد </a:t>
            </a:r>
            <a:r>
              <a:rPr lang="en-US" dirty="0">
                <a:latin typeface="Baskerville Old Face" panose="02020602080505020303" pitchFamily="18" charset="0"/>
                <a:cs typeface="B Nazanin" panose="00000400000000000000" pitchFamily="2" charset="-78"/>
              </a:rPr>
              <a:t>main</a:t>
            </a:r>
            <a:r>
              <a:rPr lang="en-US" dirty="0">
                <a:cs typeface="B Nazanin" panose="00000400000000000000" pitchFamily="2" charset="-78"/>
              </a:rPr>
              <a:t> </a:t>
            </a:r>
            <a:r>
              <a:rPr lang="fa-IR" dirty="0">
                <a:cs typeface="B Nazanin" panose="00000400000000000000" pitchFamily="2" charset="-78"/>
              </a:rPr>
              <a:t> شامل فراخوانی </a:t>
            </a:r>
            <a:r>
              <a:rPr lang="en-US" dirty="0">
                <a:latin typeface="Baskerville Old Face" panose="02020602080505020303" pitchFamily="18" charset="0"/>
                <a:cs typeface="B Nazanin" panose="00000400000000000000" pitchFamily="2" charset="-78"/>
              </a:rPr>
              <a:t>r1.biggerRectangle(r2) </a:t>
            </a:r>
            <a:r>
              <a:rPr lang="fa-IR" dirty="0">
                <a:cs typeface="B Nazanin" panose="00000400000000000000" pitchFamily="2" charset="-78"/>
              </a:rPr>
              <a:t>به </a:t>
            </a:r>
            <a:r>
              <a:rPr lang="en-US" dirty="0" err="1">
                <a:latin typeface="Baskerville Old Face" panose="02020602080505020303" pitchFamily="18" charset="0"/>
                <a:cs typeface="B Nazanin" panose="00000400000000000000" pitchFamily="2" charset="-78"/>
              </a:rPr>
              <a:t>biggerRectangle</a:t>
            </a:r>
            <a:r>
              <a:rPr lang="en-US" dirty="0">
                <a:latin typeface="Baskerville Old Face" panose="02020602080505020303" pitchFamily="18" charset="0"/>
                <a:cs typeface="B Nazanin" panose="00000400000000000000" pitchFamily="2" charset="-78"/>
              </a:rPr>
              <a:t>()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است. متد </a:t>
            </a:r>
            <a:r>
              <a:rPr lang="en-US" dirty="0" err="1">
                <a:latin typeface="Baskerville Old Face" panose="02020602080505020303" pitchFamily="18" charset="0"/>
                <a:cs typeface="B Nazanin" panose="00000400000000000000" pitchFamily="2" charset="-78"/>
              </a:rPr>
              <a:t>biggerRectangle</a:t>
            </a:r>
            <a:r>
              <a:rPr lang="en-US" dirty="0">
                <a:latin typeface="Baskerville Old Face" panose="02020602080505020303" pitchFamily="18" charset="0"/>
                <a:cs typeface="B Nazanin" panose="00000400000000000000" pitchFamily="2" charset="-78"/>
              </a:rPr>
              <a:t>()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مرجعی به </a:t>
            </a:r>
            <a:r>
              <a:rPr lang="en-US" dirty="0">
                <a:latin typeface="Baskerville Old Face" panose="02020602080505020303" pitchFamily="18" charset="0"/>
                <a:cs typeface="B Nazanin" panose="00000400000000000000" pitchFamily="2" charset="-78"/>
              </a:rPr>
              <a:t>Rectangle</a:t>
            </a:r>
            <a:r>
              <a:rPr lang="fa-IR" dirty="0">
                <a:cs typeface="B Nazanin" panose="00000400000000000000" pitchFamily="2" charset="-78"/>
              </a:rPr>
              <a:t>ی که مساحت بزرگ‌تری دارد </a:t>
            </a:r>
            <a:r>
              <a:rPr lang="en-US" dirty="0">
                <a:latin typeface="Baskerville Old Face" panose="02020602080505020303" pitchFamily="18" charset="0"/>
                <a:cs typeface="B Nazanin" panose="00000400000000000000" pitchFamily="2" charset="-78"/>
              </a:rPr>
              <a:t>(r1)</a:t>
            </a:r>
            <a:r>
              <a:rPr lang="fa-IR" dirty="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یا </a:t>
            </a:r>
            <a:r>
              <a:rPr lang="en-US" dirty="0">
                <a:latin typeface="Baskerville Old Face" panose="02020602080505020303" pitchFamily="18" charset="0"/>
                <a:cs typeface="B Nazanin" panose="00000400000000000000" pitchFamily="2" charset="-78"/>
              </a:rPr>
              <a:t>(r2)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برمی‌گرداند. وقتی که مساحت شئ مورد فراخوانی </a:t>
            </a:r>
            <a:r>
              <a:rPr lang="en-US" dirty="0">
                <a:latin typeface="Baskerville Old Face" panose="02020602080505020303" pitchFamily="18" charset="0"/>
                <a:cs typeface="B Nazanin" panose="00000400000000000000" pitchFamily="2" charset="-78"/>
              </a:rPr>
              <a:t>(r1)</a:t>
            </a:r>
            <a:r>
              <a:rPr lang="fa-IR" dirty="0">
                <a:cs typeface="B Nazanin" panose="00000400000000000000" pitchFamily="2" charset="-78"/>
              </a:rPr>
              <a:t> بزرگ تر باشد دستورالعمل </a:t>
            </a:r>
            <a:r>
              <a:rPr lang="en-US" dirty="0">
                <a:latin typeface="Baskerville Old Face" panose="02020602080505020303" pitchFamily="18" charset="0"/>
                <a:cs typeface="B Nazanin" panose="00000400000000000000" pitchFamily="2" charset="-78"/>
              </a:rPr>
              <a:t>return this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و در غیر این صورت </a:t>
            </a:r>
            <a:r>
              <a:rPr lang="en-US" dirty="0">
                <a:latin typeface="Baskerville Old Face" panose="02020602080505020303" pitchFamily="18" charset="0"/>
                <a:cs typeface="B Nazanin" panose="00000400000000000000" pitchFamily="2" charset="-78"/>
              </a:rPr>
              <a:t>return r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اجرا می‌شود.</a:t>
            </a:r>
          </a:p>
          <a:p>
            <a:pPr algn="just" rtl="1"/>
            <a:endParaRPr lang="fa-IR" dirty="0">
              <a:cs typeface="B Nazanin" panose="00000400000000000000" pitchFamily="2" charset="-78"/>
            </a:endParaRPr>
          </a:p>
          <a:p>
            <a:pPr algn="just" rtl="1"/>
            <a:r>
              <a:rPr lang="fa-IR" dirty="0">
                <a:cs typeface="B Nazanin" panose="00000400000000000000" pitchFamily="2" charset="-78"/>
              </a:rPr>
              <a:t>در چنین نمایشی </a:t>
            </a:r>
            <a:r>
              <a:rPr lang="en-US" dirty="0">
                <a:latin typeface="Baskerville Old Face" panose="02020602080505020303" pitchFamily="18" charset="0"/>
                <a:cs typeface="B Nazanin" panose="00000400000000000000" pitchFamily="2" charset="-78"/>
              </a:rPr>
              <a:t>r1.biggerRectangle(2)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مرجعی به </a:t>
            </a:r>
            <a:r>
              <a:rPr lang="en-US" dirty="0">
                <a:latin typeface="Baskerville Old Face" panose="02020602080505020303" pitchFamily="18" charset="0"/>
                <a:cs typeface="B Nazanin" panose="00000400000000000000" pitchFamily="2" charset="-78"/>
              </a:rPr>
              <a:t>(r1)</a:t>
            </a:r>
            <a:r>
              <a:rPr lang="fa-IR" dirty="0">
                <a:cs typeface="B Nazanin" panose="00000400000000000000" pitchFamily="2" charset="-78"/>
              </a:rPr>
              <a:t> که مورد فراخوانی قرار گرفته برمی‌گرداند. </a:t>
            </a:r>
          </a:p>
          <a:p>
            <a:pPr algn="r" rtl="1"/>
            <a:endParaRPr lang="fa-IR" dirty="0"/>
          </a:p>
        </p:txBody>
      </p:sp>
      <p:sp>
        <p:nvSpPr>
          <p:cNvPr id="2" name="Title 1">
            <a:extLst>
              <a:ext uri="{FF2B5EF4-FFF2-40B4-BE49-F238E27FC236}">
                <a16:creationId xmlns:a16="http://schemas.microsoft.com/office/drawing/2014/main" id="{654A4910-DE46-7085-2B3C-0AF2ED4FAEA2}"/>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17928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963" y="2962656"/>
            <a:ext cx="9594101" cy="1937632"/>
          </a:xfrm>
          <a:prstGeom prst="rect">
            <a:avLst/>
          </a:prstGeom>
        </p:spPr>
      </p:pic>
      <p:sp>
        <p:nvSpPr>
          <p:cNvPr id="3" name="Title 1">
            <a:extLst>
              <a:ext uri="{FF2B5EF4-FFF2-40B4-BE49-F238E27FC236}">
                <a16:creationId xmlns:a16="http://schemas.microsoft.com/office/drawing/2014/main" id="{5E918E9D-C353-0AD2-CA4B-D6EDB317CD78}"/>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0501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347D16-1CD9-08F6-8756-1164A02BE073}"/>
              </a:ext>
            </a:extLst>
          </p:cNvPr>
          <p:cNvSpPr>
            <a:spLocks noGrp="1"/>
          </p:cNvSpPr>
          <p:nvPr>
            <p:ph idx="1"/>
          </p:nvPr>
        </p:nvSpPr>
        <p:spPr>
          <a:xfrm>
            <a:off x="242047" y="918742"/>
            <a:ext cx="11779623" cy="2057541"/>
          </a:xfrm>
        </p:spPr>
        <p:txBody>
          <a:bodyPr/>
          <a:lstStyle/>
          <a:p>
            <a:pPr algn="just" rtl="1"/>
            <a:r>
              <a:rPr lang="fa-IR" dirty="0">
                <a:cs typeface="B Nazanin" panose="00000400000000000000" pitchFamily="2" charset="-78"/>
              </a:rPr>
              <a:t>یکی دیگر از کاربردهای کلیدواژه‌ی</a:t>
            </a:r>
            <a:r>
              <a:rPr lang="en-US" dirty="0">
                <a:latin typeface="Baskerville Old Face" panose="02020602080505020303" pitchFamily="18" charset="0"/>
                <a:cs typeface="B Nazanin" panose="00000400000000000000" pitchFamily="2" charset="-78"/>
              </a:rPr>
              <a:t>this </a:t>
            </a:r>
            <a:r>
              <a:rPr lang="fa-IR" dirty="0">
                <a:cs typeface="B Nazanin" panose="00000400000000000000" pitchFamily="2" charset="-78"/>
              </a:rPr>
              <a:t> فراخوانی یک سازنده از درون سازنده‌ی دیگر است.</a:t>
            </a:r>
          </a:p>
          <a:p>
            <a:pPr algn="just" rtl="1"/>
            <a:endParaRPr lang="fa-IR" dirty="0">
              <a:cs typeface="2  Homa" panose="00000400000000000000" pitchFamily="2" charset="-78"/>
            </a:endParaRPr>
          </a:p>
          <a:p>
            <a:pPr algn="just" rtl="1"/>
            <a:r>
              <a:rPr lang="fa-IR" dirty="0">
                <a:cs typeface="2  Homa" panose="00000400000000000000" pitchFamily="2" charset="-78"/>
              </a:rPr>
              <a:t>مثال: کلاس زیر یک اتاق را بسته سازی می‌کند. این کلاس حاوی دو سازنده‌ی تقریبا مشابه است. تنها تفاوت در تخصیص مقادیر به طول، عرض و ارتفاع می‌باشد.</a:t>
            </a:r>
          </a:p>
          <a:p>
            <a:pPr algn="just"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93F4E5D8-633F-ACB5-195F-358AB5BB0B58}"/>
              </a:ext>
            </a:extLst>
          </p:cNvPr>
          <p:cNvSpPr txBox="1">
            <a:spLocks/>
          </p:cNvSpPr>
          <p:nvPr/>
        </p:nvSpPr>
        <p:spPr>
          <a:xfrm>
            <a:off x="2315134" y="189147"/>
            <a:ext cx="75617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در فراخوانی متد</a:t>
            </a:r>
          </a:p>
          <a:p>
            <a:pPr algn="ctr"/>
            <a:endParaRPr lang="fa-IR" b="1" dirty="0">
              <a:solidFill>
                <a:srgbClr val="C00000"/>
              </a:solidFill>
              <a:latin typeface="Baskerville Old Face" panose="02020602080505020303" pitchFamily="18" charset="0"/>
              <a:cs typeface="2  Titr" panose="00000700000000000000" pitchFamily="2" charset="-78"/>
            </a:endParaRPr>
          </a:p>
        </p:txBody>
      </p:sp>
      <p:pic>
        <p:nvPicPr>
          <p:cNvPr id="5" name="Content Placeholder 3">
            <a:extLst>
              <a:ext uri="{FF2B5EF4-FFF2-40B4-BE49-F238E27FC236}">
                <a16:creationId xmlns:a16="http://schemas.microsoft.com/office/drawing/2014/main" id="{C0A53C77-BFB6-C170-030F-006ED3408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741" y="2768228"/>
            <a:ext cx="3881718" cy="3945449"/>
          </a:xfrm>
          <a:prstGeom prst="rect">
            <a:avLst/>
          </a:prstGeom>
        </p:spPr>
      </p:pic>
    </p:spTree>
    <p:extLst>
      <p:ext uri="{BB962C8B-B14F-4D97-AF65-F5344CB8AC3E}">
        <p14:creationId xmlns:p14="http://schemas.microsoft.com/office/powerpoint/2010/main" val="151185609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650584-7ECC-20C4-D54E-DD9A6DEB2DEF}"/>
              </a:ext>
            </a:extLst>
          </p:cNvPr>
          <p:cNvSpPr>
            <a:spLocks noGrp="1"/>
          </p:cNvSpPr>
          <p:nvPr>
            <p:ph idx="1"/>
          </p:nvPr>
        </p:nvSpPr>
        <p:spPr>
          <a:xfrm>
            <a:off x="259976" y="806824"/>
            <a:ext cx="11528612" cy="5880847"/>
          </a:xfrm>
        </p:spPr>
        <p:txBody>
          <a:bodyPr>
            <a:normAutofit fontScale="85000" lnSpcReduction="20000"/>
          </a:bodyPr>
          <a:lstStyle/>
          <a:p>
            <a:pPr algn="r" rtl="1"/>
            <a:endParaRPr lang="fa-IR" dirty="0"/>
          </a:p>
          <a:p>
            <a:pPr algn="just" rtl="1"/>
            <a:r>
              <a:rPr lang="fa-IR" dirty="0">
                <a:cs typeface="B Nazanin" panose="00000400000000000000" pitchFamily="2" charset="-78"/>
              </a:rPr>
              <a:t>این امکان وجود دارد که با استفاده از کلیدواژه‌ی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به همراه لیست پارامتری سازنده‌ی سه آرگومانی، این سازنده را از درون سازنده‌ی پیش فرض فراخوانی نمود. در این صورت می توان سازنده‌ی پیش فرض را به صورت زیر بازنویسی نمود.</a:t>
            </a:r>
          </a:p>
          <a:p>
            <a:pPr algn="just" rtl="1"/>
            <a:endParaRPr lang="fa-IR" dirty="0">
              <a:cs typeface="B Nazanin" panose="00000400000000000000" pitchFamily="2" charset="-78"/>
            </a:endParaRPr>
          </a:p>
          <a:p>
            <a:pPr marL="0" indent="0" algn="just">
              <a:buNone/>
            </a:pPr>
            <a:r>
              <a:rPr lang="en-US" dirty="0">
                <a:latin typeface="Courier New" panose="02070309020205020404" pitchFamily="49" charset="0"/>
                <a:cs typeface="Courier New" panose="02070309020205020404" pitchFamily="49" charset="0"/>
              </a:rPr>
              <a:t>public Room() {‌</a:t>
            </a:r>
          </a:p>
          <a:p>
            <a:pPr marL="0" indent="0" algn="just">
              <a:buNone/>
            </a:pPr>
            <a:r>
              <a:rPr lang="en-US" dirty="0">
                <a:latin typeface="Courier New" panose="02070309020205020404" pitchFamily="49" charset="0"/>
                <a:cs typeface="Courier New" panose="02070309020205020404" pitchFamily="49" charset="0"/>
              </a:rPr>
              <a:t>    this(9, 12, 8);</a:t>
            </a:r>
          </a:p>
          <a:p>
            <a:pPr marL="0" indent="0" algn="just">
              <a:buNone/>
            </a:pPr>
            <a:r>
              <a:rPr lang="en-US" dirty="0">
                <a:latin typeface="Courier New" panose="02070309020205020404" pitchFamily="49" charset="0"/>
                <a:cs typeface="Courier New" panose="02070309020205020404" pitchFamily="49" charset="0"/>
              </a:rPr>
              <a:t>}</a:t>
            </a:r>
          </a:p>
          <a:p>
            <a:pPr algn="just" rtl="1"/>
            <a:r>
              <a:rPr lang="fa-IR" dirty="0">
                <a:cs typeface="B Nazanin" panose="00000400000000000000" pitchFamily="2" charset="-78"/>
              </a:rPr>
              <a:t>دستورالعمل </a:t>
            </a:r>
            <a:r>
              <a:rPr lang="en-US" dirty="0">
                <a:latin typeface="Baskerville Old Face" panose="02020602080505020303" pitchFamily="18" charset="0"/>
                <a:cs typeface="B Nazanin" panose="00000400000000000000" pitchFamily="2" charset="-78"/>
              </a:rPr>
              <a:t>this(9,12,8)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یک فراخوانی به سازنده‌ی سه آرگومانی همان کلاس است. این عمل همان کار نسخه‌ی اولیه‌ی طولانی تر سازنده تک آرگومانی </a:t>
            </a:r>
            <a:r>
              <a:rPr lang="en-US" dirty="0">
                <a:latin typeface="Baskerville Old Face" panose="02020602080505020303" pitchFamily="18" charset="0"/>
                <a:cs typeface="B Nazanin" panose="00000400000000000000" pitchFamily="2" charset="-78"/>
              </a:rPr>
              <a:t>Room()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را انجام می‌دهد. دقت کنید که پیام به سازنده با استفاده از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ارسال می‌شود، نه آن گونه که ممکن است انتظارش را داشته باشید با فراخوانی صریح نام سازنده یعنی </a:t>
            </a:r>
            <a:r>
              <a:rPr lang="en-US" dirty="0">
                <a:latin typeface="Baskerville Old Face" panose="02020602080505020303" pitchFamily="18" charset="0"/>
                <a:cs typeface="B Nazanin" panose="00000400000000000000" pitchFamily="2" charset="-78"/>
              </a:rPr>
              <a:t>Room(9,12,8).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بنابراین قطعه کد زیر منجر به یک خطای نحوی با پیغام </a:t>
            </a:r>
            <a:r>
              <a:rPr lang="en-US" dirty="0">
                <a:latin typeface="Baskerville Old Face" panose="02020602080505020303" pitchFamily="18" charset="0"/>
                <a:cs typeface="B Nazanin" panose="00000400000000000000" pitchFamily="2" charset="-78"/>
              </a:rPr>
              <a:t>cannot find symbol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می‌شود. </a:t>
            </a:r>
          </a:p>
          <a:p>
            <a:pPr marL="0" indent="0" algn="just">
              <a:buNone/>
            </a:pPr>
            <a:r>
              <a:rPr lang="en-US" dirty="0">
                <a:latin typeface="Courier New" panose="02070309020205020404" pitchFamily="49" charset="0"/>
                <a:cs typeface="Courier New" panose="02070309020205020404" pitchFamily="49" charset="0"/>
              </a:rPr>
              <a:t>public Room() {</a:t>
            </a:r>
          </a:p>
          <a:p>
            <a:pPr marL="0" indent="0" algn="just">
              <a:buNone/>
            </a:pPr>
            <a:r>
              <a:rPr lang="en-US" dirty="0">
                <a:latin typeface="Courier New" panose="02070309020205020404" pitchFamily="49" charset="0"/>
                <a:cs typeface="Courier New" panose="02070309020205020404" pitchFamily="49" charset="0"/>
              </a:rPr>
              <a:t>    Room (9, 12, 8); //Error</a:t>
            </a:r>
          </a:p>
          <a:p>
            <a:pPr marL="0" indent="0" algn="just">
              <a:buNone/>
            </a:pPr>
            <a:r>
              <a:rPr lang="en-US" dirty="0">
                <a:latin typeface="Courier New" panose="02070309020205020404" pitchFamily="49" charset="0"/>
                <a:cs typeface="Courier New" panose="02070309020205020404" pitchFamily="49" charset="0"/>
              </a:rPr>
              <a:t>}</a:t>
            </a:r>
          </a:p>
          <a:p>
            <a:pPr algn="just" rtl="1"/>
            <a:r>
              <a:rPr lang="fa-IR" dirty="0">
                <a:cs typeface="B Nazanin" panose="00000400000000000000" pitchFamily="2" charset="-78"/>
              </a:rPr>
              <a:t>دقت شود که این شکل استفاده از </a:t>
            </a:r>
            <a:r>
              <a:rPr lang="en-US" dirty="0">
                <a:latin typeface="Baskerville Old Face" panose="02020602080505020303" pitchFamily="18" charset="0"/>
                <a:cs typeface="B Nazanin" panose="00000400000000000000" pitchFamily="2" charset="-78"/>
              </a:rPr>
              <a:t>this</a:t>
            </a:r>
            <a:r>
              <a:rPr lang="en-US" dirty="0">
                <a:cs typeface="B Nazanin" panose="00000400000000000000" pitchFamily="2" charset="-78"/>
              </a:rPr>
              <a:t> </a:t>
            </a:r>
            <a:r>
              <a:rPr lang="fa-IR" dirty="0">
                <a:cs typeface="B Nazanin" panose="00000400000000000000" pitchFamily="2" charset="-78"/>
              </a:rPr>
              <a:t> در بدنه‌ی سازنده ها فقط به عنوان اولین دستورالعمل می‌تواند مورد استفاده قرار گیرد. لذا هیچ دستورالعمل دیگری نمی‌تواند قبل از فراخوانی بیاید به عنوان مثال نسخه زیر از </a:t>
            </a:r>
            <a:r>
              <a:rPr lang="en-US" dirty="0">
                <a:latin typeface="Baskerville Old Face" panose="02020602080505020303" pitchFamily="18" charset="0"/>
                <a:cs typeface="B Nazanin" panose="00000400000000000000" pitchFamily="2" charset="-78"/>
              </a:rPr>
              <a:t>Room()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اجرا نمی‌شود.</a:t>
            </a:r>
          </a:p>
          <a:p>
            <a:pPr algn="r" rtl="1"/>
            <a:endParaRPr lang="fa-IR" dirty="0"/>
          </a:p>
        </p:txBody>
      </p:sp>
    </p:spTree>
    <p:extLst>
      <p:ext uri="{BB962C8B-B14F-4D97-AF65-F5344CB8AC3E}">
        <p14:creationId xmlns:p14="http://schemas.microsoft.com/office/powerpoint/2010/main" val="310701509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6B774-BDD0-49E3-99F4-90D5880C7967}"/>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public Room() {</a:t>
            </a:r>
          </a:p>
          <a:p>
            <a:pPr marL="0" indent="0">
              <a:buNone/>
            </a:pPr>
            <a:r>
              <a:rPr lang="en-US" dirty="0">
                <a:latin typeface="Courier New" panose="02070309020205020404" pitchFamily="49" charset="0"/>
                <a:cs typeface="Courier New" panose="02070309020205020404" pitchFamily="49" charset="0"/>
              </a:rPr>
              <a:t>    length = 9;   //illegal first statement</a:t>
            </a:r>
          </a:p>
          <a:p>
            <a:pPr marL="0" indent="0">
              <a:buNone/>
            </a:pPr>
            <a:r>
              <a:rPr lang="en-US" dirty="0">
                <a:latin typeface="Courier New" panose="02070309020205020404" pitchFamily="49" charset="0"/>
                <a:cs typeface="Courier New" panose="02070309020205020404" pitchFamily="49" charset="0"/>
              </a:rPr>
              <a:t>    this(9,12,8); //this  must be the first statement</a:t>
            </a:r>
          </a:p>
          <a:p>
            <a:pPr marL="0" indent="0">
              <a:buNone/>
            </a:pPr>
            <a:r>
              <a:rPr lang="en-US" dirty="0">
                <a:latin typeface="Courier New" panose="02070309020205020404" pitchFamily="49" charset="0"/>
                <a:cs typeface="Courier New" panose="02070309020205020404" pitchFamily="49" charset="0"/>
              </a:rPr>
              <a:t>}</a:t>
            </a:r>
          </a:p>
          <a:p>
            <a:endParaRPr lang="fa-IR" dirty="0"/>
          </a:p>
        </p:txBody>
      </p:sp>
    </p:spTree>
    <p:extLst>
      <p:ext uri="{BB962C8B-B14F-4D97-AF65-F5344CB8AC3E}">
        <p14:creationId xmlns:p14="http://schemas.microsoft.com/office/powerpoint/2010/main" val="324473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EDE98-E525-F01F-7EE2-1303EE0C0D6A}"/>
              </a:ext>
            </a:extLst>
          </p:cNvPr>
          <p:cNvSpPr>
            <a:spLocks noGrp="1"/>
          </p:cNvSpPr>
          <p:nvPr>
            <p:ph idx="1"/>
          </p:nvPr>
        </p:nvSpPr>
        <p:spPr/>
        <p:txBody>
          <a:bodyPr/>
          <a:lstStyle/>
          <a:p>
            <a:pPr algn="r" rtl="1"/>
            <a:endParaRPr lang="fa-IR" dirty="0"/>
          </a:p>
          <a:p>
            <a:pPr algn="r" rtl="1"/>
            <a:endParaRPr lang="fa-IR" dirty="0"/>
          </a:p>
          <a:p>
            <a:pPr algn="just" rtl="1"/>
            <a:r>
              <a:rPr lang="fa-IR" dirty="0">
                <a:cs typeface="B Nazanin" panose="00000400000000000000" pitchFamily="2" charset="-78"/>
              </a:rPr>
              <a:t>این طرز استفاده از </a:t>
            </a:r>
            <a:r>
              <a:rPr lang="en-US" dirty="0">
                <a:cs typeface="B Nazanin" panose="00000400000000000000" pitchFamily="2" charset="-78"/>
              </a:rPr>
              <a:t>this </a:t>
            </a:r>
            <a:r>
              <a:rPr lang="fa-IR" dirty="0">
                <a:cs typeface="B Nazanin" panose="00000400000000000000" pitchFamily="2" charset="-78"/>
              </a:rPr>
              <a:t> راهی معمول برای استفاده‌ی مجدد از کد مقداردهی اولیه ای که توسط یکی دیگر از سازنده های کلاس فراهم شده است، به جای این که کدی مشابه در بدنه‌ی سازنده بدون آرگومان تعریف شود می‌باشد. بدین ترتیب از تکرار کد یکسان در برنامه جلوگیری می‌شود. حال اگر بخواهیم طرز مقداردهی اولیه‌ی اشیای کلاس را تغییر دهیم تنها سازنده‌ی اصلی که مورد فراخوانی سایر سازنده ها قرار می گیرد بایستی اصلاح شود.</a:t>
            </a:r>
          </a:p>
          <a:p>
            <a:pPr algn="r" rtl="1"/>
            <a:endParaRPr lang="fa-IR" dirty="0"/>
          </a:p>
        </p:txBody>
      </p:sp>
      <p:sp>
        <p:nvSpPr>
          <p:cNvPr id="4" name="Rectangle 1">
            <a:extLst>
              <a:ext uri="{FF2B5EF4-FFF2-40B4-BE49-F238E27FC236}">
                <a16:creationId xmlns:a16="http://schemas.microsoft.com/office/drawing/2014/main" id="{02F54A5A-3487-C44C-11AD-0D55A06035A6}"/>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fa-IR" altLang="fa-IR" sz="1100" b="1" i="0" u="none" strike="noStrike" cap="none" normalizeH="0" baseline="0">
                <a:ln>
                  <a:noFill/>
                </a:ln>
                <a:solidFill>
                  <a:srgbClr val="000000"/>
                </a:solidFill>
                <a:effectLst/>
                <a:latin typeface="Arial Unicode MS"/>
                <a:ea typeface="Times New Roman" panose="02020603050405020304" pitchFamily="18" charset="0"/>
                <a:cs typeface="B Nazanin" panose="00000400000000000000" pitchFamily="2" charset="-78"/>
              </a:rPr>
              <a:t>فراخوانی سازنده ای دیگر از درون یک سازنده با استفاده از </a:t>
            </a:r>
            <a:r>
              <a:rPr kumimoji="0" lang="en-US" altLang="fa-IR" sz="11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fa-IR" sz="800" b="0" i="0" u="none" strike="noStrike" cap="none" normalizeH="0" baseline="0">
                <a:ln>
                  <a:noFill/>
                </a:ln>
                <a:solidFill>
                  <a:schemeClr val="tx1"/>
                </a:solidFill>
                <a:effectLst/>
              </a:rPr>
              <a:t> </a:t>
            </a:r>
            <a:endParaRPr kumimoji="0" lang="en-US" altLang="fa-I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665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62D14-34DF-4B70-4459-3A156776F72B}"/>
              </a:ext>
            </a:extLst>
          </p:cNvPr>
          <p:cNvSpPr>
            <a:spLocks noGrp="1"/>
          </p:cNvSpPr>
          <p:nvPr>
            <p:ph idx="1"/>
          </p:nvPr>
        </p:nvSpPr>
        <p:spPr>
          <a:xfrm>
            <a:off x="389965" y="1180166"/>
            <a:ext cx="11412070" cy="5677834"/>
          </a:xfrm>
        </p:spPr>
        <p:txBody>
          <a:bodyPr>
            <a:normAutofit/>
          </a:bodyPr>
          <a:lstStyle/>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dirty="0">
                <a:effectLst/>
                <a:latin typeface="Times New Roman" panose="02020603050405020304" pitchFamily="18" charset="0"/>
                <a:ea typeface="Calibri" panose="020F0502020204030204" pitchFamily="34" charset="0"/>
                <a:cs typeface="B Nazanin" panose="00000400000000000000" pitchFamily="2" charset="-78"/>
              </a:rPr>
              <a:t>اشیا متشکل از مشخصه‌ها و رفتارها و یا همان داده‌ها و متدها هستند. هر شئ کپی منحصر به فرد خود از همه‌ی متغیرهای نمونه‌ی کلاس را دارد. مثلا هر کدام از سه شئ </a:t>
            </a:r>
            <a:r>
              <a:rPr lang="en-US" dirty="0">
                <a:effectLst/>
                <a:latin typeface="Times New Roman" panose="02020603050405020304" pitchFamily="18" charset="0"/>
                <a:ea typeface="Calibri" panose="020F0502020204030204" pitchFamily="34" charset="0"/>
                <a:cs typeface="B Nazanin" panose="00000400000000000000" pitchFamily="2" charset="-78"/>
              </a:rPr>
              <a:t>account0</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en-US" dirty="0">
                <a:effectLst/>
                <a:latin typeface="Times New Roman" panose="02020603050405020304" pitchFamily="18" charset="0"/>
                <a:ea typeface="Calibri" panose="020F0502020204030204" pitchFamily="34" charset="0"/>
                <a:cs typeface="B Nazanin" panose="00000400000000000000" pitchFamily="2" charset="-78"/>
              </a:rPr>
              <a:t>account1</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account2</a:t>
            </a:r>
            <a:r>
              <a:rPr lang="fa-IR" dirty="0">
                <a:effectLst/>
                <a:latin typeface="Times New Roman" panose="02020603050405020304" pitchFamily="18" charset="0"/>
                <a:ea typeface="Calibri" panose="020F0502020204030204" pitchFamily="34" charset="0"/>
                <a:cs typeface="B Nazanin" panose="00000400000000000000" pitchFamily="2" charset="-78"/>
              </a:rPr>
              <a:t> که در کلاس </a:t>
            </a:r>
            <a:r>
              <a:rPr lang="en-US" dirty="0" err="1">
                <a:effectLst/>
                <a:latin typeface="Times New Roman" panose="02020603050405020304" pitchFamily="18" charset="0"/>
                <a:ea typeface="Calibri" panose="020F0502020204030204" pitchFamily="34" charset="0"/>
                <a:cs typeface="B Nazanin" panose="00000400000000000000" pitchFamily="2" charset="-78"/>
              </a:rPr>
              <a:t>AccountTest</a:t>
            </a:r>
            <a:r>
              <a:rPr lang="fa-IR" dirty="0">
                <a:effectLst/>
                <a:latin typeface="Times New Roman" panose="02020603050405020304" pitchFamily="18" charset="0"/>
                <a:ea typeface="Calibri" panose="020F0502020204030204" pitchFamily="34" charset="0"/>
                <a:cs typeface="B Nazanin" panose="00000400000000000000" pitchFamily="2" charset="-78"/>
              </a:rPr>
              <a:t> دیدیم ذخیره سازی خاص خود از متغیرهای نمونه‌ی </a:t>
            </a:r>
            <a:r>
              <a:rPr lang="en-US" dirty="0">
                <a:effectLst/>
                <a:latin typeface="Times New Roman" panose="02020603050405020304" pitchFamily="18" charset="0"/>
                <a:ea typeface="Calibri" panose="020F0502020204030204" pitchFamily="34" charset="0"/>
                <a:cs typeface="B Nazanin" panose="00000400000000000000" pitchFamily="2" charset="-78"/>
              </a:rPr>
              <a:t>name</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balance</a:t>
            </a:r>
            <a:r>
              <a:rPr lang="fa-IR" dirty="0">
                <a:effectLst/>
                <a:latin typeface="Times New Roman" panose="02020603050405020304" pitchFamily="18" charset="0"/>
                <a:ea typeface="Calibri" panose="020F0502020204030204" pitchFamily="34" charset="0"/>
                <a:cs typeface="B Nazanin" panose="00000400000000000000" pitchFamily="2" charset="-78"/>
              </a:rPr>
              <a:t>شان را دارند. یعنی هر شئ حاوی داده‌ی منحصر به فرد خود است.</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dirty="0">
                <a:effectLst/>
                <a:latin typeface="Times New Roman" panose="02020603050405020304" pitchFamily="18" charset="0"/>
                <a:ea typeface="Calibri" panose="020F0502020204030204" pitchFamily="34" charset="0"/>
                <a:cs typeface="B Nazanin" panose="00000400000000000000" pitchFamily="2" charset="-78"/>
              </a:rPr>
              <a:t>گاهی اوقات ممکن است نیاز داشته باشیم که همه‌ی اشیای یک کلاس فقط یک کپی از یک متغیر خاص را مورد استفاده قرار دهند و این امر امکان پذیر است.</a:t>
            </a: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en-US"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B Nazanin" panose="00000400000000000000" pitchFamily="2" charset="-78"/>
              </a:rPr>
              <a:t>می‌تواند علاوه بر متغیرهای نمونه‌ی یک کلاس، همچنین متغیرهای کلاسی یا ایستا را تعریف کند.</a:t>
            </a:r>
            <a:r>
              <a:rPr lang="fa-IR" dirty="0">
                <a:effectLst/>
                <a:latin typeface="Times New Roman" panose="02020603050405020304" pitchFamily="18" charset="0"/>
                <a:ea typeface="Calibri" panose="020F0502020204030204" pitchFamily="34" charset="0"/>
                <a:cs typeface="B Nazanin" panose="00000400000000000000" pitchFamily="2" charset="-78"/>
              </a:rPr>
              <a:t> متغیر ایستا متغیریست که به کل کلاس اختصاص دارد نه به شیئی خاص از کلاس و توسط همه‌ی اشیای کلاس به اشتراک گذاشته می‌شود.</a:t>
            </a:r>
            <a:r>
              <a:rPr lang="fa-IR" dirty="0">
                <a:effectLst/>
                <a:latin typeface="Calibri" panose="020F0502020204030204" pitchFamily="34" charset="0"/>
                <a:ea typeface="Calibri" panose="020F0502020204030204" pitchFamily="34" charset="0"/>
                <a:cs typeface="B Nazanin" panose="00000400000000000000" pitchFamily="2" charset="-78"/>
              </a:rPr>
              <a:t> </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dirty="0">
                <a:effectLst/>
                <a:latin typeface="Times New Roman" panose="02020603050405020304" pitchFamily="18" charset="0"/>
                <a:ea typeface="Calibri" panose="020F0502020204030204" pitchFamily="34" charset="0"/>
                <a:cs typeface="B Nazanin" panose="00000400000000000000" pitchFamily="2" charset="-78"/>
              </a:rPr>
              <a:t>به محض این که متغیر </a:t>
            </a:r>
            <a:r>
              <a:rPr lang="en-US" dirty="0">
                <a:effectLst/>
                <a:latin typeface="Times New Roman" panose="02020603050405020304" pitchFamily="18" charset="0"/>
                <a:ea typeface="Calibri" panose="020F0502020204030204" pitchFamily="34" charset="0"/>
                <a:cs typeface="B Nazanin" panose="00000400000000000000" pitchFamily="2" charset="-78"/>
              </a:rPr>
              <a:t>static</a:t>
            </a:r>
            <a:r>
              <a:rPr lang="fa-IR" dirty="0">
                <a:effectLst/>
                <a:latin typeface="Times New Roman" panose="02020603050405020304" pitchFamily="18" charset="0"/>
                <a:ea typeface="Calibri" panose="020F0502020204030204" pitchFamily="34" charset="0"/>
                <a:cs typeface="B Nazanin" panose="00000400000000000000" pitchFamily="2" charset="-78"/>
              </a:rPr>
              <a:t>ی در یک کلاس تعریف شود این متغیر موجود است، صرف نظر از این که اصلا شیئی از کلاس ایجاد شده باشد یا خیر.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dirty="0">
                <a:effectLst/>
                <a:latin typeface="Times New Roman" panose="02020603050405020304" pitchFamily="18" charset="0"/>
                <a:ea typeface="Calibri" panose="020F0502020204030204" pitchFamily="34" charset="0"/>
                <a:cs typeface="B Nazanin" panose="00000400000000000000" pitchFamily="2" charset="-78"/>
              </a:rPr>
              <a:t>متغیرهای </a:t>
            </a:r>
            <a:r>
              <a:rPr lang="en-US" dirty="0">
                <a:effectLst/>
                <a:latin typeface="Times New Roman" panose="02020603050405020304" pitchFamily="18" charset="0"/>
                <a:ea typeface="Calibri" panose="020F0502020204030204" pitchFamily="34" charset="0"/>
                <a:cs typeface="B Nazanin" panose="00000400000000000000" pitchFamily="2" charset="-78"/>
              </a:rPr>
              <a:t>static</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Arial" panose="020B0604020202020204" pitchFamily="34" charset="0"/>
                <a:ea typeface="Calibri" panose="020F0502020204030204" pitchFamily="34" charset="0"/>
                <a:cs typeface="B Nazanin" panose="00000400000000000000" pitchFamily="2" charset="-78"/>
              </a:rPr>
              <a:t>به خصوص</a:t>
            </a:r>
            <a:r>
              <a:rPr lang="fa-IR" dirty="0">
                <a:effectLst/>
                <a:latin typeface="Times New Roman" panose="02020603050405020304" pitchFamily="18" charset="0"/>
                <a:ea typeface="Calibri" panose="020F0502020204030204" pitchFamily="34" charset="0"/>
                <a:cs typeface="B Nazanin" panose="00000400000000000000" pitchFamily="2" charset="-78"/>
              </a:rPr>
              <a:t> توسط همه‌ی متدهای کلاس قابل استفاده هستند.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4" name="Title 1">
            <a:extLst>
              <a:ext uri="{FF2B5EF4-FFF2-40B4-BE49-F238E27FC236}">
                <a16:creationId xmlns:a16="http://schemas.microsoft.com/office/drawing/2014/main" id="{4DC88CCA-4570-C4B5-8558-88B0E205FF71}"/>
              </a:ext>
            </a:extLst>
          </p:cNvPr>
          <p:cNvSpPr txBox="1">
            <a:spLocks/>
          </p:cNvSpPr>
          <p:nvPr/>
        </p:nvSpPr>
        <p:spPr>
          <a:xfrm>
            <a:off x="4081182" y="332582"/>
            <a:ext cx="4175313"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متغیرهای ایستا در کلاس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4166525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9D049-BFB4-F8F2-D463-8B814DF83EB6}"/>
              </a:ext>
            </a:extLst>
          </p:cNvPr>
          <p:cNvSpPr>
            <a:spLocks noGrp="1"/>
          </p:cNvSpPr>
          <p:nvPr>
            <p:ph idx="1"/>
          </p:nvPr>
        </p:nvSpPr>
        <p:spPr>
          <a:xfrm>
            <a:off x="251012" y="1394853"/>
            <a:ext cx="11689976" cy="2594441"/>
          </a:xfrm>
        </p:spPr>
        <p:txBody>
          <a:bodyPr/>
          <a:lstStyle/>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متغیر </a:t>
            </a:r>
            <a:r>
              <a:rPr lang="en-US" dirty="0">
                <a:effectLst/>
                <a:latin typeface="Times New Roman" panose="02020603050405020304" pitchFamily="18" charset="0"/>
                <a:ea typeface="Calibri" panose="020F0502020204030204" pitchFamily="34" charset="0"/>
                <a:cs typeface="B Nazanin" panose="00000400000000000000" pitchFamily="2" charset="-78"/>
              </a:rPr>
              <a:t>static</a:t>
            </a:r>
            <a:r>
              <a:rPr lang="fa-IR" dirty="0">
                <a:effectLst/>
                <a:latin typeface="Times New Roman" panose="02020603050405020304" pitchFamily="18" charset="0"/>
                <a:ea typeface="Calibri" panose="020F0502020204030204" pitchFamily="34" charset="0"/>
                <a:cs typeface="B Nazanin" panose="00000400000000000000" pitchFamily="2" charset="-78"/>
              </a:rPr>
              <a:t> در یک شئ خاص ذخیره نمی‌شود بلکه در یک مکان جدا در حافظه ذخیره می گردد و همه‌ی اشیای یک کلاس به همان مکان دسترسی خواهند داشت.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فارغ از این که چه تعداد شئ از یک کلاس ایجاد شده باشد برای هر متغیر </a:t>
            </a:r>
            <a:r>
              <a:rPr lang="en-US" dirty="0">
                <a:effectLst/>
                <a:latin typeface="Times New Roman" panose="02020603050405020304" pitchFamily="18" charset="0"/>
                <a:ea typeface="Calibri" panose="020F0502020204030204" pitchFamily="34" charset="0"/>
                <a:cs typeface="B Nazanin" panose="00000400000000000000" pitchFamily="2" charset="-78"/>
              </a:rPr>
              <a:t>static</a:t>
            </a:r>
            <a:r>
              <a:rPr lang="fa-IR" dirty="0">
                <a:effectLst/>
                <a:latin typeface="Times New Roman" panose="02020603050405020304" pitchFamily="18" charset="0"/>
                <a:ea typeface="Calibri" panose="020F0502020204030204" pitchFamily="34" charset="0"/>
                <a:cs typeface="B Nazanin" panose="00000400000000000000" pitchFamily="2" charset="-78"/>
              </a:rPr>
              <a:t> فقط یک کپی وجود دارد. </a:t>
            </a:r>
            <a:endParaRPr lang="fa-IR" dirty="0"/>
          </a:p>
        </p:txBody>
      </p:sp>
    </p:spTree>
    <p:extLst>
      <p:ext uri="{BB962C8B-B14F-4D97-AF65-F5344CB8AC3E}">
        <p14:creationId xmlns:p14="http://schemas.microsoft.com/office/powerpoint/2010/main" val="7157984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9D049-BFB4-F8F2-D463-8B814DF83EB6}"/>
              </a:ext>
            </a:extLst>
          </p:cNvPr>
          <p:cNvSpPr>
            <a:spLocks noGrp="1"/>
          </p:cNvSpPr>
          <p:nvPr>
            <p:ph idx="1"/>
          </p:nvPr>
        </p:nvSpPr>
        <p:spPr>
          <a:xfrm>
            <a:off x="251012" y="1338400"/>
            <a:ext cx="11689976" cy="1733829"/>
          </a:xfrm>
        </p:spPr>
        <p:txBody>
          <a:bodyPr/>
          <a:lstStyle/>
          <a:p>
            <a:pPr algn="just" rtl="1"/>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 فرض کنید هر شئ از یک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Employee</a:t>
            </a:r>
            <a:r>
              <a:rPr lang="fa-IR" dirty="0">
                <a:effectLst/>
                <a:latin typeface="Times New Roman" panose="02020603050405020304" pitchFamily="18" charset="0"/>
                <a:ea typeface="Calibri" panose="020F0502020204030204" pitchFamily="34" charset="0"/>
                <a:cs typeface="B Nazanin" panose="00000400000000000000" pitchFamily="2" charset="-78"/>
              </a:rPr>
              <a:t> یک کارمند منفرد را مدل می‌کند و هر کارمند یک درآمد واحد هفتگی دارد. با تعریف یک متغیر ایستای </a:t>
            </a:r>
            <a:r>
              <a:rPr lang="en-US" dirty="0" err="1">
                <a:effectLst/>
                <a:latin typeface="Times New Roman" panose="02020603050405020304" pitchFamily="18" charset="0"/>
                <a:ea typeface="Calibri" panose="020F0502020204030204" pitchFamily="34" charset="0"/>
                <a:cs typeface="B Nazanin" panose="00000400000000000000" pitchFamily="2" charset="-78"/>
              </a:rPr>
              <a:t>totalPayroll</a:t>
            </a:r>
            <a:r>
              <a:rPr lang="fa-IR" dirty="0">
                <a:effectLst/>
                <a:latin typeface="Times New Roman" panose="02020603050405020304" pitchFamily="18" charset="0"/>
                <a:ea typeface="Calibri" panose="020F0502020204030204" pitchFamily="34" charset="0"/>
                <a:cs typeface="B Nazanin" panose="00000400000000000000" pitchFamily="2" charset="-78"/>
              </a:rPr>
              <a:t> می توان مقدار کل حقوق های هفتگی را محاسبه نمود. در این صورت همه‌ی اشیا </a:t>
            </a:r>
            <a:r>
              <a:rPr lang="en-US" dirty="0" err="1">
                <a:effectLst/>
                <a:latin typeface="Times New Roman" panose="02020603050405020304" pitchFamily="18" charset="0"/>
                <a:ea typeface="Calibri" panose="020F0502020204030204" pitchFamily="34" charset="0"/>
                <a:cs typeface="B Nazanin" panose="00000400000000000000" pitchFamily="2" charset="-78"/>
              </a:rPr>
              <a:t>totalPayroll</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اشتراک می گذارند و فقط یک کپی از </a:t>
            </a:r>
            <a:r>
              <a:rPr lang="en-US" dirty="0" err="1">
                <a:effectLst/>
                <a:latin typeface="Times New Roman" panose="02020603050405020304" pitchFamily="18" charset="0"/>
                <a:ea typeface="Calibri" panose="020F0502020204030204" pitchFamily="34" charset="0"/>
                <a:cs typeface="B Nazanin" panose="00000400000000000000" pitchFamily="2" charset="-78"/>
              </a:rPr>
              <a:t>totalPayroll</a:t>
            </a:r>
            <a:r>
              <a:rPr lang="fa-IR" dirty="0">
                <a:effectLst/>
                <a:latin typeface="Times New Roman" panose="02020603050405020304" pitchFamily="18" charset="0"/>
                <a:ea typeface="Calibri" panose="020F0502020204030204" pitchFamily="34" charset="0"/>
                <a:cs typeface="B Nazanin" panose="00000400000000000000" pitchFamily="2" charset="-78"/>
              </a:rPr>
              <a:t> لازم است.</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4" name="Picture 3">
            <a:extLst>
              <a:ext uri="{FF2B5EF4-FFF2-40B4-BE49-F238E27FC236}">
                <a16:creationId xmlns:a16="http://schemas.microsoft.com/office/drawing/2014/main" id="{E1466E80-B567-05F6-6FC2-8EDB80BCE4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3362" y="2664304"/>
            <a:ext cx="4946025" cy="4193696"/>
          </a:xfrm>
          <a:prstGeom prst="rect">
            <a:avLst/>
          </a:prstGeom>
        </p:spPr>
      </p:pic>
    </p:spTree>
    <p:extLst>
      <p:ext uri="{BB962C8B-B14F-4D97-AF65-F5344CB8AC3E}">
        <p14:creationId xmlns:p14="http://schemas.microsoft.com/office/powerpoint/2010/main" val="31507937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882FC-BC04-65FF-61D5-019A3FC5DFB4}"/>
              </a:ext>
            </a:extLst>
          </p:cNvPr>
          <p:cNvSpPr>
            <a:spLocks noGrp="1"/>
          </p:cNvSpPr>
          <p:nvPr>
            <p:ph idx="1"/>
          </p:nvPr>
        </p:nvSpPr>
        <p:spPr>
          <a:xfrm>
            <a:off x="98613" y="770965"/>
            <a:ext cx="11905128" cy="1497106"/>
          </a:xfrm>
        </p:spPr>
        <p:txBody>
          <a:bodyPr/>
          <a:lstStyle/>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همچنین در صورتی که بخواهیم بدانیم چه تعداد شئ از یک کلاس ایجاد شده اند متغیر </a:t>
            </a:r>
            <a:r>
              <a:rPr lang="en-US" dirty="0">
                <a:effectLst/>
                <a:latin typeface="Times New Roman" panose="02020603050405020304" pitchFamily="18" charset="0"/>
                <a:ea typeface="Calibri" panose="020F0502020204030204" pitchFamily="34" charset="0"/>
                <a:cs typeface="B Nazanin" panose="00000400000000000000" pitchFamily="2" charset="-78"/>
              </a:rPr>
              <a:t>static</a:t>
            </a:r>
            <a:r>
              <a:rPr lang="fa-IR" dirty="0">
                <a:effectLst/>
                <a:latin typeface="Times New Roman" panose="02020603050405020304" pitchFamily="18" charset="0"/>
                <a:ea typeface="Calibri" panose="020F0502020204030204" pitchFamily="34" charset="0"/>
                <a:cs typeface="B Nazanin" panose="00000400000000000000" pitchFamily="2" charset="-78"/>
              </a:rPr>
              <a:t> مفید است.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fa-IR" b="1" dirty="0">
                <a:effectLst/>
                <a:latin typeface="Times New Roman" panose="02020603050405020304" pitchFamily="18" charset="0"/>
                <a:ea typeface="Calibri" panose="020F0502020204030204" pitchFamily="34" charset="0"/>
                <a:cs typeface="B Homa" panose="00000400000000000000" pitchFamily="2" charset="-78"/>
              </a:rPr>
              <a:t>مثال 12:</a:t>
            </a:r>
            <a:r>
              <a:rPr lang="fa-IR" dirty="0">
                <a:effectLst/>
                <a:latin typeface="Times New Roman" panose="02020603050405020304" pitchFamily="18" charset="0"/>
                <a:ea typeface="Calibri" panose="020F0502020204030204" pitchFamily="34" charset="0"/>
                <a:cs typeface="B Homa" panose="00000400000000000000" pitchFamily="2" charset="-78"/>
              </a:rPr>
              <a:t> در کلاس </a:t>
            </a:r>
            <a:r>
              <a:rPr lang="en-US" dirty="0">
                <a:effectLst/>
                <a:latin typeface="Times New Roman" panose="02020603050405020304" pitchFamily="18" charset="0"/>
                <a:ea typeface="Calibri" panose="020F0502020204030204" pitchFamily="34" charset="0"/>
                <a:cs typeface="B Homa" panose="00000400000000000000" pitchFamily="2" charset="-78"/>
              </a:rPr>
              <a:t>Student</a:t>
            </a:r>
            <a:r>
              <a:rPr lang="fa-IR" dirty="0">
                <a:effectLst/>
                <a:latin typeface="Times New Roman" panose="02020603050405020304" pitchFamily="18" charset="0"/>
                <a:ea typeface="Calibri" panose="020F0502020204030204" pitchFamily="34" charset="0"/>
                <a:cs typeface="B Homa" panose="00000400000000000000" pitchFamily="2" charset="-78"/>
              </a:rPr>
              <a:t> که در زیر تعریف شده است متغیر نمونه‌ی </a:t>
            </a:r>
            <a:r>
              <a:rPr lang="en-CA" dirty="0">
                <a:effectLst/>
                <a:latin typeface="Times New Roman" panose="02020603050405020304" pitchFamily="18" charset="0"/>
                <a:ea typeface="Calibri" panose="020F0502020204030204" pitchFamily="34" charset="0"/>
                <a:cs typeface="B Homa" panose="00000400000000000000" pitchFamily="2" charset="-78"/>
              </a:rPr>
              <a:t>count</a:t>
            </a:r>
            <a:r>
              <a:rPr lang="fa-IR" dirty="0">
                <a:effectLst/>
                <a:latin typeface="Times New Roman" panose="02020603050405020304" pitchFamily="18" charset="0"/>
                <a:ea typeface="Calibri" panose="020F0502020204030204" pitchFamily="34" charset="0"/>
                <a:cs typeface="B Homa" panose="00000400000000000000" pitchFamily="2" charset="-78"/>
              </a:rPr>
              <a:t> از نوع </a:t>
            </a:r>
            <a:r>
              <a:rPr lang="en-US" dirty="0">
                <a:effectLst/>
                <a:latin typeface="Times New Roman" panose="02020603050405020304" pitchFamily="18" charset="0"/>
                <a:ea typeface="Calibri" panose="020F0502020204030204" pitchFamily="34" charset="0"/>
                <a:cs typeface="B Homa" panose="00000400000000000000" pitchFamily="2" charset="-78"/>
              </a:rPr>
              <a:t>static</a:t>
            </a:r>
            <a:r>
              <a:rPr lang="en-US" dirty="0">
                <a:effectLst/>
                <a:latin typeface="B Homa" panose="00000400000000000000" pitchFamily="2" charset="-78"/>
                <a:ea typeface="Calibri" panose="020F0502020204030204" pitchFamily="34" charset="0"/>
                <a:cs typeface="Arial" panose="020B0604020202020204" pitchFamily="34" charset="0"/>
              </a:rPr>
              <a:t> </a:t>
            </a:r>
            <a:r>
              <a:rPr lang="fa-IR" dirty="0">
                <a:effectLst/>
                <a:latin typeface="B Homa" panose="00000400000000000000" pitchFamily="2" charset="-78"/>
                <a:ea typeface="Calibri" panose="020F0502020204030204" pitchFamily="34" charset="0"/>
                <a:cs typeface="B Homa" panose="00000400000000000000" pitchFamily="2" charset="-78"/>
              </a:rPr>
              <a:t>می‌باشد. </a:t>
            </a:r>
            <a:endParaRPr lang="en-US" dirty="0">
              <a:effectLst/>
              <a:latin typeface="Calibri" panose="020F0502020204030204" pitchFamily="34" charset="0"/>
              <a:ea typeface="Calibri" panose="020F0502020204030204" pitchFamily="34" charset="0"/>
              <a:cs typeface="B Homa" panose="00000400000000000000" pitchFamily="2" charset="-78"/>
            </a:endParaRPr>
          </a:p>
          <a:p>
            <a:pPr algn="r" rtl="1"/>
            <a:endParaRPr lang="fa-IR" dirty="0"/>
          </a:p>
        </p:txBody>
      </p:sp>
      <p:pic>
        <p:nvPicPr>
          <p:cNvPr id="4" name="Picture 3">
            <a:extLst>
              <a:ext uri="{FF2B5EF4-FFF2-40B4-BE49-F238E27FC236}">
                <a16:creationId xmlns:a16="http://schemas.microsoft.com/office/drawing/2014/main" id="{8C4C9441-8FDB-A2B3-14F4-52D2EFDF8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7186" y="1909484"/>
            <a:ext cx="4766857" cy="4930588"/>
          </a:xfrm>
          <a:prstGeom prst="rect">
            <a:avLst/>
          </a:prstGeom>
        </p:spPr>
      </p:pic>
    </p:spTree>
    <p:extLst>
      <p:ext uri="{BB962C8B-B14F-4D97-AF65-F5344CB8AC3E}">
        <p14:creationId xmlns:p14="http://schemas.microsoft.com/office/powerpoint/2010/main" val="42833211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D5412-FC28-8FBC-48A3-7FFE9CF0ABC4}"/>
              </a:ext>
            </a:extLst>
          </p:cNvPr>
          <p:cNvSpPr>
            <a:spLocks noGrp="1"/>
          </p:cNvSpPr>
          <p:nvPr>
            <p:ph idx="1"/>
          </p:nvPr>
        </p:nvSpPr>
        <p:spPr>
          <a:xfrm>
            <a:off x="89647" y="1201271"/>
            <a:ext cx="11905129" cy="4975692"/>
          </a:xfrm>
        </p:spPr>
        <p:txBody>
          <a:bodyPr/>
          <a:lstStyle/>
          <a:p>
            <a:pPr algn="just" rtl="1"/>
            <a:r>
              <a:rPr lang="fa-IR" dirty="0">
                <a:effectLst/>
                <a:latin typeface="Times New Roman" panose="02020603050405020304" pitchFamily="18" charset="0"/>
                <a:ea typeface="Calibri" panose="020F0502020204030204" pitchFamily="34" charset="0"/>
                <a:cs typeface="B Nazanin" panose="00000400000000000000" pitchFamily="2" charset="-78"/>
              </a:rPr>
              <a:t>اعلان خط 2 شامل تعدیل کننده‌ی </a:t>
            </a:r>
            <a:r>
              <a:rPr lang="en-US" dirty="0">
                <a:effectLst/>
                <a:latin typeface="Times New Roman" panose="02020603050405020304" pitchFamily="18" charset="0"/>
                <a:ea typeface="Calibri" panose="020F0502020204030204" pitchFamily="34" charset="0"/>
                <a:cs typeface="B Nazanin" panose="00000400000000000000" pitchFamily="2" charset="-78"/>
              </a:rPr>
              <a:t>static</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a:t>
            </a:r>
            <a:r>
              <a:rPr lang="en-US" dirty="0">
                <a:effectLst/>
                <a:latin typeface="Times New Roman" panose="02020603050405020304" pitchFamily="18" charset="0"/>
                <a:ea typeface="Calibri" panose="020F0502020204030204" pitchFamily="34" charset="0"/>
                <a:cs typeface="B Nazanin" panose="00000400000000000000" pitchFamily="2" charset="-78"/>
              </a:rPr>
              <a:t>count</a:t>
            </a:r>
            <a:r>
              <a:rPr lang="fa-IR" dirty="0">
                <a:effectLst/>
                <a:latin typeface="Times New Roman" panose="02020603050405020304" pitchFamily="18" charset="0"/>
                <a:ea typeface="Calibri" panose="020F0502020204030204" pitchFamily="34" charset="0"/>
                <a:cs typeface="B Nazanin" panose="00000400000000000000" pitchFamily="2" charset="-78"/>
              </a:rPr>
              <a:t> و همچنین مقداردهی اولیه‌ی آن است. این متغیر تعداد اشیایی از کلاس که مقداردهی اولیه می‌شوند را می شمارد و دقیقا یک مرتبه انجام می‌شود، نه هر زمانی که یک شئ جدید ساخته شود. دقت کنید که سازنده </a:t>
            </a:r>
            <a:r>
              <a:rPr lang="en-US" dirty="0">
                <a:effectLst/>
                <a:latin typeface="Times New Roman" panose="02020603050405020304" pitchFamily="18" charset="0"/>
                <a:ea typeface="Calibri" panose="020F0502020204030204" pitchFamily="34" charset="0"/>
                <a:cs typeface="B Nazanin" panose="00000400000000000000" pitchFamily="2" charset="-78"/>
              </a:rPr>
              <a:t>count</a:t>
            </a:r>
            <a:r>
              <a:rPr lang="fa-IR" dirty="0">
                <a:effectLst/>
                <a:latin typeface="Times New Roman" panose="02020603050405020304" pitchFamily="18" charset="0"/>
                <a:ea typeface="Calibri" panose="020F0502020204030204" pitchFamily="34" charset="0"/>
                <a:cs typeface="B Nazanin" panose="00000400000000000000" pitchFamily="2" charset="-78"/>
              </a:rPr>
              <a:t> را مقداردهی اولیه نمی‌کند بلکه هر زمانی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Student</a:t>
            </a:r>
            <a:r>
              <a:rPr lang="fa-IR" dirty="0">
                <a:effectLst/>
                <a:latin typeface="Times New Roman" panose="02020603050405020304" pitchFamily="18" charset="0"/>
                <a:ea typeface="Calibri" panose="020F0502020204030204" pitchFamily="34" charset="0"/>
                <a:cs typeface="B Nazanin" panose="00000400000000000000" pitchFamily="2" charset="-78"/>
              </a:rPr>
              <a:t> جدید ساخته می‌شود سازنده </a:t>
            </a:r>
            <a:r>
              <a:rPr lang="en-US" dirty="0">
                <a:effectLst/>
                <a:latin typeface="Times New Roman" panose="02020603050405020304" pitchFamily="18" charset="0"/>
                <a:ea typeface="Calibri" panose="020F0502020204030204" pitchFamily="34" charset="0"/>
                <a:cs typeface="B Nazanin" panose="00000400000000000000" pitchFamily="2" charset="-78"/>
              </a:rPr>
              <a:t>count</a:t>
            </a:r>
            <a:r>
              <a:rPr lang="fa-IR" dirty="0">
                <a:effectLst/>
                <a:latin typeface="Times New Roman" panose="02020603050405020304" pitchFamily="18" charset="0"/>
                <a:ea typeface="Calibri" panose="020F0502020204030204" pitchFamily="34" charset="0"/>
                <a:cs typeface="B Nazanin" panose="00000400000000000000" pitchFamily="2" charset="-78"/>
              </a:rPr>
              <a:t> را یک واحد افزایش می‌دهد که نتیجتا این باعث می‌شود تعداد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Student</a:t>
            </a:r>
            <a:r>
              <a:rPr lang="fa-IR" dirty="0">
                <a:effectLst/>
                <a:latin typeface="Times New Roman" panose="02020603050405020304" pitchFamily="18" charset="0"/>
                <a:ea typeface="Calibri" panose="020F0502020204030204" pitchFamily="34" charset="0"/>
                <a:cs typeface="B Nazanin" panose="00000400000000000000" pitchFamily="2" charset="-78"/>
              </a:rPr>
              <a:t>ی که ساخته شده اند شمارش شوند. اگر مقداردهی </a:t>
            </a:r>
            <a:r>
              <a:rPr lang="en-CA" dirty="0">
                <a:effectLst/>
                <a:latin typeface="Times New Roman" panose="02020603050405020304" pitchFamily="18" charset="0"/>
                <a:ea typeface="Calibri" panose="020F0502020204030204" pitchFamily="34" charset="0"/>
                <a:cs typeface="B Nazanin" panose="00000400000000000000" pitchFamily="2" charset="-78"/>
              </a:rPr>
              <a:t>count</a:t>
            </a:r>
            <a:r>
              <a:rPr lang="fa-IR" dirty="0">
                <a:effectLst/>
                <a:latin typeface="Times New Roman" panose="02020603050405020304" pitchFamily="18" charset="0"/>
                <a:ea typeface="Calibri" panose="020F0502020204030204" pitchFamily="34" charset="0"/>
                <a:cs typeface="B Nazanin" panose="00000400000000000000" pitchFamily="2" charset="-78"/>
              </a:rPr>
              <a:t> درون سازنده قرار گرفته بود هر زمانی که یک شئ جدید ساخته می شد </a:t>
            </a:r>
            <a:r>
              <a:rPr lang="en-CA" dirty="0">
                <a:effectLst/>
                <a:latin typeface="Times New Roman" panose="02020603050405020304" pitchFamily="18" charset="0"/>
                <a:ea typeface="Calibri" panose="020F0502020204030204" pitchFamily="34" charset="0"/>
                <a:cs typeface="B Nazanin" panose="00000400000000000000" pitchFamily="2" charset="-78"/>
              </a:rPr>
              <a:t>count</a:t>
            </a:r>
            <a:r>
              <a:rPr lang="fa-IR" dirty="0">
                <a:effectLst/>
                <a:latin typeface="Times New Roman" panose="02020603050405020304" pitchFamily="18" charset="0"/>
                <a:ea typeface="Calibri" panose="020F0502020204030204" pitchFamily="34" charset="0"/>
                <a:cs typeface="B Nazanin" panose="00000400000000000000" pitchFamily="2" charset="-78"/>
              </a:rPr>
              <a:t> مجددا به صفر مقداردهی می شد.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just" rtl="1"/>
            <a:r>
              <a:rPr lang="fa-IR" dirty="0">
                <a:effectLst/>
                <a:latin typeface="Times New Roman" panose="02020603050405020304" pitchFamily="18" charset="0"/>
                <a:ea typeface="Calibri" panose="020F0502020204030204" pitchFamily="34" charset="0"/>
                <a:cs typeface="B Nazanin" panose="00000400000000000000" pitchFamily="2" charset="-78"/>
              </a:rPr>
              <a:t>متغیرهای </a:t>
            </a:r>
            <a:r>
              <a:rPr lang="en-CA" dirty="0">
                <a:effectLst/>
                <a:latin typeface="Times New Roman" panose="02020603050405020304" pitchFamily="18" charset="0"/>
                <a:ea typeface="Calibri" panose="020F0502020204030204" pitchFamily="34" charset="0"/>
                <a:cs typeface="B Nazanin" panose="00000400000000000000" pitchFamily="2" charset="-78"/>
              </a:rPr>
              <a:t>static</a:t>
            </a:r>
            <a:r>
              <a:rPr lang="fa-IR" dirty="0">
                <a:effectLst/>
                <a:latin typeface="Times New Roman" panose="02020603050405020304" pitchFamily="18" charset="0"/>
                <a:ea typeface="Calibri" panose="020F0502020204030204" pitchFamily="34" charset="0"/>
                <a:cs typeface="B Nazanin" panose="00000400000000000000" pitchFamily="2" charset="-78"/>
              </a:rPr>
              <a:t> همچنین در صورتی که کلاسی یک ثابت یعنی یک متغیر </a:t>
            </a:r>
            <a:r>
              <a:rPr lang="en-US" dirty="0">
                <a:effectLst/>
                <a:latin typeface="Times New Roman" panose="02020603050405020304" pitchFamily="18" charset="0"/>
                <a:ea typeface="Calibri" panose="020F0502020204030204" pitchFamily="34" charset="0"/>
                <a:cs typeface="B Nazanin" panose="00000400000000000000" pitchFamily="2" charset="-78"/>
              </a:rPr>
              <a:t>final</a:t>
            </a:r>
            <a:r>
              <a:rPr lang="en-US"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اعلان کند مناسب هستند. از آن جا که مقدار یک ثابت نهایی بوده و قابل تغییر نیست معنادار است که یک ثابت را به جای این که در هر شئ کلاس تعریف شود فقط یک مرتبه ذخیره سازی کنیم.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28047654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741E8-F7D8-CFF2-A0F2-ADA35BBB8E66}"/>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0BE74B7-1EE0-B4F4-E8F4-5EB13F9150D7}"/>
              </a:ext>
            </a:extLst>
          </p:cNvPr>
          <p:cNvSpPr>
            <a:spLocks noGrp="1"/>
          </p:cNvSpPr>
          <p:nvPr>
            <p:ph idx="1"/>
          </p:nvPr>
        </p:nvSpPr>
        <p:spPr/>
        <p:txBody>
          <a:bodyPr/>
          <a:lstStyle/>
          <a:p>
            <a:pPr algn="r" rtl="1"/>
            <a:r>
              <a:rPr lang="fa-IR" sz="1800" dirty="0">
                <a:effectLst/>
                <a:latin typeface="Times New Roman" panose="02020603050405020304" pitchFamily="18" charset="0"/>
                <a:ea typeface="Calibri" panose="020F0502020204030204" pitchFamily="34" charset="0"/>
                <a:cs typeface="B Homa" panose="00000400000000000000" pitchFamily="2" charset="-78"/>
              </a:rPr>
              <a:t>مثال 13: کلاس جزئی </a:t>
            </a:r>
            <a:r>
              <a:rPr lang="en-US" sz="1800" dirty="0">
                <a:effectLst/>
                <a:latin typeface="Times New Roman" panose="02020603050405020304" pitchFamily="18" charset="0"/>
                <a:ea typeface="Calibri" panose="020F0502020204030204" pitchFamily="34" charset="0"/>
                <a:cs typeface="B Homa" panose="00000400000000000000" pitchFamily="2" charset="-78"/>
              </a:rPr>
              <a:t>Circle</a:t>
            </a:r>
            <a:r>
              <a:rPr lang="fa-IR" sz="1800" dirty="0">
                <a:effectLst/>
                <a:latin typeface="Times New Roman" panose="02020603050405020304" pitchFamily="18" charset="0"/>
                <a:ea typeface="Calibri" panose="020F0502020204030204" pitchFamily="34" charset="0"/>
                <a:cs typeface="B Homa" panose="00000400000000000000" pitchFamily="2" charset="-78"/>
              </a:rPr>
              <a:t> زیر که یک دایره‌ی ساده را مدل می‌کند شامل دو متغیر </a:t>
            </a:r>
            <a:r>
              <a:rPr lang="en-US" sz="1800" dirty="0">
                <a:effectLst/>
                <a:latin typeface="Times New Roman" panose="02020603050405020304" pitchFamily="18" charset="0"/>
                <a:ea typeface="Calibri" panose="020F0502020204030204" pitchFamily="34" charset="0"/>
                <a:cs typeface="B Homa" panose="00000400000000000000" pitchFamily="2" charset="-78"/>
              </a:rPr>
              <a:t>static</a:t>
            </a:r>
            <a:r>
              <a:rPr lang="fa-IR" sz="1800" dirty="0">
                <a:effectLst/>
                <a:latin typeface="Times New Roman" panose="02020603050405020304" pitchFamily="18" charset="0"/>
                <a:ea typeface="Calibri" panose="020F0502020204030204" pitchFamily="34" charset="0"/>
                <a:cs typeface="B Homa" panose="00000400000000000000" pitchFamily="2" charset="-78"/>
              </a:rPr>
              <a:t>ست که یکی از آن‌ها  به علاوه </a:t>
            </a:r>
            <a:r>
              <a:rPr lang="en-US" sz="1800" dirty="0">
                <a:effectLst/>
                <a:latin typeface="Times New Roman" panose="02020603050405020304" pitchFamily="18" charset="0"/>
                <a:ea typeface="Calibri" panose="020F0502020204030204" pitchFamily="34" charset="0"/>
                <a:cs typeface="B Homa" panose="00000400000000000000" pitchFamily="2" charset="-78"/>
              </a:rPr>
              <a:t>final</a:t>
            </a:r>
            <a:r>
              <a:rPr lang="fa-IR" sz="1800" dirty="0">
                <a:effectLst/>
                <a:latin typeface="Times New Roman" panose="02020603050405020304" pitchFamily="18" charset="0"/>
                <a:ea typeface="Calibri" panose="020F0502020204030204" pitchFamily="34" charset="0"/>
                <a:cs typeface="B Homa" panose="00000400000000000000" pitchFamily="2" charset="-78"/>
              </a:rPr>
              <a:t> نیز می‌باشد.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4" name="Picture 3">
            <a:extLst>
              <a:ext uri="{FF2B5EF4-FFF2-40B4-BE49-F238E27FC236}">
                <a16:creationId xmlns:a16="http://schemas.microsoft.com/office/drawing/2014/main" id="{08E43D75-DAED-A978-978C-E892602A35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6302" y="2739669"/>
            <a:ext cx="4222084" cy="3831460"/>
          </a:xfrm>
          <a:prstGeom prst="rect">
            <a:avLst/>
          </a:prstGeom>
        </p:spPr>
      </p:pic>
    </p:spTree>
    <p:extLst>
      <p:ext uri="{BB962C8B-B14F-4D97-AF65-F5344CB8AC3E}">
        <p14:creationId xmlns:p14="http://schemas.microsoft.com/office/powerpoint/2010/main" val="26655044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F01D-1521-280F-589B-D27F3AA9DF19}"/>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133CC637-208B-C06B-A285-9B6CD5AF0050}"/>
              </a:ext>
            </a:extLst>
          </p:cNvPr>
          <p:cNvSpPr>
            <a:spLocks noGrp="1"/>
          </p:cNvSpPr>
          <p:nvPr>
            <p:ph idx="1"/>
          </p:nvPr>
        </p:nvSpPr>
        <p:spPr/>
        <p:txBody>
          <a:bodyPr/>
          <a:lstStyle/>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این کلاس ثابت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PI</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متغیر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totalArea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که مجموع مساحت های همه‌ی اشیای مقداردهی اولیه شده از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Circle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در بر دارد تعریف شده اند.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شکل زیر مقادیر همه‌ی متغیرها بعد از ایجاد دو شئ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Circle </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به نام های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circle1</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circle2</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 شعاع های به ترتیب </a:t>
            </a:r>
            <a:r>
              <a:rPr lang="en-US" sz="1800" dirty="0">
                <a:effectLst/>
                <a:latin typeface="Times New Roman" panose="02020603050405020304" pitchFamily="18" charset="0"/>
                <a:ea typeface="Calibri" panose="020F0502020204030204" pitchFamily="34" charset="0"/>
                <a:cs typeface="B Nazanin" panose="00000400000000000000" pitchFamily="2" charset="-78"/>
              </a:rPr>
              <a:t>4.0</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1800" dirty="0">
                <a:effectLst/>
                <a:latin typeface="Times New Roman" panose="02020603050405020304" pitchFamily="18" charset="0"/>
                <a:ea typeface="Calibri" panose="020F0502020204030204" pitchFamily="34" charset="0"/>
                <a:cs typeface="B Nazanin" panose="00000400000000000000" pitchFamily="2" charset="-78"/>
              </a:rPr>
              <a:t>10.0</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نشان می‌دهد.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4" name="Picture 3">
            <a:extLst>
              <a:ext uri="{FF2B5EF4-FFF2-40B4-BE49-F238E27FC236}">
                <a16:creationId xmlns:a16="http://schemas.microsoft.com/office/drawing/2014/main" id="{9504198F-25AB-CEEB-1DEB-4E074A40A26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421947" y="1346200"/>
            <a:ext cx="1348105" cy="4165600"/>
          </a:xfrm>
          <a:prstGeom prst="rect">
            <a:avLst/>
          </a:prstGeom>
          <a:noFill/>
          <a:ln>
            <a:noFill/>
          </a:ln>
        </p:spPr>
      </p:pic>
    </p:spTree>
    <p:extLst>
      <p:ext uri="{BB962C8B-B14F-4D97-AF65-F5344CB8AC3E}">
        <p14:creationId xmlns:p14="http://schemas.microsoft.com/office/powerpoint/2010/main" val="90213393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521E-10C9-B565-0C2D-F2631F0A416A}"/>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99A712AA-85B4-36DD-3713-97DA901B66DF}"/>
              </a:ext>
            </a:extLst>
          </p:cNvPr>
          <p:cNvSpPr>
            <a:spLocks noGrp="1"/>
          </p:cNvSpPr>
          <p:nvPr>
            <p:ph idx="1"/>
          </p:nvPr>
        </p:nvSpPr>
        <p:spPr/>
        <p:txBody>
          <a:bodyPr/>
          <a:lstStyle/>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برخلاف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totalArea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PI</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دسترسی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public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دارد و بنابراین قابل مشاهده توسط سایر کلاس‌هاست. تعدیل کننده‌ی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این امکان را می‌دهد که از آن‌ها  از طریق به کارگیری نام کلاس به همراه یک علامت . استفاده نمود. از آن جا که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PI</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چه شیئی از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Circle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ایجاد شده باشد یا نه وجود دارد دسترسی به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PI</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(یا هر متغیر قابل دسترسی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دیگری)  با استفاده از نام کلاس به جای یک شئ به صورت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Circle.PI</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امکان پذیر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همچنین دسترسی به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PI</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از طریق هر شئ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Circle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مجاز است بنابراین هر دوی قطعه کدهای زیر به طور معادل عمل می کنند.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Circle c = new Circle(3.5);                            Circle c = new Circle(3.5);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double x = </a:t>
            </a:r>
            <a:r>
              <a:rPr lang="en-US" sz="1800" b="1" dirty="0" err="1">
                <a:effectLst/>
                <a:latin typeface="Times New Roman" panose="02020603050405020304" pitchFamily="18" charset="0"/>
                <a:ea typeface="Calibri" panose="020F0502020204030204" pitchFamily="34" charset="0"/>
                <a:cs typeface="B Nazanin" panose="00000400000000000000" pitchFamily="2" charset="-78"/>
              </a:rPr>
              <a:t>c.PI</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 15;                                     double x = </a:t>
            </a:r>
            <a:r>
              <a:rPr lang="en-US" sz="1800" b="1" dirty="0" err="1">
                <a:effectLst/>
                <a:latin typeface="Times New Roman" panose="02020603050405020304" pitchFamily="18" charset="0"/>
                <a:ea typeface="Calibri" panose="020F0502020204030204" pitchFamily="34" charset="0"/>
                <a:cs typeface="B Nazanin" panose="00000400000000000000" pitchFamily="2" charset="-78"/>
              </a:rPr>
              <a:t>Circle.PI</a:t>
            </a:r>
            <a:r>
              <a:rPr lang="en-US" sz="1800" dirty="0">
                <a:effectLst/>
                <a:latin typeface="Times New Roman" panose="02020603050405020304" pitchFamily="18" charset="0"/>
                <a:ea typeface="Calibri" panose="020F0502020204030204" pitchFamily="34" charset="0"/>
                <a:cs typeface="B Nazanin" panose="00000400000000000000" pitchFamily="2" charset="-78"/>
              </a:rPr>
              <a:t> * 15;</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2362377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3122-BE87-8E94-17DF-A30D1F26D275}"/>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79AC58D6-1905-9F72-0259-8F54361208FC}"/>
              </a:ext>
            </a:extLst>
          </p:cNvPr>
          <p:cNvSpPr>
            <a:spLocks noGrp="1"/>
          </p:cNvSpPr>
          <p:nvPr>
            <p:ph idx="1"/>
          </p:nvPr>
        </p:nvSpPr>
        <p:spPr/>
        <p:txBody>
          <a:bodyPr/>
          <a:lstStyle/>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در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Math</a:t>
            </a:r>
            <a:r>
              <a:rPr lang="fa-IR" sz="1800" dirty="0">
                <a:effectLst/>
                <a:latin typeface="Calibri" panose="020F0502020204030204" pitchFamily="34" charset="0"/>
                <a:ea typeface="Calibri" panose="020F0502020204030204" pitchFamily="34" charset="0"/>
                <a:cs typeface="B Nazanin" panose="00000400000000000000" pitchFamily="2" charset="-78"/>
              </a:rPr>
              <a:t> دو مقدار ثابت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Math.PI</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Math.E</a:t>
            </a:r>
            <a:r>
              <a:rPr lang="ar-SA"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تعریف شده اند که به ترتیب نمایشگر تقریب هایی از اعداد </a:t>
            </a:r>
            <a:r>
              <a:rPr lang="en-US" sz="1800" dirty="0">
                <a:effectLst/>
                <a:latin typeface="Calibri" panose="020F0502020204030204" pitchFamily="34" charset="0"/>
                <a:ea typeface="Calibri" panose="020F0502020204030204" pitchFamily="34" charset="0"/>
                <a:cs typeface="B Nazanin" panose="00000400000000000000" pitchFamily="2" charset="-78"/>
                <a:sym typeface="Symbol" panose="05050102010706020507" pitchFamily="18" charset="2"/>
              </a:rPr>
              <a:t></a:t>
            </a:r>
            <a:r>
              <a:rPr lang="ar-SA"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نپر هستند.</a:t>
            </a:r>
            <a:r>
              <a:rPr lang="ar-SA" sz="1800" baseline="300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این مقادیر ثابت با تعدیل کننده های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public, static</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final</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Math</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اعلان شده اند.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به طور کلی اگر کلاسی شامل یک متغیر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باشد آن گاه: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همه‌ی اشیای کلاس متغیر را به اشتراک می گذارند.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تنها یک متغیر یا مکان ذخیره سازی اختصاص داده شده به کل کلاس وجود دارد.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متغیر متعلق است به کلاس و نه به هیچ شئ خاصی از کلاس.</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متغیر صرف نظر از این که اصلا شیئی ایجاد شده باشد وجود دارد.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متغیر با استفاده از یا نام کلاس یا یک نام شئ اگر شیئی ایجاد شده باشد قابل دسترسی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r>
              <a:rPr lang="fa-IR" sz="1800" dirty="0">
                <a:effectLst/>
                <a:latin typeface="Times New Roman" panose="02020603050405020304" pitchFamily="18" charset="0"/>
                <a:ea typeface="Calibri" panose="020F0502020204030204" pitchFamily="34" charset="0"/>
                <a:cs typeface="B Nazanin" panose="00000400000000000000" pitchFamily="2" charset="-78"/>
              </a:rPr>
              <a:t>همانند متغیرهای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متدهای کلاسی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نیز وجود دارند.</a:t>
            </a:r>
            <a:r>
              <a:rPr lang="fa-IR" sz="1800" b="1"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3422612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397F6-D340-A88B-54A2-42651B8DCC52}"/>
              </a:ext>
            </a:extLst>
          </p:cNvPr>
          <p:cNvSpPr>
            <a:spLocks noGrp="1"/>
          </p:cNvSpPr>
          <p:nvPr>
            <p:ph type="title"/>
          </p:nvPr>
        </p:nvSpPr>
        <p:spPr/>
        <p:txBody>
          <a:bodyPr/>
          <a:lstStyle/>
          <a:p>
            <a:r>
              <a:rPr lang="fa-IR" sz="1800" b="1" dirty="0">
                <a:effectLst/>
                <a:latin typeface="Times New Roman" panose="02020603050405020304" pitchFamily="18" charset="0"/>
                <a:ea typeface="Calibri" panose="020F0502020204030204" pitchFamily="34" charset="0"/>
                <a:cs typeface="B Nazanin" panose="00000400000000000000" pitchFamily="2" charset="-78"/>
              </a:rPr>
              <a:t>متدهای ایستا</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38019DED-B566-E350-5FE5-FDD63DC8A4DE}"/>
              </a:ext>
            </a:extLst>
          </p:cNvPr>
          <p:cNvSpPr>
            <a:spLocks noGrp="1"/>
          </p:cNvSpPr>
          <p:nvPr>
            <p:ph idx="1"/>
          </p:nvPr>
        </p:nvSpPr>
        <p:spPr>
          <a:xfrm>
            <a:off x="838200" y="1825624"/>
            <a:ext cx="10515600" cy="5032375"/>
          </a:xfrm>
        </p:spPr>
        <p:txBody>
          <a:bodyPr>
            <a:norm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اگرچه غالبا متدهایی که در یک برنامه نوشته می‌شوند در پاسخ به فراخوانی متد بر اشیای خاصی اجرا می‌شوند اما همواره این مطلب برقرار نیست. گاهی یک متد عملی را انجام می‌دهد که اصلا وابسته به شیئی نیست. چنین متدی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برخلاف متدهای نمونه یا غیر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که بایستی توسط شیئی از کلاس مورد فراخوانی قرار گیرند</a:t>
            </a:r>
            <a:r>
              <a:rPr lang="fa-IR" sz="1800" dirty="0">
                <a:effectLst/>
                <a:latin typeface="Calibri" panose="020F0502020204030204" pitchFamily="34" charset="0"/>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متعلق به</a:t>
            </a:r>
            <a:r>
              <a:rPr lang="fa-IR" sz="1800" dirty="0">
                <a:effectLst/>
                <a:latin typeface="Calibri" panose="020F0502020204030204" pitchFamily="34" charset="0"/>
                <a:ea typeface="Calibri" panose="020F0502020204030204" pitchFamily="34" charset="0"/>
                <a:cs typeface="B Nazanin" panose="00000400000000000000" pitchFamily="2" charset="-78"/>
              </a:rPr>
              <a:t> کلاسی که در آن تعریف شده می‌باشد و متد </a:t>
            </a:r>
            <a:r>
              <a:rPr lang="en-US" sz="1800" dirty="0">
                <a:effectLst/>
                <a:latin typeface="Times New Roman" panose="02020603050405020304" pitchFamily="18" charset="0"/>
                <a:ea typeface="Calibri" panose="020F0502020204030204" pitchFamily="34" charset="0"/>
                <a:cs typeface="Arial" panose="020B0604020202020204" pitchFamily="34" charset="0"/>
              </a:rPr>
              <a:t>static</a:t>
            </a:r>
            <a:r>
              <a:rPr lang="fa-IR" sz="1800" dirty="0">
                <a:effectLst/>
                <a:latin typeface="Calibri" panose="020F0502020204030204" pitchFamily="34" charset="0"/>
                <a:ea typeface="Calibri" panose="020F0502020204030204" pitchFamily="34" charset="0"/>
                <a:cs typeface="B Nazanin" panose="00000400000000000000" pitchFamily="2" charset="-78"/>
              </a:rPr>
              <a:t> نامیده می‌شود. متدهای </a:t>
            </a:r>
            <a:r>
              <a:rPr lang="en-US" sz="1800" dirty="0">
                <a:effectLst/>
                <a:latin typeface="Times New Roman" panose="02020603050405020304" pitchFamily="18" charset="0"/>
                <a:ea typeface="Calibri" panose="020F0502020204030204" pitchFamily="34" charset="0"/>
                <a:cs typeface="Arial" panose="020B0604020202020204" pitchFamily="34" charset="0"/>
              </a:rPr>
              <a:t>static</a:t>
            </a:r>
            <a:r>
              <a:rPr lang="fa-IR" sz="1800" dirty="0">
                <a:effectLst/>
                <a:latin typeface="Calibri" panose="020F0502020204030204" pitchFamily="34" charset="0"/>
                <a:ea typeface="Calibri" panose="020F0502020204030204" pitchFamily="34" charset="0"/>
                <a:cs typeface="B Nazanin" panose="00000400000000000000" pitchFamily="2" charset="-78"/>
              </a:rPr>
              <a:t>  قابل فراخوانی </a:t>
            </a:r>
            <a:r>
              <a:rPr lang="fa-IR" sz="1800" u="sng" dirty="0">
                <a:effectLst/>
                <a:latin typeface="Calibri" panose="020F0502020204030204" pitchFamily="34" charset="0"/>
                <a:ea typeface="Calibri" panose="020F0502020204030204" pitchFamily="34" charset="0"/>
                <a:cs typeface="B Nazanin" panose="00000400000000000000" pitchFamily="2" charset="-78"/>
              </a:rPr>
              <a:t>روی یک کلاس به جای یک شئ</a:t>
            </a:r>
            <a:r>
              <a:rPr lang="fa-IR" sz="1800" dirty="0">
                <a:effectLst/>
                <a:latin typeface="Calibri" panose="020F0502020204030204" pitchFamily="34" charset="0"/>
                <a:ea typeface="Calibri" panose="020F0502020204030204" pitchFamily="34" charset="0"/>
                <a:cs typeface="B Nazanin" panose="00000400000000000000" pitchFamily="2" charset="-78"/>
              </a:rPr>
              <a:t> هستند. بنابراین </a:t>
            </a:r>
            <a:r>
              <a:rPr lang="fa-IR" sz="1800" dirty="0">
                <a:effectLst/>
                <a:latin typeface="Times New Roman" panose="02020603050405020304" pitchFamily="18" charset="0"/>
                <a:ea typeface="Calibri" panose="020F0502020204030204" pitchFamily="34" charset="0"/>
                <a:cs typeface="B Nazanin" panose="00000400000000000000" pitchFamily="2" charset="-78"/>
              </a:rPr>
              <a:t>فارغ از این که اصلا شیئی از کلاس ایجاد شده باشد یا خیر</a:t>
            </a:r>
            <a:r>
              <a:rPr lang="fa-IR" sz="1800" dirty="0">
                <a:effectLst/>
                <a:latin typeface="Calibri" panose="020F0502020204030204" pitchFamily="34" charset="0"/>
                <a:ea typeface="Calibri" panose="020F0502020204030204" pitchFamily="34" charset="0"/>
                <a:cs typeface="B Nazanin" panose="00000400000000000000" pitchFamily="2" charset="-78"/>
              </a:rPr>
              <a:t> می توان به این نوع متدها دسترسی پیدا نمود. قبلا با متدهای ایستا آشنا شده ایم.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مثلا تمام متدهای 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Math</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اعم از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Math.random</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Math.sqrt</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Math.abs</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از نوع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می باشند.</a:t>
            </a:r>
            <a:r>
              <a:rPr lang="fa-IR" sz="1800" dirty="0">
                <a:effectLst/>
                <a:latin typeface="Calibri" panose="020F0502020204030204" pitchFamily="34" charset="0"/>
                <a:ea typeface="Calibri" panose="020F0502020204030204" pitchFamily="34" charset="0"/>
                <a:cs typeface="B Nazanin" panose="00000400000000000000" pitchFamily="2" charset="-78"/>
              </a:rPr>
              <a:t> قبلا دیدیم که به منظور فراخوانی متدهای کلاس </a:t>
            </a:r>
            <a:r>
              <a:rPr lang="en-US" sz="1800" dirty="0">
                <a:effectLst/>
                <a:latin typeface="Times New Roman" panose="02020603050405020304" pitchFamily="18" charset="0"/>
                <a:ea typeface="Calibri" panose="020F0502020204030204" pitchFamily="34" charset="0"/>
                <a:cs typeface="Arial" panose="020B0604020202020204" pitchFamily="34" charset="0"/>
              </a:rPr>
              <a:t>Math</a:t>
            </a:r>
            <a:r>
              <a:rPr lang="fa-IR" sz="1800" dirty="0">
                <a:effectLst/>
                <a:latin typeface="Calibri" panose="020F0502020204030204" pitchFamily="34" charset="0"/>
                <a:ea typeface="Calibri" panose="020F0502020204030204" pitchFamily="34" charset="0"/>
                <a:cs typeface="B Nazanin" panose="00000400000000000000" pitchFamily="2" charset="-78"/>
              </a:rPr>
              <a:t> نیازی به ایجاد شئ از آن کلاس نبود، چرا که همه‌ی این متدها </a:t>
            </a:r>
            <a:r>
              <a:rPr lang="en-US" sz="1800" dirty="0">
                <a:effectLst/>
                <a:latin typeface="Times New Roman" panose="02020603050405020304" pitchFamily="18" charset="0"/>
                <a:ea typeface="Calibri" panose="020F0502020204030204" pitchFamily="34" charset="0"/>
                <a:cs typeface="Arial" panose="020B0604020202020204" pitchFamily="34" charset="0"/>
              </a:rPr>
              <a:t>static</a:t>
            </a:r>
            <a:r>
              <a:rPr lang="fa-IR" sz="1800" dirty="0">
                <a:effectLst/>
                <a:latin typeface="Calibri" panose="020F0502020204030204" pitchFamily="34" charset="0"/>
                <a:ea typeface="Calibri" panose="020F0502020204030204" pitchFamily="34" charset="0"/>
                <a:cs typeface="B Nazanin" panose="00000400000000000000" pitchFamily="2" charset="-78"/>
              </a:rPr>
              <a:t> می باشند.</a:t>
            </a:r>
          </a:p>
          <a:p>
            <a:pPr marL="342900" marR="0" lvl="0" indent="-342900" algn="just" rtl="1">
              <a:lnSpc>
                <a:spcPct val="107000"/>
              </a:lnSpc>
              <a:spcBef>
                <a:spcPts val="0"/>
              </a:spcBef>
              <a:spcAft>
                <a:spcPts val="800"/>
              </a:spcAft>
              <a:buFont typeface="Symbol" panose="05050102010706020507" pitchFamily="18" charset="2"/>
              <a:buChar char=""/>
            </a:pPr>
            <a:endParaRPr lang="fa-IR" sz="1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مشابه متغیر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متد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نیز یا با معین کردن نام متد با نام کلاس و علامت </a:t>
            </a:r>
            <a:r>
              <a:rPr lang="en-CA" sz="1800" dirty="0">
                <a:effectLst/>
                <a:latin typeface="Times New Roman" panose="02020603050405020304" pitchFamily="18" charset="0"/>
                <a:ea typeface="Calibri" panose="020F0502020204030204" pitchFamily="34" charset="0"/>
                <a:cs typeface="B Nazanin" panose="00000400000000000000" pitchFamily="2" charset="-78"/>
                <a:sym typeface="Symbol" panose="05050102010706020507" pitchFamily="18" charset="2"/>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(مانند </a:t>
            </a:r>
            <a:r>
              <a:rPr lang="en-CA" sz="1800" dirty="0" err="1">
                <a:effectLst/>
                <a:latin typeface="Times New Roman" panose="02020603050405020304" pitchFamily="18" charset="0"/>
                <a:ea typeface="Calibri" panose="020F0502020204030204" pitchFamily="34" charset="0"/>
                <a:cs typeface="B Nazanin" panose="00000400000000000000" pitchFamily="2" charset="-78"/>
              </a:rPr>
              <a:t>Math.random</a:t>
            </a:r>
            <a:r>
              <a:rPr lang="en-CA"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یا با ارسال یک پیغام به یک شئ اگر وجود داشته باشد قابل فراخوانیست.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CA" sz="1800" dirty="0">
                <a:effectLst/>
                <a:latin typeface="Calibri" panose="020F0502020204030204" pitchFamily="34"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به اعضای </a:t>
            </a:r>
            <a:r>
              <a:rPr lang="en-CA"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en-CA" sz="1800" dirty="0">
                <a:effectLst/>
                <a:latin typeface="B Nazanin" panose="00000400000000000000" pitchFamily="2" charset="-78"/>
                <a:ea typeface="Calibri" panose="020F0502020204030204" pitchFamily="34" charset="0"/>
                <a:cs typeface="Arial" panose="020B0604020202020204" pitchFamily="34" charset="0"/>
              </a:rPr>
              <a:t> </a:t>
            </a:r>
            <a:r>
              <a:rPr lang="en-CA" sz="1800" dirty="0">
                <a:effectLst/>
                <a:latin typeface="Times New Roman" panose="02020603050405020304" pitchFamily="18" charset="0"/>
                <a:ea typeface="Calibri" panose="020F0502020204030204" pitchFamily="34" charset="0"/>
                <a:cs typeface="B Nazanin" panose="00000400000000000000" pitchFamily="2" charset="-78"/>
              </a:rPr>
              <a:t>private</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کلاس می توان تنها از طریق متدهای کلاس دسترسی پیدا نمود. در کلاس محرک مثال 12 که در زیر آمده مشاهده می کنیم که دسترسی به متغیر </a:t>
            </a:r>
            <a:r>
              <a:rPr lang="en-CA" sz="1800" dirty="0">
                <a:effectLst/>
                <a:latin typeface="Times New Roman" panose="02020603050405020304" pitchFamily="18" charset="0"/>
                <a:ea typeface="Calibri" panose="020F0502020204030204" pitchFamily="34" charset="0"/>
                <a:cs typeface="B Nazanin" panose="00000400000000000000" pitchFamily="2" charset="-78"/>
              </a:rPr>
              <a:t>count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که </a:t>
            </a:r>
            <a:r>
              <a:rPr lang="en-US" sz="1800" dirty="0">
                <a:effectLst/>
                <a:latin typeface="Times New Roman" panose="02020603050405020304" pitchFamily="18" charset="0"/>
                <a:ea typeface="Calibri" panose="020F0502020204030204" pitchFamily="34" charset="0"/>
                <a:cs typeface="B Nazanin" panose="00000400000000000000" pitchFamily="2" charset="-78"/>
              </a:rPr>
              <a:t>private 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است از طریق متد نمونه‌ی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getCount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صورت می پذیرد. دسترسی به یک عضو </a:t>
            </a:r>
            <a:r>
              <a:rPr lang="en-CA" sz="1800" dirty="0">
                <a:effectLst/>
                <a:latin typeface="Times New Roman" panose="02020603050405020304" pitchFamily="18" charset="0"/>
                <a:ea typeface="Calibri" panose="020F0502020204030204" pitchFamily="34" charset="0"/>
                <a:cs typeface="B Nazanin" panose="00000400000000000000" pitchFamily="2" charset="-78"/>
              </a:rPr>
              <a:t>private 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وقتی شیئی از کلاس وجود ندارد از یک متد </a:t>
            </a:r>
            <a:r>
              <a:rPr lang="en-CA" sz="1800" dirty="0">
                <a:effectLst/>
                <a:latin typeface="Times New Roman" panose="02020603050405020304" pitchFamily="18" charset="0"/>
                <a:ea typeface="Calibri" panose="020F0502020204030204" pitchFamily="34" charset="0"/>
                <a:cs typeface="B Nazanin" panose="00000400000000000000" pitchFamily="2" charset="-78"/>
              </a:rPr>
              <a:t>public 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فراخوانی آن با نامش همراه با نام کلاس و یک نقطه صورت می پذیرد.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4931368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CBE5-72CA-D145-3B1E-BB2B3BCB72D9}"/>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581225F0-1816-FB0A-1788-78B05404E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1335" y="1825625"/>
            <a:ext cx="5949329" cy="4351338"/>
          </a:xfrm>
          <a:prstGeom prst="rect">
            <a:avLst/>
          </a:prstGeom>
        </p:spPr>
      </p:pic>
    </p:spTree>
    <p:extLst>
      <p:ext uri="{BB962C8B-B14F-4D97-AF65-F5344CB8AC3E}">
        <p14:creationId xmlns:p14="http://schemas.microsoft.com/office/powerpoint/2010/main" val="11858223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E4C5-FE08-47FA-01E9-EFD4111BA300}"/>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E332E882-D438-2A2E-0FB0-05D1061C1643}"/>
              </a:ext>
            </a:extLst>
          </p:cNvPr>
          <p:cNvSpPr>
            <a:spLocks noGrp="1"/>
          </p:cNvSpPr>
          <p:nvPr>
            <p:ph idx="1"/>
          </p:nvPr>
        </p:nvSpPr>
        <p:spPr/>
        <p:txBody>
          <a:bodyPr/>
          <a:lstStyle/>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خروجی کلاس اجراگر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Student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زیر تایید می‌کند که هر زمان یک شئ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Student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ساخته می‌شود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count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افزایش می یابد.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Students before instantiation: 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Student constructor: Susan Baker; count = 1</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Student constructor: Bob Blue; count =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Students after instantiation: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via e1.getCount():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via e2.getCount():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via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Student.getCount</a:t>
            </a:r>
            <a:r>
              <a:rPr lang="en-US" sz="1800" dirty="0">
                <a:effectLst/>
                <a:latin typeface="Times New Roman" panose="02020603050405020304" pitchFamily="18" charset="0"/>
                <a:ea typeface="Calibri" panose="020F0502020204030204" pitchFamily="34" charset="0"/>
                <a:cs typeface="B Nazanin" panose="00000400000000000000" pitchFamily="2" charset="-78"/>
              </a:rPr>
              <a:t>(): 2</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Student 1: Susan Baker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45720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Student 2: Bob Blue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23942866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9B17-CA46-AFE8-3B12-EA23988EF955}"/>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6CA0F57-4C89-E1E6-7B27-5AD15DD04967}"/>
              </a:ext>
            </a:extLst>
          </p:cNvPr>
          <p:cNvSpPr>
            <a:spLocks noGrp="1"/>
          </p:cNvSpPr>
          <p:nvPr>
            <p:ph idx="1"/>
          </p:nvPr>
        </p:nvSpPr>
        <p:spPr/>
        <p:txBody>
          <a:bodyPr/>
          <a:lstStyle/>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b="1" dirty="0">
                <a:effectLst/>
                <a:latin typeface="Times New Roman" panose="02020603050405020304" pitchFamily="18" charset="0"/>
                <a:ea typeface="Calibri" panose="020F0502020204030204" pitchFamily="34" charset="0"/>
                <a:cs typeface="B Nazanin" panose="00000400000000000000" pitchFamily="2" charset="-78"/>
              </a:rPr>
              <a:t>چرا متد </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b="1" dirty="0">
                <a:effectLst/>
                <a:latin typeface="Times New Roman" panose="02020603050405020304" pitchFamily="18" charset="0"/>
                <a:ea typeface="Calibri" panose="020F0502020204030204" pitchFamily="34" charset="0"/>
                <a:cs typeface="B Nazanin" panose="00000400000000000000" pitchFamily="2" charset="-78"/>
              </a:rPr>
              <a:t> ایستاست؟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فرض کنید متد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ایستا نباشد. در این صورت به منظور فراخوانی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شیئی باید ساخته شود، یعنی قبل از این که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بتواند اجرا شود یک شئ باید مقداردهی اولیه شود. اکنون چگونه آن شئ قابل ایجاد است؟ هر برنامه ای با اجرای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شروع می‌شود. اما چه متدی چنین شیئی را مقداردهی اولیه خواهد نمود؟ بنابراین متد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باید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باشد تا بتواند تحت توان خودش بدون نیاز به هیچ شیئی اجرا شود. </a:t>
            </a:r>
            <a:r>
              <a:rPr lang="ar-SA" sz="1800" dirty="0">
                <a:effectLst/>
                <a:latin typeface="Calibri" panose="020F0502020204030204" pitchFamily="34" charset="0"/>
                <a:ea typeface="Calibri" panose="020F0502020204030204" pitchFamily="34" charset="0"/>
                <a:cs typeface="B Nazanin" panose="00000400000000000000" pitchFamily="2" charset="-78"/>
              </a:rPr>
              <a:t>لذا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اعلان متد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main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به صورت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باعث می‌شود که بدون ساخت یک شئ از کلاس، این متد قابل فراخوانی باشد.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یک متد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می‌تواند چه یک شئ از کلاس وجود داشته باشد یا خیر فراخوانی شود اما یک متد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نمی‌تواند یک متد نمونه را مگر از طریق یک شئ فراخوانی 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71321605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BCD1-507D-A6D1-A9A4-32B8840CC164}"/>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1A9E370E-E788-EE42-E18A-99191B009D8B}"/>
              </a:ext>
            </a:extLst>
          </p:cNvPr>
          <p:cNvSpPr>
            <a:spLocks noGrp="1"/>
          </p:cNvSpPr>
          <p:nvPr>
            <p:ph idx="1"/>
          </p:nvPr>
        </p:nvSpPr>
        <p:spPr/>
        <p:txBody>
          <a:bodyPr/>
          <a:lstStyle/>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Homa" panose="00000400000000000000" pitchFamily="2" charset="-78"/>
              </a:rPr>
              <a:t>مثال 14: در کلاس </a:t>
            </a:r>
            <a:r>
              <a:rPr lang="en-US" sz="1800" dirty="0" err="1">
                <a:effectLst/>
                <a:latin typeface="Times New Roman" panose="02020603050405020304" pitchFamily="18" charset="0"/>
                <a:ea typeface="Calibri" panose="020F0502020204030204" pitchFamily="34" charset="0"/>
                <a:cs typeface="B Homa" panose="00000400000000000000" pitchFamily="2" charset="-78"/>
              </a:rPr>
              <a:t>StaticMethods</a:t>
            </a:r>
            <a:r>
              <a:rPr lang="en-US" sz="1800" dirty="0">
                <a:effectLst/>
                <a:latin typeface="Times New Roman" panose="02020603050405020304" pitchFamily="18" charset="0"/>
                <a:ea typeface="Calibri" panose="020F0502020204030204" pitchFamily="34" charset="0"/>
                <a:cs typeface="B Homa" panose="00000400000000000000" pitchFamily="2" charset="-78"/>
              </a:rPr>
              <a:t> </a:t>
            </a:r>
            <a:r>
              <a:rPr lang="fa-IR" sz="1800" dirty="0">
                <a:effectLst/>
                <a:latin typeface="Times New Roman" panose="02020603050405020304" pitchFamily="18" charset="0"/>
                <a:ea typeface="Calibri" panose="020F0502020204030204" pitchFamily="34" charset="0"/>
                <a:cs typeface="B Homa" panose="00000400000000000000" pitchFamily="2" charset="-78"/>
              </a:rPr>
              <a:t> زیر متد </a:t>
            </a:r>
            <a:r>
              <a:rPr lang="en-US" sz="1800" dirty="0">
                <a:effectLst/>
                <a:latin typeface="Times New Roman" panose="02020603050405020304" pitchFamily="18" charset="0"/>
                <a:ea typeface="Calibri" panose="020F0502020204030204" pitchFamily="34" charset="0"/>
                <a:cs typeface="B Homa" panose="00000400000000000000" pitchFamily="2" charset="-78"/>
              </a:rPr>
              <a:t>main</a:t>
            </a:r>
            <a:r>
              <a:rPr lang="fa-IR" sz="1800" dirty="0">
                <a:effectLst/>
                <a:latin typeface="Times New Roman" panose="02020603050405020304" pitchFamily="18" charset="0"/>
                <a:ea typeface="Calibri" panose="020F0502020204030204" pitchFamily="34" charset="0"/>
                <a:cs typeface="B Homa" panose="00000400000000000000" pitchFamily="2" charset="-78"/>
              </a:rPr>
              <a:t> که </a:t>
            </a:r>
            <a:r>
              <a:rPr lang="en-US" sz="1800" dirty="0">
                <a:effectLst/>
                <a:latin typeface="Times New Roman" panose="02020603050405020304" pitchFamily="18" charset="0"/>
                <a:ea typeface="Calibri" panose="020F0502020204030204" pitchFamily="34" charset="0"/>
                <a:cs typeface="B Homa" panose="00000400000000000000" pitchFamily="2" charset="-78"/>
              </a:rPr>
              <a:t>static</a:t>
            </a:r>
            <a:r>
              <a:rPr lang="fa-IR" sz="1800" dirty="0">
                <a:effectLst/>
                <a:latin typeface="Times New Roman" panose="02020603050405020304" pitchFamily="18" charset="0"/>
                <a:ea typeface="Calibri" panose="020F0502020204030204" pitchFamily="34" charset="0"/>
                <a:cs typeface="B Homa" panose="00000400000000000000" pitchFamily="2" charset="-78"/>
              </a:rPr>
              <a:t> است تلاش می‌کند </a:t>
            </a:r>
            <a:r>
              <a:rPr lang="en-US" sz="1800" dirty="0" err="1">
                <a:effectLst/>
                <a:latin typeface="Times New Roman" panose="02020603050405020304" pitchFamily="18" charset="0"/>
                <a:ea typeface="Calibri" panose="020F0502020204030204" pitchFamily="34" charset="0"/>
                <a:cs typeface="B Homa" panose="00000400000000000000" pitchFamily="2" charset="-78"/>
              </a:rPr>
              <a:t>notAStaticMethod</a:t>
            </a:r>
            <a:r>
              <a:rPr lang="en-US" sz="1800" dirty="0">
                <a:effectLst/>
                <a:latin typeface="Times New Roman" panose="02020603050405020304" pitchFamily="18" charset="0"/>
                <a:ea typeface="Calibri" panose="020F0502020204030204" pitchFamily="34" charset="0"/>
                <a:cs typeface="B Homa" panose="00000400000000000000" pitchFamily="2" charset="-78"/>
              </a:rPr>
              <a:t>()</a:t>
            </a:r>
            <a:r>
              <a:rPr lang="fa-IR" sz="1800" dirty="0">
                <a:effectLst/>
                <a:latin typeface="Times New Roman" panose="02020603050405020304" pitchFamily="18" charset="0"/>
                <a:ea typeface="Calibri" panose="020F0502020204030204" pitchFamily="34" charset="0"/>
                <a:cs typeface="B Homa" panose="00000400000000000000" pitchFamily="2" charset="-78"/>
              </a:rPr>
              <a:t> را فراخوانی کند که </a:t>
            </a:r>
            <a:r>
              <a:rPr lang="en-US" sz="1800" dirty="0">
                <a:effectLst/>
                <a:latin typeface="Times New Roman" panose="02020603050405020304" pitchFamily="18" charset="0"/>
                <a:ea typeface="Calibri" panose="020F0502020204030204" pitchFamily="34" charset="0"/>
                <a:cs typeface="B Homa" panose="00000400000000000000" pitchFamily="2" charset="-78"/>
              </a:rPr>
              <a:t>static</a:t>
            </a:r>
            <a:r>
              <a:rPr lang="fa-IR" sz="1800" dirty="0">
                <a:effectLst/>
                <a:latin typeface="Times New Roman" panose="02020603050405020304" pitchFamily="18" charset="0"/>
                <a:ea typeface="Calibri" panose="020F0502020204030204" pitchFamily="34" charset="0"/>
                <a:cs typeface="B Homa" panose="00000400000000000000" pitchFamily="2" charset="-78"/>
              </a:rPr>
              <a:t> نیست.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public class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StaticMethods</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public void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notAStaticMethod</a:t>
            </a:r>
            <a:r>
              <a:rPr lang="en-US" sz="1800" dirty="0">
                <a:effectLst/>
                <a:latin typeface="Times New Roman" panose="02020603050405020304" pitchFamily="18" charset="0"/>
                <a:ea typeface="Calibri" panose="020F0502020204030204" pitchFamily="34" charset="0"/>
                <a:cs typeface="B Nazanin" panose="00000400000000000000" pitchFamily="2" charset="-78"/>
              </a:rPr>
              <a:t>() {            //an instance method: there is no static modifier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System.out.println</a:t>
            </a:r>
            <a:r>
              <a:rPr lang="en-US" sz="1800" dirty="0">
                <a:effectLst/>
                <a:latin typeface="Times New Roman" panose="02020603050405020304" pitchFamily="18" charset="0"/>
                <a:ea typeface="Calibri" panose="020F0502020204030204" pitchFamily="34" charset="0"/>
                <a:cs typeface="B Nazanin" panose="00000400000000000000" pitchFamily="2" charset="-78"/>
              </a:rPr>
              <a:t>("I am not static");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public static void main(String[]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args</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b="1"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b="1" dirty="0" err="1">
                <a:effectLst/>
                <a:latin typeface="Times New Roman" panose="02020603050405020304" pitchFamily="18" charset="0"/>
                <a:ea typeface="Calibri" panose="020F0502020204030204" pitchFamily="34" charset="0"/>
                <a:cs typeface="B Nazanin" panose="00000400000000000000" pitchFamily="2" charset="-78"/>
              </a:rPr>
              <a:t>notAStaticMethod</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 call to an instance method-not legal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1570267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EA09-E693-44CF-68C0-3DB61B3AF436}"/>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F3479A9A-8CE7-5983-499C-0173C5E088AD}"/>
              </a:ext>
            </a:extLst>
          </p:cNvPr>
          <p:cNvSpPr>
            <a:spLocks noGrp="1"/>
          </p:cNvSpPr>
          <p:nvPr>
            <p:ph idx="1"/>
          </p:nvPr>
        </p:nvSpPr>
        <p:spPr/>
        <p:txBody>
          <a:bodyPr/>
          <a:lstStyle/>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تلاش برای اجرای این کلاس منجر به پیغام خطایی با محتوای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non-static method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notAStaticMethod</a:t>
            </a:r>
            <a:r>
              <a:rPr lang="en-US" sz="1800" dirty="0">
                <a:effectLst/>
                <a:latin typeface="Times New Roman" panose="02020603050405020304" pitchFamily="18" charset="0"/>
                <a:ea typeface="Calibri" panose="020F0502020204030204" pitchFamily="34" charset="0"/>
                <a:cs typeface="B Nazanin" panose="00000400000000000000" pitchFamily="2" charset="-78"/>
              </a:rPr>
              <a:t>() cannot be referenced from a static context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به منظور فراخوانی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notAStaticMethod</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شئ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StaticMethod</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باید (به صورتی که در زیر در متد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main</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برجسته شده) ایجاد 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public class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StaticMethods</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public void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notAStaticMethod</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System.out.println</a:t>
            </a:r>
            <a:r>
              <a:rPr lang="en-US" sz="1800" dirty="0">
                <a:effectLst/>
                <a:latin typeface="Times New Roman" panose="02020603050405020304" pitchFamily="18" charset="0"/>
                <a:ea typeface="Calibri" panose="020F0502020204030204" pitchFamily="34" charset="0"/>
                <a:cs typeface="B Nazanin" panose="00000400000000000000" pitchFamily="2" charset="-78"/>
              </a:rPr>
              <a:t>("I am not static");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public static void main(String[]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args</a:t>
            </a: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b="1"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b="1" dirty="0" err="1">
                <a:effectLst/>
                <a:latin typeface="Times New Roman" panose="02020603050405020304" pitchFamily="18" charset="0"/>
                <a:ea typeface="Calibri" panose="020F0502020204030204" pitchFamily="34" charset="0"/>
                <a:cs typeface="B Nazanin" panose="00000400000000000000" pitchFamily="2" charset="-78"/>
              </a:rPr>
              <a:t>StaticMethods</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b="1" dirty="0" err="1">
                <a:effectLst/>
                <a:latin typeface="Times New Roman" panose="02020603050405020304" pitchFamily="18" charset="0"/>
                <a:ea typeface="Calibri" panose="020F0502020204030204" pitchFamily="34" charset="0"/>
                <a:cs typeface="B Nazanin" panose="00000400000000000000" pitchFamily="2" charset="-78"/>
              </a:rPr>
              <a:t>myObject</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 = new </a:t>
            </a:r>
            <a:r>
              <a:rPr lang="en-US" sz="1800" b="1" dirty="0" err="1">
                <a:effectLst/>
                <a:latin typeface="Times New Roman" panose="02020603050405020304" pitchFamily="18" charset="0"/>
                <a:ea typeface="Calibri" panose="020F0502020204030204" pitchFamily="34" charset="0"/>
                <a:cs typeface="B Nazanin" panose="00000400000000000000" pitchFamily="2" charset="-78"/>
              </a:rPr>
              <a:t>StaticMethods</a:t>
            </a:r>
            <a:r>
              <a:rPr lang="en-US" sz="1800" b="1" dirty="0">
                <a:effectLst/>
                <a:latin typeface="Times New Roman" panose="02020603050405020304" pitchFamily="18"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myObject.NotAStaticMethod</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6905683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4FB4-393B-4565-345D-8B9C9D3122EE}"/>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561DA3FD-2E1C-9D19-10E4-BDA8F2C4E92F}"/>
              </a:ext>
            </a:extLst>
          </p:cNvPr>
          <p:cNvSpPr>
            <a:spLocks noGrp="1"/>
          </p:cNvSpPr>
          <p:nvPr>
            <p:ph idx="1"/>
          </p:nvPr>
        </p:nvSpPr>
        <p:spPr/>
        <p:txBody>
          <a:bodyPr/>
          <a:lstStyle/>
          <a:p>
            <a:pPr marL="0" marR="0" algn="just">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به طور کلی اگر یک متد ایستای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a:t>
            </a:r>
            <a:r>
              <a:rPr lang="en-US" sz="1800" dirty="0">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B Nazanin" panose="00000400000000000000" pitchFamily="2" charset="-78"/>
                <a:ea typeface="Calibri" panose="020F0502020204030204" pitchFamily="34" charset="0"/>
                <a:cs typeface="Arial" panose="020B0604020202020204" pitchFamily="34" charset="0"/>
              </a:rPr>
              <a:t>بخواهد یک متد دیگر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B()</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بدون مقداردهی اولیه</a:t>
            </a:r>
            <a:r>
              <a:rPr lang="fa-IR" sz="1800" dirty="0">
                <a:effectLst/>
                <a:latin typeface="Times New Roman" panose="02020603050405020304" pitchFamily="18" charset="0"/>
                <a:ea typeface="Calibri" panose="020F0502020204030204" pitchFamily="34" charset="0"/>
                <a:cs typeface="Calibri" panose="020F0502020204030204" pitchFamily="34" charset="0"/>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ی یک شئ فراخوانی کند آن گاه </a:t>
            </a:r>
            <a:r>
              <a:rPr lang="en-US" sz="1800" dirty="0">
                <a:effectLst/>
                <a:latin typeface="Times New Roman" panose="02020603050405020304" pitchFamily="18" charset="0"/>
                <a:ea typeface="Calibri" panose="020F0502020204030204" pitchFamily="34" charset="0"/>
                <a:cs typeface="B Nazanin" panose="00000400000000000000" pitchFamily="2" charset="-78"/>
              </a:rPr>
              <a:t>B()</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هم باید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باشد.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0"/>
              </a:spcAft>
              <a:buFont typeface="Symbol" panose="05050102010706020507" pitchFamily="18" charset="2"/>
              <a:buChar char=""/>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Circle</a:t>
            </a:r>
            <a:r>
              <a:rPr lang="fa-IR" sz="1800" dirty="0">
                <a:effectLst/>
                <a:latin typeface="Times New Roman" panose="02020603050405020304" pitchFamily="18" charset="0"/>
                <a:ea typeface="Calibri" panose="020F0502020204030204" pitchFamily="34" charset="0"/>
                <a:cs typeface="B Nazanin" panose="00000400000000000000" pitchFamily="2" charset="-78"/>
              </a:rPr>
              <a:t>ی که در مثال 13 تعریف نمودیم دو متغیر نمونه‌ی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static</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یک متد ایستای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double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GetTotalArea</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دارد. متد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GetTotalArea</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مقدار ذخیره شده در متغیر ایستای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totalArea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برمی گرداند. دقت کنید که این متد دسترسی به متغیر نمونه‌ی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radius</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ندارد و چنین چیزی نامعتبر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en-US" sz="1800" dirty="0">
                <a:effectLst/>
                <a:latin typeface="Times New Roman" panose="02020603050405020304" pitchFamily="18" charset="0"/>
                <a:ea typeface="Calibri" panose="020F0502020204030204" pitchFamily="34" charset="0"/>
                <a:cs typeface="B Nazanin"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0"/>
              </a:spcAft>
              <a:tabLst>
                <a:tab pos="359410" algn="l"/>
                <a:tab pos="719455" algn="l"/>
                <a:tab pos="1079500" algn="l"/>
                <a:tab pos="1439545" algn="l"/>
                <a:tab pos="1799590" algn="l"/>
                <a:tab pos="2159635" algn="l"/>
                <a:tab pos="2519680" algn="l"/>
                <a:tab pos="2879725" algn="l"/>
                <a:tab pos="3239770" algn="l"/>
                <a:tab pos="3599815" algn="l"/>
                <a:tab pos="3959860" algn="l"/>
                <a:tab pos="4319905" algn="l"/>
              </a:tabLs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به منظور فراخوانی متد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getTotalArea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نیازی نیست هیچ شیئی وجود داشته باشد. البته اگر هیچ شیئی وجود نداشته باشد آن گاه فراخوانی متد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Cirlce.getTotalArea</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مقدار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0.0</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برمی گرداند که مقداریست که در ابتدا به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totalArea</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اختصاص داده شده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11022550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A3ADC-B835-D984-FDAA-56CED80254A1}"/>
              </a:ext>
            </a:extLst>
          </p:cNvPr>
          <p:cNvSpPr>
            <a:spLocks noGrp="1"/>
          </p:cNvSpPr>
          <p:nvPr>
            <p:ph idx="1"/>
          </p:nvPr>
        </p:nvSpPr>
        <p:spPr/>
        <p:txBody>
          <a:bodyPr>
            <a:normAutofit fontScale="85000" lnSpcReduction="20000"/>
          </a:bodyPr>
          <a:lstStyle/>
          <a:p>
            <a:pPr algn="r" rtl="1"/>
            <a:r>
              <a:rPr lang="fa-IR" dirty="0"/>
              <a:t>•	از آن جا که یک متد </a:t>
            </a:r>
            <a:r>
              <a:rPr lang="en-US" dirty="0"/>
              <a:t>static </a:t>
            </a:r>
            <a:r>
              <a:rPr lang="fa-IR" dirty="0"/>
              <a:t>نمی‌تواند به متغیرها و متدها نمونه‌ی یک کلاس دسترسی پیدا کند، نمی توان از ارجاع </a:t>
            </a:r>
            <a:r>
              <a:rPr lang="en-US" dirty="0"/>
              <a:t>this </a:t>
            </a:r>
            <a:r>
              <a:rPr lang="fa-IR" dirty="0"/>
              <a:t>در یک متد </a:t>
            </a:r>
            <a:r>
              <a:rPr lang="en-US" dirty="0"/>
              <a:t>static </a:t>
            </a:r>
            <a:r>
              <a:rPr lang="fa-IR" dirty="0"/>
              <a:t>استفاده کرد. چرا که ارجاع </a:t>
            </a:r>
            <a:r>
              <a:rPr lang="en-US" dirty="0"/>
              <a:t>this </a:t>
            </a:r>
            <a:r>
              <a:rPr lang="fa-IR" dirty="0"/>
              <a:t>باید به شیئی خاص از کلاس باشد، در حالی که وقتی یک متد </a:t>
            </a:r>
            <a:r>
              <a:rPr lang="en-US" dirty="0"/>
              <a:t>static  </a:t>
            </a:r>
            <a:r>
              <a:rPr lang="fa-IR" dirty="0"/>
              <a:t>فراخوانی می‌شود ممکن است هیچ شیئی از کلاس در حافظه نباشد. با این وجود </a:t>
            </a:r>
            <a:r>
              <a:rPr lang="en-US" dirty="0"/>
              <a:t>this </a:t>
            </a:r>
            <a:r>
              <a:rPr lang="fa-IR" dirty="0"/>
              <a:t>می‌تواند در هر متد غیر </a:t>
            </a:r>
            <a:r>
              <a:rPr lang="en-US" dirty="0"/>
              <a:t>static</a:t>
            </a:r>
            <a:r>
              <a:rPr lang="fa-IR" dirty="0"/>
              <a:t>ی استفاده شود.</a:t>
            </a:r>
          </a:p>
          <a:p>
            <a:pPr algn="r" rtl="1"/>
            <a:r>
              <a:rPr lang="fa-IR" dirty="0"/>
              <a:t>•	با استفاده از اعلان </a:t>
            </a:r>
            <a:r>
              <a:rPr lang="en-US" dirty="0"/>
              <a:t>import </a:t>
            </a:r>
            <a:r>
              <a:rPr lang="fa-IR" dirty="0"/>
              <a:t>می توان اعضای</a:t>
            </a:r>
            <a:r>
              <a:rPr lang="en-US" dirty="0"/>
              <a:t>static  </a:t>
            </a:r>
            <a:r>
              <a:rPr lang="fa-IR" dirty="0"/>
              <a:t>یک کلاس را بدون این که نیاز به استفاده از نام کلاس و  باشد وارد نمود. بدین منظور دو را ه وجود دارد: با استفاده از دستور زیر یک عضو</a:t>
            </a:r>
            <a:r>
              <a:rPr lang="en-US" dirty="0"/>
              <a:t>static  </a:t>
            </a:r>
            <a:r>
              <a:rPr lang="fa-IR" dirty="0"/>
              <a:t>خاص  </a:t>
            </a:r>
          </a:p>
          <a:p>
            <a:pPr algn="r" rtl="1"/>
            <a:endParaRPr lang="fa-IR" dirty="0"/>
          </a:p>
          <a:p>
            <a:pPr algn="r" rtl="1"/>
            <a:r>
              <a:rPr lang="en-US" dirty="0"/>
              <a:t>import static. </a:t>
            </a:r>
            <a:r>
              <a:rPr lang="fa-IR" dirty="0"/>
              <a:t>نام کلاس. نام بسته </a:t>
            </a:r>
            <a:r>
              <a:rPr lang="en-US" dirty="0"/>
              <a:t>static </a:t>
            </a:r>
            <a:r>
              <a:rPr lang="fa-IR" dirty="0"/>
              <a:t>نام عضو </a:t>
            </a:r>
          </a:p>
          <a:p>
            <a:pPr algn="r" rtl="1"/>
            <a:r>
              <a:rPr lang="fa-IR" dirty="0"/>
              <a:t>و با استفاده از دستور زیر همه‌ی اعضای </a:t>
            </a:r>
            <a:r>
              <a:rPr lang="en-US" dirty="0"/>
              <a:t>static </a:t>
            </a:r>
            <a:r>
              <a:rPr lang="fa-IR" dirty="0"/>
              <a:t>کلاس وارد می‌شوند.</a:t>
            </a:r>
          </a:p>
          <a:p>
            <a:pPr algn="r" rtl="1"/>
            <a:endParaRPr lang="fa-IR" dirty="0"/>
          </a:p>
          <a:p>
            <a:pPr algn="r" rtl="1"/>
            <a:r>
              <a:rPr lang="en-US" dirty="0"/>
              <a:t>import static. </a:t>
            </a:r>
            <a:r>
              <a:rPr lang="fa-IR" dirty="0"/>
              <a:t>نام کلاس. </a:t>
            </a:r>
            <a:r>
              <a:rPr lang="fa-IR"/>
              <a:t>نام بسته </a:t>
            </a:r>
          </a:p>
          <a:p>
            <a:pPr algn="r" rtl="1"/>
            <a:endParaRPr lang="fa-IR" dirty="0"/>
          </a:p>
        </p:txBody>
      </p:sp>
    </p:spTree>
    <p:extLst>
      <p:ext uri="{BB962C8B-B14F-4D97-AF65-F5344CB8AC3E}">
        <p14:creationId xmlns:p14="http://schemas.microsoft.com/office/powerpoint/2010/main" val="3839980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28837"/>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429000"/>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a:effectLst/>
                <a:latin typeface="Courier New" panose="02070309020205020404" pitchFamily="49" charset="0"/>
                <a:ea typeface="Calibri" panose="020F0502020204030204" pitchFamily="34" charset="0"/>
                <a:cs typeface="Arial" panose="020B0604020202020204" pitchFamily="34" charset="0"/>
              </a:rPr>
              <a:t>public int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A057F993-6134-D082-1D18-B8D2464339F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8C920EE7-C7F7-0904-0C38-3B0E54D3DA4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6111718"/>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marL="0" indent="0" algn="r" rtl="1">
              <a:buNone/>
            </a:pPr>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endParaRPr lang="fa-IR"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بنابراین متغیرهای نمونه‌ی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کلاس </a:t>
            </a:r>
            <a:r>
              <a:rPr lang="en-US" dirty="0">
                <a:latin typeface="Baskerville Old Face" panose="02020602080505020303" pitchFamily="18" charset="0"/>
                <a:cs typeface="B Nazanin" panose="00000400000000000000" pitchFamily="2" charset="-78"/>
              </a:rPr>
              <a:t>A</a:t>
            </a:r>
            <a:r>
              <a:rPr lang="fa-IR" dirty="0">
                <a:cs typeface="B Nazanin" panose="00000400000000000000" pitchFamily="2" charset="-78"/>
              </a:rPr>
              <a:t> قابل دسترسی و تغییر توسط کلاس دیگر </a:t>
            </a:r>
            <a:r>
              <a:rPr lang="en-US" dirty="0">
                <a:latin typeface="Baskerville Old Face" panose="02020602080505020303" pitchFamily="18" charset="0"/>
                <a:cs typeface="B Nazanin" panose="00000400000000000000" pitchFamily="2" charset="-78"/>
              </a:rPr>
              <a:t>B</a:t>
            </a:r>
            <a:r>
              <a:rPr lang="fa-IR" dirty="0">
                <a:cs typeface="B Nazanin" panose="00000400000000000000" pitchFamily="2" charset="-78"/>
              </a:rPr>
              <a:t> که متدهای کلاس </a:t>
            </a:r>
            <a:r>
              <a:rPr lang="en-US" dirty="0">
                <a:latin typeface="Baskerville Old Face" panose="02020602080505020303" pitchFamily="18" charset="0"/>
                <a:cs typeface="B Nazanin" panose="00000400000000000000" pitchFamily="2" charset="-78"/>
              </a:rPr>
              <a:t>A</a:t>
            </a:r>
            <a:r>
              <a:rPr lang="en-US" dirty="0">
                <a:cs typeface="B Nazanin" panose="00000400000000000000" pitchFamily="2" charset="-78"/>
              </a:rPr>
              <a:t> </a:t>
            </a:r>
            <a:r>
              <a:rPr lang="fa-IR" dirty="0">
                <a:cs typeface="B Nazanin" panose="00000400000000000000" pitchFamily="2" charset="-78"/>
              </a:rPr>
              <a:t> را فراخوانی می‌کند هستند، حتی اگر این تغییر یک مقداردهی نامعتبر باشد!</a:t>
            </a:r>
          </a:p>
          <a:p>
            <a:pPr algn="r" rtl="1">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209330" cy="1384995"/>
          </a:xfrm>
          <a:prstGeom prst="rect">
            <a:avLst/>
          </a:prstGeom>
          <a:noFill/>
        </p:spPr>
        <p:txBody>
          <a:bodyPr wrap="square">
            <a:spAutoFit/>
          </a:bodyPr>
          <a:lstStyle/>
          <a:p>
            <a:pPr marL="285750" indent="-285750" algn="r" rtl="1">
              <a:buFont typeface="Arial" panose="020B0604020202020204" pitchFamily="34" charset="0"/>
              <a:buChar char="•"/>
            </a:pPr>
            <a:r>
              <a:rPr lang="fa-IR" sz="2800" dirty="0">
                <a:cs typeface="Mj_Typographer Bold" panose="00000400000000000000" pitchFamily="2" charset="-78"/>
              </a:rPr>
              <a:t>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یک مرتبه در همان بسته‌ی کلاس </a:t>
            </a:r>
            <a:r>
              <a:rPr lang="en-US" sz="2800" dirty="0">
                <a:latin typeface="Baskerville Old Face" panose="02020602080505020303" pitchFamily="18" charset="0"/>
                <a:cs typeface="Mj_Typographer Bold" panose="00000400000000000000" pitchFamily="2" charset="-78"/>
              </a:rPr>
              <a:t>Duck </a:t>
            </a:r>
            <a:r>
              <a:rPr lang="fa-IR" sz="2800" dirty="0">
                <a:latin typeface="Baskerville Old Face" panose="02020602080505020303" pitchFamily="18" charset="0"/>
                <a:cs typeface="Mj_Typographer Bold" panose="00000400000000000000" pitchFamily="2" charset="-78"/>
              </a:rPr>
              <a:t> و بار دیگر در </a:t>
            </a:r>
            <a:r>
              <a:rPr lang="fa-IR" sz="2800" dirty="0">
                <a:cs typeface="Mj_Typographer Bold" panose="00000400000000000000" pitchFamily="2" charset="-78"/>
              </a:rPr>
              <a:t>بسته‌ای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(ضمن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latin typeface="Baskerville Old Face" panose="02020602080505020303" pitchFamily="18" charset="0"/>
                <a:cs typeface="Mj_Typographer Bold" panose="00000400000000000000" pitchFamily="2" charset="-78"/>
              </a:rPr>
              <a:t> در حالت دوم)،</a:t>
            </a:r>
            <a:r>
              <a:rPr lang="fa-IR" sz="2800" dirty="0">
                <a:cs typeface="Mj_Typographer Bold" panose="00000400000000000000" pitchFamily="2" charset="-78"/>
              </a:rPr>
              <a:t>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3279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این 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صورتی که هیچ تعدیل‌کننده‌ی دسترسی‌ای قرار ندهیم به طور پیش‌فرض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اکثر کلاس‌هایی که ما می‌نویسیم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a:t>
            </a:r>
            <a:r>
              <a:rPr lang="fa-IR" sz="2800" dirty="0">
                <a:latin typeface="Calibri" panose="020F0502020204030204" pitchFamily="34" charset="0"/>
                <a:ea typeface="Calibri" panose="020F0502020204030204" pitchFamily="34" charset="0"/>
                <a:cs typeface="B Nazanin" panose="00000400000000000000" pitchFamily="2" charset="-78"/>
              </a:rPr>
              <a:t>این کلاس‌ها </a:t>
            </a:r>
            <a:r>
              <a:rPr lang="fa-IR" sz="2800" dirty="0">
                <a:effectLst/>
                <a:latin typeface="Calibri" panose="020F0502020204030204" pitchFamily="34" charset="0"/>
                <a:ea typeface="Calibri" panose="020F0502020204030204" pitchFamily="34" charset="0"/>
                <a:cs typeface="B Nazanin" panose="00000400000000000000" pitchFamily="2" charset="-78"/>
              </a:rPr>
              <a:t>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تعدیل‌کننده دسترسی آن را ذکر نکنیم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پیش‌فرض نبوده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marL="0" indent="0" algn="just"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کننده‌ی دسترسی </a:t>
            </a:r>
            <a:r>
              <a:rPr lang="en-US" dirty="0">
                <a:latin typeface="Baskerville Old Face" panose="02020602080505020303" pitchFamily="18" charset="0"/>
                <a:cs typeface="B Nazanin" panose="00000400000000000000" pitchFamily="2" charset="-78"/>
              </a:rPr>
              <a:t>private</a:t>
            </a:r>
            <a:r>
              <a:rPr lang="fa-IR" dirty="0">
                <a:cs typeface="B Nazanin" panose="00000400000000000000" pitchFamily="2" charset="-78"/>
              </a:rPr>
              <a:t> باعث می‌شود متغیر نمونه فقط و فقط توسط متدهای </a:t>
            </a:r>
            <a:r>
              <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کلاسی که در آن اعلان شده در درون همان کلاس قابل دسترسی و مدیریت باشند.</a:t>
            </a:r>
          </a:p>
          <a:p>
            <a:pPr algn="just" rtl="1"/>
            <a:endParaRPr lang="fa-IR" dirty="0">
              <a:solidFill>
                <a:srgbClr val="000000"/>
              </a:solidFill>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و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کردن متغیرهای نمونه‌ی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هیچ کلاس دیگری نمی‌تواند به آن‌ها دسترسی یابد، مگر از طریق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a:t>
            </a:r>
            <a:endPar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dirty="0">
              <a:solidFill>
                <a:srgbClr val="000000"/>
              </a:solidFill>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280DEFF3-4851-569C-8E26-9499CADD1CF8}"/>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40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338284" cy="1384995"/>
          </a:xfrm>
          <a:prstGeom prst="rect">
            <a:avLst/>
          </a:prstGeom>
          <a:noFill/>
        </p:spPr>
        <p:txBody>
          <a:bodyPr wrap="square">
            <a:spAutoFit/>
          </a:bodyPr>
          <a:lstStyle/>
          <a:p>
            <a:pPr marL="285750" indent="-285750" algn="just" rtl="1">
              <a:buFont typeface="Arial" panose="020B0604020202020204" pitchFamily="34" charset="0"/>
              <a:buChar char="•"/>
            </a:pPr>
            <a:r>
              <a:rPr lang="fa-IR" sz="2800" dirty="0">
                <a:cs typeface="Mj_Typographer Bold" panose="00000400000000000000" pitchFamily="2" charset="-78"/>
              </a:rPr>
              <a:t>ابتدا تعدیل کننده‌ی دسترسی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به </a:t>
            </a:r>
            <a:r>
              <a:rPr lang="en-US" sz="2800" dirty="0">
                <a:latin typeface="Baskerville Old Face" panose="02020602080505020303" pitchFamily="18" charset="0"/>
                <a:cs typeface="Mj_Typographer Bold" panose="00000400000000000000" pitchFamily="2" charset="-78"/>
              </a:rPr>
              <a:t>default</a:t>
            </a:r>
            <a:r>
              <a:rPr lang="fa-IR" sz="2800" dirty="0">
                <a:cs typeface="Mj_Typographer Bold" panose="00000400000000000000" pitchFamily="2" charset="-78"/>
              </a:rPr>
              <a:t> تغییر دهید. سپس 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در بسته 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با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cs typeface="B Nazanin" panose="00000400000000000000" pitchFamily="2" charset="-78"/>
              </a:rPr>
              <a:t>،</a:t>
            </a:r>
            <a:r>
              <a:rPr lang="fa-IR" sz="2800" dirty="0">
                <a:cs typeface="Mj_Typographer Bold" panose="00000400000000000000" pitchFamily="2" charset="-78"/>
              </a:rPr>
              <a:t> عدم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183560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fa-IR" dirty="0">
                <a:latin typeface="Baskerville Old Face" panose="02020602080505020303" pitchFamily="18" charset="0"/>
                <a:ea typeface="Calibri" panose="020F0502020204030204" pitchFamily="34" charset="0"/>
                <a:cs typeface="B Nikoo" panose="00000400000000000000" pitchFamily="2" charset="-78"/>
              </a:rPr>
              <a:t>اساسا </a:t>
            </a:r>
            <a:r>
              <a:rPr lang="ar-SA" dirty="0">
                <a:effectLst/>
                <a:latin typeface="Baskerville Old Face" panose="02020602080505020303" pitchFamily="18" charset="0"/>
                <a:ea typeface="Calibri" panose="020F0502020204030204" pitchFamily="34" charset="0"/>
                <a:cs typeface="B Nikoo" panose="00000400000000000000" pitchFamily="2" charset="-78"/>
              </a:rPr>
              <a:t>چرا کسی باید بخواهد دسترسی به کد را محدود درون بسته</a:t>
            </a:r>
            <a:r>
              <a:rPr lang="fa-IR" dirty="0">
                <a:effectLst/>
                <a:latin typeface="Baskerville Old Face" panose="02020602080505020303" pitchFamily="18" charset="0"/>
                <a:ea typeface="Calibri" panose="020F0502020204030204" pitchFamily="34" charset="0"/>
                <a:cs typeface="B Nikoo" panose="00000400000000000000" pitchFamily="2" charset="-78"/>
              </a:rPr>
              <a:t>‌ی مشخصی</a:t>
            </a:r>
            <a:r>
              <a:rPr lang="ar-SA" dirty="0">
                <a:effectLst/>
                <a:latin typeface="Baskerville Old Face" panose="02020602080505020303" pitchFamily="18" charset="0"/>
                <a:ea typeface="Calibri" panose="020F0502020204030204" pitchFamily="34" charset="0"/>
                <a:cs typeface="B Nikoo" panose="00000400000000000000" pitchFamily="2" charset="-78"/>
              </a:rPr>
              <a:t> کند؟ </a:t>
            </a:r>
            <a:endParaRPr lang="fa-IR" dirty="0">
              <a:effectLst/>
              <a:latin typeface="Baskerville Old Face" panose="02020602080505020303" pitchFamily="18" charset="0"/>
              <a:ea typeface="Calibri" panose="020F0502020204030204" pitchFamily="34" charset="0"/>
              <a:cs typeface="B Nikoo"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یی</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 طراحی می شوند که به عنوان یک مجموعه‌ی مرتبط با هم کار می کنند. بنابراین ممکن است معنادار باشد که کلاس‌های داخل بسته </a:t>
            </a:r>
            <a:r>
              <a:rPr lang="fa-IR" dirty="0">
                <a:latin typeface="Baskerville Old Face" panose="02020602080505020303" pitchFamily="18" charset="0"/>
                <a:ea typeface="Calibri" panose="020F0502020204030204" pitchFamily="34" charset="0"/>
                <a:cs typeface="Mj_Sandbad Outline" panose="00000700000000000000" pitchFamily="2" charset="-78"/>
              </a:rPr>
              <a:t>یکسان </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قرار می‌گیرند.</a:t>
            </a:r>
          </a:p>
          <a:p>
            <a:pPr marL="0" marR="0" algn="r" rtl="1">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ikoo"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 Nikoo" panose="00000400000000000000" pitchFamily="2" charset="-78"/>
              </a:rPr>
              <a:t>protected</a:t>
            </a:r>
            <a:r>
              <a:rPr lang="en-GB" sz="2800" dirty="0">
                <a:effectLst/>
                <a:latin typeface="B Nazanin" panose="00000400000000000000" pitchFamily="2" charset="-78"/>
                <a:ea typeface="Calibri" panose="020F0502020204030204" pitchFamily="34" charset="0"/>
                <a:cs typeface="B Nikoo" panose="00000400000000000000" pitchFamily="2" charset="-78"/>
              </a:rPr>
              <a:t> </a:t>
            </a:r>
            <a:r>
              <a:rPr lang="fa-IR" sz="2800" dirty="0">
                <a:effectLst/>
                <a:latin typeface="B Nazanin" panose="00000400000000000000" pitchFamily="2" charset="-78"/>
                <a:ea typeface="Calibri" panose="020F0502020204030204" pitchFamily="34" charset="0"/>
                <a:cs typeface="B Nikoo" panose="00000400000000000000" pitchFamily="2" charset="-78"/>
              </a:rPr>
              <a:t> </a:t>
            </a:r>
            <a:r>
              <a:rPr lang="ar-SA" sz="2800" dirty="0">
                <a:effectLst/>
                <a:latin typeface="Baskerville Old Face" panose="02020602080505020303" pitchFamily="18" charset="0"/>
                <a:ea typeface="Calibri" panose="020F0502020204030204" pitchFamily="34" charset="0"/>
                <a:cs typeface="B Nikoo" panose="00000400000000000000" pitchFamily="2" charset="-78"/>
              </a:rPr>
              <a:t>برای چیست؟</a:t>
            </a:r>
            <a:br>
              <a:rPr lang="en-US" sz="2800" dirty="0">
                <a:effectLst/>
                <a:latin typeface="Calibri" panose="020F0502020204030204" pitchFamily="34" charset="0"/>
                <a:ea typeface="Calibri" panose="020F0502020204030204" pitchFamily="34" charset="0"/>
                <a:cs typeface="B Nikoo" panose="00000400000000000000" pitchFamily="2" charset="-78"/>
              </a:rPr>
            </a:br>
            <a:endParaRPr lang="fa-IR" sz="2800" dirty="0">
              <a:cs typeface="B Nikoo" panose="00000400000000000000" pitchFamily="2" charset="-78"/>
            </a:endParaRPr>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دسترسی </a:t>
            </a:r>
            <a:r>
              <a:rPr lang="en-GB" dirty="0">
                <a:effectLst/>
                <a:latin typeface="Baskerville Old Face" panose="02020602080505020303" pitchFamily="18" charset="0"/>
                <a:ea typeface="Calibri" panose="020F0502020204030204" pitchFamily="34" charset="0"/>
                <a:cs typeface="Mj_Sandbad Outline" panose="00000700000000000000" pitchFamily="2" charset="-78"/>
              </a:rPr>
              <a:t>default</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a:t>
            </a:r>
            <a:r>
              <a:rPr lang="fa-IR" dirty="0">
                <a:latin typeface="Times New Roman" panose="02020603050405020304" pitchFamily="18" charset="0"/>
                <a:ea typeface="Calibri" panose="020F0502020204030204" pitchFamily="34" charset="0"/>
                <a:cs typeface="Mj_Sandbad Outline" panose="000007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Mj_Sandbad Outline" panose="00000700000000000000" pitchFamily="2" charset="-78"/>
              </a:rPr>
              <a:t>protected</a:t>
            </a:r>
            <a:r>
              <a:rPr lang="fa-IR" dirty="0">
                <a:latin typeface="Times New Roman" panose="02020603050405020304" pitchFamily="18" charset="0"/>
                <a:ea typeface="Calibri" panose="020F0502020204030204" pitchFamily="34" charset="0"/>
                <a:cs typeface="Mj_Sandbad Outline" panose="000007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Mj_Sandbad Outline" panose="000007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p>
        </p:txBody>
      </p:sp>
      <p:sp>
        <p:nvSpPr>
          <p:cNvPr id="5" name="Title 1">
            <a:extLst>
              <a:ext uri="{FF2B5EF4-FFF2-40B4-BE49-F238E27FC236}">
                <a16:creationId xmlns:a16="http://schemas.microsoft.com/office/drawing/2014/main" id="{6C26DD9D-BE0E-F2B3-689B-F865449C0DC7}"/>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3"/>
            <a:ext cx="11564470" cy="6555959"/>
          </a:xfrm>
        </p:spPr>
        <p:txBody>
          <a:bodyPr>
            <a:normAutofit/>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مرحله‌ی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dirty="0">
                <a:latin typeface="Calibri" panose="020F0502020204030204" pitchFamily="34" charset="0"/>
                <a:ea typeface="Calibri" panose="020F0502020204030204" pitchFamily="34" charset="0"/>
                <a:cs typeface="B Nazanin" panose="00000400000000000000" pitchFamily="2" charset="-78"/>
              </a:rPr>
              <a:t>دسترسی </a:t>
            </a:r>
            <a:r>
              <a:rPr lang="fa-IR" dirty="0">
                <a:latin typeface="Courier New" panose="02070309020205020404" pitchFamily="49" charset="0"/>
                <a:ea typeface="Calibri" panose="020F0502020204030204" pitchFamily="34" charset="0"/>
                <a:cs typeface="B Nazanin" panose="00000400000000000000" pitchFamily="2" charset="-78"/>
              </a:rPr>
              <a:t>سطح دسترسی را </a:t>
            </a:r>
            <a:r>
              <a:rPr lang="ar-SA" dirty="0">
                <a:effectLst/>
                <a:latin typeface="Calibri" panose="020F0502020204030204" pitchFamily="34" charset="0"/>
                <a:ea typeface="Calibri" panose="020F0502020204030204" pitchFamily="34" charset="0"/>
                <a:cs typeface="B Nazanin" panose="00000400000000000000" pitchFamily="2" charset="-78"/>
              </a:rPr>
              <a:t>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a:t>
            </a:r>
            <a:r>
              <a:rPr lang="fa-IR" dirty="0">
                <a:effectLst/>
                <a:latin typeface="Courier New" panose="02070309020205020404" pitchFamily="49" charset="0"/>
                <a:ea typeface="Calibri" panose="020F0502020204030204" pitchFamily="34" charset="0"/>
                <a:cs typeface="B Nazanin" panose="00000400000000000000" pitchFamily="2" charset="-78"/>
              </a:rPr>
              <a:t>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با توجه به مطالب مطرح‌شده، </a:t>
            </a: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fa-IR" dirty="0">
                <a:effectLst/>
                <a:latin typeface="Calibri" panose="020F0502020204030204" pitchFamily="34" charset="0"/>
                <a:ea typeface="Calibri" panose="020F0502020204030204" pitchFamily="34" charset="0"/>
                <a:cs typeface="B Nazanin" panose="00000400000000000000" pitchFamily="2" charset="-78"/>
              </a:rPr>
              <a:t>برای </a:t>
            </a:r>
            <a:r>
              <a:rPr lang="ar-SA" i="1" dirty="0">
                <a:effectLst/>
                <a:latin typeface="Calibri" panose="020F0502020204030204" pitchFamily="34" charset="0"/>
                <a:ea typeface="Calibri" panose="020F0502020204030204" pitchFamily="34" charset="0"/>
                <a:cs typeface="B Nazanin" panose="00000400000000000000" pitchFamily="2" charset="-78"/>
              </a:rPr>
              <a:t>شروع </a:t>
            </a:r>
            <a:r>
              <a:rPr lang="fa-IR" i="1" dirty="0">
                <a:effectLst/>
                <a:latin typeface="Calibri" panose="020F0502020204030204" pitchFamily="34" charset="0"/>
                <a:ea typeface="Calibri" panose="020F0502020204030204" pitchFamily="34" charset="0"/>
                <a:cs typeface="B Nazanin" panose="00000400000000000000" pitchFamily="2" charset="-78"/>
              </a:rPr>
              <a:t>به رعایت</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r>
              <a:rPr lang="fa-IR" dirty="0">
                <a:effectLst/>
                <a:latin typeface="B Nazanin" panose="00000400000000000000" pitchFamily="2" charset="-78"/>
                <a:ea typeface="Calibri" panose="020F0502020204030204" pitchFamily="34" charset="0"/>
                <a:cs typeface="B Nazanin" panose="00000400000000000000" pitchFamily="2" charset="-78"/>
              </a:rPr>
              <a:t>.</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به صورت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6" name="TextBox 5">
            <a:extLst>
              <a:ext uri="{FF2B5EF4-FFF2-40B4-BE49-F238E27FC236}">
                <a16:creationId xmlns:a16="http://schemas.microsoft.com/office/drawing/2014/main" id="{2AE7029F-6553-9D08-70AB-2F2E72563AFA}"/>
              </a:ext>
            </a:extLst>
          </p:cNvPr>
          <p:cNvSpPr txBox="1"/>
          <p:nvPr/>
        </p:nvSpPr>
        <p:spPr>
          <a:xfrm>
            <a:off x="93785" y="5843620"/>
            <a:ext cx="12271303" cy="1014380"/>
          </a:xfrm>
          <a:prstGeom prst="rect">
            <a:avLst/>
          </a:prstGeom>
          <a:noFill/>
        </p:spPr>
        <p:txBody>
          <a:bodyPr wrap="square">
            <a:spAutoFit/>
          </a:bodyPr>
          <a:lstStyle/>
          <a:p>
            <a:pPr marL="457200" marR="0" indent="-457200" algn="just" rtl="1">
              <a:lnSpc>
                <a:spcPct val="107000"/>
              </a:lnSpc>
              <a:spcBef>
                <a:spcPts val="0"/>
              </a:spcBef>
              <a:spcAft>
                <a:spcPts val="0"/>
              </a:spcAft>
              <a:buFont typeface="Arial" panose="020B0604020202020204" pitchFamily="34" charset="0"/>
              <a:buChar char="•"/>
            </a:pPr>
            <a:r>
              <a:rPr lang="ar-SA" sz="2800"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sz="2800" dirty="0">
                <a:effectLst/>
                <a:latin typeface="Calibri" panose="020F0502020204030204" pitchFamily="34" charset="0"/>
                <a:ea typeface="Calibri" panose="020F0502020204030204" pitchFamily="34" charset="0"/>
                <a:cs typeface="B Nazanin" panose="00000400000000000000" pitchFamily="2" charset="-78"/>
              </a:rPr>
              <a:t>کد </a:t>
            </a:r>
            <a:r>
              <a:rPr lang="ar-SA" sz="2800"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AC9E3CF-CFB3-7F13-B41C-210E338C5C10}"/>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دوم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1055767"/>
            <a:ext cx="11492753" cy="1968788"/>
          </a:xfrm>
        </p:spPr>
        <p:txBody>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آزمونگر </a:t>
            </a:r>
            <a:r>
              <a:rPr lang="en-US" dirty="0" err="1">
                <a:latin typeface="Baskerville Old Face" panose="02020602080505020303" pitchFamily="18" charset="0"/>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latin typeface="Baskerville Old Face" panose="02020602080505020303" pitchFamily="18" charset="0"/>
                <a:cs typeface="B Nazanin" panose="00000400000000000000" pitchFamily="2" charset="-78"/>
              </a:rPr>
              <a:t>Duck</a:t>
            </a:r>
            <a:r>
              <a:rPr lang="en-US" dirty="0">
                <a:cs typeface="B Nazanin" panose="00000400000000000000" pitchFamily="2" charset="-78"/>
              </a:rPr>
              <a:t> </a:t>
            </a:r>
            <a:r>
              <a:rPr lang="fa-IR" dirty="0">
                <a:cs typeface="B Nazanin" panose="00000400000000000000" pitchFamily="2" charset="-78"/>
              </a:rPr>
              <a:t> تولید می‌شود متغیر </a:t>
            </a:r>
            <a:r>
              <a:rPr lang="en-US" dirty="0">
                <a:latin typeface="Baskerville Old Face" panose="02020602080505020303" pitchFamily="18" charset="0"/>
                <a:cs typeface="B Nazanin" panose="00000400000000000000" pitchFamily="2" charset="-78"/>
              </a:rPr>
              <a:t>name</a:t>
            </a:r>
            <a:r>
              <a:rPr lang="en-US" dirty="0">
                <a:cs typeface="B Nazanin" panose="00000400000000000000" pitchFamily="2" charset="-78"/>
              </a:rPr>
              <a:t> </a:t>
            </a:r>
            <a:r>
              <a:rPr lang="fa-IR" dirty="0">
                <a:cs typeface="B Nazanin" panose="00000400000000000000" pitchFamily="2" charset="-78"/>
              </a:rPr>
              <a:t> 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901" y="2895599"/>
            <a:ext cx="3718197" cy="3748924"/>
          </a:xfrm>
          <a:prstGeom prst="rect">
            <a:avLst/>
          </a:prstGeom>
        </p:spPr>
      </p:pic>
      <p:sp>
        <p:nvSpPr>
          <p:cNvPr id="5" name="Title 1">
            <a:extLst>
              <a:ext uri="{FF2B5EF4-FFF2-40B4-BE49-F238E27FC236}">
                <a16:creationId xmlns:a16="http://schemas.microsoft.com/office/drawing/2014/main" id="{77DAB35A-89D7-C69F-FC2B-E387CBB9DCD1}"/>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27549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384319" y="1750876"/>
            <a:ext cx="11483787" cy="2727339"/>
          </a:xfrm>
        </p:spPr>
        <p:txBody>
          <a:bodyPr>
            <a:normAutofit fontScale="92500" lnSpcReduction="10000"/>
          </a:bodyPr>
          <a:lstStyle/>
          <a:p>
            <a:pPr algn="r" rtl="1"/>
            <a:r>
              <a:rPr lang="fa-IR" sz="2800" dirty="0">
                <a:cs typeface="B Nazanin" panose="00000400000000000000" pitchFamily="2" charset="-78"/>
              </a:rPr>
              <a:t>اعلان متغیرهای نمونه با تعدیل کننده دسترسی </a:t>
            </a:r>
            <a:r>
              <a:rPr lang="en-US" sz="2800" dirty="0">
                <a:latin typeface="Baskerville Old Face" panose="02020602080505020303" pitchFamily="18" charset="0"/>
                <a:cs typeface="B Nazanin" panose="00000400000000000000" pitchFamily="2" charset="-78"/>
              </a:rPr>
              <a:t>private</a:t>
            </a:r>
            <a:r>
              <a:rPr lang="en-US" sz="2800" dirty="0">
                <a:cs typeface="B Nazanin" panose="00000400000000000000" pitchFamily="2" charset="-78"/>
              </a:rPr>
              <a:t> </a:t>
            </a:r>
            <a:r>
              <a:rPr lang="fa-IR" sz="2800" dirty="0">
                <a:cs typeface="B Nazanin" panose="00000400000000000000" pitchFamily="2" charset="-78"/>
              </a:rPr>
              <a:t> که منجر به مخفی کردن پیاده سازی از کاربر کلاس می‌شود به پنهان‌سازی داده‌ها معروف است.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بسته‌سازی گویند.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AF88EC4-C68A-F9A0-6DC6-E91C5BAA0E85}"/>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330977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78C01-2340-1641-3883-595E0889C5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6744" y="862789"/>
            <a:ext cx="5360424" cy="5995211"/>
          </a:xfrm>
        </p:spPr>
      </p:pic>
      <p:sp>
        <p:nvSpPr>
          <p:cNvPr id="8" name="Title 1">
            <a:extLst>
              <a:ext uri="{FF2B5EF4-FFF2-40B4-BE49-F238E27FC236}">
                <a16:creationId xmlns:a16="http://schemas.microsoft.com/office/drawing/2014/main" id="{2104A95E-316C-72FB-B7ED-458C2810F0F3}"/>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441472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99330-0182-F4E3-6984-71112949EF1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92B7C92-B1FA-788F-B9F0-17F227051F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5612" y="2091858"/>
            <a:ext cx="10280776" cy="3124912"/>
          </a:xfrm>
          <a:prstGeom prst="rect">
            <a:avLst/>
          </a:prstGeom>
        </p:spPr>
      </p:pic>
      <p:sp>
        <p:nvSpPr>
          <p:cNvPr id="8" name="Title 1">
            <a:extLst>
              <a:ext uri="{FF2B5EF4-FFF2-40B4-BE49-F238E27FC236}">
                <a16:creationId xmlns:a16="http://schemas.microsoft.com/office/drawing/2014/main" id="{E196F8D1-6016-BA78-D213-6E8514C6BDD1}"/>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00127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B4F45-72EE-1122-0CC9-ECCCF1A279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91395-7D6C-A156-A10D-DFA933EC44D8}"/>
              </a:ext>
            </a:extLst>
          </p:cNvPr>
          <p:cNvSpPr>
            <a:spLocks noGrp="1"/>
          </p:cNvSpPr>
          <p:nvPr>
            <p:ph idx="1"/>
          </p:nvPr>
        </p:nvSpPr>
        <p:spPr>
          <a:xfrm>
            <a:off x="354106" y="1164723"/>
            <a:ext cx="11483787" cy="4098939"/>
          </a:xfrm>
        </p:spPr>
        <p:txBody>
          <a:bodyPr>
            <a:normAutofit lnSpcReduction="10000"/>
          </a:bodyPr>
          <a:lstStyle/>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در نظر گرفته می‌شوند. </a:t>
            </a:r>
            <a:endParaRPr lang="en-US" dirty="0">
              <a:cs typeface="B Nazanin" panose="00000400000000000000" pitchFamily="2" charset="-78"/>
            </a:endParaRPr>
          </a:p>
          <a:p>
            <a:pPr algn="r" rtl="1"/>
            <a:endParaRPr lang="fa-IR" dirty="0">
              <a:cs typeface="B Nazanin" panose="00000400000000000000" pitchFamily="2" charset="-78"/>
            </a:endParaRPr>
          </a:p>
          <a:p>
            <a:pPr algn="r" rtl="1"/>
            <a:endParaRPr lang="en-US" dirty="0">
              <a:cs typeface="B Nazanin" panose="00000400000000000000" pitchFamily="2" charset="-78"/>
            </a:endParaRPr>
          </a:p>
          <a:p>
            <a:pPr algn="r" rtl="1"/>
            <a:r>
              <a:rPr lang="fa-IR" dirty="0">
                <a:cs typeface="B Nazanin" panose="00000400000000000000" pitchFamily="2" charset="-78"/>
              </a:rPr>
              <a:t>با این وجود گهگاه متدهایی تعریف می‌شوند که فقط مختص استفاده در درون کلاس هستند و این گونه متدها را می توان </a:t>
            </a:r>
            <a:r>
              <a:rPr lang="en-US" dirty="0">
                <a:latin typeface="Baskerville Old Face" panose="02020602080505020303" pitchFamily="18" charset="0"/>
                <a:cs typeface="B Nazanin" panose="00000400000000000000" pitchFamily="2" charset="-78"/>
              </a:rPr>
              <a:t>private</a:t>
            </a:r>
            <a:r>
              <a:rPr lang="en-US" dirty="0">
                <a:cs typeface="B Nazanin" panose="00000400000000000000" pitchFamily="2" charset="-78"/>
              </a:rPr>
              <a:t> </a:t>
            </a:r>
            <a:r>
              <a:rPr lang="fa-IR" dirty="0">
                <a:cs typeface="B Nazanin" panose="00000400000000000000" pitchFamily="2" charset="-78"/>
              </a:rPr>
              <a:t> در نظر گرفت.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0E663208-4C4B-423C-D85E-2BB567A137D5}"/>
              </a:ext>
            </a:extLst>
          </p:cNvPr>
          <p:cNvSpPr txBox="1">
            <a:spLocks/>
          </p:cNvSpPr>
          <p:nvPr/>
        </p:nvSpPr>
        <p:spPr>
          <a:xfrm>
            <a:off x="2459725" y="485626"/>
            <a:ext cx="746972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تعدیل کننده دسترسی متدهای نمونه</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649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187070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بود.</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یادآوری</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3684494" y="4232846"/>
            <a:ext cx="8187189"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ساختار کلی کلاس</a:t>
            </a:r>
            <a:endParaRPr lang="en-US" dirty="0">
              <a:solidFill>
                <a:srgbClr val="C00000"/>
              </a:solidFill>
              <a:cs typeface="2  Titr" panose="00000700000000000000" pitchFamily="2" charset="-78"/>
            </a:endParaRPr>
          </a:p>
        </p:txBody>
      </p:sp>
      <p:cxnSp>
        <p:nvCxnSpPr>
          <p:cNvPr id="6" name="Straight Arrow Connector 5">
            <a:extLst>
              <a:ext uri="{FF2B5EF4-FFF2-40B4-BE49-F238E27FC236}">
                <a16:creationId xmlns:a16="http://schemas.microsoft.com/office/drawing/2014/main" id="{F543D80E-45A0-E8D7-BDF5-40D041FBB430}"/>
              </a:ext>
            </a:extLst>
          </p:cNvPr>
          <p:cNvCxnSpPr/>
          <p:nvPr/>
        </p:nvCxnSpPr>
        <p:spPr>
          <a:xfrm>
            <a:off x="3165231" y="4494456"/>
            <a:ext cx="70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101970"/>
            <a:ext cx="11501718" cy="5522950"/>
          </a:xfrm>
        </p:spPr>
        <p:txBody>
          <a:bodyPr>
            <a:normAutofit/>
          </a:bodyPr>
          <a:lstStyle/>
          <a:p>
            <a:pPr algn="just" rtl="1"/>
            <a:r>
              <a:rPr lang="fa-IR" dirty="0">
                <a:cs typeface="B Nazanin" panose="00000400000000000000" pitchFamily="2" charset="-78"/>
              </a:rPr>
              <a:t>قرار دادن تعدیل کننده‌ی دسترسی برای یک کلاس اختیاریست. با این وجود ما معمولا هر کلاس را به صورت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می کنیم.</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در هر فایل</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تنها یک کلاس می‌تواند به صورت</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شود، بنابراین هر کلاس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را باید در فایل مجزایی ذخیره نمود.</a:t>
            </a:r>
          </a:p>
        </p:txBody>
      </p:sp>
      <p:sp>
        <p:nvSpPr>
          <p:cNvPr id="2" name="Title 1">
            <a:extLst>
              <a:ext uri="{FF2B5EF4-FFF2-40B4-BE49-F238E27FC236}">
                <a16:creationId xmlns:a16="http://schemas.microsoft.com/office/drawing/2014/main" id="{183532DC-4CC6-BE2C-5DF2-13E7FBE632DF}"/>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چند نکته</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21169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101970"/>
            <a:ext cx="11501718" cy="5522950"/>
          </a:xfrm>
        </p:spPr>
        <p:txBody>
          <a:bodyPr>
            <a:normAutofit/>
          </a:bodyPr>
          <a:lstStyle/>
          <a:p>
            <a:pPr algn="just" rtl="1"/>
            <a:r>
              <a:rPr lang="fa-IR" dirty="0">
                <a:cs typeface="B Nazanin" panose="00000400000000000000" pitchFamily="2" charset="-78"/>
              </a:rPr>
              <a:t>یک کلاس باید حداقل یک و می‌تواند به تعداد دلخواه متغیر نمونه داشته باشد. این متغیرهای نمونه قابل دسترسی برای همه‌ی متدهای کلاس هستند.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هر متغیر نمونه یک تعدیل کننده دسترسی اختیاری دارد.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است که تا پیش از این می‌توانسته‌ایم از متغیرهای </a:t>
            </a:r>
            <a:r>
              <a:rPr lang="en-US" dirty="0">
                <a:latin typeface="Baskerville Old Face" panose="02020602080505020303" pitchFamily="18" charset="0"/>
                <a:cs typeface="B Nazanin" panose="00000400000000000000" pitchFamily="2" charset="-78"/>
              </a:rPr>
              <a:t>size</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name</a:t>
            </a:r>
            <a:r>
              <a:rPr lang="fa-IR" dirty="0">
                <a:cs typeface="B Nazanin" panose="00000400000000000000" pitchFamily="2" charset="-78"/>
              </a:rPr>
              <a:t> در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خارج از خود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استفاده نماییم.</a:t>
            </a:r>
          </a:p>
        </p:txBody>
      </p:sp>
      <p:sp>
        <p:nvSpPr>
          <p:cNvPr id="2" name="Title 1">
            <a:extLst>
              <a:ext uri="{FF2B5EF4-FFF2-40B4-BE49-F238E27FC236}">
                <a16:creationId xmlns:a16="http://schemas.microsoft.com/office/drawing/2014/main" id="{183532DC-4CC6-BE2C-5DF2-13E7FBE632DF}"/>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چند نکته</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1640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1216440"/>
            <a:ext cx="11672047" cy="4938175"/>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مثال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977153"/>
            <a:ext cx="11672047" cy="5353310"/>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 سازنده پیش‌فرض </a:t>
            </a: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 سازنده دو آرگومانی </a:t>
            </a: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ترتیب به نام دارنده‌ی حساب و مقدار موجودی حساب وی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 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 متد گیرنده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 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 متد </a:t>
            </a: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3134283" y="219089"/>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رشته‌ای از محتوای شئ را برمی‌گرداند.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پیش‌فرض یک کد شناسه‌ی منحصر به فرد را چاپ می‌کند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این به بعد برای هر کلاسی که ایجاد می‌کنیم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تعریف خواهیم نمود.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3134284"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latin typeface="Baskerville Old Face" panose="02020602080505020303" pitchFamily="18" charset="0"/>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99721" y="761999"/>
            <a:ext cx="7483541" cy="6047625"/>
          </a:xfrm>
        </p:spPr>
      </p:pic>
      <p:sp>
        <p:nvSpPr>
          <p:cNvPr id="2" name="Title 1">
            <a:extLst>
              <a:ext uri="{FF2B5EF4-FFF2-40B4-BE49-F238E27FC236}">
                <a16:creationId xmlns:a16="http://schemas.microsoft.com/office/drawing/2014/main" id="{C4FC260B-3FD4-AB5D-9DE1-819DED208516}"/>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678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879" y="2789496"/>
            <a:ext cx="11928241" cy="2504414"/>
          </a:xfrm>
          <a:prstGeom prst="rect">
            <a:avLst/>
          </a:prstGeom>
        </p:spPr>
      </p:pic>
      <p:sp>
        <p:nvSpPr>
          <p:cNvPr id="2" name="Title 1">
            <a:extLst>
              <a:ext uri="{FF2B5EF4-FFF2-40B4-BE49-F238E27FC236}">
                <a16:creationId xmlns:a16="http://schemas.microsoft.com/office/drawing/2014/main" id="{208B93D2-FBE6-2FE3-1141-88AE5CA9E5DD}"/>
              </a:ext>
            </a:extLst>
          </p:cNvPr>
          <p:cNvSpPr txBox="1">
            <a:spLocks/>
          </p:cNvSpPr>
          <p:nvPr/>
        </p:nvSpPr>
        <p:spPr>
          <a:xfrm>
            <a:off x="4143934" y="120477"/>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620661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46313" y="1028557"/>
            <a:ext cx="1198581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هستند، اما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900657069"/>
              </p:ext>
            </p:extLst>
          </p:nvPr>
        </p:nvGraphicFramePr>
        <p:xfrm>
          <a:off x="766194" y="2097740"/>
          <a:ext cx="3493008" cy="4325112"/>
        </p:xfrm>
        <a:graphic>
          <a:graphicData uri="http://schemas.openxmlformats.org/drawingml/2006/table">
            <a:tbl>
              <a:tblPr rtl="1" firstRow="1" firstCol="1" bandRow="1"/>
              <a:tblGrid>
                <a:gridCol w="3493008">
                  <a:extLst>
                    <a:ext uri="{9D8B030D-6E8A-4147-A177-3AD203B41FA5}">
                      <a16:colId xmlns:a16="http://schemas.microsoft.com/office/drawing/2014/main" val="3575838420"/>
                    </a:ext>
                  </a:extLst>
                </a:gridCol>
              </a:tblGrid>
              <a:tr h="1019042">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306070">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2392741559"/>
              </p:ext>
            </p:extLst>
          </p:nvPr>
        </p:nvGraphicFramePr>
        <p:xfrm>
          <a:off x="4439792" y="2096346"/>
          <a:ext cx="3493008" cy="4325112"/>
        </p:xfrm>
        <a:graphic>
          <a:graphicData uri="http://schemas.openxmlformats.org/drawingml/2006/table">
            <a:tbl>
              <a:tblPr rtl="1" firstRow="1" firstCol="1" bandRow="1"/>
              <a:tblGrid>
                <a:gridCol w="3493008">
                  <a:extLst>
                    <a:ext uri="{9D8B030D-6E8A-4147-A177-3AD203B41FA5}">
                      <a16:colId xmlns:a16="http://schemas.microsoft.com/office/drawing/2014/main" val="3575838420"/>
                    </a:ext>
                  </a:extLst>
                </a:gridCol>
              </a:tblGrid>
              <a:tr h="1019042">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306070">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3832572225"/>
              </p:ext>
            </p:extLst>
          </p:nvPr>
        </p:nvGraphicFramePr>
        <p:xfrm>
          <a:off x="8113390" y="2096346"/>
          <a:ext cx="3492594" cy="4321979"/>
        </p:xfrm>
        <a:graphic>
          <a:graphicData uri="http://schemas.openxmlformats.org/drawingml/2006/table">
            <a:tbl>
              <a:tblPr rtl="1" firstRow="1" firstCol="1" bandRow="1"/>
              <a:tblGrid>
                <a:gridCol w="3492594">
                  <a:extLst>
                    <a:ext uri="{9D8B030D-6E8A-4147-A177-3AD203B41FA5}">
                      <a16:colId xmlns:a16="http://schemas.microsoft.com/office/drawing/2014/main" val="3575838420"/>
                    </a:ext>
                  </a:extLst>
                </a:gridCol>
              </a:tblGrid>
              <a:tr h="921585">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$106.55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400394">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
        <p:nvSpPr>
          <p:cNvPr id="2" name="Title 1">
            <a:extLst>
              <a:ext uri="{FF2B5EF4-FFF2-40B4-BE49-F238E27FC236}">
                <a16:creationId xmlns:a16="http://schemas.microsoft.com/office/drawing/2014/main" id="{F5D1567E-31B8-87A5-71F2-93348C021910}"/>
              </a:ext>
            </a:extLst>
          </p:cNvPr>
          <p:cNvSpPr txBox="1">
            <a:spLocks/>
          </p:cNvSpPr>
          <p:nvPr/>
        </p:nvSpPr>
        <p:spPr>
          <a:xfrm>
            <a:off x="3676650" y="274069"/>
            <a:ext cx="483869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سه شئ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38472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327211" y="820130"/>
            <a:ext cx="11734800" cy="5217739"/>
          </a:xfrm>
        </p:spPr>
        <p:txBody>
          <a:bodyPr>
            <a:noAutofit/>
          </a:bodyPr>
          <a:lstStyle/>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می‌دهند. سازنده‌ی پیش‌فرض نام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تخصیص می‌دهد.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fa-IR" dirty="0">
                <a:effectLst/>
                <a:latin typeface="Calibri" panose="020F0502020204030204" pitchFamily="34" charset="0"/>
                <a:ea typeface="Calibri" panose="020F0502020204030204" pitchFamily="34" charset="0"/>
                <a:cs typeface="B Nazanin" panose="00000400000000000000" pitchFamily="2" charset="-78"/>
              </a:rPr>
              <a:t>خطوط 26-15 شامل یک سازنده‌ی دو آرگومانی است</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dirty="0">
                <a:effectLst/>
                <a:latin typeface="Times New Roman" panose="02020603050405020304" pitchFamily="18" charset="0"/>
                <a:ea typeface="Calibri" panose="020F0502020204030204" pitchFamily="34" charset="0"/>
                <a:cs typeface="Arial" panose="020B0604020202020204" pitchFamily="34" charset="0"/>
              </a:rPr>
              <a:t>Account</a:t>
            </a:r>
            <a:r>
              <a:rPr lang="fa-IR"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dirty="0">
                <a:effectLst/>
                <a:latin typeface="Times New Roman" panose="02020603050405020304" pitchFamily="18" charset="0"/>
                <a:ea typeface="Calibri" panose="020F0502020204030204" pitchFamily="34" charset="0"/>
                <a:cs typeface="Arial" panose="020B0604020202020204" pitchFamily="34" charset="0"/>
              </a:rPr>
              <a:t>name</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fa-IR" dirty="0">
                <a:cs typeface="B Nazanin" panose="00000400000000000000" pitchFamily="2" charset="-78"/>
              </a:rPr>
              <a:t>این باعث می‌شود سازنده‌ی دو آرگومانی فراخوانی شده، متغیر نمونه‌ی </a:t>
            </a:r>
            <a:r>
              <a:rPr lang="en-US" dirty="0">
                <a:latin typeface="Baskerville Old Face" panose="02020602080505020303" pitchFamily="18" charset="0"/>
                <a:cs typeface="B Nazanin" panose="00000400000000000000" pitchFamily="2" charset="-78"/>
              </a:rPr>
              <a:t>name</a:t>
            </a:r>
            <a:r>
              <a:rPr lang="fa-IR" dirty="0">
                <a:cs typeface="B Nazanin" panose="00000400000000000000" pitchFamily="2" charset="-78"/>
              </a:rPr>
              <a:t> در کلاس</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به </a:t>
            </a:r>
            <a:r>
              <a:rPr lang="en-US" dirty="0">
                <a:solidFill>
                  <a:srgbClr val="000000"/>
                </a:solidFill>
                <a:latin typeface="Times New Roman" panose="02020603050405020304" pitchFamily="18" charset="0"/>
                <a:ea typeface="Calibri" panose="020F0502020204030204" pitchFamily="34" charset="0"/>
                <a:cs typeface="B Nazanin" panose="00000400000000000000" pitchFamily="2" charset="-78"/>
              </a:rPr>
              <a:t>"</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Jane Green</a:t>
            </a:r>
            <a:r>
              <a:rPr lang="en-US"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a:t>
            </a:r>
            <a:r>
              <a:rPr lang="fa-IR" dirty="0">
                <a:cs typeface="B Nazanin" panose="00000400000000000000" pitchFamily="2" charset="-78"/>
              </a:rPr>
              <a:t>و متغیر نمونه‌ی </a:t>
            </a:r>
            <a:r>
              <a:rPr lang="en-US" dirty="0">
                <a:latin typeface="Baskerville Old Face" panose="02020602080505020303" pitchFamily="18" charset="0"/>
                <a:cs typeface="B Nazanin" panose="00000400000000000000" pitchFamily="2" charset="-78"/>
              </a:rPr>
              <a:t>balance</a:t>
            </a:r>
            <a:r>
              <a:rPr lang="en-US" dirty="0">
                <a:cs typeface="B Nazanin" panose="00000400000000000000" pitchFamily="2" charset="-78"/>
              </a:rPr>
              <a:t> </a:t>
            </a:r>
            <a:r>
              <a:rPr lang="fa-IR" dirty="0">
                <a:cs typeface="B Nazanin" panose="00000400000000000000" pitchFamily="2" charset="-78"/>
              </a:rPr>
              <a:t> به </a:t>
            </a:r>
            <a:r>
              <a:rPr lang="en-US" dirty="0">
                <a:solidFill>
                  <a:srgbClr val="000000"/>
                </a:solidFill>
                <a:latin typeface="Times New Roman" panose="02020603050405020304" pitchFamily="18" charset="0"/>
                <a:ea typeface="Calibri" panose="020F0502020204030204" pitchFamily="34" charset="0"/>
                <a:cs typeface="B Nazanin" panose="00000400000000000000" pitchFamily="2" charset="-78"/>
              </a:rPr>
              <a:t>50.0</a:t>
            </a:r>
            <a:r>
              <a:rPr lang="fa-IR" dirty="0">
                <a:cs typeface="B Nazanin" panose="00000400000000000000" pitchFamily="2" charset="-78"/>
              </a:rPr>
              <a:t> مقداردهی اولیه شوند و شئ حاوی این محتوا </a:t>
            </a:r>
            <a:r>
              <a:rPr lang="en-US" dirty="0">
                <a:latin typeface="Baskerville Old Face" panose="02020602080505020303" pitchFamily="18" charset="0"/>
                <a:cs typeface="B Nazanin" panose="00000400000000000000" pitchFamily="2" charset="-78"/>
              </a:rPr>
              <a:t>account1</a:t>
            </a:r>
            <a:r>
              <a:rPr lang="en-US" dirty="0">
                <a:cs typeface="B Nazanin" panose="00000400000000000000" pitchFamily="2" charset="-78"/>
              </a:rPr>
              <a:t> </a:t>
            </a:r>
            <a:r>
              <a:rPr lang="fa-IR" dirty="0">
                <a:cs typeface="B Nazanin" panose="00000400000000000000" pitchFamily="2" charset="-78"/>
              </a:rPr>
              <a:t> نام‌گذاری شود.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621B7C02-6782-2B7D-8088-7C5E707CC8A1}"/>
              </a:ext>
            </a:extLst>
          </p:cNvPr>
          <p:cNvSpPr txBox="1">
            <a:spLocks/>
          </p:cNvSpPr>
          <p:nvPr/>
        </p:nvSpPr>
        <p:spPr>
          <a:xfrm>
            <a:off x="3573555" y="245983"/>
            <a:ext cx="504489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624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a:xfrm>
            <a:off x="199292" y="1290918"/>
            <a:ext cx="11793416" cy="4535451"/>
          </a:xfrm>
        </p:spPr>
        <p:txBody>
          <a:bodyPr>
            <a:normAutofit/>
          </a:bodyPr>
          <a:lstStyle/>
          <a:p>
            <a:pPr algn="just" rtl="1"/>
            <a:endParaRPr lang="fa-IR" sz="3000" dirty="0">
              <a:cs typeface="B Nazanin" panose="00000400000000000000" pitchFamily="2" charset="-78"/>
            </a:endParaRPr>
          </a:p>
          <a:p>
            <a:pPr algn="just" rtl="1"/>
            <a:r>
              <a:rPr lang="fa-IR" sz="3000" dirty="0">
                <a:cs typeface="B Nazanin" panose="00000400000000000000" pitchFamily="2" charset="-78"/>
              </a:rPr>
              <a:t>متد </a:t>
            </a:r>
            <a:r>
              <a:rPr lang="en-US" sz="3000" dirty="0">
                <a:latin typeface="Baskerville Old Face" panose="02020602080505020303" pitchFamily="18" charset="0"/>
                <a:cs typeface="B Nazanin" panose="00000400000000000000" pitchFamily="2" charset="-78"/>
              </a:rPr>
              <a:t>deposit(double </a:t>
            </a:r>
            <a:r>
              <a:rPr lang="en-US" sz="3000" dirty="0" err="1">
                <a:latin typeface="Baskerville Old Face" panose="02020602080505020303" pitchFamily="18" charset="0"/>
                <a:cs typeface="B Nazanin" panose="00000400000000000000" pitchFamily="2" charset="-78"/>
              </a:rPr>
              <a:t>depositAmount</a:t>
            </a:r>
            <a:r>
              <a:rPr lang="en-US" sz="3000" dirty="0">
                <a:latin typeface="Baskerville Old Face" panose="02020602080505020303" pitchFamily="18" charset="0"/>
                <a:cs typeface="B Nazanin" panose="00000400000000000000" pitchFamily="2" charset="-78"/>
              </a:rPr>
              <a:t>) </a:t>
            </a:r>
            <a:r>
              <a:rPr lang="fa-IR" sz="3000" dirty="0">
                <a:latin typeface="Baskerville Old Face" panose="02020602080505020303" pitchFamily="18" charset="0"/>
                <a:cs typeface="B Nazanin" panose="00000400000000000000" pitchFamily="2" charset="-78"/>
              </a:rPr>
              <a:t> </a:t>
            </a:r>
            <a:r>
              <a:rPr lang="fa-IR" sz="3000" dirty="0">
                <a:cs typeface="B Nazanin" panose="00000400000000000000" pitchFamily="2" charset="-78"/>
              </a:rPr>
              <a:t>مقدار </a:t>
            </a:r>
            <a:r>
              <a:rPr lang="en-US" sz="3000" dirty="0" err="1">
                <a:latin typeface="Baskerville Old Face" panose="02020602080505020303" pitchFamily="18" charset="0"/>
                <a:cs typeface="B Nazanin" panose="00000400000000000000" pitchFamily="2" charset="-78"/>
              </a:rPr>
              <a:t>depositAmount</a:t>
            </a:r>
            <a:r>
              <a:rPr lang="en-US" sz="3000" dirty="0">
                <a:cs typeface="B Nazanin" panose="00000400000000000000" pitchFamily="2" charset="-78"/>
              </a:rPr>
              <a:t> </a:t>
            </a:r>
            <a:r>
              <a:rPr lang="fa-IR" sz="3000" dirty="0">
                <a:cs typeface="B Nazanin" panose="00000400000000000000" pitchFamily="2" charset="-78"/>
              </a:rPr>
              <a:t> را به </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اضافه می‌کند. تعدیل‌کننده‌ی دسترسی</a:t>
            </a:r>
            <a:r>
              <a:rPr lang="en-US" sz="3000" dirty="0">
                <a:latin typeface="Baskerville Old Face" panose="02020602080505020303" pitchFamily="18" charset="0"/>
                <a:cs typeface="B Nazanin" panose="00000400000000000000" pitchFamily="2" charset="-78"/>
              </a:rPr>
              <a:t>public</a:t>
            </a:r>
            <a:r>
              <a:rPr lang="en-US" sz="3000" dirty="0">
                <a:cs typeface="B Nazanin" panose="00000400000000000000" pitchFamily="2" charset="-78"/>
              </a:rPr>
              <a:t> </a:t>
            </a:r>
            <a:r>
              <a:rPr lang="fa-IR" sz="3000" dirty="0">
                <a:cs typeface="B Nazanin" panose="00000400000000000000" pitchFamily="2" charset="-78"/>
              </a:rPr>
              <a:t> تعیین می‌کند که متد</a:t>
            </a:r>
            <a:r>
              <a:rPr lang="en-US" sz="3000" dirty="0">
                <a:latin typeface="Baskerville Old Face" panose="02020602080505020303" pitchFamily="18" charset="0"/>
                <a:cs typeface="B Nazanin" panose="00000400000000000000" pitchFamily="2" charset="-78"/>
              </a:rPr>
              <a:t>deposit</a:t>
            </a:r>
            <a:r>
              <a:rPr lang="en-US" sz="3000" dirty="0">
                <a:cs typeface="B Nazanin" panose="00000400000000000000" pitchFamily="2" charset="-78"/>
              </a:rPr>
              <a:t> </a:t>
            </a:r>
            <a:r>
              <a:rPr lang="fa-IR" sz="3000" dirty="0">
                <a:cs typeface="B Nazanin" panose="00000400000000000000" pitchFamily="2" charset="-78"/>
              </a:rPr>
              <a:t> قابل رویت و دسترسی در درون و خارج از کلاس</a:t>
            </a:r>
            <a:r>
              <a:rPr lang="en-US" sz="3000" dirty="0">
                <a:latin typeface="Baskerville Old Face" panose="02020602080505020303" pitchFamily="18" charset="0"/>
                <a:cs typeface="B Nazanin" panose="00000400000000000000" pitchFamily="2" charset="-78"/>
              </a:rPr>
              <a:t>Account</a:t>
            </a:r>
            <a:r>
              <a:rPr lang="en-US" sz="3000" dirty="0">
                <a:cs typeface="B Nazanin" panose="00000400000000000000" pitchFamily="2" charset="-78"/>
              </a:rPr>
              <a:t> </a:t>
            </a:r>
            <a:r>
              <a:rPr lang="fa-IR" sz="3000" dirty="0">
                <a:cs typeface="B Nazanin" panose="00000400000000000000" pitchFamily="2" charset="-78"/>
              </a:rPr>
              <a:t> است.</a:t>
            </a:r>
          </a:p>
          <a:p>
            <a:pPr algn="just" rtl="1"/>
            <a:endParaRPr lang="fa-IR" sz="3000" dirty="0">
              <a:cs typeface="B Nazanin" panose="00000400000000000000" pitchFamily="2" charset="-78"/>
            </a:endParaRPr>
          </a:p>
          <a:p>
            <a:pPr algn="just" rtl="1"/>
            <a:r>
              <a:rPr lang="fa-IR" sz="3000" dirty="0">
                <a:cs typeface="B Nazanin" panose="00000400000000000000" pitchFamily="2" charset="-78"/>
              </a:rPr>
              <a:t>از آن جا که تعدیل‌کننده‌ی دسترسی متغیرهای </a:t>
            </a:r>
            <a:r>
              <a:rPr lang="en-US" sz="3000" dirty="0">
                <a:latin typeface="Baskerville Old Face" panose="02020602080505020303" pitchFamily="18" charset="0"/>
                <a:cs typeface="B Nazanin" panose="00000400000000000000" pitchFamily="2" charset="-78"/>
              </a:rPr>
              <a:t>name</a:t>
            </a:r>
            <a:r>
              <a:rPr lang="en-US" sz="3000" dirty="0">
                <a:cs typeface="B Nazanin" panose="00000400000000000000" pitchFamily="2" charset="-78"/>
              </a:rPr>
              <a:t> </a:t>
            </a:r>
            <a:r>
              <a:rPr lang="fa-IR" sz="3000" dirty="0">
                <a:cs typeface="B Nazanin" panose="00000400000000000000" pitchFamily="2" charset="-78"/>
              </a:rPr>
              <a:t> و</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از نوع </a:t>
            </a:r>
            <a:r>
              <a:rPr lang="en-US" sz="3000" dirty="0">
                <a:latin typeface="Baskerville Old Face" panose="02020602080505020303" pitchFamily="18" charset="0"/>
                <a:cs typeface="B Nazanin" panose="00000400000000000000" pitchFamily="2" charset="-78"/>
              </a:rPr>
              <a:t>private</a:t>
            </a:r>
            <a:r>
              <a:rPr lang="en-US" sz="3000" dirty="0">
                <a:cs typeface="B Nazanin" panose="00000400000000000000" pitchFamily="2" charset="-78"/>
              </a:rPr>
              <a:t> </a:t>
            </a:r>
            <a:r>
              <a:rPr lang="fa-IR" sz="3000" dirty="0">
                <a:cs typeface="B Nazanin" panose="00000400000000000000" pitchFamily="2" charset="-78"/>
              </a:rPr>
              <a:t> می‌باشد مقادیر این متغیرها از خارج کلاس قابل رویت نیست. این متدهای گیرنده‌ی </a:t>
            </a:r>
            <a:r>
              <a:rPr lang="en-US" sz="3000" dirty="0" err="1">
                <a:latin typeface="Baskerville Old Face" panose="02020602080505020303" pitchFamily="18" charset="0"/>
                <a:cs typeface="B Nazanin" panose="00000400000000000000" pitchFamily="2" charset="-78"/>
              </a:rPr>
              <a:t>getName</a:t>
            </a:r>
            <a:r>
              <a:rPr lang="fa-IR" sz="3000" dirty="0">
                <a:cs typeface="B Nazanin" panose="00000400000000000000" pitchFamily="2" charset="-78"/>
              </a:rPr>
              <a:t>،</a:t>
            </a:r>
            <a:r>
              <a:rPr lang="en-US" sz="3000" dirty="0">
                <a:latin typeface="Baskerville Old Face" panose="02020602080505020303" pitchFamily="18" charset="0"/>
                <a:cs typeface="B Nazanin" panose="00000400000000000000" pitchFamily="2" charset="-78"/>
              </a:rPr>
              <a:t> </a:t>
            </a:r>
            <a:r>
              <a:rPr lang="en-US" sz="3000" dirty="0" err="1">
                <a:latin typeface="Baskerville Old Face" panose="02020602080505020303" pitchFamily="18" charset="0"/>
                <a:cs typeface="B Nazanin" panose="00000400000000000000" pitchFamily="2" charset="-78"/>
              </a:rPr>
              <a:t>setName</a:t>
            </a:r>
            <a:r>
              <a:rPr lang="fa-IR" sz="3000" dirty="0">
                <a:latin typeface="Baskerville Old Face" panose="02020602080505020303" pitchFamily="18" charset="0"/>
                <a:cs typeface="B Nazanin" panose="00000400000000000000" pitchFamily="2" charset="-78"/>
              </a:rPr>
              <a:t> و</a:t>
            </a:r>
            <a:r>
              <a:rPr lang="fa-IR" sz="3000" dirty="0">
                <a:cs typeface="B Nazanin" panose="00000400000000000000" pitchFamily="2" charset="-78"/>
              </a:rPr>
              <a:t> </a:t>
            </a:r>
            <a:r>
              <a:rPr lang="en-US" sz="3000" dirty="0" err="1">
                <a:latin typeface="Baskerville Old Face" panose="02020602080505020303" pitchFamily="18" charset="0"/>
                <a:cs typeface="B Nazanin" panose="00000400000000000000" pitchFamily="2" charset="-78"/>
              </a:rPr>
              <a:t>getBalance</a:t>
            </a:r>
            <a:r>
              <a:rPr lang="en-US" sz="3000" dirty="0">
                <a:cs typeface="B Nazanin" panose="00000400000000000000" pitchFamily="2" charset="-78"/>
              </a:rPr>
              <a:t> </a:t>
            </a:r>
            <a:r>
              <a:rPr lang="fa-IR" sz="3000" dirty="0">
                <a:cs typeface="B Nazanin" panose="00000400000000000000" pitchFamily="2" charset="-78"/>
              </a:rPr>
              <a:t> هستند که دسترسی به این متغیرها را برای خارج کلاس فراهم می‌سازند. </a:t>
            </a:r>
          </a:p>
          <a:p>
            <a:pPr algn="just" rtl="1"/>
            <a:endParaRPr lang="fa-IR" sz="3000" dirty="0">
              <a:cs typeface="B Nazanin" panose="00000400000000000000" pitchFamily="2" charset="-78"/>
            </a:endParaRPr>
          </a:p>
          <a:p>
            <a:pPr algn="r" rtl="1"/>
            <a:endParaRPr lang="en-US" dirty="0"/>
          </a:p>
        </p:txBody>
      </p:sp>
      <p:sp>
        <p:nvSpPr>
          <p:cNvPr id="2" name="Title 1">
            <a:extLst>
              <a:ext uri="{FF2B5EF4-FFF2-40B4-BE49-F238E27FC236}">
                <a16:creationId xmlns:a16="http://schemas.microsoft.com/office/drawing/2014/main" id="{92F4FAF8-4826-3DEA-47CA-C6F5D9EE1050}"/>
              </a:ext>
            </a:extLst>
          </p:cNvPr>
          <p:cNvSpPr txBox="1">
            <a:spLocks/>
          </p:cNvSpPr>
          <p:nvPr/>
        </p:nvSpPr>
        <p:spPr>
          <a:xfrm>
            <a:off x="3573555" y="245983"/>
            <a:ext cx="504489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32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a:xfrm>
            <a:off x="269789" y="1730040"/>
            <a:ext cx="11652422" cy="3897130"/>
          </a:xfrm>
        </p:spPr>
        <p:txBody>
          <a:bodyPr>
            <a:noAutofit/>
          </a:bodyPr>
          <a:lstStyle/>
          <a:p>
            <a:pPr algn="just" rtl="1"/>
            <a:r>
              <a:rPr lang="fa-IR" dirty="0">
                <a:cs typeface="B Nazanin" panose="00000400000000000000" pitchFamily="2" charset="-78"/>
              </a:rPr>
              <a:t>به منظور اجرای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کلاس آزمونگر</a:t>
            </a:r>
            <a:r>
              <a:rPr lang="en-US" dirty="0" err="1">
                <a:latin typeface="Baskerville Old Face" panose="02020602080505020303" pitchFamily="18" charset="0"/>
                <a:cs typeface="B Nazanin" panose="00000400000000000000" pitchFamily="2" charset="-78"/>
              </a:rPr>
              <a:t>AccountTest</a:t>
            </a:r>
            <a:r>
              <a:rPr lang="en-US" dirty="0">
                <a:cs typeface="B Nazanin" panose="00000400000000000000" pitchFamily="2" charset="-78"/>
              </a:rPr>
              <a:t> </a:t>
            </a:r>
            <a:r>
              <a:rPr lang="fa-IR" dirty="0">
                <a:cs typeface="B Nazanin" panose="00000400000000000000" pitchFamily="2" charset="-78"/>
              </a:rPr>
              <a:t> را طراحی می کنیم که شامل متد </a:t>
            </a:r>
            <a:r>
              <a:rPr lang="en-US" dirty="0">
                <a:latin typeface="Baskerville Old Face" panose="02020602080505020303" pitchFamily="18" charset="0"/>
                <a:cs typeface="B Nazanin" panose="00000400000000000000" pitchFamily="2" charset="-78"/>
              </a:rPr>
              <a:t>main</a:t>
            </a:r>
            <a:r>
              <a:rPr lang="en-US" dirty="0">
                <a:cs typeface="B Nazanin" panose="00000400000000000000" pitchFamily="2" charset="-78"/>
              </a:rPr>
              <a:t> </a:t>
            </a:r>
            <a:r>
              <a:rPr lang="fa-IR" dirty="0">
                <a:cs typeface="B Nazanin" panose="00000400000000000000" pitchFamily="2" charset="-78"/>
              </a:rPr>
              <a:t> است. </a:t>
            </a:r>
          </a:p>
          <a:p>
            <a:pPr algn="just" rtl="1"/>
            <a:endParaRPr lang="en-US" dirty="0">
              <a:cs typeface="B Nazanin" panose="00000400000000000000" pitchFamily="2" charset="-78"/>
            </a:endParaRPr>
          </a:p>
          <a:p>
            <a:pPr algn="just" rtl="1"/>
            <a:endParaRPr lang="en-US"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در این کلاس سه شئ از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مقداردهی اولیه شده و متدهای کلاس روی این اشیا فراخوانی می‌شوند. </a:t>
            </a:r>
          </a:p>
          <a:p>
            <a:pPr algn="r" rtl="1"/>
            <a:endParaRPr lang="en-US" dirty="0"/>
          </a:p>
        </p:txBody>
      </p:sp>
      <p:sp>
        <p:nvSpPr>
          <p:cNvPr id="2" name="Title 1">
            <a:extLst>
              <a:ext uri="{FF2B5EF4-FFF2-40B4-BE49-F238E27FC236}">
                <a16:creationId xmlns:a16="http://schemas.microsoft.com/office/drawing/2014/main" id="{6CCF4892-DB73-EC4F-B10A-0FAEE40473AD}"/>
              </a:ext>
            </a:extLst>
          </p:cNvPr>
          <p:cNvSpPr txBox="1">
            <a:spLocks/>
          </p:cNvSpPr>
          <p:nvPr/>
        </p:nvSpPr>
        <p:spPr>
          <a:xfrm>
            <a:off x="4206688" y="47906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418189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44A5F-A960-C173-86E1-25C7D3D82A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FCBAE-98AD-7F8C-6F4C-2BEFBCEE31E8}"/>
              </a:ext>
            </a:extLst>
          </p:cNvPr>
          <p:cNvSpPr>
            <a:spLocks noGrp="1"/>
          </p:cNvSpPr>
          <p:nvPr>
            <p:ph idx="1"/>
          </p:nvPr>
        </p:nvSpPr>
        <p:spPr>
          <a:xfrm>
            <a:off x="333632" y="835507"/>
            <a:ext cx="11652422" cy="4946040"/>
          </a:xfrm>
        </p:spPr>
        <p:txBody>
          <a:bodyPr>
            <a:noAutofit/>
          </a:bodyPr>
          <a:lstStyle/>
          <a:p>
            <a:pPr algn="just" rtl="1"/>
            <a:endParaRPr lang="fa-IR" dirty="0">
              <a:cs typeface="B Nazanin" panose="00000400000000000000" pitchFamily="2" charset="-78"/>
            </a:endParaRPr>
          </a:p>
          <a:p>
            <a:pPr algn="just" rtl="1"/>
            <a:r>
              <a:rPr lang="fa-IR" dirty="0">
                <a:effectLst/>
                <a:latin typeface="Times New Roman" panose="02020603050405020304" pitchFamily="18" charset="0"/>
                <a:ea typeface="Calibri" panose="020F0502020204030204" pitchFamily="34" charset="0"/>
                <a:cs typeface="B Nazanin" panose="00000400000000000000" pitchFamily="2" charset="-78"/>
              </a:rPr>
              <a:t>خط 8</a:t>
            </a:r>
            <a:r>
              <a:rPr lang="en-US" dirty="0">
                <a:latin typeface="Times New Roman" panose="02020603050405020304" pitchFamily="18" charset="0"/>
                <a:ea typeface="Calibri" panose="020F0502020204030204" pitchFamily="34" charset="0"/>
                <a:cs typeface="B Nazanin" panose="00000400000000000000" pitchFamily="2" charset="-78"/>
              </a:rPr>
              <a:t>:</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dirty="0">
                <a:effectLst/>
                <a:latin typeface="Times New Roman" panose="02020603050405020304" pitchFamily="18" charset="0"/>
                <a:ea typeface="Calibri" panose="020F0502020204030204" pitchFamily="34" charset="0"/>
                <a:cs typeface="B Nazanin" panose="00000400000000000000" pitchFamily="2" charset="-78"/>
              </a:rPr>
              <a:t>Account account0 = new Account();</a:t>
            </a:r>
            <a:r>
              <a:rPr lang="fa-IR" dirty="0">
                <a:effectLst/>
                <a:latin typeface="Times New Roman" panose="02020603050405020304" pitchFamily="18" charset="0"/>
                <a:ea typeface="Calibri" panose="020F0502020204030204" pitchFamily="34" charset="0"/>
                <a:cs typeface="B Nazanin" panose="00000400000000000000" pitchFamily="2" charset="-78"/>
              </a:rPr>
              <a:t> در کلاس آزمونگر </a:t>
            </a:r>
            <a:r>
              <a:rPr lang="en-US" dirty="0" err="1">
                <a:effectLst/>
                <a:latin typeface="Times New Roman" panose="02020603050405020304" pitchFamily="18" charset="0"/>
                <a:ea typeface="Calibri" panose="020F0502020204030204" pitchFamily="34" charset="0"/>
                <a:cs typeface="B Nazanin" panose="00000400000000000000" pitchFamily="2" charset="-78"/>
              </a:rPr>
              <a:t>AccountTest</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پیش‌فرض به طور خودکار فراخوانی شده و یک شئ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dirty="0">
                <a:effectLst/>
                <a:latin typeface="Times New Roman" panose="02020603050405020304" pitchFamily="18" charset="0"/>
                <a:ea typeface="Calibri" panose="020F0502020204030204" pitchFamily="34" charset="0"/>
                <a:cs typeface="B Nazanin" panose="00000400000000000000" pitchFamily="2" charset="-78"/>
              </a:rPr>
              <a:t>account0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p>
          <a:p>
            <a:pPr marL="0" marR="0" lvl="0" indent="0" algn="just" rtl="1">
              <a:lnSpc>
                <a:spcPct val="115000"/>
              </a:lnSpc>
              <a:spcBef>
                <a:spcPts val="0"/>
              </a:spcBef>
              <a:spcAft>
                <a:spcPts val="1000"/>
              </a:spcAft>
              <a:buNone/>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خط 28</a:t>
            </a:r>
            <a:r>
              <a:rPr lang="en-US" dirty="0">
                <a:effectLst/>
                <a:latin typeface="Times New Roman" panose="02020603050405020304" pitchFamily="18" charset="0"/>
                <a:ea typeface="Calibri" panose="020F0502020204030204" pitchFamily="34" charset="0"/>
                <a:cs typeface="B Nazanin" panose="00000400000000000000" pitchFamily="2" charset="-78"/>
              </a:rPr>
              <a:t>:</a:t>
            </a:r>
            <a:r>
              <a:rPr lang="fa-IR" dirty="0">
                <a:effectLst/>
                <a:latin typeface="Times New Roman" panose="02020603050405020304" pitchFamily="18" charset="0"/>
                <a:ea typeface="Calibri" panose="020F0502020204030204" pitchFamily="34" charset="0"/>
                <a:cs typeface="B Nazanin" panose="00000400000000000000" pitchFamily="2" charset="-78"/>
              </a:rPr>
              <a:t> در کلاس آزمونگر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یک شئ</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زمانی که ساخته می‌شود به شخص حقیقی صاحب حساب با نام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Jane Green</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و با موجودی اولیه‌ی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تخصیص داده می‌شود: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15000"/>
              </a:lnSpc>
              <a:spcBef>
                <a:spcPts val="0"/>
              </a:spcBef>
              <a:spcAft>
                <a:spcPts val="1000"/>
              </a:spcAft>
              <a:buNone/>
            </a:pP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Jane Green</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a:p>
            <a:pPr algn="r" rtl="1"/>
            <a:endParaRPr lang="en-US" dirty="0"/>
          </a:p>
        </p:txBody>
      </p:sp>
      <p:sp>
        <p:nvSpPr>
          <p:cNvPr id="2" name="Title 1">
            <a:extLst>
              <a:ext uri="{FF2B5EF4-FFF2-40B4-BE49-F238E27FC236}">
                <a16:creationId xmlns:a16="http://schemas.microsoft.com/office/drawing/2014/main" id="{BC0DB7CA-07D8-C089-9CB3-553A383908E0}"/>
              </a:ext>
            </a:extLst>
          </p:cNvPr>
          <p:cNvSpPr txBox="1">
            <a:spLocks/>
          </p:cNvSpPr>
          <p:nvPr/>
        </p:nvSpPr>
        <p:spPr>
          <a:xfrm>
            <a:off x="4206688" y="47906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13084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128681" y="1009055"/>
            <a:ext cx="5703781" cy="5751391"/>
          </a:xfrm>
        </p:spPr>
      </p:pic>
      <p:sp>
        <p:nvSpPr>
          <p:cNvPr id="2" name="Title 1">
            <a:extLst>
              <a:ext uri="{FF2B5EF4-FFF2-40B4-BE49-F238E27FC236}">
                <a16:creationId xmlns:a16="http://schemas.microsoft.com/office/drawing/2014/main" id="{BE69A2A8-1E5E-6DA9-738C-7FBE7969B227}"/>
              </a:ext>
            </a:extLst>
          </p:cNvPr>
          <p:cNvSpPr txBox="1">
            <a:spLocks/>
          </p:cNvSpPr>
          <p:nvPr/>
        </p:nvSpPr>
        <p:spPr>
          <a:xfrm>
            <a:off x="4206688" y="47906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3871484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97333" y="1860793"/>
            <a:ext cx="5936717" cy="4786191"/>
          </a:xfrm>
        </p:spPr>
      </p:pic>
      <p:sp>
        <p:nvSpPr>
          <p:cNvPr id="2" name="Title 1">
            <a:extLst>
              <a:ext uri="{FF2B5EF4-FFF2-40B4-BE49-F238E27FC236}">
                <a16:creationId xmlns:a16="http://schemas.microsoft.com/office/drawing/2014/main" id="{38D483BA-4869-A1C8-DA3C-14095178A941}"/>
              </a:ext>
            </a:extLst>
          </p:cNvPr>
          <p:cNvSpPr txBox="1">
            <a:spLocks/>
          </p:cNvSpPr>
          <p:nvPr/>
        </p:nvSpPr>
        <p:spPr>
          <a:xfrm>
            <a:off x="4206688" y="47906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491046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a:xfrm>
            <a:off x="328246" y="1465385"/>
            <a:ext cx="11154508" cy="5520471"/>
          </a:xfrm>
        </p:spPr>
        <p:txBody>
          <a:bodyPr>
            <a:noAutofit/>
          </a:bodyPr>
          <a:lstStyle/>
          <a:p>
            <a:pPr algn="just" rtl="1"/>
            <a:r>
              <a:rPr lang="fa-IR" dirty="0">
                <a:cs typeface="B Nazanin" panose="00000400000000000000" pitchFamily="2" charset="-78"/>
              </a:rPr>
              <a:t>خطوط 10 و 11: فراخوانی متدهای</a:t>
            </a:r>
            <a:r>
              <a:rPr lang="en-US" dirty="0" err="1">
                <a:latin typeface="Baskerville Old Face" panose="02020602080505020303" pitchFamily="18" charset="0"/>
                <a:cs typeface="+mj-cs"/>
              </a:rPr>
              <a:t>getName</a:t>
            </a:r>
            <a:r>
              <a:rPr lang="en-US" dirty="0">
                <a:latin typeface="Baskerville Old Face" panose="02020602080505020303" pitchFamily="18" charset="0"/>
                <a:cs typeface="+mj-cs"/>
              </a:rPr>
              <a:t>() </a:t>
            </a:r>
            <a:r>
              <a:rPr lang="fa-IR" dirty="0">
                <a:latin typeface="Baskerville Old Face" panose="02020602080505020303" pitchFamily="18" charset="0"/>
                <a:cs typeface="+mj-cs"/>
              </a:rPr>
              <a:t> </a:t>
            </a:r>
            <a:r>
              <a:rPr lang="fa-IR" dirty="0">
                <a:cs typeface="B Nazanin" panose="00000400000000000000" pitchFamily="2" charset="-78"/>
              </a:rPr>
              <a:t>و </a:t>
            </a:r>
            <a:r>
              <a:rPr lang="en-US" dirty="0" err="1">
                <a:latin typeface="Baskerville Old Face" panose="02020602080505020303" pitchFamily="18" charset="0"/>
                <a:cs typeface="B Nazanin" panose="00000400000000000000" pitchFamily="2" charset="-78"/>
              </a:rPr>
              <a:t>getBalance</a:t>
            </a:r>
            <a:r>
              <a:rPr lang="en-US" dirty="0">
                <a:latin typeface="Baskerville Old Face" panose="02020602080505020303" pitchFamily="18" charset="0"/>
                <a:cs typeface="B Nazanin" panose="00000400000000000000" pitchFamily="2" charset="-78"/>
              </a:rPr>
              <a:t>()</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از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روی شئ </a:t>
            </a:r>
            <a:r>
              <a:rPr lang="en-US" dirty="0">
                <a:latin typeface="Baskerville Old Face" panose="02020602080505020303" pitchFamily="18" charset="0"/>
                <a:cs typeface="B Nazanin" panose="00000400000000000000" pitchFamily="2" charset="-78"/>
              </a:rPr>
              <a:t>account0</a:t>
            </a:r>
            <a:endParaRPr lang="fa-IR" dirty="0">
              <a:latin typeface="Baskerville Old Face" panose="02020602080505020303" pitchFamily="18" charset="0"/>
              <a:cs typeface="B Nazanin" panose="00000400000000000000" pitchFamily="2" charset="-78"/>
            </a:endParaRPr>
          </a:p>
          <a:p>
            <a:pPr algn="just" rtl="1"/>
            <a:endParaRPr lang="fa-IR" dirty="0">
              <a:latin typeface="Baskerville Old Face" panose="02020602080505020303" pitchFamily="18" charset="0"/>
              <a:cs typeface="B Nazanin" panose="00000400000000000000" pitchFamily="2" charset="-78"/>
            </a:endParaRPr>
          </a:p>
          <a:p>
            <a:pPr algn="just" rtl="1"/>
            <a:endParaRPr lang="en-US"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خط 13: وقتی شیئی درون دستور چاپی نظیر </a:t>
            </a:r>
            <a:r>
              <a:rPr lang="en-US" dirty="0" err="1">
                <a:latin typeface="Baskerville Old Face" panose="02020602080505020303" pitchFamily="18" charset="0"/>
                <a:cs typeface="B Nazanin" panose="00000400000000000000" pitchFamily="2" charset="-78"/>
              </a:rPr>
              <a:t>System.out.print</a:t>
            </a:r>
            <a:r>
              <a:rPr lang="en-US" dirty="0">
                <a:latin typeface="Baskerville Old Face" panose="02020602080505020303" pitchFamily="18" charset="0"/>
                <a:cs typeface="B Nazanin" panose="00000400000000000000" pitchFamily="2" charset="-78"/>
              </a:rPr>
              <a:t>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قرار می گیرد و یا با یک رشته در آن الحاق می‌شود </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به طور غیرمستقیم متد </a:t>
            </a:r>
            <a:r>
              <a:rPr lang="en-US" dirty="0" err="1">
                <a:latin typeface="Baskerville Old Face" panose="02020602080505020303" pitchFamily="18" charset="0"/>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شئ را فراخوانی می‌کند تا نمایش رشته ای شئ را به دست آورد. بنابراین پس از اجرای این خط از کد محتوای شئ </a:t>
            </a:r>
            <a:r>
              <a:rPr lang="en-US" dirty="0">
                <a:latin typeface="Baskerville Old Face" panose="02020602080505020303" pitchFamily="18" charset="0"/>
                <a:cs typeface="B Nazanin" panose="00000400000000000000" pitchFamily="2" charset="-78"/>
              </a:rPr>
              <a:t>account0</a:t>
            </a:r>
            <a:r>
              <a:rPr lang="en-US" dirty="0">
                <a:cs typeface="B Nazanin" panose="00000400000000000000" pitchFamily="2" charset="-78"/>
              </a:rPr>
              <a:t> </a:t>
            </a:r>
            <a:r>
              <a:rPr lang="fa-IR" dirty="0">
                <a:cs typeface="B Nazanin" panose="00000400000000000000" pitchFamily="2" charset="-78"/>
              </a:rPr>
              <a:t> آن گونه که در متد </a:t>
            </a:r>
            <a:r>
              <a:rPr lang="en-US" dirty="0" err="1">
                <a:latin typeface="Baskerville Old Face" panose="02020602080505020303" pitchFamily="18" charset="0"/>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تعیین کرده ایم نمایش داده می‌شود.</a:t>
            </a:r>
            <a:endParaRPr lang="en-US" dirty="0">
              <a:cs typeface="B Nazanin" panose="00000400000000000000" pitchFamily="2" charset="-78"/>
            </a:endParaRPr>
          </a:p>
        </p:txBody>
      </p:sp>
      <p:sp>
        <p:nvSpPr>
          <p:cNvPr id="2" name="Title 1">
            <a:extLst>
              <a:ext uri="{FF2B5EF4-FFF2-40B4-BE49-F238E27FC236}">
                <a16:creationId xmlns:a16="http://schemas.microsoft.com/office/drawing/2014/main" id="{1981FF88-CCF4-69FD-4BD2-BE9531A19197}"/>
              </a:ext>
            </a:extLst>
          </p:cNvPr>
          <p:cNvSpPr txBox="1">
            <a:spLocks/>
          </p:cNvSpPr>
          <p:nvPr/>
        </p:nvSpPr>
        <p:spPr>
          <a:xfrm>
            <a:off x="2829484" y="290806"/>
            <a:ext cx="593799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0090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78E9-726F-FF52-E975-359698B56F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CEA1-35FE-BDA9-04FA-55CB62AE1120}"/>
              </a:ext>
            </a:extLst>
          </p:cNvPr>
          <p:cNvSpPr>
            <a:spLocks noGrp="1"/>
          </p:cNvSpPr>
          <p:nvPr>
            <p:ph idx="1"/>
          </p:nvPr>
        </p:nvSpPr>
        <p:spPr>
          <a:xfrm>
            <a:off x="518746" y="1275056"/>
            <a:ext cx="11154508" cy="3772073"/>
          </a:xfrm>
        </p:spPr>
        <p:txBody>
          <a:bodyPr>
            <a:noAutofit/>
          </a:bodyPr>
          <a:lstStyle/>
          <a:p>
            <a:pPr algn="just" rtl="1"/>
            <a:r>
              <a:rPr lang="fa-IR" dirty="0">
                <a:cs typeface="B Nazanin" panose="00000400000000000000" pitchFamily="2" charset="-78"/>
              </a:rPr>
              <a:t>خط 18: این خط از متد </a:t>
            </a:r>
            <a:r>
              <a:rPr lang="en-US" dirty="0" err="1">
                <a:latin typeface="Baskerville Old Face" panose="02020602080505020303" pitchFamily="18" charset="0"/>
                <a:cs typeface="B Nazanin" panose="00000400000000000000" pitchFamily="2" charset="-78"/>
              </a:rPr>
              <a:t>nextLine</a:t>
            </a:r>
            <a:r>
              <a:rPr lang="en-US" dirty="0">
                <a:cs typeface="B Nazanin" panose="00000400000000000000" pitchFamily="2" charset="-78"/>
              </a:rPr>
              <a:t> </a:t>
            </a:r>
            <a:r>
              <a:rPr lang="fa-IR" dirty="0">
                <a:cs typeface="B Nazanin" panose="00000400000000000000" pitchFamily="2" charset="-78"/>
              </a:rPr>
              <a:t> شئ ایجاد شده از کلاس </a:t>
            </a:r>
            <a:r>
              <a:rPr lang="en-US" dirty="0">
                <a:latin typeface="Baskerville Old Face" panose="02020602080505020303" pitchFamily="18" charset="0"/>
                <a:cs typeface="B Nazanin" panose="00000400000000000000" pitchFamily="2" charset="-78"/>
              </a:rPr>
              <a:t>Scanner</a:t>
            </a:r>
            <a:r>
              <a:rPr lang="fa-IR" dirty="0">
                <a:cs typeface="B Nazanin" panose="00000400000000000000" pitchFamily="2" charset="-78"/>
              </a:rPr>
              <a:t> استفاده می‌کند. این متد کاراکترها (شامل کاراکتر فاصله) را تا زمانی که به کاراکتر خط جدید (که با فشردن کلید </a:t>
            </a:r>
            <a:r>
              <a:rPr lang="en-US" dirty="0">
                <a:latin typeface="Baskerville Old Face" panose="02020602080505020303" pitchFamily="18" charset="0"/>
                <a:cs typeface="B Nazanin" panose="00000400000000000000" pitchFamily="2" charset="-78"/>
              </a:rPr>
              <a:t>Enter</a:t>
            </a:r>
            <a:r>
              <a:rPr lang="en-US" dirty="0">
                <a:cs typeface="B Nazanin" panose="00000400000000000000" pitchFamily="2" charset="-78"/>
              </a:rPr>
              <a:t> </a:t>
            </a:r>
            <a:r>
              <a:rPr lang="fa-IR" dirty="0">
                <a:cs typeface="B Nazanin" panose="00000400000000000000" pitchFamily="2" charset="-78"/>
              </a:rPr>
              <a:t>ایجاد می‌شود) برسد می‌خواند. بدین ترتیب کاراکترهای واردشده به جز خط جدید در رشته‌ی </a:t>
            </a:r>
            <a:r>
              <a:rPr lang="en-US" dirty="0" err="1">
                <a:latin typeface="Baskerville Old Face" panose="02020602080505020303" pitchFamily="18" charset="0"/>
                <a:cs typeface="B Nazanin" panose="00000400000000000000" pitchFamily="2" charset="-78"/>
              </a:rPr>
              <a:t>theName</a:t>
            </a:r>
            <a:r>
              <a:rPr lang="en-US" dirty="0">
                <a:cs typeface="B Nazanin" panose="00000400000000000000" pitchFamily="2" charset="-78"/>
              </a:rPr>
              <a:t>  </a:t>
            </a:r>
            <a:r>
              <a:rPr lang="fa-IR" dirty="0">
                <a:cs typeface="B Nazanin" panose="00000400000000000000" pitchFamily="2" charset="-78"/>
              </a:rPr>
              <a:t> ذخیره می‌شوند.</a:t>
            </a:r>
          </a:p>
          <a:p>
            <a:pPr algn="just" rtl="1"/>
            <a:endParaRPr lang="fa-IR" dirty="0">
              <a:cs typeface="B Nazanin" panose="00000400000000000000" pitchFamily="2" charset="-78"/>
            </a:endParaRPr>
          </a:p>
          <a:p>
            <a:pPr algn="just" rtl="1"/>
            <a:r>
              <a:rPr lang="fa-IR" dirty="0">
                <a:cs typeface="B Nazanin" panose="00000400000000000000" pitchFamily="2" charset="-78"/>
              </a:rPr>
              <a:t>خط 19: با فراخوانی متد</a:t>
            </a:r>
            <a:r>
              <a:rPr lang="en-US" dirty="0" err="1">
                <a:latin typeface="Baskerville Old Face" panose="02020602080505020303" pitchFamily="18" charset="0"/>
                <a:cs typeface="B Nazanin" panose="00000400000000000000" pitchFamily="2" charset="-78"/>
              </a:rPr>
              <a:t>setName</a:t>
            </a:r>
            <a:r>
              <a:rPr lang="en-US" dirty="0">
                <a:cs typeface="B Nazanin" panose="00000400000000000000" pitchFamily="2" charset="-78"/>
              </a:rPr>
              <a:t> </a:t>
            </a:r>
            <a:r>
              <a:rPr lang="fa-IR" dirty="0">
                <a:cs typeface="B Nazanin" panose="00000400000000000000" pitchFamily="2" charset="-78"/>
              </a:rPr>
              <a:t> نام پیش‌فرض شئ </a:t>
            </a:r>
            <a:r>
              <a:rPr lang="en-US" dirty="0">
                <a:latin typeface="Baskerville Old Face" panose="02020602080505020303" pitchFamily="18" charset="0"/>
                <a:cs typeface="B Nazanin" panose="00000400000000000000" pitchFamily="2" charset="-78"/>
              </a:rPr>
              <a:t>account1</a:t>
            </a:r>
            <a:r>
              <a:rPr lang="en-US" dirty="0">
                <a:cs typeface="B Nazanin" panose="00000400000000000000" pitchFamily="2" charset="-78"/>
              </a:rPr>
              <a:t> </a:t>
            </a:r>
            <a:r>
              <a:rPr lang="fa-IR" dirty="0">
                <a:cs typeface="B Nazanin" panose="00000400000000000000" pitchFamily="2" charset="-78"/>
              </a:rPr>
              <a:t> به نام ذخیره شده در </a:t>
            </a:r>
            <a:r>
              <a:rPr lang="en-US" dirty="0" err="1">
                <a:latin typeface="Baskerville Old Face" panose="02020602080505020303" pitchFamily="18" charset="0"/>
                <a:cs typeface="B Nazanin" panose="00000400000000000000" pitchFamily="2" charset="-78"/>
              </a:rPr>
              <a:t>theName</a:t>
            </a:r>
            <a:r>
              <a:rPr lang="en-US" dirty="0">
                <a:cs typeface="B Nazanin" panose="00000400000000000000" pitchFamily="2" charset="-78"/>
              </a:rPr>
              <a:t> </a:t>
            </a:r>
            <a:r>
              <a:rPr lang="fa-IR" dirty="0">
                <a:cs typeface="B Nazanin" panose="00000400000000000000" pitchFamily="2" charset="-78"/>
              </a:rPr>
              <a:t> تنظیم می‌شود.</a:t>
            </a:r>
          </a:p>
          <a:p>
            <a:pPr algn="just" rtl="1"/>
            <a:endParaRPr lang="fa-IR" dirty="0">
              <a:cs typeface="B Nazanin" panose="00000400000000000000" pitchFamily="2" charset="-78"/>
            </a:endParaRPr>
          </a:p>
          <a:p>
            <a:pPr algn="just" rtl="1"/>
            <a:r>
              <a:rPr lang="fa-IR" dirty="0">
                <a:cs typeface="B Nazanin" panose="00000400000000000000" pitchFamily="2" charset="-78"/>
              </a:rPr>
              <a:t>خط 21: مقدار ورودی </a:t>
            </a:r>
            <a:r>
              <a:rPr lang="en-US" dirty="0" err="1">
                <a:latin typeface="Baskerville Old Face" panose="02020602080505020303" pitchFamily="18" charset="0"/>
                <a:cs typeface="B Nazanin" panose="00000400000000000000" pitchFamily="2" charset="-78"/>
              </a:rPr>
              <a:t>depositAmount</a:t>
            </a:r>
            <a:r>
              <a:rPr lang="en-US" dirty="0">
                <a:cs typeface="B Nazanin" panose="00000400000000000000" pitchFamily="2" charset="-78"/>
              </a:rPr>
              <a:t> </a:t>
            </a:r>
            <a:r>
              <a:rPr lang="fa-IR" dirty="0">
                <a:cs typeface="B Nazanin" panose="00000400000000000000" pitchFamily="2" charset="-78"/>
              </a:rPr>
              <a:t>که نشانگر میزان افزایش موجودی حساب وی است از کاربر اخذ می‌شود.</a:t>
            </a:r>
          </a:p>
          <a:p>
            <a:pPr algn="just" rtl="1"/>
            <a:endParaRPr lang="en-US" dirty="0">
              <a:cs typeface="B Nazanin" panose="00000400000000000000" pitchFamily="2" charset="-78"/>
            </a:endParaRPr>
          </a:p>
        </p:txBody>
      </p:sp>
      <p:sp>
        <p:nvSpPr>
          <p:cNvPr id="2" name="Title 1">
            <a:extLst>
              <a:ext uri="{FF2B5EF4-FFF2-40B4-BE49-F238E27FC236}">
                <a16:creationId xmlns:a16="http://schemas.microsoft.com/office/drawing/2014/main" id="{F0DED730-B4AE-34E2-67DF-7935B89740FF}"/>
              </a:ext>
            </a:extLst>
          </p:cNvPr>
          <p:cNvSpPr txBox="1">
            <a:spLocks/>
          </p:cNvSpPr>
          <p:nvPr/>
        </p:nvSpPr>
        <p:spPr>
          <a:xfrm>
            <a:off x="2829484" y="290806"/>
            <a:ext cx="593799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6819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78E9-726F-FF52-E975-359698B56F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CEA1-35FE-BDA9-04FA-55CB62AE1120}"/>
              </a:ext>
            </a:extLst>
          </p:cNvPr>
          <p:cNvSpPr>
            <a:spLocks noGrp="1"/>
          </p:cNvSpPr>
          <p:nvPr>
            <p:ph idx="1"/>
          </p:nvPr>
        </p:nvSpPr>
        <p:spPr>
          <a:xfrm>
            <a:off x="244115" y="1239197"/>
            <a:ext cx="11947885" cy="3368661"/>
          </a:xfrm>
        </p:spPr>
        <p:txBody>
          <a:bodyPr>
            <a:no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خط 23: با فراخوانی متد </a:t>
            </a:r>
            <a:r>
              <a:rPr lang="en-US" dirty="0">
                <a:latin typeface="Baskerville Old Face" panose="02020602080505020303" pitchFamily="18" charset="0"/>
                <a:cs typeface="B Nazanin" panose="00000400000000000000" pitchFamily="2" charset="-78"/>
              </a:rPr>
              <a:t>deposit</a:t>
            </a:r>
            <a:r>
              <a:rPr lang="en-US" dirty="0">
                <a:cs typeface="B Nazanin" panose="00000400000000000000" pitchFamily="2" charset="-78"/>
              </a:rPr>
              <a:t> </a:t>
            </a:r>
            <a:r>
              <a:rPr lang="fa-IR" dirty="0">
                <a:cs typeface="B Nazanin" panose="00000400000000000000" pitchFamily="2" charset="-78"/>
              </a:rPr>
              <a:t> مقدار موجودی شئ </a:t>
            </a:r>
            <a:r>
              <a:rPr lang="en-US" dirty="0">
                <a:latin typeface="Baskerville Old Face" panose="02020602080505020303" pitchFamily="18" charset="0"/>
                <a:cs typeface="B Nazanin" panose="00000400000000000000" pitchFamily="2" charset="-78"/>
              </a:rPr>
              <a:t>account1</a:t>
            </a:r>
            <a:r>
              <a:rPr lang="fa-IR" dirty="0">
                <a:cs typeface="B Nazanin" panose="00000400000000000000" pitchFamily="2" charset="-78"/>
              </a:rPr>
              <a:t> با اضافه شدن پارامتر </a:t>
            </a:r>
            <a:r>
              <a:rPr lang="en-US" dirty="0" err="1">
                <a:latin typeface="Baskerville Old Face" panose="02020602080505020303" pitchFamily="18" charset="0"/>
                <a:cs typeface="B Nazanin" panose="00000400000000000000" pitchFamily="2" charset="-78"/>
              </a:rPr>
              <a:t>depositAmount</a:t>
            </a:r>
            <a:r>
              <a:rPr lang="en-US" dirty="0">
                <a:cs typeface="B Nazanin" panose="00000400000000000000" pitchFamily="2" charset="-78"/>
              </a:rPr>
              <a:t> </a:t>
            </a:r>
            <a:r>
              <a:rPr lang="fa-IR" dirty="0">
                <a:cs typeface="B Nazanin" panose="00000400000000000000" pitchFamily="2" charset="-78"/>
              </a:rPr>
              <a:t> به متغیر نمونه‌ی </a:t>
            </a:r>
            <a:r>
              <a:rPr lang="en-US" dirty="0">
                <a:latin typeface="Baskerville Old Face" panose="02020602080505020303" pitchFamily="18" charset="0"/>
                <a:cs typeface="B Nazanin" panose="00000400000000000000" pitchFamily="2" charset="-78"/>
              </a:rPr>
              <a:t>balance</a:t>
            </a:r>
            <a:r>
              <a:rPr lang="en-US" dirty="0">
                <a:cs typeface="B Nazanin" panose="00000400000000000000" pitchFamily="2" charset="-78"/>
              </a:rPr>
              <a:t> </a:t>
            </a:r>
            <a:r>
              <a:rPr lang="fa-IR" dirty="0">
                <a:cs typeface="B Nazanin" panose="00000400000000000000" pitchFamily="2" charset="-78"/>
              </a:rPr>
              <a:t> آن به روزرسانی می‌شود.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خطوط 24، 29 و 44: خروجی های متفاوت فراخوانی </a:t>
            </a:r>
            <a:r>
              <a:rPr lang="en-US" dirty="0" err="1">
                <a:latin typeface="Baskerville Old Face" panose="02020602080505020303" pitchFamily="18" charset="0"/>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تایید می‌کند که هر شئ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کپی منحصر به فرد خود از متغیرهای نمونه اش را در بر می گیرد.</a:t>
            </a:r>
          </a:p>
          <a:p>
            <a:pPr algn="just" rtl="1"/>
            <a:endParaRPr lang="en-US" dirty="0">
              <a:cs typeface="B Nazanin" panose="00000400000000000000" pitchFamily="2" charset="-78"/>
            </a:endParaRPr>
          </a:p>
        </p:txBody>
      </p:sp>
      <p:sp>
        <p:nvSpPr>
          <p:cNvPr id="2" name="Title 1">
            <a:extLst>
              <a:ext uri="{FF2B5EF4-FFF2-40B4-BE49-F238E27FC236}">
                <a16:creationId xmlns:a16="http://schemas.microsoft.com/office/drawing/2014/main" id="{41715BFB-B7D9-43FA-D8C4-1853B57C8D38}"/>
              </a:ext>
            </a:extLst>
          </p:cNvPr>
          <p:cNvSpPr txBox="1">
            <a:spLocks/>
          </p:cNvSpPr>
          <p:nvPr/>
        </p:nvSpPr>
        <p:spPr>
          <a:xfrm>
            <a:off x="2829484" y="290806"/>
            <a:ext cx="593799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توضیحات کلاس </a:t>
            </a:r>
            <a:r>
              <a:rPr lang="en-US" b="1" dirty="0" err="1">
                <a:solidFill>
                  <a:srgbClr val="C00000"/>
                </a:solidFill>
                <a:latin typeface="Baskerville Old Face" panose="02020602080505020303" pitchFamily="18" charset="0"/>
                <a:cs typeface="2  Titr" panose="00000700000000000000" pitchFamily="2" charset="-78"/>
              </a:rPr>
              <a:t>AccountTest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1007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98613" y="1013012"/>
            <a:ext cx="11689976" cy="5844987"/>
          </a:xfrm>
        </p:spPr>
        <p:txBody>
          <a:bodyPr>
            <a:normAutofit/>
          </a:bodyPr>
          <a:lstStyle/>
          <a:p>
            <a:pPr algn="r" rtl="1"/>
            <a:r>
              <a:rPr lang="fa-IR" sz="3000" dirty="0">
                <a:cs typeface="B Nazanin" panose="00000400000000000000" pitchFamily="2" charset="-78"/>
              </a:rPr>
              <a:t>به پارامترهای سازنده‌ی دو آرگومانی کلاس </a:t>
            </a:r>
            <a:r>
              <a:rPr lang="en-US" sz="3000" dirty="0">
                <a:latin typeface="Courier New" panose="02070309020205020404" pitchFamily="49" charset="0"/>
                <a:cs typeface="Courier New" panose="02070309020205020404" pitchFamily="49" charset="0"/>
              </a:rPr>
              <a:t>Account</a:t>
            </a:r>
            <a:r>
              <a:rPr lang="en-US" sz="3000" dirty="0">
                <a:cs typeface="B Nazanin" panose="00000400000000000000" pitchFamily="2" charset="-78"/>
              </a:rPr>
              <a:t> </a:t>
            </a:r>
            <a:r>
              <a:rPr lang="fa-IR" sz="3000" dirty="0">
                <a:cs typeface="B Nazanin" panose="00000400000000000000" pitchFamily="2" charset="-78"/>
              </a:rPr>
              <a:t> مجددا توجه کنید:</a:t>
            </a:r>
          </a:p>
          <a:p>
            <a:pPr marL="0" indent="0" algn="l">
              <a:buNone/>
            </a:pPr>
            <a:r>
              <a:rPr lang="en-US" sz="3000" dirty="0">
                <a:latin typeface="Courier New" panose="02070309020205020404" pitchFamily="49" charset="0"/>
                <a:cs typeface="Courier New" panose="02070309020205020404" pitchFamily="49" charset="0"/>
              </a:rPr>
              <a:t>public Account(String s, double b) {</a:t>
            </a:r>
          </a:p>
          <a:p>
            <a:pPr marL="0" indent="0" algn="l">
              <a:buNone/>
            </a:pPr>
            <a:r>
              <a:rPr lang="en-US" sz="3000" dirty="0">
                <a:latin typeface="Courier New" panose="02070309020205020404" pitchFamily="49" charset="0"/>
                <a:cs typeface="Courier New" panose="02070309020205020404" pitchFamily="49" charset="0"/>
              </a:rPr>
              <a:t>    name = s; </a:t>
            </a:r>
          </a:p>
          <a:p>
            <a:pPr marL="0" indent="0" algn="l">
              <a:buNone/>
            </a:pPr>
            <a:r>
              <a:rPr lang="en-US" sz="3000" dirty="0">
                <a:latin typeface="Courier New" panose="02070309020205020404" pitchFamily="49" charset="0"/>
                <a:cs typeface="Courier New" panose="02070309020205020404" pitchFamily="49" charset="0"/>
              </a:rPr>
              <a:t>    if (b &gt; 0.0) </a:t>
            </a:r>
          </a:p>
          <a:p>
            <a:pPr marL="0" indent="0" algn="l">
              <a:buNone/>
            </a:pPr>
            <a:r>
              <a:rPr lang="en-US" sz="3000" dirty="0">
                <a:latin typeface="Courier New" panose="02070309020205020404" pitchFamily="49" charset="0"/>
                <a:cs typeface="Courier New" panose="02070309020205020404" pitchFamily="49" charset="0"/>
              </a:rPr>
              <a:t>        balance = b; </a:t>
            </a:r>
          </a:p>
          <a:p>
            <a:pPr marL="0" indent="0" algn="l">
              <a:buNone/>
            </a:pPr>
            <a:r>
              <a:rPr lang="en-US" sz="3000" dirty="0">
                <a:latin typeface="Courier New" panose="02070309020205020404" pitchFamily="49" charset="0"/>
                <a:cs typeface="Courier New" panose="02070309020205020404" pitchFamily="49" charset="0"/>
              </a:rPr>
              <a:t>}</a:t>
            </a:r>
            <a:endParaRPr lang="en-US" sz="3000" dirty="0">
              <a:cs typeface="B Nazanin" panose="00000400000000000000" pitchFamily="2" charset="-78"/>
            </a:endParaRPr>
          </a:p>
          <a:p>
            <a:pPr algn="just" rtl="1"/>
            <a:r>
              <a:rPr lang="fa-IR" sz="3000" dirty="0">
                <a:cs typeface="B Nazanin" panose="00000400000000000000" pitchFamily="2" charset="-78"/>
              </a:rPr>
              <a:t>تخصیص </a:t>
            </a:r>
            <a:r>
              <a:rPr lang="en-US" sz="3000" dirty="0">
                <a:latin typeface="Courier New" panose="02070309020205020404" pitchFamily="49" charset="0"/>
                <a:cs typeface="Courier New" panose="02070309020205020404" pitchFamily="49" charset="0"/>
              </a:rPr>
              <a:t>name = s;</a:t>
            </a:r>
            <a:r>
              <a:rPr lang="fa-IR" sz="3000" dirty="0">
                <a:latin typeface="Courier New" panose="02070309020205020404" pitchFamily="49" charset="0"/>
                <a:cs typeface="Courier New" panose="02070309020205020404" pitchFamily="49" charset="0"/>
              </a:rPr>
              <a:t> </a:t>
            </a:r>
            <a:r>
              <a:rPr lang="fa-IR" sz="3000" dirty="0">
                <a:cs typeface="B Nazanin" panose="00000400000000000000" pitchFamily="2" charset="-78"/>
              </a:rPr>
              <a:t>پارامتر </a:t>
            </a:r>
            <a:r>
              <a:rPr lang="en-US" sz="3000" dirty="0">
                <a:latin typeface="Courier New" panose="02070309020205020404" pitchFamily="49" charset="0"/>
                <a:cs typeface="Courier New" panose="02070309020205020404" pitchFamily="49" charset="0"/>
              </a:rPr>
              <a:t>s</a:t>
            </a:r>
            <a:r>
              <a:rPr lang="en-US" sz="3000" dirty="0">
                <a:cs typeface="B Nazanin" panose="00000400000000000000" pitchFamily="2" charset="-78"/>
              </a:rPr>
              <a:t> </a:t>
            </a:r>
            <a:r>
              <a:rPr lang="fa-IR" sz="3000" dirty="0">
                <a:cs typeface="B Nazanin" panose="00000400000000000000" pitchFamily="2" charset="-78"/>
              </a:rPr>
              <a:t> را به متغیر نمونه‌ی </a:t>
            </a:r>
            <a:r>
              <a:rPr lang="en-US" sz="3000" dirty="0">
                <a:latin typeface="Courier New" panose="02070309020205020404" pitchFamily="49" charset="0"/>
                <a:cs typeface="Courier New" panose="02070309020205020404" pitchFamily="49" charset="0"/>
              </a:rPr>
              <a:t>name</a:t>
            </a:r>
            <a:r>
              <a:rPr lang="en-US" sz="3000" dirty="0">
                <a:cs typeface="B Nazanin" panose="00000400000000000000" pitchFamily="2" charset="-78"/>
              </a:rPr>
              <a:t> </a:t>
            </a:r>
            <a:r>
              <a:rPr lang="fa-IR" sz="3000" dirty="0">
                <a:cs typeface="B Nazanin" panose="00000400000000000000" pitchFamily="2" charset="-78"/>
              </a:rPr>
              <a:t> و تخصیص     </a:t>
            </a:r>
            <a:r>
              <a:rPr lang="en-US" sz="3000" dirty="0">
                <a:latin typeface="Courier New" panose="02070309020205020404" pitchFamily="49" charset="0"/>
                <a:cs typeface="Courier New" panose="02070309020205020404" pitchFamily="49" charset="0"/>
              </a:rPr>
              <a:t>balance = b;  </a:t>
            </a:r>
            <a:r>
              <a:rPr lang="fa-IR" sz="3000" dirty="0">
                <a:latin typeface="Courier New" panose="02070309020205020404" pitchFamily="49" charset="0"/>
                <a:cs typeface="Courier New" panose="02070309020205020404" pitchFamily="49" charset="0"/>
              </a:rPr>
              <a:t> </a:t>
            </a:r>
            <a:r>
              <a:rPr lang="fa-IR" sz="3000" dirty="0">
                <a:cs typeface="B Nazanin" panose="00000400000000000000" pitchFamily="2" charset="-78"/>
              </a:rPr>
              <a:t>پارامتر </a:t>
            </a:r>
            <a:r>
              <a:rPr lang="en-US" sz="3000" dirty="0">
                <a:latin typeface="Courier New" panose="02070309020205020404" pitchFamily="49" charset="0"/>
                <a:cs typeface="Courier New" panose="02070309020205020404" pitchFamily="49" charset="0"/>
              </a:rPr>
              <a:t>b</a:t>
            </a:r>
            <a:r>
              <a:rPr lang="en-US" sz="3000" dirty="0">
                <a:cs typeface="B Nazanin" panose="00000400000000000000" pitchFamily="2" charset="-78"/>
              </a:rPr>
              <a:t> </a:t>
            </a:r>
            <a:r>
              <a:rPr lang="fa-IR" sz="3000" dirty="0">
                <a:cs typeface="B Nazanin" panose="00000400000000000000" pitchFamily="2" charset="-78"/>
              </a:rPr>
              <a:t> را به متغیر نمونه‌ی </a:t>
            </a:r>
            <a:r>
              <a:rPr lang="en-US" sz="3000" dirty="0">
                <a:latin typeface="Courier New" panose="02070309020205020404" pitchFamily="49" charset="0"/>
                <a:cs typeface="Courier New" panose="02070309020205020404" pitchFamily="49" charset="0"/>
              </a:rPr>
              <a:t>balance</a:t>
            </a:r>
            <a:r>
              <a:rPr lang="fa-IR" sz="3000" dirty="0">
                <a:cs typeface="B Nazanin" panose="00000400000000000000" pitchFamily="2" charset="-78"/>
              </a:rPr>
              <a:t> تخصیص می‌دهد. </a:t>
            </a:r>
          </a:p>
          <a:p>
            <a:pPr algn="r" rtl="1"/>
            <a:endParaRPr lang="fa-IR" sz="3000" dirty="0">
              <a:cs typeface="B Nazanin" panose="00000400000000000000" pitchFamily="2" charset="-78"/>
            </a:endParaRPr>
          </a:p>
          <a:p>
            <a:pPr algn="r" rtl="1"/>
            <a:r>
              <a:rPr lang="fa-IR" sz="3000" dirty="0">
                <a:cs typeface="B Nazanin" panose="00000400000000000000" pitchFamily="2" charset="-78"/>
              </a:rPr>
              <a:t>شناسه‌های </a:t>
            </a:r>
            <a:r>
              <a:rPr lang="en-US" sz="3000" dirty="0">
                <a:latin typeface="Courier New" panose="02070309020205020404" pitchFamily="49" charset="0"/>
                <a:cs typeface="Courier New" panose="02070309020205020404" pitchFamily="49" charset="0"/>
              </a:rPr>
              <a:t>s</a:t>
            </a:r>
            <a:r>
              <a:rPr lang="en-US" sz="3000" dirty="0">
                <a:cs typeface="B Nazanin" panose="00000400000000000000" pitchFamily="2" charset="-78"/>
              </a:rPr>
              <a:t> </a:t>
            </a:r>
            <a:r>
              <a:rPr lang="fa-IR" sz="3000" dirty="0">
                <a:cs typeface="B Nazanin" panose="00000400000000000000" pitchFamily="2" charset="-78"/>
              </a:rPr>
              <a:t> و </a:t>
            </a:r>
            <a:r>
              <a:rPr lang="en-US" sz="3000" dirty="0">
                <a:latin typeface="Courier New" panose="02070309020205020404" pitchFamily="49" charset="0"/>
                <a:cs typeface="Courier New" panose="02070309020205020404" pitchFamily="49" charset="0"/>
              </a:rPr>
              <a:t>b</a:t>
            </a:r>
            <a:r>
              <a:rPr lang="en-US" sz="3000" dirty="0">
                <a:cs typeface="B Nazanin" panose="00000400000000000000" pitchFamily="2" charset="-78"/>
              </a:rPr>
              <a:t> </a:t>
            </a:r>
            <a:r>
              <a:rPr lang="fa-IR" sz="3000" dirty="0">
                <a:cs typeface="B Nazanin" panose="00000400000000000000" pitchFamily="2" charset="-78"/>
              </a:rPr>
              <a:t> اگرچه کاملا معتبر، اما تا حدودی غیر مرتبطند. آیا می‌توانیم نام پارامتری‌ای مربوط‌تر انتخاب کنیم؟ </a:t>
            </a:r>
            <a:endParaRPr lang="fa-IR" dirty="0"/>
          </a:p>
        </p:txBody>
      </p:sp>
      <p:sp>
        <p:nvSpPr>
          <p:cNvPr id="2" name="Title 1">
            <a:extLst>
              <a:ext uri="{FF2B5EF4-FFF2-40B4-BE49-F238E27FC236}">
                <a16:creationId xmlns:a16="http://schemas.microsoft.com/office/drawing/2014/main" id="{A8F0723B-FCA4-DD1C-BB0B-C0830948D9E0}"/>
              </a:ext>
            </a:extLst>
          </p:cNvPr>
          <p:cNvSpPr txBox="1">
            <a:spLocks/>
          </p:cNvSpPr>
          <p:nvPr/>
        </p:nvSpPr>
        <p:spPr>
          <a:xfrm>
            <a:off x="3859306" y="290806"/>
            <a:ext cx="447338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00101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013012"/>
            <a:ext cx="11546541" cy="5844987"/>
          </a:xfrm>
        </p:spPr>
        <p:txBody>
          <a:bodyPr>
            <a:normAutofit/>
          </a:bodyPr>
          <a:lstStyle/>
          <a:p>
            <a:pPr algn="just" rtl="1"/>
            <a:r>
              <a:rPr lang="fa-IR" sz="3000" dirty="0">
                <a:cs typeface="B Nazanin" panose="00000400000000000000" pitchFamily="2" charset="-78"/>
              </a:rPr>
              <a:t>بدیهیست این کار امکان پذیر است، بلکه نام پارامترهای </a:t>
            </a:r>
            <a:r>
              <a:rPr lang="en-US" sz="3000" dirty="0">
                <a:latin typeface="Courier New" panose="02070309020205020404" pitchFamily="49" charset="0"/>
                <a:cs typeface="Courier New" panose="02070309020205020404" pitchFamily="49" charset="0"/>
              </a:rPr>
              <a:t>s</a:t>
            </a:r>
            <a:r>
              <a:rPr lang="en-US" sz="3000" dirty="0">
                <a:cs typeface="B Nazanin" panose="00000400000000000000" pitchFamily="2" charset="-78"/>
              </a:rPr>
              <a:t> </a:t>
            </a:r>
            <a:r>
              <a:rPr lang="fa-IR" sz="3000" dirty="0">
                <a:cs typeface="B Nazanin" panose="00000400000000000000" pitchFamily="2" charset="-78"/>
              </a:rPr>
              <a:t> و </a:t>
            </a:r>
            <a:r>
              <a:rPr lang="en-US" sz="3000" dirty="0">
                <a:latin typeface="Courier New" panose="02070309020205020404" pitchFamily="49" charset="0"/>
                <a:cs typeface="Courier New" panose="02070309020205020404" pitchFamily="49" charset="0"/>
              </a:rPr>
              <a:t>b</a:t>
            </a:r>
            <a:r>
              <a:rPr lang="en-US" sz="3000" dirty="0">
                <a:cs typeface="B Nazanin" panose="00000400000000000000" pitchFamily="2" charset="-78"/>
              </a:rPr>
              <a:t> </a:t>
            </a:r>
            <a:r>
              <a:rPr lang="fa-IR" sz="3000" dirty="0">
                <a:cs typeface="B Nazanin" panose="00000400000000000000" pitchFamily="2" charset="-78"/>
              </a:rPr>
              <a:t> را می توان برابر با نام خود متغیرهای نمونه یعنی </a:t>
            </a:r>
            <a:r>
              <a:rPr lang="en-US" sz="3000" dirty="0">
                <a:latin typeface="Courier New" panose="02070309020205020404" pitchFamily="49" charset="0"/>
                <a:cs typeface="Courier New" panose="02070309020205020404" pitchFamily="49" charset="0"/>
              </a:rPr>
              <a:t>name</a:t>
            </a:r>
            <a:r>
              <a:rPr lang="en-US" sz="3000" dirty="0">
                <a:cs typeface="B Nazanin" panose="00000400000000000000" pitchFamily="2" charset="-78"/>
              </a:rPr>
              <a:t> </a:t>
            </a:r>
            <a:r>
              <a:rPr lang="fa-IR" sz="3000" dirty="0">
                <a:cs typeface="B Nazanin" panose="00000400000000000000" pitchFamily="2" charset="-78"/>
              </a:rPr>
              <a:t> و </a:t>
            </a:r>
            <a:r>
              <a:rPr lang="en-US" sz="3000" dirty="0">
                <a:latin typeface="Courier New" panose="02070309020205020404" pitchFamily="49" charset="0"/>
                <a:cs typeface="Courier New" panose="02070309020205020404" pitchFamily="49" charset="0"/>
              </a:rPr>
              <a:t>balance</a:t>
            </a:r>
            <a:r>
              <a:rPr lang="en-US" sz="3000" dirty="0">
                <a:cs typeface="B Nazanin" panose="00000400000000000000" pitchFamily="2" charset="-78"/>
              </a:rPr>
              <a:t> </a:t>
            </a:r>
            <a:r>
              <a:rPr lang="fa-IR" sz="3000" dirty="0">
                <a:cs typeface="B Nazanin" panose="00000400000000000000" pitchFamily="2" charset="-78"/>
              </a:rPr>
              <a:t> در نظر گرفت.</a:t>
            </a:r>
          </a:p>
          <a:p>
            <a:pPr algn="just" rtl="1"/>
            <a:r>
              <a:rPr lang="fa-IR" sz="3000" dirty="0">
                <a:cs typeface="B Nazanin" panose="00000400000000000000" pitchFamily="2" charset="-78"/>
              </a:rPr>
              <a:t>با این وجود انجام این کار این امر را می طلبد که به نحوی متغیر نمونه‌ی </a:t>
            </a:r>
            <a:r>
              <a:rPr lang="en-US" sz="3000" dirty="0">
                <a:latin typeface="Courier New" panose="02070309020205020404" pitchFamily="49" charset="0"/>
                <a:cs typeface="Courier New" panose="02070309020205020404" pitchFamily="49" charset="0"/>
              </a:rPr>
              <a:t>name</a:t>
            </a:r>
            <a:r>
              <a:rPr lang="en-US" sz="3000" dirty="0">
                <a:cs typeface="B Nazanin" panose="00000400000000000000" pitchFamily="2" charset="-78"/>
              </a:rPr>
              <a:t> </a:t>
            </a:r>
            <a:r>
              <a:rPr lang="fa-IR" sz="3000" dirty="0">
                <a:cs typeface="B Nazanin" panose="00000400000000000000" pitchFamily="2" charset="-78"/>
              </a:rPr>
              <a:t> را از پارامتر </a:t>
            </a:r>
            <a:r>
              <a:rPr lang="en-US" sz="3000" dirty="0">
                <a:latin typeface="Courier New" panose="02070309020205020404" pitchFamily="49" charset="0"/>
                <a:cs typeface="Courier New" panose="02070309020205020404" pitchFamily="49" charset="0"/>
              </a:rPr>
              <a:t>name</a:t>
            </a:r>
            <a:r>
              <a:rPr lang="en-US" sz="3000" dirty="0">
                <a:cs typeface="B Nazanin" panose="00000400000000000000" pitchFamily="2" charset="-78"/>
              </a:rPr>
              <a:t> </a:t>
            </a:r>
            <a:r>
              <a:rPr lang="fa-IR" sz="3000" dirty="0">
                <a:cs typeface="B Nazanin" panose="00000400000000000000" pitchFamily="2" charset="-78"/>
              </a:rPr>
              <a:t> و متغیر نمونه‌ی </a:t>
            </a:r>
            <a:r>
              <a:rPr lang="en-US" sz="3000" dirty="0">
                <a:latin typeface="Courier New" panose="02070309020205020404" pitchFamily="49" charset="0"/>
                <a:cs typeface="Courier New" panose="02070309020205020404" pitchFamily="49" charset="0"/>
              </a:rPr>
              <a:t>balance</a:t>
            </a:r>
            <a:r>
              <a:rPr lang="en-US" sz="3000" dirty="0">
                <a:cs typeface="B Nazanin" panose="00000400000000000000" pitchFamily="2" charset="-78"/>
              </a:rPr>
              <a:t> </a:t>
            </a:r>
            <a:r>
              <a:rPr lang="fa-IR" sz="3000" dirty="0">
                <a:cs typeface="B Nazanin" panose="00000400000000000000" pitchFamily="2" charset="-78"/>
              </a:rPr>
              <a:t> را از پارامتر </a:t>
            </a:r>
            <a:r>
              <a:rPr lang="en-US" sz="3000" dirty="0">
                <a:latin typeface="Courier New" panose="02070309020205020404" pitchFamily="49" charset="0"/>
                <a:cs typeface="Courier New" panose="02070309020205020404" pitchFamily="49" charset="0"/>
              </a:rPr>
              <a:t>balance</a:t>
            </a:r>
            <a:r>
              <a:rPr lang="en-US" sz="3000" dirty="0">
                <a:cs typeface="B Nazanin" panose="00000400000000000000" pitchFamily="2" charset="-78"/>
              </a:rPr>
              <a:t> </a:t>
            </a:r>
            <a:r>
              <a:rPr lang="fa-IR" sz="3000" dirty="0">
                <a:cs typeface="B Nazanin" panose="00000400000000000000" pitchFamily="2" charset="-78"/>
              </a:rPr>
              <a:t> تفکیک کنیم. </a:t>
            </a:r>
          </a:p>
          <a:p>
            <a:pPr algn="just" rtl="1"/>
            <a:endParaRPr lang="fa-IR" sz="3000" dirty="0">
              <a:cs typeface="B Nazanin" panose="00000400000000000000" pitchFamily="2" charset="-78"/>
            </a:endParaRPr>
          </a:p>
          <a:p>
            <a:pPr algn="just" rtl="1"/>
            <a:r>
              <a:rPr lang="fa-IR" sz="3000" dirty="0">
                <a:cs typeface="B Nazanin" panose="00000400000000000000" pitchFamily="2" charset="-78"/>
              </a:rPr>
              <a:t>در این صورت سازنده‌ی دو آرگومانی </a:t>
            </a:r>
            <a:r>
              <a:rPr lang="en-US" sz="32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Account</a:t>
            </a:r>
            <a:r>
              <a:rPr lang="fa-IR" sz="3000" dirty="0">
                <a:cs typeface="B Nazanin" panose="00000400000000000000" pitchFamily="2" charset="-78"/>
              </a:rPr>
              <a:t>  به شکل زیر خواهد بود:</a:t>
            </a:r>
            <a:endParaRPr lang="en-US" dirty="0"/>
          </a:p>
          <a:p>
            <a:pPr marL="0" indent="0" algn="l">
              <a:buNone/>
            </a:pP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public Account(String name, double balance) {</a:t>
            </a:r>
            <a:b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name = name; </a:t>
            </a:r>
            <a:b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if (balance &gt; 0.0) </a:t>
            </a:r>
            <a:b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balance = balance; </a:t>
            </a:r>
            <a:br>
              <a:rPr lang="en-US" sz="2800" i="1"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br>
            <a:r>
              <a:rPr lang="en-US" sz="28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a:t>
            </a:r>
            <a:endParaRPr lang="en-US"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endParaRPr lang="fa-IR" dirty="0"/>
          </a:p>
        </p:txBody>
      </p:sp>
      <p:sp>
        <p:nvSpPr>
          <p:cNvPr id="2" name="Title 1">
            <a:extLst>
              <a:ext uri="{FF2B5EF4-FFF2-40B4-BE49-F238E27FC236}">
                <a16:creationId xmlns:a16="http://schemas.microsoft.com/office/drawing/2014/main" id="{03E8A7B6-00D4-78DD-289E-5B8C6C876466}"/>
              </a:ext>
            </a:extLst>
          </p:cNvPr>
          <p:cNvSpPr txBox="1">
            <a:spLocks/>
          </p:cNvSpPr>
          <p:nvPr/>
        </p:nvSpPr>
        <p:spPr>
          <a:xfrm>
            <a:off x="3859306" y="290806"/>
            <a:ext cx="4473388"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استفاده از کلیدواژه‌ی </a:t>
            </a:r>
            <a:r>
              <a:rPr lang="en-US" b="1" dirty="0">
                <a:solidFill>
                  <a:srgbClr val="C00000"/>
                </a:solidFill>
                <a:latin typeface="Baskerville Old Face" panose="02020602080505020303" pitchFamily="18" charset="0"/>
                <a:cs typeface="2  Titr" panose="00000700000000000000" pitchFamily="2" charset="-78"/>
              </a:rPr>
              <a:t>this</a:t>
            </a:r>
            <a:r>
              <a:rPr lang="fa-IR" dirty="0">
                <a:solidFill>
                  <a:srgbClr val="C00000"/>
                </a:solidFill>
                <a:cs typeface="2  Titr" panose="00000700000000000000" pitchFamily="2" charset="-78"/>
              </a:rPr>
              <a:t> </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3658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4056</TotalTime>
  <Words>9294</Words>
  <Application>Microsoft Office PowerPoint</Application>
  <PresentationFormat>Widescreen</PresentationFormat>
  <Paragraphs>844</Paragraphs>
  <Slides>127</Slides>
  <Notes>2</Notes>
  <HiddenSlides>0</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127</vt:i4>
      </vt:variant>
    </vt:vector>
  </HeadingPairs>
  <TitlesOfParts>
    <vt:vector size="157" baseType="lpstr">
      <vt:lpstr>2  Mitra</vt:lpstr>
      <vt:lpstr>A Hayat</vt:lpstr>
      <vt:lpstr>Andalus</vt:lpstr>
      <vt:lpstr>Arial</vt:lpstr>
      <vt:lpstr>Arial Narrow</vt:lpstr>
      <vt:lpstr>Arial Unicode MS</vt:lpstr>
      <vt:lpstr>B Homa</vt:lpstr>
      <vt:lpstr>B Nazanin</vt:lpstr>
      <vt:lpstr>B Ziba</vt:lpstr>
      <vt:lpstr>Baskerville BT</vt:lpstr>
      <vt:lpstr>Baskerville Old Face</vt:lpstr>
      <vt:lpstr>Baskerville Old Face </vt:lpstr>
      <vt:lpstr>Calibri</vt:lpstr>
      <vt:lpstr>Calibri Light</vt:lpstr>
      <vt:lpstr>Cambria Math</vt:lpstr>
      <vt:lpstr>Comic Sans MS</vt:lpstr>
      <vt:lpstr>Courier New</vt:lpstr>
      <vt:lpstr>CourierNewPS-BoldMT</vt:lpstr>
      <vt:lpstr>CourierPSPro-Regular</vt:lpstr>
      <vt:lpstr>LucidaSansTypewriter-OV-ITTDHA</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فراخوانی سازنده ای دیگر از درون یک سازنده با استفاده از this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متدهای ایستا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1212</cp:revision>
  <dcterms:created xsi:type="dcterms:W3CDTF">2025-02-09T04:58:29Z</dcterms:created>
  <dcterms:modified xsi:type="dcterms:W3CDTF">2025-04-16T05:57:22Z</dcterms:modified>
</cp:coreProperties>
</file>