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740" r:id="rId1"/>
  </p:sldMasterIdLst>
  <p:notesMasterIdLst>
    <p:notesMasterId r:id="rId74"/>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360" r:id="rId58"/>
    <p:sldId id="371" r:id="rId59"/>
    <p:sldId id="382" r:id="rId60"/>
    <p:sldId id="374" r:id="rId61"/>
    <p:sldId id="372" r:id="rId62"/>
    <p:sldId id="373" r:id="rId63"/>
    <p:sldId id="375" r:id="rId64"/>
    <p:sldId id="377" r:id="rId65"/>
    <p:sldId id="378" r:id="rId66"/>
    <p:sldId id="451" r:id="rId67"/>
    <p:sldId id="379" r:id="rId68"/>
    <p:sldId id="380" r:id="rId69"/>
    <p:sldId id="362" r:id="rId70"/>
    <p:sldId id="384" r:id="rId71"/>
    <p:sldId id="364" r:id="rId72"/>
    <p:sldId id="365" r:id="rId73"/>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107" d="100"/>
          <a:sy n="107" d="100"/>
        </p:scale>
        <p:origin x="6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09/10/1446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 بوده است، از این جنبه که با این عمل داده‌هایمان را به سادگی در معرض دسترس هرکسی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دو راه حل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متغیرهای نمونه می‌توان متدهایی مرتبط پیاده‌سازی کرد تا به طریقی کد دیگر به جای دسترسی مستقیم به داده‌ها آن متدها را فراخوانی کند.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یک شئ متداول است متدهایی داشته باشد که مقادیر متغیرهای نمونه را خوانده یا تنظیم می‌کنند. به چنین متدهایی معمولا به ترتیب </a:t>
            </a:r>
            <a:r>
              <a:rPr lang="fa-IR" sz="2800" i="1" dirty="0">
                <a:cs typeface="B Nazanin" panose="00000400000000000000" pitchFamily="2" charset="-78"/>
              </a:rPr>
              <a:t>گیرنده‌ها</a:t>
            </a:r>
            <a:r>
              <a:rPr lang="fa-IR" sz="2800" dirty="0">
                <a:cs typeface="B Nazanin" panose="00000400000000000000" pitchFamily="2" charset="-78"/>
              </a:rPr>
              <a:t> و </a:t>
            </a:r>
            <a:r>
              <a:rPr lang="fa-IR" sz="2800" i="1" dirty="0">
                <a:cs typeface="B Nazanin" panose="00000400000000000000" pitchFamily="2" charset="-78"/>
              </a:rPr>
              <a:t>تنظیم‌کننده‌ها</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 داشتن</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88142"/>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برای جلوگیری از تنظیم غیرمعتبر اندازه‌ی شئ </a:t>
            </a:r>
            <a:r>
              <a:rPr lang="en-US" sz="2800" dirty="0">
                <a:latin typeface="Baskerville Old Face" panose="02020602080505020303" pitchFamily="18" charset="0"/>
                <a:cs typeface="B Nazanin" panose="00000400000000000000" pitchFamily="2" charset="-78"/>
              </a:rPr>
              <a:t>Duck</a:t>
            </a:r>
            <a:r>
              <a:rPr lang="fa-IR" sz="2800" dirty="0">
                <a:latin typeface="Baskerville Old Face" panose="02020602080505020303" pitchFamily="18" charset="0"/>
                <a:cs typeface="B Nazanin" panose="00000400000000000000" pitchFamily="2" charset="-78"/>
              </a:rPr>
              <a:t> 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‌ی</a:t>
            </a:r>
            <a:r>
              <a:rPr lang="en-US" sz="2800" b="1" dirty="0" err="1">
                <a:effectLst/>
                <a:latin typeface="Courier New" panose="02070309020205020404" pitchFamily="49" charset="0"/>
                <a:ea typeface="Calibri" panose="020F0502020204030204" pitchFamily="34" charset="0"/>
                <a:cs typeface="Arial" panose="020B0604020202020204" pitchFamily="34" charset="0"/>
              </a:rPr>
              <a:t>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ourier New" panose="02070309020205020404" pitchFamily="49" charset="0"/>
                <a:ea typeface="Calibri" panose="020F0502020204030204" pitchFamily="34" charset="0"/>
                <a:cs typeface="B Nazanin" panose="00000400000000000000" pitchFamily="2" charset="-78"/>
              </a:rPr>
              <a:t>، آن را به صورت زیر </a:t>
            </a:r>
            <a:r>
              <a:rPr lang="fa-IR" sz="2800" dirty="0">
                <a:latin typeface="Baskerville Old Face" panose="02020602080505020303" pitchFamily="18" charset="0"/>
                <a:cs typeface="B Nazanin" panose="00000400000000000000" pitchFamily="2" charset="-78"/>
              </a:rPr>
              <a:t>تعریف کنیم</a:t>
            </a:r>
            <a:r>
              <a:rPr lang="fa-IR" sz="2800" dirty="0">
                <a:cs typeface="B Nazanin" panose="00000400000000000000" pitchFamily="2" charset="-78"/>
              </a:rPr>
              <a:t>:</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161366" y="4057682"/>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033" y="2896499"/>
            <a:ext cx="3486150" cy="2737485"/>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08325"/>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 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1138518"/>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 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یکی از چهار سطح دسترسی است و آن را وقتی از هیچ تعدیل کننده دسترسی استفاده نکنید دریافت می کنید.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 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تعدیل کننده‌ی دسترسی، سطح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147612" cy="6203577"/>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کلاس‌ها، ثابت‌ها (متغیرهای نهایی ایستا) و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مثال گیرنده‌ها و تنظیم‌کننده‌ها) و اکثر سازنده‌ها استفاده کنید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93077" y="1443037"/>
            <a:ext cx="11793415"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 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 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(کد درون همان بسته به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دسترسی دارد)، جز این که به زیرکلاس های خارج از بسته اجازه می دهد مورد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ارث 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صورتی که هیچ تعدیل کننده‌ی دسترسی‌ای قرار ندهیم این سطح دسترسی به طور پیش 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دسترسی یعنی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می تواند به آنچه پیش‌فرض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441939"/>
            <a:ext cx="11770659" cy="4349262"/>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 </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کلاس‌هایی که ما می نویسیم همه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 کننده دسترسی آن را ذکر نکنیم همه‌ی کلاس‌هایی که می نویسیم قابل دسترسی برای سایر کلاس‌ها هستند.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 فرض نیستند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تقریبا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 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شما فقط از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خواهید کرد.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نکنید،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 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44906"/>
          </a:xfrm>
        </p:spPr>
        <p:txBody>
          <a:bodyPr>
            <a:noAutofit/>
          </a:bodyPr>
          <a:lstStyle/>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ها </a:t>
            </a:r>
            <a:r>
              <a:rPr lang="fa-IR" dirty="0">
                <a:effectLst/>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effectLst/>
                <a:latin typeface="Calibri" panose="020F0502020204030204" pitchFamily="34" charset="0"/>
                <a:ea typeface="Calibri" panose="020F0502020204030204" pitchFamily="34" charset="0"/>
                <a:cs typeface="Arial" panose="020B0604020202020204" pitchFamily="34" charset="0"/>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ب</a:t>
            </a:r>
            <a:r>
              <a:rPr lang="fa-IR" dirty="0">
                <a:effectLst/>
                <a:latin typeface="Baskerville Old Face" panose="02020602080505020303" pitchFamily="18" charset="0"/>
                <a:ea typeface="Calibri" panose="020F0502020204030204" pitchFamily="34" charset="0"/>
                <a:cs typeface="B Nazanin" panose="00000400000000000000" pitchFamily="2" charset="-78"/>
              </a:rPr>
              <a:t>د</a:t>
            </a:r>
            <a:r>
              <a:rPr lang="ar-SA" dirty="0">
                <a:effectLst/>
                <a:latin typeface="Baskerville Old Face" panose="02020602080505020303" pitchFamily="18" charset="0"/>
                <a:ea typeface="Calibri" panose="020F0502020204030204" pitchFamily="34" charset="0"/>
                <a:cs typeface="B Nazanin" panose="00000400000000000000" pitchFamily="2" charset="-78"/>
              </a:rPr>
              <a:t>ین معنی</a:t>
            </a:r>
            <a:r>
              <a:rPr lang="fa-IR" dirty="0">
                <a:effectLst/>
                <a:latin typeface="Baskerville Old Face" panose="02020602080505020303" pitchFamily="18" charset="0"/>
                <a:ea typeface="Calibri" panose="020F0502020204030204" pitchFamily="34" charset="0"/>
                <a:cs typeface="B Nazanin" panose="00000400000000000000" pitchFamily="2" charset="-78"/>
              </a:rPr>
              <a:t>ست</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فقط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کد درون بسته‌بندی</a:t>
            </a:r>
            <a:r>
              <a:rPr lang="ar-SA" dirty="0">
                <a:effectLst/>
                <a:latin typeface="Baskerville Old Face" panose="02020602080505020303" pitchFamily="18" charset="0"/>
                <a:ea typeface="Calibri" panose="020F0502020204030204" pitchFamily="34" charset="0"/>
                <a:cs typeface="B Nazanin" panose="00000400000000000000" pitchFamily="2" charset="-78"/>
              </a:rPr>
              <a:t> یکسان می‌تواند به کد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داشته باشد.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 ای که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08892"/>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کدی که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 اجازه ندارید کلاس را مقداردهی اولیه کنید یا حتی آن را به عنوان یک نوع برای یک متغیر، آرگومان یا مقدار بازگشتی اعلان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شما نمی توانید آن را اصلا درون کد خود تایپ کنید! اگر چنین کنید، کامپایلر شکایت خواهد کرد.</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پیش‌فرض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چرا کسی باید بخواهد دسترسی به کد را محدود درون همان بسته کند؟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B Nazanin" panose="00000400000000000000" pitchFamily="2" charset="-78"/>
              </a:rPr>
              <a:t>یی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طراحی می شوند که به عنوان یک مجموعه‌ی مرتبط با هم کار می کنند. بنابراین ممکن است معنادار باشد که کلاس‌های داخل همان بسته نیاز به دسترسی به کد یکدیگر داشته باشند، در حالی که به عنوان یک بسته، تنها تعداد کمی از کلاس‌ها و متدها در معرض کد خارج از آن بسته هستند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ر</a:t>
            </a:r>
            <a:r>
              <a:rPr lang="ar-SA" dirty="0">
                <a:effectLst/>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685585"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askerville-Italic"/>
              </a:rPr>
              <a:t>protected</a:t>
            </a:r>
            <a:r>
              <a:rPr lang="en-GB" sz="2800" dirty="0">
                <a:effectLst/>
                <a:latin typeface="B Nazanin" panose="00000400000000000000" pitchFamily="2" charset="-78"/>
                <a:ea typeface="Calibri" panose="020F0502020204030204" pitchFamily="34" charset="0"/>
                <a:cs typeface="Arial" panose="020B0604020202020204" pitchFamily="34" charset="0"/>
              </a:rPr>
              <a:t> </a:t>
            </a:r>
            <a:r>
              <a:rPr lang="fa-IR" sz="2800" dirty="0">
                <a:effectLst/>
                <a:latin typeface="B Nazanin" panose="00000400000000000000" pitchFamily="2" charset="-78"/>
                <a:ea typeface="Calibri" panose="020F0502020204030204" pitchFamily="34" charset="0"/>
                <a:cs typeface="Arial" panose="020B0604020202020204" pitchFamily="34" charset="0"/>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چیست؟</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fa-IR" sz="2800" dirty="0"/>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398585" y="3105577"/>
            <a:ext cx="1127173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است، با یک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 </a:t>
            </a:r>
            <a:r>
              <a:rPr lang="fa-IR"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  </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77906" y="824753"/>
            <a:ext cx="11564470" cy="5925672"/>
          </a:xfrm>
        </p:spPr>
        <p:txBody>
          <a:bodyPr>
            <a:normAutofit lnSpcReduction="10000"/>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sz="2800" dirty="0">
                <a:latin typeface="Calibri" panose="020F0502020204030204" pitchFamily="34" charset="0"/>
                <a:ea typeface="Calibri" panose="020F0502020204030204" pitchFamily="34" charset="0"/>
                <a:cs typeface="B Nazanin" panose="00000400000000000000" pitchFamily="2" charset="-78"/>
              </a:rPr>
              <a:t>دو راه حل برای گاف غیرشئ گرایانه پیشنهاد می‌شود که یک راه آن ذکر 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راه حل 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دسترسی </a:t>
            </a:r>
            <a:r>
              <a:rPr lang="en-US"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Courier New" panose="02070309020205020404" pitchFamily="49" charset="0"/>
                <a:ea typeface="Calibri" panose="020F0502020204030204" pitchFamily="34" charset="0"/>
                <a:cs typeface="B Nazanin" panose="00000400000000000000" pitchFamily="2" charset="-78"/>
              </a:rPr>
              <a:t>private</a:t>
            </a:r>
            <a:r>
              <a:rPr lang="fa-IR" dirty="0">
                <a:effectLst/>
                <a:latin typeface="Courier New" panose="02070309020205020404" pitchFamily="49" charset="0"/>
                <a:ea typeface="Calibri" panose="020F0502020204030204" pitchFamily="34" charset="0"/>
                <a:cs typeface="B Nazanin" panose="00000400000000000000" pitchFamily="2" charset="-78"/>
              </a:rPr>
              <a:t> سطح دسترسی را 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 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ar-SA" i="1" dirty="0">
                <a:effectLst/>
                <a:latin typeface="Calibri" panose="020F0502020204030204" pitchFamily="34" charset="0"/>
                <a:ea typeface="Calibri" panose="020F0502020204030204" pitchFamily="34" charset="0"/>
                <a:cs typeface="B Nazanin" panose="00000400000000000000" pitchFamily="2" charset="-78"/>
              </a:rPr>
              <a:t>شروع کننده‌ی</a:t>
            </a:r>
            <a:r>
              <a:rPr lang="ar-SA" dirty="0">
                <a:effectLst/>
                <a:latin typeface="Calibri" panose="020F0502020204030204" pitchFamily="34" charset="0"/>
                <a:ea typeface="Calibri" panose="020F0502020204030204" pitchFamily="34" charset="0"/>
                <a:cs typeface="B Nazanin" panose="00000400000000000000" pitchFamily="2" charset="-78"/>
              </a:rPr>
              <a:t> 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 </a:t>
            </a: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 و 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تنظیم‌کننده‌های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را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هنگامی که شما در جاوا شم طراحی و کدنویسی بیشتری داشته باشید، کمی احتمالاً کارها را به طور متفاوت انجام خواهید داد، اما برای حال، این رویکرد شما را ایمن نگه خواهد داشت.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7C2ED029-A6D9-0A7D-773F-5BB18BE4BDE0}"/>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داده‌ها را مخفی کنید</a:t>
            </a: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5988424"/>
          </a:xfrm>
        </p:spPr>
        <p:txBody>
          <a:bodyPr>
            <a:normAutofit fontScale="92500" lnSpcReduction="20000"/>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 نماییم که نمایشگر حساب بانکی ایجاد شده‌ی یک شخص حقیقی در بانک باشد. چنین کلاسی در ساده ترین حالت باید شامل مشخصه 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 </a:t>
            </a: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متدهای این کلاس شامل موارد زیر است: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 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نام دارنده‌ی حساب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مقدار موجودی صاحب حساب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3484900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1D09-6812-D501-3E67-08B8B1486FDF}"/>
              </a:ext>
            </a:extLst>
          </p:cNvPr>
          <p:cNvSpPr>
            <a:spLocks noGrp="1"/>
          </p:cNvSpPr>
          <p:nvPr>
            <p:ph type="title"/>
          </p:nvPr>
        </p:nvSpPr>
        <p:spPr/>
        <p:txBody>
          <a:bodyPr/>
          <a:lstStyle/>
          <a:p>
            <a:pPr algn="ctr" rtl="1"/>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مقاد</a:t>
            </a:r>
            <a:r>
              <a:rPr lang="fa-IR" sz="4400" dirty="0">
                <a:effectLst/>
                <a:latin typeface="Times New Roman" panose="02020603050405020304" pitchFamily="18" charset="0"/>
                <a:ea typeface="Times New Roman" panose="02020603050405020304" pitchFamily="18" charset="0"/>
                <a:cs typeface="B Nazanin" panose="00000400000000000000" pitchFamily="2" charset="-78"/>
              </a:rPr>
              <a:t>ی</a:t>
            </a:r>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ر پیش</a:t>
            </a:r>
            <a:r>
              <a:rPr lang="ar-SA" sz="4400" dirty="0">
                <a:effectLst/>
                <a:latin typeface="Calibri" panose="020F0502020204030204" pitchFamily="34" charset="0"/>
                <a:ea typeface="Times New Roman" panose="02020603050405020304" pitchFamily="18" charset="0"/>
                <a:cs typeface="B Nazanin" panose="00000400000000000000" pitchFamily="2" charset="-78"/>
              </a:rPr>
              <a:t>‌</a:t>
            </a:r>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فرض</a:t>
            </a:r>
            <a:endParaRPr lang="fa-IR" dirty="0"/>
          </a:p>
        </p:txBody>
      </p:sp>
      <p:sp>
        <p:nvSpPr>
          <p:cNvPr id="3" name="Content Placeholder 2">
            <a:extLst>
              <a:ext uri="{FF2B5EF4-FFF2-40B4-BE49-F238E27FC236}">
                <a16:creationId xmlns:a16="http://schemas.microsoft.com/office/drawing/2014/main" id="{2B5F1456-2057-C4F9-B35A-BEC504F759E6}"/>
              </a:ext>
            </a:extLst>
          </p:cNvPr>
          <p:cNvSpPr>
            <a:spLocks noGrp="1"/>
          </p:cNvSpPr>
          <p:nvPr>
            <p:ph idx="1"/>
          </p:nvPr>
        </p:nvSpPr>
        <p:spPr>
          <a:xfrm>
            <a:off x="0" y="1380565"/>
            <a:ext cx="11353800" cy="4796398"/>
          </a:xfrm>
        </p:spPr>
        <p:txBody>
          <a:bodyPr/>
          <a:lstStyle/>
          <a:p>
            <a:pPr marL="0" marR="0" algn="r" rtl="1">
              <a:spcBef>
                <a:spcPts val="10"/>
              </a:spcBef>
              <a:spcAft>
                <a:spcPts val="0"/>
              </a:spcAft>
            </a:pPr>
            <a:r>
              <a:rPr lang="ar-SA" dirty="0">
                <a:effectLst/>
                <a:latin typeface="Times New Roman" panose="02020603050405020304" pitchFamily="18" charset="0"/>
                <a:ea typeface="Times New Roman" panose="02020603050405020304" pitchFamily="18" charset="0"/>
                <a:cs typeface="B Nazanin" panose="00000400000000000000" pitchFamily="2" charset="-78"/>
              </a:rPr>
              <a:t>متغیرهای نمونه همواره یک مقدار پیش</a:t>
            </a:r>
            <a:r>
              <a:rPr lang="ar-SA" dirty="0">
                <a:effectLst/>
                <a:latin typeface="Calibri" panose="020F0502020204030204" pitchFamily="34" charset="0"/>
                <a:ea typeface="Times New Roman" panose="02020603050405020304" pitchFamily="18" charset="0"/>
                <a:cs typeface="B Nazanin" panose="00000400000000000000" pitchFamily="2" charset="-78"/>
              </a:rPr>
              <a:t>‌</a:t>
            </a:r>
            <a:r>
              <a:rPr lang="ar-SA" dirty="0">
                <a:effectLst/>
                <a:latin typeface="Times New Roman" panose="02020603050405020304" pitchFamily="18" charset="0"/>
                <a:ea typeface="Times New Roman" panose="02020603050405020304" pitchFamily="18" charset="0"/>
                <a:cs typeface="B Nazanin" panose="00000400000000000000" pitchFamily="2" charset="-78"/>
              </a:rPr>
              <a:t>فرض دریافت می‌کنند. حتی اگر شما به طور صریح مقداری به یک متغیر نمونه تخصیص ندهید یا متد تنظیم‌کننده‌ای را فراخوانی نکنید، متغیر نمونه هنوز دارای یک مقدار است!</a:t>
            </a: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r" rtl="1">
              <a:spcBef>
                <a:spcPts val="10"/>
              </a:spcBef>
              <a:spcAft>
                <a:spcPts val="0"/>
              </a:spcAft>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marR="0" algn="r" rtl="1">
              <a:spcBef>
                <a:spcPts val="10"/>
              </a:spcBef>
              <a:spcAft>
                <a:spcPts val="0"/>
              </a:spcAf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اعداد صحیح	        </a:t>
            </a:r>
            <a:r>
              <a:rPr lang="en-US" dirty="0">
                <a:effectLst/>
                <a:latin typeface="Calibri" panose="020F0502020204030204" pitchFamily="34" charset="0"/>
                <a:ea typeface="Calibri" panose="020F0502020204030204" pitchFamily="34" charset="0"/>
                <a:cs typeface="B Nazanin" panose="00000400000000000000" pitchFamily="2" charset="-78"/>
              </a:rPr>
              <a:t>0</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نقطه شناورها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Calibri" panose="020F0502020204030204" pitchFamily="34" charset="0"/>
                <a:ea typeface="Calibri" panose="020F0502020204030204" pitchFamily="34" charset="0"/>
                <a:cs typeface="B Nazanin" panose="00000400000000000000" pitchFamily="2" charset="-78"/>
              </a:rPr>
              <a:t>0.0</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بولی‌ها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Arial Narrow" panose="020B0606020202030204" pitchFamily="34" charset="0"/>
                <a:ea typeface="Calibri" panose="020F0502020204030204" pitchFamily="34" charset="0"/>
                <a:cs typeface="B Nazanin" panose="00000400000000000000" pitchFamily="2" charset="-78"/>
              </a:rPr>
              <a:t>false</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مراجع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Arial Narrow" panose="020B0606020202030204" pitchFamily="34" charset="0"/>
                <a:ea typeface="Calibri" panose="020F0502020204030204" pitchFamily="34" charset="0"/>
                <a:cs typeface="B Nazanin" panose="00000400000000000000" pitchFamily="2" charset="-78"/>
              </a:rPr>
              <a:t>null</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Tree>
    <p:extLst>
      <p:ext uri="{BB962C8B-B14F-4D97-AF65-F5344CB8AC3E}">
        <p14:creationId xmlns:p14="http://schemas.microsoft.com/office/powerpoint/2010/main" val="39311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3209</TotalTime>
  <Words>5080</Words>
  <Application>Microsoft Office PowerPoint</Application>
  <PresentationFormat>Widescreen</PresentationFormat>
  <Paragraphs>522</Paragraphs>
  <Slides>72</Slides>
  <Notes>2</Notes>
  <HiddenSlides>0</HiddenSlides>
  <MMClips>0</MMClips>
  <ScaleCrop>false</ScaleCrop>
  <HeadingPairs>
    <vt:vector size="6" baseType="variant">
      <vt:variant>
        <vt:lpstr>Fonts Used</vt:lpstr>
      </vt:variant>
      <vt:variant>
        <vt:i4>28</vt:i4>
      </vt:variant>
      <vt:variant>
        <vt:lpstr>Theme</vt:lpstr>
      </vt:variant>
      <vt:variant>
        <vt:i4>1</vt:i4>
      </vt:variant>
      <vt:variant>
        <vt:lpstr>Slide Titles</vt:lpstr>
      </vt:variant>
      <vt:variant>
        <vt:i4>72</vt:i4>
      </vt:variant>
    </vt:vector>
  </HeadingPairs>
  <TitlesOfParts>
    <vt:vector size="101" baseType="lpstr">
      <vt:lpstr>2  Mitra</vt:lpstr>
      <vt:lpstr>A Hayat</vt:lpstr>
      <vt:lpstr>Andalus</vt:lpstr>
      <vt:lpstr>Arial</vt:lpstr>
      <vt:lpstr>Arial Narrow</vt:lpstr>
      <vt:lpstr>B Nazanin</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علان و مقداردهی اولیه­­­ی متغیرهای نمونه </vt:lpstr>
      <vt:lpstr>مقادیر پیش‌فرض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984</cp:revision>
  <dcterms:created xsi:type="dcterms:W3CDTF">2025-02-09T04:58:29Z</dcterms:created>
  <dcterms:modified xsi:type="dcterms:W3CDTF">2025-04-07T13:27:05Z</dcterms:modified>
</cp:coreProperties>
</file>