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6" r:id="rId2"/>
  </p:sldMasterIdLst>
  <p:notesMasterIdLst>
    <p:notesMasterId r:id="rId54"/>
  </p:notesMasterIdLst>
  <p:sldIdLst>
    <p:sldId id="256" r:id="rId3"/>
    <p:sldId id="368" r:id="rId4"/>
    <p:sldId id="358" r:id="rId5"/>
    <p:sldId id="265" r:id="rId6"/>
    <p:sldId id="323" r:id="rId7"/>
    <p:sldId id="266" r:id="rId8"/>
    <p:sldId id="267" r:id="rId9"/>
    <p:sldId id="286" r:id="rId10"/>
    <p:sldId id="268" r:id="rId11"/>
    <p:sldId id="292" r:id="rId12"/>
    <p:sldId id="317" r:id="rId13"/>
    <p:sldId id="319" r:id="rId14"/>
    <p:sldId id="287" r:id="rId15"/>
    <p:sldId id="310" r:id="rId16"/>
    <p:sldId id="325" r:id="rId17"/>
    <p:sldId id="365" r:id="rId18"/>
    <p:sldId id="297" r:id="rId19"/>
    <p:sldId id="345" r:id="rId20"/>
    <p:sldId id="346" r:id="rId21"/>
    <p:sldId id="327" r:id="rId22"/>
    <p:sldId id="332" r:id="rId23"/>
    <p:sldId id="294" r:id="rId24"/>
    <p:sldId id="298" r:id="rId25"/>
    <p:sldId id="350" r:id="rId26"/>
    <p:sldId id="354" r:id="rId27"/>
    <p:sldId id="351" r:id="rId28"/>
    <p:sldId id="352" r:id="rId29"/>
    <p:sldId id="353" r:id="rId30"/>
    <p:sldId id="303" r:id="rId31"/>
    <p:sldId id="304" r:id="rId32"/>
    <p:sldId id="336" r:id="rId33"/>
    <p:sldId id="306" r:id="rId34"/>
    <p:sldId id="334" r:id="rId35"/>
    <p:sldId id="335" r:id="rId36"/>
    <p:sldId id="338" r:id="rId37"/>
    <p:sldId id="355" r:id="rId38"/>
    <p:sldId id="339" r:id="rId39"/>
    <p:sldId id="344" r:id="rId40"/>
    <p:sldId id="356" r:id="rId41"/>
    <p:sldId id="341" r:id="rId42"/>
    <p:sldId id="342" r:id="rId43"/>
    <p:sldId id="343" r:id="rId44"/>
    <p:sldId id="357" r:id="rId45"/>
    <p:sldId id="296" r:id="rId46"/>
    <p:sldId id="366" r:id="rId47"/>
    <p:sldId id="367" r:id="rId48"/>
    <p:sldId id="299" r:id="rId49"/>
    <p:sldId id="360" r:id="rId50"/>
    <p:sldId id="361" r:id="rId51"/>
    <p:sldId id="362" r:id="rId52"/>
    <p:sldId id="364"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952"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35498-3BB4-41F0-A77F-7363395EADCB}" type="datetimeFigureOut">
              <a:rPr lang="en-US" smtClean="0"/>
              <a:t>4/18/2025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73083-0F8F-41CC-8AB3-A1B1B699319A}" type="slidenum">
              <a:rPr lang="en-US" smtClean="0"/>
              <a:t>‹#›</a:t>
            </a:fld>
            <a:endParaRPr lang="en-US"/>
          </a:p>
        </p:txBody>
      </p:sp>
    </p:spTree>
    <p:extLst>
      <p:ext uri="{BB962C8B-B14F-4D97-AF65-F5344CB8AC3E}">
        <p14:creationId xmlns:p14="http://schemas.microsoft.com/office/powerpoint/2010/main" val="1811653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C2773083-0F8F-41CC-8AB3-A1B1B699319A}" type="slidenum">
              <a:rPr lang="en-US" smtClean="0"/>
              <a:t>16</a:t>
            </a:fld>
            <a:endParaRPr lang="en-US"/>
          </a:p>
        </p:txBody>
      </p:sp>
    </p:spTree>
    <p:extLst>
      <p:ext uri="{BB962C8B-B14F-4D97-AF65-F5344CB8AC3E}">
        <p14:creationId xmlns:p14="http://schemas.microsoft.com/office/powerpoint/2010/main" val="1250374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C2773083-0F8F-41CC-8AB3-A1B1B699319A}" type="slidenum">
              <a:rPr lang="en-US" smtClean="0"/>
              <a:t>17</a:t>
            </a:fld>
            <a:endParaRPr lang="en-US"/>
          </a:p>
        </p:txBody>
      </p:sp>
    </p:spTree>
    <p:extLst>
      <p:ext uri="{BB962C8B-B14F-4D97-AF65-F5344CB8AC3E}">
        <p14:creationId xmlns:p14="http://schemas.microsoft.com/office/powerpoint/2010/main" val="22310998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dirty="0"/>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25AB80-140A-4A59-B7EF-16F1F3855B2E}" type="datetime1">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344373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178AD-439D-474E-947B-B48B5CFEBC14}" type="datetime1">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383859748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178AD-439D-474E-947B-B48B5CFEBC14}" type="datetime1">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172905594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178AD-439D-474E-947B-B48B5CFEBC14}" type="datetime1">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8116528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178AD-439D-474E-947B-B48B5CFEBC14}" type="datetime1">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429007818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2178AD-439D-474E-947B-B48B5CFEBC14}" type="datetime1">
              <a:rPr lang="en-US" smtClean="0"/>
              <a:t>4/18/2025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421225304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2178AD-439D-474E-947B-B48B5CFEBC14}" type="datetime1">
              <a:rPr lang="en-US" smtClean="0"/>
              <a:t>4/18/2025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53241100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178AD-439D-474E-947B-B48B5CFEBC14}" type="datetime1">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388607698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178AD-439D-474E-947B-B48B5CFEBC14}" type="datetime1">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172023035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0748E-D0E1-4336-8AC8-6351C2997FC0}" type="datetime1">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35618902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6275-54D7-9472-F1E0-6176298492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a:extLst>
              <a:ext uri="{FF2B5EF4-FFF2-40B4-BE49-F238E27FC236}">
                <a16:creationId xmlns:a16="http://schemas.microsoft.com/office/drawing/2014/main" id="{AD782D90-43E1-2384-D379-6CBEF08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a:extLst>
              <a:ext uri="{FF2B5EF4-FFF2-40B4-BE49-F238E27FC236}">
                <a16:creationId xmlns:a16="http://schemas.microsoft.com/office/drawing/2014/main" id="{18C0EFFC-6B1A-67A1-296E-BD6192397E08}"/>
              </a:ext>
            </a:extLst>
          </p:cNvPr>
          <p:cNvSpPr>
            <a:spLocks noGrp="1"/>
          </p:cNvSpPr>
          <p:nvPr>
            <p:ph type="dt" sz="half" idx="10"/>
          </p:nvPr>
        </p:nvSpPr>
        <p:spPr/>
        <p:txBody>
          <a:bodyPr/>
          <a:lstStyle/>
          <a:p>
            <a:fld id="{D716B7B2-31D3-4592-BD7E-23F1B21D6422}" type="datetimeFigureOut">
              <a:rPr lang="fa-IR" smtClean="0"/>
              <a:t>20/10/1446</a:t>
            </a:fld>
            <a:endParaRPr lang="fa-IR"/>
          </a:p>
        </p:txBody>
      </p:sp>
      <p:sp>
        <p:nvSpPr>
          <p:cNvPr id="5" name="Footer Placeholder 4">
            <a:extLst>
              <a:ext uri="{FF2B5EF4-FFF2-40B4-BE49-F238E27FC236}">
                <a16:creationId xmlns:a16="http://schemas.microsoft.com/office/drawing/2014/main" id="{8DA31655-F35E-B3E9-5FB0-4581E9E0BB4C}"/>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DDFF9DAA-E82C-ABEA-F0CC-B2EC06809386}"/>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405286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178AD-439D-474E-947B-B48B5CFEBC14}" type="datetime1">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197298902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2B6E-8B0A-DAE6-9113-1D7125B01FDB}"/>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EEED9B47-8571-4757-56A1-35F6E7BEB9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5C3DD9A6-EF02-1D56-974E-B9495976ADAC}"/>
              </a:ext>
            </a:extLst>
          </p:cNvPr>
          <p:cNvSpPr>
            <a:spLocks noGrp="1"/>
          </p:cNvSpPr>
          <p:nvPr>
            <p:ph type="dt" sz="half" idx="10"/>
          </p:nvPr>
        </p:nvSpPr>
        <p:spPr/>
        <p:txBody>
          <a:bodyPr/>
          <a:lstStyle/>
          <a:p>
            <a:fld id="{D716B7B2-31D3-4592-BD7E-23F1B21D6422}" type="datetimeFigureOut">
              <a:rPr lang="fa-IR" smtClean="0"/>
              <a:t>20/10/1446</a:t>
            </a:fld>
            <a:endParaRPr lang="fa-IR"/>
          </a:p>
        </p:txBody>
      </p:sp>
      <p:sp>
        <p:nvSpPr>
          <p:cNvPr id="5" name="Footer Placeholder 4">
            <a:extLst>
              <a:ext uri="{FF2B5EF4-FFF2-40B4-BE49-F238E27FC236}">
                <a16:creationId xmlns:a16="http://schemas.microsoft.com/office/drawing/2014/main" id="{7E14A149-E666-2E79-2436-6CBB109408E3}"/>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871F52B3-ACC1-2F49-8136-5F44B8E534AB}"/>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4111907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FAE2-54F9-1914-B4FB-0B0D410CBE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a:extLst>
              <a:ext uri="{FF2B5EF4-FFF2-40B4-BE49-F238E27FC236}">
                <a16:creationId xmlns:a16="http://schemas.microsoft.com/office/drawing/2014/main" id="{88986492-95AF-72C2-5962-6D05D31AE1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309408-1F9C-92A6-3F3D-86455E446C39}"/>
              </a:ext>
            </a:extLst>
          </p:cNvPr>
          <p:cNvSpPr>
            <a:spLocks noGrp="1"/>
          </p:cNvSpPr>
          <p:nvPr>
            <p:ph type="dt" sz="half" idx="10"/>
          </p:nvPr>
        </p:nvSpPr>
        <p:spPr/>
        <p:txBody>
          <a:bodyPr/>
          <a:lstStyle/>
          <a:p>
            <a:fld id="{D716B7B2-31D3-4592-BD7E-23F1B21D6422}" type="datetimeFigureOut">
              <a:rPr lang="fa-IR" smtClean="0"/>
              <a:t>20/10/1446</a:t>
            </a:fld>
            <a:endParaRPr lang="fa-IR"/>
          </a:p>
        </p:txBody>
      </p:sp>
      <p:sp>
        <p:nvSpPr>
          <p:cNvPr id="5" name="Footer Placeholder 4">
            <a:extLst>
              <a:ext uri="{FF2B5EF4-FFF2-40B4-BE49-F238E27FC236}">
                <a16:creationId xmlns:a16="http://schemas.microsoft.com/office/drawing/2014/main" id="{341C1516-7408-AFBA-6834-002E69D19572}"/>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8F7527D5-03A3-4B16-1BAC-01FB18191259}"/>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2130002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4ADCB-5A64-5500-CD41-3CE06C78F187}"/>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0A82001D-3151-43AF-BCD0-24E5CDA1B4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a:extLst>
              <a:ext uri="{FF2B5EF4-FFF2-40B4-BE49-F238E27FC236}">
                <a16:creationId xmlns:a16="http://schemas.microsoft.com/office/drawing/2014/main" id="{A75975C9-FB28-E5EB-6308-F2D6A9A18D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a:extLst>
              <a:ext uri="{FF2B5EF4-FFF2-40B4-BE49-F238E27FC236}">
                <a16:creationId xmlns:a16="http://schemas.microsoft.com/office/drawing/2014/main" id="{689F1BDE-1E2B-15B7-0975-A35A007BF3B7}"/>
              </a:ext>
            </a:extLst>
          </p:cNvPr>
          <p:cNvSpPr>
            <a:spLocks noGrp="1"/>
          </p:cNvSpPr>
          <p:nvPr>
            <p:ph type="dt" sz="half" idx="10"/>
          </p:nvPr>
        </p:nvSpPr>
        <p:spPr/>
        <p:txBody>
          <a:bodyPr/>
          <a:lstStyle/>
          <a:p>
            <a:fld id="{D716B7B2-31D3-4592-BD7E-23F1B21D6422}" type="datetimeFigureOut">
              <a:rPr lang="fa-IR" smtClean="0"/>
              <a:t>20/10/1446</a:t>
            </a:fld>
            <a:endParaRPr lang="fa-IR"/>
          </a:p>
        </p:txBody>
      </p:sp>
      <p:sp>
        <p:nvSpPr>
          <p:cNvPr id="6" name="Footer Placeholder 5">
            <a:extLst>
              <a:ext uri="{FF2B5EF4-FFF2-40B4-BE49-F238E27FC236}">
                <a16:creationId xmlns:a16="http://schemas.microsoft.com/office/drawing/2014/main" id="{C45314A6-075E-9DEE-30C0-A5E376B85678}"/>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690F2971-9757-F8D2-7A2A-5D930FA40231}"/>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7731084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71B9-E7BF-70C4-1FBD-19454D970DA2}"/>
              </a:ext>
            </a:extLst>
          </p:cNvPr>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a:extLst>
              <a:ext uri="{FF2B5EF4-FFF2-40B4-BE49-F238E27FC236}">
                <a16:creationId xmlns:a16="http://schemas.microsoft.com/office/drawing/2014/main" id="{0CD8979D-06EB-7F08-4914-ABF4000099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18FE72-CEE1-A69A-089C-B25F779849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a:extLst>
              <a:ext uri="{FF2B5EF4-FFF2-40B4-BE49-F238E27FC236}">
                <a16:creationId xmlns:a16="http://schemas.microsoft.com/office/drawing/2014/main" id="{17E2E4E7-7840-59CE-6408-09EC593FD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E3C007-6F89-DF4D-0466-CBC7C75010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a:extLst>
              <a:ext uri="{FF2B5EF4-FFF2-40B4-BE49-F238E27FC236}">
                <a16:creationId xmlns:a16="http://schemas.microsoft.com/office/drawing/2014/main" id="{3CB300A6-815D-F584-6576-445369517415}"/>
              </a:ext>
            </a:extLst>
          </p:cNvPr>
          <p:cNvSpPr>
            <a:spLocks noGrp="1"/>
          </p:cNvSpPr>
          <p:nvPr>
            <p:ph type="dt" sz="half" idx="10"/>
          </p:nvPr>
        </p:nvSpPr>
        <p:spPr/>
        <p:txBody>
          <a:bodyPr/>
          <a:lstStyle/>
          <a:p>
            <a:fld id="{D716B7B2-31D3-4592-BD7E-23F1B21D6422}" type="datetimeFigureOut">
              <a:rPr lang="fa-IR" smtClean="0"/>
              <a:t>20/10/1446</a:t>
            </a:fld>
            <a:endParaRPr lang="fa-IR"/>
          </a:p>
        </p:txBody>
      </p:sp>
      <p:sp>
        <p:nvSpPr>
          <p:cNvPr id="8" name="Footer Placeholder 7">
            <a:extLst>
              <a:ext uri="{FF2B5EF4-FFF2-40B4-BE49-F238E27FC236}">
                <a16:creationId xmlns:a16="http://schemas.microsoft.com/office/drawing/2014/main" id="{A00931B0-3710-A352-8986-C221235FCB34}"/>
              </a:ext>
            </a:extLst>
          </p:cNvPr>
          <p:cNvSpPr>
            <a:spLocks noGrp="1"/>
          </p:cNvSpPr>
          <p:nvPr>
            <p:ph type="ftr" sz="quarter" idx="11"/>
          </p:nvPr>
        </p:nvSpPr>
        <p:spPr/>
        <p:txBody>
          <a:bodyPr/>
          <a:lstStyle/>
          <a:p>
            <a:endParaRPr lang="fa-IR"/>
          </a:p>
        </p:txBody>
      </p:sp>
      <p:sp>
        <p:nvSpPr>
          <p:cNvPr id="9" name="Slide Number Placeholder 8">
            <a:extLst>
              <a:ext uri="{FF2B5EF4-FFF2-40B4-BE49-F238E27FC236}">
                <a16:creationId xmlns:a16="http://schemas.microsoft.com/office/drawing/2014/main" id="{8BC9CCA5-2C8E-AB77-43CC-4CA29C351EEC}"/>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3283646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A6A7-863C-90C9-D1ED-20F03AAC604D}"/>
              </a:ext>
            </a:extLst>
          </p:cNvPr>
          <p:cNvSpPr>
            <a:spLocks noGrp="1"/>
          </p:cNvSpPr>
          <p:nvPr>
            <p:ph type="title"/>
          </p:nvPr>
        </p:nvSpPr>
        <p:spPr/>
        <p:txBody>
          <a:bodyPr/>
          <a:lstStyle/>
          <a:p>
            <a:r>
              <a:rPr lang="en-US"/>
              <a:t>Click to edit Master title style</a:t>
            </a:r>
            <a:endParaRPr lang="fa-IR"/>
          </a:p>
        </p:txBody>
      </p:sp>
      <p:sp>
        <p:nvSpPr>
          <p:cNvPr id="3" name="Date Placeholder 2">
            <a:extLst>
              <a:ext uri="{FF2B5EF4-FFF2-40B4-BE49-F238E27FC236}">
                <a16:creationId xmlns:a16="http://schemas.microsoft.com/office/drawing/2014/main" id="{A6951B9C-EE1E-BF56-3754-9CBCD87D59A0}"/>
              </a:ext>
            </a:extLst>
          </p:cNvPr>
          <p:cNvSpPr>
            <a:spLocks noGrp="1"/>
          </p:cNvSpPr>
          <p:nvPr>
            <p:ph type="dt" sz="half" idx="10"/>
          </p:nvPr>
        </p:nvSpPr>
        <p:spPr/>
        <p:txBody>
          <a:bodyPr/>
          <a:lstStyle/>
          <a:p>
            <a:fld id="{D716B7B2-31D3-4592-BD7E-23F1B21D6422}" type="datetimeFigureOut">
              <a:rPr lang="fa-IR" smtClean="0"/>
              <a:t>20/10/1446</a:t>
            </a:fld>
            <a:endParaRPr lang="fa-IR"/>
          </a:p>
        </p:txBody>
      </p:sp>
      <p:sp>
        <p:nvSpPr>
          <p:cNvPr id="4" name="Footer Placeholder 3">
            <a:extLst>
              <a:ext uri="{FF2B5EF4-FFF2-40B4-BE49-F238E27FC236}">
                <a16:creationId xmlns:a16="http://schemas.microsoft.com/office/drawing/2014/main" id="{943BD958-34BB-A323-BA45-3EB7FB2668CD}"/>
              </a:ext>
            </a:extLst>
          </p:cNvPr>
          <p:cNvSpPr>
            <a:spLocks noGrp="1"/>
          </p:cNvSpPr>
          <p:nvPr>
            <p:ph type="ftr" sz="quarter" idx="11"/>
          </p:nvPr>
        </p:nvSpPr>
        <p:spPr/>
        <p:txBody>
          <a:bodyPr/>
          <a:lstStyle/>
          <a:p>
            <a:endParaRPr lang="fa-IR"/>
          </a:p>
        </p:txBody>
      </p:sp>
      <p:sp>
        <p:nvSpPr>
          <p:cNvPr id="5" name="Slide Number Placeholder 4">
            <a:extLst>
              <a:ext uri="{FF2B5EF4-FFF2-40B4-BE49-F238E27FC236}">
                <a16:creationId xmlns:a16="http://schemas.microsoft.com/office/drawing/2014/main" id="{593E8D1D-1AF4-7D1A-444C-1A0D7DF8CB9D}"/>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5716870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0D1F55-BEB4-DDE0-A28D-55719ECABD00}"/>
              </a:ext>
            </a:extLst>
          </p:cNvPr>
          <p:cNvSpPr>
            <a:spLocks noGrp="1"/>
          </p:cNvSpPr>
          <p:nvPr>
            <p:ph type="dt" sz="half" idx="10"/>
          </p:nvPr>
        </p:nvSpPr>
        <p:spPr/>
        <p:txBody>
          <a:bodyPr/>
          <a:lstStyle/>
          <a:p>
            <a:fld id="{D716B7B2-31D3-4592-BD7E-23F1B21D6422}" type="datetimeFigureOut">
              <a:rPr lang="fa-IR" smtClean="0"/>
              <a:t>20/10/1446</a:t>
            </a:fld>
            <a:endParaRPr lang="fa-IR"/>
          </a:p>
        </p:txBody>
      </p:sp>
      <p:sp>
        <p:nvSpPr>
          <p:cNvPr id="3" name="Footer Placeholder 2">
            <a:extLst>
              <a:ext uri="{FF2B5EF4-FFF2-40B4-BE49-F238E27FC236}">
                <a16:creationId xmlns:a16="http://schemas.microsoft.com/office/drawing/2014/main" id="{86F7D886-9182-C786-EE88-ED8836E503A9}"/>
              </a:ext>
            </a:extLst>
          </p:cNvPr>
          <p:cNvSpPr>
            <a:spLocks noGrp="1"/>
          </p:cNvSpPr>
          <p:nvPr>
            <p:ph type="ftr" sz="quarter" idx="11"/>
          </p:nvPr>
        </p:nvSpPr>
        <p:spPr/>
        <p:txBody>
          <a:bodyPr/>
          <a:lstStyle/>
          <a:p>
            <a:endParaRPr lang="fa-IR"/>
          </a:p>
        </p:txBody>
      </p:sp>
      <p:sp>
        <p:nvSpPr>
          <p:cNvPr id="4" name="Slide Number Placeholder 3">
            <a:extLst>
              <a:ext uri="{FF2B5EF4-FFF2-40B4-BE49-F238E27FC236}">
                <a16:creationId xmlns:a16="http://schemas.microsoft.com/office/drawing/2014/main" id="{38BE1BDB-9103-26EE-4677-E9C68AB76A9F}"/>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9469945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18ACC-9E09-E9CD-355F-DE5D1D6B9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CCF0DBF6-BACE-A268-6FB9-B31CC9C816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a:extLst>
              <a:ext uri="{FF2B5EF4-FFF2-40B4-BE49-F238E27FC236}">
                <a16:creationId xmlns:a16="http://schemas.microsoft.com/office/drawing/2014/main" id="{2BDECA2B-1C78-80C5-CAF1-7DEA6B9DB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FDF40-A486-8F6B-3539-3D56B11CD08E}"/>
              </a:ext>
            </a:extLst>
          </p:cNvPr>
          <p:cNvSpPr>
            <a:spLocks noGrp="1"/>
          </p:cNvSpPr>
          <p:nvPr>
            <p:ph type="dt" sz="half" idx="10"/>
          </p:nvPr>
        </p:nvSpPr>
        <p:spPr/>
        <p:txBody>
          <a:bodyPr/>
          <a:lstStyle/>
          <a:p>
            <a:fld id="{D716B7B2-31D3-4592-BD7E-23F1B21D6422}" type="datetimeFigureOut">
              <a:rPr lang="fa-IR" smtClean="0"/>
              <a:t>20/10/1446</a:t>
            </a:fld>
            <a:endParaRPr lang="fa-IR"/>
          </a:p>
        </p:txBody>
      </p:sp>
      <p:sp>
        <p:nvSpPr>
          <p:cNvPr id="6" name="Footer Placeholder 5">
            <a:extLst>
              <a:ext uri="{FF2B5EF4-FFF2-40B4-BE49-F238E27FC236}">
                <a16:creationId xmlns:a16="http://schemas.microsoft.com/office/drawing/2014/main" id="{3D92A547-EDF3-FF57-04DA-C9F7295609E1}"/>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C12344D3-81A0-A56A-4CA9-90BAC43CB05E}"/>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5974888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923C-957B-67B0-60A6-5AA3E5B27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a:extLst>
              <a:ext uri="{FF2B5EF4-FFF2-40B4-BE49-F238E27FC236}">
                <a16:creationId xmlns:a16="http://schemas.microsoft.com/office/drawing/2014/main" id="{49343541-5588-5C94-5BB7-AE03A3386D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a:extLst>
              <a:ext uri="{FF2B5EF4-FFF2-40B4-BE49-F238E27FC236}">
                <a16:creationId xmlns:a16="http://schemas.microsoft.com/office/drawing/2014/main" id="{912E188A-A622-BE04-8485-E37BEE0A3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CA5C04-E260-B6F8-5CE4-9A344FC97D78}"/>
              </a:ext>
            </a:extLst>
          </p:cNvPr>
          <p:cNvSpPr>
            <a:spLocks noGrp="1"/>
          </p:cNvSpPr>
          <p:nvPr>
            <p:ph type="dt" sz="half" idx="10"/>
          </p:nvPr>
        </p:nvSpPr>
        <p:spPr/>
        <p:txBody>
          <a:bodyPr/>
          <a:lstStyle/>
          <a:p>
            <a:fld id="{D716B7B2-31D3-4592-BD7E-23F1B21D6422}" type="datetimeFigureOut">
              <a:rPr lang="fa-IR" smtClean="0"/>
              <a:t>20/10/1446</a:t>
            </a:fld>
            <a:endParaRPr lang="fa-IR"/>
          </a:p>
        </p:txBody>
      </p:sp>
      <p:sp>
        <p:nvSpPr>
          <p:cNvPr id="6" name="Footer Placeholder 5">
            <a:extLst>
              <a:ext uri="{FF2B5EF4-FFF2-40B4-BE49-F238E27FC236}">
                <a16:creationId xmlns:a16="http://schemas.microsoft.com/office/drawing/2014/main" id="{DB6FACBC-E0A7-939E-DDCD-17976BC6A1EF}"/>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CAB5B5D5-5C1E-D367-CA8F-4B60ED0491EB}"/>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321140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E22A-07D8-5475-A765-71FFABE9975A}"/>
              </a:ext>
            </a:extLst>
          </p:cNvPr>
          <p:cNvSpPr>
            <a:spLocks noGrp="1"/>
          </p:cNvSpPr>
          <p:nvPr>
            <p:ph type="title"/>
          </p:nvPr>
        </p:nvSpPr>
        <p:spPr/>
        <p:txBody>
          <a:bodyPr/>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8117A68E-18A9-93CB-B5DC-47BB01E85F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C067FC6C-1B1D-E874-9DF3-936F7AC8A901}"/>
              </a:ext>
            </a:extLst>
          </p:cNvPr>
          <p:cNvSpPr>
            <a:spLocks noGrp="1"/>
          </p:cNvSpPr>
          <p:nvPr>
            <p:ph type="dt" sz="half" idx="10"/>
          </p:nvPr>
        </p:nvSpPr>
        <p:spPr/>
        <p:txBody>
          <a:bodyPr/>
          <a:lstStyle/>
          <a:p>
            <a:fld id="{D716B7B2-31D3-4592-BD7E-23F1B21D6422}" type="datetimeFigureOut">
              <a:rPr lang="fa-IR" smtClean="0"/>
              <a:t>20/10/1446</a:t>
            </a:fld>
            <a:endParaRPr lang="fa-IR"/>
          </a:p>
        </p:txBody>
      </p:sp>
      <p:sp>
        <p:nvSpPr>
          <p:cNvPr id="5" name="Footer Placeholder 4">
            <a:extLst>
              <a:ext uri="{FF2B5EF4-FFF2-40B4-BE49-F238E27FC236}">
                <a16:creationId xmlns:a16="http://schemas.microsoft.com/office/drawing/2014/main" id="{6985D0F3-BAD7-0B7D-DA5C-24D1A0CAC372}"/>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BB7ACB0E-44CE-718B-B2D4-DDD5E5F58E7E}"/>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5955461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A61104-64A5-B76A-FEC3-9641D753BC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7397EEF6-3234-5F03-D509-3D9FE1CB11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9D39C447-BB9C-0634-77B8-59B67D028B06}"/>
              </a:ext>
            </a:extLst>
          </p:cNvPr>
          <p:cNvSpPr>
            <a:spLocks noGrp="1"/>
          </p:cNvSpPr>
          <p:nvPr>
            <p:ph type="dt" sz="half" idx="10"/>
          </p:nvPr>
        </p:nvSpPr>
        <p:spPr/>
        <p:txBody>
          <a:bodyPr/>
          <a:lstStyle/>
          <a:p>
            <a:fld id="{D716B7B2-31D3-4592-BD7E-23F1B21D6422}" type="datetimeFigureOut">
              <a:rPr lang="fa-IR" smtClean="0"/>
              <a:t>20/10/1446</a:t>
            </a:fld>
            <a:endParaRPr lang="fa-IR"/>
          </a:p>
        </p:txBody>
      </p:sp>
      <p:sp>
        <p:nvSpPr>
          <p:cNvPr id="5" name="Footer Placeholder 4">
            <a:extLst>
              <a:ext uri="{FF2B5EF4-FFF2-40B4-BE49-F238E27FC236}">
                <a16:creationId xmlns:a16="http://schemas.microsoft.com/office/drawing/2014/main" id="{C41E54E7-764F-4C74-6AEC-CB9E405C1A13}"/>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F7E376C0-790D-D1EE-4BAF-AC0D55439932}"/>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63682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502E26-338F-47C3-B2E9-20C97BB6C196}" type="datetime1">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1463484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2178AD-439D-474E-947B-B48B5CFEBC14}" type="datetime1">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42619324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2178AD-439D-474E-947B-B48B5CFEBC14}" type="datetime1">
              <a:rPr lang="en-US" smtClean="0"/>
              <a:t>4/18/2025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204320146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FC292C-C43E-43B4-959D-E9C0419C1370}" type="datetime1">
              <a:rPr lang="en-US" smtClean="0"/>
              <a:t>4/18/2025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2660409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1EF104E-1255-40E0-B4D3-544566411511}" type="datetime1">
              <a:rPr lang="en-US" smtClean="0"/>
              <a:t>4/18/2025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3832403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178AD-439D-474E-947B-B48B5CFEBC14}" type="datetime1">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141512006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744C0E-7325-4433-8F4F-4DB6C77058B0}" type="datetime1">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4135756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72178AD-439D-474E-947B-B48B5CFEBC14}" type="datetime1">
              <a:rPr lang="en-US" smtClean="0"/>
              <a:t>4/18/2025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264419" y="6239483"/>
            <a:ext cx="764215" cy="365125"/>
          </a:xfrm>
          <a:prstGeom prst="rect">
            <a:avLst/>
          </a:prstGeom>
        </p:spPr>
        <p:txBody>
          <a:bodyPr vert="horz" lIns="91440" tIns="45720" rIns="91440" bIns="45720" rtlCol="0" anchor="ctr"/>
          <a:lstStyle>
            <a:lvl1pPr algn="r">
              <a:defRPr sz="1000">
                <a:solidFill>
                  <a:schemeClr val="tx1"/>
                </a:solidFill>
              </a:defRPr>
            </a:lvl1pPr>
          </a:lstStyle>
          <a:p>
            <a:fld id="{21C7DF5F-4BF1-494D-A836-53F226D76E52}" type="slidenum">
              <a:rPr lang="en-US" smtClean="0"/>
              <a:t>‹#›</a:t>
            </a:fld>
            <a:endParaRPr lang="en-US" dirty="0"/>
          </a:p>
        </p:txBody>
      </p:sp>
    </p:spTree>
    <p:extLst>
      <p:ext uri="{BB962C8B-B14F-4D97-AF65-F5344CB8AC3E}">
        <p14:creationId xmlns:p14="http://schemas.microsoft.com/office/powerpoint/2010/main" val="376943958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Lst>
  <p:hf hdr="0" ftr="0" dt="0"/>
  <p:txStyles>
    <p:title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52876-2DA5-08F5-BE44-D23198B285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C71559D8-7A6C-2E0B-E19D-3BCB9F203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CB053741-59C4-11B5-F686-93FE46AD5D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16B7B2-31D3-4592-BD7E-23F1B21D6422}" type="datetimeFigureOut">
              <a:rPr lang="fa-IR" smtClean="0"/>
              <a:t>20/10/1446</a:t>
            </a:fld>
            <a:endParaRPr lang="fa-IR"/>
          </a:p>
        </p:txBody>
      </p:sp>
      <p:sp>
        <p:nvSpPr>
          <p:cNvPr id="5" name="Footer Placeholder 4">
            <a:extLst>
              <a:ext uri="{FF2B5EF4-FFF2-40B4-BE49-F238E27FC236}">
                <a16:creationId xmlns:a16="http://schemas.microsoft.com/office/drawing/2014/main" id="{7CA0F5E1-D5F0-E257-B7E5-500E414B30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a:extLst>
              <a:ext uri="{FF2B5EF4-FFF2-40B4-BE49-F238E27FC236}">
                <a16:creationId xmlns:a16="http://schemas.microsoft.com/office/drawing/2014/main" id="{E8955EAB-CF95-03FA-D789-5363237917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D9720-2190-4C85-B09B-00AAD87BE793}" type="slidenum">
              <a:rPr lang="fa-IR" smtClean="0"/>
              <a:t>‹#›</a:t>
            </a:fld>
            <a:endParaRPr lang="fa-IR"/>
          </a:p>
        </p:txBody>
      </p:sp>
    </p:spTree>
    <p:extLst>
      <p:ext uri="{BB962C8B-B14F-4D97-AF65-F5344CB8AC3E}">
        <p14:creationId xmlns:p14="http://schemas.microsoft.com/office/powerpoint/2010/main" val="21276468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4AE75E-9CDE-08E5-ACB1-1F888D53C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2" name="Slide Number Placeholder 1">
            <a:extLst>
              <a:ext uri="{FF2B5EF4-FFF2-40B4-BE49-F238E27FC236}">
                <a16:creationId xmlns:a16="http://schemas.microsoft.com/office/drawing/2014/main" id="{6954592F-BD20-3E1E-7515-7AF01E542C5E}"/>
              </a:ext>
            </a:extLst>
          </p:cNvPr>
          <p:cNvSpPr>
            <a:spLocks noGrp="1"/>
          </p:cNvSpPr>
          <p:nvPr>
            <p:ph type="sldNum" sz="quarter" idx="12"/>
          </p:nvPr>
        </p:nvSpPr>
        <p:spPr/>
        <p:txBody>
          <a:bodyPr/>
          <a:lstStyle/>
          <a:p>
            <a:fld id="{21C7DF5F-4BF1-494D-A836-53F226D76E52}" type="slidenum">
              <a:rPr lang="en-US" smtClean="0"/>
              <a:t>1</a:t>
            </a:fld>
            <a:endParaRPr lang="en-US"/>
          </a:p>
        </p:txBody>
      </p:sp>
    </p:spTree>
    <p:extLst>
      <p:ext uri="{BB962C8B-B14F-4D97-AF65-F5344CB8AC3E}">
        <p14:creationId xmlns:p14="http://schemas.microsoft.com/office/powerpoint/2010/main" val="417620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DA5B70-FB76-A797-83EF-6E7E30C05307}"/>
              </a:ext>
            </a:extLst>
          </p:cNvPr>
          <p:cNvSpPr>
            <a:spLocks noGrp="1"/>
          </p:cNvSpPr>
          <p:nvPr>
            <p:ph idx="1"/>
          </p:nvPr>
        </p:nvSpPr>
        <p:spPr>
          <a:xfrm>
            <a:off x="201337" y="932154"/>
            <a:ext cx="11303276" cy="5820983"/>
          </a:xfrm>
        </p:spPr>
        <p:txBody>
          <a:bodyPr>
            <a:normAutofit/>
          </a:bodyPr>
          <a:lstStyle/>
          <a:p>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در جاوا</a:t>
            </a:r>
            <a:r>
              <a:rPr lang="fa-IR" sz="1800" kern="100" dirty="0">
                <a:effectLst/>
                <a:latin typeface="Calibri" panose="020F0502020204030204" pitchFamily="34" charset="0"/>
                <a:ea typeface="Times New Roman" panose="02020603050405020304" pitchFamily="18" charset="0"/>
                <a:cs typeface="B Nazanin" panose="00000400000000000000" pitchFamily="2" charset="-78"/>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API</a:t>
            </a:r>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 کلاس‌ها</a:t>
            </a:r>
            <a:r>
              <a:rPr lang="fa-IR" sz="1800" kern="100" dirty="0">
                <a:effectLst/>
                <a:latin typeface="Calibri" panose="020F0502020204030204" pitchFamily="34" charset="0"/>
                <a:ea typeface="Times New Roman" panose="02020603050405020304" pitchFamily="18" charset="0"/>
                <a:cs typeface="B Nazanin" panose="00000400000000000000" pitchFamily="2" charset="-78"/>
              </a:rPr>
              <a:t>ی مرتبط به هم</a:t>
            </a:r>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 درون بسته‌ </a:t>
            </a:r>
            <a:r>
              <a:rPr lang="en-US" sz="1800" kern="100" cap="none" dirty="0">
                <a:effectLst/>
                <a:latin typeface="Baskerville Old Face" panose="02020602080505020303" pitchFamily="18" charset="0"/>
                <a:ea typeface="Times New Roman" panose="02020603050405020304" pitchFamily="18" charset="0"/>
                <a:cs typeface="B Nazanin" panose="00000400000000000000" pitchFamily="2" charset="-78"/>
              </a:rPr>
              <a:t>(package)</a:t>
            </a:r>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ها</a:t>
            </a:r>
            <a:r>
              <a:rPr lang="fa-IR" sz="1800" kern="100" dirty="0">
                <a:effectLst/>
                <a:latin typeface="Calibri" panose="020F0502020204030204" pitchFamily="34" charset="0"/>
                <a:ea typeface="Times New Roman" panose="02020603050405020304" pitchFamily="18" charset="0"/>
                <a:cs typeface="B Nazanin" panose="00000400000000000000" pitchFamily="2" charset="-78"/>
              </a:rPr>
              <a:t> </a:t>
            </a:r>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گروه</a:t>
            </a:r>
            <a:r>
              <a:rPr lang="fa-IR" sz="1800" kern="100" dirty="0">
                <a:effectLst/>
                <a:latin typeface="Calibri" panose="020F0502020204030204" pitchFamily="34" charset="0"/>
                <a:ea typeface="Times New Roman" panose="02020603050405020304" pitchFamily="18" charset="0"/>
                <a:cs typeface="B Nazanin" panose="00000400000000000000" pitchFamily="2" charset="-78"/>
              </a:rPr>
              <a:t>‌</a:t>
            </a:r>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بندی شده‌اند</a:t>
            </a:r>
            <a:r>
              <a:rPr lang="fa-IR" sz="1800" kern="100" dirty="0">
                <a:latin typeface="Calibri" panose="020F0502020204030204" pitchFamily="34" charset="0"/>
                <a:ea typeface="Times New Roman" panose="02020603050405020304" pitchFamily="18" charset="0"/>
                <a:cs typeface="B Nazanin" panose="00000400000000000000" pitchFamily="2" charset="-78"/>
              </a:rPr>
              <a:t>.</a:t>
            </a:r>
          </a:p>
          <a:p>
            <a:endParaRPr lang="en-US" sz="1800" kern="100" dirty="0">
              <a:effectLst/>
              <a:latin typeface="Calibri" panose="020F0502020204030204" pitchFamily="34" charset="0"/>
              <a:ea typeface="Times New Roman" panose="02020603050405020304" pitchFamily="18" charset="0"/>
              <a:cs typeface="B Nazanin" panose="00000400000000000000" pitchFamily="2" charset="-78"/>
            </a:endParaRPr>
          </a:p>
          <a:p>
            <a:endParaRPr lang="fa-IR" sz="1800" kern="100" dirty="0">
              <a:effectLst/>
              <a:latin typeface="Calibri" panose="020F0502020204030204" pitchFamily="34" charset="0"/>
              <a:ea typeface="Times New Roman" panose="02020603050405020304" pitchFamily="18" charset="0"/>
              <a:cs typeface="B Nazanin" panose="00000400000000000000" pitchFamily="2" charset="-78"/>
            </a:endParaRPr>
          </a:p>
          <a:p>
            <a:endParaRPr lang="fa-IR" sz="1800" kern="100" dirty="0">
              <a:latin typeface="Calibri" panose="020F0502020204030204" pitchFamily="34" charset="0"/>
              <a:ea typeface="Times New Roman" panose="02020603050405020304" pitchFamily="18" charset="0"/>
              <a:cs typeface="B Nazanin" panose="00000400000000000000" pitchFamily="2" charset="-78"/>
            </a:endParaRPr>
          </a:p>
          <a:p>
            <a:endParaRPr lang="fa-IR" sz="1800" kern="100" dirty="0">
              <a:effectLst/>
              <a:latin typeface="Calibri" panose="020F0502020204030204" pitchFamily="34" charset="0"/>
              <a:ea typeface="Times New Roman" panose="02020603050405020304" pitchFamily="18" charset="0"/>
              <a:cs typeface="B Nazanin" panose="00000400000000000000" pitchFamily="2" charset="-78"/>
            </a:endParaRPr>
          </a:p>
          <a:p>
            <a:endParaRPr lang="fa-IR" sz="1800" kern="100" dirty="0">
              <a:effectLst/>
              <a:latin typeface="Calibri" panose="020F0502020204030204" pitchFamily="34" charset="0"/>
              <a:ea typeface="Times New Roman" panose="02020603050405020304" pitchFamily="18" charset="0"/>
              <a:cs typeface="B Nazanin" panose="00000400000000000000" pitchFamily="2" charset="-78"/>
            </a:endParaRPr>
          </a:p>
          <a:p>
            <a:endParaRPr lang="en-US" sz="1800" kern="100" dirty="0">
              <a:effectLst/>
              <a:latin typeface="Calibri" panose="020F0502020204030204" pitchFamily="34" charset="0"/>
              <a:ea typeface="Times New Roman" panose="02020603050405020304" pitchFamily="18" charset="0"/>
              <a:cs typeface="B Nazanin" panose="00000400000000000000" pitchFamily="2" charset="-78"/>
            </a:endParaRPr>
          </a:p>
          <a:p>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r>
              <a:rPr lang="fa-IR" sz="1800" dirty="0">
                <a:effectLst/>
                <a:latin typeface="Times New Roman" panose="02020603050405020304" pitchFamily="18" charset="0"/>
                <a:ea typeface="Calibri" panose="020F0502020204030204" pitchFamily="34" charset="0"/>
                <a:cs typeface="B Nazanin" panose="00000400000000000000" pitchFamily="2" charset="-78"/>
              </a:rPr>
              <a:t>به طور کلی هر کلاس باید داخل یک بسته قرار گیرد.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برای استفاده از یک کلاس در</a:t>
            </a:r>
            <a:r>
              <a:rPr lang="en-US" sz="1800" dirty="0">
                <a:effectLst/>
                <a:latin typeface="Times New Roman" panose="02020603050405020304" pitchFamily="18" charset="0"/>
                <a:ea typeface="Calibri" panose="020F0502020204030204" pitchFamily="34" charset="0"/>
                <a:cs typeface="Arial" panose="020B0604020202020204" pitchFamily="34" charset="0"/>
              </a:rPr>
              <a:t>API</a:t>
            </a:r>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 شما مجبورید بدانی</a:t>
            </a:r>
            <a:r>
              <a:rPr lang="fa-IR" sz="1800" kern="100" dirty="0">
                <a:effectLst/>
                <a:latin typeface="Calibri" panose="020F0502020204030204" pitchFamily="34" charset="0"/>
                <a:ea typeface="Times New Roman" panose="02020603050405020304" pitchFamily="18" charset="0"/>
                <a:cs typeface="B Nazanin" panose="00000400000000000000" pitchFamily="2" charset="-78"/>
              </a:rPr>
              <a:t>د </a:t>
            </a:r>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کلاس در کدام بسته است.</a:t>
            </a:r>
            <a:endParaRPr lang="fa-IR" sz="1800" kern="100" dirty="0">
              <a:effectLst/>
              <a:latin typeface="Calibri" panose="020F0502020204030204" pitchFamily="34" charset="0"/>
              <a:ea typeface="Times New Roman" panose="02020603050405020304" pitchFamily="18" charset="0"/>
              <a:cs typeface="B Nazanin" panose="00000400000000000000" pitchFamily="2" charset="-78"/>
            </a:endParaRPr>
          </a:p>
          <a:p>
            <a:r>
              <a:rPr lang="fa-IR" sz="1800" dirty="0">
                <a:latin typeface="Calibri" panose="020F0502020204030204" pitchFamily="34" charset="0"/>
                <a:ea typeface="Calibri" panose="020F0502020204030204" pitchFamily="34" charset="0"/>
                <a:cs typeface="B Nazanin" panose="00000400000000000000" pitchFamily="2" charset="-78"/>
              </a:rPr>
              <a:t>به منظور استفاده از کلاس‌های درون بسته‌ها بایستی از اعلان </a:t>
            </a:r>
            <a:r>
              <a:rPr lang="en-US" sz="1800" i="1" cap="none" dirty="0">
                <a:latin typeface="Baskerville Old Face" panose="02020602080505020303" pitchFamily="18" charset="0"/>
                <a:ea typeface="Calibri" panose="020F0502020204030204" pitchFamily="34" charset="0"/>
                <a:cs typeface="B Nazanin" panose="00000400000000000000" pitchFamily="2" charset="-78"/>
              </a:rPr>
              <a:t>import</a:t>
            </a:r>
            <a:r>
              <a:rPr lang="fa-IR" sz="1800" dirty="0">
                <a:latin typeface="Calibri" panose="020F0502020204030204" pitchFamily="34" charset="0"/>
                <a:ea typeface="Calibri" panose="020F0502020204030204" pitchFamily="34" charset="0"/>
                <a:cs typeface="B Nazanin" panose="00000400000000000000" pitchFamily="2" charset="-78"/>
              </a:rPr>
              <a:t> استفاده نمود.</a:t>
            </a:r>
          </a:p>
          <a:p>
            <a:r>
              <a:rPr lang="fa-IR" sz="1800" dirty="0">
                <a:latin typeface="Calibri" panose="020F0502020204030204" pitchFamily="34" charset="0"/>
                <a:ea typeface="Calibri" panose="020F0502020204030204" pitchFamily="34" charset="0"/>
                <a:cs typeface="B Nazanin" panose="00000400000000000000" pitchFamily="2" charset="-78"/>
              </a:rPr>
              <a:t>به طور پیش‌فرض بسته‌ی </a:t>
            </a:r>
            <a:r>
              <a:rPr lang="en-US" sz="1800" cap="none" dirty="0" err="1">
                <a:latin typeface="Baskerville Old Face" panose="02020602080505020303" pitchFamily="18" charset="0"/>
                <a:ea typeface="Calibri" panose="020F0502020204030204" pitchFamily="34" charset="0"/>
                <a:cs typeface="B Nazanin" panose="00000400000000000000" pitchFamily="2" charset="-78"/>
              </a:rPr>
              <a:t>java.lang</a:t>
            </a:r>
            <a:r>
              <a:rPr lang="fa-IR" sz="1800" dirty="0">
                <a:latin typeface="Baskerville Old Face" panose="02020602080505020303" pitchFamily="18" charset="0"/>
                <a:ea typeface="Calibri" panose="020F0502020204030204" pitchFamily="34" charset="0"/>
                <a:cs typeface="B Nazanin" panose="00000400000000000000" pitchFamily="2" charset="-78"/>
              </a:rPr>
              <a:t> </a:t>
            </a:r>
            <a:r>
              <a:rPr lang="fa-IR" sz="1800" dirty="0">
                <a:latin typeface="2  Titr" panose="00000700000000000000" pitchFamily="2" charset="-78"/>
                <a:ea typeface="Calibri" panose="020F0502020204030204" pitchFamily="34" charset="0"/>
                <a:cs typeface="B Nazanin" panose="00000400000000000000" pitchFamily="2" charset="-78"/>
              </a:rPr>
              <a:t>در هر برنامه‌ی </a:t>
            </a:r>
            <a:r>
              <a:rPr lang="en-US" sz="1800" dirty="0">
                <a:latin typeface="Baskerville Old Face" panose="02020602080505020303" pitchFamily="18" charset="0"/>
                <a:ea typeface="Calibri" panose="020F0502020204030204" pitchFamily="34" charset="0"/>
                <a:cs typeface="B Nazanin" panose="00000400000000000000" pitchFamily="2" charset="-78"/>
              </a:rPr>
              <a:t>J</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ava</a:t>
            </a:r>
            <a:r>
              <a:rPr lang="fa-IR" sz="1800" dirty="0">
                <a:latin typeface="Calibri" panose="020F0502020204030204" pitchFamily="34" charset="0"/>
                <a:ea typeface="Calibri" panose="020F0502020204030204" pitchFamily="34" charset="0"/>
                <a:cs typeface="B Nazanin" panose="00000400000000000000" pitchFamily="2" charset="-78"/>
              </a:rPr>
              <a:t>، </a:t>
            </a:r>
            <a:r>
              <a:rPr lang="en-US" sz="1800" i="1" cap="none" dirty="0">
                <a:latin typeface="Baskerville Old Face" panose="02020602080505020303" pitchFamily="18" charset="0"/>
                <a:ea typeface="Calibri" panose="020F0502020204030204" pitchFamily="34" charset="0"/>
                <a:cs typeface="B Nazanin" panose="00000400000000000000" pitchFamily="2" charset="-78"/>
              </a:rPr>
              <a:t>import</a:t>
            </a:r>
            <a:r>
              <a:rPr lang="en-US" sz="1800" dirty="0">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 می‌شود بنابراین کلاس‌های درون </a:t>
            </a:r>
            <a:r>
              <a:rPr lang="en-US" sz="1800" cap="none" dirty="0" err="1">
                <a:latin typeface="Baskerville Old Face" panose="02020602080505020303" pitchFamily="18" charset="0"/>
                <a:ea typeface="Calibri" panose="020F0502020204030204" pitchFamily="34" charset="0"/>
                <a:cs typeface="B Nazanin" panose="00000400000000000000" pitchFamily="2" charset="-78"/>
              </a:rPr>
              <a:t>java.lang</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1800" cap="none" dirty="0">
                <a:latin typeface="2  Titr" panose="00000700000000000000" pitchFamily="2" charset="-78"/>
                <a:ea typeface="Calibri" panose="020F0502020204030204" pitchFamily="34" charset="0"/>
                <a:cs typeface="B Nazanin" panose="00000400000000000000" pitchFamily="2" charset="-78"/>
              </a:rPr>
              <a:t> </a:t>
            </a:r>
            <a:r>
              <a:rPr lang="fa-IR" sz="1800" dirty="0">
                <a:latin typeface="2  Titr" panose="00000700000000000000" pitchFamily="2" charset="-78"/>
                <a:ea typeface="Calibri" panose="020F0502020204030204" pitchFamily="34" charset="0"/>
                <a:cs typeface="B Nazanin" panose="00000400000000000000" pitchFamily="2" charset="-78"/>
              </a:rPr>
              <a:t>تنها کلاس‌های </a:t>
            </a:r>
            <a:r>
              <a:rPr lang="en-US" sz="1800" dirty="0">
                <a:latin typeface="Baskerville Old Face" panose="02020602080505020303" pitchFamily="18" charset="0"/>
                <a:ea typeface="Calibri" panose="020F0502020204030204" pitchFamily="34" charset="0"/>
                <a:cs typeface="B Nazanin" panose="00000400000000000000" pitchFamily="2" charset="-78"/>
              </a:rPr>
              <a:t>J</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ava</a:t>
            </a:r>
            <a:r>
              <a:rPr lang="en-US" sz="1800" dirty="0">
                <a:latin typeface="Baskerville Old Face" panose="02020602080505020303" pitchFamily="18" charset="0"/>
                <a:ea typeface="Calibri" panose="020F0502020204030204" pitchFamily="34" charset="0"/>
                <a:cs typeface="B Nazanin" panose="00000400000000000000" pitchFamily="2" charset="-78"/>
              </a:rPr>
              <a:t> API</a:t>
            </a:r>
            <a:r>
              <a:rPr lang="fa-IR" sz="1800" dirty="0">
                <a:latin typeface="Calibri" panose="020F0502020204030204" pitchFamily="34" charset="0"/>
                <a:ea typeface="Calibri" panose="020F0502020204030204" pitchFamily="34" charset="0"/>
                <a:cs typeface="B Nazanin" panose="00000400000000000000" pitchFamily="2" charset="-78"/>
              </a:rPr>
              <a:t> هستند که نیاز به اعلان </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import</a:t>
            </a:r>
            <a:r>
              <a:rPr lang="fa-IR" sz="1800" dirty="0">
                <a:latin typeface="Calibri" panose="020F0502020204030204" pitchFamily="34" charset="0"/>
                <a:ea typeface="Calibri" panose="020F0502020204030204" pitchFamily="34" charset="0"/>
                <a:cs typeface="B Nazanin" panose="00000400000000000000" pitchFamily="2" charset="-78"/>
              </a:rPr>
              <a:t> ندارند. </a:t>
            </a:r>
          </a:p>
          <a:p>
            <a:endParaRPr lang="en-US" sz="1800" dirty="0">
              <a:latin typeface="Calibri" panose="020F0502020204030204" pitchFamily="34" charset="0"/>
              <a:ea typeface="Calibri" panose="020F0502020204030204" pitchFamily="34" charset="0"/>
              <a:cs typeface="B Nazanin" panose="00000400000000000000" pitchFamily="2" charset="-78"/>
            </a:endParaRPr>
          </a:p>
          <a:p>
            <a:endParaRPr lang="fa-IR" sz="1800" kern="100" dirty="0">
              <a:effectLst/>
              <a:latin typeface="Calibri" panose="020F0502020204030204" pitchFamily="34" charset="0"/>
              <a:ea typeface="Times New Roman" panose="02020603050405020304" pitchFamily="18" charset="0"/>
              <a:cs typeface="B Nazanin" panose="00000400000000000000" pitchFamily="2" charset="-78"/>
            </a:endParaRPr>
          </a:p>
          <a:p>
            <a:endParaRPr lang="en-US" sz="1800" kern="100" dirty="0">
              <a:effectLst/>
              <a:latin typeface="Calibri" panose="020F0502020204030204" pitchFamily="34" charset="0"/>
              <a:ea typeface="Times New Roman" panose="02020603050405020304" pitchFamily="18" charset="0"/>
              <a:cs typeface="B Nazanin" panose="00000400000000000000" pitchFamily="2" charset="-78"/>
            </a:endParaRPr>
          </a:p>
          <a:p>
            <a:endParaRPr lang="fa-IR" dirty="0"/>
          </a:p>
        </p:txBody>
      </p:sp>
      <p:sp>
        <p:nvSpPr>
          <p:cNvPr id="4" name="Slide Number Placeholder 3">
            <a:extLst>
              <a:ext uri="{FF2B5EF4-FFF2-40B4-BE49-F238E27FC236}">
                <a16:creationId xmlns:a16="http://schemas.microsoft.com/office/drawing/2014/main" id="{34A974CB-5623-F8ED-F122-BC7E2428BD37}"/>
              </a:ext>
            </a:extLst>
          </p:cNvPr>
          <p:cNvSpPr>
            <a:spLocks noGrp="1"/>
          </p:cNvSpPr>
          <p:nvPr>
            <p:ph type="sldNum" sz="quarter" idx="12"/>
          </p:nvPr>
        </p:nvSpPr>
        <p:spPr/>
        <p:txBody>
          <a:bodyPr/>
          <a:lstStyle/>
          <a:p>
            <a:fld id="{21C7DF5F-4BF1-494D-A836-53F226D76E52}" type="slidenum">
              <a:rPr lang="en-US" smtClean="0"/>
              <a:t>10</a:t>
            </a:fld>
            <a:endParaRPr lang="en-US"/>
          </a:p>
        </p:txBody>
      </p:sp>
      <p:pic>
        <p:nvPicPr>
          <p:cNvPr id="5" name="Picture 4">
            <a:extLst>
              <a:ext uri="{FF2B5EF4-FFF2-40B4-BE49-F238E27FC236}">
                <a16:creationId xmlns:a16="http://schemas.microsoft.com/office/drawing/2014/main" id="{A4A14BA4-125F-C888-A7FE-90CFD7150235}"/>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95456" y="1457134"/>
            <a:ext cx="4194603" cy="2955067"/>
          </a:xfrm>
          <a:prstGeom prst="rect">
            <a:avLst/>
          </a:prstGeom>
        </p:spPr>
      </p:pic>
      <p:sp>
        <p:nvSpPr>
          <p:cNvPr id="2" name="Title 1">
            <a:extLst>
              <a:ext uri="{FF2B5EF4-FFF2-40B4-BE49-F238E27FC236}">
                <a16:creationId xmlns:a16="http://schemas.microsoft.com/office/drawing/2014/main" id="{90D48DA0-F643-25FC-8877-E523A3677E8F}"/>
              </a:ext>
            </a:extLst>
          </p:cNvPr>
          <p:cNvSpPr txBox="1">
            <a:spLocks/>
          </p:cNvSpPr>
          <p:nvPr/>
        </p:nvSpPr>
        <p:spPr>
          <a:xfrm>
            <a:off x="3923930" y="399119"/>
            <a:ext cx="4057095"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بسته </a:t>
            </a:r>
            <a:r>
              <a:rPr lang="en-US" b="1" dirty="0">
                <a:solidFill>
                  <a:srgbClr val="0070C0"/>
                </a:solidFill>
                <a:latin typeface="Baskerville Old Face" panose="02020602080505020303" pitchFamily="18" charset="0"/>
              </a:rPr>
              <a:t>(package)</a:t>
            </a:r>
          </a:p>
        </p:txBody>
      </p:sp>
    </p:spTree>
    <p:extLst>
      <p:ext uri="{BB962C8B-B14F-4D97-AF65-F5344CB8AC3E}">
        <p14:creationId xmlns:p14="http://schemas.microsoft.com/office/powerpoint/2010/main" val="355124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424F0B7-9D2A-1EEA-938A-43DE0E5A3F5B}"/>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899" y="1264556"/>
            <a:ext cx="4745793" cy="5194326"/>
          </a:xfrm>
          <a:prstGeom prst="rect">
            <a:avLst/>
          </a:prstGeom>
          <a:noFill/>
          <a:ln>
            <a:noFill/>
          </a:ln>
        </p:spPr>
      </p:pic>
      <p:sp>
        <p:nvSpPr>
          <p:cNvPr id="3" name="Slide Number Placeholder 2">
            <a:extLst>
              <a:ext uri="{FF2B5EF4-FFF2-40B4-BE49-F238E27FC236}">
                <a16:creationId xmlns:a16="http://schemas.microsoft.com/office/drawing/2014/main" id="{F8A41C8F-BBB1-BB94-8A68-9C7FB3E27D6C}"/>
              </a:ext>
            </a:extLst>
          </p:cNvPr>
          <p:cNvSpPr>
            <a:spLocks noGrp="1"/>
          </p:cNvSpPr>
          <p:nvPr>
            <p:ph type="sldNum" sz="quarter" idx="12"/>
          </p:nvPr>
        </p:nvSpPr>
        <p:spPr/>
        <p:txBody>
          <a:bodyPr/>
          <a:lstStyle/>
          <a:p>
            <a:fld id="{21C7DF5F-4BF1-494D-A836-53F226D76E52}" type="slidenum">
              <a:rPr lang="en-US" smtClean="0"/>
              <a:t>11</a:t>
            </a:fld>
            <a:endParaRPr lang="en-US"/>
          </a:p>
        </p:txBody>
      </p:sp>
      <p:sp>
        <p:nvSpPr>
          <p:cNvPr id="6" name="Text Box 2">
            <a:extLst>
              <a:ext uri="{FF2B5EF4-FFF2-40B4-BE49-F238E27FC236}">
                <a16:creationId xmlns:a16="http://schemas.microsoft.com/office/drawing/2014/main" id="{805508A9-79F7-959F-35A8-21F888A3E84A}"/>
              </a:ext>
            </a:extLst>
          </p:cNvPr>
          <p:cNvSpPr txBox="1">
            <a:spLocks noChangeArrowheads="1"/>
          </p:cNvSpPr>
          <p:nvPr/>
        </p:nvSpPr>
        <p:spPr bwMode="auto">
          <a:xfrm>
            <a:off x="4527243" y="1486985"/>
            <a:ext cx="6942338" cy="2055206"/>
          </a:xfrm>
          <a:prstGeom prst="rect">
            <a:avLst/>
          </a:prstGeom>
          <a:noFill/>
          <a:ln w="9525">
            <a:noFill/>
            <a:miter lim="800000"/>
            <a:headEnd/>
            <a:tailEnd/>
          </a:ln>
        </p:spPr>
        <p:txBody>
          <a:bodyPr rot="0" vert="horz" wrap="square" lIns="91440" tIns="45720" rIns="91440" bIns="45720" anchor="t" anchorCtr="0">
            <a:noAutofit/>
          </a:bodyPr>
          <a:lstStyle/>
          <a:p>
            <a:pPr marL="285750" indent="-285750" algn="r" rtl="1">
              <a:spcBef>
                <a:spcPts val="10"/>
              </a:spcBef>
              <a:buFont typeface="Arial" panose="020B0604020202020204" pitchFamily="34" charset="0"/>
              <a:buChar char="•"/>
            </a:pPr>
            <a:r>
              <a:rPr lang="fa-IR" dirty="0">
                <a:latin typeface="Times New Roman" panose="02020603050405020304" pitchFamily="18" charset="0"/>
                <a:ea typeface="Calibri" panose="020F0502020204030204" pitchFamily="34" charset="0"/>
                <a:cs typeface="B Nazanin" panose="00000400000000000000" pitchFamily="2" charset="-78"/>
              </a:rPr>
              <a:t>اما دقیقاً چه چیزی درون یک کلاس قرار می‌گیرد؟ </a:t>
            </a:r>
          </a:p>
          <a:p>
            <a:pPr marL="285750" indent="-285750" algn="r" rtl="1">
              <a:spcBef>
                <a:spcPts val="10"/>
              </a:spcBef>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r>
              <a:rPr lang="fa-IR" dirty="0">
                <a:latin typeface="Times New Roman" panose="02020603050405020304" pitchFamily="18" charset="0"/>
                <a:ea typeface="Calibri" panose="020F0502020204030204" pitchFamily="34" charset="0"/>
                <a:cs typeface="B Nazanin" panose="00000400000000000000" pitchFamily="2" charset="-78"/>
              </a:rPr>
              <a:t>پاسخ همه نوع چیز است، اما در حال حاضر، ما خود را به </a:t>
            </a:r>
            <a:r>
              <a:rPr lang="fa-IR" i="1" dirty="0">
                <a:latin typeface="Times New Roman" panose="02020603050405020304" pitchFamily="18" charset="0"/>
                <a:ea typeface="Calibri" panose="020F0502020204030204" pitchFamily="34" charset="0"/>
                <a:cs typeface="B Nazanin" panose="00000400000000000000" pitchFamily="2" charset="-78"/>
              </a:rPr>
              <a:t>متدها</a:t>
            </a:r>
            <a:r>
              <a:rPr lang="fa-IR" dirty="0">
                <a:latin typeface="Times New Roman" panose="02020603050405020304" pitchFamily="18" charset="0"/>
                <a:ea typeface="Calibri" panose="020F0502020204030204" pitchFamily="34" charset="0"/>
                <a:cs typeface="B Nazanin" panose="00000400000000000000" pitchFamily="2" charset="-78"/>
              </a:rPr>
              <a:t> محدود می‌کنیم. </a:t>
            </a:r>
            <a:endParaRPr lang="en-US" dirty="0">
              <a:latin typeface="Calibri" panose="020F0502020204030204" pitchFamily="34" charset="0"/>
              <a:ea typeface="Calibri" panose="020F0502020204030204" pitchFamily="34" charset="0"/>
              <a:cs typeface="Arial" panose="020B0604020202020204" pitchFamily="34" charset="0"/>
            </a:endParaRPr>
          </a:p>
          <a:p>
            <a:pPr marL="285750" marR="0" indent="-285750" algn="r" rtl="1">
              <a:spcBef>
                <a:spcPts val="10"/>
              </a:spcBef>
              <a:spcAft>
                <a:spcPts val="0"/>
              </a:spcAft>
              <a:buFont typeface="Arial" panose="020B0604020202020204" pitchFamily="34" charset="0"/>
              <a:buChar char="•"/>
            </a:pPr>
            <a:endParaRPr lang="fa-IR" dirty="0">
              <a:effectLst/>
              <a:latin typeface="Times New Roman" panose="02020603050405020304" pitchFamily="18" charset="0"/>
              <a:ea typeface="Times New Roman" panose="02020603050405020304" pitchFamily="18" charset="0"/>
              <a:cs typeface="B Nazanin" panose="00000400000000000000" pitchFamily="2" charset="-78"/>
            </a:endParaRPr>
          </a:p>
          <a:p>
            <a:pPr marL="285750" indent="-285750" algn="r" rtl="1">
              <a:spcBef>
                <a:spcPts val="10"/>
              </a:spcBef>
              <a:buFont typeface="Arial" panose="020B0604020202020204" pitchFamily="34" charset="0"/>
              <a:buChar char="•"/>
            </a:pPr>
            <a:r>
              <a:rPr lang="fa-IR" dirty="0">
                <a:latin typeface="Times New Roman" panose="02020603050405020304" pitchFamily="18" charset="0"/>
                <a:ea typeface="Calibri" panose="020F0502020204030204" pitchFamily="34" charset="0"/>
                <a:cs typeface="B Nazanin" panose="00000400000000000000" pitchFamily="2" charset="-78"/>
              </a:rPr>
              <a:t>به یک قطعه کد اجرایی که یک فرمان کامل را نشان می‌دهد</a:t>
            </a:r>
            <a:r>
              <a:rPr lang="fa-IR" b="1" dirty="0">
                <a:latin typeface="Times New Roman" panose="02020603050405020304" pitchFamily="18" charset="0"/>
                <a:ea typeface="Calibri" panose="020F0502020204030204" pitchFamily="34" charset="0"/>
                <a:cs typeface="B Nazanin" panose="00000400000000000000" pitchFamily="2" charset="-78"/>
              </a:rPr>
              <a:t> دستورالعمل </a:t>
            </a:r>
            <a:r>
              <a:rPr lang="fa-IR" dirty="0">
                <a:latin typeface="Times New Roman" panose="02020603050405020304" pitchFamily="18" charset="0"/>
                <a:ea typeface="Calibri" panose="020F0502020204030204" pitchFamily="34" charset="0"/>
                <a:cs typeface="B Nazanin" panose="00000400000000000000" pitchFamily="2" charset="-78"/>
              </a:rPr>
              <a:t>گفته می‌شود.</a:t>
            </a:r>
          </a:p>
          <a:p>
            <a:pPr marL="285750" indent="-285750" algn="r" rtl="1">
              <a:spcBef>
                <a:spcPts val="10"/>
              </a:spcBef>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r>
              <a:rPr lang="fa-IR" dirty="0">
                <a:latin typeface="Times New Roman" panose="02020603050405020304" pitchFamily="18" charset="0"/>
                <a:ea typeface="Calibri" panose="020F0502020204030204" pitchFamily="34" charset="0"/>
                <a:cs typeface="B Nazanin" panose="00000400000000000000" pitchFamily="2" charset="-78"/>
              </a:rPr>
              <a:t> </a:t>
            </a:r>
            <a:r>
              <a:rPr lang="fa-IR" b="1" i="1" dirty="0">
                <a:latin typeface="Times New Roman" panose="02020603050405020304" pitchFamily="18" charset="0"/>
                <a:ea typeface="Calibri" panose="020F0502020204030204" pitchFamily="34" charset="0"/>
                <a:cs typeface="B Nazanin" panose="00000400000000000000" pitchFamily="2" charset="-78"/>
              </a:rPr>
              <a:t>متد</a:t>
            </a:r>
            <a:r>
              <a:rPr lang="fa-IR" dirty="0">
                <a:latin typeface="Times New Roman" panose="02020603050405020304" pitchFamily="18" charset="0"/>
                <a:ea typeface="Calibri" panose="020F0502020204030204" pitchFamily="34" charset="0"/>
                <a:cs typeface="B Nazanin" panose="00000400000000000000" pitchFamily="2" charset="-78"/>
              </a:rPr>
              <a:t> دنباله‌ای با نامی مشخص از دستورالعمل‌هاست که همگی با هم برای انجام یک کار خاص در درون یک بلوک قرار گرفته‌اند. </a:t>
            </a:r>
          </a:p>
          <a:p>
            <a:pPr marL="285750" indent="-285750" algn="r" rtl="1">
              <a:spcBef>
                <a:spcPts val="10"/>
              </a:spcBef>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r>
              <a:rPr lang="fa-IR" dirty="0">
                <a:latin typeface="Times New Roman" panose="02020603050405020304" pitchFamily="18" charset="0"/>
                <a:ea typeface="Calibri" panose="020F0502020204030204" pitchFamily="34" charset="0"/>
                <a:cs typeface="B Nazanin" panose="00000400000000000000" pitchFamily="2" charset="-78"/>
              </a:rPr>
              <a:t>عبارات درون بلوک مجموعه ای از دستورالعمل‌ها را مشخص می‌کنند که کامپیوتر باید زمانی که متد را اجرا می‌کند اعمال نماید. </a:t>
            </a:r>
          </a:p>
          <a:p>
            <a:pPr marL="285750" indent="-285750" algn="r" rtl="1">
              <a:spcBef>
                <a:spcPts val="10"/>
              </a:spcBef>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r>
              <a:rPr lang="fa-IR" dirty="0">
                <a:latin typeface="Times New Roman" panose="02020603050405020304" pitchFamily="18" charset="0"/>
                <a:ea typeface="Calibri" panose="020F0502020204030204" pitchFamily="34" charset="0"/>
                <a:cs typeface="B Nazanin" panose="00000400000000000000" pitchFamily="2" charset="-78"/>
              </a:rPr>
              <a:t>درست همان‌طور که یک انشا را با متصل کردن کامل جملات با هم آماده می‌کنید، یک متد را نیز با ردیف کردن دستورالعمل‌ها کنار هم قرار می‌دهید. </a:t>
            </a:r>
          </a:p>
          <a:p>
            <a:pPr marL="285750" indent="-285750" algn="r" rtl="1">
              <a:spcBef>
                <a:spcPts val="10"/>
              </a:spcBef>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r>
              <a:rPr lang="fa-IR" dirty="0">
                <a:latin typeface="Times New Roman" panose="02020603050405020304" pitchFamily="18" charset="0"/>
                <a:ea typeface="Calibri" panose="020F0502020204030204" pitchFamily="34" charset="0"/>
                <a:cs typeface="B Nazanin" panose="00000400000000000000" pitchFamily="2" charset="-78"/>
              </a:rPr>
              <a:t>متدهای ساده مانند افعال هستند: آن‌ها به رایانه دستور می‌دهند تا عملی را انجام دهد.</a:t>
            </a:r>
          </a:p>
          <a:p>
            <a:pPr marL="285750" indent="-285750" algn="r" rtl="1">
              <a:spcBef>
                <a:spcPts val="10"/>
              </a:spcBef>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marR="0" indent="-285750" algn="r" rtl="1">
              <a:spcBef>
                <a:spcPts val="10"/>
              </a:spcBef>
              <a:spcAft>
                <a:spcPts val="0"/>
              </a:spcAft>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 </a:t>
            </a:r>
          </a:p>
        </p:txBody>
      </p:sp>
      <p:sp>
        <p:nvSpPr>
          <p:cNvPr id="8" name="Title 1">
            <a:extLst>
              <a:ext uri="{FF2B5EF4-FFF2-40B4-BE49-F238E27FC236}">
                <a16:creationId xmlns:a16="http://schemas.microsoft.com/office/drawing/2014/main" id="{A461E4AA-7418-2E02-CFAF-D2AB93682001}"/>
              </a:ext>
            </a:extLst>
          </p:cNvPr>
          <p:cNvSpPr txBox="1">
            <a:spLocks/>
          </p:cNvSpPr>
          <p:nvPr/>
        </p:nvSpPr>
        <p:spPr>
          <a:xfrm>
            <a:off x="4414219" y="417118"/>
            <a:ext cx="3363561"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ساختار کد  در جاوا</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385686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8A41C8F-BBB1-BB94-8A68-9C7FB3E27D6C}"/>
              </a:ext>
            </a:extLst>
          </p:cNvPr>
          <p:cNvSpPr>
            <a:spLocks noGrp="1"/>
          </p:cNvSpPr>
          <p:nvPr>
            <p:ph type="sldNum" sz="quarter" idx="12"/>
          </p:nvPr>
        </p:nvSpPr>
        <p:spPr/>
        <p:txBody>
          <a:bodyPr/>
          <a:lstStyle/>
          <a:p>
            <a:fld id="{21C7DF5F-4BF1-494D-A836-53F226D76E52}" type="slidenum">
              <a:rPr lang="en-US" smtClean="0"/>
              <a:t>12</a:t>
            </a:fld>
            <a:endParaRPr lang="en-US"/>
          </a:p>
        </p:txBody>
      </p:sp>
      <p:sp>
        <p:nvSpPr>
          <p:cNvPr id="6" name="Text Box 2">
            <a:extLst>
              <a:ext uri="{FF2B5EF4-FFF2-40B4-BE49-F238E27FC236}">
                <a16:creationId xmlns:a16="http://schemas.microsoft.com/office/drawing/2014/main" id="{805508A9-79F7-959F-35A8-21F888A3E84A}"/>
              </a:ext>
            </a:extLst>
          </p:cNvPr>
          <p:cNvSpPr txBox="1">
            <a:spLocks noChangeArrowheads="1"/>
          </p:cNvSpPr>
          <p:nvPr/>
        </p:nvSpPr>
        <p:spPr bwMode="auto">
          <a:xfrm>
            <a:off x="4581096" y="749975"/>
            <a:ext cx="6942338" cy="2530136"/>
          </a:xfrm>
          <a:prstGeom prst="rect">
            <a:avLst/>
          </a:prstGeom>
          <a:noFill/>
          <a:ln w="9525">
            <a:noFill/>
            <a:miter lim="800000"/>
            <a:headEnd/>
            <a:tailEnd/>
          </a:ln>
        </p:spPr>
        <p:txBody>
          <a:bodyPr rot="0" vert="horz" wrap="square" lIns="91440" tIns="45720" rIns="91440" bIns="45720" anchor="t" anchorCtr="0">
            <a:noAutofit/>
          </a:bodyPr>
          <a:lstStyle/>
          <a:p>
            <a:pPr marL="285750" indent="-285750" algn="r" rtl="1">
              <a:spcBef>
                <a:spcPts val="10"/>
              </a:spcBef>
              <a:buFont typeface="Arial" panose="020B0604020202020204" pitchFamily="34" charset="0"/>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285750" marR="0" indent="-285750" algn="r" rtl="1">
              <a:spcBef>
                <a:spcPts val="10"/>
              </a:spcBef>
              <a:spcAft>
                <a:spcPts val="0"/>
              </a:spcAft>
              <a:buFont typeface="Arial" panose="020B0604020202020204" pitchFamily="34" charset="0"/>
              <a:buChar char="•"/>
            </a:pPr>
            <a:r>
              <a:rPr lang="fa-IR" dirty="0">
                <a:effectLst/>
                <a:latin typeface="Times New Roman" panose="02020603050405020304" pitchFamily="18" charset="0"/>
                <a:ea typeface="Times New Roman" panose="02020603050405020304" pitchFamily="18" charset="0"/>
                <a:cs typeface="B Nazanin" panose="00000400000000000000" pitchFamily="2" charset="-78"/>
              </a:rPr>
              <a:t>هر کلاس حداقل یک </a:t>
            </a:r>
            <a:r>
              <a:rPr lang="fa-IR" b="1" i="1" dirty="0">
                <a:effectLst/>
                <a:latin typeface="Times New Roman" panose="02020603050405020304" pitchFamily="18" charset="0"/>
                <a:ea typeface="Times New Roman" panose="02020603050405020304" pitchFamily="18" charset="0"/>
                <a:cs typeface="B Nazanin" panose="00000400000000000000" pitchFamily="2" charset="-78"/>
              </a:rPr>
              <a:t>متد</a:t>
            </a:r>
            <a:r>
              <a:rPr lang="fa-IR" dirty="0">
                <a:effectLst/>
                <a:latin typeface="Times New Roman" panose="02020603050405020304" pitchFamily="18" charset="0"/>
                <a:ea typeface="Times New Roman" panose="02020603050405020304" pitchFamily="18" charset="0"/>
                <a:cs typeface="B Nazanin" panose="00000400000000000000" pitchFamily="2" charset="-78"/>
              </a:rPr>
              <a:t> دارد. </a:t>
            </a:r>
          </a:p>
          <a:p>
            <a:pPr marL="285750" marR="0" indent="-285750" algn="r" rtl="1">
              <a:spcBef>
                <a:spcPts val="10"/>
              </a:spcBef>
              <a:spcAft>
                <a:spcPts val="0"/>
              </a:spcAft>
              <a:buFont typeface="Arial" panose="020B0604020202020204" pitchFamily="34" charset="0"/>
              <a:buChar char="•"/>
            </a:pPr>
            <a:endParaRPr lang="fa-IR" dirty="0">
              <a:effectLst/>
              <a:latin typeface="Times New Roman" panose="02020603050405020304" pitchFamily="18" charset="0"/>
              <a:ea typeface="Times New Roman" panose="02020603050405020304" pitchFamily="18" charset="0"/>
              <a:cs typeface="B Nazanin" panose="00000400000000000000" pitchFamily="2" charset="-78"/>
            </a:endParaRPr>
          </a:p>
          <a:p>
            <a:pPr marL="285750" marR="0" indent="-285750" algn="r" rtl="1">
              <a:spcBef>
                <a:spcPts val="10"/>
              </a:spcBef>
              <a:spcAft>
                <a:spcPts val="0"/>
              </a:spcAft>
              <a:buFont typeface="Arial" panose="020B0604020202020204" pitchFamily="34" charset="0"/>
              <a:buChar char="•"/>
            </a:pPr>
            <a:r>
              <a:rPr lang="fa-IR" dirty="0">
                <a:effectLst/>
                <a:latin typeface="Times New Roman" panose="02020603050405020304" pitchFamily="18" charset="0"/>
                <a:ea typeface="Times New Roman" panose="02020603050405020304" pitchFamily="18" charset="0"/>
                <a:cs typeface="B Nazanin" panose="00000400000000000000" pitchFamily="2" charset="-78"/>
              </a:rPr>
              <a:t>متدهای شما بایستی </a:t>
            </a:r>
            <a:r>
              <a:rPr lang="fa-IR" i="1" dirty="0">
                <a:effectLst/>
                <a:latin typeface="Times New Roman" panose="02020603050405020304" pitchFamily="18" charset="0"/>
                <a:ea typeface="Times New Roman" panose="02020603050405020304" pitchFamily="18" charset="0"/>
                <a:cs typeface="B Nazanin" panose="00000400000000000000" pitchFamily="2" charset="-78"/>
              </a:rPr>
              <a:t>درون</a:t>
            </a:r>
            <a:r>
              <a:rPr lang="fa-IR" dirty="0">
                <a:effectLst/>
                <a:latin typeface="Times New Roman" panose="02020603050405020304" pitchFamily="18" charset="0"/>
                <a:ea typeface="Times New Roman" panose="02020603050405020304" pitchFamily="18" charset="0"/>
                <a:cs typeface="B Nazanin" panose="00000400000000000000" pitchFamily="2" charset="-78"/>
              </a:rPr>
              <a:t> یک کلاس (به بیان دیگر درون بلوک کلاس) اعلان شده باشند.</a:t>
            </a:r>
          </a:p>
          <a:p>
            <a:pPr marL="285750" marR="0" indent="-285750" algn="r" rtl="1">
              <a:spcBef>
                <a:spcPts val="10"/>
              </a:spcBef>
              <a:spcAft>
                <a:spcPts val="0"/>
              </a:spcAft>
              <a:buFont typeface="Arial" panose="020B0604020202020204" pitchFamily="34" charset="0"/>
              <a:buChar char="•"/>
            </a:pPr>
            <a:endParaRPr lang="fa-IR" dirty="0">
              <a:effectLst/>
              <a:latin typeface="Times New Roman" panose="02020603050405020304" pitchFamily="18" charset="0"/>
              <a:ea typeface="Times New Roman" panose="02020603050405020304" pitchFamily="18" charset="0"/>
              <a:cs typeface="B Nazanin" panose="00000400000000000000" pitchFamily="2" charset="-78"/>
            </a:endParaRPr>
          </a:p>
          <a:p>
            <a:pPr marL="285750" marR="0" indent="-285750" algn="r" rtl="1">
              <a:spcBef>
                <a:spcPts val="10"/>
              </a:spcBef>
              <a:spcAft>
                <a:spcPts val="0"/>
              </a:spcAft>
              <a:buFont typeface="Arial" panose="020B0604020202020204" pitchFamily="34" charset="0"/>
              <a:buChar char="•"/>
            </a:pPr>
            <a:r>
              <a:rPr lang="fa-IR" dirty="0">
                <a:latin typeface="Times New Roman" panose="02020603050405020304" pitchFamily="18" charset="0"/>
                <a:ea typeface="Times New Roman" panose="02020603050405020304" pitchFamily="18" charset="0"/>
                <a:cs typeface="B Nazanin" panose="00000400000000000000" pitchFamily="2" charset="-78"/>
              </a:rPr>
              <a:t>متدها باید در یک جفت آکولاد تعریف شوند.</a:t>
            </a:r>
          </a:p>
          <a:p>
            <a:pPr marL="285750" marR="0" indent="-285750" algn="r" rtl="1">
              <a:spcBef>
                <a:spcPts val="10"/>
              </a:spcBef>
              <a:spcAft>
                <a:spcPts val="0"/>
              </a:spcAft>
              <a:buFont typeface="Arial" panose="020B0604020202020204" pitchFamily="34" charset="0"/>
              <a:buChar char="•"/>
            </a:pPr>
            <a:endParaRPr lang="fa-IR" dirty="0">
              <a:effectLst/>
              <a:latin typeface="Times New Roman" panose="02020603050405020304" pitchFamily="18" charset="0"/>
              <a:ea typeface="Times New Roman" panose="02020603050405020304" pitchFamily="18" charset="0"/>
              <a:cs typeface="B Nazanin" panose="00000400000000000000" pitchFamily="2" charset="-78"/>
            </a:endParaRPr>
          </a:p>
          <a:p>
            <a:pPr marL="285750" marR="0" indent="-285750" algn="r" rtl="1">
              <a:spcBef>
                <a:spcPts val="10"/>
              </a:spcBef>
              <a:spcAft>
                <a:spcPts val="0"/>
              </a:spcAft>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 </a:t>
            </a:r>
          </a:p>
        </p:txBody>
      </p:sp>
      <p:sp>
        <p:nvSpPr>
          <p:cNvPr id="7" name="Text Box 2">
            <a:extLst>
              <a:ext uri="{FF2B5EF4-FFF2-40B4-BE49-F238E27FC236}">
                <a16:creationId xmlns:a16="http://schemas.microsoft.com/office/drawing/2014/main" id="{F78D596F-129B-D26A-89D4-35F62F068CD3}"/>
              </a:ext>
            </a:extLst>
          </p:cNvPr>
          <p:cNvSpPr txBox="1">
            <a:spLocks noChangeArrowheads="1"/>
          </p:cNvSpPr>
          <p:nvPr/>
        </p:nvSpPr>
        <p:spPr bwMode="auto">
          <a:xfrm>
            <a:off x="4536707" y="2953868"/>
            <a:ext cx="7031115" cy="851535"/>
          </a:xfrm>
          <a:prstGeom prst="rect">
            <a:avLst/>
          </a:prstGeom>
          <a:noFill/>
          <a:ln w="9525">
            <a:noFill/>
            <a:miter lim="800000"/>
            <a:headEnd/>
            <a:tailEnd/>
          </a:ln>
        </p:spPr>
        <p:txBody>
          <a:bodyPr rot="0" vert="horz" wrap="square" lIns="91440" tIns="45720" rIns="91440" bIns="45720" anchor="t" anchorCtr="0">
            <a:noAutofit/>
          </a:bodyPr>
          <a:lstStyle/>
          <a:p>
            <a:pPr marL="285750" marR="0" indent="-285750" algn="r" rtl="1">
              <a:spcBef>
                <a:spcPts val="10"/>
              </a:spcBef>
              <a:spcAft>
                <a:spcPts val="0"/>
              </a:spcAft>
              <a:buFont typeface="Arial" panose="020B0604020202020204" pitchFamily="34" charset="0"/>
              <a:buChar char="•"/>
            </a:pPr>
            <a:r>
              <a:rPr lang="fa-IR" dirty="0">
                <a:effectLst/>
                <a:latin typeface="Times New Roman" panose="02020603050405020304" pitchFamily="18" charset="0"/>
                <a:ea typeface="Times New Roman" panose="02020603050405020304" pitchFamily="18" charset="0"/>
                <a:cs typeface="B Nazanin" panose="00000400000000000000" pitchFamily="2" charset="-78"/>
              </a:rPr>
              <a:t>درون آکولادهای یک متد دستورالعمل‌های چگونگی اجرای آن متد را بنویسید. </a:t>
            </a:r>
            <a:r>
              <a:rPr lang="fa-IR" i="1" dirty="0">
                <a:effectLst/>
                <a:latin typeface="Times New Roman" panose="02020603050405020304" pitchFamily="18" charset="0"/>
                <a:ea typeface="Times New Roman" panose="02020603050405020304" pitchFamily="18" charset="0"/>
                <a:cs typeface="B Nazanin" panose="00000400000000000000" pitchFamily="2" charset="-78"/>
              </a:rPr>
              <a:t>کد</a:t>
            </a:r>
            <a:r>
              <a:rPr lang="fa-IR" dirty="0">
                <a:effectLst/>
                <a:latin typeface="Times New Roman" panose="02020603050405020304" pitchFamily="18" charset="0"/>
                <a:ea typeface="Times New Roman" panose="02020603050405020304" pitchFamily="18" charset="0"/>
                <a:cs typeface="B Nazanin" panose="00000400000000000000" pitchFamily="2" charset="-78"/>
              </a:rPr>
              <a:t> متد اساسا مجموعه‌ای از دستورالعمل‌هاست و فعلا شما می توانید به متد به عنوان یک تابع یا روند بنگرید.</a:t>
            </a:r>
            <a:endParaRPr lang="en-US"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p:txBody>
      </p:sp>
      <p:pic>
        <p:nvPicPr>
          <p:cNvPr id="9" name="Content Placeholder 3">
            <a:extLst>
              <a:ext uri="{FF2B5EF4-FFF2-40B4-BE49-F238E27FC236}">
                <a16:creationId xmlns:a16="http://schemas.microsoft.com/office/drawing/2014/main" id="{D6589435-E064-0FFC-74F3-E366B1E46B40}"/>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899" y="1264556"/>
            <a:ext cx="4745793" cy="5194326"/>
          </a:xfrm>
          <a:prstGeom prst="rect">
            <a:avLst/>
          </a:prstGeom>
          <a:noFill/>
          <a:ln>
            <a:noFill/>
          </a:ln>
        </p:spPr>
      </p:pic>
      <p:sp>
        <p:nvSpPr>
          <p:cNvPr id="4" name="TextBox 3">
            <a:extLst>
              <a:ext uri="{FF2B5EF4-FFF2-40B4-BE49-F238E27FC236}">
                <a16:creationId xmlns:a16="http://schemas.microsoft.com/office/drawing/2014/main" id="{653B8398-EE24-75B1-A75F-CD796E6B90A3}"/>
              </a:ext>
            </a:extLst>
          </p:cNvPr>
          <p:cNvSpPr txBox="1"/>
          <p:nvPr/>
        </p:nvSpPr>
        <p:spPr>
          <a:xfrm>
            <a:off x="4665894" y="4072607"/>
            <a:ext cx="6865830" cy="2585323"/>
          </a:xfrm>
          <a:prstGeom prst="rect">
            <a:avLst/>
          </a:prstGeom>
          <a:noFill/>
        </p:spPr>
        <p:txBody>
          <a:bodyPr wrap="square">
            <a:spAutoFit/>
          </a:bodyPr>
          <a:lstStyle/>
          <a:p>
            <a:pPr marL="285750" indent="-285750" algn="r" rtl="1">
              <a:spcBef>
                <a:spcPts val="10"/>
              </a:spcBef>
              <a:buFont typeface="Arial" panose="020B0604020202020204" pitchFamily="34" charset="0"/>
              <a:buChar char="•"/>
            </a:pPr>
            <a:r>
              <a:rPr lang="fa-IR" sz="1800" dirty="0">
                <a:effectLst/>
                <a:latin typeface="Times New Roman" panose="02020603050405020304" pitchFamily="18" charset="0"/>
                <a:ea typeface="Calibri" panose="020F0502020204030204" pitchFamily="34" charset="0"/>
                <a:cs typeface="B Nazanin" panose="00000400000000000000" pitchFamily="2" charset="-78"/>
              </a:rPr>
              <a:t>مفهوم متدها 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Java</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تا حدودی </a:t>
            </a:r>
            <a:r>
              <a:rPr lang="fa-IR" dirty="0">
                <a:latin typeface="Times New Roman" panose="02020603050405020304" pitchFamily="18" charset="0"/>
                <a:ea typeface="Calibri" panose="020F0502020204030204" pitchFamily="34" charset="0"/>
                <a:cs typeface="B Nazanin" panose="00000400000000000000" pitchFamily="2" charset="-78"/>
              </a:rPr>
              <a:t>نزدیک به</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مفهوم تابع در زبان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یا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در حوزه شئ‌گرایی است.</a:t>
            </a:r>
          </a:p>
          <a:p>
            <a:pPr marL="285750" indent="-285750" algn="r" rtl="1">
              <a:spcBef>
                <a:spcPts val="10"/>
              </a:spcBef>
              <a:buFont typeface="Arial" panose="020B0604020202020204" pitchFamily="34" charset="0"/>
              <a:buChar char="•"/>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r>
              <a:rPr lang="fa-IR" sz="1800" dirty="0">
                <a:effectLst/>
                <a:latin typeface="Times New Roman" panose="02020603050405020304" pitchFamily="18" charset="0"/>
                <a:ea typeface="Calibri" panose="020F0502020204030204" pitchFamily="34" charset="0"/>
                <a:cs typeface="B Nazanin" panose="00000400000000000000" pitchFamily="2" charset="-78"/>
              </a:rPr>
              <a:t>با ایجاد متد، دستورالعمل‌های درون برنامه‌ی متدها فقط یک مرتبه نوشته می‌شوند، از دید سایر متدها مخفی بوده و می‌توانند از چندین جای یک برنامه مورد استفاده قرار گیرند.</a:t>
            </a:r>
          </a:p>
          <a:p>
            <a:pPr marL="285750" indent="-285750" algn="r" rtl="1">
              <a:spcBef>
                <a:spcPts val="10"/>
              </a:spcBef>
              <a:buFont typeface="Arial" panose="020B0604020202020204" pitchFamily="34" charset="0"/>
              <a:buChar char="•"/>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r>
              <a:rPr lang="fa-IR" sz="1800" dirty="0">
                <a:effectLst/>
                <a:latin typeface="Times New Roman" panose="02020603050405020304" pitchFamily="18" charset="0"/>
                <a:ea typeface="Calibri" panose="020F0502020204030204" pitchFamily="34" charset="0"/>
                <a:cs typeface="B Nazanin" panose="00000400000000000000" pitchFamily="2" charset="-78"/>
              </a:rPr>
              <a:t> بعد از کلاس، متدها کوچکترین واحد بعدی کد 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Java</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هستند.</a:t>
            </a:r>
            <a:r>
              <a:rPr lang="fa-IR" sz="18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gn="r" rtl="1">
              <a:spcBef>
                <a:spcPts val="10"/>
              </a:spcBef>
              <a:buFont typeface="Arial" panose="020B0604020202020204" pitchFamily="34" charset="0"/>
              <a:buChar char="•"/>
            </a:pPr>
            <a:endParaRPr lang="fa-IR"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r" rtl="1">
              <a:spcBef>
                <a:spcPts val="10"/>
              </a:spcBef>
              <a:buFont typeface="Arial" panose="020B0604020202020204" pitchFamily="34" charset="0"/>
              <a:buChar char="•"/>
            </a:pPr>
            <a:r>
              <a:rPr lang="fa-IR" sz="1800" dirty="0">
                <a:effectLst/>
                <a:latin typeface="Times New Roman" panose="02020603050405020304" pitchFamily="18" charset="0"/>
                <a:ea typeface="Calibri" panose="020F0502020204030204" pitchFamily="34" charset="0"/>
                <a:cs typeface="B Nazanin" panose="00000400000000000000" pitchFamily="2" charset="-78"/>
              </a:rPr>
              <a:t>در داخل آکولادهای یک کلاس شما می‌توانید چندین متد مختلف تعریف کنید.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95568B68-081D-6FFA-DBB4-9F0D8256D184}"/>
              </a:ext>
            </a:extLst>
          </p:cNvPr>
          <p:cNvSpPr txBox="1">
            <a:spLocks/>
          </p:cNvSpPr>
          <p:nvPr/>
        </p:nvSpPr>
        <p:spPr>
          <a:xfrm>
            <a:off x="4414219" y="417118"/>
            <a:ext cx="3363561"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ساختار کد  در جاوا</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1478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1000"/>
                                        <p:tgtEl>
                                          <p:spTgt spid="4">
                                            <p:txEl>
                                              <p:pRg st="4" end="4"/>
                                            </p:txEl>
                                          </p:spTgt>
                                        </p:tgtEl>
                                      </p:cBhvr>
                                    </p:animEffect>
                                    <p:anim calcmode="lin" valueType="num">
                                      <p:cBhvr>
                                        <p:cTn id="3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barn(inVertical)">
                                      <p:cBhvr>
                                        <p:cTn id="3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719B2D-B2F7-CF79-11E1-F511B4D6F904}"/>
              </a:ext>
            </a:extLst>
          </p:cNvPr>
          <p:cNvSpPr>
            <a:spLocks noGrp="1"/>
          </p:cNvSpPr>
          <p:nvPr>
            <p:ph idx="1"/>
          </p:nvPr>
        </p:nvSpPr>
        <p:spPr>
          <a:xfrm>
            <a:off x="452402" y="883106"/>
            <a:ext cx="11097087" cy="5854822"/>
          </a:xfrm>
        </p:spPr>
        <p:txBody>
          <a:bodyPr>
            <a:normAutofit fontScale="92500" lnSpcReduction="10000"/>
          </a:bodyPr>
          <a:lstStyle/>
          <a:p>
            <a:pPr marL="0" marR="0" algn="just" rtl="1">
              <a:spcBef>
                <a:spcPts val="10"/>
              </a:spcBef>
              <a:spcAft>
                <a:spcPts val="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همانند زبان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یا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یک برنامه‌ی کامل نیاز به حداقل یک متد خاص دارد که به متد </a:t>
            </a:r>
            <a:r>
              <a:rPr lang="en-US" sz="1800" cap="none" dirty="0">
                <a:effectLst/>
                <a:latin typeface="CourierPSPro-Regular"/>
                <a:ea typeface="Calibri" panose="020F0502020204030204" pitchFamily="34" charset="0"/>
                <a:cs typeface="B Nazanin" panose="00000400000000000000" pitchFamily="2" charset="-78"/>
              </a:rPr>
              <a:t>main</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معروف است. </a:t>
            </a:r>
          </a:p>
          <a:p>
            <a:pPr marL="0" marR="0" algn="just" rtl="1">
              <a:spcBef>
                <a:spcPts val="10"/>
              </a:spcBef>
              <a:spcAft>
                <a:spcPts val="0"/>
              </a:spcAft>
            </a:pPr>
            <a:endParaRPr lang="fa-IR" sz="1800"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spcBef>
                <a:spcPts val="10"/>
              </a:spcBef>
              <a:spcAft>
                <a:spcPts val="0"/>
              </a:spcAft>
            </a:pP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هنگامی که </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JVM</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شروع به اجرا می‌کند، در خط فرمان کلاسی را که به آن می‌دهید جستجو می‌کند. سپس شروع به جستجوی متد نوشته‌شده‌ی ویژه‌ی </a:t>
            </a:r>
            <a:r>
              <a:rPr lang="en-US" sz="1800" cap="none" dirty="0">
                <a:effectLst/>
                <a:latin typeface="Courier New" panose="02070309020205020404" pitchFamily="49" charset="0"/>
                <a:ea typeface="Times New Roman" panose="02020603050405020304" pitchFamily="18" charset="0"/>
                <a:cs typeface="Courier New" panose="02070309020205020404" pitchFamily="49" charset="0"/>
              </a:rPr>
              <a:t>main</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می‌کند که دقیقاً شبیه به نظر می‌رسد به:</a:t>
            </a:r>
            <a:endParaRPr lang="en-US" sz="1800" dirty="0">
              <a:effectLst/>
              <a:latin typeface="Times New Roman" panose="02020603050405020304" pitchFamily="18" charset="0"/>
              <a:ea typeface="Times New Roman" panose="02020603050405020304" pitchFamily="18" charset="0"/>
            </a:endParaRPr>
          </a:p>
          <a:p>
            <a:pPr marL="0" marR="0" indent="0" algn="l" rtl="0">
              <a:lnSpc>
                <a:spcPct val="107000"/>
              </a:lnSpc>
              <a:spcBef>
                <a:spcPts val="0"/>
              </a:spcBef>
              <a:spcAft>
                <a:spcPts val="800"/>
              </a:spcAft>
              <a:buNone/>
            </a:pPr>
            <a:endParaRPr lang="en-US" sz="1800" dirty="0">
              <a:effectLst/>
              <a:latin typeface="Courier New" panose="02070309020205020404" pitchFamily="49"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800"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a:effectLst/>
                <a:latin typeface="Courier New" panose="02070309020205020404" pitchFamily="49" charset="0"/>
                <a:ea typeface="Calibri" panose="020F0502020204030204" pitchFamily="34" charset="0"/>
                <a:cs typeface="Arial" panose="020B0604020202020204" pitchFamily="34" charset="0"/>
              </a:rPr>
              <a:t>public</a:t>
            </a:r>
            <a:r>
              <a:rPr lang="en-US" sz="1800"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a:effectLst/>
                <a:latin typeface="Courier New" panose="02070309020205020404" pitchFamily="49" charset="0"/>
                <a:ea typeface="Calibri" panose="020F0502020204030204" pitchFamily="34" charset="0"/>
                <a:cs typeface="Arial" panose="020B0604020202020204" pitchFamily="34" charset="0"/>
              </a:rPr>
              <a:t>static void </a:t>
            </a:r>
            <a:r>
              <a:rPr lang="en-US" sz="1800" cap="none">
                <a:effectLst/>
                <a:latin typeface="Courier New" panose="02070309020205020404" pitchFamily="49" charset="0"/>
                <a:ea typeface="Calibri" panose="020F0502020204030204" pitchFamily="34" charset="0"/>
                <a:cs typeface="Arial" panose="020B0604020202020204" pitchFamily="34" charset="0"/>
              </a:rPr>
              <a:t>main (String</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args</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r>
              <a:rPr lang="fa-IR" sz="1800" cap="none" dirty="0">
                <a:effectLst/>
                <a:latin typeface="Courier New" panose="02070309020205020404" pitchFamily="49" charset="0"/>
                <a:ea typeface="Calibri" panose="020F0502020204030204" pitchFamily="34" charset="0"/>
                <a:cs typeface="Arial" panose="020B0604020202020204" pitchFamily="34" charset="0"/>
              </a:rPr>
              <a:t> // </a:t>
            </a:r>
            <a:r>
              <a:rPr lang="en-US" sz="1800" cap="none" dirty="0">
                <a:effectLst/>
                <a:latin typeface="Courier New" panose="02070309020205020404" pitchFamily="49" charset="0"/>
                <a:ea typeface="Calibri" panose="020F0502020204030204" pitchFamily="34" charset="0"/>
                <a:cs typeface="Arial" panose="020B0604020202020204" pitchFamily="34" charset="0"/>
              </a:rPr>
              <a:t>your code goes here</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fa-IR" sz="1800" cap="none" dirty="0">
                <a:effectLst/>
                <a:latin typeface="Calibri" panose="020F0502020204030204" pitchFamily="34" charset="0"/>
                <a:ea typeface="Calibri" panose="020F0502020204030204" pitchFamily="34" charset="0"/>
                <a:cs typeface="Courier New" panose="02070309020205020404" pitchFamily="49" charset="0"/>
              </a:rPr>
              <a:t>  </a:t>
            </a:r>
            <a:r>
              <a:rPr lang="en-US" sz="1800" cap="none" dirty="0">
                <a:effectLst/>
                <a:latin typeface="Courier New" panose="02070309020205020404" pitchFamily="49" charset="0"/>
                <a:ea typeface="Calibri" panose="020F0502020204030204" pitchFamily="34" charset="0"/>
                <a:cs typeface="Arial" panose="020B0604020202020204" pitchFamily="34" charset="0"/>
              </a:rPr>
              <a:t>}</a:t>
            </a:r>
            <a:endParaRPr lang="fa-IR" dirty="0"/>
          </a:p>
          <a:p>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متد </a:t>
            </a:r>
            <a:r>
              <a:rPr lang="en-US" sz="1800" cap="none" dirty="0">
                <a:effectLst/>
                <a:latin typeface="Courier New" panose="02070309020205020404" pitchFamily="49" charset="0"/>
                <a:ea typeface="Times New Roman" panose="02020603050405020304" pitchFamily="18" charset="0"/>
                <a:cs typeface="Courier New" panose="02070309020205020404" pitchFamily="49" charset="0"/>
              </a:rPr>
              <a:t>main() </a:t>
            </a:r>
            <a:r>
              <a:rPr lang="fa-IR" sz="1800" cap="none" dirty="0">
                <a:effectLst/>
                <a:latin typeface="Courier New" panose="02070309020205020404" pitchFamily="49" charset="0"/>
                <a:ea typeface="Times New Roman" panose="02020603050405020304" pitchFamily="18" charset="0"/>
                <a:cs typeface="Courier New" panose="02070309020205020404" pitchFamily="49" charset="0"/>
              </a:rPr>
              <a:t> </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جاییست که برنامه‌ی شما شروع به اجرا می‌کند. </a:t>
            </a:r>
            <a:r>
              <a:rPr lang="en-US" sz="1800" dirty="0">
                <a:effectLst/>
                <a:latin typeface="Baskerville Old Face" panose="02020602080505020303" pitchFamily="18" charset="0"/>
                <a:ea typeface="Times New Roman" panose="02020603050405020304" pitchFamily="18" charset="0"/>
                <a:cs typeface="B Nazanin" panose="00000400000000000000" pitchFamily="2" charset="-78"/>
              </a:rPr>
              <a:t>JVM</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همه‌چیز بین آکولادهای </a:t>
            </a:r>
            <a:r>
              <a:rPr lang="fa-IR" sz="1800" dirty="0">
                <a:effectLst/>
                <a:latin typeface="Baskerville" panose="02020400000000000000" pitchFamily="18" charset="0"/>
                <a:ea typeface="Times New Roman" panose="02020603050405020304" pitchFamily="18" charset="0"/>
                <a:cs typeface="B Nazanin" panose="00000400000000000000" pitchFamily="2" charset="-78"/>
              </a:rPr>
              <a:t>{}</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متد </a:t>
            </a:r>
            <a:r>
              <a:rPr lang="en-US" sz="1800" cap="none" dirty="0">
                <a:effectLst/>
                <a:latin typeface="Baskerville Old Face" panose="02020602080505020303" pitchFamily="18" charset="0"/>
                <a:ea typeface="Times New Roman" panose="02020603050405020304" pitchFamily="18" charset="0"/>
                <a:cs typeface="B Nazanin" panose="00000400000000000000" pitchFamily="2" charset="-78"/>
              </a:rPr>
              <a:t>main</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شما را اجرا می‌کند. </a:t>
            </a:r>
          </a:p>
          <a:p>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هر برنامه‌ی جاوا باید حداقل یک کلاس، و حداقل یک متد </a:t>
            </a:r>
            <a:r>
              <a:rPr lang="en-US" sz="1800" cap="none" dirty="0">
                <a:effectLst/>
                <a:latin typeface="Baskerville Old Face" panose="02020602080505020303" pitchFamily="18" charset="0"/>
                <a:ea typeface="Times New Roman" panose="02020603050405020304" pitchFamily="18" charset="0"/>
                <a:cs typeface="B Nazanin" panose="00000400000000000000" pitchFamily="2" charset="-78"/>
              </a:rPr>
              <a:t>main</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(نه یک </a:t>
            </a:r>
            <a:r>
              <a:rPr lang="en-US" sz="1800" cap="none" dirty="0">
                <a:effectLst/>
                <a:latin typeface="Baskerville Old Face" panose="02020602080505020303" pitchFamily="18" charset="0"/>
                <a:ea typeface="Times New Roman" panose="02020603050405020304" pitchFamily="18" charset="0"/>
                <a:cs typeface="B Nazanin" panose="00000400000000000000" pitchFamily="2" charset="-78"/>
              </a:rPr>
              <a:t>main</a:t>
            </a:r>
            <a:r>
              <a:rPr lang="en-US" sz="1800" dirty="0">
                <a:effectLst/>
                <a:latin typeface="B Nazanin" panose="00000400000000000000" pitchFamily="2" charset="-78"/>
                <a:ea typeface="Times New Roman" panose="02020603050405020304" pitchFamily="18" charset="0"/>
              </a:rPr>
              <a:t> </a:t>
            </a:r>
            <a:r>
              <a:rPr lang="fa-IR" sz="1800" dirty="0">
                <a:effectLst/>
                <a:latin typeface="B Nazanin" panose="00000400000000000000" pitchFamily="2" charset="-78"/>
                <a:ea typeface="Times New Roman" panose="02020603050405020304" pitchFamily="18" charset="0"/>
              </a:rPr>
              <a:t> </a:t>
            </a:r>
            <a:r>
              <a:rPr lang="fa-IR" sz="1800" dirty="0">
                <a:effectLst/>
                <a:latin typeface="B Nazanin" panose="00000400000000000000" pitchFamily="2" charset="-78"/>
                <a:ea typeface="Times New Roman" panose="02020603050405020304" pitchFamily="18" charset="0"/>
                <a:cs typeface="B Nazanin" panose="00000400000000000000" pitchFamily="2" charset="-78"/>
              </a:rPr>
              <a:t>برای هر </a:t>
            </a:r>
            <a:r>
              <a:rPr lang="fa-IR" sz="1800" i="1" dirty="0">
                <a:effectLst/>
                <a:latin typeface="B Nazanin" panose="00000400000000000000" pitchFamily="2" charset="-78"/>
                <a:ea typeface="Times New Roman" panose="02020603050405020304" pitchFamily="18" charset="0"/>
                <a:cs typeface="B Nazanin" panose="00000400000000000000" pitchFamily="2" charset="-78"/>
              </a:rPr>
              <a:t>کلاس</a:t>
            </a:r>
            <a:r>
              <a:rPr lang="fa-IR" sz="1800" dirty="0">
                <a:effectLst/>
                <a:latin typeface="B Nazanin" panose="00000400000000000000" pitchFamily="2" charset="-78"/>
                <a:ea typeface="Times New Roman" panose="02020603050405020304" pitchFamily="18" charset="0"/>
                <a:cs typeface="B Nazanin" panose="00000400000000000000" pitchFamily="2" charset="-78"/>
              </a:rPr>
              <a:t>، بلکه فقط یک </a:t>
            </a:r>
            <a:r>
              <a:rPr lang="en-US" sz="1800" cap="none" dirty="0">
                <a:effectLst/>
                <a:latin typeface="Baskerville Old Face" panose="02020602080505020303" pitchFamily="18" charset="0"/>
                <a:ea typeface="Times New Roman" panose="02020603050405020304" pitchFamily="18" charset="0"/>
                <a:cs typeface="B Nazanin" panose="00000400000000000000" pitchFamily="2" charset="-78"/>
              </a:rPr>
              <a:t>main</a:t>
            </a:r>
            <a:r>
              <a:rPr lang="en-US" sz="1800" dirty="0">
                <a:effectLst/>
                <a:latin typeface="B Nazanin" panose="00000400000000000000" pitchFamily="2" charset="-78"/>
                <a:ea typeface="Times New Roman" panose="02020603050405020304" pitchFamily="18" charset="0"/>
              </a:rPr>
              <a:t> </a:t>
            </a:r>
            <a:r>
              <a:rPr lang="fa-IR" sz="1800" dirty="0">
                <a:effectLst/>
                <a:latin typeface="B Nazanin" panose="00000400000000000000" pitchFamily="2" charset="-78"/>
                <a:ea typeface="Times New Roman" panose="02020603050405020304" pitchFamily="18" charset="0"/>
              </a:rPr>
              <a:t> </a:t>
            </a:r>
            <a:r>
              <a:rPr lang="fa-IR" sz="1800" dirty="0">
                <a:effectLst/>
                <a:latin typeface="B Nazanin" panose="00000400000000000000" pitchFamily="2" charset="-78"/>
                <a:ea typeface="Times New Roman" panose="02020603050405020304" pitchFamily="18" charset="0"/>
                <a:cs typeface="B Nazanin" panose="00000400000000000000" pitchFamily="2" charset="-78"/>
              </a:rPr>
              <a:t>به ازای هر </a:t>
            </a:r>
            <a:r>
              <a:rPr lang="fa-IR" sz="1800" i="1" dirty="0">
                <a:effectLst/>
                <a:latin typeface="B Nazanin" panose="00000400000000000000" pitchFamily="2" charset="-78"/>
                <a:ea typeface="Times New Roman" panose="02020603050405020304" pitchFamily="18" charset="0"/>
                <a:cs typeface="B Nazanin" panose="00000400000000000000" pitchFamily="2" charset="-78"/>
              </a:rPr>
              <a:t>برنامه‌ی کاربردی</a:t>
            </a:r>
            <a:r>
              <a:rPr lang="fa-IR" sz="1800" dirty="0">
                <a:effectLst/>
                <a:latin typeface="B Nazanin" panose="00000400000000000000" pitchFamily="2" charset="-78"/>
                <a:ea typeface="Times New Roman" panose="02020603050405020304" pitchFamily="18" charset="0"/>
                <a:cs typeface="B Nazanin" panose="00000400000000000000" pitchFamily="2" charset="-78"/>
              </a:rPr>
              <a:t>)</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داشته باشد. </a:t>
            </a:r>
          </a:p>
          <a:p>
            <a:r>
              <a:rPr lang="fa-IR" sz="1800" dirty="0">
                <a:effectLst/>
                <a:latin typeface="Calibri" panose="020F0502020204030204" pitchFamily="34" charset="0"/>
                <a:ea typeface="Calibri" panose="020F0502020204030204" pitchFamily="34" charset="0"/>
                <a:cs typeface="B Nazanin" panose="00000400000000000000" pitchFamily="2" charset="-78"/>
              </a:rPr>
              <a:t>صرف نظر از این که برنامه‌ی شما چقدر بزرگ باشد (به عبارت دیگر، صرف نظر از این که برنامه‌ی شما از چند کلاس استفاده ‌کند)، در هر صورت بایستی یک متد </a:t>
            </a:r>
            <a:r>
              <a:rPr lang="en-US" sz="1800" cap="none" dirty="0">
                <a:latin typeface="Courier New" panose="02070309020205020404" pitchFamily="49" charset="0"/>
                <a:ea typeface="Calibri" panose="020F0502020204030204" pitchFamily="34" charset="0"/>
                <a:cs typeface="Arial" panose="020B0604020202020204" pitchFamily="34" charset="0"/>
              </a:rPr>
              <a:t>main</a:t>
            </a:r>
            <a:r>
              <a:rPr lang="en-US" sz="1800" cap="none" dirty="0">
                <a:effectLst/>
                <a:latin typeface="Calibri" panose="020F0502020204030204" pitchFamily="34" charset="0"/>
                <a:ea typeface="Calibri" panose="020F0502020204030204" pitchFamily="34" charset="0"/>
                <a:cs typeface="B Nazanin" panose="00000400000000000000" pitchFamily="2" charset="-78"/>
              </a:rPr>
              <a:t>() </a:t>
            </a:r>
            <a:r>
              <a:rPr lang="fa-IR" sz="1800" cap="none"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برای به راه‌اندازی برنامه وجود داشته باشد.</a:t>
            </a:r>
            <a:endParaRPr lang="fa-IR" sz="1800" dirty="0">
              <a:effectLst/>
              <a:latin typeface="Times New Roman" panose="02020603050405020304" pitchFamily="18" charset="0"/>
              <a:ea typeface="Times New Roman" panose="02020603050405020304" pitchFamily="18" charset="0"/>
              <a:cs typeface="B Nazanin" panose="00000400000000000000" pitchFamily="2" charset="-78"/>
            </a:endParaRPr>
          </a:p>
          <a:p>
            <a:r>
              <a:rPr lang="fa-IR" sz="1800" dirty="0">
                <a:effectLst/>
                <a:latin typeface="Times New Roman" panose="02020603050405020304" pitchFamily="18" charset="0"/>
                <a:ea typeface="Calibri" panose="020F0502020204030204" pitchFamily="34" charset="0"/>
                <a:cs typeface="B Nazanin" panose="00000400000000000000" pitchFamily="2" charset="-78"/>
              </a:rPr>
              <a:t>همان‌طور که خط اول یک کلاس به عنوان سرایند کلاس شناخته می‌شود، خط اول یک متد نیز به عنوان سرایند متد شناخته می‌شود. سرایند </a:t>
            </a:r>
            <a:r>
              <a:rPr lang="en-US" sz="1800" cap="none" dirty="0">
                <a:effectLst/>
                <a:latin typeface="CourierPSPro-Regular"/>
                <a:ea typeface="Calibri" panose="020F0502020204030204" pitchFamily="34" charset="0"/>
                <a:cs typeface="CourierPSPro-Regular"/>
              </a:rPr>
              <a:t>main</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نسبتاً پیچیده است. فعلا توصیه می‌شود آن را صرفا به خاطر بسپارید. </a:t>
            </a:r>
          </a:p>
          <a:p>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توجه داشته باشید که متد </a:t>
            </a:r>
            <a:r>
              <a:rPr lang="en-US" sz="1800" cap="none" dirty="0">
                <a:effectLst/>
                <a:latin typeface="CourierPSPro-Regular"/>
                <a:ea typeface="Calibri" panose="020F0502020204030204" pitchFamily="34" charset="0"/>
                <a:cs typeface="CourierPSPro-Regular"/>
              </a:rPr>
              <a:t>main</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بلوک مخصوص به خود را دارد که آن نیز برای گروه بندی استفاده می‌شود. این نشان می‌دهد که هر آن‌چه که درون آن ظاهر می‌شود بخشی از متد </a:t>
            </a:r>
            <a:r>
              <a:rPr lang="en-US" sz="1800" cap="none" dirty="0">
                <a:effectLst/>
                <a:latin typeface="CourierPSPro-Regular"/>
                <a:ea typeface="Calibri" panose="020F0502020204030204" pitchFamily="34" charset="0"/>
                <a:cs typeface="B Nazanin" panose="00000400000000000000" pitchFamily="2" charset="-78"/>
              </a:rPr>
              <a:t>main</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است. برای شروع اجرای هر برنامه متد </a:t>
            </a:r>
            <a:r>
              <a:rPr lang="en-US" sz="1800" cap="none" dirty="0">
                <a:effectLst/>
                <a:latin typeface="CourierPSPro-Regular"/>
                <a:ea typeface="Calibri" panose="020F0502020204030204" pitchFamily="34" charset="0"/>
                <a:cs typeface="B Nazanin" panose="00000400000000000000" pitchFamily="2" charset="-78"/>
              </a:rPr>
              <a:t>main</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همواره یک مرتبه به طور خودکار فراخوانی می‌شود. </a:t>
            </a:r>
          </a:p>
          <a:p>
            <a:pPr marL="0" marR="0" algn="just" rtl="1">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r" rtl="1"/>
            <a:endParaRPr lang="fa-IR" dirty="0"/>
          </a:p>
        </p:txBody>
      </p:sp>
      <p:sp>
        <p:nvSpPr>
          <p:cNvPr id="4" name="Slide Number Placeholder 3">
            <a:extLst>
              <a:ext uri="{FF2B5EF4-FFF2-40B4-BE49-F238E27FC236}">
                <a16:creationId xmlns:a16="http://schemas.microsoft.com/office/drawing/2014/main" id="{D86997E1-F5C6-C813-97FD-648B648E8936}"/>
              </a:ext>
            </a:extLst>
          </p:cNvPr>
          <p:cNvSpPr>
            <a:spLocks noGrp="1"/>
          </p:cNvSpPr>
          <p:nvPr>
            <p:ph type="sldNum" sz="quarter" idx="12"/>
          </p:nvPr>
        </p:nvSpPr>
        <p:spPr/>
        <p:txBody>
          <a:bodyPr/>
          <a:lstStyle/>
          <a:p>
            <a:fld id="{21C7DF5F-4BF1-494D-A836-53F226D76E52}" type="slidenum">
              <a:rPr lang="en-US" smtClean="0"/>
              <a:t>13</a:t>
            </a:fld>
            <a:endParaRPr lang="en-US"/>
          </a:p>
        </p:txBody>
      </p:sp>
      <p:sp>
        <p:nvSpPr>
          <p:cNvPr id="2" name="Title 1">
            <a:extLst>
              <a:ext uri="{FF2B5EF4-FFF2-40B4-BE49-F238E27FC236}">
                <a16:creationId xmlns:a16="http://schemas.microsoft.com/office/drawing/2014/main" id="{2C5971D2-1C10-23BE-B93E-DA7DA932CED3}"/>
              </a:ext>
            </a:extLst>
          </p:cNvPr>
          <p:cNvSpPr txBox="1">
            <a:spLocks/>
          </p:cNvSpPr>
          <p:nvPr/>
        </p:nvSpPr>
        <p:spPr>
          <a:xfrm>
            <a:off x="3923930" y="399119"/>
            <a:ext cx="3181905"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en-US" b="1" dirty="0">
                <a:solidFill>
                  <a:srgbClr val="0070C0"/>
                </a:solidFill>
                <a:latin typeface="Courier New" panose="02070309020205020404" pitchFamily="49" charset="0"/>
                <a:cs typeface="Courier New" panose="02070309020205020404" pitchFamily="49" charset="0"/>
              </a:rPr>
              <a:t>main</a:t>
            </a:r>
          </a:p>
        </p:txBody>
      </p:sp>
      <p:sp>
        <p:nvSpPr>
          <p:cNvPr id="5" name="Right Brace 4">
            <a:extLst>
              <a:ext uri="{FF2B5EF4-FFF2-40B4-BE49-F238E27FC236}">
                <a16:creationId xmlns:a16="http://schemas.microsoft.com/office/drawing/2014/main" id="{5AE0D6E7-307E-B57B-4C16-36ECB4041F17}"/>
              </a:ext>
            </a:extLst>
          </p:cNvPr>
          <p:cNvSpPr/>
          <p:nvPr/>
        </p:nvSpPr>
        <p:spPr>
          <a:xfrm rot="16200000">
            <a:off x="3062359" y="-230322"/>
            <a:ext cx="205529" cy="5045225"/>
          </a:xfrm>
          <a:prstGeom prst="rightBrace">
            <a:avLst/>
          </a:prstGeom>
        </p:spPr>
        <p:style>
          <a:lnRef idx="1">
            <a:schemeClr val="dk1"/>
          </a:lnRef>
          <a:fillRef idx="0">
            <a:schemeClr val="dk1"/>
          </a:fillRef>
          <a:effectRef idx="0">
            <a:schemeClr val="dk1"/>
          </a:effectRef>
          <a:fontRef idx="minor">
            <a:schemeClr val="tx1"/>
          </a:fontRef>
        </p:style>
        <p:txBody>
          <a:bodyPr rtlCol="1" anchor="ctr"/>
          <a:lstStyle/>
          <a:p>
            <a:pPr algn="ctr"/>
            <a:endParaRPr lang="fa-IR"/>
          </a:p>
        </p:txBody>
      </p:sp>
      <p:sp>
        <p:nvSpPr>
          <p:cNvPr id="6" name="TextBox 5">
            <a:extLst>
              <a:ext uri="{FF2B5EF4-FFF2-40B4-BE49-F238E27FC236}">
                <a16:creationId xmlns:a16="http://schemas.microsoft.com/office/drawing/2014/main" id="{FDAA1DA5-204C-F0CA-9A9C-0FDB0C7CB9F8}"/>
              </a:ext>
            </a:extLst>
          </p:cNvPr>
          <p:cNvSpPr txBox="1"/>
          <p:nvPr/>
        </p:nvSpPr>
        <p:spPr>
          <a:xfrm>
            <a:off x="2447469" y="1820193"/>
            <a:ext cx="1476461" cy="369332"/>
          </a:xfrm>
          <a:prstGeom prst="rect">
            <a:avLst/>
          </a:prstGeom>
          <a:noFill/>
        </p:spPr>
        <p:txBody>
          <a:bodyPr wrap="square" rtlCol="1">
            <a:spAutoFit/>
          </a:bodyPr>
          <a:lstStyle/>
          <a:p>
            <a:pPr algn="r" rtl="1"/>
            <a:r>
              <a:rPr lang="fa-IR" dirty="0">
                <a:cs typeface="B Nazanin" panose="00000400000000000000" pitchFamily="2" charset="-78"/>
              </a:rPr>
              <a:t>سرایند</a:t>
            </a:r>
            <a:r>
              <a:rPr lang="fa-IR" dirty="0"/>
              <a:t> </a:t>
            </a:r>
            <a:r>
              <a:rPr lang="en-US" dirty="0">
                <a:latin typeface="Baskerville Old Face" panose="02020602080505020303" pitchFamily="18" charset="0"/>
              </a:rPr>
              <a:t>(header)</a:t>
            </a:r>
            <a:endParaRPr lang="fa-IR" dirty="0">
              <a:latin typeface="Baskerville Old Face" panose="02020602080505020303" pitchFamily="18" charset="0"/>
            </a:endParaRPr>
          </a:p>
        </p:txBody>
      </p:sp>
    </p:spTree>
    <p:extLst>
      <p:ext uri="{BB962C8B-B14F-4D97-AF65-F5344CB8AC3E}">
        <p14:creationId xmlns:p14="http://schemas.microsoft.com/office/powerpoint/2010/main" val="279345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wheel(1)">
                                      <p:cBhvr>
                                        <p:cTn id="26" dur="20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down)">
                                      <p:cBhvr>
                                        <p:cTn id="31" dur="500"/>
                                        <p:tgtEl>
                                          <p:spTgt spid="3">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6" dur="500"/>
                                        <p:tgtEl>
                                          <p:spTgt spid="3">
                                            <p:txEl>
                                              <p:pRg st="10" end="10"/>
                                            </p:txEl>
                                          </p:spTgt>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53" presetClass="entr" presetSubtype="16"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fltVal val="0"/>
                                          </p:val>
                                        </p:tav>
                                        <p:tav tm="100000">
                                          <p:val>
                                            <p:strVal val="#ppt_w"/>
                                          </p:val>
                                        </p:tav>
                                      </p:tavLst>
                                    </p:anim>
                                    <p:anim calcmode="lin" valueType="num">
                                      <p:cBhvr>
                                        <p:cTn id="42" dur="500" fill="hold"/>
                                        <p:tgtEl>
                                          <p:spTgt spid="6"/>
                                        </p:tgtEl>
                                        <p:attrNameLst>
                                          <p:attrName>ppt_h</p:attrName>
                                        </p:attrNameLst>
                                      </p:cBhvr>
                                      <p:tavLst>
                                        <p:tav tm="0">
                                          <p:val>
                                            <p:fltVal val="0"/>
                                          </p:val>
                                        </p:tav>
                                        <p:tav tm="100000">
                                          <p:val>
                                            <p:strVal val="#ppt_h"/>
                                          </p:val>
                                        </p:tav>
                                      </p:tavLst>
                                    </p:anim>
                                    <p:animEffect transition="in" filter="fad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CA5C5F-912C-B1A8-A189-7B4E3C74B817}"/>
              </a:ext>
            </a:extLst>
          </p:cNvPr>
          <p:cNvSpPr>
            <a:spLocks noGrp="1"/>
          </p:cNvSpPr>
          <p:nvPr>
            <p:ph idx="1"/>
          </p:nvPr>
        </p:nvSpPr>
        <p:spPr>
          <a:xfrm>
            <a:off x="354228" y="1316854"/>
            <a:ext cx="11132630" cy="1950129"/>
          </a:xfrm>
        </p:spPr>
        <p:txBody>
          <a:bodyPr/>
          <a:lstStyle/>
          <a:p>
            <a:pPr marL="0" marR="0" algn="r" rtl="1">
              <a:lnSpc>
                <a:spcPct val="107000"/>
              </a:lnSpc>
              <a:spcBef>
                <a:spcPts val="0"/>
              </a:spcBef>
              <a:spcAft>
                <a:spcPts val="800"/>
              </a:spcAft>
            </a:pPr>
            <a:r>
              <a:rPr lang="fa-IR" sz="1800" b="1" dirty="0">
                <a:effectLst/>
                <a:latin typeface="Calibri" panose="020F0502020204030204" pitchFamily="34" charset="0"/>
                <a:ea typeface="Calibri" panose="020F0502020204030204" pitchFamily="34" charset="0"/>
                <a:cs typeface="B Nikoo" panose="00000400000000000000" pitchFamily="2" charset="-78"/>
              </a:rPr>
              <a:t>آیا باید در هر کلاسی که می نویسیم یک </a:t>
            </a:r>
            <a:r>
              <a:rPr lang="en-US" sz="1800" b="1" cap="none" dirty="0">
                <a:effectLst/>
                <a:latin typeface="Myriad Pro" panose="020B0503030403020204" pitchFamily="34" charset="0"/>
                <a:ea typeface="Calibri" panose="020F0502020204030204" pitchFamily="34" charset="0"/>
                <a:cs typeface="B Nikoo" panose="00000400000000000000" pitchFamily="2" charset="-78"/>
              </a:rPr>
              <a:t>main</a:t>
            </a:r>
            <a:r>
              <a:rPr lang="fa-IR" sz="1800" b="1" dirty="0">
                <a:effectLst/>
                <a:latin typeface="Calibri" panose="020F0502020204030204" pitchFamily="34" charset="0"/>
                <a:ea typeface="Calibri" panose="020F0502020204030204" pitchFamily="34" charset="0"/>
                <a:cs typeface="B Nikoo" panose="00000400000000000000" pitchFamily="2" charset="-78"/>
              </a:rPr>
              <a:t> قرار دهیم؟</a:t>
            </a:r>
          </a:p>
          <a:p>
            <a:pPr marL="0" marR="0"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XB Titre" panose="02000506080000020004" pitchFamily="2" charset="-78"/>
                <a:ea typeface="Calibri" panose="020F0502020204030204" pitchFamily="34" charset="0"/>
                <a:cs typeface="XB Titre" panose="02000506080000020004" pitchFamily="2" charset="-78"/>
              </a:rPr>
              <a:t>خیر. یک برنامه‌ی جاوا ممکن است از ده‌ها (حتی صدها) کلاس استفاده کند، اما کافیست فقط </a:t>
            </a:r>
            <a:r>
              <a:rPr lang="fa-IR" sz="1800" i="1" dirty="0">
                <a:effectLst/>
                <a:latin typeface="XB Titre" panose="02000506080000020004" pitchFamily="2" charset="-78"/>
                <a:ea typeface="Calibri" panose="020F0502020204030204" pitchFamily="34" charset="0"/>
                <a:cs typeface="XB Titre" panose="02000506080000020004" pitchFamily="2" charset="-78"/>
              </a:rPr>
              <a:t>یکی</a:t>
            </a:r>
            <a:r>
              <a:rPr lang="fa-IR" sz="1800" dirty="0">
                <a:effectLst/>
                <a:latin typeface="XB Titre" panose="02000506080000020004" pitchFamily="2" charset="-78"/>
                <a:ea typeface="Calibri" panose="020F0502020204030204" pitchFamily="34" charset="0"/>
                <a:cs typeface="XB Titre" panose="02000506080000020004" pitchFamily="2" charset="-78"/>
              </a:rPr>
              <a:t> از آن کلاس‌ها شامل یک متد </a:t>
            </a:r>
            <a:r>
              <a:rPr lang="en-US" sz="1800" cap="none" dirty="0">
                <a:effectLst/>
                <a:latin typeface="XB Titre" panose="02000506080000020004" pitchFamily="2" charset="-78"/>
                <a:ea typeface="Calibri" panose="020F0502020204030204" pitchFamily="34" charset="0"/>
                <a:cs typeface="XB Titre" panose="02000506080000020004" pitchFamily="2" charset="-78"/>
              </a:rPr>
              <a:t>main</a:t>
            </a:r>
            <a:r>
              <a:rPr lang="en-US" sz="1800" b="1" dirty="0">
                <a:effectLst/>
                <a:latin typeface="XB Titre" panose="02000506080000020004" pitchFamily="2" charset="-78"/>
                <a:ea typeface="Calibri" panose="020F0502020204030204" pitchFamily="34" charset="0"/>
                <a:cs typeface="XB Titre" panose="02000506080000020004" pitchFamily="2" charset="-78"/>
              </a:rPr>
              <a:t> </a:t>
            </a:r>
            <a:r>
              <a:rPr lang="fa-IR" sz="1800" dirty="0">
                <a:effectLst/>
                <a:latin typeface="XB Titre" panose="02000506080000020004" pitchFamily="2" charset="-78"/>
                <a:ea typeface="Calibri" panose="020F0502020204030204" pitchFamily="34" charset="0"/>
                <a:cs typeface="XB Titre" panose="02000506080000020004" pitchFamily="2" charset="-78"/>
              </a:rPr>
              <a:t>باشد-همانی که اجرای برنامه را شروع می‌کند</a:t>
            </a:r>
            <a:r>
              <a:rPr lang="en-US" sz="1800" dirty="0">
                <a:effectLst/>
                <a:latin typeface="XB Titre" panose="02000506080000020004" pitchFamily="2" charset="-78"/>
                <a:ea typeface="Calibri" panose="020F0502020204030204" pitchFamily="34" charset="0"/>
                <a:cs typeface="XB Titre" panose="02000506080000020004" pitchFamily="2" charset="-78"/>
              </a:rPr>
              <a:t>.</a:t>
            </a:r>
          </a:p>
          <a:p>
            <a:endParaRPr lang="fa-IR" dirty="0"/>
          </a:p>
        </p:txBody>
      </p:sp>
      <p:sp>
        <p:nvSpPr>
          <p:cNvPr id="4" name="Slide Number Placeholder 3">
            <a:extLst>
              <a:ext uri="{FF2B5EF4-FFF2-40B4-BE49-F238E27FC236}">
                <a16:creationId xmlns:a16="http://schemas.microsoft.com/office/drawing/2014/main" id="{6EDF6901-DB23-4D65-90B1-EC7A34E2D89F}"/>
              </a:ext>
            </a:extLst>
          </p:cNvPr>
          <p:cNvSpPr>
            <a:spLocks noGrp="1"/>
          </p:cNvSpPr>
          <p:nvPr>
            <p:ph type="sldNum" sz="quarter" idx="12"/>
          </p:nvPr>
        </p:nvSpPr>
        <p:spPr/>
        <p:txBody>
          <a:bodyPr/>
          <a:lstStyle/>
          <a:p>
            <a:fld id="{21C7DF5F-4BF1-494D-A836-53F226D76E52}" type="slidenum">
              <a:rPr lang="en-US" smtClean="0"/>
              <a:t>14</a:t>
            </a:fld>
            <a:endParaRPr lang="en-US"/>
          </a:p>
        </p:txBody>
      </p:sp>
      <p:sp>
        <p:nvSpPr>
          <p:cNvPr id="2" name="Title 1">
            <a:extLst>
              <a:ext uri="{FF2B5EF4-FFF2-40B4-BE49-F238E27FC236}">
                <a16:creationId xmlns:a16="http://schemas.microsoft.com/office/drawing/2014/main" id="{692ABDCC-F0AB-10AF-296E-05743A3828AC}"/>
              </a:ext>
            </a:extLst>
          </p:cNvPr>
          <p:cNvSpPr txBox="1">
            <a:spLocks/>
          </p:cNvSpPr>
          <p:nvPr/>
        </p:nvSpPr>
        <p:spPr>
          <a:xfrm>
            <a:off x="4010277" y="390730"/>
            <a:ext cx="4171446"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latin typeface="Courier New" panose="02070309020205020404" pitchFamily="49" charset="0"/>
                <a:cs typeface="2  Titr" panose="00000700000000000000" pitchFamily="2" charset="-78"/>
              </a:rPr>
              <a:t>سوال در خصوص </a:t>
            </a:r>
            <a:r>
              <a:rPr lang="en-US" b="1" dirty="0">
                <a:solidFill>
                  <a:srgbClr val="0070C0"/>
                </a:solidFill>
                <a:latin typeface="Courier New" panose="02070309020205020404" pitchFamily="49" charset="0"/>
                <a:cs typeface="2  Titr" panose="00000700000000000000" pitchFamily="2" charset="-78"/>
              </a:rPr>
              <a:t>main</a:t>
            </a:r>
          </a:p>
        </p:txBody>
      </p:sp>
    </p:spTree>
    <p:extLst>
      <p:ext uri="{BB962C8B-B14F-4D97-AF65-F5344CB8AC3E}">
        <p14:creationId xmlns:p14="http://schemas.microsoft.com/office/powerpoint/2010/main" val="393250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F3C43D-34E4-F813-104A-93D21F8D36CA}"/>
              </a:ext>
            </a:extLst>
          </p:cNvPr>
          <p:cNvSpPr>
            <a:spLocks noGrp="1"/>
          </p:cNvSpPr>
          <p:nvPr>
            <p:ph idx="1"/>
          </p:nvPr>
        </p:nvSpPr>
        <p:spPr>
          <a:xfrm>
            <a:off x="435006" y="985422"/>
            <a:ext cx="11078484" cy="5681707"/>
          </a:xfrm>
        </p:spPr>
        <p:txBody>
          <a:bodyPr>
            <a:normAutofit/>
          </a:bodyPr>
          <a:lstStyle/>
          <a:p>
            <a:pPr algn="just">
              <a:lnSpc>
                <a:spcPct val="107000"/>
              </a:lnSpc>
              <a:spcBef>
                <a:spcPts val="0"/>
              </a:spcBef>
            </a:pPr>
            <a:r>
              <a:rPr lang="fa-IR" sz="1800" dirty="0">
                <a:effectLst/>
                <a:latin typeface="Times New Roman" panose="02020603050405020304" pitchFamily="18" charset="0"/>
                <a:ea typeface="Calibri" panose="020F0502020204030204" pitchFamily="34" charset="0"/>
                <a:cs typeface="B Nazanin" panose="00000400000000000000" pitchFamily="2" charset="-78"/>
              </a:rPr>
              <a:t>هنگامی که برنامه‌های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را می‌نویسید (مانند برنامه‌ی </a:t>
            </a:r>
            <a:r>
              <a:rPr lang="en-US" sz="1800" cap="none" dirty="0" err="1">
                <a:effectLst/>
                <a:latin typeface="TimesLTPro-Roman"/>
                <a:ea typeface="Calibri" panose="020F0502020204030204" pitchFamily="34" charset="0"/>
                <a:cs typeface="TimesLTPro-Roman"/>
              </a:rPr>
              <a:t>MyFirstApp</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اغلب می‌خواهید متنی برای نمایش در خروجی قرار دهید. برنامه‌نویسان از چنین متنی به عنوان یک </a:t>
            </a:r>
            <a:r>
              <a:rPr lang="fa-IR" sz="1800" i="1" dirty="0">
                <a:effectLst/>
                <a:latin typeface="Times New Roman" panose="02020603050405020304" pitchFamily="18" charset="0"/>
                <a:ea typeface="Calibri" panose="020F0502020204030204" pitchFamily="34" charset="0"/>
                <a:cs typeface="B Nazanin" panose="00000400000000000000" pitchFamily="2" charset="-78"/>
              </a:rPr>
              <a:t>رشته</a:t>
            </a:r>
            <a:r>
              <a:rPr lang="fa-IR" sz="1800" dirty="0">
                <a:effectLst/>
                <a:latin typeface="Times New Roman" panose="02020603050405020304" pitchFamily="18" charset="0"/>
                <a:ea typeface="Calibri" panose="020F0502020204030204" pitchFamily="34" charset="0"/>
                <a:cs typeface="B Nazanin" panose="00000400000000000000" pitchFamily="2" charset="-78"/>
              </a:rPr>
              <a:t> یاد می‌کنند. </a:t>
            </a:r>
          </a:p>
          <a:p>
            <a:pPr algn="just">
              <a:lnSpc>
                <a:spcPct val="107000"/>
              </a:lnSpc>
              <a:spcBef>
                <a:spcPts val="0"/>
              </a:spcBef>
            </a:pPr>
            <a:endParaRPr lang="fa-IR" sz="1800" dirty="0">
              <a:latin typeface="Times New Roman" panose="02020603050405020304" pitchFamily="18" charset="0"/>
              <a:ea typeface="Calibri" panose="020F0502020204030204" pitchFamily="34" charset="0"/>
              <a:cs typeface="B Nazanin" panose="00000400000000000000" pitchFamily="2" charset="-78"/>
            </a:endParaRPr>
          </a:p>
          <a:p>
            <a:pPr algn="just">
              <a:lnSpc>
                <a:spcPct val="107000"/>
              </a:lnSpc>
              <a:spcBef>
                <a:spcPts val="0"/>
              </a:spcBef>
            </a:pPr>
            <a:endParaRPr lang="fa-IR" sz="1800" dirty="0">
              <a:latin typeface="Times New Roman" panose="02020603050405020304" pitchFamily="18" charset="0"/>
              <a:ea typeface="Calibri" panose="020F0502020204030204" pitchFamily="34" charset="0"/>
              <a:cs typeface="B Nazanin" panose="00000400000000000000" pitchFamily="2" charset="-78"/>
            </a:endParaRPr>
          </a:p>
          <a:p>
            <a:pPr algn="just">
              <a:lnSpc>
                <a:spcPct val="107000"/>
              </a:lnSpc>
              <a:spcBef>
                <a:spcPts val="0"/>
              </a:spcBef>
            </a:pPr>
            <a:r>
              <a:rPr lang="fa-IR" sz="1800" dirty="0">
                <a:effectLst/>
                <a:latin typeface="Times New Roman" panose="02020603050405020304" pitchFamily="18" charset="0"/>
                <a:ea typeface="Calibri" panose="020F0502020204030204" pitchFamily="34" charset="0"/>
                <a:cs typeface="B Nazanin" panose="00000400000000000000" pitchFamily="2" charset="-78"/>
              </a:rPr>
              <a:t>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effectLst/>
                <a:latin typeface="Times New Roman" panose="02020603050405020304" pitchFamily="18" charset="0"/>
                <a:ea typeface="Calibri" panose="020F0502020204030204" pitchFamily="34" charset="0"/>
                <a:cs typeface="B Nazanin" panose="00000400000000000000" pitchFamily="2" charset="-78"/>
              </a:rPr>
              <a:t> یک رشته را به صورت واقعی با احاطه کردن متن در علامت‌های نقل قول مشخص می‌کنیم، مانند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"this text is surrounded by quotation marks."</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توجه شود که شما باید از علامت نقل قول دوتایی نه از علامت نقل قول تکی استفاده کنید. مثلا عبارت زیر رشته‌ی معتبری نیست: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'bad stuff here</a:t>
            </a:r>
            <a:r>
              <a:rPr lang="en-US" sz="1800" cap="none" dirty="0">
                <a:latin typeface="CourierPSPro-Regular"/>
                <a:ea typeface="Calibri" panose="020F0502020204030204" pitchFamily="34" charset="0"/>
                <a:cs typeface="CourierPSPro-Regular"/>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اما عبارت زیر یک رشته‌ی معتبر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"this string even has 'these' quotes inside."</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رشته نباید بیش از یک خط از یک برنامه را در بر بگیرد، لذا مورد زیر یک رشته‌ی معتبر نیست: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"this is really</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bad stuff</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right here."</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5" name="Title 1">
            <a:extLst>
              <a:ext uri="{FF2B5EF4-FFF2-40B4-BE49-F238E27FC236}">
                <a16:creationId xmlns:a16="http://schemas.microsoft.com/office/drawing/2014/main" id="{5E288136-C259-DAA5-63BB-940CDDCDF2C1}"/>
              </a:ext>
            </a:extLst>
          </p:cNvPr>
          <p:cNvSpPr txBox="1">
            <a:spLocks/>
          </p:cNvSpPr>
          <p:nvPr/>
        </p:nvSpPr>
        <p:spPr>
          <a:xfrm>
            <a:off x="5572217" y="425752"/>
            <a:ext cx="1047565"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رشته</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362245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50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B500BB-7741-E88F-7E3E-235818BCD8F0}"/>
              </a:ext>
            </a:extLst>
          </p:cNvPr>
          <p:cNvSpPr>
            <a:spLocks noGrp="1"/>
          </p:cNvSpPr>
          <p:nvPr>
            <p:ph idx="1"/>
          </p:nvPr>
        </p:nvSpPr>
        <p:spPr>
          <a:xfrm>
            <a:off x="264419" y="772144"/>
            <a:ext cx="11663162" cy="5832464"/>
          </a:xfrm>
        </p:spPr>
        <p:txBody>
          <a:bodyPr>
            <a:noAutofit/>
          </a:bodyPr>
          <a:lstStyle/>
          <a:p>
            <a:pPr marL="0" marR="0" algn="just" rtl="1">
              <a:lnSpc>
                <a:spcPct val="107000"/>
              </a:lnSpc>
              <a:spcBef>
                <a:spcPts val="0"/>
              </a:spcBef>
              <a:spcAft>
                <a:spcPts val="0"/>
              </a:spcAft>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0" algn="just">
              <a:lnSpc>
                <a:spcPct val="107000"/>
              </a:lnSpc>
              <a:spcBef>
                <a:spcPts val="0"/>
              </a:spcBef>
            </a:pPr>
            <a:r>
              <a:rPr lang="en-US" sz="1800" dirty="0">
                <a:latin typeface="Baskerville Old Face" panose="02020602080505020303" pitchFamily="18" charset="0"/>
                <a:ea typeface="Calibri" panose="020F0502020204030204" pitchFamily="34" charset="0"/>
                <a:cs typeface="B Nazanin" panose="00000400000000000000" pitchFamily="2" charset="-78"/>
              </a:rPr>
              <a:t>S</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ystem</a:t>
            </a:r>
            <a:r>
              <a:rPr lang="fa-IR" sz="1800" dirty="0">
                <a:latin typeface="Calibri" panose="020F0502020204030204" pitchFamily="34" charset="0"/>
                <a:ea typeface="Calibri" panose="020F0502020204030204" pitchFamily="34" charset="0"/>
                <a:cs typeface="B Nazanin" panose="00000400000000000000" pitchFamily="2" charset="-78"/>
              </a:rPr>
              <a:t> یک کلاس و بخشی از بسته‌ی </a:t>
            </a:r>
            <a:r>
              <a:rPr lang="en-US" sz="1800" cap="none" dirty="0" err="1">
                <a:latin typeface="Baskerville Old Face" panose="02020602080505020303" pitchFamily="18" charset="0"/>
                <a:ea typeface="Calibri" panose="020F0502020204030204" pitchFamily="34" charset="0"/>
                <a:cs typeface="B Nazanin" panose="00000400000000000000" pitchFamily="2" charset="-78"/>
              </a:rPr>
              <a:t>java.lang</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1800" cap="none" dirty="0">
                <a:latin typeface="2  Titr" panose="00000700000000000000" pitchFamily="2" charset="-78"/>
                <a:ea typeface="Calibri" panose="020F0502020204030204" pitchFamily="34" charset="0"/>
                <a:cs typeface="B Nazanin" panose="00000400000000000000" pitchFamily="2" charset="-78"/>
              </a:rPr>
              <a:t> </a:t>
            </a:r>
            <a:r>
              <a:rPr lang="fa-IR" sz="1800" dirty="0">
                <a:latin typeface="2  Titr" panose="00000700000000000000" pitchFamily="2" charset="-78"/>
                <a:ea typeface="Calibri" panose="020F0502020204030204" pitchFamily="34" charset="0"/>
                <a:cs typeface="B Nazanin" panose="00000400000000000000" pitchFamily="2" charset="-78"/>
              </a:rPr>
              <a:t>است که با وجود </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import</a:t>
            </a:r>
            <a:r>
              <a:rPr lang="en-US" sz="1800" dirty="0">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 نشدن</a:t>
            </a:r>
            <a:r>
              <a:rPr lang="en-US" sz="1800" cap="none" dirty="0" err="1">
                <a:latin typeface="Baskerville Old Face" panose="02020602080505020303" pitchFamily="18" charset="0"/>
                <a:ea typeface="Calibri" panose="020F0502020204030204" pitchFamily="34" charset="0"/>
                <a:cs typeface="B Nazanin" panose="00000400000000000000" pitchFamily="2" charset="-78"/>
              </a:rPr>
              <a:t>java.lang</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1800" cap="none" dirty="0">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در ابتدا، در درون هر برنامه می‌تواند مورد استفاده قرار گیرد.</a:t>
            </a:r>
            <a:endParaRPr lang="en-US"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0" algn="just">
              <a:lnSpc>
                <a:spcPct val="107000"/>
              </a:lnSpc>
              <a:spcBef>
                <a:spcPts val="0"/>
              </a:spcBef>
            </a:pPr>
            <a:r>
              <a:rPr lang="fa-IR" sz="1800" dirty="0">
                <a:latin typeface="Times New Roman" panose="02020603050405020304" pitchFamily="18" charset="0"/>
                <a:ea typeface="Calibri" panose="020F0502020204030204" pitchFamily="34" charset="0"/>
                <a:cs typeface="B Nazanin" panose="00000400000000000000" pitchFamily="2" charset="-78"/>
              </a:rPr>
              <a:t>برای چاپ رشته‌ی دلخواه </a:t>
            </a:r>
            <a:r>
              <a:rPr lang="en-US" sz="1800" cap="none" dirty="0">
                <a:latin typeface="Times New Roman" panose="02020603050405020304" pitchFamily="18" charset="0"/>
                <a:ea typeface="Calibri" panose="020F0502020204030204" pitchFamily="34" charset="0"/>
                <a:cs typeface="B Nazanin" panose="00000400000000000000" pitchFamily="2" charset="-78"/>
              </a:rPr>
              <a:t>sample</a:t>
            </a:r>
            <a:r>
              <a:rPr lang="fa-IR" sz="1800" dirty="0">
                <a:latin typeface="Times New Roman" panose="02020603050405020304" pitchFamily="18" charset="0"/>
                <a:ea typeface="Calibri" panose="020F0502020204030204" pitchFamily="34" charset="0"/>
                <a:cs typeface="B Nazanin" panose="00000400000000000000" pitchFamily="2" charset="-78"/>
              </a:rPr>
              <a:t> در </a:t>
            </a:r>
            <a:r>
              <a:rPr lang="en-US" sz="1800" dirty="0">
                <a:latin typeface="Times New Roman" panose="02020603050405020304" pitchFamily="18" charset="0"/>
                <a:ea typeface="Calibri" panose="020F0502020204030204" pitchFamily="34" charset="0"/>
                <a:cs typeface="B Nazanin" panose="00000400000000000000" pitchFamily="2" charset="-78"/>
              </a:rPr>
              <a:t>J</a:t>
            </a:r>
            <a:r>
              <a:rPr lang="en-US" sz="1800" cap="none" dirty="0">
                <a:latin typeface="Times New Roman" panose="02020603050405020304" pitchFamily="18" charset="0"/>
                <a:ea typeface="Calibri" panose="020F0502020204030204" pitchFamily="34" charset="0"/>
                <a:cs typeface="B Nazanin" panose="00000400000000000000" pitchFamily="2" charset="-78"/>
              </a:rPr>
              <a:t>ava</a:t>
            </a:r>
            <a:r>
              <a:rPr lang="fa-IR" sz="1800" dirty="0">
                <a:latin typeface="Times New Roman" panose="02020603050405020304" pitchFamily="18" charset="0"/>
                <a:ea typeface="Calibri" panose="020F0502020204030204" pitchFamily="34" charset="0"/>
                <a:cs typeface="B Nazanin" panose="00000400000000000000" pitchFamily="2" charset="-78"/>
              </a:rPr>
              <a:t> می توان از دستور </a:t>
            </a:r>
            <a:r>
              <a:rPr lang="en-US" sz="1800" dirty="0" err="1">
                <a:latin typeface="CourierPSPro-Regular"/>
                <a:ea typeface="Calibri" panose="020F0502020204030204" pitchFamily="34" charset="0"/>
                <a:cs typeface="B Nazanin" panose="00000400000000000000" pitchFamily="2" charset="-78"/>
              </a:rPr>
              <a:t>S</a:t>
            </a:r>
            <a:r>
              <a:rPr lang="en-US" sz="1800" cap="none" dirty="0" err="1">
                <a:latin typeface="CourierPSPro-Regular"/>
                <a:ea typeface="Calibri" panose="020F0502020204030204" pitchFamily="34" charset="0"/>
                <a:cs typeface="B Nazanin" panose="00000400000000000000" pitchFamily="2" charset="-78"/>
              </a:rPr>
              <a:t>ystem.out.print</a:t>
            </a:r>
            <a:r>
              <a:rPr lang="en-US" sz="1800" cap="none" dirty="0">
                <a:latin typeface="CourierPSPro-Regular"/>
                <a:ea typeface="Calibri" panose="020F0502020204030204" pitchFamily="34" charset="0"/>
                <a:cs typeface="B Nazanin" panose="00000400000000000000" pitchFamily="2" charset="-78"/>
              </a:rPr>
              <a:t>(sample)</a:t>
            </a:r>
            <a:r>
              <a:rPr lang="fa-IR" sz="1800" cap="none" dirty="0">
                <a:latin typeface="CourierPSPro-Regular"/>
                <a:ea typeface="Calibri" panose="020F0502020204030204" pitchFamily="34" charset="0"/>
                <a:cs typeface="B Nazanin" panose="00000400000000000000" pitchFamily="2" charset="-78"/>
              </a:rPr>
              <a:t> استفاده نمود.</a:t>
            </a:r>
          </a:p>
          <a:p>
            <a:pPr marL="0" algn="just">
              <a:lnSpc>
                <a:spcPct val="107000"/>
              </a:lnSpc>
              <a:spcBef>
                <a:spcPts val="0"/>
              </a:spcBef>
            </a:pPr>
            <a:endParaRPr lang="fa-IR" sz="1800" cap="none" dirty="0">
              <a:latin typeface="CourierPSPro-Regular"/>
              <a:ea typeface="Calibri" panose="020F0502020204030204" pitchFamily="34" charset="0"/>
              <a:cs typeface="B Nazanin" panose="00000400000000000000" pitchFamily="2" charset="-78"/>
            </a:endParaRPr>
          </a:p>
          <a:p>
            <a:pPr marL="0" algn="just">
              <a:lnSpc>
                <a:spcPct val="107000"/>
              </a:lnSpc>
              <a:spcBef>
                <a:spcPts val="0"/>
              </a:spcBef>
            </a:pPr>
            <a:r>
              <a:rPr lang="fa-IR" sz="1800" cap="none" dirty="0">
                <a:latin typeface="CourierPSPro-Regular"/>
                <a:ea typeface="Calibri" panose="020F0502020204030204" pitchFamily="34" charset="0"/>
                <a:cs typeface="2  Homa" panose="00000400000000000000" pitchFamily="2" charset="-78"/>
              </a:rPr>
              <a:t>مثال: یک فایل </a:t>
            </a:r>
            <a:r>
              <a:rPr lang="en-US" sz="1800" cap="none" dirty="0">
                <a:latin typeface="CourierPSPro-Regular"/>
                <a:ea typeface="Calibri" panose="020F0502020204030204" pitchFamily="34" charset="0"/>
                <a:cs typeface="2  Homa" panose="00000400000000000000" pitchFamily="2" charset="-78"/>
              </a:rPr>
              <a:t>Java</a:t>
            </a:r>
            <a:r>
              <a:rPr lang="fa-IR" sz="1800" cap="none" dirty="0">
                <a:latin typeface="CourierPSPro-Regular"/>
                <a:ea typeface="Calibri" panose="020F0502020204030204" pitchFamily="34" charset="0"/>
                <a:cs typeface="2  Homa" panose="00000400000000000000" pitchFamily="2" charset="-78"/>
              </a:rPr>
              <a:t>ی کامل اگر صرفا شامل دستور </a:t>
            </a:r>
            <a:r>
              <a:rPr lang="en-US" sz="1800" cap="none" dirty="0" err="1">
                <a:latin typeface="Courier New" panose="02070309020205020404" pitchFamily="49" charset="0"/>
                <a:cs typeface="2  Homa" panose="00000400000000000000" pitchFamily="2" charset="-78"/>
              </a:rPr>
              <a:t>System.out.print</a:t>
            </a:r>
            <a:r>
              <a:rPr lang="en-US" sz="1800" cap="none" dirty="0">
                <a:latin typeface="Courier New" panose="02070309020205020404" pitchFamily="49" charset="0"/>
                <a:cs typeface="2  Homa" panose="00000400000000000000" pitchFamily="2" charset="-78"/>
              </a:rPr>
              <a:t>("Hello world!");</a:t>
            </a:r>
            <a:r>
              <a:rPr lang="fa-IR" sz="1800" cap="none" dirty="0">
                <a:latin typeface="Courier New" panose="02070309020205020404" pitchFamily="49" charset="0"/>
                <a:cs typeface="2  Homa" panose="00000400000000000000" pitchFamily="2" charset="-78"/>
              </a:rPr>
              <a:t> </a:t>
            </a:r>
            <a:r>
              <a:rPr lang="fa-IR" sz="1800" dirty="0">
                <a:cs typeface="2  Homa" panose="00000400000000000000" pitchFamily="2" charset="-78"/>
              </a:rPr>
              <a:t>باشد خروجی در خط فرمان به صورت زیر می‌باشد:</a:t>
            </a:r>
            <a:endParaRPr lang="fa-IR" sz="1800" cap="none" dirty="0">
              <a:latin typeface="CourierPSPro-Regular"/>
              <a:ea typeface="Calibri" panose="020F0502020204030204" pitchFamily="34" charset="0"/>
              <a:cs typeface="2  Homa" panose="00000400000000000000" pitchFamily="2" charset="-78"/>
            </a:endParaRPr>
          </a:p>
          <a:p>
            <a:pPr marL="0" algn="just">
              <a:lnSpc>
                <a:spcPct val="107000"/>
              </a:lnSpc>
              <a:spcBef>
                <a:spcPts val="0"/>
              </a:spcBef>
            </a:pPr>
            <a:endParaRPr lang="fa-IR" sz="1800" cap="none" dirty="0">
              <a:latin typeface="CourierPSPro-Regular"/>
              <a:ea typeface="Calibri" panose="020F0502020204030204" pitchFamily="34" charset="0"/>
              <a:cs typeface="B Nazanin" panose="00000400000000000000" pitchFamily="2" charset="-78"/>
            </a:endParaRPr>
          </a:p>
          <a:p>
            <a:pPr marL="0" algn="just">
              <a:lnSpc>
                <a:spcPct val="107000"/>
              </a:lnSpc>
              <a:spcBef>
                <a:spcPts val="0"/>
              </a:spcBef>
            </a:pPr>
            <a:endParaRPr lang="fa-IR" sz="1800" cap="none" dirty="0">
              <a:latin typeface="CourierPSPro-Regular"/>
              <a:ea typeface="Calibri" panose="020F0502020204030204" pitchFamily="34" charset="0"/>
              <a:cs typeface="B Nazanin" panose="00000400000000000000" pitchFamily="2" charset="-78"/>
            </a:endParaRPr>
          </a:p>
          <a:p>
            <a:pPr marL="0" algn="just">
              <a:lnSpc>
                <a:spcPct val="107000"/>
              </a:lnSpc>
              <a:spcBef>
                <a:spcPts val="0"/>
              </a:spcBef>
            </a:pPr>
            <a:endParaRPr lang="fa-IR" sz="1800" cap="none" dirty="0">
              <a:latin typeface="CourierPSPro-Regular"/>
              <a:ea typeface="Calibri" panose="020F0502020204030204" pitchFamily="34" charset="0"/>
              <a:cs typeface="B Nazanin" panose="00000400000000000000" pitchFamily="2" charset="-78"/>
            </a:endParaRPr>
          </a:p>
          <a:p>
            <a:pPr marL="0" algn="just">
              <a:lnSpc>
                <a:spcPct val="107000"/>
              </a:lnSpc>
              <a:spcBef>
                <a:spcPts val="0"/>
              </a:spcBef>
            </a:pPr>
            <a:r>
              <a:rPr lang="fa-IR" sz="1800" cap="none" dirty="0">
                <a:latin typeface="CourierPSPro-Regular"/>
                <a:ea typeface="Calibri" panose="020F0502020204030204" pitchFamily="34" charset="0"/>
                <a:cs typeface="B Nazanin" panose="00000400000000000000" pitchFamily="2" charset="-78"/>
              </a:rPr>
              <a:t> </a:t>
            </a:r>
            <a:r>
              <a:rPr lang="fa-IR" sz="1800" dirty="0">
                <a:latin typeface="Times New Roman" panose="02020603050405020304" pitchFamily="18" charset="0"/>
                <a:ea typeface="Calibri" panose="020F0502020204030204" pitchFamily="34" charset="0"/>
                <a:cs typeface="B Nazanin" panose="00000400000000000000" pitchFamily="2" charset="-78"/>
              </a:rPr>
              <a:t>دستور </a:t>
            </a:r>
            <a:r>
              <a:rPr lang="en-US" sz="1800" dirty="0" err="1">
                <a:latin typeface="CourierPSPro-Regular"/>
                <a:ea typeface="Calibri" panose="020F0502020204030204" pitchFamily="34" charset="0"/>
                <a:cs typeface="B Nazanin" panose="00000400000000000000" pitchFamily="2" charset="-78"/>
              </a:rPr>
              <a:t>S</a:t>
            </a:r>
            <a:r>
              <a:rPr lang="en-US" sz="1800" cap="none" dirty="0" err="1">
                <a:latin typeface="CourierPSPro-Regular"/>
                <a:ea typeface="Calibri" panose="020F0502020204030204" pitchFamily="34" charset="0"/>
                <a:cs typeface="B Nazanin" panose="00000400000000000000" pitchFamily="2" charset="-78"/>
              </a:rPr>
              <a:t>ystem.out.print</a:t>
            </a:r>
            <a:r>
              <a:rPr lang="en-US" sz="1800" cap="none" dirty="0">
                <a:latin typeface="CourierPSPro-Regular"/>
                <a:ea typeface="Calibri" panose="020F0502020204030204" pitchFamily="34" charset="0"/>
                <a:cs typeface="B Nazanin" panose="00000400000000000000" pitchFamily="2" charset="-78"/>
              </a:rPr>
              <a:t>()</a:t>
            </a:r>
            <a:r>
              <a:rPr lang="fa-IR" sz="1800" cap="none" dirty="0">
                <a:latin typeface="CourierPSPro-Regular"/>
                <a:ea typeface="Calibri" panose="020F0502020204030204" pitchFamily="34" charset="0"/>
                <a:cs typeface="B Nazanin" panose="00000400000000000000" pitchFamily="2" charset="-78"/>
              </a:rPr>
              <a:t> </a:t>
            </a:r>
            <a:r>
              <a:rPr lang="fa-IR" sz="1800" dirty="0">
                <a:latin typeface="Times New Roman" panose="02020603050405020304" pitchFamily="18" charset="0"/>
                <a:ea typeface="Calibri" panose="020F0502020204030204" pitchFamily="34" charset="0"/>
                <a:cs typeface="B Nazanin" panose="00000400000000000000" pitchFamily="2" charset="-78"/>
              </a:rPr>
              <a:t>نمایش کاراکترها را از جایی که آخرین دستورالعمل تمام شده بود ادامه می‌دهد.</a:t>
            </a:r>
            <a:r>
              <a:rPr lang="fa-IR" sz="1800" dirty="0">
                <a:latin typeface="Calibri" panose="020F0502020204030204" pitchFamily="34" charset="0"/>
                <a:ea typeface="Calibri" panose="020F0502020204030204" pitchFamily="34" charset="0"/>
                <a:cs typeface="B Nazanin" panose="00000400000000000000" pitchFamily="2" charset="-78"/>
              </a:rPr>
              <a:t> </a:t>
            </a:r>
          </a:p>
          <a:p>
            <a:pPr marL="0" algn="just">
              <a:lnSpc>
                <a:spcPct val="107000"/>
              </a:lnSpc>
              <a:spcBef>
                <a:spcPts val="0"/>
              </a:spcBef>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pPr>
            <a:r>
              <a:rPr lang="fa-IR" sz="1800" dirty="0">
                <a:latin typeface="Calibri" panose="020F0502020204030204" pitchFamily="34" charset="0"/>
                <a:ea typeface="Calibri" panose="020F0502020204030204" pitchFamily="34" charset="0"/>
                <a:cs typeface="B Nazanin" panose="00000400000000000000" pitchFamily="2" charset="-78"/>
              </a:rPr>
              <a:t>بنابراین نوشتن دو دستور متوالی چاپ به صورت زیر نیز منجر به همان خروجی خواهد شد.</a:t>
            </a:r>
            <a:endParaRPr lang="en-US" sz="1800" dirty="0">
              <a:latin typeface="Calibri" panose="020F0502020204030204" pitchFamily="34" charset="0"/>
              <a:ea typeface="Calibri" panose="020F0502020204030204" pitchFamily="34" charset="0"/>
              <a:cs typeface="B Nazanin" panose="00000400000000000000" pitchFamily="2" charset="-78"/>
            </a:endParaRPr>
          </a:p>
          <a:p>
            <a:pPr algn="l" rtl="0"/>
            <a:r>
              <a:rPr lang="en-US" sz="1800" cap="none" dirty="0" err="1">
                <a:latin typeface="Courier New" panose="02070309020205020404" pitchFamily="49" charset="0"/>
                <a:cs typeface="Courier New" panose="02070309020205020404" pitchFamily="49" charset="0"/>
              </a:rPr>
              <a:t>System.out.print</a:t>
            </a:r>
            <a:r>
              <a:rPr lang="en-US" sz="1800" cap="none" dirty="0">
                <a:latin typeface="Courier New" panose="02070309020205020404" pitchFamily="49" charset="0"/>
                <a:cs typeface="Courier New" panose="02070309020205020404" pitchFamily="49" charset="0"/>
              </a:rPr>
              <a:t>("Hello"); </a:t>
            </a:r>
            <a:r>
              <a:rPr lang="en-US" sz="1800" cap="none" dirty="0" err="1">
                <a:latin typeface="Courier New" panose="02070309020205020404" pitchFamily="49" charset="0"/>
                <a:cs typeface="Courier New" panose="02070309020205020404" pitchFamily="49" charset="0"/>
              </a:rPr>
              <a:t>System.out.print</a:t>
            </a:r>
            <a:r>
              <a:rPr lang="en-US" sz="1800" cap="none" dirty="0">
                <a:latin typeface="Courier New" panose="02070309020205020404" pitchFamily="49" charset="0"/>
                <a:cs typeface="Courier New" panose="02070309020205020404" pitchFamily="49" charset="0"/>
              </a:rPr>
              <a:t>(" world!");</a:t>
            </a:r>
          </a:p>
          <a:p>
            <a:pPr algn="l" rtl="0"/>
            <a:endParaRPr lang="en-US" sz="1800" cap="none" dirty="0">
              <a:latin typeface="Courier New" panose="02070309020205020404" pitchFamily="49" charset="0"/>
              <a:ea typeface="Calibri" panose="020F0502020204030204" pitchFamily="34" charset="0"/>
              <a:cs typeface="Courier New" panose="02070309020205020404" pitchFamily="49" charset="0"/>
            </a:endParaRPr>
          </a:p>
          <a:p>
            <a:pPr algn="r"/>
            <a:r>
              <a:rPr lang="fa-IR" sz="1800" dirty="0">
                <a:latin typeface="B Nazanin" panose="00000400000000000000" pitchFamily="2" charset="-78"/>
                <a:ea typeface="Calibri" panose="020F0502020204030204" pitchFamily="34" charset="0"/>
                <a:cs typeface="B Nazanin" panose="00000400000000000000" pitchFamily="2" charset="-78"/>
              </a:rPr>
              <a:t>قرار دادن پرانتزها ولو درونشان تهی باشد الزامیست. </a:t>
            </a:r>
          </a:p>
          <a:p>
            <a:pPr algn="r"/>
            <a:endParaRPr lang="fa-IR" sz="1800" cap="none" dirty="0">
              <a:latin typeface="Courier New" panose="02070309020205020404" pitchFamily="49" charset="0"/>
              <a:ea typeface="Calibri" panose="020F0502020204030204" pitchFamily="34"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B2692392-40BC-59FF-2B8C-FEDC474C6B12}"/>
              </a:ext>
            </a:extLst>
          </p:cNvPr>
          <p:cNvSpPr>
            <a:spLocks noGrp="1"/>
          </p:cNvSpPr>
          <p:nvPr>
            <p:ph type="sldNum" sz="quarter" idx="12"/>
          </p:nvPr>
        </p:nvSpPr>
        <p:spPr/>
        <p:txBody>
          <a:bodyPr/>
          <a:lstStyle/>
          <a:p>
            <a:fld id="{21C7DF5F-4BF1-494D-A836-53F226D76E52}" type="slidenum">
              <a:rPr lang="en-US" smtClean="0"/>
              <a:t>16</a:t>
            </a:fld>
            <a:endParaRPr lang="en-US"/>
          </a:p>
        </p:txBody>
      </p:sp>
      <p:sp>
        <p:nvSpPr>
          <p:cNvPr id="2" name="Title 1">
            <a:extLst>
              <a:ext uri="{FF2B5EF4-FFF2-40B4-BE49-F238E27FC236}">
                <a16:creationId xmlns:a16="http://schemas.microsoft.com/office/drawing/2014/main" id="{3C8F8950-B464-54D0-BE8B-D18FFB10E456}"/>
              </a:ext>
            </a:extLst>
          </p:cNvPr>
          <p:cNvSpPr txBox="1">
            <a:spLocks/>
          </p:cNvSpPr>
          <p:nvPr/>
        </p:nvSpPr>
        <p:spPr>
          <a:xfrm>
            <a:off x="527222" y="399119"/>
            <a:ext cx="10560908"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cs typeface="2  Titr" panose="00000700000000000000" pitchFamily="2" charset="-78"/>
              </a:rPr>
              <a:t>چاپ رشته با استفاده از </a:t>
            </a:r>
            <a:r>
              <a:rPr lang="en-US" sz="3600" b="1" dirty="0" err="1">
                <a:solidFill>
                  <a:srgbClr val="0070C0"/>
                </a:solidFill>
                <a:effectLst/>
                <a:latin typeface="Courier New" panose="02070309020205020404" pitchFamily="49" charset="0"/>
                <a:ea typeface="Calibri" panose="020F0502020204030204" pitchFamily="34" charset="0"/>
                <a:cs typeface="2  Titr" panose="00000700000000000000" pitchFamily="2" charset="-78"/>
              </a:rPr>
              <a:t>S</a:t>
            </a:r>
            <a:r>
              <a:rPr lang="en-US" sz="3600" b="1" cap="none" dirty="0" err="1">
                <a:solidFill>
                  <a:srgbClr val="0070C0"/>
                </a:solidFill>
                <a:effectLst/>
                <a:latin typeface="Courier New" panose="02070309020205020404" pitchFamily="49" charset="0"/>
                <a:ea typeface="Calibri" panose="020F0502020204030204" pitchFamily="34" charset="0"/>
                <a:cs typeface="2  Titr" panose="00000700000000000000" pitchFamily="2" charset="-78"/>
              </a:rPr>
              <a:t>ystem.out.print</a:t>
            </a:r>
            <a:r>
              <a:rPr lang="en-US" sz="3600" b="1" cap="none" dirty="0">
                <a:solidFill>
                  <a:srgbClr val="0070C0"/>
                </a:solidFill>
                <a:effectLst/>
                <a:latin typeface="Courier New" panose="02070309020205020404" pitchFamily="49" charset="0"/>
                <a:ea typeface="Calibri" panose="020F0502020204030204" pitchFamily="34" charset="0"/>
                <a:cs typeface="2  Titr" panose="00000700000000000000" pitchFamily="2" charset="-78"/>
              </a:rPr>
              <a:t>()</a:t>
            </a:r>
            <a:r>
              <a:rPr lang="fa-IR" b="1" dirty="0">
                <a:solidFill>
                  <a:srgbClr val="0070C0"/>
                </a:solidFill>
                <a:cs typeface="2  Titr" panose="00000700000000000000" pitchFamily="2" charset="-78"/>
              </a:rPr>
              <a:t> در </a:t>
            </a:r>
            <a:r>
              <a:rPr lang="en-US" b="1" dirty="0">
                <a:solidFill>
                  <a:srgbClr val="0070C0"/>
                </a:solidFill>
                <a:latin typeface="Baskerville Old Face" panose="02020602080505020303" pitchFamily="18" charset="0"/>
                <a:cs typeface="2  Titr" panose="00000700000000000000" pitchFamily="2" charset="-78"/>
              </a:rPr>
              <a:t>Java</a:t>
            </a:r>
          </a:p>
        </p:txBody>
      </p:sp>
      <p:pic>
        <p:nvPicPr>
          <p:cNvPr id="6" name="Picture 5">
            <a:extLst>
              <a:ext uri="{FF2B5EF4-FFF2-40B4-BE49-F238E27FC236}">
                <a16:creationId xmlns:a16="http://schemas.microsoft.com/office/drawing/2014/main" id="{448702AC-E4E9-2082-C444-981DA5E2B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0498" y="3112866"/>
            <a:ext cx="1991003" cy="371527"/>
          </a:xfrm>
          <a:prstGeom prst="rect">
            <a:avLst/>
          </a:prstGeom>
        </p:spPr>
      </p:pic>
    </p:spTree>
    <p:extLst>
      <p:ext uri="{BB962C8B-B14F-4D97-AF65-F5344CB8AC3E}">
        <p14:creationId xmlns:p14="http://schemas.microsoft.com/office/powerpoint/2010/main" val="93735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12" end="12"/>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B500BB-7741-E88F-7E3E-235818BCD8F0}"/>
              </a:ext>
            </a:extLst>
          </p:cNvPr>
          <p:cNvSpPr>
            <a:spLocks noGrp="1"/>
          </p:cNvSpPr>
          <p:nvPr>
            <p:ph idx="1"/>
          </p:nvPr>
        </p:nvSpPr>
        <p:spPr>
          <a:xfrm>
            <a:off x="264419" y="772144"/>
            <a:ext cx="11663162" cy="5832464"/>
          </a:xfrm>
        </p:spPr>
        <p:txBody>
          <a:bodyPr>
            <a:noAutofit/>
          </a:bodyPr>
          <a:lstStyle/>
          <a:p>
            <a:pPr algn="just">
              <a:lnSpc>
                <a:spcPct val="107000"/>
              </a:lnSpc>
              <a:spcBef>
                <a:spcPts val="0"/>
              </a:spcBef>
            </a:pPr>
            <a:r>
              <a:rPr lang="fa-IR" sz="1800" dirty="0">
                <a:effectLst/>
                <a:latin typeface="Times New Roman" panose="02020603050405020304" pitchFamily="18" charset="0"/>
                <a:ea typeface="Calibri" panose="020F0502020204030204" pitchFamily="34" charset="0"/>
                <a:cs typeface="B Nazanin" panose="00000400000000000000" pitchFamily="2" charset="-78"/>
              </a:rPr>
              <a:t>جهت چاپ رشته‌ی دلخواه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sample</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به طوری که </a:t>
            </a:r>
            <a:r>
              <a:rPr lang="fa-IR" sz="1800" dirty="0">
                <a:latin typeface="B Nazanin" panose="00000400000000000000" pitchFamily="2" charset="-78"/>
                <a:ea typeface="Calibri" panose="020F0502020204030204" pitchFamily="34" charset="0"/>
                <a:cs typeface="B Nazanin" panose="00000400000000000000" pitchFamily="2" charset="-78"/>
              </a:rPr>
              <a:t>پس از چاپ رشته مکان نما به خط بعدی منتقل ‌شود </a:t>
            </a:r>
            <a:r>
              <a:rPr lang="fa-IR" sz="1800" dirty="0">
                <a:effectLst/>
                <a:latin typeface="Times New Roman" panose="02020603050405020304" pitchFamily="18" charset="0"/>
                <a:ea typeface="Calibri" panose="020F0502020204030204" pitchFamily="34" charset="0"/>
                <a:cs typeface="B Nazanin" panose="00000400000000000000" pitchFamily="2" charset="-78"/>
              </a:rPr>
              <a:t>از دستور </a:t>
            </a:r>
            <a:r>
              <a:rPr lang="en-US" sz="1800" dirty="0" err="1">
                <a:effectLst/>
                <a:latin typeface="Courier New" panose="02070309020205020404" pitchFamily="49" charset="0"/>
                <a:ea typeface="Calibri" panose="020F0502020204030204" pitchFamily="34" charset="0"/>
                <a:cs typeface="B Nazanin" panose="00000400000000000000" pitchFamily="2" charset="-78"/>
              </a:rPr>
              <a:t>S</a:t>
            </a:r>
            <a:r>
              <a:rPr lang="en-US" sz="1800" cap="none" dirty="0" err="1">
                <a:effectLst/>
                <a:latin typeface="Courier New" panose="02070309020205020404" pitchFamily="49" charset="0"/>
                <a:ea typeface="Calibri" panose="020F0502020204030204" pitchFamily="34" charset="0"/>
                <a:cs typeface="B Nazanin" panose="00000400000000000000" pitchFamily="2" charset="-78"/>
              </a:rPr>
              <a:t>ystem.out.println</a:t>
            </a:r>
            <a:r>
              <a:rPr lang="en-US" sz="1800" cap="none" dirty="0">
                <a:effectLst/>
                <a:latin typeface="Courier New" panose="02070309020205020404" pitchFamily="49" charset="0"/>
                <a:ea typeface="Calibri" panose="020F0502020204030204" pitchFamily="34" charset="0"/>
                <a:cs typeface="B Nazanin" panose="00000400000000000000" pitchFamily="2" charset="-78"/>
              </a:rPr>
              <a:t>(sample)</a:t>
            </a:r>
            <a:r>
              <a:rPr lang="fa-IR" sz="1800" cap="none" dirty="0">
                <a:effectLst/>
                <a:latin typeface="Courier New" panose="02070309020205020404" pitchFamily="49" charset="0"/>
                <a:ea typeface="Calibri" panose="020F0502020204030204" pitchFamily="34" charset="0"/>
                <a:cs typeface="B Nazanin" panose="00000400000000000000" pitchFamily="2" charset="-78"/>
              </a:rPr>
              <a:t> </a:t>
            </a:r>
            <a:r>
              <a:rPr lang="fa-IR" sz="1800" dirty="0">
                <a:effectLst/>
                <a:latin typeface="Times New Roman" panose="02020603050405020304" pitchFamily="18" charset="0"/>
                <a:ea typeface="Calibri" panose="020F0502020204030204" pitchFamily="34" charset="0"/>
                <a:cs typeface="B Nazanin" panose="00000400000000000000" pitchFamily="2" charset="-78"/>
              </a:rPr>
              <a:t>استفاده می‌کنیم.</a:t>
            </a:r>
            <a:r>
              <a:rPr lang="fa-IR" sz="1800" dirty="0">
                <a:effectLst/>
                <a:latin typeface="B Nazanin" panose="00000400000000000000" pitchFamily="2" charset="-78"/>
                <a:ea typeface="Calibri" panose="020F0502020204030204" pitchFamily="34" charset="0"/>
                <a:cs typeface="B Nazanin" panose="00000400000000000000" pitchFamily="2" charset="-78"/>
              </a:rPr>
              <a:t> </a:t>
            </a:r>
          </a:p>
          <a:p>
            <a:pPr marL="0" algn="just">
              <a:lnSpc>
                <a:spcPct val="107000"/>
              </a:lnSpc>
              <a:spcBef>
                <a:spcPts val="0"/>
              </a:spcBef>
            </a:pPr>
            <a:endParaRPr lang="fa-IR" sz="1800" dirty="0">
              <a:effectLst/>
              <a:latin typeface="B Nazanin" panose="00000400000000000000" pitchFamily="2" charset="-78"/>
              <a:ea typeface="Calibri" panose="020F0502020204030204" pitchFamily="34" charset="0"/>
              <a:cs typeface="B Nazanin" panose="00000400000000000000" pitchFamily="2" charset="-78"/>
            </a:endParaRPr>
          </a:p>
          <a:p>
            <a:pPr marL="0" algn="just">
              <a:lnSpc>
                <a:spcPct val="107000"/>
              </a:lnSpc>
              <a:spcBef>
                <a:spcPts val="0"/>
              </a:spcBef>
            </a:pPr>
            <a:endParaRPr lang="fa-IR" sz="1800" dirty="0">
              <a:latin typeface="B Nazanin" panose="00000400000000000000" pitchFamily="2" charset="-78"/>
              <a:ea typeface="Calibri" panose="020F0502020204030204" pitchFamily="34" charset="0"/>
              <a:cs typeface="B Nazanin" panose="00000400000000000000" pitchFamily="2" charset="-78"/>
            </a:endParaRPr>
          </a:p>
          <a:p>
            <a:pPr marL="0" algn="just">
              <a:lnSpc>
                <a:spcPct val="107000"/>
              </a:lnSpc>
              <a:spcBef>
                <a:spcPts val="0"/>
              </a:spcBef>
            </a:pPr>
            <a:r>
              <a:rPr lang="fa-IR" sz="1800" dirty="0">
                <a:latin typeface="B Nazanin" panose="00000400000000000000" pitchFamily="2" charset="-78"/>
                <a:ea typeface="Calibri" panose="020F0502020204030204" pitchFamily="34" charset="0"/>
                <a:cs typeface="B Nazanin" panose="00000400000000000000" pitchFamily="2" charset="-78"/>
              </a:rPr>
              <a:t>بنابراین </a:t>
            </a:r>
            <a:r>
              <a:rPr lang="fa-IR" sz="1800" dirty="0">
                <a:effectLst/>
                <a:latin typeface="B Nazanin" panose="00000400000000000000" pitchFamily="2" charset="-78"/>
                <a:ea typeface="Calibri" panose="020F0502020204030204" pitchFamily="34" charset="0"/>
                <a:cs typeface="B Nazanin" panose="00000400000000000000" pitchFamily="2" charset="-78"/>
              </a:rPr>
              <a:t>دستور </a:t>
            </a:r>
            <a:r>
              <a:rPr lang="en-US" sz="1800" dirty="0" err="1">
                <a:latin typeface="Courier New" panose="02070309020205020404" pitchFamily="49" charset="0"/>
                <a:ea typeface="Calibri" panose="020F0502020204030204" pitchFamily="34" charset="0"/>
                <a:cs typeface="B Nazanin" panose="00000400000000000000" pitchFamily="2" charset="-78"/>
              </a:rPr>
              <a:t>S</a:t>
            </a:r>
            <a:r>
              <a:rPr lang="en-US" sz="1800" cap="none" dirty="0" err="1">
                <a:latin typeface="Courier New" panose="02070309020205020404" pitchFamily="49" charset="0"/>
                <a:ea typeface="Calibri" panose="020F0502020204030204" pitchFamily="34" charset="0"/>
                <a:cs typeface="B Nazanin" panose="00000400000000000000" pitchFamily="2" charset="-78"/>
              </a:rPr>
              <a:t>ystem.out.println</a:t>
            </a:r>
            <a:r>
              <a:rPr lang="en-US" sz="1800" cap="none" dirty="0">
                <a:latin typeface="Courier New" panose="02070309020205020404" pitchFamily="49" charset="0"/>
                <a:ea typeface="Calibri" panose="020F0502020204030204" pitchFamily="34" charset="0"/>
                <a:cs typeface="B Nazanin" panose="00000400000000000000" pitchFamily="2" charset="-78"/>
              </a:rPr>
              <a:t>(sample)</a:t>
            </a:r>
            <a:r>
              <a:rPr lang="fa-IR" sz="1800" cap="none" dirty="0">
                <a:latin typeface="Courier New" panose="02070309020205020404" pitchFamily="49" charset="0"/>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باعث ایجاد یک خط جدید </a:t>
            </a:r>
            <a:r>
              <a:rPr lang="fa-IR" sz="1800" cap="none" dirty="0">
                <a:solidFill>
                  <a:srgbClr val="000000"/>
                </a:solidFill>
                <a:latin typeface="Calibri" panose="020F0502020204030204" pitchFamily="34" charset="0"/>
                <a:ea typeface="Calibri" panose="020F0502020204030204" pitchFamily="34" charset="0"/>
                <a:cs typeface="B Nazanin" panose="00000400000000000000" pitchFamily="2" charset="-78"/>
              </a:rPr>
              <a:t>در خروجی</a:t>
            </a:r>
            <a:r>
              <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می‌شود. </a:t>
            </a:r>
          </a:p>
          <a:p>
            <a:pPr marL="0" algn="just">
              <a:lnSpc>
                <a:spcPct val="107000"/>
              </a:lnSpc>
              <a:spcBef>
                <a:spcPts val="0"/>
              </a:spcBef>
            </a:pPr>
            <a:endParaRPr lang="fa-IR" sz="1800" dirty="0">
              <a:latin typeface="B Nazanin" panose="00000400000000000000" pitchFamily="2" charset="-78"/>
              <a:ea typeface="Calibri" panose="020F0502020204030204" pitchFamily="34" charset="0"/>
              <a:cs typeface="B Nazanin" panose="00000400000000000000" pitchFamily="2" charset="-78"/>
            </a:endParaRPr>
          </a:p>
          <a:p>
            <a:pPr marL="0" algn="just">
              <a:lnSpc>
                <a:spcPct val="107000"/>
              </a:lnSpc>
              <a:spcBef>
                <a:spcPts val="0"/>
              </a:spcBef>
            </a:pPr>
            <a:endParaRPr lang="fa-IR" sz="1800" dirty="0">
              <a:latin typeface="B Nazanin" panose="00000400000000000000" pitchFamily="2" charset="-78"/>
              <a:ea typeface="Calibri" panose="020F0502020204030204" pitchFamily="34" charset="0"/>
              <a:cs typeface="B Nazanin" panose="00000400000000000000" pitchFamily="2" charset="-78"/>
            </a:endParaRPr>
          </a:p>
          <a:p>
            <a:pPr marL="0" algn="just">
              <a:lnSpc>
                <a:spcPct val="107000"/>
              </a:lnSpc>
              <a:spcBef>
                <a:spcPts val="0"/>
              </a:spcBef>
            </a:pPr>
            <a:r>
              <a:rPr lang="fa-IR" sz="1800" dirty="0">
                <a:latin typeface="B Nazanin" panose="00000400000000000000" pitchFamily="2" charset="-78"/>
                <a:ea typeface="Calibri" panose="020F0502020204030204" pitchFamily="34" charset="0"/>
                <a:cs typeface="2  Homa" panose="00000400000000000000" pitchFamily="2" charset="-78"/>
              </a:rPr>
              <a:t>مثال:</a:t>
            </a:r>
          </a:p>
          <a:p>
            <a:pPr algn="just" rtl="0">
              <a:lnSpc>
                <a:spcPct val="107000"/>
              </a:lnSpc>
              <a:spcBef>
                <a:spcPts val="0"/>
              </a:spcBef>
            </a:pPr>
            <a:r>
              <a:rPr lang="en-US" cap="none" dirty="0">
                <a:latin typeface="Courier New" panose="02070309020205020404" pitchFamily="49" charset="0"/>
                <a:cs typeface="Courier New" panose="02070309020205020404" pitchFamily="49" charset="0"/>
              </a:rPr>
              <a:t> </a:t>
            </a:r>
            <a:r>
              <a:rPr lang="en-US" cap="none" dirty="0" err="1">
                <a:latin typeface="Courier New" panose="02070309020205020404" pitchFamily="49" charset="0"/>
                <a:cs typeface="Courier New" panose="02070309020205020404" pitchFamily="49" charset="0"/>
              </a:rPr>
              <a:t>System.out.println</a:t>
            </a:r>
            <a:r>
              <a:rPr lang="en-US" cap="none" dirty="0">
                <a:latin typeface="Courier New" panose="02070309020205020404" pitchFamily="49" charset="0"/>
                <a:cs typeface="Courier New" panose="02070309020205020404" pitchFamily="49" charset="0"/>
              </a:rPr>
              <a:t>("Hello world!");</a:t>
            </a:r>
          </a:p>
          <a:p>
            <a:pPr algn="just" rtl="0">
              <a:lnSpc>
                <a:spcPct val="107000"/>
              </a:lnSpc>
              <a:spcBef>
                <a:spcPts val="0"/>
              </a:spcBef>
            </a:pPr>
            <a:endParaRPr lang="en-US" sz="1800" cap="none" dirty="0">
              <a:latin typeface="Courier New" panose="02070309020205020404" pitchFamily="49" charset="0"/>
              <a:ea typeface="Calibri" panose="020F0502020204030204" pitchFamily="34" charset="0"/>
              <a:cs typeface="Courier New" panose="02070309020205020404" pitchFamily="49" charset="0"/>
            </a:endParaRPr>
          </a:p>
          <a:p>
            <a:pPr algn="just" rtl="0">
              <a:lnSpc>
                <a:spcPct val="107000"/>
              </a:lnSpc>
              <a:spcBef>
                <a:spcPts val="0"/>
              </a:spcBef>
            </a:pPr>
            <a:endParaRPr lang="fa-IR" sz="1800" cap="none" dirty="0">
              <a:latin typeface="Courier New" panose="02070309020205020404" pitchFamily="49" charset="0"/>
              <a:ea typeface="Calibri" panose="020F0502020204030204" pitchFamily="34" charset="0"/>
              <a:cs typeface="Courier New" panose="02070309020205020404" pitchFamily="49" charset="0"/>
            </a:endParaRPr>
          </a:p>
          <a:p>
            <a:pPr marL="0" algn="just">
              <a:lnSpc>
                <a:spcPct val="107000"/>
              </a:lnSpc>
              <a:spcBef>
                <a:spcPts val="0"/>
              </a:spcBef>
            </a:pPr>
            <a:endParaRPr lang="fa-IR" sz="1800" dirty="0">
              <a:effectLst/>
              <a:latin typeface="B Nazanin" panose="00000400000000000000" pitchFamily="2" charset="-78"/>
              <a:ea typeface="Calibri" panose="020F0502020204030204" pitchFamily="34" charset="0"/>
              <a:cs typeface="B Nazanin" panose="00000400000000000000" pitchFamily="2" charset="-78"/>
            </a:endParaRPr>
          </a:p>
          <a:p>
            <a:pPr marL="0" marR="0" indent="0" algn="just" rtl="1">
              <a:lnSpc>
                <a:spcPct val="107000"/>
              </a:lnSpc>
              <a:spcBef>
                <a:spcPts val="0"/>
              </a:spcBef>
              <a:spcAft>
                <a:spcPts val="0"/>
              </a:spcAft>
              <a:buNone/>
            </a:pPr>
            <a:endParaRPr lang="fa-IR" sz="1800" cap="none"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en-US" sz="1800" dirty="0">
                <a:latin typeface="Times New Roman" panose="02020603050405020304" pitchFamily="18" charset="0"/>
                <a:ea typeface="Calibri" panose="020F0502020204030204" pitchFamily="34" charset="0"/>
                <a:cs typeface="B Nazanin" panose="00000400000000000000" pitchFamily="2" charset="-78"/>
              </a:rPr>
              <a:t>J</a:t>
            </a:r>
            <a:r>
              <a:rPr lang="en-US" sz="1800" cap="none" dirty="0">
                <a:latin typeface="Times New Roman" panose="02020603050405020304" pitchFamily="18" charset="0"/>
                <a:ea typeface="Calibri" panose="020F0502020204030204" pitchFamily="34" charset="0"/>
                <a:cs typeface="B Nazanin" panose="00000400000000000000" pitchFamily="2" charset="-78"/>
              </a:rPr>
              <a:t>ava</a:t>
            </a:r>
            <a:r>
              <a:rPr lang="fa-IR" sz="1800" dirty="0">
                <a:latin typeface="Times New Roman" panose="02020603050405020304" pitchFamily="18" charset="0"/>
                <a:ea typeface="Calibri" panose="020F0502020204030204" pitchFamily="34" charset="0"/>
                <a:cs typeface="B Nazanin" panose="00000400000000000000" pitchFamily="2" charset="-78"/>
              </a:rPr>
              <a:t> با زبان‌های </a:t>
            </a:r>
            <a:r>
              <a:rPr lang="en-US" sz="1800" dirty="0">
                <a:latin typeface="Times New Roman" panose="02020603050405020304" pitchFamily="18" charset="0"/>
                <a:ea typeface="Calibri" panose="020F0502020204030204" pitchFamily="34" charset="0"/>
                <a:cs typeface="B Nazanin" panose="00000400000000000000" pitchFamily="2" charset="-78"/>
              </a:rPr>
              <a:t>C</a:t>
            </a:r>
            <a:r>
              <a:rPr lang="en-US" sz="1800" dirty="0">
                <a:latin typeface="B Nazanin" panose="00000400000000000000" pitchFamily="2" charset="-78"/>
                <a:ea typeface="Calibri" panose="020F0502020204030204" pitchFamily="34" charset="0"/>
                <a:cs typeface="B Nazanin" panose="00000400000000000000" pitchFamily="2" charset="-78"/>
              </a:rPr>
              <a:t> </a:t>
            </a:r>
            <a:r>
              <a:rPr lang="fa-IR" sz="1800" dirty="0">
                <a:latin typeface="B Nazanin" panose="00000400000000000000" pitchFamily="2" charset="-78"/>
                <a:ea typeface="Calibri" panose="020F0502020204030204" pitchFamily="34" charset="0"/>
                <a:cs typeface="B Nazanin" panose="00000400000000000000" pitchFamily="2" charset="-78"/>
              </a:rPr>
              <a:t> یا </a:t>
            </a:r>
            <a:r>
              <a:rPr lang="en-US" sz="1800" dirty="0">
                <a:latin typeface="Times New Roman" panose="02020603050405020304" pitchFamily="18" charset="0"/>
                <a:ea typeface="Calibri" panose="020F0502020204030204" pitchFamily="34" charset="0"/>
                <a:cs typeface="B Nazanin" panose="00000400000000000000" pitchFamily="2" charset="-78"/>
              </a:rPr>
              <a:t>C++</a:t>
            </a:r>
            <a:r>
              <a:rPr lang="fa-IR" sz="1800" dirty="0">
                <a:latin typeface="Times New Roman" panose="02020603050405020304" pitchFamily="18" charset="0"/>
                <a:ea typeface="Calibri" panose="020F0502020204030204" pitchFamily="34" charset="0"/>
                <a:cs typeface="B Nazanin" panose="00000400000000000000" pitchFamily="2" charset="-78"/>
              </a:rPr>
              <a:t> وجوه اشتراکی متعددی دارد. به عنوان مثال </a:t>
            </a:r>
            <a:r>
              <a:rPr lang="en-US" sz="1800" dirty="0">
                <a:latin typeface="Times New Roman" panose="02020603050405020304" pitchFamily="18" charset="0"/>
                <a:ea typeface="Calibri" panose="020F0502020204030204" pitchFamily="34" charset="0"/>
                <a:cs typeface="B Nazanin" panose="00000400000000000000" pitchFamily="2" charset="-78"/>
              </a:rPr>
              <a:t>J</a:t>
            </a:r>
            <a:r>
              <a:rPr lang="en-US" sz="1800" cap="none" dirty="0">
                <a:latin typeface="Times New Roman" panose="02020603050405020304" pitchFamily="18" charset="0"/>
                <a:ea typeface="Calibri" panose="020F0502020204030204" pitchFamily="34" charset="0"/>
                <a:cs typeface="B Nazanin" panose="00000400000000000000" pitchFamily="2" charset="-78"/>
              </a:rPr>
              <a:t>ava</a:t>
            </a:r>
            <a:r>
              <a:rPr lang="en-US" sz="1800" dirty="0">
                <a:latin typeface="B Nazanin" panose="00000400000000000000" pitchFamily="2" charset="-78"/>
                <a:ea typeface="Calibri" panose="020F0502020204030204" pitchFamily="34" charset="0"/>
                <a:cs typeface="B Nazanin" panose="00000400000000000000" pitchFamily="2" charset="-78"/>
              </a:rPr>
              <a:t> </a:t>
            </a:r>
            <a:r>
              <a:rPr lang="fa-IR" sz="1800" dirty="0">
                <a:latin typeface="B Nazanin" panose="00000400000000000000" pitchFamily="2" charset="-78"/>
                <a:ea typeface="Calibri" panose="020F0502020204030204" pitchFamily="34" charset="0"/>
                <a:cs typeface="B Nazanin" panose="00000400000000000000" pitchFamily="2" charset="-78"/>
              </a:rPr>
              <a:t> نیز از دنباله‌های گریز، یعنی ترکیب دو کاراکتر مانند </a:t>
            </a:r>
            <a:r>
              <a:rPr lang="en-US" sz="1800" cap="none" dirty="0">
                <a:latin typeface="Times New Roman" panose="02020603050405020304" pitchFamily="18" charset="0"/>
                <a:ea typeface="Calibri" panose="020F0502020204030204" pitchFamily="34" charset="0"/>
              </a:rPr>
              <a:t>n</a:t>
            </a:r>
            <a:r>
              <a:rPr lang="fa-IR" sz="1800" dirty="0">
                <a:latin typeface="Calibri" panose="020F0502020204030204" pitchFamily="34" charset="0"/>
                <a:ea typeface="Calibri" panose="020F0502020204030204" pitchFamily="34" charset="0"/>
              </a:rPr>
              <a:t>\</a:t>
            </a:r>
            <a:r>
              <a:rPr lang="fa-IR" sz="1800" dirty="0">
                <a:latin typeface="Times New Roman" panose="02020603050405020304" pitchFamily="18" charset="0"/>
                <a:ea typeface="Calibri" panose="020F0502020204030204" pitchFamily="34" charset="0"/>
                <a:cs typeface="B Nazanin" panose="00000400000000000000" pitchFamily="2" charset="-78"/>
              </a:rPr>
              <a:t>، </a:t>
            </a:r>
            <a:r>
              <a:rPr lang="en-US" sz="1800" dirty="0">
                <a:latin typeface="Times New Roman" panose="02020603050405020304" pitchFamily="18" charset="0"/>
                <a:ea typeface="Calibri" panose="020F0502020204030204" pitchFamily="34" charset="0"/>
              </a:rPr>
              <a:t>\</a:t>
            </a:r>
            <a:r>
              <a:rPr lang="en-US" sz="1800" cap="none" dirty="0">
                <a:latin typeface="Times New Roman" panose="02020603050405020304" pitchFamily="18" charset="0"/>
                <a:ea typeface="Calibri" panose="020F0502020204030204" pitchFamily="34" charset="0"/>
              </a:rPr>
              <a:t>t</a:t>
            </a:r>
            <a:r>
              <a:rPr lang="fa-IR" sz="1800" dirty="0">
                <a:latin typeface="Times New Roman" panose="02020603050405020304" pitchFamily="18" charset="0"/>
                <a:ea typeface="Calibri" panose="020F0502020204030204" pitchFamily="34" charset="0"/>
              </a:rPr>
              <a:t> </a:t>
            </a:r>
            <a:r>
              <a:rPr lang="fa-IR" sz="1800" dirty="0">
                <a:latin typeface="Times New Roman" panose="02020603050405020304" pitchFamily="18" charset="0"/>
                <a:ea typeface="Calibri" panose="020F0502020204030204" pitchFamily="34" charset="0"/>
                <a:cs typeface="B Nazanin" panose="00000400000000000000" pitchFamily="2" charset="-78"/>
              </a:rPr>
              <a:t>و ... که عمل مشخصی را انجام می‌دهند پشتیبانی می‌کند.</a:t>
            </a:r>
          </a:p>
          <a:p>
            <a:pPr marL="0" indent="0" algn="just">
              <a:lnSpc>
                <a:spcPct val="107000"/>
              </a:lnSpc>
              <a:spcBef>
                <a:spcPts val="0"/>
              </a:spcBef>
              <a:spcAft>
                <a:spcPts val="800"/>
              </a:spcAft>
              <a:buNone/>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nSpc>
                <a:spcPct val="107000"/>
              </a:lnSpc>
              <a:spcBef>
                <a:spcPts val="0"/>
              </a:spcBef>
            </a:pPr>
            <a:r>
              <a:rPr lang="fa-IR" sz="1800" dirty="0">
                <a:latin typeface="Times New Roman" panose="02020603050405020304" pitchFamily="18" charset="0"/>
                <a:ea typeface="Calibri" panose="020F0502020204030204" pitchFamily="34" charset="0"/>
                <a:cs typeface="B Nazanin" panose="00000400000000000000" pitchFamily="2" charset="-78"/>
              </a:rPr>
              <a:t>با توجه به این مطلب خروجی بالا را می‌توان از طریق دستورالعمل زیر نیز تولید نمود:</a:t>
            </a:r>
            <a:endParaRPr lang="en-US" sz="1800" dirty="0">
              <a:latin typeface="Calibri" panose="020F0502020204030204" pitchFamily="34" charset="0"/>
              <a:ea typeface="Calibri" panose="020F0502020204030204" pitchFamily="34" charset="0"/>
              <a:cs typeface="B Nazanin" panose="00000400000000000000" pitchFamily="2" charset="-78"/>
            </a:endParaRPr>
          </a:p>
          <a:p>
            <a:pPr marL="0" marR="0" indent="0" algn="l" rtl="0">
              <a:lnSpc>
                <a:spcPct val="107000"/>
              </a:lnSpc>
              <a:spcBef>
                <a:spcPts val="0"/>
              </a:spcBef>
              <a:spcAft>
                <a:spcPts val="0"/>
              </a:spcAft>
              <a:buNone/>
            </a:pPr>
            <a:r>
              <a:rPr lang="en-US" sz="1800" cap="none" dirty="0" err="1">
                <a:solidFill>
                  <a:srgbClr val="000000"/>
                </a:solidFill>
                <a:latin typeface="Courier New" panose="02070309020205020404" pitchFamily="49" charset="0"/>
                <a:ea typeface="Times New Roman" panose="02020603050405020304" pitchFamily="18" charset="0"/>
                <a:cs typeface="B Nazanin" panose="00000400000000000000" pitchFamily="2" charset="-78"/>
              </a:rPr>
              <a:t>System.</a:t>
            </a:r>
            <a:r>
              <a:rPr lang="en-US" sz="1800" i="1" cap="none" dirty="0" err="1">
                <a:solidFill>
                  <a:srgbClr val="000000"/>
                </a:solidFill>
                <a:latin typeface="Courier New" panose="02070309020205020404" pitchFamily="49" charset="0"/>
                <a:ea typeface="Times New Roman" panose="02020603050405020304" pitchFamily="18" charset="0"/>
                <a:cs typeface="B Nazanin" panose="00000400000000000000" pitchFamily="2" charset="-78"/>
              </a:rPr>
              <a:t>out</a:t>
            </a:r>
            <a:r>
              <a:rPr lang="en-US" sz="1800" cap="none" dirty="0" err="1">
                <a:solidFill>
                  <a:srgbClr val="000000"/>
                </a:solidFill>
                <a:latin typeface="Courier New" panose="02070309020205020404" pitchFamily="49" charset="0"/>
                <a:ea typeface="Times New Roman" panose="02020603050405020304" pitchFamily="18" charset="0"/>
                <a:cs typeface="B Nazanin" panose="00000400000000000000" pitchFamily="2" charset="-78"/>
              </a:rPr>
              <a:t>.print</a:t>
            </a:r>
            <a:r>
              <a:rPr lang="en-US" sz="1800" cap="none" dirty="0">
                <a:solidFill>
                  <a:srgbClr val="000000"/>
                </a:solidFill>
                <a:latin typeface="Courier New" panose="02070309020205020404" pitchFamily="49" charset="0"/>
                <a:ea typeface="Times New Roman" panose="02020603050405020304" pitchFamily="18" charset="0"/>
                <a:cs typeface="B Nazanin" panose="00000400000000000000" pitchFamily="2" charset="-78"/>
              </a:rPr>
              <a:t>("</a:t>
            </a:r>
            <a:r>
              <a:rPr lang="en-US" sz="1800" cap="none" dirty="0">
                <a:latin typeface="Courier New" panose="02070309020205020404" pitchFamily="49" charset="0"/>
                <a:cs typeface="Courier New" panose="02070309020205020404" pitchFamily="49" charset="0"/>
              </a:rPr>
              <a:t>Hello world!\n</a:t>
            </a:r>
            <a:r>
              <a:rPr lang="en-US" sz="1800" cap="none" dirty="0">
                <a:solidFill>
                  <a:srgbClr val="000000"/>
                </a:solidFill>
                <a:latin typeface="Courier New" panose="02070309020205020404" pitchFamily="49" charset="0"/>
                <a:ea typeface="Times New Roman" panose="02020603050405020304" pitchFamily="18" charset="0"/>
                <a:cs typeface="B Nazanin" panose="00000400000000000000" pitchFamily="2" charset="-78"/>
              </a:rPr>
              <a:t>");</a:t>
            </a:r>
            <a:endParaRPr lang="en-US" sz="1800" cap="none" dirty="0">
              <a:latin typeface="Calibri" panose="020F0502020204030204" pitchFamily="34" charset="0"/>
              <a:ea typeface="Calibri" panose="020F0502020204030204" pitchFamily="34" charset="0"/>
              <a:cs typeface="B Nazanin" panose="00000400000000000000" pitchFamily="2" charset="-78"/>
            </a:endParaRPr>
          </a:p>
          <a:p>
            <a:pPr marL="0" indent="0" algn="just">
              <a:lnSpc>
                <a:spcPct val="107000"/>
              </a:lnSpc>
              <a:spcBef>
                <a:spcPts val="0"/>
              </a:spcBef>
              <a:buNone/>
            </a:pPr>
            <a:r>
              <a:rPr lang="en-US" sz="1800" dirty="0">
                <a:latin typeface="Times New Roman" panose="02020603050405020304" pitchFamily="18" charset="0"/>
                <a:ea typeface="Calibri" panose="020F0502020204030204" pitchFamily="34" charset="0"/>
                <a:cs typeface="B Nazanin" panose="00000400000000000000" pitchFamily="2" charset="-78"/>
              </a:rPr>
              <a:t> </a:t>
            </a:r>
            <a:endParaRPr lang="en-US" sz="1800" dirty="0">
              <a:latin typeface="Calibri" panose="020F0502020204030204" pitchFamily="34" charset="0"/>
              <a:ea typeface="Calibri" panose="020F0502020204030204" pitchFamily="34" charset="0"/>
              <a:cs typeface="B Nazanin" panose="00000400000000000000" pitchFamily="2" charset="-78"/>
            </a:endParaRPr>
          </a:p>
          <a:p>
            <a:pPr marL="0" marR="0" indent="0" algn="l" rtl="0">
              <a:lnSpc>
                <a:spcPct val="107000"/>
              </a:lnSpc>
              <a:spcBef>
                <a:spcPts val="0"/>
              </a:spcBef>
              <a:spcAft>
                <a:spcPts val="0"/>
              </a:spcAft>
              <a:buNone/>
            </a:pPr>
            <a:endParaRPr lang="en-US" sz="1800" cap="none" dirty="0">
              <a:latin typeface="CourierPSPro-Regular"/>
              <a:ea typeface="Calibri" panose="020F0502020204030204" pitchFamily="34" charset="0"/>
              <a:cs typeface="B Nazanin" panose="00000400000000000000" pitchFamily="2" charset="-78"/>
            </a:endParaRPr>
          </a:p>
          <a:p>
            <a:pPr marL="0" marR="0" indent="0" algn="r">
              <a:lnSpc>
                <a:spcPct val="107000"/>
              </a:lnSpc>
              <a:spcBef>
                <a:spcPts val="0"/>
              </a:spcBef>
              <a:spcAft>
                <a:spcPts val="0"/>
              </a:spcAft>
              <a:buNone/>
            </a:pPr>
            <a:endParaRPr lang="en-US" sz="1800" cap="none"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4" name="Slide Number Placeholder 3">
            <a:extLst>
              <a:ext uri="{FF2B5EF4-FFF2-40B4-BE49-F238E27FC236}">
                <a16:creationId xmlns:a16="http://schemas.microsoft.com/office/drawing/2014/main" id="{B2692392-40BC-59FF-2B8C-FEDC474C6B12}"/>
              </a:ext>
            </a:extLst>
          </p:cNvPr>
          <p:cNvSpPr>
            <a:spLocks noGrp="1"/>
          </p:cNvSpPr>
          <p:nvPr>
            <p:ph type="sldNum" sz="quarter" idx="12"/>
          </p:nvPr>
        </p:nvSpPr>
        <p:spPr/>
        <p:txBody>
          <a:bodyPr/>
          <a:lstStyle/>
          <a:p>
            <a:fld id="{21C7DF5F-4BF1-494D-A836-53F226D76E52}" type="slidenum">
              <a:rPr lang="en-US" smtClean="0"/>
              <a:t>17</a:t>
            </a:fld>
            <a:endParaRPr lang="en-US"/>
          </a:p>
        </p:txBody>
      </p:sp>
      <p:sp>
        <p:nvSpPr>
          <p:cNvPr id="2" name="Title 1">
            <a:extLst>
              <a:ext uri="{FF2B5EF4-FFF2-40B4-BE49-F238E27FC236}">
                <a16:creationId xmlns:a16="http://schemas.microsoft.com/office/drawing/2014/main" id="{3C8F8950-B464-54D0-BE8B-D18FFB10E456}"/>
              </a:ext>
            </a:extLst>
          </p:cNvPr>
          <p:cNvSpPr txBox="1">
            <a:spLocks/>
          </p:cNvSpPr>
          <p:nvPr/>
        </p:nvSpPr>
        <p:spPr>
          <a:xfrm>
            <a:off x="527222" y="157538"/>
            <a:ext cx="10560908"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cs typeface="2  Titr" panose="00000700000000000000" pitchFamily="2" charset="-78"/>
              </a:rPr>
              <a:t>چاپ رشته با استفاده از </a:t>
            </a:r>
            <a:r>
              <a:rPr lang="en-US" sz="3600" b="1" dirty="0" err="1">
                <a:solidFill>
                  <a:srgbClr val="0070C0"/>
                </a:solidFill>
                <a:effectLst/>
                <a:latin typeface="Courier New" panose="02070309020205020404" pitchFamily="49" charset="0"/>
                <a:ea typeface="Calibri" panose="020F0502020204030204" pitchFamily="34" charset="0"/>
                <a:cs typeface="2  Titr" panose="00000700000000000000" pitchFamily="2" charset="-78"/>
              </a:rPr>
              <a:t>S</a:t>
            </a:r>
            <a:r>
              <a:rPr lang="en-US" sz="3600" b="1" cap="none" dirty="0" err="1">
                <a:solidFill>
                  <a:srgbClr val="0070C0"/>
                </a:solidFill>
                <a:effectLst/>
                <a:latin typeface="Courier New" panose="02070309020205020404" pitchFamily="49" charset="0"/>
                <a:ea typeface="Calibri" panose="020F0502020204030204" pitchFamily="34" charset="0"/>
                <a:cs typeface="2  Titr" panose="00000700000000000000" pitchFamily="2" charset="-78"/>
              </a:rPr>
              <a:t>ystem.out.println</a:t>
            </a:r>
            <a:r>
              <a:rPr lang="fa-IR" b="1" dirty="0">
                <a:solidFill>
                  <a:srgbClr val="0070C0"/>
                </a:solidFill>
                <a:cs typeface="2  Titr" panose="00000700000000000000" pitchFamily="2" charset="-78"/>
              </a:rPr>
              <a:t> در </a:t>
            </a:r>
            <a:r>
              <a:rPr lang="en-US" b="1" dirty="0">
                <a:solidFill>
                  <a:srgbClr val="0070C0"/>
                </a:solidFill>
                <a:latin typeface="Baskerville Old Face" panose="02020602080505020303" pitchFamily="18" charset="0"/>
                <a:cs typeface="2  Titr" panose="00000700000000000000" pitchFamily="2" charset="-78"/>
              </a:rPr>
              <a:t>Java</a:t>
            </a:r>
          </a:p>
        </p:txBody>
      </p:sp>
      <p:pic>
        <p:nvPicPr>
          <p:cNvPr id="8" name="Picture 7">
            <a:extLst>
              <a:ext uri="{FF2B5EF4-FFF2-40B4-BE49-F238E27FC236}">
                <a16:creationId xmlns:a16="http://schemas.microsoft.com/office/drawing/2014/main" id="{38F0FEE7-EC88-92C5-E348-1A10E6F8B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3622" y="3688376"/>
            <a:ext cx="1848108" cy="657317"/>
          </a:xfrm>
          <a:prstGeom prst="rect">
            <a:avLst/>
          </a:prstGeom>
        </p:spPr>
      </p:pic>
      <p:cxnSp>
        <p:nvCxnSpPr>
          <p:cNvPr id="10" name="Straight Arrow Connector 9">
            <a:extLst>
              <a:ext uri="{FF2B5EF4-FFF2-40B4-BE49-F238E27FC236}">
                <a16:creationId xmlns:a16="http://schemas.microsoft.com/office/drawing/2014/main" id="{52BA86AF-206F-6864-459E-00B78446AB56}"/>
              </a:ext>
            </a:extLst>
          </p:cNvPr>
          <p:cNvCxnSpPr/>
          <p:nvPr/>
        </p:nvCxnSpPr>
        <p:spPr>
          <a:xfrm flipH="1">
            <a:off x="6811861" y="4219662"/>
            <a:ext cx="973122"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1" name="TextBox 10">
            <a:extLst>
              <a:ext uri="{FF2B5EF4-FFF2-40B4-BE49-F238E27FC236}">
                <a16:creationId xmlns:a16="http://schemas.microsoft.com/office/drawing/2014/main" id="{E7A274F1-4724-892A-6E49-0F7F29E8F21F}"/>
              </a:ext>
            </a:extLst>
          </p:cNvPr>
          <p:cNvSpPr txBox="1"/>
          <p:nvPr/>
        </p:nvSpPr>
        <p:spPr>
          <a:xfrm>
            <a:off x="7566869" y="4034996"/>
            <a:ext cx="914400" cy="369332"/>
          </a:xfrm>
          <a:prstGeom prst="rect">
            <a:avLst/>
          </a:prstGeom>
          <a:noFill/>
        </p:spPr>
        <p:txBody>
          <a:bodyPr wrap="square" rtlCol="1">
            <a:spAutoFit/>
          </a:bodyPr>
          <a:lstStyle/>
          <a:p>
            <a:pPr algn="r" rtl="1"/>
            <a:r>
              <a:rPr lang="fa-IR" b="1" dirty="0">
                <a:cs typeface="Mj_Faraz" panose="00000700000000000000" pitchFamily="2" charset="-78"/>
              </a:rPr>
              <a:t>خط جدید</a:t>
            </a:r>
          </a:p>
        </p:txBody>
      </p:sp>
    </p:spTree>
    <p:extLst>
      <p:ext uri="{BB962C8B-B14F-4D97-AF65-F5344CB8AC3E}">
        <p14:creationId xmlns:p14="http://schemas.microsoft.com/office/powerpoint/2010/main" val="342519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14" end="14"/>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1C417A-ACDE-066F-BD78-3F7833655096}"/>
              </a:ext>
            </a:extLst>
          </p:cNvPr>
          <p:cNvSpPr>
            <a:spLocks noGrp="1"/>
          </p:cNvSpPr>
          <p:nvPr>
            <p:ph idx="1"/>
          </p:nvPr>
        </p:nvSpPr>
        <p:spPr>
          <a:xfrm>
            <a:off x="197400" y="1119304"/>
            <a:ext cx="11730181" cy="5738696"/>
          </a:xfrm>
        </p:spPr>
        <p:txBody>
          <a:bodyPr>
            <a:normAutofit lnSpcReduction="10000"/>
          </a:bodyPr>
          <a:lstStyle/>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در زبان </a:t>
            </a:r>
            <a:r>
              <a:rPr lang="en-US" sz="1800" dirty="0">
                <a:effectLst/>
                <a:latin typeface="Times New Roman" panose="02020603050405020304" pitchFamily="18" charset="0"/>
                <a:ea typeface="Calibri" panose="020F0502020204030204" pitchFamily="34" charset="0"/>
                <a:cs typeface="Arial" panose="020B0604020202020204" pitchFamily="34" charset="0"/>
              </a:rPr>
              <a:t>C</a:t>
            </a:r>
            <a:r>
              <a:rPr lang="fa-IR" sz="1800" dirty="0">
                <a:effectLst/>
                <a:latin typeface="Calibri" panose="020F0502020204030204" pitchFamily="34" charset="0"/>
                <a:ea typeface="Calibri" panose="020F0502020204030204" pitchFamily="34" charset="0"/>
                <a:cs typeface="B Nazanin" panose="00000400000000000000" pitchFamily="2" charset="-78"/>
              </a:rPr>
              <a:t> با دستور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printf</a:t>
            </a:r>
            <a:r>
              <a:rPr lang="fa-IR" sz="1800" dirty="0">
                <a:effectLst/>
                <a:latin typeface="Calibri" panose="020F0502020204030204" pitchFamily="34" charset="0"/>
                <a:ea typeface="Calibri" panose="020F0502020204030204" pitchFamily="34" charset="0"/>
                <a:cs typeface="B Nazanin" panose="00000400000000000000" pitchFamily="2" charset="-78"/>
              </a:rPr>
              <a:t> آشنا شدیم که داده‌ها را با فرمت خاصی به خروجی می برد یا اصطلاحا </a:t>
            </a:r>
            <a:r>
              <a:rPr lang="fa-IR" sz="1800" i="1" dirty="0">
                <a:effectLst/>
                <a:latin typeface="Calibri" panose="020F0502020204030204" pitchFamily="34" charset="0"/>
                <a:ea typeface="Calibri" panose="020F0502020204030204" pitchFamily="34" charset="0"/>
                <a:cs typeface="B Nazanin" panose="00000400000000000000" pitchFamily="2" charset="-78"/>
              </a:rPr>
              <a:t>داده‌ی فرمت شده</a:t>
            </a:r>
            <a:r>
              <a:rPr lang="fa-IR" sz="1800" dirty="0">
                <a:effectLst/>
                <a:latin typeface="Calibri" panose="020F0502020204030204" pitchFamily="34" charset="0"/>
                <a:ea typeface="Calibri" panose="020F0502020204030204" pitchFamily="34" charset="0"/>
                <a:cs typeface="B Nazanin" panose="00000400000000000000" pitchFamily="2" charset="-78"/>
              </a:rPr>
              <a:t> را نمایش می‌دهد. </a:t>
            </a: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دستورهای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System.out.print</a:t>
            </a:r>
            <a:r>
              <a:rPr lang="fa-IR" sz="1800" cap="none"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و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System.out.println</a:t>
            </a:r>
            <a:r>
              <a:rPr lang="fa-IR" sz="1800" dirty="0">
                <a:effectLst/>
                <a:latin typeface="Calibri" panose="020F0502020204030204" pitchFamily="34" charset="0"/>
                <a:ea typeface="Calibri" panose="020F0502020204030204" pitchFamily="34" charset="0"/>
                <a:cs typeface="B Nazanin" panose="00000400000000000000" pitchFamily="2" charset="-78"/>
              </a:rPr>
              <a:t> چنین قابلیتی را ندارند. </a:t>
            </a: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ar-SA" sz="1800" dirty="0">
                <a:latin typeface="LucidaSansTypewriter-OV-PCRDHA,"/>
                <a:ea typeface="Calibri" panose="020F0502020204030204" pitchFamily="34" charset="0"/>
                <a:cs typeface="B Nazanin" panose="00000400000000000000" pitchFamily="2" charset="-78"/>
              </a:rPr>
              <a:t>جهت چاپ داده‌</a:t>
            </a:r>
            <a:r>
              <a:rPr lang="fa-IR" sz="1800" dirty="0">
                <a:latin typeface="LucidaSansTypewriter-OV-PCRDHA,"/>
                <a:ea typeface="Calibri" panose="020F0502020204030204" pitchFamily="34" charset="0"/>
                <a:cs typeface="B Nazanin" panose="00000400000000000000" pitchFamily="2" charset="-78"/>
              </a:rPr>
              <a:t>ها</a:t>
            </a:r>
            <a:r>
              <a:rPr lang="ar-SA" sz="1800" dirty="0">
                <a:latin typeface="LucidaSansTypewriter-OV-PCRDHA,"/>
                <a:ea typeface="Calibri" panose="020F0502020204030204" pitchFamily="34" charset="0"/>
                <a:cs typeface="B Nazanin" panose="00000400000000000000" pitchFamily="2" charset="-78"/>
              </a:rPr>
              <a:t>ی فرمت شده </a:t>
            </a:r>
            <a:r>
              <a:rPr lang="fa-IR" sz="1800" dirty="0">
                <a:effectLst/>
                <a:latin typeface="Calibri" panose="020F0502020204030204" pitchFamily="34" charset="0"/>
                <a:ea typeface="Calibri" panose="020F0502020204030204" pitchFamily="34" charset="0"/>
                <a:cs typeface="B Nazanin" panose="00000400000000000000" pitchFamily="2" charset="-78"/>
              </a:rPr>
              <a:t>می‌توان</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از دستور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System.out.printf</a:t>
            </a:r>
            <a:r>
              <a:rPr lang="ar-SA" sz="1800" dirty="0">
                <a:effectLst/>
                <a:latin typeface="LucidaSansTypewriter-OV-PCRDHA,"/>
                <a:ea typeface="Calibri" panose="020F0502020204030204" pitchFamily="34" charset="0"/>
                <a:cs typeface="B Nazanin" panose="00000400000000000000" pitchFamily="2" charset="-78"/>
              </a:rPr>
              <a:t> استفاده نمود.</a:t>
            </a:r>
            <a:endParaRPr lang="fa-IR" sz="1800" dirty="0">
              <a:effectLst/>
              <a:latin typeface="LucidaSansTypewriter-OV-PCRDHA,"/>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effectLst/>
              <a:latin typeface="LucidaSansTypewriter-OV-PCRDHA,"/>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LucidaSansTypewriter-OV-PCRDHA,"/>
                <a:ea typeface="Calibri" panose="020F0502020204030204" pitchFamily="34" charset="0"/>
                <a:cs typeface="B Nazanin" panose="00000400000000000000" pitchFamily="2" charset="-78"/>
              </a:rPr>
              <a:t> شکل کلی استفاده از این دستور به صورت زیر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rtl="1">
              <a:lnSpc>
                <a:spcPct val="107000"/>
              </a:lnSpc>
              <a:spcBef>
                <a:spcPts val="0"/>
              </a:spcBef>
              <a:spcAft>
                <a:spcPts val="800"/>
              </a:spcAft>
              <a:buNone/>
            </a:pPr>
            <a:r>
              <a:rPr lang="en-US" sz="1800" cap="none" dirty="0" err="1">
                <a:effectLst/>
                <a:latin typeface="Courier New" panose="02070309020205020404" pitchFamily="49" charset="0"/>
                <a:ea typeface="Calibri" panose="020F0502020204030204" pitchFamily="34" charset="0"/>
                <a:cs typeface="Arial" panose="020B0604020202020204" pitchFamily="34" charset="0"/>
              </a:rPr>
              <a:t>System.out.printf</a:t>
            </a:r>
            <a:r>
              <a:rPr lang="en-US" sz="1800" cap="none" dirty="0">
                <a:effectLst/>
                <a:latin typeface="Courier New" panose="02070309020205020404" pitchFamily="49" charset="0"/>
                <a:ea typeface="Calibri" panose="020F0502020204030204" pitchFamily="34" charset="0"/>
                <a:cs typeface="Arial" panose="020B0604020202020204" pitchFamily="34" charset="0"/>
              </a:rPr>
              <a:t>(</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formatstring</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argumentlist</a:t>
            </a:r>
            <a:r>
              <a:rPr lang="en-US" sz="1800" cap="none" dirty="0">
                <a:effectLst/>
                <a:latin typeface="Courier New" panose="02070309020205020404" pitchFamily="49" charset="0"/>
                <a:ea typeface="Calibri" panose="020F0502020204030204" pitchFamily="34" charset="0"/>
                <a:cs typeface="Arial" panose="020B0604020202020204" pitchFamily="34" charset="0"/>
              </a:rPr>
              <a:t>);</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پارامتر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formatstring</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Calibri" panose="020F0502020204030204" pitchFamily="34" charset="0"/>
                <a:ea typeface="Calibri" panose="020F0502020204030204" pitchFamily="34" charset="0"/>
                <a:cs typeface="B Nazanin" panose="00000400000000000000" pitchFamily="2" charset="-78"/>
              </a:rPr>
              <a:t>یک رشته‌ی فرمت شده است و </a:t>
            </a:r>
            <a:r>
              <a:rPr lang="ar-SA" sz="1800" dirty="0">
                <a:effectLst/>
                <a:latin typeface="LucidaSansTypewriter-OV-PCRDHA,"/>
                <a:ea typeface="Calibri" panose="020F0502020204030204" pitchFamily="34" charset="0"/>
                <a:cs typeface="B Nazanin" panose="00000400000000000000" pitchFamily="2" charset="-78"/>
              </a:rPr>
              <a:t>مشابه عملکردی که دستور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printf</a:t>
            </a:r>
            <a:r>
              <a:rPr lang="fa-IR" sz="1800" dirty="0">
                <a:effectLst/>
                <a:latin typeface="Calibri" panose="020F0502020204030204" pitchFamily="34" charset="0"/>
                <a:ea typeface="Calibri" panose="020F0502020204030204" pitchFamily="34" charset="0"/>
                <a:cs typeface="B Nazanin" panose="00000400000000000000" pitchFamily="2" charset="-78"/>
              </a:rPr>
              <a:t> در زبان </a:t>
            </a:r>
            <a:r>
              <a:rPr lang="en-US" sz="1800" dirty="0">
                <a:effectLst/>
                <a:latin typeface="Times New Roman" panose="02020603050405020304" pitchFamily="18" charset="0"/>
                <a:ea typeface="Calibri" panose="020F0502020204030204" pitchFamily="34" charset="0"/>
                <a:cs typeface="Arial" panose="020B0604020202020204" pitchFamily="34" charset="0"/>
              </a:rPr>
              <a:t>C</a:t>
            </a:r>
            <a:r>
              <a:rPr lang="fa-IR" sz="1800" dirty="0">
                <a:effectLst/>
                <a:latin typeface="Calibri" panose="020F0502020204030204" pitchFamily="34" charset="0"/>
                <a:ea typeface="Calibri" panose="020F0502020204030204" pitchFamily="34" charset="0"/>
                <a:cs typeface="B Nazanin" panose="00000400000000000000" pitchFamily="2" charset="-78"/>
              </a:rPr>
              <a:t> دارد می‌تواند شامل یک متن ثابت به همراه شاخص‌های تبدیل که تعیین‌کننده‌ی فرمت خروجی هستند و همچنین </a:t>
            </a:r>
            <a:r>
              <a:rPr lang="ar-SA" sz="1800" dirty="0">
                <a:effectLst/>
                <a:latin typeface="LucidaSansTypewriter-OV-PCRDHA,"/>
                <a:ea typeface="Calibri" panose="020F0502020204030204" pitchFamily="34" charset="0"/>
                <a:cs typeface="B Nazanin" panose="00000400000000000000" pitchFamily="2" charset="-78"/>
              </a:rPr>
              <a:t>دنباله‌های گریز </a:t>
            </a:r>
            <a:r>
              <a:rPr lang="fa-IR" sz="1800" dirty="0">
                <a:effectLst/>
                <a:latin typeface="Calibri" panose="020F0502020204030204" pitchFamily="34" charset="0"/>
                <a:ea typeface="Calibri" panose="020F0502020204030204" pitchFamily="34" charset="0"/>
                <a:cs typeface="B Nazanin" panose="00000400000000000000" pitchFamily="2" charset="-78"/>
              </a:rPr>
              <a:t>باشد.</a:t>
            </a:r>
          </a:p>
          <a:p>
            <a:pPr marL="0" marR="0" algn="just"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متن ثابت مستقیما توسط دستور</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printf</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fa-IR" sz="1800" dirty="0">
                <a:effectLst/>
                <a:latin typeface="Times New Roman" panose="02020603050405020304" pitchFamily="18" charset="0"/>
                <a:ea typeface="Calibri" panose="020F0502020204030204" pitchFamily="34" charset="0"/>
                <a:cs typeface="Arial" panose="020B0604020202020204" pitchFamily="34" charset="0"/>
              </a:rPr>
              <a:t> </a:t>
            </a:r>
            <a:r>
              <a:rPr lang="fa-IR" sz="1800" dirty="0">
                <a:effectLst/>
                <a:latin typeface="Calibri" panose="020F0502020204030204" pitchFamily="34" charset="0"/>
                <a:ea typeface="Calibri" panose="020F0502020204030204" pitchFamily="34" charset="0"/>
                <a:cs typeface="B Nazanin" panose="00000400000000000000" pitchFamily="2" charset="-78"/>
              </a:rPr>
              <a:t>چاپ می‌شود، اما شاخص‌های تبدیل نوع داده‌های متناظر در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argumentlist</a:t>
            </a:r>
            <a:r>
              <a:rPr lang="fa-IR" sz="1800" dirty="0">
                <a:effectLst/>
                <a:latin typeface="Calibri" panose="020F0502020204030204" pitchFamily="34" charset="0"/>
                <a:ea typeface="Calibri" panose="020F0502020204030204" pitchFamily="34" charset="0"/>
                <a:cs typeface="B Nazanin" panose="00000400000000000000" pitchFamily="2" charset="-78"/>
              </a:rPr>
              <a:t> را به ترتیبی که از چپ به راست آمده‌اند مشخص می‌کنند. </a:t>
            </a:r>
          </a:p>
          <a:p>
            <a:endParaRPr lang="fa-IR" dirty="0"/>
          </a:p>
        </p:txBody>
      </p:sp>
      <p:sp>
        <p:nvSpPr>
          <p:cNvPr id="4" name="Slide Number Placeholder 3">
            <a:extLst>
              <a:ext uri="{FF2B5EF4-FFF2-40B4-BE49-F238E27FC236}">
                <a16:creationId xmlns:a16="http://schemas.microsoft.com/office/drawing/2014/main" id="{8F3C9DC4-B820-3323-7A2B-F4BCAEAB4CF9}"/>
              </a:ext>
            </a:extLst>
          </p:cNvPr>
          <p:cNvSpPr>
            <a:spLocks noGrp="1"/>
          </p:cNvSpPr>
          <p:nvPr>
            <p:ph type="sldNum" sz="quarter" idx="12"/>
          </p:nvPr>
        </p:nvSpPr>
        <p:spPr/>
        <p:txBody>
          <a:bodyPr/>
          <a:lstStyle/>
          <a:p>
            <a:fld id="{21C7DF5F-4BF1-494D-A836-53F226D76E52}" type="slidenum">
              <a:rPr lang="en-US" smtClean="0"/>
              <a:t>18</a:t>
            </a:fld>
            <a:endParaRPr lang="en-US" dirty="0"/>
          </a:p>
        </p:txBody>
      </p:sp>
      <p:sp>
        <p:nvSpPr>
          <p:cNvPr id="2" name="Title 1">
            <a:extLst>
              <a:ext uri="{FF2B5EF4-FFF2-40B4-BE49-F238E27FC236}">
                <a16:creationId xmlns:a16="http://schemas.microsoft.com/office/drawing/2014/main" id="{41270A4D-E672-6BBE-B158-2FB432BEC5BE}"/>
              </a:ext>
            </a:extLst>
          </p:cNvPr>
          <p:cNvSpPr txBox="1">
            <a:spLocks/>
          </p:cNvSpPr>
          <p:nvPr/>
        </p:nvSpPr>
        <p:spPr>
          <a:xfrm>
            <a:off x="527222" y="399119"/>
            <a:ext cx="10560908"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cs typeface="2  Titr" panose="00000700000000000000" pitchFamily="2" charset="-78"/>
              </a:rPr>
              <a:t>چاپ رشته با استفاده از </a:t>
            </a:r>
            <a:r>
              <a:rPr lang="en-US" sz="3600" b="1" dirty="0" err="1">
                <a:solidFill>
                  <a:srgbClr val="0070C0"/>
                </a:solidFill>
                <a:effectLst/>
                <a:latin typeface="Courier New" panose="02070309020205020404" pitchFamily="49" charset="0"/>
                <a:ea typeface="Calibri" panose="020F0502020204030204" pitchFamily="34" charset="0"/>
                <a:cs typeface="2  Titr" panose="00000700000000000000" pitchFamily="2" charset="-78"/>
              </a:rPr>
              <a:t>S</a:t>
            </a:r>
            <a:r>
              <a:rPr lang="en-US" sz="3600" b="1" cap="none" dirty="0" err="1">
                <a:solidFill>
                  <a:srgbClr val="0070C0"/>
                </a:solidFill>
                <a:effectLst/>
                <a:latin typeface="Courier New" panose="02070309020205020404" pitchFamily="49" charset="0"/>
                <a:ea typeface="Calibri" panose="020F0502020204030204" pitchFamily="34" charset="0"/>
                <a:cs typeface="2  Titr" panose="00000700000000000000" pitchFamily="2" charset="-78"/>
              </a:rPr>
              <a:t>ystem.out.printf</a:t>
            </a:r>
            <a:r>
              <a:rPr lang="fa-IR" b="1" dirty="0">
                <a:solidFill>
                  <a:srgbClr val="0070C0"/>
                </a:solidFill>
                <a:cs typeface="2  Titr" panose="00000700000000000000" pitchFamily="2" charset="-78"/>
              </a:rPr>
              <a:t> در </a:t>
            </a:r>
            <a:r>
              <a:rPr lang="en-US" b="1" dirty="0">
                <a:solidFill>
                  <a:srgbClr val="0070C0"/>
                </a:solidFill>
                <a:latin typeface="Baskerville Old Face" panose="02020602080505020303" pitchFamily="18" charset="0"/>
                <a:cs typeface="2  Titr" panose="00000700000000000000" pitchFamily="2" charset="-78"/>
              </a:rPr>
              <a:t>Java</a:t>
            </a:r>
          </a:p>
        </p:txBody>
      </p:sp>
    </p:spTree>
    <p:extLst>
      <p:ext uri="{BB962C8B-B14F-4D97-AF65-F5344CB8AC3E}">
        <p14:creationId xmlns:p14="http://schemas.microsoft.com/office/powerpoint/2010/main" val="400242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p:cTn id="1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21" dur="500"/>
                                        <p:tgtEl>
                                          <p:spTgt spid="3">
                                            <p:txEl>
                                              <p:pRg st="6" end="6"/>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 calcmode="lin" valueType="num">
                                      <p:cBhvr>
                                        <p:cTn id="2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 calcmode="lin" valueType="num">
                                      <p:cBhvr>
                                        <p:cTn id="35"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1C417A-ACDE-066F-BD78-3F7833655096}"/>
              </a:ext>
            </a:extLst>
          </p:cNvPr>
          <p:cNvSpPr>
            <a:spLocks noGrp="1"/>
          </p:cNvSpPr>
          <p:nvPr>
            <p:ph idx="1"/>
          </p:nvPr>
        </p:nvSpPr>
        <p:spPr>
          <a:xfrm>
            <a:off x="197400" y="1119304"/>
            <a:ext cx="11730181" cy="5738696"/>
          </a:xfrm>
        </p:spPr>
        <p:txBody>
          <a:bodyPr>
            <a:normAutofit/>
          </a:bodyPr>
          <a:lstStyle/>
          <a:p>
            <a:pPr marL="0" marR="0" algn="just" rtl="1">
              <a:lnSpc>
                <a:spcPct val="107000"/>
              </a:lnSpc>
              <a:spcBef>
                <a:spcPts val="0"/>
              </a:spcBef>
              <a:spcAft>
                <a:spcPts val="800"/>
              </a:spcAft>
            </a:pPr>
            <a:endParaRPr lang="fa-IR" sz="1800" dirty="0">
              <a:effectLst/>
              <a:latin typeface="LucidaSansTypewriter-OV-PCRDHA,"/>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ar-SA" sz="1800" dirty="0">
                <a:effectLst/>
                <a:latin typeface="LucidaSansTypewriter-OV-PCRDHA,"/>
                <a:ea typeface="Calibri" panose="020F0502020204030204" pitchFamily="34" charset="0"/>
                <a:cs typeface="B Nazanin" panose="00000400000000000000" pitchFamily="2" charset="-78"/>
              </a:rPr>
              <a:t>اگر</a:t>
            </a:r>
            <a:r>
              <a:rPr lang="ar-SA" sz="1800" dirty="0">
                <a:effectLst/>
                <a:latin typeface="LucidaSansTypewriter-OV-PCRDHA,"/>
                <a:ea typeface="Calibri" panose="020F0502020204030204" pitchFamily="34" charset="0"/>
                <a:cs typeface="LucidaSansTypewriter-OV-PCRDHA,"/>
              </a:rPr>
              <a:t>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argumentlist</a:t>
            </a:r>
            <a:r>
              <a:rPr lang="fa-IR" sz="1800" cap="none" dirty="0">
                <a:effectLst/>
                <a:latin typeface="Courier New" panose="02070309020205020404" pitchFamily="49" charset="0"/>
                <a:ea typeface="Calibri" panose="020F0502020204030204" pitchFamily="34" charset="0"/>
                <a:cs typeface="Arial" panose="020B0604020202020204" pitchFamily="34" charset="0"/>
              </a:rPr>
              <a:t> </a:t>
            </a:r>
            <a:r>
              <a:rPr lang="ar-SA" sz="1800" dirty="0">
                <a:effectLst/>
                <a:latin typeface="LucidaSansTypewriter-OV-PCRDHA,"/>
                <a:ea typeface="Calibri" panose="020F0502020204030204" pitchFamily="34" charset="0"/>
                <a:cs typeface="B Nazanin" panose="00000400000000000000" pitchFamily="2" charset="-78"/>
              </a:rPr>
              <a:t>شامل بیش از یک آرگومان باشد</a:t>
            </a:r>
            <a:r>
              <a:rPr lang="fa-IR" sz="1800" dirty="0">
                <a:effectLst/>
                <a:latin typeface="Calibri" panose="020F0502020204030204" pitchFamily="34" charset="0"/>
                <a:ea typeface="Calibri" panose="020F0502020204030204" pitchFamily="34" charset="0"/>
                <a:cs typeface="B Nazanin" panose="00000400000000000000" pitchFamily="2" charset="-78"/>
              </a:rPr>
              <a:t>، سایر آرگومان‌ها با یک علامت </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r>
              <a:rPr lang="fa-IR" sz="1800" dirty="0">
                <a:effectLst/>
                <a:latin typeface="Calibri" panose="020F0502020204030204" pitchFamily="34" charset="0"/>
                <a:ea typeface="Calibri" panose="020F0502020204030204" pitchFamily="34" charset="0"/>
                <a:cs typeface="B Nazanin" panose="00000400000000000000" pitchFamily="2" charset="-78"/>
              </a:rPr>
              <a:t> از هم تفکیک می‌شوند.</a:t>
            </a: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یادآوری می‌شود که برای شاخص‌های تبدیل از علامت </a:t>
            </a:r>
            <a:r>
              <a:rPr lang="en-US" sz="1800" dirty="0">
                <a:effectLst/>
                <a:latin typeface="Times New Roman" panose="02020603050405020304" pitchFamily="18" charset="0"/>
                <a:ea typeface="Calibri" panose="020F0502020204030204" pitchFamily="34" charset="0"/>
                <a:cs typeface="B Nazanin" panose="00000400000000000000" pitchFamily="2" charset="-78"/>
              </a:rPr>
              <a:t>%</a:t>
            </a:r>
            <a:r>
              <a:rPr lang="fa-IR" sz="1800" dirty="0">
                <a:effectLst/>
                <a:latin typeface="Calibri" panose="020F0502020204030204" pitchFamily="34" charset="0"/>
                <a:ea typeface="Calibri" panose="020F0502020204030204" pitchFamily="34" charset="0"/>
                <a:cs typeface="B Nazanin" panose="00000400000000000000" pitchFamily="2" charset="-78"/>
              </a:rPr>
              <a:t> به همراه کاراکتری که نوع داده را نمایش می‌دهد استفاده می‌کنیم. </a:t>
            </a:r>
          </a:p>
          <a:p>
            <a:pPr marL="0" marR="0" algn="just"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r>
              <a:rPr lang="fa-IR" sz="1800" dirty="0">
                <a:effectLst/>
                <a:latin typeface="Calibri" panose="020F0502020204030204" pitchFamily="34" charset="0"/>
                <a:ea typeface="Calibri" panose="020F0502020204030204" pitchFamily="34" charset="0"/>
                <a:cs typeface="B Nazanin" panose="00000400000000000000" pitchFamily="2" charset="-78"/>
              </a:rPr>
              <a:t>برای ایجاد خط جدید با دستور </a:t>
            </a:r>
            <a:r>
              <a:rPr lang="en-US" sz="1800" cap="none" dirty="0" err="1">
                <a:effectLst/>
                <a:latin typeface="Courier New" panose="02070309020205020404" pitchFamily="49" charset="0"/>
                <a:ea typeface="Calibri" panose="020F0502020204030204" pitchFamily="34" charset="0"/>
                <a:cs typeface="B Nazanin" panose="00000400000000000000" pitchFamily="2" charset="-78"/>
              </a:rPr>
              <a:t>System.out.printf</a:t>
            </a:r>
            <a:r>
              <a:rPr lang="fa-IR" sz="1800" cap="none"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Java</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به جای استفاده از علامت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\n</a:t>
            </a:r>
            <a:r>
              <a:rPr lang="fa-IR" sz="1800" cap="none"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صرفا از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%n</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استفاده می‌کنیم. </a:t>
            </a:r>
          </a:p>
          <a:p>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l" rtl="0"/>
            <a:r>
              <a:rPr lang="en-US" sz="1800" cap="none" dirty="0" err="1">
                <a:solidFill>
                  <a:srgbClr val="000000"/>
                </a:solidFill>
                <a:latin typeface="Courier New" panose="02070309020205020404" pitchFamily="49" charset="0"/>
                <a:ea typeface="Times New Roman" panose="02020603050405020304" pitchFamily="18" charset="0"/>
                <a:cs typeface="B Nazanin" panose="00000400000000000000" pitchFamily="2" charset="-78"/>
              </a:rPr>
              <a:t>System.out.printf</a:t>
            </a:r>
            <a:r>
              <a:rPr lang="en-US" sz="1800" cap="none" dirty="0">
                <a:solidFill>
                  <a:srgbClr val="000000"/>
                </a:solidFill>
                <a:latin typeface="Courier New" panose="02070309020205020404" pitchFamily="49" charset="0"/>
                <a:ea typeface="Times New Roman" panose="02020603050405020304" pitchFamily="18" charset="0"/>
                <a:cs typeface="B Nazanin" panose="00000400000000000000" pitchFamily="2" charset="-78"/>
              </a:rPr>
              <a:t>("%</a:t>
            </a:r>
            <a:r>
              <a:rPr lang="en-US" sz="1800" cap="none" dirty="0" err="1">
                <a:solidFill>
                  <a:srgbClr val="000000"/>
                </a:solidFill>
                <a:latin typeface="Courier New" panose="02070309020205020404" pitchFamily="49" charset="0"/>
                <a:ea typeface="Times New Roman" panose="02020603050405020304" pitchFamily="18" charset="0"/>
                <a:cs typeface="B Nazanin" panose="00000400000000000000" pitchFamily="2" charset="-78"/>
              </a:rPr>
              <a:t>s%n%s</a:t>
            </a:r>
            <a:r>
              <a:rPr lang="en-US" sz="1800" cap="none" dirty="0">
                <a:solidFill>
                  <a:srgbClr val="000000"/>
                </a:solidFill>
                <a:latin typeface="Courier New" panose="02070309020205020404" pitchFamily="49" charset="0"/>
                <a:ea typeface="Times New Roman" panose="02020603050405020304" pitchFamily="18" charset="0"/>
                <a:cs typeface="B Nazanin" panose="00000400000000000000" pitchFamily="2" charset="-78"/>
              </a:rPr>
              <a:t>", "Hello", "World!");</a:t>
            </a:r>
          </a:p>
          <a:p>
            <a:pPr algn="r"/>
            <a:r>
              <a:rPr lang="fa-IR"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a:p>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4" name="Slide Number Placeholder 3">
            <a:extLst>
              <a:ext uri="{FF2B5EF4-FFF2-40B4-BE49-F238E27FC236}">
                <a16:creationId xmlns:a16="http://schemas.microsoft.com/office/drawing/2014/main" id="{8F3C9DC4-B820-3323-7A2B-F4BCAEAB4CF9}"/>
              </a:ext>
            </a:extLst>
          </p:cNvPr>
          <p:cNvSpPr>
            <a:spLocks noGrp="1"/>
          </p:cNvSpPr>
          <p:nvPr>
            <p:ph type="sldNum" sz="quarter" idx="12"/>
          </p:nvPr>
        </p:nvSpPr>
        <p:spPr/>
        <p:txBody>
          <a:bodyPr/>
          <a:lstStyle/>
          <a:p>
            <a:fld id="{21C7DF5F-4BF1-494D-A836-53F226D76E52}" type="slidenum">
              <a:rPr lang="en-US" smtClean="0"/>
              <a:t>19</a:t>
            </a:fld>
            <a:endParaRPr lang="en-US" dirty="0"/>
          </a:p>
        </p:txBody>
      </p:sp>
      <p:sp>
        <p:nvSpPr>
          <p:cNvPr id="2" name="Title 1">
            <a:extLst>
              <a:ext uri="{FF2B5EF4-FFF2-40B4-BE49-F238E27FC236}">
                <a16:creationId xmlns:a16="http://schemas.microsoft.com/office/drawing/2014/main" id="{59EC881F-2227-B087-291A-50EAB7D8DD52}"/>
              </a:ext>
            </a:extLst>
          </p:cNvPr>
          <p:cNvSpPr txBox="1">
            <a:spLocks/>
          </p:cNvSpPr>
          <p:nvPr/>
        </p:nvSpPr>
        <p:spPr>
          <a:xfrm>
            <a:off x="527222" y="407357"/>
            <a:ext cx="10560908"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cs typeface="2  Titr" panose="00000700000000000000" pitchFamily="2" charset="-78"/>
              </a:rPr>
              <a:t>چاپ رشته با استفاده از </a:t>
            </a:r>
            <a:r>
              <a:rPr lang="en-US" sz="3600" b="1" dirty="0" err="1">
                <a:solidFill>
                  <a:srgbClr val="0070C0"/>
                </a:solidFill>
                <a:effectLst/>
                <a:latin typeface="Courier New" panose="02070309020205020404" pitchFamily="49" charset="0"/>
                <a:ea typeface="Calibri" panose="020F0502020204030204" pitchFamily="34" charset="0"/>
                <a:cs typeface="2  Titr" panose="00000700000000000000" pitchFamily="2" charset="-78"/>
              </a:rPr>
              <a:t>S</a:t>
            </a:r>
            <a:r>
              <a:rPr lang="en-US" sz="3600" b="1" cap="none" dirty="0" err="1">
                <a:solidFill>
                  <a:srgbClr val="0070C0"/>
                </a:solidFill>
                <a:effectLst/>
                <a:latin typeface="Courier New" panose="02070309020205020404" pitchFamily="49" charset="0"/>
                <a:ea typeface="Calibri" panose="020F0502020204030204" pitchFamily="34" charset="0"/>
                <a:cs typeface="2  Titr" panose="00000700000000000000" pitchFamily="2" charset="-78"/>
              </a:rPr>
              <a:t>ystem.out.printf</a:t>
            </a:r>
            <a:r>
              <a:rPr lang="fa-IR" b="1" dirty="0">
                <a:solidFill>
                  <a:srgbClr val="0070C0"/>
                </a:solidFill>
                <a:cs typeface="2  Titr" panose="00000700000000000000" pitchFamily="2" charset="-78"/>
              </a:rPr>
              <a:t> در </a:t>
            </a:r>
            <a:r>
              <a:rPr lang="en-US" b="1" dirty="0">
                <a:solidFill>
                  <a:srgbClr val="0070C0"/>
                </a:solidFill>
                <a:latin typeface="Baskerville Old Face" panose="02020602080505020303" pitchFamily="18" charset="0"/>
                <a:cs typeface="2  Titr" panose="00000700000000000000" pitchFamily="2" charset="-78"/>
              </a:rPr>
              <a:t>Java</a:t>
            </a:r>
          </a:p>
        </p:txBody>
      </p:sp>
      <p:pic>
        <p:nvPicPr>
          <p:cNvPr id="6" name="Picture 5">
            <a:extLst>
              <a:ext uri="{FF2B5EF4-FFF2-40B4-BE49-F238E27FC236}">
                <a16:creationId xmlns:a16="http://schemas.microsoft.com/office/drawing/2014/main" id="{4967C661-4B28-FEC9-F180-6847715C4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4546" y="5103036"/>
            <a:ext cx="933580" cy="695422"/>
          </a:xfrm>
          <a:prstGeom prst="rect">
            <a:avLst/>
          </a:prstGeom>
        </p:spPr>
      </p:pic>
    </p:spTree>
    <p:extLst>
      <p:ext uri="{BB962C8B-B14F-4D97-AF65-F5344CB8AC3E}">
        <p14:creationId xmlns:p14="http://schemas.microsoft.com/office/powerpoint/2010/main" val="111720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arn(inVertical)">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874D-C518-4106-FD7E-45F02E595A61}"/>
              </a:ext>
            </a:extLst>
          </p:cNvPr>
          <p:cNvSpPr>
            <a:spLocks noGrp="1"/>
          </p:cNvSpPr>
          <p:nvPr>
            <p:ph type="title"/>
          </p:nvPr>
        </p:nvSpPr>
        <p:spPr>
          <a:xfrm>
            <a:off x="4456704" y="1773095"/>
            <a:ext cx="3278589" cy="583253"/>
          </a:xfrm>
        </p:spPr>
        <p:txBody>
          <a:bodyPr>
            <a:noAutofit/>
          </a:bodyPr>
          <a:lstStyle/>
          <a:p>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فصل 2</a:t>
            </a:r>
            <a:endParaRPr lang="fa-IR" sz="6000" dirty="0">
              <a:solidFill>
                <a:srgbClr val="7030A0"/>
              </a:solidFill>
            </a:endParaRPr>
          </a:p>
        </p:txBody>
      </p:sp>
      <p:sp>
        <p:nvSpPr>
          <p:cNvPr id="3" name="Content Placeholder 2">
            <a:extLst>
              <a:ext uri="{FF2B5EF4-FFF2-40B4-BE49-F238E27FC236}">
                <a16:creationId xmlns:a16="http://schemas.microsoft.com/office/drawing/2014/main" id="{ADF7FB58-F803-CDEB-35A8-42376A26254D}"/>
              </a:ext>
            </a:extLst>
          </p:cNvPr>
          <p:cNvSpPr>
            <a:spLocks noGrp="1"/>
          </p:cNvSpPr>
          <p:nvPr>
            <p:ph idx="1"/>
          </p:nvPr>
        </p:nvSpPr>
        <p:spPr>
          <a:xfrm>
            <a:off x="2782382" y="2735656"/>
            <a:ext cx="6627235" cy="2197071"/>
          </a:xfrm>
        </p:spPr>
        <p:txBody>
          <a:bodyPr>
            <a:normAutofit/>
          </a:bodyPr>
          <a:lstStyle/>
          <a:p>
            <a:pPr marL="0" marR="0" indent="0" algn="ctr" rtl="1">
              <a:lnSpc>
                <a:spcPct val="107000"/>
              </a:lnSpc>
              <a:spcBef>
                <a:spcPts val="0"/>
              </a:spcBef>
              <a:spcAft>
                <a:spcPts val="800"/>
              </a:spcAft>
              <a:buNone/>
            </a:pPr>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برنامه‌نویسی روندی در </a:t>
            </a:r>
            <a:r>
              <a:rPr lang="en-US"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JAVA</a:t>
            </a:r>
            <a:endParaRPr lang="en-US" sz="6000" dirty="0">
              <a:solidFill>
                <a:srgbClr val="7030A0"/>
              </a:solidFill>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4" name="Slide Number Placeholder 3">
            <a:extLst>
              <a:ext uri="{FF2B5EF4-FFF2-40B4-BE49-F238E27FC236}">
                <a16:creationId xmlns:a16="http://schemas.microsoft.com/office/drawing/2014/main" id="{24C3BB70-8373-7B06-3B4F-3907DEEEB088}"/>
              </a:ext>
            </a:extLst>
          </p:cNvPr>
          <p:cNvSpPr>
            <a:spLocks noGrp="1"/>
          </p:cNvSpPr>
          <p:nvPr>
            <p:ph type="sldNum" sz="quarter" idx="12"/>
          </p:nvPr>
        </p:nvSpPr>
        <p:spPr/>
        <p:txBody>
          <a:bodyPr/>
          <a:lstStyle/>
          <a:p>
            <a:fld id="{21C7DF5F-4BF1-494D-A836-53F226D76E52}" type="slidenum">
              <a:rPr lang="en-US" smtClean="0"/>
              <a:t>2</a:t>
            </a:fld>
            <a:endParaRPr lang="en-US"/>
          </a:p>
        </p:txBody>
      </p:sp>
    </p:spTree>
    <p:extLst>
      <p:ext uri="{BB962C8B-B14F-4D97-AF65-F5344CB8AC3E}">
        <p14:creationId xmlns:p14="http://schemas.microsoft.com/office/powerpoint/2010/main" val="3543274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5BC2D197-5D93-A7C2-17B8-1B6F21F7813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4818" y="919215"/>
            <a:ext cx="8896631" cy="5813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C42C6B14-90CE-3C50-0800-AA65CCADE913}"/>
              </a:ext>
            </a:extLst>
          </p:cNvPr>
          <p:cNvSpPr txBox="1"/>
          <p:nvPr/>
        </p:nvSpPr>
        <p:spPr>
          <a:xfrm>
            <a:off x="9046346" y="545464"/>
            <a:ext cx="3080836" cy="7123553"/>
          </a:xfrm>
          <a:prstGeom prst="rect">
            <a:avLst/>
          </a:prstGeom>
          <a:noFill/>
        </p:spPr>
        <p:txBody>
          <a:bodyPr wrap="square">
            <a:spAutoFit/>
          </a:bodyPr>
          <a:lstStyle/>
          <a:p>
            <a:pPr marL="342900" marR="0" lvl="0" indent="-342900" algn="just" rtl="1">
              <a:lnSpc>
                <a:spcPct val="107000"/>
              </a:lnSpc>
              <a:spcBef>
                <a:spcPts val="0"/>
              </a:spcBef>
              <a:spcAft>
                <a:spcPts val="800"/>
              </a:spcAft>
              <a:buFont typeface="Symbol" panose="05050102010706020507" pitchFamily="18" charset="2"/>
              <a:buChar char=""/>
            </a:pPr>
            <a:r>
              <a:rPr lang="fa-IR" sz="1800" dirty="0">
                <a:effectLst/>
                <a:latin typeface="Times New Roman" panose="02020603050405020304" pitchFamily="18" charset="0"/>
                <a:ea typeface="Calibri" panose="020F0502020204030204" pitchFamily="34" charset="0"/>
                <a:cs typeface="B Nazanin" panose="00000400000000000000" pitchFamily="2" charset="-78"/>
              </a:rPr>
              <a:t>طبق قرارداد </a:t>
            </a:r>
            <a:r>
              <a:rPr lang="en-US" sz="1800" dirty="0">
                <a:effectLst/>
                <a:latin typeface="TimesLTPro-Roman"/>
                <a:ea typeface="Calibri" panose="020F0502020204030204" pitchFamily="34" charset="0"/>
                <a:cs typeface="TimesLTPro-Roman"/>
              </a:rPr>
              <a:t>O</a:t>
            </a:r>
            <a:r>
              <a:rPr lang="en-US" sz="1800" cap="none" dirty="0">
                <a:effectLst/>
                <a:latin typeface="TimesLTPro-Roman"/>
                <a:ea typeface="Calibri" panose="020F0502020204030204" pitchFamily="34" charset="0"/>
                <a:cs typeface="TimesLTPro-Roman"/>
              </a:rPr>
              <a:t>racle</a:t>
            </a:r>
            <a:r>
              <a:rPr lang="en-US" sz="1800" dirty="0">
                <a:effectLst/>
                <a:latin typeface="TimesLTPro-Roman"/>
                <a:ea typeface="Calibri" panose="020F0502020204030204" pitchFamily="34" charset="0"/>
                <a:cs typeface="TimesLTPro-Roman"/>
              </a:rPr>
              <a:t> </a:t>
            </a:r>
            <a:r>
              <a:rPr lang="fa-IR" sz="1800" dirty="0">
                <a:effectLst/>
                <a:latin typeface="TimesLTPro-Roman"/>
                <a:ea typeface="Calibri" panose="020F0502020204030204" pitchFamily="34" charset="0"/>
                <a:cs typeface="TimesLTPro-Roman"/>
              </a:rPr>
              <a:t> </a:t>
            </a:r>
            <a:r>
              <a:rPr lang="fa-IR" sz="1800" dirty="0">
                <a:effectLst/>
                <a:latin typeface="Times New Roman" panose="02020603050405020304" pitchFamily="18" charset="0"/>
                <a:ea typeface="Calibri" panose="020F0502020204030204" pitchFamily="34" charset="0"/>
                <a:cs typeface="B Nazanin" panose="00000400000000000000" pitchFamily="2" charset="-78"/>
              </a:rPr>
              <a:t>نام کلاس‌ها همیشه با یک حرف بزرگ شروع می‌شود که تشخیص آن‌ها را آسان می‌کند.</a:t>
            </a:r>
          </a:p>
          <a:p>
            <a:pPr marL="342900" marR="0" lvl="0" indent="-342900" algn="just" rtl="1">
              <a:lnSpc>
                <a:spcPct val="107000"/>
              </a:lnSpc>
              <a:spcBef>
                <a:spcPts val="0"/>
              </a:spcBef>
              <a:spcAft>
                <a:spcPts val="800"/>
              </a:spcAft>
              <a:buFont typeface="Symbol" panose="05050102010706020507" pitchFamily="18" charset="2"/>
              <a:buChar char=""/>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Symbol" panose="05050102010706020507" pitchFamily="18" charset="2"/>
              <a:buChar char=""/>
            </a:pPr>
            <a:r>
              <a:rPr lang="fa-IR" sz="1800" dirty="0">
                <a:effectLst/>
                <a:latin typeface="Times New Roman" panose="02020603050405020304" pitchFamily="18" charset="0"/>
                <a:ea typeface="Calibri" panose="020F0502020204030204" pitchFamily="34" charset="0"/>
                <a:cs typeface="B Nazanin" panose="00000400000000000000" pitchFamily="2" charset="-78"/>
              </a:rPr>
              <a:t> 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java </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نام کلاس </a:t>
            </a:r>
            <a:r>
              <a:rPr lang="en-US" sz="1800" dirty="0">
                <a:effectLst/>
                <a:latin typeface="Times New Roman" panose="02020603050405020304" pitchFamily="18" charset="0"/>
                <a:ea typeface="Calibri" panose="020F0502020204030204" pitchFamily="34" charset="0"/>
                <a:cs typeface="B Nazanin" panose="00000400000000000000" pitchFamily="2" charset="-78"/>
              </a:rPr>
              <a:t>public </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و نام فایل بایستی با یکدیگر مطابقت داشته باشند، بنابراین این برنامه باید در فایلی به نام </a:t>
            </a:r>
            <a:r>
              <a:rPr lang="en-US" sz="1800" dirty="0">
                <a:effectLst/>
                <a:latin typeface="Times New Roman" panose="02020603050405020304" pitchFamily="18" charset="0"/>
                <a:ea typeface="Calibri" panose="020F0502020204030204" pitchFamily="34" charset="0"/>
                <a:cs typeface="B Nazanin" panose="00000400000000000000" pitchFamily="2" charset="-78"/>
              </a:rPr>
              <a:t>MyFirstApp.java  </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ذخیره شود.</a:t>
            </a:r>
          </a:p>
          <a:p>
            <a:pPr marR="0" lvl="0" algn="just" rtl="1">
              <a:lnSpc>
                <a:spcPct val="107000"/>
              </a:lnSpc>
              <a:spcBef>
                <a:spcPts val="0"/>
              </a:spcBef>
              <a:spcAft>
                <a:spcPts val="80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 </a:t>
            </a:r>
          </a:p>
          <a:p>
            <a:pPr marL="342900" marR="0" lvl="0" indent="-342900" algn="just" rtl="1">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B Nazanin" panose="00000400000000000000" pitchFamily="2" charset="-78"/>
              </a:rPr>
              <a:t>class </a:t>
            </a:r>
            <a:r>
              <a:rPr lang="fa-IR" sz="1800" dirty="0">
                <a:effectLst/>
                <a:latin typeface="Times New Roman" panose="02020603050405020304" pitchFamily="18" charset="0"/>
                <a:ea typeface="Calibri" panose="020F0502020204030204" pitchFamily="34" charset="0"/>
                <a:cs typeface="B Nazanin" panose="00000400000000000000" pitchFamily="2" charset="-78"/>
              </a:rPr>
              <a:t> کلیدواژه‌ای تعریف‌شده در زبان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Java</a:t>
            </a:r>
            <a:r>
              <a:rPr lang="fa-IR" sz="1800" dirty="0">
                <a:effectLst/>
                <a:latin typeface="Times New Roman" panose="02020603050405020304" pitchFamily="18" charset="0"/>
                <a:ea typeface="Calibri" panose="020F0502020204030204" pitchFamily="34" charset="0"/>
                <a:cs typeface="B Nazanin" panose="00000400000000000000" pitchFamily="2" charset="-78"/>
              </a:rPr>
              <a:t>ست که در سرایند ظاهر می‌شود.</a:t>
            </a:r>
          </a:p>
          <a:p>
            <a:pPr marL="342900" marR="0" lvl="0" indent="-342900" algn="just" rtl="1">
              <a:lnSpc>
                <a:spcPct val="107000"/>
              </a:lnSpc>
              <a:spcBef>
                <a:spcPts val="0"/>
              </a:spcBef>
              <a:spcAft>
                <a:spcPts val="800"/>
              </a:spcAft>
              <a:buFont typeface="Symbol" panose="05050102010706020507" pitchFamily="18" charset="2"/>
              <a:buChar char=""/>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Symbol" panose="05050102010706020507" pitchFamily="18" charset="2"/>
              <a:buChar char=""/>
            </a:pPr>
            <a:r>
              <a:rPr lang="fa-IR" sz="1800" dirty="0">
                <a:effectLst/>
                <a:latin typeface="Times New Roman" panose="02020603050405020304" pitchFamily="18" charset="0"/>
                <a:ea typeface="Calibri" panose="020F0502020204030204" pitchFamily="34" charset="0"/>
                <a:cs typeface="B Nazanin" panose="00000400000000000000" pitchFamily="2" charset="-78"/>
              </a:rPr>
              <a:t> نام‌گذاری کلاس‌ها از همان اصول نام‌گذاری شناسه‌ها که در درس مبانی برنامه‌نویسی آموختیم تبعیت می‌کنند. </a:t>
            </a:r>
          </a:p>
          <a:p>
            <a:pPr marL="342900" marR="0" lvl="0" indent="-342900" algn="just" rtl="1">
              <a:lnSpc>
                <a:spcPct val="107000"/>
              </a:lnSpc>
              <a:spcBef>
                <a:spcPts val="0"/>
              </a:spcBef>
              <a:spcAft>
                <a:spcPts val="800"/>
              </a:spcAft>
              <a:buFont typeface="Symbol" panose="05050102010706020507" pitchFamily="18" charset="2"/>
              <a:buChar char=""/>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itle 1">
            <a:extLst>
              <a:ext uri="{FF2B5EF4-FFF2-40B4-BE49-F238E27FC236}">
                <a16:creationId xmlns:a16="http://schemas.microsoft.com/office/drawing/2014/main" id="{886D9992-BC26-E02F-2557-C40D40185F1B}"/>
              </a:ext>
            </a:extLst>
          </p:cNvPr>
          <p:cNvSpPr txBox="1">
            <a:spLocks/>
          </p:cNvSpPr>
          <p:nvPr/>
        </p:nvSpPr>
        <p:spPr>
          <a:xfrm>
            <a:off x="3923930" y="217503"/>
            <a:ext cx="3181905"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ساختار  یک کلاس</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19245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5C4796-C8F0-0365-0D53-A031C52FEEF3}"/>
              </a:ext>
            </a:extLst>
          </p:cNvPr>
          <p:cNvSpPr>
            <a:spLocks noGrp="1"/>
          </p:cNvSpPr>
          <p:nvPr>
            <p:ph type="sldNum" sz="quarter" idx="12"/>
          </p:nvPr>
        </p:nvSpPr>
        <p:spPr/>
        <p:txBody>
          <a:bodyPr/>
          <a:lstStyle/>
          <a:p>
            <a:fld id="{21C7DF5F-4BF1-494D-A836-53F226D76E52}" type="slidenum">
              <a:rPr lang="en-US" smtClean="0"/>
              <a:t>21</a:t>
            </a:fld>
            <a:endParaRPr lang="en-US"/>
          </a:p>
        </p:txBody>
      </p:sp>
      <p:pic>
        <p:nvPicPr>
          <p:cNvPr id="5" name="Content Placeholder 4">
            <a:extLst>
              <a:ext uri="{FF2B5EF4-FFF2-40B4-BE49-F238E27FC236}">
                <a16:creationId xmlns:a16="http://schemas.microsoft.com/office/drawing/2014/main" id="{B5572B98-5526-2959-C960-15FC8B834AE8}"/>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74690" y="507925"/>
            <a:ext cx="4648636" cy="5731558"/>
          </a:xfrm>
          <a:prstGeom prst="rect">
            <a:avLst/>
          </a:prstGeom>
          <a:noFill/>
          <a:ln>
            <a:noFill/>
          </a:ln>
        </p:spPr>
      </p:pic>
      <p:sp>
        <p:nvSpPr>
          <p:cNvPr id="6" name="Text Box 3">
            <a:extLst>
              <a:ext uri="{FF2B5EF4-FFF2-40B4-BE49-F238E27FC236}">
                <a16:creationId xmlns:a16="http://schemas.microsoft.com/office/drawing/2014/main" id="{EF864E34-D8B6-8923-C801-9B1DB1CA0AE6}"/>
              </a:ext>
            </a:extLst>
          </p:cNvPr>
          <p:cNvSpPr txBox="1">
            <a:spLocks noChangeArrowheads="1"/>
          </p:cNvSpPr>
          <p:nvPr/>
        </p:nvSpPr>
        <p:spPr bwMode="auto">
          <a:xfrm>
            <a:off x="2948756" y="756535"/>
            <a:ext cx="650240" cy="367030"/>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ar-SA" sz="1600" b="1" dirty="0">
                <a:effectLst/>
                <a:latin typeface="Calibri" panose="020F0502020204030204" pitchFamily="34" charset="0"/>
                <a:ea typeface="Calibri" panose="020F0502020204030204" pitchFamily="34" charset="0"/>
                <a:cs typeface="2  Mitra" panose="00000400000000000000" pitchFamily="2" charset="-78"/>
              </a:rPr>
              <a:t>ذخیره</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 Box 12">
            <a:extLst>
              <a:ext uri="{FF2B5EF4-FFF2-40B4-BE49-F238E27FC236}">
                <a16:creationId xmlns:a16="http://schemas.microsoft.com/office/drawing/2014/main" id="{75FBB1E4-F6AF-3160-DE5B-7963BE71382A}"/>
              </a:ext>
            </a:extLst>
          </p:cNvPr>
          <p:cNvSpPr txBox="1">
            <a:spLocks noChangeArrowheads="1"/>
          </p:cNvSpPr>
          <p:nvPr/>
        </p:nvSpPr>
        <p:spPr bwMode="auto">
          <a:xfrm>
            <a:off x="2913196" y="2364510"/>
            <a:ext cx="721360" cy="367030"/>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fa-IR" sz="1600" b="1" dirty="0">
                <a:effectLst/>
                <a:latin typeface="Calibri" panose="020F0502020204030204" pitchFamily="34" charset="0"/>
                <a:ea typeface="Calibri" panose="020F0502020204030204" pitchFamily="34" charset="0"/>
                <a:cs typeface="2  Mitra" panose="00000400000000000000" pitchFamily="2" charset="-78"/>
              </a:rPr>
              <a:t>کامپایل</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 Box 25">
            <a:extLst>
              <a:ext uri="{FF2B5EF4-FFF2-40B4-BE49-F238E27FC236}">
                <a16:creationId xmlns:a16="http://schemas.microsoft.com/office/drawing/2014/main" id="{F6DC9AF5-4F1E-37E6-0DAE-34DEC7E5ADA8}"/>
              </a:ext>
            </a:extLst>
          </p:cNvPr>
          <p:cNvSpPr txBox="1">
            <a:spLocks noChangeArrowheads="1"/>
          </p:cNvSpPr>
          <p:nvPr/>
        </p:nvSpPr>
        <p:spPr bwMode="auto">
          <a:xfrm>
            <a:off x="3031941" y="4367797"/>
            <a:ext cx="483870" cy="367030"/>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fa-IR" sz="1600" b="1" dirty="0">
                <a:effectLst/>
                <a:latin typeface="Calibri" panose="020F0502020204030204" pitchFamily="34" charset="0"/>
                <a:ea typeface="Calibri" panose="020F0502020204030204" pitchFamily="34" charset="0"/>
                <a:cs typeface="2  Mitra" panose="00000400000000000000" pitchFamily="2" charset="-78"/>
              </a:rPr>
              <a:t>اجرا</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0D37D820-82AB-24C8-5E83-420F963ED64F}"/>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40966" y="1123565"/>
            <a:ext cx="2999105" cy="3648075"/>
          </a:xfrm>
          <a:prstGeom prst="rect">
            <a:avLst/>
          </a:prstGeom>
          <a:noFill/>
          <a:ln>
            <a:noFill/>
          </a:ln>
        </p:spPr>
      </p:pic>
      <p:sp>
        <p:nvSpPr>
          <p:cNvPr id="3" name="Title 1">
            <a:extLst>
              <a:ext uri="{FF2B5EF4-FFF2-40B4-BE49-F238E27FC236}">
                <a16:creationId xmlns:a16="http://schemas.microsoft.com/office/drawing/2014/main" id="{188159D2-7326-3B35-48F5-E6706B2A5B66}"/>
              </a:ext>
            </a:extLst>
          </p:cNvPr>
          <p:cNvSpPr txBox="1">
            <a:spLocks/>
          </p:cNvSpPr>
          <p:nvPr/>
        </p:nvSpPr>
        <p:spPr>
          <a:xfrm>
            <a:off x="2905454" y="204371"/>
            <a:ext cx="6250906"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اولین برنامه‌ی کامل در زبان  </a:t>
            </a:r>
            <a:r>
              <a:rPr lang="en-US" dirty="0">
                <a:solidFill>
                  <a:srgbClr val="0070C0"/>
                </a:solidFill>
                <a:latin typeface="Baskerville Old Face" panose="02020602080505020303" pitchFamily="18" charset="0"/>
                <a:cs typeface="2  Titr" panose="00000700000000000000" pitchFamily="2" charset="-78"/>
              </a:rPr>
              <a:t>JAVA</a:t>
            </a:r>
          </a:p>
        </p:txBody>
      </p:sp>
      <p:sp>
        <p:nvSpPr>
          <p:cNvPr id="10" name="Arrow: Right 9">
            <a:extLst>
              <a:ext uri="{FF2B5EF4-FFF2-40B4-BE49-F238E27FC236}">
                <a16:creationId xmlns:a16="http://schemas.microsoft.com/office/drawing/2014/main" id="{AA261CD5-451C-0954-02C2-4739C3B54321}"/>
              </a:ext>
            </a:extLst>
          </p:cNvPr>
          <p:cNvSpPr/>
          <p:nvPr/>
        </p:nvSpPr>
        <p:spPr>
          <a:xfrm>
            <a:off x="5480492" y="2983437"/>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a:p>
        </p:txBody>
      </p:sp>
      <p:sp>
        <p:nvSpPr>
          <p:cNvPr id="2" name="TextBox 1">
            <a:extLst>
              <a:ext uri="{FF2B5EF4-FFF2-40B4-BE49-F238E27FC236}">
                <a16:creationId xmlns:a16="http://schemas.microsoft.com/office/drawing/2014/main" id="{D1169C0D-FAEC-09AA-3E6C-E7C4764A9D0B}"/>
              </a:ext>
            </a:extLst>
          </p:cNvPr>
          <p:cNvSpPr txBox="1"/>
          <p:nvPr/>
        </p:nvSpPr>
        <p:spPr>
          <a:xfrm>
            <a:off x="3515811" y="4734827"/>
            <a:ext cx="8548942" cy="2308324"/>
          </a:xfrm>
          <a:prstGeom prst="rect">
            <a:avLst/>
          </a:prstGeom>
          <a:noFill/>
        </p:spPr>
        <p:txBody>
          <a:bodyPr wrap="square">
            <a:spAutoFit/>
          </a:bodyPr>
          <a:lstStyle/>
          <a:p>
            <a:pPr marL="285750" indent="-285750" algn="r" rtl="1">
              <a:buFont typeface="Arial" panose="020B0604020202020204" pitchFamily="34" charset="0"/>
              <a:buChar char="•"/>
            </a:pPr>
            <a:r>
              <a:rPr lang="fa-IR" sz="1800" kern="100" dirty="0">
                <a:effectLst/>
                <a:latin typeface="Calibri" panose="020F0502020204030204" pitchFamily="34" charset="0"/>
                <a:ea typeface="Times New Roman" panose="02020603050405020304" pitchFamily="18" charset="0"/>
                <a:cs typeface="B Nazanin" panose="00000400000000000000" pitchFamily="2" charset="-78"/>
              </a:rPr>
              <a:t>در صورتی که برای اجرای فایل‌های کدی کتاب </a:t>
            </a:r>
            <a:r>
              <a:rPr lang="en-US" sz="1800" kern="100" dirty="0">
                <a:effectLst/>
                <a:latin typeface="Calibri" panose="020F0502020204030204" pitchFamily="34" charset="0"/>
                <a:ea typeface="Times New Roman" panose="02020603050405020304" pitchFamily="18" charset="0"/>
                <a:cs typeface="B Nazanin" panose="00000400000000000000" pitchFamily="2" charset="-78"/>
              </a:rPr>
              <a:t>HFJ</a:t>
            </a:r>
            <a:r>
              <a:rPr lang="fa-IR" sz="1800" kern="100" dirty="0">
                <a:effectLst/>
                <a:latin typeface="Calibri" panose="020F0502020204030204" pitchFamily="34" charset="0"/>
                <a:ea typeface="Times New Roman" panose="02020603050405020304" pitchFamily="18" charset="0"/>
                <a:cs typeface="B Nazanin" panose="00000400000000000000" pitchFamily="2" charset="-78"/>
              </a:rPr>
              <a:t> احیانا با خطایی مشابه</a:t>
            </a:r>
          </a:p>
          <a:p>
            <a:pPr marL="0" indent="0" algn="l">
              <a:buNone/>
            </a:pPr>
            <a:r>
              <a:rPr lang="en-US" sz="1800" kern="100" cap="none" dirty="0">
                <a:effectLst/>
                <a:latin typeface="Lucida Sans Typewriter" panose="020B0509030504030204" pitchFamily="49" charset="0"/>
                <a:ea typeface="Times New Roman" panose="02020603050405020304" pitchFamily="18" charset="0"/>
                <a:cs typeface="B Nazanin" panose="00000400000000000000" pitchFamily="2" charset="-78"/>
              </a:rPr>
              <a:t>error: could not find or load main class ch1.myfirstapp</a:t>
            </a:r>
          </a:p>
          <a:p>
            <a:pPr marL="0" indent="0" algn="l">
              <a:buNone/>
            </a:pPr>
            <a:r>
              <a:rPr lang="en-US" sz="1800" kern="100" cap="none" dirty="0">
                <a:effectLst/>
                <a:latin typeface="Lucida Sans Typewriter" panose="020B0509030504030204" pitchFamily="49" charset="0"/>
                <a:ea typeface="Times New Roman" panose="02020603050405020304" pitchFamily="18" charset="0"/>
                <a:cs typeface="B Nazanin" panose="00000400000000000000" pitchFamily="2" charset="-78"/>
              </a:rPr>
              <a:t>caused by: </a:t>
            </a:r>
            <a:r>
              <a:rPr lang="en-US" sz="1800" kern="100" cap="none" dirty="0" err="1">
                <a:effectLst/>
                <a:latin typeface="Lucida Sans Typewriter" panose="020B0509030504030204" pitchFamily="49" charset="0"/>
                <a:ea typeface="Times New Roman" panose="02020603050405020304" pitchFamily="18" charset="0"/>
                <a:cs typeface="B Nazanin" panose="00000400000000000000" pitchFamily="2" charset="-78"/>
              </a:rPr>
              <a:t>java.lang.classnotfoundexception</a:t>
            </a:r>
            <a:r>
              <a:rPr lang="en-US" sz="1800" kern="100" cap="none" dirty="0">
                <a:effectLst/>
                <a:latin typeface="Lucida Sans Typewriter" panose="020B0509030504030204" pitchFamily="49" charset="0"/>
                <a:ea typeface="Times New Roman" panose="02020603050405020304" pitchFamily="18" charset="0"/>
                <a:cs typeface="B Nazanin" panose="00000400000000000000" pitchFamily="2" charset="-78"/>
              </a:rPr>
              <a:t>: ch1.myfirstapp</a:t>
            </a:r>
          </a:p>
          <a:p>
            <a:pPr algn="r" rtl="1"/>
            <a:r>
              <a:rPr lang="fa-IR" sz="1800" kern="100" dirty="0">
                <a:effectLst/>
                <a:latin typeface="Calibri" panose="020F0502020204030204" pitchFamily="34" charset="0"/>
                <a:ea typeface="Times New Roman" panose="02020603050405020304" pitchFamily="18" charset="0"/>
                <a:cs typeface="B Nazanin" panose="00000400000000000000" pitchFamily="2" charset="-78"/>
              </a:rPr>
              <a:t>مواجه شدید یک راه حل ممکن است این باشد. از مسیر پوشه ای فعلی که کد در آن قرار دارد به مسیر مافوق بروید. سپس در دستور نام بسته را در ابتدا وارد کنید. مثلا با فرض قرار داشتن کد </a:t>
            </a:r>
            <a:r>
              <a:rPr lang="en-US" kern="100" dirty="0" err="1">
                <a:latin typeface="Calibri" panose="020F0502020204030204" pitchFamily="34" charset="0"/>
                <a:ea typeface="Times New Roman" panose="02020603050405020304" pitchFamily="18" charset="0"/>
                <a:cs typeface="B Nazanin" panose="00000400000000000000" pitchFamily="2" charset="-78"/>
              </a:rPr>
              <a:t>myfirstapp</a:t>
            </a:r>
            <a:r>
              <a:rPr lang="fa-IR" kern="100" dirty="0">
                <a:latin typeface="Calibri" panose="020F0502020204030204" pitchFamily="34" charset="0"/>
                <a:ea typeface="Times New Roman" panose="02020603050405020304" pitchFamily="18" charset="0"/>
                <a:cs typeface="B Nazanin" panose="00000400000000000000" pitchFamily="2" charset="-78"/>
              </a:rPr>
              <a:t> در بسته‌ی </a:t>
            </a:r>
            <a:r>
              <a:rPr lang="en-US" kern="100" dirty="0">
                <a:latin typeface="Calibri" panose="020F0502020204030204" pitchFamily="34" charset="0"/>
                <a:ea typeface="Times New Roman" panose="02020603050405020304" pitchFamily="18" charset="0"/>
                <a:cs typeface="B Nazanin" panose="00000400000000000000" pitchFamily="2" charset="-78"/>
              </a:rPr>
              <a:t>ch1</a:t>
            </a:r>
            <a:r>
              <a:rPr lang="fa-IR" kern="100" dirty="0">
                <a:latin typeface="Calibri" panose="020F0502020204030204" pitchFamily="34" charset="0"/>
                <a:ea typeface="Times New Roman" panose="02020603050405020304" pitchFamily="18" charset="0"/>
                <a:cs typeface="B Nazanin" panose="00000400000000000000" pitchFamily="2" charset="-78"/>
              </a:rPr>
              <a:t>، به صورت زیر عمل کنید:</a:t>
            </a:r>
            <a:endParaRPr lang="fa-IR" sz="1800" kern="100" dirty="0">
              <a:effectLst/>
              <a:latin typeface="Lucida Sans Typewriter" panose="020B0509030504030204" pitchFamily="49" charset="0"/>
              <a:ea typeface="Times New Roman" panose="02020603050405020304" pitchFamily="18" charset="0"/>
              <a:cs typeface="B Nazanin" panose="00000400000000000000" pitchFamily="2" charset="-78"/>
            </a:endParaRPr>
          </a:p>
          <a:p>
            <a:pPr marL="0" indent="0" algn="l">
              <a:buNone/>
            </a:pPr>
            <a:r>
              <a:rPr lang="en-US" sz="1800" kern="100" cap="none" dirty="0">
                <a:effectLst/>
                <a:latin typeface="Lucida Sans Typewriter" panose="020B0509030504030204" pitchFamily="49" charset="0"/>
                <a:ea typeface="Times New Roman" panose="02020603050405020304" pitchFamily="18" charset="0"/>
                <a:cs typeface="B Nazanin" panose="00000400000000000000" pitchFamily="2" charset="-78"/>
              </a:rPr>
              <a:t>java ch1.myfirstapp</a:t>
            </a:r>
          </a:p>
          <a:p>
            <a:pPr algn="r" rtl="1"/>
            <a:endParaRPr lang="en-US" sz="1800" kern="100" dirty="0">
              <a:effectLst/>
              <a:latin typeface="Calibri" panose="020F0502020204030204" pitchFamily="34" charset="0"/>
              <a:ea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156111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BC0E8B3-363D-32FE-C45D-B1C9642255C8}"/>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1168" y="2493650"/>
            <a:ext cx="10797058" cy="2564781"/>
          </a:xfrm>
        </p:spPr>
      </p:pic>
      <p:sp>
        <p:nvSpPr>
          <p:cNvPr id="4" name="Slide Number Placeholder 3">
            <a:extLst>
              <a:ext uri="{FF2B5EF4-FFF2-40B4-BE49-F238E27FC236}">
                <a16:creationId xmlns:a16="http://schemas.microsoft.com/office/drawing/2014/main" id="{2EAA7CD9-5D4E-3993-717B-CC40ED339592}"/>
              </a:ext>
            </a:extLst>
          </p:cNvPr>
          <p:cNvSpPr>
            <a:spLocks noGrp="1"/>
          </p:cNvSpPr>
          <p:nvPr>
            <p:ph type="sldNum" sz="quarter" idx="12"/>
          </p:nvPr>
        </p:nvSpPr>
        <p:spPr/>
        <p:txBody>
          <a:bodyPr/>
          <a:lstStyle/>
          <a:p>
            <a:fld id="{21C7DF5F-4BF1-494D-A836-53F226D76E52}" type="slidenum">
              <a:rPr lang="en-US" smtClean="0"/>
              <a:t>22</a:t>
            </a:fld>
            <a:endParaRPr lang="en-US"/>
          </a:p>
        </p:txBody>
      </p:sp>
      <p:sp>
        <p:nvSpPr>
          <p:cNvPr id="10" name="Title 1">
            <a:extLst>
              <a:ext uri="{FF2B5EF4-FFF2-40B4-BE49-F238E27FC236}">
                <a16:creationId xmlns:a16="http://schemas.microsoft.com/office/drawing/2014/main" id="{1F8FA894-718C-3842-6798-33F19BBEEB81}"/>
              </a:ext>
            </a:extLst>
          </p:cNvPr>
          <p:cNvSpPr txBox="1">
            <a:spLocks/>
          </p:cNvSpPr>
          <p:nvPr/>
        </p:nvSpPr>
        <p:spPr>
          <a:xfrm>
            <a:off x="953549" y="445463"/>
            <a:ext cx="10284902"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فعالیت اختیاری امتیازی- اجرای دو نفره توسط دانشجویان</a:t>
            </a:r>
          </a:p>
        </p:txBody>
      </p:sp>
      <p:sp>
        <p:nvSpPr>
          <p:cNvPr id="2" name="TextBox 1">
            <a:extLst>
              <a:ext uri="{FF2B5EF4-FFF2-40B4-BE49-F238E27FC236}">
                <a16:creationId xmlns:a16="http://schemas.microsoft.com/office/drawing/2014/main" id="{B73A85F6-D8FE-7D2A-5123-A52E7AC2C88D}"/>
              </a:ext>
            </a:extLst>
          </p:cNvPr>
          <p:cNvSpPr txBox="1"/>
          <p:nvPr/>
        </p:nvSpPr>
        <p:spPr>
          <a:xfrm>
            <a:off x="5155447" y="5094959"/>
            <a:ext cx="1448499" cy="369332"/>
          </a:xfrm>
          <a:prstGeom prst="rect">
            <a:avLst/>
          </a:prstGeom>
          <a:noFill/>
        </p:spPr>
        <p:txBody>
          <a:bodyPr wrap="square" rtlCol="1">
            <a:spAutoFit/>
          </a:bodyPr>
          <a:lstStyle/>
          <a:p>
            <a:r>
              <a:rPr lang="en-US" b="1" dirty="0">
                <a:latin typeface="Baskerville Old Face" panose="02020602080505020303" pitchFamily="18" charset="0"/>
              </a:rPr>
              <a:t>HFJ- Page 10</a:t>
            </a:r>
            <a:endParaRPr lang="fa-IR" b="1" dirty="0">
              <a:latin typeface="Baskerville Old Face" panose="02020602080505020303" pitchFamily="18" charset="0"/>
            </a:endParaRPr>
          </a:p>
        </p:txBody>
      </p:sp>
    </p:spTree>
    <p:extLst>
      <p:ext uri="{BB962C8B-B14F-4D97-AF65-F5344CB8AC3E}">
        <p14:creationId xmlns:p14="http://schemas.microsoft.com/office/powerpoint/2010/main" val="1432062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F32975-A0CB-12A2-1CD0-8059734A0F81}"/>
              </a:ext>
            </a:extLst>
          </p:cNvPr>
          <p:cNvSpPr>
            <a:spLocks noGrp="1"/>
          </p:cNvSpPr>
          <p:nvPr>
            <p:ph type="sldNum" sz="quarter" idx="12"/>
          </p:nvPr>
        </p:nvSpPr>
        <p:spPr/>
        <p:txBody>
          <a:bodyPr/>
          <a:lstStyle/>
          <a:p>
            <a:fld id="{21C7DF5F-4BF1-494D-A836-53F226D76E52}" type="slidenum">
              <a:rPr lang="en-US" smtClean="0"/>
              <a:t>23</a:t>
            </a:fld>
            <a:endParaRPr lang="en-US"/>
          </a:p>
        </p:txBody>
      </p:sp>
      <p:sp>
        <p:nvSpPr>
          <p:cNvPr id="7" name="Title 1">
            <a:extLst>
              <a:ext uri="{FF2B5EF4-FFF2-40B4-BE49-F238E27FC236}">
                <a16:creationId xmlns:a16="http://schemas.microsoft.com/office/drawing/2014/main" id="{1508F8E0-6CF5-F4CA-DE52-8AF1BEF1924A}"/>
              </a:ext>
            </a:extLst>
          </p:cNvPr>
          <p:cNvSpPr txBox="1">
            <a:spLocks/>
          </p:cNvSpPr>
          <p:nvPr/>
        </p:nvSpPr>
        <p:spPr>
          <a:xfrm>
            <a:off x="2912377" y="691420"/>
            <a:ext cx="6367244"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مثالی از یک کد کامل با دستور چاپ</a:t>
            </a:r>
            <a:endParaRPr lang="en-US" dirty="0">
              <a:solidFill>
                <a:srgbClr val="0070C0"/>
              </a:solidFill>
              <a:cs typeface="2  Titr" panose="00000700000000000000" pitchFamily="2" charset="-78"/>
            </a:endParaRPr>
          </a:p>
        </p:txBody>
      </p:sp>
      <p:pic>
        <p:nvPicPr>
          <p:cNvPr id="3" name="Picture 2">
            <a:extLst>
              <a:ext uri="{FF2B5EF4-FFF2-40B4-BE49-F238E27FC236}">
                <a16:creationId xmlns:a16="http://schemas.microsoft.com/office/drawing/2014/main" id="{509C6310-C961-87A0-1F25-7507C796D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0681" y="4797573"/>
            <a:ext cx="5210637" cy="932108"/>
          </a:xfrm>
          <a:prstGeom prst="rect">
            <a:avLst/>
          </a:prstGeom>
        </p:spPr>
      </p:pic>
      <p:pic>
        <p:nvPicPr>
          <p:cNvPr id="5" name="Picture 4">
            <a:extLst>
              <a:ext uri="{FF2B5EF4-FFF2-40B4-BE49-F238E27FC236}">
                <a16:creationId xmlns:a16="http://schemas.microsoft.com/office/drawing/2014/main" id="{E71478FA-BBB3-E8F0-8838-AB33BBF2C716}"/>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63947" y="1952162"/>
            <a:ext cx="5664105" cy="1787946"/>
          </a:xfrm>
          <a:prstGeom prst="rect">
            <a:avLst/>
          </a:prstGeom>
        </p:spPr>
      </p:pic>
      <p:sp>
        <p:nvSpPr>
          <p:cNvPr id="9" name="TextBox 8">
            <a:extLst>
              <a:ext uri="{FF2B5EF4-FFF2-40B4-BE49-F238E27FC236}">
                <a16:creationId xmlns:a16="http://schemas.microsoft.com/office/drawing/2014/main" id="{0B9CA116-1FBC-C84F-BD8B-656BD0B2C740}"/>
              </a:ext>
            </a:extLst>
          </p:cNvPr>
          <p:cNvSpPr txBox="1"/>
          <p:nvPr/>
        </p:nvSpPr>
        <p:spPr>
          <a:xfrm>
            <a:off x="9731230" y="4000403"/>
            <a:ext cx="1516310" cy="369332"/>
          </a:xfrm>
          <a:prstGeom prst="rect">
            <a:avLst/>
          </a:prstGeom>
          <a:noFill/>
        </p:spPr>
        <p:txBody>
          <a:bodyPr wrap="square">
            <a:spAutoFit/>
          </a:bodyPr>
          <a:lstStyle/>
          <a:p>
            <a:pPr marL="285750" indent="-285750" algn="r" rtl="1">
              <a:buFont typeface="Arial" panose="020B0604020202020204" pitchFamily="34" charset="0"/>
              <a:buChar char="•"/>
            </a:pPr>
            <a:r>
              <a:rPr lang="fa-IR"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262785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1BF4B9-ECC2-2818-E634-262575C0F163}"/>
              </a:ext>
            </a:extLst>
          </p:cNvPr>
          <p:cNvSpPr>
            <a:spLocks noGrp="1"/>
          </p:cNvSpPr>
          <p:nvPr>
            <p:ph idx="1"/>
          </p:nvPr>
        </p:nvSpPr>
        <p:spPr>
          <a:xfrm>
            <a:off x="129309" y="1393556"/>
            <a:ext cx="11375303" cy="4517666"/>
          </a:xfrm>
        </p:spPr>
        <p:txBody>
          <a:bodyPr>
            <a:normAutofit/>
          </a:bodyPr>
          <a:lstStyle/>
          <a:p>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r>
              <a:rPr lang="fa-IR" sz="1800" dirty="0">
                <a:effectLst/>
                <a:latin typeface="Calibri" panose="020F0502020204030204" pitchFamily="34" charset="0"/>
                <a:ea typeface="Calibri" panose="020F0502020204030204" pitchFamily="34" charset="0"/>
                <a:cs typeface="B Nazanin" panose="00000400000000000000" pitchFamily="2" charset="-78"/>
              </a:rPr>
              <a:t>با استفاده از عملگر </a:t>
            </a:r>
            <a:r>
              <a:rPr lang="en-US" sz="1800" dirty="0">
                <a:effectLst/>
                <a:latin typeface="Calibri" panose="020F0502020204030204" pitchFamily="34" charset="0"/>
                <a:ea typeface="Calibri" panose="020F0502020204030204" pitchFamily="34" charset="0"/>
                <a:cs typeface="B Nazanin" panose="00000400000000000000" pitchFamily="2" charset="-78"/>
                <a:sym typeface="Symbol" panose="05050102010706020507" pitchFamily="18" charset="2"/>
              </a:rPr>
              <a:t></a:t>
            </a:r>
            <a:r>
              <a:rPr lang="fa-IR" sz="1800" dirty="0">
                <a:effectLst/>
                <a:latin typeface="Calibri" panose="020F0502020204030204" pitchFamily="34" charset="0"/>
                <a:ea typeface="Calibri" panose="020F0502020204030204" pitchFamily="34" charset="0"/>
                <a:cs typeface="B Nazanin" panose="00000400000000000000" pitchFamily="2" charset="-78"/>
              </a:rPr>
              <a:t> می توان رشته‌ها را 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Java</a:t>
            </a:r>
            <a:r>
              <a:rPr lang="fa-IR" sz="1800" dirty="0">
                <a:effectLst/>
                <a:latin typeface="Calibri" panose="020F0502020204030204" pitchFamily="34" charset="0"/>
                <a:ea typeface="Calibri" panose="020F0502020204030204" pitchFamily="34" charset="0"/>
                <a:cs typeface="B Nazanin" panose="00000400000000000000" pitchFamily="2" charset="-78"/>
              </a:rPr>
              <a:t> الحاق نمود. </a:t>
            </a:r>
          </a:p>
          <a:p>
            <a:endParaRPr lang="fa-IR" sz="1800" dirty="0">
              <a:latin typeface="Calibri" panose="020F0502020204030204" pitchFamily="34" charset="0"/>
              <a:ea typeface="Calibri" panose="020F0502020204030204" pitchFamily="34" charset="0"/>
              <a:cs typeface="B Nazanin" panose="00000400000000000000" pitchFamily="2" charset="-78"/>
            </a:endParaRPr>
          </a:p>
          <a:p>
            <a:endParaRPr lang="fa-IR" sz="1800" dirty="0">
              <a:latin typeface="Calibri" panose="020F0502020204030204" pitchFamily="34" charset="0"/>
              <a:ea typeface="Calibri" panose="020F0502020204030204" pitchFamily="34" charset="0"/>
              <a:cs typeface="B Nazanin" panose="00000400000000000000" pitchFamily="2" charset="-78"/>
            </a:endParaRPr>
          </a:p>
          <a:p>
            <a:r>
              <a:rPr lang="fa-IR" sz="1800" dirty="0">
                <a:effectLst/>
                <a:latin typeface="Calibri" panose="020F0502020204030204" pitchFamily="34" charset="0"/>
                <a:ea typeface="Calibri" panose="020F0502020204030204" pitchFamily="34" charset="0"/>
                <a:cs typeface="B Nazanin" panose="00000400000000000000" pitchFamily="2" charset="-78"/>
              </a:rPr>
              <a:t>هرگاه هر دو عملوند عملگر </a:t>
            </a:r>
            <a:r>
              <a:rPr lang="en-US" sz="1800" dirty="0">
                <a:effectLst/>
                <a:latin typeface="Calibri" panose="020F0502020204030204" pitchFamily="34" charset="0"/>
                <a:ea typeface="Calibri" panose="020F0502020204030204" pitchFamily="34" charset="0"/>
                <a:cs typeface="B Nazanin" panose="00000400000000000000" pitchFamily="2" charset="-78"/>
                <a:sym typeface="Symbol" panose="05050102010706020507" pitchFamily="18" charset="2"/>
              </a:rPr>
              <a:t></a:t>
            </a:r>
            <a:r>
              <a:rPr lang="fa-IR" sz="1800" dirty="0">
                <a:effectLst/>
                <a:latin typeface="Calibri" panose="020F0502020204030204" pitchFamily="34" charset="0"/>
                <a:ea typeface="Calibri" panose="020F0502020204030204" pitchFamily="34" charset="0"/>
                <a:cs typeface="B Nazanin" panose="00000400000000000000" pitchFamily="2" charset="-78"/>
              </a:rPr>
              <a:t> رشته باشند عملگر </a:t>
            </a:r>
            <a:r>
              <a:rPr lang="en-US" sz="1800" dirty="0">
                <a:effectLst/>
                <a:latin typeface="Calibri" panose="020F0502020204030204" pitchFamily="34" charset="0"/>
                <a:ea typeface="Calibri" panose="020F0502020204030204" pitchFamily="34" charset="0"/>
                <a:cs typeface="B Nazanin" panose="00000400000000000000" pitchFamily="2" charset="-78"/>
                <a:sym typeface="Symbol" panose="05050102010706020507" pitchFamily="18" charset="2"/>
              </a:rPr>
              <a:t></a:t>
            </a:r>
            <a:r>
              <a:rPr lang="fa-IR" sz="1800" dirty="0">
                <a:effectLst/>
                <a:latin typeface="Calibri" panose="020F0502020204030204" pitchFamily="34" charset="0"/>
                <a:ea typeface="Calibri" panose="020F0502020204030204" pitchFamily="34" charset="0"/>
                <a:cs typeface="B Nazanin" panose="00000400000000000000" pitchFamily="2" charset="-78"/>
              </a:rPr>
              <a:t> یک رشته‌ی جدید می سازد که در آن کاراکترهای عملوند سمت راست در انتهای کاراکترهای مربوط به رشته‌ی سمت چپ عملوند قرار داده می‌شوند.</a:t>
            </a:r>
          </a:p>
          <a:p>
            <a:pPr marL="0" indent="0">
              <a:buNone/>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p>
        </p:txBody>
      </p:sp>
      <p:sp>
        <p:nvSpPr>
          <p:cNvPr id="4" name="Slide Number Placeholder 3">
            <a:extLst>
              <a:ext uri="{FF2B5EF4-FFF2-40B4-BE49-F238E27FC236}">
                <a16:creationId xmlns:a16="http://schemas.microsoft.com/office/drawing/2014/main" id="{4C94F2A6-8305-6CF7-08A0-EE839772ADD7}"/>
              </a:ext>
            </a:extLst>
          </p:cNvPr>
          <p:cNvSpPr>
            <a:spLocks noGrp="1"/>
          </p:cNvSpPr>
          <p:nvPr>
            <p:ph type="sldNum" sz="quarter" idx="12"/>
          </p:nvPr>
        </p:nvSpPr>
        <p:spPr/>
        <p:txBody>
          <a:bodyPr/>
          <a:lstStyle/>
          <a:p>
            <a:fld id="{21C7DF5F-4BF1-494D-A836-53F226D76E52}" type="slidenum">
              <a:rPr lang="en-US" smtClean="0"/>
              <a:t>24</a:t>
            </a:fld>
            <a:endParaRPr lang="en-US"/>
          </a:p>
        </p:txBody>
      </p:sp>
      <p:sp>
        <p:nvSpPr>
          <p:cNvPr id="7" name="Title 1">
            <a:extLst>
              <a:ext uri="{FF2B5EF4-FFF2-40B4-BE49-F238E27FC236}">
                <a16:creationId xmlns:a16="http://schemas.microsoft.com/office/drawing/2014/main" id="{DE7B8F60-4716-65BD-4096-C5501CC4DEE8}"/>
              </a:ext>
            </a:extLst>
          </p:cNvPr>
          <p:cNvSpPr txBox="1">
            <a:spLocks/>
          </p:cNvSpPr>
          <p:nvPr/>
        </p:nvSpPr>
        <p:spPr>
          <a:xfrm>
            <a:off x="3948858" y="691844"/>
            <a:ext cx="4294282"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الحاق رشته‌ای</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424706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1BF4B9-ECC2-2818-E634-262575C0F163}"/>
              </a:ext>
            </a:extLst>
          </p:cNvPr>
          <p:cNvSpPr>
            <a:spLocks noGrp="1"/>
          </p:cNvSpPr>
          <p:nvPr>
            <p:ph idx="1"/>
          </p:nvPr>
        </p:nvSpPr>
        <p:spPr>
          <a:xfrm>
            <a:off x="129309" y="1393556"/>
            <a:ext cx="11375303" cy="4517666"/>
          </a:xfrm>
        </p:spPr>
        <p:txBody>
          <a:bodyPr>
            <a:normAutofit/>
          </a:bodyPr>
          <a:lstStyle/>
          <a:p>
            <a:pPr marL="0" indent="0">
              <a:buNone/>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2  Homa" panose="00000400000000000000" pitchFamily="2" charset="-78"/>
              </a:rPr>
              <a:t>سه رشته‌ی </a:t>
            </a:r>
            <a:r>
              <a:rPr lang="en-US" sz="1800" cap="none"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"java " </a:t>
            </a:r>
            <a:r>
              <a:rPr lang="fa-IR" sz="1800" dirty="0">
                <a:solidFill>
                  <a:srgbClr val="000000"/>
                </a:solidFill>
                <a:effectLst/>
                <a:latin typeface="Calibri" panose="020F0502020204030204" pitchFamily="34" charset="0"/>
                <a:ea typeface="Times New Roman" panose="02020603050405020304" pitchFamily="18" charset="0"/>
                <a:cs typeface="2  Homa" panose="00000400000000000000" pitchFamily="2" charset="-78"/>
              </a:rPr>
              <a:t>، </a:t>
            </a:r>
            <a:r>
              <a:rPr lang="en-US" sz="1800" cap="none"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"is "</a:t>
            </a:r>
            <a:r>
              <a:rPr lang="fa-IR" sz="1800" cap="none"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 </a:t>
            </a:r>
            <a:r>
              <a:rPr lang="fa-IR" sz="1800"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و</a:t>
            </a:r>
            <a:r>
              <a:rPr lang="en-US" sz="1800" cap="none"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"object-oriented!"</a:t>
            </a:r>
            <a:r>
              <a:rPr lang="en-US" sz="1800" cap="none" dirty="0">
                <a:effectLst/>
                <a:latin typeface="Courier New" panose="02070309020205020404" pitchFamily="49" charset="0"/>
                <a:ea typeface="Calibri" panose="020F0502020204030204" pitchFamily="34" charset="0"/>
                <a:cs typeface="2  Homa" panose="00000400000000000000" pitchFamily="2" charset="-78"/>
              </a:rPr>
              <a:t> </a:t>
            </a:r>
            <a:r>
              <a:rPr lang="fa-IR" sz="1800" cap="none" dirty="0">
                <a:effectLst/>
                <a:latin typeface="Courier New" panose="02070309020205020404" pitchFamily="49" charset="0"/>
                <a:ea typeface="Calibri" panose="020F0502020204030204" pitchFamily="34" charset="0"/>
                <a:cs typeface="2  Homa" panose="00000400000000000000" pitchFamily="2" charset="-78"/>
              </a:rPr>
              <a:t> </a:t>
            </a:r>
            <a:r>
              <a:rPr lang="fa-IR" sz="1800" dirty="0">
                <a:effectLst/>
                <a:latin typeface="Calibri" panose="020F0502020204030204" pitchFamily="34" charset="0"/>
                <a:ea typeface="Calibri" panose="020F0502020204030204" pitchFamily="34" charset="0"/>
                <a:cs typeface="2  Homa" panose="00000400000000000000" pitchFamily="2" charset="-78"/>
              </a:rPr>
              <a:t>با استفاده از عملگر </a:t>
            </a:r>
            <a:r>
              <a:rPr lang="ar-SA" sz="1800"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a:t>
            </a:r>
            <a:r>
              <a:rPr lang="fa-IR" sz="1800" dirty="0">
                <a:effectLst/>
                <a:latin typeface="Calibri" panose="020F0502020204030204" pitchFamily="34" charset="0"/>
                <a:ea typeface="Calibri" panose="020F0502020204030204" pitchFamily="34" charset="0"/>
                <a:cs typeface="2  Homa" panose="00000400000000000000" pitchFamily="2" charset="-78"/>
              </a:rPr>
              <a:t> در دستورالعمل زیر الحاق می‌شوند. </a:t>
            </a:r>
          </a:p>
          <a:p>
            <a:pPr marL="0" marR="0" algn="just"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rtl="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System.</a:t>
            </a:r>
            <a:r>
              <a:rPr lang="en-US" sz="1800" i="1"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out</a:t>
            </a:r>
            <a:r>
              <a:rPr lang="en-US" sz="18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.println</a:t>
            </a:r>
            <a:r>
              <a:rPr lang="en-US" sz="18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("Java " </a:t>
            </a:r>
            <a:r>
              <a:rPr lang="en-US" sz="1800" cap="none"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a:t>
            </a:r>
            <a:r>
              <a:rPr lang="en-US" sz="18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"is " </a:t>
            </a:r>
            <a:r>
              <a:rPr lang="en-US" sz="1800" cap="none"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a:t>
            </a:r>
            <a:r>
              <a:rPr lang="en-US" sz="18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"object-oriented!");</a:t>
            </a:r>
            <a:endParaRPr lang="fa-IR" sz="18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p>
            <a:pPr marL="22860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fa-IR" sz="1800" dirty="0">
              <a:solidFill>
                <a:srgbClr val="000000"/>
              </a:solidFill>
              <a:latin typeface="Courier New" panose="02070309020205020404" pitchFamily="49" charset="0"/>
              <a:ea typeface="Calibri" panose="020F0502020204030204" pitchFamily="34" charset="0"/>
              <a:cs typeface="Arial" panose="020B0604020202020204" pitchFamily="34" charset="0"/>
            </a:endParaRPr>
          </a:p>
          <a:p>
            <a:pPr marL="22860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fa-IR" sz="1800" dirty="0">
              <a:solidFill>
                <a:srgbClr val="000000"/>
              </a:solidFill>
              <a:effectLst/>
              <a:latin typeface="Courier New" panose="02070309020205020404" pitchFamily="49" charset="0"/>
              <a:ea typeface="Calibri" panose="020F0502020204030204" pitchFamily="34" charset="0"/>
              <a:cs typeface="Arial" panose="020B0604020202020204" pitchFamily="34" charset="0"/>
            </a:endParaRPr>
          </a:p>
          <a:p>
            <a:pPr algn="r"/>
            <a:r>
              <a:rPr lang="fa-IR"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a:p>
            <a:pPr marL="22860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Slide Number Placeholder 3">
            <a:extLst>
              <a:ext uri="{FF2B5EF4-FFF2-40B4-BE49-F238E27FC236}">
                <a16:creationId xmlns:a16="http://schemas.microsoft.com/office/drawing/2014/main" id="{4C94F2A6-8305-6CF7-08A0-EE839772ADD7}"/>
              </a:ext>
            </a:extLst>
          </p:cNvPr>
          <p:cNvSpPr>
            <a:spLocks noGrp="1"/>
          </p:cNvSpPr>
          <p:nvPr>
            <p:ph type="sldNum" sz="quarter" idx="12"/>
          </p:nvPr>
        </p:nvSpPr>
        <p:spPr/>
        <p:txBody>
          <a:bodyPr/>
          <a:lstStyle/>
          <a:p>
            <a:fld id="{21C7DF5F-4BF1-494D-A836-53F226D76E52}" type="slidenum">
              <a:rPr lang="en-US" smtClean="0"/>
              <a:t>25</a:t>
            </a:fld>
            <a:endParaRPr lang="en-US"/>
          </a:p>
        </p:txBody>
      </p:sp>
      <p:sp>
        <p:nvSpPr>
          <p:cNvPr id="7" name="Title 1">
            <a:extLst>
              <a:ext uri="{FF2B5EF4-FFF2-40B4-BE49-F238E27FC236}">
                <a16:creationId xmlns:a16="http://schemas.microsoft.com/office/drawing/2014/main" id="{DE7B8F60-4716-65BD-4096-C5501CC4DEE8}"/>
              </a:ext>
            </a:extLst>
          </p:cNvPr>
          <p:cNvSpPr txBox="1">
            <a:spLocks/>
          </p:cNvSpPr>
          <p:nvPr/>
        </p:nvSpPr>
        <p:spPr>
          <a:xfrm>
            <a:off x="3669819" y="691844"/>
            <a:ext cx="4294282"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مثال الحاق رشته‌ای</a:t>
            </a:r>
            <a:endParaRPr lang="en-US" dirty="0">
              <a:solidFill>
                <a:srgbClr val="0070C0"/>
              </a:solidFill>
              <a:cs typeface="2  Titr" panose="00000700000000000000" pitchFamily="2" charset="-78"/>
            </a:endParaRPr>
          </a:p>
        </p:txBody>
      </p:sp>
      <p:pic>
        <p:nvPicPr>
          <p:cNvPr id="5" name="Picture 4">
            <a:extLst>
              <a:ext uri="{FF2B5EF4-FFF2-40B4-BE49-F238E27FC236}">
                <a16:creationId xmlns:a16="http://schemas.microsoft.com/office/drawing/2014/main" id="{67AE94F7-2366-E5CB-7B41-90F90B86EA0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94969" y="4633396"/>
            <a:ext cx="3402061" cy="344255"/>
          </a:xfrm>
          <a:prstGeom prst="rect">
            <a:avLst/>
          </a:prstGeom>
        </p:spPr>
      </p:pic>
    </p:spTree>
    <p:extLst>
      <p:ext uri="{BB962C8B-B14F-4D97-AF65-F5344CB8AC3E}">
        <p14:creationId xmlns:p14="http://schemas.microsoft.com/office/powerpoint/2010/main" val="183961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7E952-9460-A1C5-23BC-AAFFC28FC26F}"/>
              </a:ext>
            </a:extLst>
          </p:cNvPr>
          <p:cNvSpPr>
            <a:spLocks noGrp="1"/>
          </p:cNvSpPr>
          <p:nvPr>
            <p:ph idx="1"/>
          </p:nvPr>
        </p:nvSpPr>
        <p:spPr>
          <a:xfrm>
            <a:off x="166255" y="1393556"/>
            <a:ext cx="11776363" cy="4517666"/>
          </a:xfrm>
        </p:spPr>
        <p:txBody>
          <a:bodyPr/>
          <a:lstStyle/>
          <a:p>
            <a:pPr marL="0" algn="just">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اگر یکی از عملوندهای عملگر </a:t>
            </a:r>
            <a:r>
              <a:rPr lang="en-US" sz="1800" dirty="0">
                <a:effectLst/>
                <a:latin typeface="Calibri" panose="020F0502020204030204" pitchFamily="34" charset="0"/>
                <a:ea typeface="Calibri" panose="020F0502020204030204" pitchFamily="34" charset="0"/>
                <a:cs typeface="B Nazanin" panose="00000400000000000000" pitchFamily="2" charset="-78"/>
                <a:sym typeface="Symbol" panose="05050102010706020507" pitchFamily="18" charset="2"/>
              </a:rPr>
              <a:t></a:t>
            </a:r>
            <a:r>
              <a:rPr lang="fa-IR" sz="1800" dirty="0">
                <a:effectLst/>
                <a:latin typeface="Calibri" panose="020F0502020204030204" pitchFamily="34" charset="0"/>
                <a:ea typeface="Calibri" panose="020F0502020204030204" pitchFamily="34" charset="0"/>
                <a:cs typeface="B Nazanin" panose="00000400000000000000" pitchFamily="2" charset="-78"/>
              </a:rPr>
              <a:t> رشته باشد، دیگری نیز حتی اگر رشته نباشد در اثر الحاق تبدیل نوع به رشته می‌شود.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just" rtl="0">
              <a:lnSpc>
                <a:spcPct val="107000"/>
              </a:lnSpc>
              <a:spcBef>
                <a:spcPts val="0"/>
              </a:spcBef>
              <a:spcAft>
                <a:spcPts val="800"/>
              </a:spcAft>
              <a:buNone/>
            </a:pPr>
            <a:endParaRPr lang="fa-IR"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algn="l" rtl="0"/>
            <a:r>
              <a:rPr lang="en-US" cap="none" dirty="0">
                <a:latin typeface="Courier New" panose="02070309020205020404" pitchFamily="49" charset="0"/>
                <a:cs typeface="Courier New" panose="02070309020205020404" pitchFamily="49" charset="0"/>
              </a:rPr>
              <a:t>int v = 17;</a:t>
            </a:r>
          </a:p>
          <a:p>
            <a:pPr marL="0" indent="0" algn="l" rtl="0">
              <a:buNone/>
            </a:pPr>
            <a:r>
              <a:rPr lang="nn-NO" cap="none" dirty="0">
                <a:latin typeface="Courier New" panose="02070309020205020404" pitchFamily="49" charset="0"/>
                <a:cs typeface="Courier New" panose="02070309020205020404" pitchFamily="49" charset="0"/>
              </a:rPr>
              <a:t>  System.out.print("x = " + v);</a:t>
            </a:r>
          </a:p>
          <a:p>
            <a:pPr marL="0" algn="just">
              <a:lnSpc>
                <a:spcPct val="107000"/>
              </a:lnSpc>
              <a:spcBef>
                <a:spcPts val="0"/>
              </a:spcBef>
              <a:spcAft>
                <a:spcPts val="800"/>
              </a:spcAft>
            </a:pPr>
            <a:endParaRPr lang="en-US"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a:p>
            <a:pPr marL="0" algn="just">
              <a:lnSpc>
                <a:spcPct val="107000"/>
              </a:lnSpc>
              <a:spcBef>
                <a:spcPts val="0"/>
              </a:spcBef>
              <a:spcAft>
                <a:spcPts val="800"/>
              </a:spcAft>
            </a:pPr>
            <a:r>
              <a:rPr lang="fa-IR"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a:p>
            <a:pPr marL="0" marR="0" algn="just" rtl="1">
              <a:lnSpc>
                <a:spcPct val="107000"/>
              </a:lnSpc>
              <a:spcBef>
                <a:spcPts val="0"/>
              </a:spcBef>
              <a:spcAft>
                <a:spcPts val="800"/>
              </a:spcAft>
            </a:pP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p>
        </p:txBody>
      </p:sp>
      <p:sp>
        <p:nvSpPr>
          <p:cNvPr id="4" name="Slide Number Placeholder 3">
            <a:extLst>
              <a:ext uri="{FF2B5EF4-FFF2-40B4-BE49-F238E27FC236}">
                <a16:creationId xmlns:a16="http://schemas.microsoft.com/office/drawing/2014/main" id="{E7280C29-E14C-B745-67B7-76B6B91D5BCD}"/>
              </a:ext>
            </a:extLst>
          </p:cNvPr>
          <p:cNvSpPr>
            <a:spLocks noGrp="1"/>
          </p:cNvSpPr>
          <p:nvPr>
            <p:ph type="sldNum" sz="quarter" idx="12"/>
          </p:nvPr>
        </p:nvSpPr>
        <p:spPr/>
        <p:txBody>
          <a:bodyPr/>
          <a:lstStyle/>
          <a:p>
            <a:fld id="{21C7DF5F-4BF1-494D-A836-53F226D76E52}" type="slidenum">
              <a:rPr lang="en-US" smtClean="0"/>
              <a:t>26</a:t>
            </a:fld>
            <a:endParaRPr lang="en-US"/>
          </a:p>
        </p:txBody>
      </p:sp>
      <p:sp>
        <p:nvSpPr>
          <p:cNvPr id="5" name="Title 1">
            <a:extLst>
              <a:ext uri="{FF2B5EF4-FFF2-40B4-BE49-F238E27FC236}">
                <a16:creationId xmlns:a16="http://schemas.microsoft.com/office/drawing/2014/main" id="{BCD29582-1DF9-DB65-FEC3-0F787692A764}"/>
              </a:ext>
            </a:extLst>
          </p:cNvPr>
          <p:cNvSpPr txBox="1">
            <a:spLocks/>
          </p:cNvSpPr>
          <p:nvPr/>
        </p:nvSpPr>
        <p:spPr>
          <a:xfrm>
            <a:off x="3948858" y="691844"/>
            <a:ext cx="4294282"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الحاق رشته‌ای</a:t>
            </a:r>
            <a:endParaRPr lang="en-US" dirty="0">
              <a:solidFill>
                <a:srgbClr val="0070C0"/>
              </a:solidFill>
              <a:cs typeface="2  Titr" panose="00000700000000000000" pitchFamily="2" charset="-78"/>
            </a:endParaRPr>
          </a:p>
        </p:txBody>
      </p:sp>
      <p:pic>
        <p:nvPicPr>
          <p:cNvPr id="6" name="Picture 5">
            <a:extLst>
              <a:ext uri="{FF2B5EF4-FFF2-40B4-BE49-F238E27FC236}">
                <a16:creationId xmlns:a16="http://schemas.microsoft.com/office/drawing/2014/main" id="{87822244-CD0D-DD52-766E-489660694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0514" y="4623794"/>
            <a:ext cx="847843" cy="362001"/>
          </a:xfrm>
          <a:prstGeom prst="rect">
            <a:avLst/>
          </a:prstGeom>
        </p:spPr>
      </p:pic>
    </p:spTree>
    <p:extLst>
      <p:ext uri="{BB962C8B-B14F-4D97-AF65-F5344CB8AC3E}">
        <p14:creationId xmlns:p14="http://schemas.microsoft.com/office/powerpoint/2010/main" val="301483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C5CB4-2F43-9966-5200-A433C63F614A}"/>
              </a:ext>
            </a:extLst>
          </p:cNvPr>
          <p:cNvSpPr>
            <a:spLocks noGrp="1"/>
          </p:cNvSpPr>
          <p:nvPr>
            <p:ph idx="1"/>
          </p:nvPr>
        </p:nvSpPr>
        <p:spPr>
          <a:xfrm>
            <a:off x="215336" y="1014473"/>
            <a:ext cx="11761326" cy="5255491"/>
          </a:xfrm>
        </p:spPr>
        <p:txBody>
          <a:bodyPr>
            <a:no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Java</a:t>
            </a:r>
            <a:r>
              <a:rPr lang="fa-IR" sz="1800" dirty="0">
                <a:effectLst/>
                <a:latin typeface="Calibri" panose="020F0502020204030204" pitchFamily="34" charset="0"/>
                <a:ea typeface="Calibri" panose="020F0502020204030204" pitchFamily="34" charset="0"/>
                <a:cs typeface="B Nazanin" panose="00000400000000000000" pitchFamily="2" charset="-78"/>
              </a:rPr>
              <a:t> عملوندهای هر عملگر را از چپ به راست و با توجه به اولویت آن‌ها ارزیابی می‌کند.</a:t>
            </a:r>
          </a:p>
          <a:p>
            <a:pPr marL="342900" marR="0" lvl="0" indent="-342900" algn="just" rtl="1">
              <a:lnSpc>
                <a:spcPct val="115000"/>
              </a:lnSpc>
              <a:spcBef>
                <a:spcPts val="0"/>
              </a:spcBef>
              <a:spcAft>
                <a:spcPts val="1000"/>
              </a:spcAft>
              <a:buFont typeface="Symbol" panose="05050102010706020507" pitchFamily="18" charset="2"/>
              <a:buChar char=""/>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effectLst/>
                <a:latin typeface="Calibri" panose="020F0502020204030204" pitchFamily="34" charset="0"/>
                <a:ea typeface="Calibri" panose="020F0502020204030204" pitchFamily="34" charset="0"/>
                <a:cs typeface="B Nazanin" panose="00000400000000000000" pitchFamily="2" charset="-78"/>
              </a:rPr>
              <a:t>دقت کنید که عملگر الحاق رشته ای </a:t>
            </a:r>
            <a:r>
              <a:rPr lang="en-US" sz="1800" dirty="0">
                <a:effectLst/>
                <a:latin typeface="Calibri" panose="020F0502020204030204" pitchFamily="34" charset="0"/>
                <a:ea typeface="Calibri" panose="020F0502020204030204" pitchFamily="34" charset="0"/>
                <a:cs typeface="Arial" panose="020B0604020202020204" pitchFamily="34" charset="0"/>
                <a:sym typeface="Symbol" panose="05050102010706020507" pitchFamily="18" charset="2"/>
              </a:rPr>
              <a:t></a:t>
            </a:r>
            <a:r>
              <a:rPr lang="fa-IR" sz="1800" dirty="0">
                <a:effectLst/>
                <a:latin typeface="Calibri" panose="020F0502020204030204" pitchFamily="34" charset="0"/>
                <a:ea typeface="Calibri" panose="020F0502020204030204" pitchFamily="34" charset="0"/>
                <a:cs typeface="B Nazanin" panose="00000400000000000000" pitchFamily="2" charset="-78"/>
              </a:rPr>
              <a:t> با عملگر متناظر مورد استفاده برای جمع بستن اشتباه نشود! </a:t>
            </a:r>
            <a:endParaRPr lang="fa-IR" sz="1800" dirty="0">
              <a:latin typeface="Calibri" panose="020F0502020204030204" pitchFamily="34" charset="0"/>
              <a:ea typeface="Calibri" panose="020F0502020204030204" pitchFamily="34" charset="0"/>
              <a:cs typeface="B Nazanin" panose="00000400000000000000" pitchFamily="2" charset="-78"/>
            </a:endParaRPr>
          </a:p>
          <a:p>
            <a:pPr algn="l" rtl="0">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int y = 5;</a:t>
            </a:r>
            <a:br>
              <a:rPr lang="en-US" sz="18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8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System.</a:t>
            </a:r>
            <a:r>
              <a:rPr lang="en-US" sz="1800" i="1"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out</a:t>
            </a:r>
            <a:r>
              <a:rPr lang="en-US" sz="18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.println</a:t>
            </a:r>
            <a:r>
              <a:rPr lang="en-US" sz="18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("y + 2 = " + y + 2);</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r"/>
            <a:r>
              <a:rPr lang="fa-IR"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a:p>
            <a:pPr>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A Goldan" panose="02000400000000000000" pitchFamily="2" charset="-78"/>
            </a:endParaRPr>
          </a:p>
          <a:p>
            <a:pPr>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A Goldan" panose="02000400000000000000" pitchFamily="2" charset="-78"/>
            </a:endParaRPr>
          </a:p>
          <a:p>
            <a:pPr>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A Goldan" panose="02000400000000000000" pitchFamily="2" charset="-78"/>
              </a:rPr>
              <a:t>چرا؟</a:t>
            </a:r>
          </a:p>
          <a:p>
            <a:pPr marL="0" indent="0" algn="ctr">
              <a:lnSpc>
                <a:spcPct val="107000"/>
              </a:lnSpc>
              <a:spcBef>
                <a:spcPts val="0"/>
              </a:spcBef>
              <a:spcAft>
                <a:spcPts val="800"/>
              </a:spcAft>
              <a:buNone/>
            </a:pPr>
            <a:endParaRPr lang="fa-IR" sz="1800" dirty="0">
              <a:effectLst/>
              <a:latin typeface="Calibri" panose="020F0502020204030204" pitchFamily="34" charset="0"/>
              <a:ea typeface="Calibri" panose="020F0502020204030204" pitchFamily="34" charset="0"/>
              <a:cs typeface="2  Homa" panose="00000400000000000000" pitchFamily="2" charset="-78"/>
            </a:endParaRPr>
          </a:p>
          <a:p>
            <a:pPr algn="just">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در اینجا ابتدا مقدار </a:t>
            </a:r>
            <a:r>
              <a:rPr lang="en-US" sz="1800" cap="none" dirty="0">
                <a:effectLst/>
                <a:latin typeface="Courier New" panose="02070309020205020404" pitchFamily="49" charset="0"/>
                <a:ea typeface="Calibri" panose="020F0502020204030204" pitchFamily="34" charset="0"/>
                <a:cs typeface="Courier New" panose="02070309020205020404" pitchFamily="49" charset="0"/>
              </a:rPr>
              <a:t>y</a:t>
            </a:r>
            <a:r>
              <a:rPr lang="fa-IR" sz="1800" dirty="0">
                <a:effectLst/>
                <a:latin typeface="Calibri" panose="020F0502020204030204" pitchFamily="34" charset="0"/>
                <a:ea typeface="Calibri" panose="020F0502020204030204" pitchFamily="34" charset="0"/>
                <a:cs typeface="B Nazanin" panose="00000400000000000000" pitchFamily="2" charset="-78"/>
              </a:rPr>
              <a:t> که 5 است به رشته ی </a:t>
            </a:r>
            <a:r>
              <a:rPr lang="en-US" sz="1800" cap="none" dirty="0">
                <a:effectLst/>
                <a:latin typeface="Courier New" panose="02070309020205020404" pitchFamily="49" charset="0"/>
                <a:ea typeface="Calibri" panose="020F0502020204030204" pitchFamily="34" charset="0"/>
                <a:cs typeface="Courier New" panose="02070309020205020404" pitchFamily="49" charset="0"/>
              </a:rPr>
              <a:t>"y + 2 </a:t>
            </a:r>
            <a:r>
              <a:rPr lang="en-US" sz="1800" cap="none" dirty="0">
                <a:effectLst/>
                <a:latin typeface="Courier New" panose="02070309020205020404" pitchFamily="49" charset="0"/>
                <a:ea typeface="Calibri" panose="020F0502020204030204" pitchFamily="34" charset="0"/>
                <a:cs typeface="Courier New" panose="02070309020205020404" pitchFamily="49" charset="0"/>
                <a:sym typeface="Symbol" panose="05050102010706020507" pitchFamily="18" charset="2"/>
              </a:rPr>
              <a:t> </a:t>
            </a:r>
            <a:r>
              <a:rPr lang="en-US" sz="1800" cap="none" dirty="0">
                <a:effectLst/>
                <a:latin typeface="Courier New" panose="02070309020205020404" pitchFamily="49" charset="0"/>
                <a:ea typeface="Calibri" panose="020F0502020204030204" pitchFamily="34" charset="0"/>
                <a:cs typeface="Courier New" panose="02070309020205020404" pitchFamily="49" charset="0"/>
              </a:rPr>
              <a:t>"</a:t>
            </a:r>
            <a:r>
              <a:rPr lang="fa-IR" sz="1800" cap="none"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و سپس مقدار 2 به رشته‌ی بزرگ‌تر </a:t>
            </a:r>
            <a:r>
              <a:rPr lang="en-US" sz="1800" cap="none" dirty="0">
                <a:effectLst/>
                <a:latin typeface="Courier New" panose="02070309020205020404" pitchFamily="49" charset="0"/>
                <a:ea typeface="Calibri" panose="020F0502020204030204" pitchFamily="34" charset="0"/>
                <a:cs typeface="Courier New" panose="02070309020205020404" pitchFamily="49" charset="0"/>
              </a:rPr>
              <a:t>"y </a:t>
            </a:r>
            <a:r>
              <a:rPr lang="en-US" sz="1800" cap="none" dirty="0">
                <a:effectLst/>
                <a:latin typeface="Courier New" panose="02070309020205020404" pitchFamily="49" charset="0"/>
                <a:ea typeface="Calibri" panose="020F0502020204030204" pitchFamily="34" charset="0"/>
                <a:cs typeface="Courier New" panose="02070309020205020404" pitchFamily="49" charset="0"/>
                <a:sym typeface="Symbol" panose="05050102010706020507" pitchFamily="18" charset="2"/>
              </a:rPr>
              <a:t> </a:t>
            </a:r>
            <a:r>
              <a:rPr lang="en-US" sz="1800" cap="none" dirty="0">
                <a:effectLst/>
                <a:latin typeface="Courier New" panose="02070309020205020404" pitchFamily="49" charset="0"/>
                <a:ea typeface="Calibri" panose="020F0502020204030204" pitchFamily="34" charset="0"/>
                <a:cs typeface="Courier New" panose="02070309020205020404" pitchFamily="49" charset="0"/>
              </a:rPr>
              <a:t>2 </a:t>
            </a:r>
            <a:r>
              <a:rPr lang="en-US" sz="1800" cap="none" dirty="0">
                <a:effectLst/>
                <a:latin typeface="Courier New" panose="02070309020205020404" pitchFamily="49" charset="0"/>
                <a:ea typeface="Calibri" panose="020F0502020204030204" pitchFamily="34" charset="0"/>
                <a:cs typeface="Courier New" panose="02070309020205020404" pitchFamily="49" charset="0"/>
                <a:sym typeface="Symbol" panose="05050102010706020507" pitchFamily="18" charset="2"/>
              </a:rPr>
              <a:t> </a:t>
            </a:r>
            <a:r>
              <a:rPr lang="en-US" sz="1800" cap="none" dirty="0">
                <a:effectLst/>
                <a:latin typeface="Courier New" panose="02070309020205020404" pitchFamily="49" charset="0"/>
                <a:ea typeface="Calibri" panose="020F0502020204030204" pitchFamily="34" charset="0"/>
                <a:cs typeface="Courier New" panose="02070309020205020404" pitchFamily="49" charset="0"/>
              </a:rPr>
              <a:t>5"</a:t>
            </a:r>
            <a:r>
              <a:rPr lang="fa-IR" sz="1800" cap="none" dirty="0">
                <a:effectLst/>
                <a:latin typeface="Courier New" panose="02070309020205020404" pitchFamily="49" charset="0"/>
                <a:ea typeface="Calibri" panose="020F0502020204030204" pitchFamily="34" charset="0"/>
                <a:cs typeface="Courier New" panose="02070309020205020404" pitchFamily="49" charset="0"/>
              </a:rPr>
              <a:t> </a:t>
            </a:r>
            <a:r>
              <a:rPr lang="fa-IR" sz="1800" dirty="0">
                <a:effectLst/>
                <a:latin typeface="Calibri" panose="020F0502020204030204" pitchFamily="34" charset="0"/>
                <a:ea typeface="Calibri" panose="020F0502020204030204" pitchFamily="34" charset="0"/>
                <a:cs typeface="B Nazanin" panose="00000400000000000000" pitchFamily="2" charset="-78"/>
              </a:rPr>
              <a:t>ملحق می‌شود.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just"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در صورتی که بخواهیم </a:t>
            </a:r>
            <a:r>
              <a:rPr lang="en-US" sz="1800" cap="none" dirty="0">
                <a:effectLst/>
                <a:latin typeface="Courier New" panose="02070309020205020404" pitchFamily="49" charset="0"/>
                <a:ea typeface="Calibri" panose="020F0502020204030204" pitchFamily="34" charset="0"/>
                <a:cs typeface="Courier New" panose="02070309020205020404" pitchFamily="49" charset="0"/>
              </a:rPr>
              <a:t>"y + 2 = 7"</a:t>
            </a:r>
            <a:r>
              <a:rPr lang="fa-IR" sz="1800" cap="none" dirty="0">
                <a:effectLst/>
                <a:latin typeface="Courier New" panose="02070309020205020404" pitchFamily="49" charset="0"/>
                <a:ea typeface="Calibri" panose="020F0502020204030204" pitchFamily="34" charset="0"/>
                <a:cs typeface="Courier New" panose="02070309020205020404" pitchFamily="49" charset="0"/>
              </a:rPr>
              <a:t> </a:t>
            </a:r>
            <a:r>
              <a:rPr lang="fa-IR" sz="1800" dirty="0">
                <a:effectLst/>
                <a:latin typeface="Calibri" panose="020F0502020204030204" pitchFamily="34" charset="0"/>
                <a:ea typeface="Calibri" panose="020F0502020204030204" pitchFamily="34" charset="0"/>
                <a:cs typeface="B Nazanin" panose="00000400000000000000" pitchFamily="2" charset="-78"/>
              </a:rPr>
              <a:t>چاپ شود، بایستی از پرانتز استفاده نمود که اولویت بالاتری نسبت به عملگر </a:t>
            </a:r>
            <a:r>
              <a:rPr lang="en-US" sz="1800" dirty="0">
                <a:effectLst/>
                <a:latin typeface="Calibri" panose="020F0502020204030204" pitchFamily="34" charset="0"/>
                <a:ea typeface="Calibri" panose="020F0502020204030204" pitchFamily="34" charset="0"/>
                <a:cs typeface="B Nazanin" panose="00000400000000000000" pitchFamily="2" charset="-78"/>
              </a:rPr>
              <a:t>+</a:t>
            </a:r>
            <a:r>
              <a:rPr lang="fa-IR" sz="1800" dirty="0">
                <a:effectLst/>
                <a:latin typeface="Calibri" panose="020F0502020204030204" pitchFamily="34" charset="0"/>
                <a:ea typeface="Calibri" panose="020F0502020204030204" pitchFamily="34" charset="0"/>
                <a:cs typeface="B Nazanin" panose="00000400000000000000" pitchFamily="2" charset="-78"/>
              </a:rPr>
              <a:t> دارد، به شکل زیر:</a:t>
            </a:r>
            <a:endParaRPr lang="fa-IR" sz="1800" dirty="0">
              <a:effectLst/>
              <a:latin typeface="Times New Roman" panose="02020603050405020304" pitchFamily="18" charset="0"/>
              <a:ea typeface="Calibri" panose="020F0502020204030204" pitchFamily="34" charset="0"/>
              <a:cs typeface="Arial" panose="020B0604020202020204" pitchFamily="34" charset="0"/>
            </a:endParaRPr>
          </a:p>
          <a:p>
            <a:pPr marL="0" indent="0" algn="ctr" rtl="0">
              <a:lnSpc>
                <a:spcPct val="107000"/>
              </a:lnSpc>
              <a:spcBef>
                <a:spcPts val="0"/>
              </a:spcBef>
              <a:spcAft>
                <a:spcPts val="800"/>
              </a:spcAft>
              <a:buNone/>
            </a:pPr>
            <a:r>
              <a:rPr lang="en-US" sz="18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System.</a:t>
            </a:r>
            <a:r>
              <a:rPr lang="en-US" sz="1800" i="1"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out</a:t>
            </a:r>
            <a:r>
              <a:rPr lang="en-US" sz="18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.println</a:t>
            </a:r>
            <a:r>
              <a:rPr lang="en-US" sz="18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("y + 2 = " + (y + 2));</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228600" marR="0" algn="ctr" rtl="1">
              <a:lnSpc>
                <a:spcPct val="107000"/>
              </a:lnSpc>
              <a:spcBef>
                <a:spcPts val="0"/>
              </a:spcBef>
              <a:spcAft>
                <a:spcPts val="800"/>
              </a:spcAft>
            </a:pPr>
            <a:endParaRPr lang="fa-IR" sz="1800" dirty="0">
              <a:latin typeface="Times New Roman" panose="02020603050405020304" pitchFamily="18" charset="0"/>
              <a:ea typeface="Calibri" panose="020F0502020204030204" pitchFamily="34" charset="0"/>
              <a:cs typeface="Arial" panose="020B0604020202020204" pitchFamily="34" charset="0"/>
            </a:endParaRPr>
          </a:p>
          <a:p>
            <a:endParaRPr lang="fa-IR" sz="1800" dirty="0"/>
          </a:p>
        </p:txBody>
      </p:sp>
      <p:sp>
        <p:nvSpPr>
          <p:cNvPr id="4" name="Slide Number Placeholder 3">
            <a:extLst>
              <a:ext uri="{FF2B5EF4-FFF2-40B4-BE49-F238E27FC236}">
                <a16:creationId xmlns:a16="http://schemas.microsoft.com/office/drawing/2014/main" id="{65966006-9E27-9A82-AAEB-D8A1C22AE95E}"/>
              </a:ext>
            </a:extLst>
          </p:cNvPr>
          <p:cNvSpPr>
            <a:spLocks noGrp="1"/>
          </p:cNvSpPr>
          <p:nvPr>
            <p:ph type="sldNum" sz="quarter" idx="12"/>
          </p:nvPr>
        </p:nvSpPr>
        <p:spPr/>
        <p:txBody>
          <a:bodyPr/>
          <a:lstStyle/>
          <a:p>
            <a:fld id="{21C7DF5F-4BF1-494D-A836-53F226D76E52}" type="slidenum">
              <a:rPr lang="en-US" smtClean="0"/>
              <a:t>27</a:t>
            </a:fld>
            <a:endParaRPr lang="en-US"/>
          </a:p>
        </p:txBody>
      </p:sp>
      <p:sp>
        <p:nvSpPr>
          <p:cNvPr id="5" name="Title 1">
            <a:extLst>
              <a:ext uri="{FF2B5EF4-FFF2-40B4-BE49-F238E27FC236}">
                <a16:creationId xmlns:a16="http://schemas.microsoft.com/office/drawing/2014/main" id="{318D9764-16D0-A0C8-6308-342ECE05B7A2}"/>
              </a:ext>
            </a:extLst>
          </p:cNvPr>
          <p:cNvSpPr txBox="1">
            <a:spLocks/>
          </p:cNvSpPr>
          <p:nvPr/>
        </p:nvSpPr>
        <p:spPr>
          <a:xfrm>
            <a:off x="3948858" y="464842"/>
            <a:ext cx="4294282"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الحاق رشته‌ای</a:t>
            </a:r>
            <a:endParaRPr lang="en-US" dirty="0">
              <a:solidFill>
                <a:srgbClr val="0070C0"/>
              </a:solidFill>
              <a:cs typeface="2  Titr" panose="00000700000000000000" pitchFamily="2" charset="-78"/>
            </a:endParaRPr>
          </a:p>
        </p:txBody>
      </p:sp>
      <p:pic>
        <p:nvPicPr>
          <p:cNvPr id="6" name="Picture 5">
            <a:extLst>
              <a:ext uri="{FF2B5EF4-FFF2-40B4-BE49-F238E27FC236}">
                <a16:creationId xmlns:a16="http://schemas.microsoft.com/office/drawing/2014/main" id="{D005918E-1866-745B-B8BA-0B58F56B7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055" y="3231007"/>
            <a:ext cx="1786639" cy="450291"/>
          </a:xfrm>
          <a:prstGeom prst="rect">
            <a:avLst/>
          </a:prstGeom>
        </p:spPr>
      </p:pic>
    </p:spTree>
    <p:extLst>
      <p:ext uri="{BB962C8B-B14F-4D97-AF65-F5344CB8AC3E}">
        <p14:creationId xmlns:p14="http://schemas.microsoft.com/office/powerpoint/2010/main" val="17118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p:cTn id="28"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4D7015-226D-68D6-B470-761DA490FC54}"/>
              </a:ext>
            </a:extLst>
          </p:cNvPr>
          <p:cNvSpPr>
            <a:spLocks noGrp="1"/>
          </p:cNvSpPr>
          <p:nvPr>
            <p:ph idx="1"/>
          </p:nvPr>
        </p:nvSpPr>
        <p:spPr>
          <a:xfrm>
            <a:off x="264419" y="2133600"/>
            <a:ext cx="11456526" cy="3777622"/>
          </a:xfrm>
        </p:spPr>
        <p:txBody>
          <a:bodyPr>
            <a:normAutofit fontScale="92500" lnSpcReduction="20000"/>
          </a:bodyPr>
          <a:lstStyle/>
          <a:p>
            <a:pPr marL="0" marR="0" algn="r"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cap="none" dirty="0">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t>int y = 5;</a:t>
            </a:r>
            <a:br>
              <a:rPr lang="en-US" sz="1800" cap="none" dirty="0">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br>
            <a:r>
              <a:rPr lang="en-US" sz="1800" cap="none" dirty="0" err="1">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t>System.</a:t>
            </a:r>
            <a:r>
              <a:rPr lang="en-US" sz="1800" i="1" cap="none" dirty="0" err="1">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t>out</a:t>
            </a:r>
            <a:r>
              <a:rPr lang="en-US" sz="1800" cap="none" dirty="0" err="1">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t>.println</a:t>
            </a:r>
            <a:r>
              <a:rPr lang="en-US" sz="1800" cap="none" dirty="0">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t>("y + 2 = " + y * 2);</a:t>
            </a:r>
          </a:p>
          <a:p>
            <a:pPr marL="0" marR="0" indent="0" algn="l" rtl="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cap="none" dirty="0">
              <a:solidFill>
                <a:srgbClr val="000000"/>
              </a:solidFill>
              <a:latin typeface="Courier New" panose="02070309020205020404" pitchFamily="49" charset="0"/>
              <a:ea typeface="Calibri" panose="020F0502020204030204" pitchFamily="34" charset="0"/>
              <a:cs typeface="B Nazanin" panose="00000400000000000000" pitchFamily="2" charset="-78"/>
            </a:endParaRPr>
          </a:p>
          <a:p>
            <a:pPr marL="0"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a-IR"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fa-IR" sz="1800" dirty="0">
              <a:latin typeface="Calibri" panose="020F0502020204030204" pitchFamily="34" charset="0"/>
              <a:ea typeface="Calibri" panose="020F0502020204030204" pitchFamily="34" charset="0"/>
              <a:cs typeface="A Goldan" panose="02000400000000000000" pitchFamily="2" charset="-78"/>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fa-IR" sz="1800" dirty="0">
              <a:latin typeface="Calibri" panose="020F0502020204030204" pitchFamily="34" charset="0"/>
              <a:ea typeface="Calibri" panose="020F0502020204030204" pitchFamily="34" charset="0"/>
              <a:cs typeface="A Goldan" panose="02000400000000000000" pitchFamily="2" charset="-78"/>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fa-IR" sz="1800" dirty="0">
              <a:latin typeface="Calibri" panose="020F0502020204030204" pitchFamily="34" charset="0"/>
              <a:ea typeface="Calibri" panose="020F0502020204030204" pitchFamily="34" charset="0"/>
              <a:cs typeface="A Goldan" panose="02000400000000000000" pitchFamily="2" charset="-78"/>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a-IR" sz="1800" dirty="0">
                <a:latin typeface="Calibri" panose="020F0502020204030204" pitchFamily="34" charset="0"/>
                <a:ea typeface="Calibri" panose="020F0502020204030204" pitchFamily="34" charset="0"/>
                <a:cs typeface="A Goldan" panose="02000400000000000000" pitchFamily="2" charset="-78"/>
              </a:rPr>
              <a:t>چرا؟</a:t>
            </a:r>
          </a:p>
          <a:p>
            <a:pPr marL="0" marR="0" indent="0" algn="r">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cap="none"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عملگر * اولویت بالاتری نسبت به + دارد.</a:t>
            </a:r>
          </a:p>
          <a:p>
            <a:pPr marL="0" marR="0" indent="0" algn="r" rtl="1">
              <a:lnSpc>
                <a:spcPct val="107000"/>
              </a:lnSpc>
              <a:spcBef>
                <a:spcPts val="0"/>
              </a:spcBef>
              <a:spcAft>
                <a:spcPts val="800"/>
              </a:spcAft>
              <a:buNone/>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r>
              <a:rPr lang="fa-IR" sz="1800" dirty="0">
                <a:effectLst/>
                <a:latin typeface="Calibri" panose="020F0502020204030204" pitchFamily="34"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p>
        </p:txBody>
      </p:sp>
      <p:sp>
        <p:nvSpPr>
          <p:cNvPr id="4" name="Slide Number Placeholder 3">
            <a:extLst>
              <a:ext uri="{FF2B5EF4-FFF2-40B4-BE49-F238E27FC236}">
                <a16:creationId xmlns:a16="http://schemas.microsoft.com/office/drawing/2014/main" id="{401CE583-5DE4-52D7-E048-7A11B73376D2}"/>
              </a:ext>
            </a:extLst>
          </p:cNvPr>
          <p:cNvSpPr>
            <a:spLocks noGrp="1"/>
          </p:cNvSpPr>
          <p:nvPr>
            <p:ph type="sldNum" sz="quarter" idx="12"/>
          </p:nvPr>
        </p:nvSpPr>
        <p:spPr/>
        <p:txBody>
          <a:bodyPr/>
          <a:lstStyle/>
          <a:p>
            <a:fld id="{21C7DF5F-4BF1-494D-A836-53F226D76E52}" type="slidenum">
              <a:rPr lang="en-US" smtClean="0"/>
              <a:t>28</a:t>
            </a:fld>
            <a:endParaRPr lang="en-US"/>
          </a:p>
        </p:txBody>
      </p:sp>
      <p:sp>
        <p:nvSpPr>
          <p:cNvPr id="5" name="Title 1">
            <a:extLst>
              <a:ext uri="{FF2B5EF4-FFF2-40B4-BE49-F238E27FC236}">
                <a16:creationId xmlns:a16="http://schemas.microsoft.com/office/drawing/2014/main" id="{94024683-236B-89B8-D194-FC595CBCFD3F}"/>
              </a:ext>
            </a:extLst>
          </p:cNvPr>
          <p:cNvSpPr txBox="1">
            <a:spLocks/>
          </p:cNvSpPr>
          <p:nvPr/>
        </p:nvSpPr>
        <p:spPr>
          <a:xfrm>
            <a:off x="3736118" y="666677"/>
            <a:ext cx="4719764"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مثال دیگر از الحاق رشته‌ای</a:t>
            </a:r>
            <a:endParaRPr lang="en-US" dirty="0">
              <a:solidFill>
                <a:srgbClr val="0070C0"/>
              </a:solidFill>
              <a:cs typeface="2  Titr" panose="00000700000000000000" pitchFamily="2" charset="-78"/>
            </a:endParaRPr>
          </a:p>
        </p:txBody>
      </p:sp>
      <p:pic>
        <p:nvPicPr>
          <p:cNvPr id="6" name="Picture 5">
            <a:extLst>
              <a:ext uri="{FF2B5EF4-FFF2-40B4-BE49-F238E27FC236}">
                <a16:creationId xmlns:a16="http://schemas.microsoft.com/office/drawing/2014/main" id="{2388A4AA-9AAC-D568-BA09-C18F24B94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2946" y="3679463"/>
            <a:ext cx="1486107" cy="342948"/>
          </a:xfrm>
          <a:prstGeom prst="rect">
            <a:avLst/>
          </a:prstGeom>
        </p:spPr>
      </p:pic>
    </p:spTree>
    <p:extLst>
      <p:ext uri="{BB962C8B-B14F-4D97-AF65-F5344CB8AC3E}">
        <p14:creationId xmlns:p14="http://schemas.microsoft.com/office/powerpoint/2010/main" val="10435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 calcmode="lin" valueType="num">
                                      <p:cBhvr>
                                        <p:cTn id="20"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B80A45-CD5A-13C9-8791-4414B42A1337}"/>
              </a:ext>
            </a:extLst>
          </p:cNvPr>
          <p:cNvSpPr>
            <a:spLocks noGrp="1"/>
          </p:cNvSpPr>
          <p:nvPr>
            <p:ph type="sldNum" sz="quarter" idx="12"/>
          </p:nvPr>
        </p:nvSpPr>
        <p:spPr/>
        <p:txBody>
          <a:bodyPr/>
          <a:lstStyle/>
          <a:p>
            <a:fld id="{21C7DF5F-4BF1-494D-A836-53F226D76E52}" type="slidenum">
              <a:rPr lang="en-US" smtClean="0"/>
              <a:t>29</a:t>
            </a:fld>
            <a:endParaRPr lang="en-US"/>
          </a:p>
        </p:txBody>
      </p:sp>
      <p:sp>
        <p:nvSpPr>
          <p:cNvPr id="3" name="Title 1">
            <a:extLst>
              <a:ext uri="{FF2B5EF4-FFF2-40B4-BE49-F238E27FC236}">
                <a16:creationId xmlns:a16="http://schemas.microsoft.com/office/drawing/2014/main" id="{FC246315-31DD-6192-7E99-602E50A62233}"/>
              </a:ext>
            </a:extLst>
          </p:cNvPr>
          <p:cNvSpPr txBox="1">
            <a:spLocks/>
          </p:cNvSpPr>
          <p:nvPr/>
        </p:nvSpPr>
        <p:spPr>
          <a:xfrm>
            <a:off x="264420" y="146482"/>
            <a:ext cx="11672208"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cs typeface="2  Titr" panose="00000700000000000000" pitchFamily="2" charset="-78"/>
              </a:rPr>
              <a:t>دستورالعمل‌ها در </a:t>
            </a:r>
            <a:r>
              <a:rPr lang="en-US" b="1" dirty="0">
                <a:solidFill>
                  <a:srgbClr val="0070C0"/>
                </a:solidFill>
                <a:latin typeface="Baskerville Old Face" panose="02020602080505020303" pitchFamily="18" charset="0"/>
                <a:cs typeface="2  Titr" panose="00000700000000000000" pitchFamily="2" charset="-78"/>
              </a:rPr>
              <a:t>Java</a:t>
            </a:r>
            <a:r>
              <a:rPr lang="fa-IR" b="1" dirty="0">
                <a:solidFill>
                  <a:srgbClr val="0070C0"/>
                </a:solidFill>
                <a:cs typeface="2  Titr" panose="00000700000000000000" pitchFamily="2" charset="-78"/>
              </a:rPr>
              <a:t> شامل اعلان‌ها، تخصیص‌ها، فراخوانی متدها و ... </a:t>
            </a:r>
            <a:endParaRPr lang="en-US" b="1" dirty="0">
              <a:solidFill>
                <a:srgbClr val="0070C0"/>
              </a:solidFill>
              <a:cs typeface="2  Titr" panose="00000700000000000000" pitchFamily="2" charset="-78"/>
            </a:endParaRPr>
          </a:p>
        </p:txBody>
      </p:sp>
      <p:sp>
        <p:nvSpPr>
          <p:cNvPr id="5" name="Content Placeholder 2">
            <a:extLst>
              <a:ext uri="{FF2B5EF4-FFF2-40B4-BE49-F238E27FC236}">
                <a16:creationId xmlns:a16="http://schemas.microsoft.com/office/drawing/2014/main" id="{A0D760C6-9B5F-03D0-BC55-0CEC27505CB4}"/>
              </a:ext>
            </a:extLst>
          </p:cNvPr>
          <p:cNvSpPr txBox="1">
            <a:spLocks/>
          </p:cNvSpPr>
          <p:nvPr/>
        </p:nvSpPr>
        <p:spPr>
          <a:xfrm>
            <a:off x="1028634" y="1399766"/>
            <a:ext cx="8470473" cy="5204842"/>
          </a:xfrm>
          <a:prstGeom prst="rect">
            <a:avLst/>
          </a:prstGeom>
        </p:spPr>
        <p:txBody>
          <a:bodyPr vert="horz" lIns="91440" tIns="45720" rIns="91440" bIns="45720" rtlCol="0">
            <a:normAutofit/>
          </a:bodyPr>
          <a:lst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l" rtl="0"/>
            <a:r>
              <a:rPr lang="en-US" sz="1800" cap="none" dirty="0">
                <a:latin typeface="CourierNewPSMT"/>
              </a:rPr>
              <a:t>int x = 3;</a:t>
            </a:r>
          </a:p>
          <a:p>
            <a:pPr algn="l" rtl="0"/>
            <a:endParaRPr lang="en-US" sz="1800" cap="none" dirty="0">
              <a:latin typeface="CourierNewPSMT"/>
            </a:endParaRPr>
          </a:p>
          <a:p>
            <a:pPr algn="l" rtl="0"/>
            <a:r>
              <a:rPr lang="en-US" sz="1800" cap="none" dirty="0">
                <a:latin typeface="CourierNewPSMT"/>
              </a:rPr>
              <a:t>String name = "talented";</a:t>
            </a:r>
          </a:p>
          <a:p>
            <a:pPr algn="l" rtl="0"/>
            <a:endParaRPr lang="en-US" sz="1800" cap="none" dirty="0">
              <a:latin typeface="CourierNewPSMT"/>
            </a:endParaRPr>
          </a:p>
          <a:p>
            <a:pPr algn="l" rtl="0"/>
            <a:r>
              <a:rPr lang="en-US" sz="1800" cap="none" dirty="0">
                <a:latin typeface="CourierNewPSMT"/>
              </a:rPr>
              <a:t>x = x * 17;</a:t>
            </a:r>
          </a:p>
          <a:p>
            <a:pPr algn="l" rtl="0"/>
            <a:endParaRPr lang="en-US" sz="1800" cap="none" dirty="0">
              <a:latin typeface="CourierNewPSMT"/>
            </a:endParaRPr>
          </a:p>
          <a:p>
            <a:pPr algn="l" rtl="0"/>
            <a:r>
              <a:rPr lang="en-US" sz="1800" cap="none" dirty="0" err="1">
                <a:latin typeface="CourierNewPSMT"/>
              </a:rPr>
              <a:t>System.out.print</a:t>
            </a:r>
            <a:r>
              <a:rPr lang="en-US" sz="1800" cap="none" dirty="0">
                <a:latin typeface="CourierNewPSMT"/>
              </a:rPr>
              <a:t>("x = " + 17);</a:t>
            </a:r>
          </a:p>
          <a:p>
            <a:pPr algn="l" rtl="0"/>
            <a:endParaRPr lang="en-US" sz="1800" cap="none" dirty="0">
              <a:latin typeface="CourierNewPSMT"/>
            </a:endParaRPr>
          </a:p>
          <a:p>
            <a:pPr algn="l" rtl="0"/>
            <a:r>
              <a:rPr lang="en-US" sz="1800" cap="none" dirty="0">
                <a:latin typeface="CourierNewPSMT"/>
              </a:rPr>
              <a:t>double d = </a:t>
            </a:r>
            <a:r>
              <a:rPr lang="en-US" sz="1800" cap="none" dirty="0" err="1">
                <a:latin typeface="CourierNewPSMT"/>
              </a:rPr>
              <a:t>math.random</a:t>
            </a:r>
            <a:r>
              <a:rPr lang="en-US" sz="1800" cap="none" dirty="0">
                <a:latin typeface="CourierNewPSMT"/>
              </a:rPr>
              <a:t>();</a:t>
            </a:r>
          </a:p>
          <a:p>
            <a:pPr algn="l" rtl="0"/>
            <a:endParaRPr lang="en-US" sz="1800" cap="none" dirty="0">
              <a:latin typeface="CourierNewPSMT"/>
            </a:endParaRPr>
          </a:p>
          <a:p>
            <a:pPr algn="l" rtl="0"/>
            <a:r>
              <a:rPr lang="en-US" sz="1800" cap="none" dirty="0">
                <a:latin typeface="CourierNewPSMT"/>
              </a:rPr>
              <a:t>// this is a comment</a:t>
            </a:r>
            <a:endParaRPr lang="fa-IR" cap="none" dirty="0"/>
          </a:p>
        </p:txBody>
      </p:sp>
    </p:spTree>
    <p:extLst>
      <p:ext uri="{BB962C8B-B14F-4D97-AF65-F5344CB8AC3E}">
        <p14:creationId xmlns:p14="http://schemas.microsoft.com/office/powerpoint/2010/main" val="117144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95AC59-2708-AE69-9A8B-38653C591DF3}"/>
              </a:ext>
            </a:extLst>
          </p:cNvPr>
          <p:cNvSpPr>
            <a:spLocks noGrp="1"/>
          </p:cNvSpPr>
          <p:nvPr>
            <p:ph idx="1"/>
          </p:nvPr>
        </p:nvSpPr>
        <p:spPr>
          <a:xfrm>
            <a:off x="264419" y="2133600"/>
            <a:ext cx="11240193" cy="3777622"/>
          </a:xfrm>
        </p:spPr>
        <p:txBody>
          <a:bodyPr/>
          <a:lstStyle/>
          <a:p>
            <a:r>
              <a:rPr lang="fa-IR" sz="1800" dirty="0">
                <a:effectLst/>
                <a:latin typeface="Times New Roman" panose="02020603050405020304" pitchFamily="18" charset="0"/>
                <a:ea typeface="Calibri" panose="020F0502020204030204" pitchFamily="34" charset="0"/>
                <a:cs typeface="B Nazanin" panose="00000400000000000000" pitchFamily="2" charset="-78"/>
              </a:rPr>
              <a:t>در مباحثی که ارائه می‌شود، عمدتا به وجوه تفاوت زبان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Java</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با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یا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در برنامه‌نویسی روندی پرداخته می‌شوند و وجوه اشتراکی </a:t>
            </a:r>
            <a:r>
              <a:rPr lang="fa-IR" sz="1800" dirty="0">
                <a:latin typeface="B Nazanin" panose="00000400000000000000" pitchFamily="2" charset="-78"/>
                <a:ea typeface="Calibri" panose="020F0502020204030204" pitchFamily="34" charset="0"/>
                <a:cs typeface="B Nazanin" panose="00000400000000000000" pitchFamily="2" charset="-78"/>
              </a:rPr>
              <a:t>مروری گذرا خواهند شد یا این که دانسته </a:t>
            </a:r>
            <a:r>
              <a:rPr lang="fa-IR" sz="1800" dirty="0">
                <a:effectLst/>
                <a:latin typeface="B Nazanin" panose="00000400000000000000" pitchFamily="2" charset="-78"/>
                <a:ea typeface="Calibri" panose="020F0502020204030204" pitchFamily="34" charset="0"/>
                <a:cs typeface="B Nazanin" panose="00000400000000000000" pitchFamily="2" charset="-78"/>
              </a:rPr>
              <a:t>در نظر گرفته شده و مجددا بازگو نمی‌شوند.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p>
        </p:txBody>
      </p:sp>
      <p:sp>
        <p:nvSpPr>
          <p:cNvPr id="4" name="Slide Number Placeholder 3">
            <a:extLst>
              <a:ext uri="{FF2B5EF4-FFF2-40B4-BE49-F238E27FC236}">
                <a16:creationId xmlns:a16="http://schemas.microsoft.com/office/drawing/2014/main" id="{E490BF98-728D-89C9-8366-881A70F08F67}"/>
              </a:ext>
            </a:extLst>
          </p:cNvPr>
          <p:cNvSpPr>
            <a:spLocks noGrp="1"/>
          </p:cNvSpPr>
          <p:nvPr>
            <p:ph type="sldNum" sz="quarter" idx="12"/>
          </p:nvPr>
        </p:nvSpPr>
        <p:spPr/>
        <p:txBody>
          <a:bodyPr/>
          <a:lstStyle/>
          <a:p>
            <a:fld id="{21C7DF5F-4BF1-494D-A836-53F226D76E52}" type="slidenum">
              <a:rPr lang="en-US" smtClean="0"/>
              <a:t>3</a:t>
            </a:fld>
            <a:endParaRPr lang="en-US"/>
          </a:p>
        </p:txBody>
      </p:sp>
      <p:sp>
        <p:nvSpPr>
          <p:cNvPr id="5" name="Title 1">
            <a:extLst>
              <a:ext uri="{FF2B5EF4-FFF2-40B4-BE49-F238E27FC236}">
                <a16:creationId xmlns:a16="http://schemas.microsoft.com/office/drawing/2014/main" id="{9722F7BE-4CE5-6922-7350-A00840368117}"/>
              </a:ext>
            </a:extLst>
          </p:cNvPr>
          <p:cNvSpPr>
            <a:spLocks noGrp="1"/>
          </p:cNvSpPr>
          <p:nvPr>
            <p:ph type="title"/>
          </p:nvPr>
        </p:nvSpPr>
        <p:spPr>
          <a:xfrm>
            <a:off x="1640156" y="619808"/>
            <a:ext cx="8911687" cy="1280890"/>
          </a:xfrm>
        </p:spPr>
        <p:txBody>
          <a:bodyPr/>
          <a:lstStyle/>
          <a:p>
            <a:pPr algn="ctr"/>
            <a:r>
              <a:rPr lang="fa-IR"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نکته پیش از شروع به یادگیری </a:t>
            </a:r>
            <a:r>
              <a:rPr lang="en-US" b="1" dirty="0">
                <a:solidFill>
                  <a:srgbClr val="0070C0"/>
                </a:solidFill>
                <a:effectLst/>
                <a:latin typeface="Baskerville Old Face" panose="02020602080505020303" pitchFamily="18" charset="0"/>
                <a:ea typeface="Calibri" panose="020F0502020204030204" pitchFamily="34" charset="0"/>
                <a:cs typeface="2  Titr" panose="00000700000000000000" pitchFamily="2" charset="-78"/>
              </a:rPr>
              <a:t>J</a:t>
            </a:r>
            <a:r>
              <a:rPr lang="en-US" b="1" cap="none" dirty="0">
                <a:solidFill>
                  <a:srgbClr val="0070C0"/>
                </a:solidFill>
                <a:effectLst/>
                <a:latin typeface="Baskerville Old Face" panose="02020602080505020303" pitchFamily="18" charset="0"/>
                <a:ea typeface="Calibri" panose="020F0502020204030204" pitchFamily="34" charset="0"/>
                <a:cs typeface="2  Titr" panose="00000700000000000000" pitchFamily="2" charset="-78"/>
              </a:rPr>
              <a:t>ava</a:t>
            </a:r>
            <a:endParaRPr lang="en-US" dirty="0">
              <a:solidFill>
                <a:srgbClr val="0070C0"/>
              </a:solidFill>
              <a:latin typeface="Baskerville Old Face" panose="02020602080505020303" pitchFamily="18" charset="0"/>
            </a:endParaRPr>
          </a:p>
        </p:txBody>
      </p:sp>
    </p:spTree>
    <p:extLst>
      <p:ext uri="{BB962C8B-B14F-4D97-AF65-F5344CB8AC3E}">
        <p14:creationId xmlns:p14="http://schemas.microsoft.com/office/powerpoint/2010/main" val="239423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189805-C725-4F94-5EDC-5B5B770B82DE}"/>
              </a:ext>
            </a:extLst>
          </p:cNvPr>
          <p:cNvSpPr>
            <a:spLocks noGrp="1"/>
          </p:cNvSpPr>
          <p:nvPr>
            <p:ph type="sldNum" sz="quarter" idx="12"/>
          </p:nvPr>
        </p:nvSpPr>
        <p:spPr/>
        <p:txBody>
          <a:bodyPr/>
          <a:lstStyle/>
          <a:p>
            <a:fld id="{21C7DF5F-4BF1-494D-A836-53F226D76E52}" type="slidenum">
              <a:rPr lang="en-US" smtClean="0"/>
              <a:t>30</a:t>
            </a:fld>
            <a:endParaRPr lang="en-US"/>
          </a:p>
        </p:txBody>
      </p:sp>
      <p:sp>
        <p:nvSpPr>
          <p:cNvPr id="7" name="TextBox 6">
            <a:extLst>
              <a:ext uri="{FF2B5EF4-FFF2-40B4-BE49-F238E27FC236}">
                <a16:creationId xmlns:a16="http://schemas.microsoft.com/office/drawing/2014/main" id="{A8A91D52-C23D-F5FB-E0AF-BA6B6E819F30}"/>
              </a:ext>
            </a:extLst>
          </p:cNvPr>
          <p:cNvSpPr txBox="1"/>
          <p:nvPr/>
        </p:nvSpPr>
        <p:spPr>
          <a:xfrm>
            <a:off x="264419" y="964461"/>
            <a:ext cx="11757838" cy="5457584"/>
          </a:xfrm>
          <a:prstGeom prst="rect">
            <a:avLst/>
          </a:prstGeom>
          <a:noFill/>
        </p:spPr>
        <p:txBody>
          <a:bodyPr wrap="square" rtlCol="1">
            <a:spAutoFit/>
          </a:bodyPr>
          <a:lstStyle/>
          <a:p>
            <a:pPr marL="342900" indent="-342900" algn="r" rtl="1">
              <a:lnSpc>
                <a:spcPct val="107000"/>
              </a:lnSpc>
              <a:spcAft>
                <a:spcPts val="800"/>
              </a:spcAft>
              <a:buFont typeface="Arial" panose="020B0604020202020204" pitchFamily="34" charset="0"/>
              <a:buChar char="•"/>
            </a:pPr>
            <a:r>
              <a:rPr lang="fa-IR" dirty="0">
                <a:latin typeface="Ramsar" pitchFamily="2" charset="-78"/>
                <a:ea typeface="Calibri" panose="020F0502020204030204" pitchFamily="34" charset="0"/>
                <a:cs typeface="B Nazanin" panose="00000400000000000000" pitchFamily="2" charset="-78"/>
              </a:rPr>
              <a:t>هر دستورالعمل بایستی به یک نقطه ویرگول ختم شود.</a:t>
            </a:r>
          </a:p>
          <a:p>
            <a:pPr>
              <a:lnSpc>
                <a:spcPct val="107000"/>
              </a:lnSpc>
              <a:spcAft>
                <a:spcPts val="800"/>
              </a:spcAft>
            </a:pPr>
            <a:r>
              <a:rPr lang="en-US" dirty="0">
                <a:latin typeface="Courier New" panose="02070309020205020404" pitchFamily="49" charset="0"/>
                <a:ea typeface="Calibri" panose="020F0502020204030204" pitchFamily="34" charset="0"/>
                <a:cs typeface="B Nazanin" panose="00000400000000000000" pitchFamily="2" charset="-78"/>
              </a:rPr>
              <a:t>x = x + 1</a:t>
            </a:r>
            <a:r>
              <a:rPr lang="fa-IR" dirty="0">
                <a:latin typeface="Courier New" panose="02070309020205020404" pitchFamily="49" charset="0"/>
                <a:ea typeface="Calibri" panose="020F0502020204030204" pitchFamily="34" charset="0"/>
                <a:cs typeface="B Nazanin" panose="00000400000000000000" pitchFamily="2" charset="-78"/>
              </a:rPr>
              <a:t>;</a:t>
            </a:r>
            <a:endParaRPr lang="en-US"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Arial" panose="020B0604020202020204" pitchFamily="34" charset="0"/>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Arial" panose="020B0604020202020204" pitchFamily="34" charset="0"/>
              <a:buChar char="•"/>
            </a:pPr>
            <a:r>
              <a:rPr lang="fa-IR" dirty="0">
                <a:effectLst/>
                <a:latin typeface="Calibri" panose="020F0502020204030204" pitchFamily="34" charset="0"/>
                <a:ea typeface="Calibri" panose="020F0502020204030204" pitchFamily="34" charset="0"/>
                <a:cs typeface="B Nazanin" panose="00000400000000000000" pitchFamily="2" charset="-78"/>
              </a:rPr>
              <a:t>توضیح تک‌خطی با دو اسلش رو به جلو شروع می‌شود.</a:t>
            </a:r>
          </a:p>
          <a:p>
            <a:pPr>
              <a:lnSpc>
                <a:spcPct val="107000"/>
              </a:lnSpc>
              <a:spcAft>
                <a:spcPts val="800"/>
              </a:spcAft>
            </a:pPr>
            <a:r>
              <a:rPr lang="en-US" dirty="0">
                <a:latin typeface="Courier New" panose="02070309020205020404" pitchFamily="49" charset="0"/>
                <a:ea typeface="Calibri" panose="020F0502020204030204" pitchFamily="34" charset="0"/>
                <a:cs typeface="B Nazanin" panose="00000400000000000000" pitchFamily="2" charset="-78"/>
              </a:rPr>
              <a:t>x = 22;</a:t>
            </a:r>
            <a:endParaRPr lang="en-US" dirty="0">
              <a:latin typeface="Calibri" panose="020F0502020204030204" pitchFamily="34" charset="0"/>
              <a:ea typeface="Calibri" panose="020F0502020204030204" pitchFamily="34" charset="0"/>
              <a:cs typeface="B Nazanin" panose="00000400000000000000" pitchFamily="2" charset="-78"/>
            </a:endParaRPr>
          </a:p>
          <a:p>
            <a:pPr>
              <a:lnSpc>
                <a:spcPct val="107000"/>
              </a:lnSpc>
              <a:spcAft>
                <a:spcPts val="800"/>
              </a:spcAft>
            </a:pPr>
            <a:r>
              <a:rPr lang="fa-IR" dirty="0">
                <a:latin typeface="Calibri" panose="020F0502020204030204" pitchFamily="34" charset="0"/>
                <a:ea typeface="Calibri" panose="020F0502020204030204" pitchFamily="34" charset="0"/>
                <a:cs typeface="B Nazanin" panose="00000400000000000000" pitchFamily="2" charset="-78"/>
              </a:rPr>
              <a:t>// </a:t>
            </a:r>
            <a:r>
              <a:rPr lang="en-US" dirty="0">
                <a:latin typeface="Courier New" panose="02070309020205020404" pitchFamily="49" charset="0"/>
                <a:ea typeface="Calibri" panose="020F0502020204030204" pitchFamily="34" charset="0"/>
                <a:cs typeface="B Nazanin" panose="00000400000000000000" pitchFamily="2" charset="-78"/>
              </a:rPr>
              <a:t>this line disturbs me</a:t>
            </a:r>
            <a:endParaRPr lang="en-US"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Arial" panose="020B0604020202020204" pitchFamily="34" charset="0"/>
              <a:buChar char="•"/>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Arial" panose="020B0604020202020204" pitchFamily="34" charset="0"/>
              <a:buChar char="•"/>
            </a:pPr>
            <a:r>
              <a:rPr lang="fa-IR" dirty="0">
                <a:effectLst/>
                <a:latin typeface="Calibri" panose="020F0502020204030204" pitchFamily="34" charset="0"/>
                <a:ea typeface="Calibri" panose="020F0502020204030204" pitchFamily="34" charset="0"/>
                <a:cs typeface="B Nazanin" panose="00000400000000000000" pitchFamily="2" charset="-78"/>
              </a:rPr>
              <a:t>اکثر فضاهای خالی اهمیتی ندارند.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nSpc>
                <a:spcPct val="107000"/>
              </a:lnSpc>
              <a:spcBef>
                <a:spcPts val="0"/>
              </a:spcBef>
              <a:spcAft>
                <a:spcPts val="800"/>
              </a:spcAft>
            </a:pPr>
            <a:r>
              <a:rPr lang="en-US" dirty="0">
                <a:effectLst/>
                <a:latin typeface="Courier New" panose="02070309020205020404" pitchFamily="49" charset="0"/>
                <a:ea typeface="Calibri" panose="020F0502020204030204" pitchFamily="34" charset="0"/>
                <a:cs typeface="B Nazanin" panose="00000400000000000000" pitchFamily="2" charset="-78"/>
              </a:rPr>
              <a:t>x     =     3;</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457200" marR="0">
              <a:lnSpc>
                <a:spcPct val="107000"/>
              </a:lnSpc>
              <a:spcBef>
                <a:spcPts val="0"/>
              </a:spcBef>
              <a:spcAft>
                <a:spcPts val="0"/>
              </a:spcAft>
            </a:pPr>
            <a:r>
              <a:rPr lang="en-US" dirty="0">
                <a:effectLst/>
                <a:latin typeface="Courier New" panose="02070309020205020404" pitchFamily="49" charset="0"/>
                <a:ea typeface="Calibri" panose="020F0502020204030204" pitchFamily="34" charset="0"/>
                <a:cs typeface="B Nazanin" panose="00000400000000000000" pitchFamily="2" charset="-78"/>
              </a:rPr>
              <a:t> </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Arial" panose="020B0604020202020204" pitchFamily="34" charset="0"/>
              <a:buChar char="•"/>
            </a:pPr>
            <a:r>
              <a:rPr lang="fa-IR" dirty="0">
                <a:effectLst/>
                <a:latin typeface="Calibri" panose="020F0502020204030204" pitchFamily="34" charset="0"/>
                <a:ea typeface="Calibri" panose="020F0502020204030204" pitchFamily="34" charset="0"/>
                <a:cs typeface="B Nazanin" panose="00000400000000000000" pitchFamily="2" charset="-78"/>
              </a:rPr>
              <a:t>متغیرها با یک </a:t>
            </a:r>
            <a:r>
              <a:rPr lang="fa-IR" b="1" dirty="0">
                <a:effectLst/>
                <a:latin typeface="Calibri" panose="020F0502020204030204" pitchFamily="34" charset="0"/>
                <a:ea typeface="Calibri" panose="020F0502020204030204" pitchFamily="34" charset="0"/>
                <a:cs typeface="B Nazanin" panose="00000400000000000000" pitchFamily="2" charset="-78"/>
              </a:rPr>
              <a:t>نام</a:t>
            </a:r>
            <a:r>
              <a:rPr lang="fa-IR" dirty="0">
                <a:effectLst/>
                <a:latin typeface="Calibri" panose="020F0502020204030204" pitchFamily="34" charset="0"/>
                <a:ea typeface="Calibri" panose="020F0502020204030204" pitchFamily="34" charset="0"/>
                <a:cs typeface="B Nazanin" panose="00000400000000000000" pitchFamily="2" charset="-78"/>
              </a:rPr>
              <a:t> و یک </a:t>
            </a:r>
            <a:r>
              <a:rPr lang="fa-IR" b="1" dirty="0">
                <a:effectLst/>
                <a:latin typeface="Calibri" panose="020F0502020204030204" pitchFamily="34" charset="0"/>
                <a:ea typeface="Calibri" panose="020F0502020204030204" pitchFamily="34" charset="0"/>
                <a:cs typeface="B Nazanin" panose="00000400000000000000" pitchFamily="2" charset="-78"/>
              </a:rPr>
              <a:t>نوع</a:t>
            </a:r>
            <a:r>
              <a:rPr lang="fa-IR" dirty="0">
                <a:effectLst/>
                <a:latin typeface="Calibri" panose="020F0502020204030204" pitchFamily="34" charset="0"/>
                <a:ea typeface="Calibri" panose="020F0502020204030204" pitchFamily="34" charset="0"/>
                <a:cs typeface="B Nazanin" panose="00000400000000000000" pitchFamily="2" charset="-78"/>
              </a:rPr>
              <a:t> اعلان می‌شوند.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nSpc>
                <a:spcPct val="107000"/>
              </a:lnSpc>
              <a:spcBef>
                <a:spcPts val="0"/>
              </a:spcBef>
              <a:spcAft>
                <a:spcPts val="800"/>
              </a:spcAft>
            </a:pPr>
            <a:r>
              <a:rPr lang="en-US" dirty="0">
                <a:effectLst/>
                <a:latin typeface="Courier New" panose="02070309020205020404" pitchFamily="49" charset="0"/>
                <a:ea typeface="Calibri" panose="020F0502020204030204" pitchFamily="34" charset="0"/>
                <a:cs typeface="B Nazanin" panose="00000400000000000000" pitchFamily="2" charset="-78"/>
              </a:rPr>
              <a:t>int weight;</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a:t>
            </a:r>
            <a:r>
              <a:rPr lang="en-US" dirty="0">
                <a:effectLst/>
                <a:latin typeface="Courier New" panose="02070309020205020404" pitchFamily="49" charset="0"/>
                <a:ea typeface="Calibri" panose="020F0502020204030204" pitchFamily="34" charset="0"/>
                <a:cs typeface="B Nazanin" panose="00000400000000000000" pitchFamily="2" charset="-78"/>
              </a:rPr>
              <a:t>type: int, name: weight</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 </a:t>
            </a:r>
            <a:endParaRPr lang="en-US"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3" name="Title 1">
            <a:extLst>
              <a:ext uri="{FF2B5EF4-FFF2-40B4-BE49-F238E27FC236}">
                <a16:creationId xmlns:a16="http://schemas.microsoft.com/office/drawing/2014/main" id="{296D82A8-7188-33A2-487C-46E6506A9634}"/>
              </a:ext>
            </a:extLst>
          </p:cNvPr>
          <p:cNvSpPr txBox="1">
            <a:spLocks/>
          </p:cNvSpPr>
          <p:nvPr/>
        </p:nvSpPr>
        <p:spPr>
          <a:xfrm>
            <a:off x="264420" y="146482"/>
            <a:ext cx="11672208"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cs typeface="2  Titr" panose="00000700000000000000" pitchFamily="2" charset="-78"/>
              </a:rPr>
              <a:t>دستورالعمل‌ها در </a:t>
            </a:r>
            <a:r>
              <a:rPr lang="en-US" b="1" dirty="0">
                <a:solidFill>
                  <a:srgbClr val="0070C0"/>
                </a:solidFill>
                <a:latin typeface="Baskerville Old Face" panose="02020602080505020303" pitchFamily="18" charset="0"/>
                <a:cs typeface="2  Titr" panose="00000700000000000000" pitchFamily="2" charset="-78"/>
              </a:rPr>
              <a:t>Java</a:t>
            </a:r>
            <a:r>
              <a:rPr lang="fa-IR" b="1" dirty="0">
                <a:solidFill>
                  <a:srgbClr val="0070C0"/>
                </a:solidFill>
                <a:cs typeface="2  Titr" panose="00000700000000000000" pitchFamily="2" charset="-78"/>
              </a:rPr>
              <a:t> شامل اعلان‌ها، تخصیص‌ها، فراخوانی متدها و ... </a:t>
            </a:r>
            <a:endParaRPr lang="en-US" b="1" dirty="0">
              <a:solidFill>
                <a:srgbClr val="0070C0"/>
              </a:solidFill>
              <a:cs typeface="2  Titr" panose="00000700000000000000" pitchFamily="2" charset="-78"/>
            </a:endParaRPr>
          </a:p>
        </p:txBody>
      </p:sp>
    </p:spTree>
    <p:extLst>
      <p:ext uri="{BB962C8B-B14F-4D97-AF65-F5344CB8AC3E}">
        <p14:creationId xmlns:p14="http://schemas.microsoft.com/office/powerpoint/2010/main" val="124866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6B7CE3-A332-7576-12A1-DF26101236A9}"/>
              </a:ext>
            </a:extLst>
          </p:cNvPr>
          <p:cNvSpPr>
            <a:spLocks noGrp="1"/>
          </p:cNvSpPr>
          <p:nvPr>
            <p:ph type="sldNum" sz="quarter" idx="12"/>
          </p:nvPr>
        </p:nvSpPr>
        <p:spPr/>
        <p:txBody>
          <a:bodyPr/>
          <a:lstStyle/>
          <a:p>
            <a:fld id="{21C7DF5F-4BF1-494D-A836-53F226D76E52}" type="slidenum">
              <a:rPr lang="en-US" smtClean="0"/>
              <a:t>31</a:t>
            </a:fld>
            <a:endParaRPr lang="en-US"/>
          </a:p>
        </p:txBody>
      </p:sp>
      <p:sp>
        <p:nvSpPr>
          <p:cNvPr id="8" name="TextBox 7">
            <a:extLst>
              <a:ext uri="{FF2B5EF4-FFF2-40B4-BE49-F238E27FC236}">
                <a16:creationId xmlns:a16="http://schemas.microsoft.com/office/drawing/2014/main" id="{EF8F74F4-0725-B047-1CC0-05AC44958D6C}"/>
              </a:ext>
            </a:extLst>
          </p:cNvPr>
          <p:cNvSpPr txBox="1"/>
          <p:nvPr/>
        </p:nvSpPr>
        <p:spPr>
          <a:xfrm>
            <a:off x="300037" y="1605244"/>
            <a:ext cx="11591925" cy="369332"/>
          </a:xfrm>
          <a:prstGeom prst="rect">
            <a:avLst/>
          </a:prstGeom>
          <a:noFill/>
        </p:spPr>
        <p:txBody>
          <a:bodyPr wrap="square">
            <a:spAutoFit/>
          </a:bodyPr>
          <a:lstStyle/>
          <a:p>
            <a:pPr marL="285750" indent="-285750" algn="r" rtl="1">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Java</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نیز شامل کلیدواژه‌های ذخیره‌شده‌ایست که از آن‌ها نمی‌توان به عنوان نام شناسه استفاده نمود.</a:t>
            </a:r>
          </a:p>
        </p:txBody>
      </p:sp>
      <p:graphicFrame>
        <p:nvGraphicFramePr>
          <p:cNvPr id="6" name="Table 5">
            <a:extLst>
              <a:ext uri="{FF2B5EF4-FFF2-40B4-BE49-F238E27FC236}">
                <a16:creationId xmlns:a16="http://schemas.microsoft.com/office/drawing/2014/main" id="{9C13ECF8-593F-7B4A-2672-37568D063C44}"/>
              </a:ext>
            </a:extLst>
          </p:cNvPr>
          <p:cNvGraphicFramePr>
            <a:graphicFrameLocks noGrp="1"/>
          </p:cNvGraphicFramePr>
          <p:nvPr>
            <p:extLst>
              <p:ext uri="{D42A27DB-BD31-4B8C-83A1-F6EECF244321}">
                <p14:modId xmlns:p14="http://schemas.microsoft.com/office/powerpoint/2010/main" val="161330941"/>
              </p:ext>
            </p:extLst>
          </p:nvPr>
        </p:nvGraphicFramePr>
        <p:xfrm>
          <a:off x="914399" y="2629235"/>
          <a:ext cx="10363200" cy="1960693"/>
        </p:xfrm>
        <a:graphic>
          <a:graphicData uri="http://schemas.openxmlformats.org/drawingml/2006/table">
            <a:tbl>
              <a:tblPr rtl="1" firstRow="1" firstCol="1" bandRow="1"/>
              <a:tblGrid>
                <a:gridCol w="1182254">
                  <a:extLst>
                    <a:ext uri="{9D8B030D-6E8A-4147-A177-3AD203B41FA5}">
                      <a16:colId xmlns:a16="http://schemas.microsoft.com/office/drawing/2014/main" val="832865856"/>
                    </a:ext>
                  </a:extLst>
                </a:gridCol>
                <a:gridCol w="1408546">
                  <a:extLst>
                    <a:ext uri="{9D8B030D-6E8A-4147-A177-3AD203B41FA5}">
                      <a16:colId xmlns:a16="http://schemas.microsoft.com/office/drawing/2014/main" val="2239574956"/>
                    </a:ext>
                  </a:extLst>
                </a:gridCol>
                <a:gridCol w="1295400">
                  <a:extLst>
                    <a:ext uri="{9D8B030D-6E8A-4147-A177-3AD203B41FA5}">
                      <a16:colId xmlns:a16="http://schemas.microsoft.com/office/drawing/2014/main" val="3716132038"/>
                    </a:ext>
                  </a:extLst>
                </a:gridCol>
                <a:gridCol w="1295400">
                  <a:extLst>
                    <a:ext uri="{9D8B030D-6E8A-4147-A177-3AD203B41FA5}">
                      <a16:colId xmlns:a16="http://schemas.microsoft.com/office/drawing/2014/main" val="118910046"/>
                    </a:ext>
                  </a:extLst>
                </a:gridCol>
                <a:gridCol w="1295400">
                  <a:extLst>
                    <a:ext uri="{9D8B030D-6E8A-4147-A177-3AD203B41FA5}">
                      <a16:colId xmlns:a16="http://schemas.microsoft.com/office/drawing/2014/main" val="3244965607"/>
                    </a:ext>
                  </a:extLst>
                </a:gridCol>
                <a:gridCol w="1295400">
                  <a:extLst>
                    <a:ext uri="{9D8B030D-6E8A-4147-A177-3AD203B41FA5}">
                      <a16:colId xmlns:a16="http://schemas.microsoft.com/office/drawing/2014/main" val="1454714749"/>
                    </a:ext>
                  </a:extLst>
                </a:gridCol>
                <a:gridCol w="1295400">
                  <a:extLst>
                    <a:ext uri="{9D8B030D-6E8A-4147-A177-3AD203B41FA5}">
                      <a16:colId xmlns:a16="http://schemas.microsoft.com/office/drawing/2014/main" val="500091656"/>
                    </a:ext>
                  </a:extLst>
                </a:gridCol>
                <a:gridCol w="1295400">
                  <a:extLst>
                    <a:ext uri="{9D8B030D-6E8A-4147-A177-3AD203B41FA5}">
                      <a16:colId xmlns:a16="http://schemas.microsoft.com/office/drawing/2014/main" val="4248557200"/>
                    </a:ext>
                  </a:extLst>
                </a:gridCol>
              </a:tblGrid>
              <a:tr h="0">
                <a:tc>
                  <a:txBody>
                    <a:bodyPr/>
                    <a:lstStyle/>
                    <a:p>
                      <a:pPr marL="0" marR="0" algn="ctr" rtl="0">
                        <a:lnSpc>
                          <a:spcPct val="107000"/>
                        </a:lnSpc>
                        <a:spcBef>
                          <a:spcPts val="0"/>
                        </a:spcBef>
                        <a:spcAft>
                          <a:spcPts val="0"/>
                        </a:spcAft>
                        <a:tabLst>
                          <a:tab pos="596265" algn="l"/>
                        </a:tabLst>
                      </a:pPr>
                      <a:r>
                        <a:rPr lang="en-US" sz="1800">
                          <a:effectLst/>
                        </a:rPr>
                        <a:t>true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super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private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int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dirty="0">
                          <a:effectLst/>
                        </a:rPr>
                        <a:t>float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double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catch</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ar-SA" sz="1800">
                          <a:effectLst/>
                        </a:rPr>
                        <a:t> </a:t>
                      </a:r>
                      <a:r>
                        <a:rPr lang="en-US" sz="1800">
                          <a:effectLst/>
                        </a:rPr>
                        <a:t>_</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55810798"/>
                  </a:ext>
                </a:extLst>
              </a:tr>
              <a:tr h="0">
                <a:tc>
                  <a:txBody>
                    <a:bodyPr/>
                    <a:lstStyle/>
                    <a:p>
                      <a:pPr marL="0" marR="0" algn="ctr" rtl="0">
                        <a:lnSpc>
                          <a:spcPct val="107000"/>
                        </a:lnSpc>
                        <a:spcBef>
                          <a:spcPts val="0"/>
                        </a:spcBef>
                        <a:spcAft>
                          <a:spcPts val="0"/>
                        </a:spcAft>
                        <a:tabLst>
                          <a:tab pos="596265" algn="l"/>
                        </a:tabLst>
                      </a:pPr>
                      <a:r>
                        <a:rPr lang="en-US" sz="1800" dirty="0">
                          <a:effectLst/>
                        </a:rPr>
                        <a:t>try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switch</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protected</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interface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for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else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char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abstract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59644941"/>
                  </a:ext>
                </a:extLst>
              </a:tr>
              <a:tr h="0">
                <a:tc>
                  <a:txBody>
                    <a:bodyPr/>
                    <a:lstStyle/>
                    <a:p>
                      <a:pPr marL="0" marR="0" algn="ctr" rtl="0">
                        <a:lnSpc>
                          <a:spcPct val="107000"/>
                        </a:lnSpc>
                        <a:spcBef>
                          <a:spcPts val="0"/>
                        </a:spcBef>
                        <a:spcAft>
                          <a:spcPts val="0"/>
                        </a:spcAft>
                        <a:tabLst>
                          <a:tab pos="596265" algn="l"/>
                        </a:tabLst>
                      </a:pPr>
                      <a:r>
                        <a:rPr lang="en-US" sz="1800">
                          <a:effectLst/>
                        </a:rPr>
                        <a:t>void</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dirty="0">
                          <a:effectLst/>
                        </a:rPr>
                        <a:t>synchronized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public</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dirty="0">
                          <a:effectLst/>
                        </a:rPr>
                        <a:t>long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tabLst>
                          <a:tab pos="596265" algn="l"/>
                        </a:tabLst>
                      </a:pPr>
                      <a:r>
                        <a:rPr lang="en-US" sz="1800" dirty="0">
                          <a:effectLst/>
                        </a:rPr>
                        <a:t> </a:t>
                      </a:r>
                      <a:r>
                        <a:rPr lang="en-US" sz="1800" dirty="0" err="1">
                          <a:effectLst/>
                        </a:rPr>
                        <a:t>goto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dirty="0" err="1">
                          <a:effectLst/>
                        </a:rPr>
                        <a:t>enum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class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assert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78541389"/>
                  </a:ext>
                </a:extLst>
              </a:tr>
              <a:tr h="0">
                <a:tc>
                  <a:txBody>
                    <a:bodyPr/>
                    <a:lstStyle/>
                    <a:p>
                      <a:pPr marL="0" marR="0" algn="ctr" rtl="0">
                        <a:lnSpc>
                          <a:spcPct val="107000"/>
                        </a:lnSpc>
                        <a:spcBef>
                          <a:spcPts val="0"/>
                        </a:spcBef>
                        <a:spcAft>
                          <a:spcPts val="0"/>
                        </a:spcAft>
                        <a:tabLst>
                          <a:tab pos="596265" algn="l"/>
                        </a:tabLst>
                      </a:pPr>
                      <a:r>
                        <a:rPr lang="en-US" sz="1800">
                          <a:effectLst/>
                        </a:rPr>
                        <a:t>volatile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this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return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tabLst>
                          <a:tab pos="596265" algn="l"/>
                        </a:tabLst>
                      </a:pPr>
                      <a:r>
                        <a:rPr lang="en-US" sz="1800">
                          <a:effectLst/>
                        </a:rPr>
                        <a:t>native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if</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extends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const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dirty="0" err="1">
                          <a:effectLst/>
                        </a:rPr>
                        <a:t>boolean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19792106"/>
                  </a:ext>
                </a:extLst>
              </a:tr>
              <a:tr h="0">
                <a:tc>
                  <a:txBody>
                    <a:bodyPr/>
                    <a:lstStyle/>
                    <a:p>
                      <a:pPr marL="0" marR="0" algn="ctr" rtl="0">
                        <a:lnSpc>
                          <a:spcPct val="107000"/>
                        </a:lnSpc>
                        <a:spcBef>
                          <a:spcPts val="0"/>
                        </a:spcBef>
                        <a:spcAft>
                          <a:spcPts val="0"/>
                        </a:spcAft>
                        <a:tabLst>
                          <a:tab pos="596265" algn="l"/>
                        </a:tabLst>
                      </a:pPr>
                      <a:r>
                        <a:rPr lang="en-US" sz="1800">
                          <a:effectLst/>
                        </a:rPr>
                        <a:t>while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throw</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short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new</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implements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false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continue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break</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95887339"/>
                  </a:ext>
                </a:extLst>
              </a:tr>
              <a:tr h="0">
                <a:tc>
                  <a:txBody>
                    <a:bodyPr/>
                    <a:lstStyle/>
                    <a:p>
                      <a:pPr marL="0" marR="0" algn="ctr" rtl="0">
                        <a:lnSpc>
                          <a:spcPct val="107000"/>
                        </a:lnSpc>
                        <a:spcBef>
                          <a:spcPts val="0"/>
                        </a:spcBef>
                        <a:spcAft>
                          <a:spcPts val="0"/>
                        </a:spcAft>
                        <a:tabLst>
                          <a:tab pos="596265" algn="l"/>
                        </a:tabLst>
                      </a:pPr>
                      <a:r>
                        <a:rPr lang="ar-SA"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throws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static</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null</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import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dirty="0">
                          <a:effectLst/>
                        </a:rPr>
                        <a:t>final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default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byte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3226853"/>
                  </a:ext>
                </a:extLst>
              </a:tr>
              <a:tr h="0">
                <a:tc>
                  <a:txBody>
                    <a:bodyPr/>
                    <a:lstStyle/>
                    <a:p>
                      <a:pPr marL="0" marR="0" algn="ctr" rtl="0">
                        <a:lnSpc>
                          <a:spcPct val="107000"/>
                        </a:lnSpc>
                        <a:spcBef>
                          <a:spcPts val="0"/>
                        </a:spcBef>
                        <a:spcAft>
                          <a:spcPts val="0"/>
                        </a:spcAft>
                        <a:tabLst>
                          <a:tab pos="596265" algn="l"/>
                        </a:tabLst>
                      </a:pPr>
                      <a:r>
                        <a:rPr lang="ar-SA"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transient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strictfp</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package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instanceof</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finally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do</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dirty="0">
                          <a:effectLst/>
                        </a:rPr>
                        <a:t>case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28711694"/>
                  </a:ext>
                </a:extLst>
              </a:tr>
            </a:tbl>
          </a:graphicData>
        </a:graphic>
      </p:graphicFrame>
      <p:sp>
        <p:nvSpPr>
          <p:cNvPr id="7" name="Title 1">
            <a:extLst>
              <a:ext uri="{FF2B5EF4-FFF2-40B4-BE49-F238E27FC236}">
                <a16:creationId xmlns:a16="http://schemas.microsoft.com/office/drawing/2014/main" id="{6D9FD9A0-8E12-5919-3055-FB082F097F7D}"/>
              </a:ext>
            </a:extLst>
          </p:cNvPr>
          <p:cNvSpPr txBox="1">
            <a:spLocks/>
          </p:cNvSpPr>
          <p:nvPr/>
        </p:nvSpPr>
        <p:spPr>
          <a:xfrm>
            <a:off x="1242874" y="118773"/>
            <a:ext cx="1021819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کلیدواژه‌های ذخیره‌شده در </a:t>
            </a:r>
            <a:r>
              <a:rPr lang="en-US" dirty="0">
                <a:solidFill>
                  <a:srgbClr val="0070C0"/>
                </a:solidFill>
                <a:latin typeface="Baskerville Old Face" panose="02020602080505020303" pitchFamily="18" charset="0"/>
              </a:rPr>
              <a:t>Java</a:t>
            </a:r>
          </a:p>
        </p:txBody>
      </p:sp>
      <p:sp>
        <p:nvSpPr>
          <p:cNvPr id="11" name="TextBox 10">
            <a:extLst>
              <a:ext uri="{FF2B5EF4-FFF2-40B4-BE49-F238E27FC236}">
                <a16:creationId xmlns:a16="http://schemas.microsoft.com/office/drawing/2014/main" id="{91FE4871-FE0C-FD1B-4589-7A6B950EF45D}"/>
              </a:ext>
            </a:extLst>
          </p:cNvPr>
          <p:cNvSpPr txBox="1"/>
          <p:nvPr/>
        </p:nvSpPr>
        <p:spPr>
          <a:xfrm>
            <a:off x="4929571" y="4883424"/>
            <a:ext cx="2844801" cy="369332"/>
          </a:xfrm>
          <a:prstGeom prst="rect">
            <a:avLst/>
          </a:prstGeom>
          <a:noFill/>
        </p:spPr>
        <p:txBody>
          <a:bodyPr wrap="square">
            <a:spAutoFit/>
          </a:bodyPr>
          <a:lstStyle/>
          <a:p>
            <a:pPr algn="ctr" rtl="1"/>
            <a:r>
              <a:rPr lang="fa-IR" sz="1800" dirty="0">
                <a:solidFill>
                  <a:srgbClr val="000000"/>
                </a:solidFill>
                <a:effectLst/>
                <a:latin typeface="Times New Roman" panose="02020603050405020304" pitchFamily="18" charset="0"/>
                <a:ea typeface="Calibri" panose="020F0502020204030204" pitchFamily="34" charset="0"/>
                <a:cs typeface="Mj_Free" panose="00000400000000000000" pitchFamily="2" charset="-78"/>
              </a:rPr>
              <a:t>کلیدواژه‌های ذخیره‌شده در </a:t>
            </a:r>
            <a:r>
              <a:rPr lang="en-US" sz="1800" dirty="0">
                <a:solidFill>
                  <a:srgbClr val="000000"/>
                </a:solidFill>
                <a:effectLst/>
                <a:latin typeface="Times New Roman" panose="02020603050405020304" pitchFamily="18" charset="0"/>
                <a:ea typeface="Calibri" panose="020F0502020204030204" pitchFamily="34" charset="0"/>
                <a:cs typeface="Mj_Free" panose="00000400000000000000" pitchFamily="2" charset="-78"/>
              </a:rPr>
              <a:t>Java</a:t>
            </a:r>
            <a:r>
              <a:rPr lang="fa-IR" sz="1800" dirty="0">
                <a:solidFill>
                  <a:srgbClr val="000000"/>
                </a:solidFill>
                <a:effectLst/>
                <a:latin typeface="Times New Roman" panose="02020603050405020304" pitchFamily="18" charset="0"/>
                <a:ea typeface="Calibri" panose="020F0502020204030204" pitchFamily="34" charset="0"/>
                <a:cs typeface="Mj_Free" panose="00000400000000000000" pitchFamily="2" charset="-78"/>
              </a:rPr>
              <a:t> </a:t>
            </a:r>
            <a:endParaRPr lang="fa-IR" dirty="0">
              <a:cs typeface="Mj_Free" panose="00000400000000000000" pitchFamily="2" charset="-78"/>
            </a:endParaRPr>
          </a:p>
        </p:txBody>
      </p:sp>
    </p:spTree>
    <p:extLst>
      <p:ext uri="{BB962C8B-B14F-4D97-AF65-F5344CB8AC3E}">
        <p14:creationId xmlns:p14="http://schemas.microsoft.com/office/powerpoint/2010/main" val="288260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E8BC-7B9D-44CD-98FD-9389241AC646}"/>
              </a:ext>
            </a:extLst>
          </p:cNvPr>
          <p:cNvSpPr>
            <a:spLocks noGrp="1"/>
          </p:cNvSpPr>
          <p:nvPr>
            <p:ph idx="1"/>
          </p:nvPr>
        </p:nvSpPr>
        <p:spPr>
          <a:xfrm>
            <a:off x="531813" y="1015014"/>
            <a:ext cx="10813001" cy="3777622"/>
          </a:xfrm>
        </p:spPr>
        <p:txBody>
          <a:bodyPr>
            <a:normAutofit fontScale="92500" lnSpcReduction="10000"/>
          </a:bodyPr>
          <a:lstStyle/>
          <a:p>
            <a:pPr algn="l" rtl="0"/>
            <a:r>
              <a:rPr lang="en-US" sz="1800" b="0" i="0" u="none" strike="noStrike" cap="none" baseline="0" dirty="0">
                <a:latin typeface="Courier New" panose="02070309020205020404" pitchFamily="49" charset="0"/>
                <a:cs typeface="Courier New" panose="02070309020205020404" pitchFamily="49" charset="0"/>
              </a:rPr>
              <a:t>while (x &gt; 12) {</a:t>
            </a:r>
          </a:p>
          <a:p>
            <a:pPr marL="0" indent="0" algn="l" rtl="0">
              <a:buNone/>
            </a:pPr>
            <a:r>
              <a:rPr lang="en-US" sz="1800" b="0" i="0" u="none" strike="noStrike" cap="none" baseline="0" dirty="0">
                <a:latin typeface="Courier New" panose="02070309020205020404" pitchFamily="49" charset="0"/>
                <a:cs typeface="Courier New" panose="02070309020205020404" pitchFamily="49" charset="0"/>
              </a:rPr>
              <a:t>     x = x - 1;</a:t>
            </a:r>
          </a:p>
          <a:p>
            <a:pPr marL="0" indent="0" algn="l" rtl="0">
              <a:buNone/>
            </a:pPr>
            <a:r>
              <a:rPr lang="fa-IR" sz="1800" b="0" i="0" u="none" strike="noStrike" cap="none" baseline="0" dirty="0">
                <a:latin typeface="Courier New" panose="02070309020205020404" pitchFamily="49" charset="0"/>
                <a:cs typeface="Courier New" panose="02070309020205020404" pitchFamily="49" charset="0"/>
              </a:rPr>
              <a:t>{  </a:t>
            </a:r>
          </a:p>
          <a:p>
            <a:pPr marL="0" indent="0" algn="l" rtl="0">
              <a:buNone/>
            </a:pPr>
            <a:endParaRPr lang="en-US" sz="1800" b="0" i="0" u="none" strike="noStrike" cap="none" baseline="0" dirty="0">
              <a:latin typeface="Courier New" panose="02070309020205020404" pitchFamily="49" charset="0"/>
              <a:cs typeface="Courier New" panose="02070309020205020404" pitchFamily="49" charset="0"/>
            </a:endParaRPr>
          </a:p>
          <a:p>
            <a:pPr marL="0" indent="0" algn="l" rtl="0">
              <a:buNone/>
            </a:pPr>
            <a:endParaRPr lang="fa-IR" sz="1800" b="0" i="0" u="none" strike="noStrike" cap="none" baseline="0" dirty="0">
              <a:latin typeface="Courier New" panose="02070309020205020404" pitchFamily="49" charset="0"/>
              <a:cs typeface="Courier New" panose="02070309020205020404" pitchFamily="49" charset="0"/>
            </a:endParaRPr>
          </a:p>
          <a:p>
            <a:pPr algn="l" rtl="0"/>
            <a:r>
              <a:rPr lang="nn-NO" sz="1800" b="0" i="0" u="none" strike="noStrike" cap="none" baseline="0" dirty="0">
                <a:latin typeface="Courier New" panose="02070309020205020404" pitchFamily="49" charset="0"/>
                <a:cs typeface="Courier New" panose="02070309020205020404" pitchFamily="49" charset="0"/>
              </a:rPr>
              <a:t>for (int i = 0; i &lt; 10; i = i + 1) {</a:t>
            </a:r>
          </a:p>
          <a:p>
            <a:pPr marL="0" indent="0" algn="l" rtl="0">
              <a:buNone/>
            </a:pPr>
            <a:r>
              <a:rPr lang="en-US" sz="1800" b="0" i="0" u="none" strike="noStrike" cap="none" baseline="0" dirty="0">
                <a:latin typeface="Courier New" panose="02070309020205020404" pitchFamily="49" charset="0"/>
                <a:cs typeface="Courier New" panose="02070309020205020404" pitchFamily="49" charset="0"/>
              </a:rPr>
              <a:t>     </a:t>
            </a:r>
            <a:r>
              <a:rPr lang="en-US" sz="1800" b="0" i="0" u="none" strike="noStrike" cap="none" baseline="0" dirty="0" err="1">
                <a:latin typeface="Courier New" panose="02070309020205020404" pitchFamily="49" charset="0"/>
                <a:cs typeface="Courier New" panose="02070309020205020404" pitchFamily="49" charset="0"/>
              </a:rPr>
              <a:t>System.out.print</a:t>
            </a:r>
            <a:r>
              <a:rPr lang="en-US" sz="1800" b="0" i="0" u="none" strike="noStrike" cap="none" baseline="0" dirty="0">
                <a:latin typeface="Courier New" panose="02070309020205020404" pitchFamily="49" charset="0"/>
                <a:cs typeface="Courier New" panose="02070309020205020404" pitchFamily="49" charset="0"/>
              </a:rPr>
              <a:t>("</a:t>
            </a:r>
            <a:r>
              <a:rPr lang="en-US" sz="1800" b="0" i="0" u="none" strike="noStrike" cap="none" baseline="0" dirty="0" err="1">
                <a:latin typeface="Courier New" panose="02070309020205020404" pitchFamily="49" charset="0"/>
                <a:cs typeface="Courier New" panose="02070309020205020404" pitchFamily="49" charset="0"/>
              </a:rPr>
              <a:t>i</a:t>
            </a:r>
            <a:r>
              <a:rPr lang="en-US" sz="1800" b="0" i="0" u="none" strike="noStrike" cap="none" baseline="0" dirty="0">
                <a:latin typeface="Courier New" panose="02070309020205020404" pitchFamily="49" charset="0"/>
                <a:cs typeface="Courier New" panose="02070309020205020404" pitchFamily="49" charset="0"/>
              </a:rPr>
              <a:t> is now " + </a:t>
            </a:r>
            <a:r>
              <a:rPr lang="en-US" sz="1800" b="0" i="0" u="none" strike="noStrike" cap="none" baseline="0" dirty="0" err="1">
                <a:latin typeface="Courier New" panose="02070309020205020404" pitchFamily="49" charset="0"/>
                <a:cs typeface="Courier New" panose="02070309020205020404" pitchFamily="49" charset="0"/>
              </a:rPr>
              <a:t>i</a:t>
            </a:r>
            <a:r>
              <a:rPr lang="en-US" sz="1800" b="0" i="0" u="none" strike="noStrike" cap="none" baseline="0" dirty="0">
                <a:latin typeface="Courier New" panose="02070309020205020404" pitchFamily="49" charset="0"/>
                <a:cs typeface="Courier New" panose="02070309020205020404" pitchFamily="49" charset="0"/>
              </a:rPr>
              <a:t>);</a:t>
            </a:r>
          </a:p>
          <a:p>
            <a:pPr marL="0" indent="0" algn="l" rtl="0">
              <a:buNone/>
            </a:pPr>
            <a:r>
              <a:rPr lang="en-US" sz="1800" b="0" i="0" u="none" strike="noStrike" cap="none" baseline="0" dirty="0">
                <a:latin typeface="Courier New" panose="02070309020205020404" pitchFamily="49" charset="0"/>
                <a:cs typeface="Courier New" panose="02070309020205020404" pitchFamily="49" charset="0"/>
              </a:rPr>
              <a:t>  }</a:t>
            </a:r>
          </a:p>
          <a:p>
            <a:pPr marL="0" indent="0" algn="l">
              <a:buNone/>
            </a:pPr>
            <a:r>
              <a:rPr lang="fa-IR" sz="1800" b="0" i="0" u="none" strike="noStrike" baseline="0" dirty="0">
                <a:latin typeface="Courier New" panose="02070309020205020404" pitchFamily="49" charset="0"/>
                <a:cs typeface="Courier New" panose="02070309020205020404" pitchFamily="49" charset="0"/>
              </a:rPr>
              <a:t>     </a:t>
            </a:r>
            <a:endParaRPr lang="fa-IR"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1EB209C0-2618-CB14-7A26-61590A9F5DEC}"/>
              </a:ext>
            </a:extLst>
          </p:cNvPr>
          <p:cNvSpPr>
            <a:spLocks noGrp="1"/>
          </p:cNvSpPr>
          <p:nvPr>
            <p:ph type="sldNum" sz="quarter" idx="12"/>
          </p:nvPr>
        </p:nvSpPr>
        <p:spPr/>
        <p:txBody>
          <a:bodyPr/>
          <a:lstStyle/>
          <a:p>
            <a:fld id="{21C7DF5F-4BF1-494D-A836-53F226D76E52}" type="slidenum">
              <a:rPr lang="en-US" smtClean="0"/>
              <a:t>32</a:t>
            </a:fld>
            <a:endParaRPr lang="en-US"/>
          </a:p>
        </p:txBody>
      </p:sp>
      <p:sp>
        <p:nvSpPr>
          <p:cNvPr id="5" name="Title 1">
            <a:extLst>
              <a:ext uri="{FF2B5EF4-FFF2-40B4-BE49-F238E27FC236}">
                <a16:creationId xmlns:a16="http://schemas.microsoft.com/office/drawing/2014/main" id="{3E00A470-31E0-192D-35B1-E8954048456C}"/>
              </a:ext>
            </a:extLst>
          </p:cNvPr>
          <p:cNvSpPr txBox="1">
            <a:spLocks/>
          </p:cNvSpPr>
          <p:nvPr/>
        </p:nvSpPr>
        <p:spPr>
          <a:xfrm>
            <a:off x="4273750" y="226381"/>
            <a:ext cx="3329125"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ساختارهای تکراری</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301524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34B000-B14A-0DED-AF8F-AA1A308AADC2}"/>
              </a:ext>
            </a:extLst>
          </p:cNvPr>
          <p:cNvSpPr>
            <a:spLocks noGrp="1"/>
          </p:cNvSpPr>
          <p:nvPr>
            <p:ph type="sldNum" sz="quarter" idx="12"/>
          </p:nvPr>
        </p:nvSpPr>
        <p:spPr/>
        <p:txBody>
          <a:bodyPr/>
          <a:lstStyle/>
          <a:p>
            <a:fld id="{21C7DF5F-4BF1-494D-A836-53F226D76E52}" type="slidenum">
              <a:rPr lang="en-US" smtClean="0"/>
              <a:t>33</a:t>
            </a:fld>
            <a:endParaRPr lang="en-US"/>
          </a:p>
        </p:txBody>
      </p:sp>
      <p:sp>
        <p:nvSpPr>
          <p:cNvPr id="3" name="Title 1">
            <a:extLst>
              <a:ext uri="{FF2B5EF4-FFF2-40B4-BE49-F238E27FC236}">
                <a16:creationId xmlns:a16="http://schemas.microsoft.com/office/drawing/2014/main" id="{B807517B-73F7-3EC9-E2F3-BFFBDFAB123B}"/>
              </a:ext>
            </a:extLst>
          </p:cNvPr>
          <p:cNvSpPr txBox="1">
            <a:spLocks/>
          </p:cNvSpPr>
          <p:nvPr/>
        </p:nvSpPr>
        <p:spPr>
          <a:xfrm>
            <a:off x="3212678" y="368722"/>
            <a:ext cx="5612766"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cs typeface="2  Titr" panose="00000700000000000000" pitchFamily="2" charset="-78"/>
              </a:rPr>
              <a:t>مثال از ساختار تکراری </a:t>
            </a:r>
            <a:r>
              <a:rPr lang="en-US" b="1" dirty="0">
                <a:solidFill>
                  <a:srgbClr val="0070C0"/>
                </a:solidFill>
                <a:latin typeface="Courier New" panose="02070309020205020404" pitchFamily="49" charset="0"/>
                <a:cs typeface="Courier New" panose="02070309020205020404" pitchFamily="49" charset="0"/>
              </a:rPr>
              <a:t>while</a:t>
            </a:r>
          </a:p>
        </p:txBody>
      </p:sp>
      <p:sp>
        <p:nvSpPr>
          <p:cNvPr id="6" name="TextBox 5">
            <a:extLst>
              <a:ext uri="{FF2B5EF4-FFF2-40B4-BE49-F238E27FC236}">
                <a16:creationId xmlns:a16="http://schemas.microsoft.com/office/drawing/2014/main" id="{84AC8C52-7601-C6D4-669D-66459BF8D861}"/>
              </a:ext>
            </a:extLst>
          </p:cNvPr>
          <p:cNvSpPr txBox="1"/>
          <p:nvPr/>
        </p:nvSpPr>
        <p:spPr>
          <a:xfrm>
            <a:off x="10413017" y="3958287"/>
            <a:ext cx="1009835" cy="646331"/>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fa-IR" altLang="fa-IR"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p:txBody>
      </p:sp>
      <p:pic>
        <p:nvPicPr>
          <p:cNvPr id="9" name="Picture 8">
            <a:extLst>
              <a:ext uri="{FF2B5EF4-FFF2-40B4-BE49-F238E27FC236}">
                <a16:creationId xmlns:a16="http://schemas.microsoft.com/office/drawing/2014/main" id="{B5544115-B9EC-3782-6CE8-E0C50899473D}"/>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27412" y="1344420"/>
            <a:ext cx="4217163" cy="2321569"/>
          </a:xfrm>
          <a:prstGeom prst="rect">
            <a:avLst/>
          </a:prstGeom>
        </p:spPr>
      </p:pic>
      <p:pic>
        <p:nvPicPr>
          <p:cNvPr id="11" name="Picture 10">
            <a:extLst>
              <a:ext uri="{FF2B5EF4-FFF2-40B4-BE49-F238E27FC236}">
                <a16:creationId xmlns:a16="http://schemas.microsoft.com/office/drawing/2014/main" id="{A94C9BE5-12AB-AE5A-AF97-7461382BB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575" y="4175394"/>
            <a:ext cx="3200847" cy="2429214"/>
          </a:xfrm>
          <a:prstGeom prst="rect">
            <a:avLst/>
          </a:prstGeom>
        </p:spPr>
      </p:pic>
    </p:spTree>
    <p:extLst>
      <p:ext uri="{BB962C8B-B14F-4D97-AF65-F5344CB8AC3E}">
        <p14:creationId xmlns:p14="http://schemas.microsoft.com/office/powerpoint/2010/main" val="164671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12898F-DB23-2904-69F6-39362B98AABB}"/>
              </a:ext>
            </a:extLst>
          </p:cNvPr>
          <p:cNvSpPr>
            <a:spLocks noGrp="1"/>
          </p:cNvSpPr>
          <p:nvPr>
            <p:ph type="sldNum" sz="quarter" idx="12"/>
          </p:nvPr>
        </p:nvSpPr>
        <p:spPr/>
        <p:txBody>
          <a:bodyPr/>
          <a:lstStyle/>
          <a:p>
            <a:fld id="{21C7DF5F-4BF1-494D-A836-53F226D76E52}" type="slidenum">
              <a:rPr lang="en-US" smtClean="0"/>
              <a:t>34</a:t>
            </a:fld>
            <a:endParaRPr lang="en-US"/>
          </a:p>
        </p:txBody>
      </p:sp>
      <p:sp>
        <p:nvSpPr>
          <p:cNvPr id="3" name="TextBox 2">
            <a:extLst>
              <a:ext uri="{FF2B5EF4-FFF2-40B4-BE49-F238E27FC236}">
                <a16:creationId xmlns:a16="http://schemas.microsoft.com/office/drawing/2014/main" id="{7A84F1E4-8465-3B85-5B8F-DCE4B7B39EF7}"/>
              </a:ext>
            </a:extLst>
          </p:cNvPr>
          <p:cNvSpPr txBox="1"/>
          <p:nvPr/>
        </p:nvSpPr>
        <p:spPr>
          <a:xfrm>
            <a:off x="10093476" y="3965454"/>
            <a:ext cx="1009835" cy="646331"/>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fa-IR" altLang="fa-IR"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5" name="Title 1">
            <a:extLst>
              <a:ext uri="{FF2B5EF4-FFF2-40B4-BE49-F238E27FC236}">
                <a16:creationId xmlns:a16="http://schemas.microsoft.com/office/drawing/2014/main" id="{77595B72-1393-C562-6387-6D0F6C1F510C}"/>
              </a:ext>
            </a:extLst>
          </p:cNvPr>
          <p:cNvSpPr txBox="1">
            <a:spLocks/>
          </p:cNvSpPr>
          <p:nvPr/>
        </p:nvSpPr>
        <p:spPr>
          <a:xfrm>
            <a:off x="3807921" y="388323"/>
            <a:ext cx="4576158"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cs typeface="2  Titr" panose="00000700000000000000" pitchFamily="2" charset="-78"/>
              </a:rPr>
              <a:t>مثال از ساختار انتخابی </a:t>
            </a:r>
            <a:r>
              <a:rPr lang="en-US" b="1" dirty="0">
                <a:solidFill>
                  <a:srgbClr val="0070C0"/>
                </a:solidFill>
                <a:latin typeface="Courier New" panose="02070309020205020404" pitchFamily="49" charset="0"/>
                <a:cs typeface="Courier New" panose="02070309020205020404" pitchFamily="49" charset="0"/>
              </a:rPr>
              <a:t>if</a:t>
            </a:r>
          </a:p>
        </p:txBody>
      </p:sp>
      <p:pic>
        <p:nvPicPr>
          <p:cNvPr id="7" name="Picture 6">
            <a:extLst>
              <a:ext uri="{FF2B5EF4-FFF2-40B4-BE49-F238E27FC236}">
                <a16:creationId xmlns:a16="http://schemas.microsoft.com/office/drawing/2014/main" id="{C92A6CAC-EE5E-8259-6098-F3B5B560924A}"/>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14523" y="1611445"/>
            <a:ext cx="3962953" cy="1638529"/>
          </a:xfrm>
          <a:prstGeom prst="rect">
            <a:avLst/>
          </a:prstGeom>
        </p:spPr>
      </p:pic>
      <p:pic>
        <p:nvPicPr>
          <p:cNvPr id="9" name="Picture 8">
            <a:extLst>
              <a:ext uri="{FF2B5EF4-FFF2-40B4-BE49-F238E27FC236}">
                <a16:creationId xmlns:a16="http://schemas.microsoft.com/office/drawing/2014/main" id="{C7320E47-2DE6-AF76-3175-5E85A6AC45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2233" y="4325995"/>
            <a:ext cx="3267531" cy="571580"/>
          </a:xfrm>
          <a:prstGeom prst="rect">
            <a:avLst/>
          </a:prstGeom>
        </p:spPr>
      </p:pic>
    </p:spTree>
    <p:extLst>
      <p:ext uri="{BB962C8B-B14F-4D97-AF65-F5344CB8AC3E}">
        <p14:creationId xmlns:p14="http://schemas.microsoft.com/office/powerpoint/2010/main" val="164648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27035B-5FF4-00FF-B9BD-B45632666B81}"/>
              </a:ext>
            </a:extLst>
          </p:cNvPr>
          <p:cNvSpPr>
            <a:spLocks noGrp="1"/>
          </p:cNvSpPr>
          <p:nvPr>
            <p:ph idx="1"/>
          </p:nvPr>
        </p:nvSpPr>
        <p:spPr>
          <a:xfrm>
            <a:off x="264419" y="982698"/>
            <a:ext cx="11323320" cy="3777622"/>
          </a:xfrm>
        </p:spPr>
        <p:txBody>
          <a:bodyPr>
            <a:noAutofit/>
          </a:bodyPr>
          <a:lstStyle/>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یادآوری می‌شود که در زبان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fa-IR" sz="1800" dirty="0">
                <a:effectLst/>
                <a:latin typeface="Calibri" panose="020F0502020204030204" pitchFamily="34" charset="0"/>
                <a:ea typeface="Calibri" panose="020F0502020204030204" pitchFamily="34" charset="0"/>
                <a:cs typeface="B Nazanin" panose="00000400000000000000" pitchFamily="2" charset="-78"/>
              </a:rPr>
              <a:t> به منظور اعلان توابع بخشی از برنامه به تعریف تابع اختصاص می‌یافت و درون تابع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main</a:t>
            </a:r>
            <a:r>
              <a:rPr lang="fa-IR" sz="1800" dirty="0">
                <a:effectLst/>
                <a:latin typeface="Calibri" panose="020F0502020204030204" pitchFamily="34" charset="0"/>
                <a:ea typeface="Calibri" panose="020F0502020204030204" pitchFamily="34" charset="0"/>
                <a:cs typeface="B Nazanin" panose="00000400000000000000" pitchFamily="2" charset="-78"/>
              </a:rPr>
              <a:t>  فراخوانی صورت می‌پذیرفت. </a:t>
            </a: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مشابه زبان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fa-IR" sz="1800" dirty="0">
                <a:effectLst/>
                <a:latin typeface="Calibri" panose="020F0502020204030204" pitchFamily="34" charset="0"/>
                <a:ea typeface="Calibri" panose="020F0502020204030204" pitchFamily="34" charset="0"/>
                <a:cs typeface="B Nazanin" panose="00000400000000000000" pitchFamily="2" charset="-78"/>
              </a:rPr>
              <a:t> 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effectLst/>
                <a:latin typeface="Calibri" panose="020F0502020204030204" pitchFamily="34" charset="0"/>
                <a:ea typeface="Calibri" panose="020F0502020204030204" pitchFamily="34" charset="0"/>
                <a:cs typeface="B Nazanin" panose="00000400000000000000" pitchFamily="2" charset="-78"/>
              </a:rPr>
              <a:t> هم می‌توانیم متدهای دلخواه خود را تعریف نماییم و به همین صورت برای متدها عمل می‌شود. </a:t>
            </a: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Symbol" panose="05050102010706020507" pitchFamily="18" charset="2"/>
              <a:buChar char=""/>
            </a:pPr>
            <a:r>
              <a:rPr lang="fa-IR" sz="1800" dirty="0">
                <a:latin typeface="Calibri" panose="020F0502020204030204" pitchFamily="34" charset="0"/>
                <a:ea typeface="Calibri" panose="020F0502020204030204" pitchFamily="34" charset="0"/>
                <a:cs typeface="B Nazanin" panose="00000400000000000000" pitchFamily="2" charset="-78"/>
              </a:rPr>
              <a:t>نام متد از قوانین نام‌گذاری شناسه‌ها تبعیت می‌کند.</a:t>
            </a:r>
          </a:p>
          <a:p>
            <a:pPr marL="342900" marR="0" lvl="0" indent="-342900" algn="r" rtl="1">
              <a:lnSpc>
                <a:spcPct val="107000"/>
              </a:lnSpc>
              <a:spcBef>
                <a:spcPts val="0"/>
              </a:spcBef>
              <a:spcAft>
                <a:spcPts val="800"/>
              </a:spcAft>
              <a:buFont typeface="Symbol" panose="05050102010706020507" pitchFamily="18" charset="2"/>
              <a:buChar char=""/>
            </a:pPr>
            <a:endParaRPr lang="en-US" sz="1800"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Symbol" panose="05050102010706020507" pitchFamily="18" charset="2"/>
              <a:buChar char=""/>
            </a:pPr>
            <a:r>
              <a:rPr lang="fa-IR" sz="1800" dirty="0">
                <a:latin typeface="Calibri" panose="020F0502020204030204" pitchFamily="34" charset="0"/>
                <a:ea typeface="Calibri" panose="020F0502020204030204" pitchFamily="34" charset="0"/>
                <a:cs typeface="B Nazanin" panose="00000400000000000000" pitchFamily="2" charset="-78"/>
              </a:rPr>
              <a:t>نام متدها مانند متد</a:t>
            </a:r>
            <a:r>
              <a:rPr lang="en-US" sz="1800" cap="none" dirty="0">
                <a:latin typeface="CourierPSPro-Regular"/>
                <a:ea typeface="Calibri" panose="020F0502020204030204" pitchFamily="34" charset="0"/>
                <a:cs typeface="B Nazanin" panose="00000400000000000000" pitchFamily="2" charset="-78"/>
              </a:rPr>
              <a:t>main</a:t>
            </a:r>
            <a:r>
              <a:rPr lang="en-US" sz="1800" dirty="0">
                <a:latin typeface="B Nazanin" panose="00000400000000000000" pitchFamily="2" charset="-78"/>
                <a:ea typeface="Calibri" panose="020F0502020204030204" pitchFamily="34" charset="0"/>
                <a:cs typeface="B Nazanin" panose="00000400000000000000" pitchFamily="2" charset="-78"/>
              </a:rPr>
              <a:t> </a:t>
            </a:r>
            <a:r>
              <a:rPr lang="fa-IR" sz="1800" dirty="0">
                <a:latin typeface="B Nazanin" panose="00000400000000000000" pitchFamily="2" charset="-78"/>
                <a:ea typeface="Calibri" panose="020F0502020204030204" pitchFamily="34" charset="0"/>
                <a:cs typeface="B Nazanin" panose="00000400000000000000" pitchFamily="2" charset="-78"/>
              </a:rPr>
              <a:t> با حروف کوچک شروع می‌شوند. </a:t>
            </a:r>
          </a:p>
          <a:p>
            <a:pPr marL="342900" marR="0" lvl="0" indent="-342900" algn="just" rtl="1">
              <a:lnSpc>
                <a:spcPct val="107000"/>
              </a:lnSpc>
              <a:spcBef>
                <a:spcPts val="0"/>
              </a:spcBef>
              <a:spcAft>
                <a:spcPts val="800"/>
              </a:spcAft>
              <a:buFont typeface="Symbol" panose="05050102010706020507" pitchFamily="18" charset="2"/>
              <a:buChar char=""/>
            </a:pPr>
            <a:endParaRPr lang="fa-IR" sz="1800" dirty="0">
              <a:latin typeface="B Nazanin" panose="00000400000000000000" pitchFamily="2" charset="-78"/>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B Nazanin" panose="00000400000000000000" pitchFamily="2" charset="-78"/>
              </a:rPr>
              <a:t>J</a:t>
            </a:r>
            <a:r>
              <a:rPr lang="en-US" sz="1800" cap="none" dirty="0">
                <a:latin typeface="Times New Roman" panose="02020603050405020304" pitchFamily="18" charset="0"/>
                <a:ea typeface="Calibri" panose="020F0502020204030204" pitchFamily="34" charset="0"/>
                <a:cs typeface="B Nazanin" panose="00000400000000000000" pitchFamily="2" charset="-78"/>
              </a:rPr>
              <a:t>ava</a:t>
            </a:r>
            <a:r>
              <a:rPr lang="fa-IR" sz="1800" dirty="0">
                <a:latin typeface="Calibri" panose="020F0502020204030204" pitchFamily="34" charset="0"/>
                <a:ea typeface="Calibri" panose="020F0502020204030204" pitchFamily="34" charset="0"/>
                <a:cs typeface="B Nazanin" panose="00000400000000000000" pitchFamily="2" charset="-78"/>
              </a:rPr>
              <a:t> دارای قراردادهایی برای حروف بزرگ است که به طور نسبتاً ثابتی توسط برنامه‌نویسان از آن‌ها پیروی می‌شود. مثلا وقتی چند کلمه را برای تشکیل یک نام کلاس یا متد کنار هم می‌گذارید، بعد از اولین کلمه، حرف اول هر کلمه را بزرگ بنویسید. </a:t>
            </a:r>
          </a:p>
          <a:p>
            <a:pPr marL="342900" marR="0" lvl="0" indent="-342900" algn="just" rtl="1">
              <a:lnSpc>
                <a:spcPct val="107000"/>
              </a:lnSpc>
              <a:spcBef>
                <a:spcPts val="0"/>
              </a:spcBef>
              <a:spcAft>
                <a:spcPts val="800"/>
              </a:spcAft>
              <a:buFont typeface="Symbol" panose="05050102010706020507" pitchFamily="18" charset="2"/>
              <a:buChar char=""/>
            </a:pPr>
            <a:endParaRPr lang="en-US" sz="1800" dirty="0">
              <a:latin typeface="Calibri" panose="020F0502020204030204" pitchFamily="34" charset="0"/>
              <a:ea typeface="Calibri" panose="020F0502020204030204" pitchFamily="34" charset="0"/>
              <a:cs typeface="B Nazanin" panose="00000400000000000000" pitchFamily="2" charset="-78"/>
            </a:endParaRPr>
          </a:p>
        </p:txBody>
      </p:sp>
      <p:sp>
        <p:nvSpPr>
          <p:cNvPr id="4" name="Slide Number Placeholder 3">
            <a:extLst>
              <a:ext uri="{FF2B5EF4-FFF2-40B4-BE49-F238E27FC236}">
                <a16:creationId xmlns:a16="http://schemas.microsoft.com/office/drawing/2014/main" id="{E569F71F-79CC-721E-1ABC-B217DDCF82F9}"/>
              </a:ext>
            </a:extLst>
          </p:cNvPr>
          <p:cNvSpPr>
            <a:spLocks noGrp="1"/>
          </p:cNvSpPr>
          <p:nvPr>
            <p:ph type="sldNum" sz="quarter" idx="12"/>
          </p:nvPr>
        </p:nvSpPr>
        <p:spPr/>
        <p:txBody>
          <a:bodyPr/>
          <a:lstStyle/>
          <a:p>
            <a:fld id="{21C7DF5F-4BF1-494D-A836-53F226D76E52}" type="slidenum">
              <a:rPr lang="en-US" smtClean="0"/>
              <a:t>35</a:t>
            </a:fld>
            <a:endParaRPr lang="en-US"/>
          </a:p>
        </p:txBody>
      </p:sp>
      <p:sp>
        <p:nvSpPr>
          <p:cNvPr id="5" name="Title 1">
            <a:extLst>
              <a:ext uri="{FF2B5EF4-FFF2-40B4-BE49-F238E27FC236}">
                <a16:creationId xmlns:a16="http://schemas.microsoft.com/office/drawing/2014/main" id="{8D137BC7-7AD2-2E32-EFFF-6852D981B46C}"/>
              </a:ext>
            </a:extLst>
          </p:cNvPr>
          <p:cNvSpPr txBox="1">
            <a:spLocks/>
          </p:cNvSpPr>
          <p:nvPr/>
        </p:nvSpPr>
        <p:spPr>
          <a:xfrm>
            <a:off x="3223491" y="417118"/>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تعریف متد دلخواه توسط کاربر</a:t>
            </a:r>
          </a:p>
        </p:txBody>
      </p:sp>
    </p:spTree>
    <p:extLst>
      <p:ext uri="{BB962C8B-B14F-4D97-AF65-F5344CB8AC3E}">
        <p14:creationId xmlns:p14="http://schemas.microsoft.com/office/powerpoint/2010/main" val="111314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27035B-5FF4-00FF-B9BD-B45632666B81}"/>
              </a:ext>
            </a:extLst>
          </p:cNvPr>
          <p:cNvSpPr>
            <a:spLocks noGrp="1"/>
          </p:cNvSpPr>
          <p:nvPr>
            <p:ph idx="1"/>
          </p:nvPr>
        </p:nvSpPr>
        <p:spPr>
          <a:xfrm>
            <a:off x="264419" y="982698"/>
            <a:ext cx="11323320" cy="3777622"/>
          </a:xfrm>
        </p:spPr>
        <p:txBody>
          <a:bodyPr>
            <a:noAutofit/>
          </a:bodyPr>
          <a:lstStyle/>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به عنوان مثال، فرض کنید که می خواهید کلمات "</a:t>
            </a:r>
            <a:r>
              <a:rPr lang="en-US" sz="1800" dirty="0">
                <a:latin typeface="TimesLTPro-Roman"/>
                <a:ea typeface="Calibri" panose="020F0502020204030204" pitchFamily="34" charset="0"/>
                <a:cs typeface="B Nazanin" panose="00000400000000000000" pitchFamily="2" charset="-78"/>
              </a:rPr>
              <a:t>all my children</a:t>
            </a:r>
            <a:r>
              <a:rPr lang="fa-IR" sz="1800" dirty="0">
                <a:latin typeface="Calibri" panose="020F0502020204030204" pitchFamily="34" charset="0"/>
                <a:ea typeface="Calibri" panose="020F0502020204030204" pitchFamily="34" charset="0"/>
                <a:cs typeface="B Nazanin" panose="00000400000000000000" pitchFamily="2" charset="-78"/>
              </a:rPr>
              <a:t>" را به عنوان یک شناسه کنار هم قرار دهید. نتیجه این خواهد بود:</a:t>
            </a:r>
            <a:endParaRPr lang="en-US" sz="1800" dirty="0">
              <a:latin typeface="Calibri" panose="020F0502020204030204" pitchFamily="34" charset="0"/>
              <a:ea typeface="Calibri" panose="020F0502020204030204" pitchFamily="34" charset="0"/>
              <a:cs typeface="B Nazanin" panose="00000400000000000000" pitchFamily="2" charset="-78"/>
            </a:endParaRPr>
          </a:p>
          <a:p>
            <a:pPr lvl="0">
              <a:lnSpc>
                <a:spcPct val="107000"/>
              </a:lnSpc>
              <a:spcBef>
                <a:spcPts val="0"/>
              </a:spcBef>
              <a:spcAft>
                <a:spcPts val="800"/>
              </a:spcAft>
              <a:buFont typeface="Wingdings" panose="05000000000000000000" pitchFamily="2" charset="2"/>
              <a:buChar char="Ø"/>
            </a:pPr>
            <a:r>
              <a:rPr lang="en-US" sz="1800" cap="none" dirty="0" err="1">
                <a:latin typeface="Times New Roman" panose="02020603050405020304" pitchFamily="18" charset="0"/>
                <a:ea typeface="Calibri" panose="020F0502020204030204" pitchFamily="34" charset="0"/>
                <a:cs typeface="B Nazanin" panose="00000400000000000000" pitchFamily="2" charset="-78"/>
              </a:rPr>
              <a:t>All</a:t>
            </a:r>
            <a:r>
              <a:rPr lang="en-US" sz="1800" dirty="0" err="1">
                <a:latin typeface="Times New Roman" panose="02020603050405020304" pitchFamily="18" charset="0"/>
                <a:ea typeface="Calibri" panose="020F0502020204030204" pitchFamily="34" charset="0"/>
                <a:cs typeface="B Nazanin" panose="00000400000000000000" pitchFamily="2" charset="-78"/>
              </a:rPr>
              <a:t>M</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y</a:t>
            </a:r>
            <a:r>
              <a:rPr lang="en-US" sz="1800" dirty="0" err="1">
                <a:latin typeface="Times New Roman" panose="02020603050405020304" pitchFamily="18" charset="0"/>
                <a:ea typeface="Calibri" panose="020F0502020204030204" pitchFamily="34" charset="0"/>
                <a:cs typeface="B Nazanin" panose="00000400000000000000" pitchFamily="2" charset="-78"/>
              </a:rPr>
              <a:t>C</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hildren</a:t>
            </a:r>
            <a:r>
              <a:rPr lang="en-US" sz="1800" dirty="0">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 برای نام کلاس (هر کلمه با حروف بزرگ شروع می‌شود)</a:t>
            </a:r>
            <a:endParaRPr lang="en-US" sz="1800" dirty="0">
              <a:latin typeface="Calibri" panose="020F0502020204030204" pitchFamily="34" charset="0"/>
              <a:ea typeface="Calibri" panose="020F0502020204030204" pitchFamily="34" charset="0"/>
              <a:cs typeface="B Nazanin" panose="00000400000000000000" pitchFamily="2" charset="-78"/>
            </a:endParaRPr>
          </a:p>
          <a:p>
            <a:pPr marR="0" lvl="0" algn="r" rtl="1">
              <a:lnSpc>
                <a:spcPct val="107000"/>
              </a:lnSpc>
              <a:spcBef>
                <a:spcPts val="0"/>
              </a:spcBef>
              <a:spcAft>
                <a:spcPts val="800"/>
              </a:spcAft>
              <a:buFont typeface="Wingdings" panose="05000000000000000000" pitchFamily="2" charset="2"/>
              <a:buChar char="Ø"/>
            </a:pPr>
            <a:r>
              <a:rPr lang="en-US" sz="1800" cap="none" dirty="0" err="1">
                <a:latin typeface="Times New Roman" panose="02020603050405020304" pitchFamily="18" charset="0"/>
                <a:ea typeface="Calibri" panose="020F0502020204030204" pitchFamily="34" charset="0"/>
                <a:cs typeface="B Nazanin" panose="00000400000000000000" pitchFamily="2" charset="-78"/>
              </a:rPr>
              <a:t>all</a:t>
            </a:r>
            <a:r>
              <a:rPr lang="en-US" sz="1800" dirty="0" err="1">
                <a:latin typeface="Times New Roman" panose="02020603050405020304" pitchFamily="18" charset="0"/>
                <a:ea typeface="Calibri" panose="020F0502020204030204" pitchFamily="34" charset="0"/>
                <a:cs typeface="B Nazanin" panose="00000400000000000000" pitchFamily="2" charset="-78"/>
              </a:rPr>
              <a:t>M</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y</a:t>
            </a:r>
            <a:r>
              <a:rPr lang="en-US" sz="1800" dirty="0" err="1">
                <a:latin typeface="Times New Roman" panose="02020603050405020304" pitchFamily="18" charset="0"/>
                <a:ea typeface="Calibri" panose="020F0502020204030204" pitchFamily="34" charset="0"/>
                <a:cs typeface="B Nazanin" panose="00000400000000000000" pitchFamily="2" charset="-78"/>
              </a:rPr>
              <a:t>C</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hildren</a:t>
            </a:r>
            <a:r>
              <a:rPr lang="en-US" sz="1800" dirty="0">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 برای نام متد (با یک حرف کوچک و کلمات بعد با حروف بزرگ شروع می‌شوند)</a:t>
            </a:r>
            <a:endParaRPr lang="en-US" sz="1800" dirty="0">
              <a:latin typeface="Calibri" panose="020F0502020204030204" pitchFamily="34" charset="0"/>
              <a:ea typeface="Calibri" panose="020F0502020204030204" pitchFamily="34" charset="0"/>
              <a:cs typeface="B Nazanin" panose="00000400000000000000" pitchFamily="2" charset="-78"/>
            </a:endParaRPr>
          </a:p>
          <a:p>
            <a:pPr marR="0" lvl="0" algn="r" rtl="1">
              <a:lnSpc>
                <a:spcPct val="107000"/>
              </a:lnSpc>
              <a:spcBef>
                <a:spcPts val="0"/>
              </a:spcBef>
              <a:spcAft>
                <a:spcPts val="800"/>
              </a:spcAft>
              <a:buFont typeface="Wingdings" panose="05000000000000000000" pitchFamily="2" charset="2"/>
              <a:buChar char="Ø"/>
            </a:pPr>
            <a:r>
              <a:rPr lang="en-US" sz="1800" dirty="0">
                <a:latin typeface="Times New Roman" panose="02020603050405020304" pitchFamily="18" charset="0"/>
                <a:ea typeface="Calibri" panose="020F0502020204030204" pitchFamily="34" charset="0"/>
                <a:cs typeface="B Nazanin" panose="00000400000000000000" pitchFamily="2" charset="-78"/>
              </a:rPr>
              <a:t>ALL_MY_CHILDREN </a:t>
            </a:r>
            <a:r>
              <a:rPr lang="fa-IR" sz="1800" dirty="0">
                <a:latin typeface="Calibri" panose="020F0502020204030204" pitchFamily="34" charset="0"/>
                <a:ea typeface="Calibri" panose="020F0502020204030204" pitchFamily="34" charset="0"/>
                <a:cs typeface="B Nazanin" panose="00000400000000000000" pitchFamily="2" charset="-78"/>
              </a:rPr>
              <a:t>: برای نام یک ثابت (همگی با حروف بزرگ، با کلمات جدا شده با زیرخط)</a:t>
            </a:r>
          </a:p>
          <a:p>
            <a:pPr marR="0" lvl="0" algn="r" rtl="1">
              <a:lnSpc>
                <a:spcPct val="107000"/>
              </a:lnSpc>
              <a:spcBef>
                <a:spcPts val="0"/>
              </a:spcBef>
              <a:spcAft>
                <a:spcPts val="800"/>
              </a:spcAft>
              <a:buFont typeface="Wingdings" panose="05000000000000000000" pitchFamily="2" charset="2"/>
              <a:buChar char="Ø"/>
            </a:pPr>
            <a:endParaRPr lang="fa-IR" sz="1800" dirty="0">
              <a:latin typeface="Calibri" panose="020F0502020204030204" pitchFamily="34" charset="0"/>
              <a:ea typeface="Calibri" panose="020F0502020204030204" pitchFamily="34" charset="0"/>
              <a:cs typeface="B Nazanin" panose="00000400000000000000" pitchFamily="2" charset="-78"/>
            </a:endParaRPr>
          </a:p>
          <a:p>
            <a:pPr>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ثابت‌ها بعدا مورد بررسی قرار خواهند گرفت. </a:t>
            </a:r>
          </a:p>
          <a:p>
            <a:pPr marR="0" lvl="0" algn="r" rtl="1">
              <a:lnSpc>
                <a:spcPct val="107000"/>
              </a:lnSpc>
              <a:spcBef>
                <a:spcPts val="0"/>
              </a:spcBef>
              <a:spcAft>
                <a:spcPts val="800"/>
              </a:spcAft>
              <a:buFont typeface="Wingdings" panose="05000000000000000000" pitchFamily="2" charset="2"/>
              <a:buChar char="Ø"/>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R="0" lvl="0" algn="r" rtl="1">
              <a:lnSpc>
                <a:spcPct val="107000"/>
              </a:lnSpc>
              <a:spcBef>
                <a:spcPts val="0"/>
              </a:spcBef>
              <a:spcAft>
                <a:spcPts val="800"/>
              </a:spcAft>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در استفاده از شناسه های طولانی تردید نکنید. هرچه نام شما تشریحی‌تر باشد، برای دیگران (از جمله خود شما) که برنامه‌هایتان را بخوانند آسان‌تر است. چنین شناسه‌های توصیفی ارزش زمانی را که برای تایپ صرف می‌کنند دارند.</a:t>
            </a: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برای مثال برای کار با رشته‌ها یک متد کتابخانه‌ای در </a:t>
            </a:r>
            <a:r>
              <a:rPr lang="en-US" sz="1800" dirty="0">
                <a:latin typeface="Baskerville Old Face" panose="02020602080505020303" pitchFamily="18" charset="0"/>
                <a:ea typeface="Calibri" panose="020F0502020204030204" pitchFamily="34" charset="0"/>
                <a:cs typeface="B Nazanin" panose="00000400000000000000" pitchFamily="2" charset="-78"/>
              </a:rPr>
              <a:t>j</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ava</a:t>
            </a:r>
            <a:r>
              <a:rPr lang="fa-IR" sz="1800" dirty="0">
                <a:latin typeface="Calibri" panose="020F0502020204030204" pitchFamily="34" charset="0"/>
                <a:ea typeface="Calibri" panose="020F0502020204030204" pitchFamily="34" charset="0"/>
                <a:cs typeface="B Nazanin" panose="00000400000000000000" pitchFamily="2" charset="-78"/>
              </a:rPr>
              <a:t> وجود دارد که</a:t>
            </a:r>
            <a:r>
              <a:rPr lang="en-US" sz="1800" dirty="0" err="1">
                <a:latin typeface="Times New Roman" panose="02020603050405020304" pitchFamily="18" charset="0"/>
                <a:ea typeface="Calibri" panose="020F0502020204030204" pitchFamily="34" charset="0"/>
                <a:cs typeface="B Nazanin" panose="00000400000000000000" pitchFamily="2" charset="-78"/>
              </a:rPr>
              <a:t>c</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ompare</a:t>
            </a:r>
            <a:r>
              <a:rPr lang="en-US" sz="1800" dirty="0" err="1">
                <a:latin typeface="Times New Roman" panose="02020603050405020304" pitchFamily="18" charset="0"/>
                <a:ea typeface="Calibri" panose="020F0502020204030204" pitchFamily="34" charset="0"/>
                <a:cs typeface="B Nazanin" panose="00000400000000000000" pitchFamily="2" charset="-78"/>
              </a:rPr>
              <a:t>T</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o</a:t>
            </a:r>
            <a:r>
              <a:rPr lang="en-US" sz="1800" dirty="0" err="1">
                <a:latin typeface="Times New Roman" panose="02020603050405020304" pitchFamily="18" charset="0"/>
                <a:ea typeface="Calibri" panose="020F0502020204030204" pitchFamily="34" charset="0"/>
                <a:cs typeface="B Nazanin" panose="00000400000000000000" pitchFamily="2" charset="-78"/>
              </a:rPr>
              <a:t>I</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gnore</a:t>
            </a:r>
            <a:r>
              <a:rPr lang="en-US" sz="1800" dirty="0" err="1">
                <a:latin typeface="Times New Roman" panose="02020603050405020304" pitchFamily="18" charset="0"/>
                <a:ea typeface="Calibri" panose="020F0502020204030204" pitchFamily="34" charset="0"/>
                <a:cs typeface="B Nazanin" panose="00000400000000000000" pitchFamily="2" charset="-78"/>
              </a:rPr>
              <a:t>C</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ase</a:t>
            </a:r>
            <a:r>
              <a:rPr lang="en-US" sz="1800" cap="none" dirty="0">
                <a:latin typeface="Calibri" panose="020F0502020204030204" pitchFamily="34" charset="0"/>
                <a:ea typeface="Calibri" panose="020F0502020204030204" pitchFamily="34" charset="0"/>
                <a:cs typeface="B Nazanin" panose="00000400000000000000" pitchFamily="2" charset="-78"/>
              </a:rPr>
              <a:t> </a:t>
            </a:r>
            <a:r>
              <a:rPr lang="en-US" sz="1800" dirty="0">
                <a:latin typeface="B Nazanin" panose="00000400000000000000" pitchFamily="2" charset="-78"/>
                <a:ea typeface="Calibri" panose="020F0502020204030204" pitchFamily="34" charset="0"/>
                <a:cs typeface="B Nazanin" panose="00000400000000000000" pitchFamily="2" charset="-78"/>
              </a:rPr>
              <a:t> </a:t>
            </a:r>
            <a:r>
              <a:rPr lang="fa-IR" sz="1800" dirty="0">
                <a:latin typeface="B Nazanin" panose="00000400000000000000" pitchFamily="2" charset="-78"/>
                <a:ea typeface="Calibri" panose="020F0502020204030204" pitchFamily="34" charset="0"/>
                <a:cs typeface="B Nazanin" panose="00000400000000000000" pitchFamily="2" charset="-78"/>
              </a:rPr>
              <a:t> نامیده می‌شود. </a:t>
            </a:r>
            <a:endParaRPr lang="en-US" sz="1800"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Symbol" panose="05050102010706020507" pitchFamily="18" charset="2"/>
              <a:buChar char=""/>
            </a:pPr>
            <a:endParaRPr lang="en-US"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sz="18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E569F71F-79CC-721E-1ABC-B217DDCF82F9}"/>
              </a:ext>
            </a:extLst>
          </p:cNvPr>
          <p:cNvSpPr>
            <a:spLocks noGrp="1"/>
          </p:cNvSpPr>
          <p:nvPr>
            <p:ph type="sldNum" sz="quarter" idx="12"/>
          </p:nvPr>
        </p:nvSpPr>
        <p:spPr/>
        <p:txBody>
          <a:bodyPr/>
          <a:lstStyle/>
          <a:p>
            <a:fld id="{21C7DF5F-4BF1-494D-A836-53F226D76E52}" type="slidenum">
              <a:rPr lang="en-US" smtClean="0"/>
              <a:t>36</a:t>
            </a:fld>
            <a:endParaRPr lang="en-US"/>
          </a:p>
        </p:txBody>
      </p:sp>
      <p:sp>
        <p:nvSpPr>
          <p:cNvPr id="5" name="Title 1">
            <a:extLst>
              <a:ext uri="{FF2B5EF4-FFF2-40B4-BE49-F238E27FC236}">
                <a16:creationId xmlns:a16="http://schemas.microsoft.com/office/drawing/2014/main" id="{8D137BC7-7AD2-2E32-EFFF-6852D981B46C}"/>
              </a:ext>
            </a:extLst>
          </p:cNvPr>
          <p:cNvSpPr txBox="1">
            <a:spLocks/>
          </p:cNvSpPr>
          <p:nvPr/>
        </p:nvSpPr>
        <p:spPr>
          <a:xfrm>
            <a:off x="2496065" y="417118"/>
            <a:ext cx="7101016"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قراردادهای نام‌گذاری کلاس، متد و ثابت‌ها</a:t>
            </a:r>
          </a:p>
        </p:txBody>
      </p:sp>
    </p:spTree>
    <p:extLst>
      <p:ext uri="{BB962C8B-B14F-4D97-AF65-F5344CB8AC3E}">
        <p14:creationId xmlns:p14="http://schemas.microsoft.com/office/powerpoint/2010/main" val="269731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BDC0A-85DD-79EC-BC1B-32579690186F}"/>
              </a:ext>
            </a:extLst>
          </p:cNvPr>
          <p:cNvSpPr>
            <a:spLocks noGrp="1"/>
          </p:cNvSpPr>
          <p:nvPr>
            <p:ph idx="1"/>
          </p:nvPr>
        </p:nvSpPr>
        <p:spPr>
          <a:xfrm>
            <a:off x="264419" y="1034472"/>
            <a:ext cx="11663162" cy="6059055"/>
          </a:xfrm>
        </p:spPr>
        <p:txBody>
          <a:bodyPr>
            <a:noAutofit/>
          </a:bodyPr>
          <a:lstStyle/>
          <a:p>
            <a:pPr marL="0" marR="0" algn="just" rtl="1">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Java</a:t>
            </a:r>
            <a:r>
              <a:rPr lang="fa-IR" sz="1800" dirty="0">
                <a:effectLst/>
                <a:latin typeface="Calibri" panose="020F0502020204030204" pitchFamily="34" charset="0"/>
                <a:ea typeface="Calibri" panose="020F0502020204030204" pitchFamily="34" charset="0"/>
                <a:cs typeface="B Nazanin" panose="00000400000000000000" pitchFamily="2" charset="-78"/>
              </a:rPr>
              <a:t> برای اشیا طراحی شده است و برنامه‌نویسی در </a:t>
            </a:r>
            <a:r>
              <a:rPr lang="en-US" sz="1800" dirty="0">
                <a:effectLst/>
                <a:latin typeface="Times New Roman" panose="02020603050405020304" pitchFamily="18" charset="0"/>
                <a:ea typeface="Calibri" panose="020F0502020204030204" pitchFamily="34" charset="0"/>
                <a:cs typeface="Arial" panose="020B0604020202020204" pitchFamily="34" charset="0"/>
              </a:rPr>
              <a:t>Java</a:t>
            </a:r>
            <a:r>
              <a:rPr lang="fa-IR" sz="1800" dirty="0">
                <a:effectLst/>
                <a:latin typeface="Calibri" panose="020F0502020204030204" pitchFamily="34" charset="0"/>
                <a:ea typeface="Calibri" panose="020F0502020204030204" pitchFamily="34" charset="0"/>
                <a:cs typeface="B Nazanin" panose="00000400000000000000" pitchFamily="2" charset="-78"/>
              </a:rPr>
              <a:t> معمولاً شامل تجزیه</a:t>
            </a:r>
            <a:r>
              <a:rPr lang="en-US" sz="1800" dirty="0">
                <a:effectLst/>
                <a:latin typeface="Calibri" panose="020F0502020204030204" pitchFamily="34" charset="0"/>
                <a:ea typeface="Calibri" panose="020F0502020204030204" pitchFamily="34" charset="0"/>
                <a:cs typeface="B Nazanin" panose="00000400000000000000" pitchFamily="2" charset="-78"/>
              </a:rPr>
              <a:t>‌</a:t>
            </a:r>
            <a:r>
              <a:rPr lang="fa-IR" sz="1800" dirty="0">
                <a:effectLst/>
                <a:latin typeface="Calibri" panose="020F0502020204030204" pitchFamily="34" charset="0"/>
                <a:ea typeface="Calibri" panose="020F0502020204030204" pitchFamily="34" charset="0"/>
                <a:cs typeface="B Nazanin" panose="00000400000000000000" pitchFamily="2" charset="-78"/>
              </a:rPr>
              <a:t>ی یک مسئله به اشیای مختلف، هر کدام با متدهایی که وظایف خاصی را انجام می‌دهند است.</a:t>
            </a: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برنامه</a:t>
            </a:r>
            <a:r>
              <a:rPr lang="en-US" sz="1800" dirty="0">
                <a:effectLst/>
                <a:latin typeface="Calibri" panose="020F0502020204030204" pitchFamily="34" charset="0"/>
                <a:ea typeface="Calibri" panose="020F0502020204030204" pitchFamily="34" charset="0"/>
                <a:cs typeface="B Nazanin" panose="00000400000000000000" pitchFamily="2" charset="-78"/>
              </a:rPr>
              <a:t>‌</a:t>
            </a:r>
            <a:r>
              <a:rPr lang="fa-IR" sz="1800" dirty="0">
                <a:effectLst/>
                <a:latin typeface="Calibri" panose="020F0502020204030204" pitchFamily="34" charset="0"/>
                <a:ea typeface="Calibri" panose="020F0502020204030204" pitchFamily="34" charset="0"/>
                <a:cs typeface="B Nazanin" panose="00000400000000000000" pitchFamily="2" charset="-78"/>
              </a:rPr>
              <a:t>ی زیر را در نظر بگیرید که دو کادر متنی در خروجی ترسیم می‌کند: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sz="1800" dirty="0"/>
          </a:p>
        </p:txBody>
      </p:sp>
      <p:sp>
        <p:nvSpPr>
          <p:cNvPr id="4" name="Slide Number Placeholder 3">
            <a:extLst>
              <a:ext uri="{FF2B5EF4-FFF2-40B4-BE49-F238E27FC236}">
                <a16:creationId xmlns:a16="http://schemas.microsoft.com/office/drawing/2014/main" id="{C2BC7D8A-A0C2-0A3C-99C3-6F588549C009}"/>
              </a:ext>
            </a:extLst>
          </p:cNvPr>
          <p:cNvSpPr>
            <a:spLocks noGrp="1"/>
          </p:cNvSpPr>
          <p:nvPr>
            <p:ph type="sldNum" sz="quarter" idx="12"/>
          </p:nvPr>
        </p:nvSpPr>
        <p:spPr/>
        <p:txBody>
          <a:bodyPr/>
          <a:lstStyle/>
          <a:p>
            <a:fld id="{21C7DF5F-4BF1-494D-A836-53F226D76E52}" type="slidenum">
              <a:rPr lang="en-US" smtClean="0"/>
              <a:t>37</a:t>
            </a:fld>
            <a:endParaRPr lang="en-US"/>
          </a:p>
        </p:txBody>
      </p:sp>
      <p:sp>
        <p:nvSpPr>
          <p:cNvPr id="5" name="Title 1">
            <a:extLst>
              <a:ext uri="{FF2B5EF4-FFF2-40B4-BE49-F238E27FC236}">
                <a16:creationId xmlns:a16="http://schemas.microsoft.com/office/drawing/2014/main" id="{B237D830-FAE6-81F9-32FE-5F79FDCD162B}"/>
              </a:ext>
            </a:extLst>
          </p:cNvPr>
          <p:cNvSpPr txBox="1">
            <a:spLocks/>
          </p:cNvSpPr>
          <p:nvPr/>
        </p:nvSpPr>
        <p:spPr>
          <a:xfrm>
            <a:off x="4905822" y="332760"/>
            <a:ext cx="2380355"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متدهای ایستا</a:t>
            </a:r>
          </a:p>
        </p:txBody>
      </p:sp>
      <p:pic>
        <p:nvPicPr>
          <p:cNvPr id="6" name="Picture 5">
            <a:extLst>
              <a:ext uri="{FF2B5EF4-FFF2-40B4-BE49-F238E27FC236}">
                <a16:creationId xmlns:a16="http://schemas.microsoft.com/office/drawing/2014/main" id="{686E52E5-3E25-676E-752D-28B6503C363D}"/>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83870" y="2775406"/>
            <a:ext cx="5048755" cy="3375292"/>
          </a:xfrm>
          <a:prstGeom prst="rect">
            <a:avLst/>
          </a:prstGeom>
        </p:spPr>
      </p:pic>
      <p:sp>
        <p:nvSpPr>
          <p:cNvPr id="8" name="TextBox 7">
            <a:extLst>
              <a:ext uri="{FF2B5EF4-FFF2-40B4-BE49-F238E27FC236}">
                <a16:creationId xmlns:a16="http://schemas.microsoft.com/office/drawing/2014/main" id="{F5CB75AD-AE87-CF57-324A-0492E38C9976}"/>
              </a:ext>
            </a:extLst>
          </p:cNvPr>
          <p:cNvSpPr txBox="1"/>
          <p:nvPr/>
        </p:nvSpPr>
        <p:spPr>
          <a:xfrm>
            <a:off x="6300357" y="3800757"/>
            <a:ext cx="1054916" cy="369332"/>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pic>
        <p:nvPicPr>
          <p:cNvPr id="10" name="Picture 9">
            <a:extLst>
              <a:ext uri="{FF2B5EF4-FFF2-40B4-BE49-F238E27FC236}">
                <a16:creationId xmlns:a16="http://schemas.microsoft.com/office/drawing/2014/main" id="{A9894418-EB64-5EBB-88DF-A72712BA11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7715" y="3336263"/>
            <a:ext cx="962159" cy="2143424"/>
          </a:xfrm>
          <a:prstGeom prst="rect">
            <a:avLst/>
          </a:prstGeom>
        </p:spPr>
      </p:pic>
      <p:sp>
        <p:nvSpPr>
          <p:cNvPr id="11" name="Arrow: Right 10">
            <a:extLst>
              <a:ext uri="{FF2B5EF4-FFF2-40B4-BE49-F238E27FC236}">
                <a16:creationId xmlns:a16="http://schemas.microsoft.com/office/drawing/2014/main" id="{BBE5C006-C64A-08A9-C879-DF38A3AF040A}"/>
              </a:ext>
            </a:extLst>
          </p:cNvPr>
          <p:cNvSpPr/>
          <p:nvPr/>
        </p:nvSpPr>
        <p:spPr>
          <a:xfrm>
            <a:off x="6386503" y="4170089"/>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386236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BDC0A-85DD-79EC-BC1B-32579690186F}"/>
              </a:ext>
            </a:extLst>
          </p:cNvPr>
          <p:cNvSpPr>
            <a:spLocks noGrp="1"/>
          </p:cNvSpPr>
          <p:nvPr>
            <p:ph idx="1"/>
          </p:nvPr>
        </p:nvSpPr>
        <p:spPr>
          <a:xfrm>
            <a:off x="264419" y="1034472"/>
            <a:ext cx="11663162" cy="6059055"/>
          </a:xfrm>
        </p:spPr>
        <p:txBody>
          <a:bodyPr>
            <a:noAutofit/>
          </a:bodyPr>
          <a:lstStyle/>
          <a:p>
            <a:pPr marL="0" algn="just">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برنامه به درستی کار می‌کند، اما چهار خط مورد استفاده برای ترسیم کادر دو بار ظاهر می‌شود. </a:t>
            </a:r>
          </a:p>
          <a:p>
            <a:pPr marL="0" algn="just">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این افزونگی به چند دلیل نامطلوب است:</a:t>
            </a:r>
          </a:p>
          <a:p>
            <a:pPr marL="57150" indent="-285750" algn="just">
              <a:lnSpc>
                <a:spcPct val="107000"/>
              </a:lnSpc>
              <a:spcBef>
                <a:spcPts val="0"/>
              </a:spcBef>
              <a:spcAft>
                <a:spcPts val="800"/>
              </a:spcAft>
              <a:buFont typeface="Wingdings" panose="05000000000000000000" pitchFamily="2" charset="2"/>
              <a:buChar char="ü"/>
            </a:pPr>
            <a:r>
              <a:rPr lang="fa-IR" sz="1800" dirty="0">
                <a:effectLst/>
                <a:latin typeface="Calibri" panose="020F0502020204030204" pitchFamily="34" charset="0"/>
                <a:ea typeface="Calibri" panose="020F0502020204030204" pitchFamily="34" charset="0"/>
                <a:cs typeface="B Nazanin" panose="00000400000000000000" pitchFamily="2" charset="-78"/>
              </a:rPr>
              <a:t>برای مثال، ممکن است بخواهید ظاهر کادرها را تغییر دهید، در این صورت باید تمام ویرایش‌ها را دوبار انجام دهید. </a:t>
            </a:r>
          </a:p>
          <a:p>
            <a:pPr marL="57150" indent="-285750" algn="just">
              <a:lnSpc>
                <a:spcPct val="107000"/>
              </a:lnSpc>
              <a:spcBef>
                <a:spcPts val="0"/>
              </a:spcBef>
              <a:spcAft>
                <a:spcPts val="800"/>
              </a:spcAft>
              <a:buFont typeface="Wingdings" panose="05000000000000000000" pitchFamily="2" charset="2"/>
              <a:buChar char="ü"/>
            </a:pPr>
            <a:r>
              <a:rPr lang="fa-IR" sz="1800" dirty="0">
                <a:effectLst/>
                <a:latin typeface="Calibri" panose="020F0502020204030204" pitchFamily="34" charset="0"/>
                <a:ea typeface="Calibri" panose="020F0502020204030204" pitchFamily="34" charset="0"/>
                <a:cs typeface="B Nazanin" panose="00000400000000000000" pitchFamily="2" charset="-78"/>
              </a:rPr>
              <a:t>همچنین، ممکن است بخواهید کادرهای دیگری ترسیم کنید، که نیاز خواهید داشت کپی‌های اضافی از خطوط اضافی را تایپ (یا کپی و </a:t>
            </a:r>
            <a:r>
              <a:rPr lang="fa-IR" sz="1800" dirty="0">
                <a:latin typeface="Calibri" panose="020F0502020204030204" pitchFamily="34" charset="0"/>
                <a:ea typeface="Calibri" panose="020F0502020204030204" pitchFamily="34" charset="0"/>
                <a:cs typeface="B Nazanin" panose="00000400000000000000" pitchFamily="2" charset="-78"/>
              </a:rPr>
              <a:t>جایگذاری) کنید.</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ما می‌توانیم برنامه را با معرفی یک دستور جدید برای ترسیم کادر و سپس دو بار اجرای آن دستور بهبود ببخشیم. </a:t>
            </a:r>
          </a:p>
          <a:p>
            <a:endParaRPr lang="fa-IR" sz="1800" dirty="0"/>
          </a:p>
        </p:txBody>
      </p:sp>
      <p:sp>
        <p:nvSpPr>
          <p:cNvPr id="4" name="Slide Number Placeholder 3">
            <a:extLst>
              <a:ext uri="{FF2B5EF4-FFF2-40B4-BE49-F238E27FC236}">
                <a16:creationId xmlns:a16="http://schemas.microsoft.com/office/drawing/2014/main" id="{C2BC7D8A-A0C2-0A3C-99C3-6F588549C009}"/>
              </a:ext>
            </a:extLst>
          </p:cNvPr>
          <p:cNvSpPr>
            <a:spLocks noGrp="1"/>
          </p:cNvSpPr>
          <p:nvPr>
            <p:ph type="sldNum" sz="quarter" idx="12"/>
          </p:nvPr>
        </p:nvSpPr>
        <p:spPr/>
        <p:txBody>
          <a:bodyPr/>
          <a:lstStyle/>
          <a:p>
            <a:fld id="{21C7DF5F-4BF1-494D-A836-53F226D76E52}" type="slidenum">
              <a:rPr lang="en-US" smtClean="0"/>
              <a:t>38</a:t>
            </a:fld>
            <a:endParaRPr lang="en-US"/>
          </a:p>
        </p:txBody>
      </p:sp>
      <p:sp>
        <p:nvSpPr>
          <p:cNvPr id="5" name="Title 1">
            <a:extLst>
              <a:ext uri="{FF2B5EF4-FFF2-40B4-BE49-F238E27FC236}">
                <a16:creationId xmlns:a16="http://schemas.microsoft.com/office/drawing/2014/main" id="{B237D830-FAE6-81F9-32FE-5F79FDCD162B}"/>
              </a:ext>
            </a:extLst>
          </p:cNvPr>
          <p:cNvSpPr txBox="1">
            <a:spLocks/>
          </p:cNvSpPr>
          <p:nvPr/>
        </p:nvSpPr>
        <p:spPr>
          <a:xfrm>
            <a:off x="3223491" y="417118"/>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متدهای ایستا</a:t>
            </a:r>
          </a:p>
        </p:txBody>
      </p:sp>
    </p:spTree>
    <p:extLst>
      <p:ext uri="{BB962C8B-B14F-4D97-AF65-F5344CB8AC3E}">
        <p14:creationId xmlns:p14="http://schemas.microsoft.com/office/powerpoint/2010/main" val="413177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1000"/>
                                        <p:tgtEl>
                                          <p:spTgt spid="3">
                                            <p:txEl>
                                              <p:pRg st="3" end="3"/>
                                            </p:txEl>
                                          </p:spTgt>
                                        </p:tgtEl>
                                      </p:cBhvr>
                                    </p:animEffect>
                                    <p:anim calcmode="lin" valueType="num">
                                      <p:cBhvr>
                                        <p:cTn id="1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BDC0A-85DD-79EC-BC1B-32579690186F}"/>
              </a:ext>
            </a:extLst>
          </p:cNvPr>
          <p:cNvSpPr>
            <a:spLocks noGrp="1"/>
          </p:cNvSpPr>
          <p:nvPr>
            <p:ph idx="1"/>
          </p:nvPr>
        </p:nvSpPr>
        <p:spPr>
          <a:xfrm>
            <a:off x="264419" y="1034472"/>
            <a:ext cx="11663162" cy="6059055"/>
          </a:xfrm>
        </p:spPr>
        <p:txBody>
          <a:bodyPr>
            <a:noAutofit/>
          </a:bodyPr>
          <a:lstStyle/>
          <a:p>
            <a:pPr marL="0" indent="0" algn="just">
              <a:lnSpc>
                <a:spcPct val="107000"/>
              </a:lnSpc>
              <a:spcBef>
                <a:spcPts val="0"/>
              </a:spcBef>
              <a:spcAft>
                <a:spcPts val="800"/>
              </a:spcAft>
              <a:buNone/>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en-US" sz="1800" dirty="0">
                <a:latin typeface="Times New Roman" panose="02020603050405020304" pitchFamily="18" charset="0"/>
                <a:ea typeface="Calibri" panose="020F0502020204030204" pitchFamily="34" charset="0"/>
                <a:cs typeface="B Nazanin" panose="00000400000000000000" pitchFamily="2" charset="-78"/>
              </a:rPr>
              <a:t>J</a:t>
            </a:r>
            <a:r>
              <a:rPr lang="en-US" sz="1800" cap="none" dirty="0">
                <a:latin typeface="Times New Roman" panose="02020603050405020304" pitchFamily="18" charset="0"/>
                <a:ea typeface="Calibri" panose="020F0502020204030204" pitchFamily="34" charset="0"/>
                <a:cs typeface="B Nazanin" panose="00000400000000000000" pitchFamily="2" charset="-78"/>
              </a:rPr>
              <a:t>ava</a:t>
            </a:r>
            <a:r>
              <a:rPr lang="en-US" sz="1800" dirty="0">
                <a:latin typeface="B Nazanin" panose="00000400000000000000" pitchFamily="2" charset="-78"/>
                <a:ea typeface="Calibri" panose="020F0502020204030204" pitchFamily="34" charset="0"/>
                <a:cs typeface="Arial" panose="020B0604020202020204" pitchFamily="34" charset="0"/>
              </a:rPr>
              <a:t> </a:t>
            </a:r>
            <a:r>
              <a:rPr lang="fa-IR" sz="1800" dirty="0">
                <a:latin typeface="B Nazanin" panose="00000400000000000000" pitchFamily="2" charset="-78"/>
                <a:ea typeface="Calibri" panose="020F0502020204030204" pitchFamily="34" charset="0"/>
              </a:rPr>
              <a:t> </a:t>
            </a:r>
            <a:r>
              <a:rPr lang="fa-IR" sz="1800" dirty="0">
                <a:latin typeface="B Nazanin" panose="00000400000000000000" pitchFamily="2" charset="-78"/>
                <a:ea typeface="Calibri" panose="020F0502020204030204" pitchFamily="34" charset="0"/>
                <a:cs typeface="B Nazanin" panose="00000400000000000000" pitchFamily="2" charset="-78"/>
              </a:rPr>
              <a:t>یک دستور</a:t>
            </a:r>
            <a:r>
              <a:rPr lang="fa-IR" sz="1800" dirty="0">
                <a:latin typeface="Calibri" panose="020F0502020204030204" pitchFamily="34" charset="0"/>
                <a:ea typeface="Calibri" panose="020F0502020204030204" pitchFamily="34" charset="0"/>
                <a:cs typeface="B Nazanin" panose="00000400000000000000" pitchFamily="2" charset="-78"/>
              </a:rPr>
              <a:t> «یک کادر طراحی کن» ندارد، اما شما می‌توانید چنین دستوری را ایجاد کنید که به آن </a:t>
            </a:r>
            <a:r>
              <a:rPr lang="fa-IR" sz="1800" i="1" dirty="0">
                <a:latin typeface="Calibri" panose="020F0502020204030204" pitchFamily="34" charset="0"/>
                <a:ea typeface="Calibri" panose="020F0502020204030204" pitchFamily="34" charset="0"/>
                <a:cs typeface="B Nazanin" panose="00000400000000000000" pitchFamily="2" charset="-78"/>
              </a:rPr>
              <a:t>متد ایستا</a:t>
            </a:r>
            <a:r>
              <a:rPr lang="fa-IR" sz="1800" dirty="0">
                <a:latin typeface="Calibri" panose="020F0502020204030204" pitchFamily="34" charset="0"/>
                <a:ea typeface="Calibri" panose="020F0502020204030204" pitchFamily="34" charset="0"/>
                <a:cs typeface="B Nazanin" panose="00000400000000000000" pitchFamily="2" charset="-78"/>
              </a:rPr>
              <a:t> می‌گویند. </a:t>
            </a:r>
          </a:p>
          <a:p>
            <a:pPr marL="0" algn="just">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متدهای ایستا واحدهای تجزیه</a:t>
            </a:r>
            <a:r>
              <a:rPr lang="en-US" sz="1800" dirty="0">
                <a:latin typeface="Calibri" panose="020F0502020204030204" pitchFamily="34" charset="0"/>
                <a:ea typeface="Calibri" panose="020F0502020204030204" pitchFamily="34" charset="0"/>
                <a:cs typeface="B Nazanin" panose="00000400000000000000" pitchFamily="2" charset="-78"/>
              </a:rPr>
              <a:t>‌</a:t>
            </a:r>
            <a:r>
              <a:rPr lang="fa-IR" sz="1800" dirty="0">
                <a:latin typeface="Calibri" panose="020F0502020204030204" pitchFamily="34" charset="0"/>
                <a:ea typeface="Calibri" panose="020F0502020204030204" pitchFamily="34" charset="0"/>
                <a:cs typeface="B Nazanin" panose="00000400000000000000" pitchFamily="2" charset="-78"/>
              </a:rPr>
              <a:t>ی روندی هستند. ما معمولاً کلاس را به چندین متد ایستا می‌شکنیم، که هر کدام بخشی از مسئله‌ی کلی را حل می‌کند. </a:t>
            </a:r>
          </a:p>
          <a:p>
            <a:pPr marL="0" algn="just">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یک متد ایستا برای ترسیم یک کادر:</a:t>
            </a: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indent="0" algn="l"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public static void </a:t>
            </a:r>
            <a:r>
              <a:rPr lang="en-US" sz="1800" cap="none" dirty="0" err="1">
                <a:effectLst/>
                <a:latin typeface="CourierPSPro-Regular"/>
                <a:ea typeface="Calibri" panose="020F0502020204030204" pitchFamily="34" charset="0"/>
                <a:cs typeface="CourierPSPro-Regular"/>
              </a:rPr>
              <a:t>DrawBoxes</a:t>
            </a:r>
            <a:r>
              <a:rPr lang="en-US" sz="1800" cap="none" dirty="0">
                <a:effectLst/>
                <a:latin typeface="CourierPSPro-Regular"/>
                <a:ea typeface="Calibri" panose="020F0502020204030204" pitchFamily="34" charset="0"/>
                <a:cs typeface="CourierPSPro-Regular"/>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  </a:t>
            </a:r>
            <a:r>
              <a:rPr lang="en-US" sz="1800" cap="none" dirty="0" err="1">
                <a:effectLst/>
                <a:latin typeface="CourierPSPro-Regular"/>
                <a:ea typeface="Calibri" panose="020F0502020204030204" pitchFamily="34" charset="0"/>
                <a:cs typeface="CourierPSPro-Regular"/>
              </a:rPr>
              <a:t>system.out.println</a:t>
            </a:r>
            <a:r>
              <a:rPr lang="en-US" sz="1800" cap="none" dirty="0">
                <a:effectLst/>
                <a:latin typeface="CourierPSPro-Regular"/>
                <a:ea typeface="Calibri" panose="020F0502020204030204" pitchFamily="34" charset="0"/>
                <a:cs typeface="CourierPSPro-Regular"/>
              </a:rPr>
              <a:t>("+------+");</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  </a:t>
            </a:r>
            <a:r>
              <a:rPr lang="en-US" sz="1800" cap="none" dirty="0" err="1">
                <a:effectLst/>
                <a:latin typeface="CourierPSPro-Regular"/>
                <a:ea typeface="Calibri" panose="020F0502020204030204" pitchFamily="34" charset="0"/>
                <a:cs typeface="CourierPSPro-Regular"/>
              </a:rPr>
              <a:t>system.out.println</a:t>
            </a:r>
            <a:r>
              <a:rPr lang="en-US" sz="1800" cap="none" dirty="0">
                <a:effectLst/>
                <a:latin typeface="CourierPSPro-Regular"/>
                <a:ea typeface="Calibri" panose="020F0502020204030204" pitchFamily="34" charset="0"/>
                <a:cs typeface="CourierPSPro-Regular"/>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  </a:t>
            </a:r>
            <a:r>
              <a:rPr lang="en-US" sz="1800" cap="none" dirty="0" err="1">
                <a:effectLst/>
                <a:latin typeface="CourierPSPro-Regular"/>
                <a:ea typeface="Calibri" panose="020F0502020204030204" pitchFamily="34" charset="0"/>
                <a:cs typeface="CourierPSPro-Regular"/>
              </a:rPr>
              <a:t>system.out.println</a:t>
            </a:r>
            <a:r>
              <a:rPr lang="en-US" sz="1800" cap="none" dirty="0">
                <a:effectLst/>
                <a:latin typeface="CourierPSPro-Regular"/>
                <a:ea typeface="Calibri" panose="020F0502020204030204" pitchFamily="34" charset="0"/>
                <a:cs typeface="CourierPSPro-Regular"/>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  </a:t>
            </a:r>
            <a:r>
              <a:rPr lang="en-US" sz="1800" cap="none" dirty="0" err="1">
                <a:effectLst/>
                <a:latin typeface="CourierPSPro-Regular"/>
                <a:ea typeface="Calibri" panose="020F0502020204030204" pitchFamily="34" charset="0"/>
                <a:cs typeface="CourierPSPro-Regular"/>
              </a:rPr>
              <a:t>system.out.println</a:t>
            </a:r>
            <a:r>
              <a:rPr lang="en-US" sz="1800" cap="none" dirty="0">
                <a:effectLst/>
                <a:latin typeface="CourierPSPro-Regular"/>
                <a:ea typeface="Calibri" panose="020F0502020204030204" pitchFamily="34" charset="0"/>
                <a:cs typeface="CourierPSPro-Regular"/>
              </a:rPr>
              <a:t>("+------+");</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indent="0" algn="l" rtl="0">
              <a:buNone/>
            </a:pPr>
            <a:r>
              <a:rPr lang="en-US" sz="1800" cap="none" dirty="0">
                <a:effectLst/>
                <a:latin typeface="CourierPSPro-Regular"/>
                <a:ea typeface="Calibri" panose="020F0502020204030204" pitchFamily="34" charset="0"/>
                <a:cs typeface="CourierPSPro-Regular"/>
              </a:rPr>
              <a:t>}</a:t>
            </a:r>
            <a:endParaRPr lang="fa-IR" sz="1800" cap="none" dirty="0"/>
          </a:p>
          <a:p>
            <a:pPr marL="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sz="1800" dirty="0"/>
          </a:p>
        </p:txBody>
      </p:sp>
      <p:sp>
        <p:nvSpPr>
          <p:cNvPr id="4" name="Slide Number Placeholder 3">
            <a:extLst>
              <a:ext uri="{FF2B5EF4-FFF2-40B4-BE49-F238E27FC236}">
                <a16:creationId xmlns:a16="http://schemas.microsoft.com/office/drawing/2014/main" id="{C2BC7D8A-A0C2-0A3C-99C3-6F588549C009}"/>
              </a:ext>
            </a:extLst>
          </p:cNvPr>
          <p:cNvSpPr>
            <a:spLocks noGrp="1"/>
          </p:cNvSpPr>
          <p:nvPr>
            <p:ph type="sldNum" sz="quarter" idx="12"/>
          </p:nvPr>
        </p:nvSpPr>
        <p:spPr/>
        <p:txBody>
          <a:bodyPr/>
          <a:lstStyle/>
          <a:p>
            <a:fld id="{21C7DF5F-4BF1-494D-A836-53F226D76E52}" type="slidenum">
              <a:rPr lang="en-US" smtClean="0"/>
              <a:t>39</a:t>
            </a:fld>
            <a:endParaRPr lang="en-US"/>
          </a:p>
        </p:txBody>
      </p:sp>
      <p:sp>
        <p:nvSpPr>
          <p:cNvPr id="5" name="Title 1">
            <a:extLst>
              <a:ext uri="{FF2B5EF4-FFF2-40B4-BE49-F238E27FC236}">
                <a16:creationId xmlns:a16="http://schemas.microsoft.com/office/drawing/2014/main" id="{B237D830-FAE6-81F9-32FE-5F79FDCD162B}"/>
              </a:ext>
            </a:extLst>
          </p:cNvPr>
          <p:cNvSpPr txBox="1">
            <a:spLocks/>
          </p:cNvSpPr>
          <p:nvPr/>
        </p:nvSpPr>
        <p:spPr>
          <a:xfrm>
            <a:off x="3223491" y="417118"/>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متدهای ایستا</a:t>
            </a:r>
          </a:p>
        </p:txBody>
      </p:sp>
    </p:spTree>
    <p:extLst>
      <p:ext uri="{BB962C8B-B14F-4D97-AF65-F5344CB8AC3E}">
        <p14:creationId xmlns:p14="http://schemas.microsoft.com/office/powerpoint/2010/main" val="356811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500"/>
                                        <p:tgtEl>
                                          <p:spTgt spid="3">
                                            <p:txEl>
                                              <p:pRg st="10" end="1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fade">
                                      <p:cBhvr>
                                        <p:cTn id="28" dur="500"/>
                                        <p:tgtEl>
                                          <p:spTgt spid="3">
                                            <p:txEl>
                                              <p:pRg st="11" end="1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fade">
                                      <p:cBhvr>
                                        <p:cTn id="31" dur="500"/>
                                        <p:tgtEl>
                                          <p:spTgt spid="3">
                                            <p:txEl>
                                              <p:pRg st="12" end="12"/>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3" end="13"/>
                                            </p:txEl>
                                          </p:spTgt>
                                        </p:tgtEl>
                                        <p:attrNameLst>
                                          <p:attrName>style.visibility</p:attrName>
                                        </p:attrNameLst>
                                      </p:cBhvr>
                                      <p:to>
                                        <p:strVal val="visible"/>
                                      </p:to>
                                    </p:set>
                                    <p:animEffect transition="in" filter="fade">
                                      <p:cBhvr>
                                        <p:cTn id="3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188B3-062F-32E1-90BC-6A7B2C3ACF37}"/>
              </a:ext>
            </a:extLst>
          </p:cNvPr>
          <p:cNvSpPr>
            <a:spLocks noGrp="1"/>
          </p:cNvSpPr>
          <p:nvPr>
            <p:ph type="title"/>
          </p:nvPr>
        </p:nvSpPr>
        <p:spPr>
          <a:xfrm>
            <a:off x="1422227" y="584382"/>
            <a:ext cx="8911687" cy="1280890"/>
          </a:xfrm>
        </p:spPr>
        <p:txBody>
          <a:bodyPr>
            <a:normAutofit/>
          </a:bodyPr>
          <a:lstStyle/>
          <a:p>
            <a:pPr algn="ctr"/>
            <a:r>
              <a:rPr lang="fa-IR"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شیوه ای که جاوا کار می‌کند</a:t>
            </a:r>
            <a:br>
              <a:rPr lang="en-US" dirty="0">
                <a:solidFill>
                  <a:srgbClr val="0070C0"/>
                </a:solidFill>
                <a:effectLst/>
                <a:latin typeface="Calibri" panose="020F0502020204030204" pitchFamily="34" charset="0"/>
                <a:ea typeface="Calibri" panose="020F0502020204030204" pitchFamily="34" charset="0"/>
                <a:cs typeface="Arial" panose="020B0604020202020204" pitchFamily="34" charset="0"/>
              </a:rPr>
            </a:br>
            <a:endParaRPr lang="en-US" dirty="0">
              <a:solidFill>
                <a:srgbClr val="0070C0"/>
              </a:solidFill>
            </a:endParaRPr>
          </a:p>
        </p:txBody>
      </p:sp>
      <p:pic>
        <p:nvPicPr>
          <p:cNvPr id="4" name="Content Placeholder 3">
            <a:extLst>
              <a:ext uri="{FF2B5EF4-FFF2-40B4-BE49-F238E27FC236}">
                <a16:creationId xmlns:a16="http://schemas.microsoft.com/office/drawing/2014/main" id="{A87BF01A-1DB8-B7D0-619D-1E6ED1AAD86A}"/>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493838" y="2033173"/>
            <a:ext cx="8695238" cy="3600000"/>
          </a:xfrm>
          <a:prstGeom prst="rect">
            <a:avLst/>
          </a:prstGeom>
          <a:noFill/>
          <a:ln>
            <a:noFill/>
          </a:ln>
        </p:spPr>
      </p:pic>
      <p:sp>
        <p:nvSpPr>
          <p:cNvPr id="3" name="Slide Number Placeholder 2">
            <a:extLst>
              <a:ext uri="{FF2B5EF4-FFF2-40B4-BE49-F238E27FC236}">
                <a16:creationId xmlns:a16="http://schemas.microsoft.com/office/drawing/2014/main" id="{A87E905B-5A52-E2C9-B519-C13D994535D1}"/>
              </a:ext>
            </a:extLst>
          </p:cNvPr>
          <p:cNvSpPr>
            <a:spLocks noGrp="1"/>
          </p:cNvSpPr>
          <p:nvPr>
            <p:ph type="sldNum" sz="quarter" idx="12"/>
          </p:nvPr>
        </p:nvSpPr>
        <p:spPr/>
        <p:txBody>
          <a:bodyPr/>
          <a:lstStyle/>
          <a:p>
            <a:fld id="{21C7DF5F-4BF1-494D-A836-53F226D76E52}" type="slidenum">
              <a:rPr lang="en-US" smtClean="0"/>
              <a:t>4</a:t>
            </a:fld>
            <a:endParaRPr lang="en-US"/>
          </a:p>
        </p:txBody>
      </p:sp>
      <p:sp>
        <p:nvSpPr>
          <p:cNvPr id="5" name="Text Box 2">
            <a:extLst>
              <a:ext uri="{FF2B5EF4-FFF2-40B4-BE49-F238E27FC236}">
                <a16:creationId xmlns:a16="http://schemas.microsoft.com/office/drawing/2014/main" id="{9AC20ED0-F6B1-337B-6210-487A52800600}"/>
              </a:ext>
            </a:extLst>
          </p:cNvPr>
          <p:cNvSpPr txBox="1">
            <a:spLocks noChangeArrowheads="1"/>
          </p:cNvSpPr>
          <p:nvPr/>
        </p:nvSpPr>
        <p:spPr bwMode="auto">
          <a:xfrm>
            <a:off x="1493838" y="3206527"/>
            <a:ext cx="974154" cy="948221"/>
          </a:xfrm>
          <a:prstGeom prst="rect">
            <a:avLst/>
          </a:prstGeom>
          <a:noFill/>
          <a:ln w="9525">
            <a:noFill/>
            <a:miter lim="800000"/>
            <a:headEnd/>
            <a:tailEnd/>
          </a:ln>
        </p:spPr>
        <p:txBody>
          <a:bodyPr rot="0" vert="horz" wrap="square" lIns="91440" tIns="45720" rIns="91440" bIns="45720" anchor="t" anchorCtr="0">
            <a:noAutofit/>
          </a:bodyPr>
          <a:lstStyle/>
          <a:p>
            <a:pPr algn="ctr" rtl="1">
              <a:lnSpc>
                <a:spcPct val="107000"/>
              </a:lnSpc>
              <a:spcAft>
                <a:spcPts val="800"/>
              </a:spcAft>
            </a:pPr>
            <a:r>
              <a:rPr lang="fa-IR" sz="1400" dirty="0">
                <a:effectLst/>
                <a:latin typeface="Calibri" panose="020F0502020204030204" pitchFamily="34" charset="0"/>
                <a:ea typeface="Calibri" panose="020F0502020204030204" pitchFamily="34" charset="0"/>
                <a:cs typeface="2  Mitra" panose="00000400000000000000" pitchFamily="2" charset="-78"/>
              </a:rPr>
              <a:t>کد منبع برای</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07000"/>
              </a:lnSpc>
              <a:spcAft>
                <a:spcPts val="800"/>
              </a:spcAft>
            </a:pPr>
            <a:r>
              <a:rPr lang="fa-IR" sz="1400" dirty="0">
                <a:effectLst/>
                <a:latin typeface="Calibri" panose="020F0502020204030204" pitchFamily="34" charset="0"/>
                <a:ea typeface="Calibri" panose="020F0502020204030204" pitchFamily="34" charset="0"/>
                <a:cs typeface="2  Mitra" panose="00000400000000000000" pitchFamily="2" charset="-78"/>
              </a:rPr>
              <a:t>دعوتنامه‌ی</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07000"/>
              </a:lnSpc>
              <a:spcAft>
                <a:spcPts val="800"/>
              </a:spcAft>
            </a:pPr>
            <a:r>
              <a:rPr lang="fa-IR" sz="1400" dirty="0">
                <a:effectLst/>
                <a:latin typeface="Calibri" panose="020F0502020204030204" pitchFamily="34" charset="0"/>
                <a:ea typeface="Calibri" panose="020F0502020204030204" pitchFamily="34" charset="0"/>
                <a:cs typeface="2  Mitra" panose="00000400000000000000" pitchFamily="2" charset="-78"/>
              </a:rPr>
              <a:t>مهمانی تعاملی</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 Box 2">
            <a:extLst>
              <a:ext uri="{FF2B5EF4-FFF2-40B4-BE49-F238E27FC236}">
                <a16:creationId xmlns:a16="http://schemas.microsoft.com/office/drawing/2014/main" id="{F0BACE98-AA27-5C73-BCDF-6192F4900E6F}"/>
              </a:ext>
            </a:extLst>
          </p:cNvPr>
          <p:cNvSpPr txBox="1">
            <a:spLocks noChangeArrowheads="1"/>
          </p:cNvSpPr>
          <p:nvPr/>
        </p:nvSpPr>
        <p:spPr bwMode="auto">
          <a:xfrm>
            <a:off x="1796301" y="4568290"/>
            <a:ext cx="645160" cy="694055"/>
          </a:xfrm>
          <a:prstGeom prst="rect">
            <a:avLst/>
          </a:prstGeom>
          <a:noFill/>
          <a:ln w="9525">
            <a:noFill/>
            <a:miter lim="800000"/>
            <a:headEnd/>
            <a:tailEnd/>
          </a:ln>
        </p:spPr>
        <p:txBody>
          <a:bodyPr rot="0" vert="horz" wrap="square" lIns="91440" tIns="45720" rIns="91440" bIns="45720" anchor="t" anchorCtr="0">
            <a:noAutofit/>
          </a:bodyPr>
          <a:lstStyle/>
          <a:p>
            <a:pPr marL="0" marR="0" algn="ctr" rtl="1">
              <a:lnSpc>
                <a:spcPct val="107000"/>
              </a:lnSpc>
              <a:spcBef>
                <a:spcPts val="0"/>
              </a:spcBef>
              <a:spcAft>
                <a:spcPts val="800"/>
              </a:spcAft>
            </a:pPr>
            <a:r>
              <a:rPr lang="ar-SA" sz="2000" dirty="0">
                <a:effectLst/>
                <a:latin typeface="Calibri" panose="020F0502020204030204" pitchFamily="34" charset="0"/>
                <a:ea typeface="Calibri" panose="020F0502020204030204" pitchFamily="34" charset="0"/>
                <a:cs typeface="2  Shiraz" panose="00000400000000000000" pitchFamily="2" charset="-78"/>
              </a:rPr>
              <a:t>منبع</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Calibri" panose="020F0502020204030204" pitchFamily="34" charset="0"/>
                <a:cs typeface="2  Shiraz" panose="00000400000000000000" pitchFamily="2" charset="-78"/>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2  Shiraz" panose="00000400000000000000" pitchFamily="2" charset="-78"/>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 Box 2">
            <a:extLst>
              <a:ext uri="{FF2B5EF4-FFF2-40B4-BE49-F238E27FC236}">
                <a16:creationId xmlns:a16="http://schemas.microsoft.com/office/drawing/2014/main" id="{ED35B79D-041F-8F86-53DA-A9C7355FBAAD}"/>
              </a:ext>
            </a:extLst>
          </p:cNvPr>
          <p:cNvSpPr txBox="1">
            <a:spLocks noChangeArrowheads="1"/>
          </p:cNvSpPr>
          <p:nvPr/>
        </p:nvSpPr>
        <p:spPr bwMode="auto">
          <a:xfrm>
            <a:off x="3790891" y="4957447"/>
            <a:ext cx="874395" cy="712470"/>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fa-IR" sz="2000" dirty="0">
                <a:effectLst/>
                <a:latin typeface="Calibri" panose="020F0502020204030204" pitchFamily="34" charset="0"/>
                <a:ea typeface="Calibri" panose="020F0502020204030204" pitchFamily="34" charset="0"/>
                <a:cs typeface="2  Shiraz" panose="00000400000000000000" pitchFamily="2" charset="-78"/>
              </a:rPr>
              <a:t>کامپایلر</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2  Shiraz" panose="00000400000000000000" pitchFamily="2" charset="-78"/>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 Box 2">
            <a:extLst>
              <a:ext uri="{FF2B5EF4-FFF2-40B4-BE49-F238E27FC236}">
                <a16:creationId xmlns:a16="http://schemas.microsoft.com/office/drawing/2014/main" id="{61E35942-B98F-B494-A920-3D344A9316CC}"/>
              </a:ext>
            </a:extLst>
          </p:cNvPr>
          <p:cNvSpPr txBox="1">
            <a:spLocks noChangeArrowheads="1"/>
          </p:cNvSpPr>
          <p:nvPr/>
        </p:nvSpPr>
        <p:spPr bwMode="auto">
          <a:xfrm>
            <a:off x="5878071" y="4581209"/>
            <a:ext cx="874395" cy="75247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fa-IR" sz="2000" dirty="0">
                <a:effectLst/>
                <a:latin typeface="Calibri" panose="020F0502020204030204" pitchFamily="34" charset="0"/>
                <a:ea typeface="Calibri" panose="020F0502020204030204" pitchFamily="34" charset="0"/>
                <a:cs typeface="2  Shiraz" panose="00000400000000000000" pitchFamily="2" charset="-78"/>
              </a:rPr>
              <a:t>خروجی (کد)</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2  Shiraz" panose="00000400000000000000" pitchFamily="2" charset="-78"/>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 Box 2">
            <a:extLst>
              <a:ext uri="{FF2B5EF4-FFF2-40B4-BE49-F238E27FC236}">
                <a16:creationId xmlns:a16="http://schemas.microsoft.com/office/drawing/2014/main" id="{0989CCC4-22B4-E2BA-01D2-8C94D21375CD}"/>
              </a:ext>
            </a:extLst>
          </p:cNvPr>
          <p:cNvSpPr txBox="1">
            <a:spLocks noChangeArrowheads="1"/>
          </p:cNvSpPr>
          <p:nvPr/>
        </p:nvSpPr>
        <p:spPr bwMode="auto">
          <a:xfrm>
            <a:off x="8407154" y="5633173"/>
            <a:ext cx="1059537" cy="743585"/>
          </a:xfrm>
          <a:prstGeom prst="rect">
            <a:avLst/>
          </a:prstGeom>
          <a:noFill/>
          <a:ln w="9525">
            <a:noFill/>
            <a:miter lim="800000"/>
            <a:headEnd/>
            <a:tailEnd/>
          </a:ln>
        </p:spPr>
        <p:txBody>
          <a:bodyPr rot="0" vert="horz" wrap="square" lIns="91440" tIns="45720" rIns="91440" bIns="45720" anchor="t" anchorCtr="0">
            <a:noAutofit/>
          </a:bodyPr>
          <a:lstStyle/>
          <a:p>
            <a:pPr marL="0" marR="0" algn="r" rtl="1">
              <a:spcBef>
                <a:spcPts val="0"/>
              </a:spcBef>
              <a:spcAft>
                <a:spcPts val="0"/>
              </a:spcAft>
            </a:pPr>
            <a:r>
              <a:rPr lang="fa-IR" sz="2000" dirty="0">
                <a:effectLst/>
                <a:latin typeface="Calibri" panose="020F0502020204030204" pitchFamily="34" charset="0"/>
                <a:ea typeface="Calibri" panose="020F0502020204030204" pitchFamily="34" charset="0"/>
                <a:cs typeface="2  Shiraz" panose="00000400000000000000" pitchFamily="2" charset="-78"/>
              </a:rPr>
              <a:t>ماشین‌های</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fa-IR" sz="2000" dirty="0">
                <a:effectLst/>
                <a:latin typeface="Calibri" panose="020F0502020204030204" pitchFamily="34" charset="0"/>
                <a:ea typeface="Calibri" panose="020F0502020204030204" pitchFamily="34" charset="0"/>
                <a:cs typeface="2  Shiraz" panose="00000400000000000000" pitchFamily="2" charset="-78"/>
              </a:rPr>
              <a:t> مجازی</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2  Shiraz" panose="00000400000000000000" pitchFamily="2" charset="-78"/>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DA9E6C8-1037-A7EA-B948-04D5C45A59BB}"/>
              </a:ext>
            </a:extLst>
          </p:cNvPr>
          <p:cNvSpPr txBox="1"/>
          <p:nvPr/>
        </p:nvSpPr>
        <p:spPr>
          <a:xfrm>
            <a:off x="159031" y="1385572"/>
            <a:ext cx="11967098" cy="685059"/>
          </a:xfrm>
          <a:prstGeom prst="rect">
            <a:avLst/>
          </a:prstGeom>
          <a:noFill/>
        </p:spPr>
        <p:txBody>
          <a:bodyPr wrap="square">
            <a:spAutoFit/>
          </a:bodyPr>
          <a:lstStyle/>
          <a:p>
            <a:pPr marL="0" marR="0" indent="457200" algn="just" rtl="1">
              <a:lnSpc>
                <a:spcPct val="107000"/>
              </a:lnSpc>
              <a:spcBef>
                <a:spcPts val="0"/>
              </a:spcBef>
              <a:spcAft>
                <a:spcPts val="800"/>
              </a:spcAft>
            </a:pPr>
            <a:r>
              <a:rPr lang="fa-IR" sz="1800" b="1" dirty="0">
                <a:effectLst/>
                <a:latin typeface="Calibri" panose="020F0502020204030204" pitchFamily="34" charset="0"/>
                <a:ea typeface="Calibri" panose="020F0502020204030204" pitchFamily="34" charset="0"/>
                <a:cs typeface="2  Mitra" panose="00000400000000000000" pitchFamily="2" charset="-78"/>
              </a:rPr>
              <a:t>هدف: فرض کنید بخواهید یک برنامه‌ی کاربردی (در این مثال، یک دعوتنامه‌ی مهمانی به صورت تعاملی) نوشته و بر روی هر دستگاهی که دوستانتان دارند به کارش بیندازید.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02259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09E3E6-93D6-1AAF-3E4E-2D397C53F541}"/>
              </a:ext>
            </a:extLst>
          </p:cNvPr>
          <p:cNvSpPr>
            <a:spLocks noGrp="1"/>
          </p:cNvSpPr>
          <p:nvPr>
            <p:ph idx="1"/>
          </p:nvPr>
        </p:nvSpPr>
        <p:spPr>
          <a:xfrm>
            <a:off x="209766" y="1345035"/>
            <a:ext cx="11393776" cy="3777622"/>
          </a:xfrm>
        </p:spPr>
        <p:txBody>
          <a:bodyPr>
            <a:normAutofit lnSpcReduction="10000"/>
          </a:bodyPr>
          <a:lstStyle/>
          <a:p>
            <a:pPr marL="0" marR="0" algn="r"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تاکنون یک متد ایستا به نام </a:t>
            </a:r>
            <a:r>
              <a:rPr lang="en-US" sz="1800" cap="none" dirty="0">
                <a:effectLst/>
                <a:latin typeface="Courier New" panose="02070309020205020404" pitchFamily="49" charset="0"/>
                <a:ea typeface="Calibri" panose="020F0502020204030204" pitchFamily="34" charset="0"/>
                <a:cs typeface="Arial" panose="020B0604020202020204" pitchFamily="34" charset="0"/>
              </a:rPr>
              <a:t>main</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دیده اید که شکل زیر را دارد: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public static void main(string[] </a:t>
            </a:r>
            <a:r>
              <a:rPr lang="en-US" sz="1800" cap="none" dirty="0" err="1">
                <a:effectLst/>
                <a:latin typeface="CourierPSPro-Regular"/>
                <a:ea typeface="Calibri" panose="020F0502020204030204" pitchFamily="34" charset="0"/>
                <a:cs typeface="CourierPSPro-Regular"/>
              </a:rPr>
              <a:t>args</a:t>
            </a:r>
            <a:r>
              <a:rPr lang="en-US" sz="1800" cap="none" dirty="0">
                <a:effectLst/>
                <a:latin typeface="CourierPSPro-Regular"/>
                <a:ea typeface="Calibri" panose="020F0502020204030204" pitchFamily="34" charset="0"/>
                <a:cs typeface="CourierPSPro-Regular"/>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a:lnSpc>
                <a:spcPct val="107000"/>
              </a:lnSpc>
              <a:spcBef>
                <a:spcPts val="0"/>
              </a:spcBef>
              <a:spcAft>
                <a:spcPts val="0"/>
              </a:spcAft>
              <a:buNone/>
            </a:pPr>
            <a:r>
              <a:rPr lang="ar-SA" sz="1800" dirty="0">
                <a:effectLst/>
                <a:latin typeface="CourierPSPro-Regular"/>
                <a:ea typeface="Calibri" panose="020F0502020204030204" pitchFamily="34" charset="0"/>
                <a:cs typeface="B Nazanin" panose="00000400000000000000" pitchFamily="2" charset="-78"/>
              </a:rPr>
              <a:t>دستورالعمل ها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07000"/>
              </a:lnSpc>
              <a:spcBef>
                <a:spcPts val="0"/>
              </a:spcBef>
              <a:spcAft>
                <a:spcPts val="800"/>
              </a:spcAft>
              <a:buNone/>
            </a:pPr>
            <a:r>
              <a:rPr lang="en-US" sz="1800" dirty="0">
                <a:effectLst/>
                <a:latin typeface="CourierPSPro-Regular"/>
                <a:ea typeface="Calibri" panose="020F0502020204030204" pitchFamily="34" charset="0"/>
                <a:cs typeface="CourierPSPro-Regular"/>
              </a:rPr>
              <a:t>                     }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متدهای ایستا نیز ساختار مشابهی دارند: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public static void</a:t>
            </a:r>
            <a:r>
              <a:rPr lang="en-US" sz="1800" dirty="0">
                <a:effectLst/>
                <a:latin typeface="CourierPSPro-Regular"/>
                <a:ea typeface="Calibri" panose="020F0502020204030204" pitchFamily="34" charset="0"/>
                <a:cs typeface="CourierPSPro-Regular"/>
              </a:rPr>
              <a:t> </a:t>
            </a:r>
            <a:r>
              <a:rPr lang="ar-SA" sz="1800" dirty="0">
                <a:effectLst/>
                <a:latin typeface="CourierPSPro-Regular"/>
                <a:ea typeface="Calibri" panose="020F0502020204030204" pitchFamily="34" charset="0"/>
                <a:cs typeface="B Nazanin" panose="00000400000000000000" pitchFamily="2" charset="-78"/>
              </a:rPr>
              <a:t>نام متد</a:t>
            </a:r>
            <a:r>
              <a:rPr lang="en-US" sz="1800" dirty="0">
                <a:effectLst/>
                <a:latin typeface="CourierPSPro-Regular"/>
                <a:ea typeface="Calibri" panose="020F0502020204030204" pitchFamily="34" charset="0"/>
                <a:cs typeface="CourierPSPro-Regular"/>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rtl="0">
              <a:lnSpc>
                <a:spcPct val="107000"/>
              </a:lnSpc>
              <a:spcBef>
                <a:spcPts val="0"/>
              </a:spcBef>
              <a:spcAft>
                <a:spcPts val="0"/>
              </a:spcAft>
              <a:buNone/>
            </a:pPr>
            <a:r>
              <a:rPr lang="ar-SA" sz="1800" dirty="0">
                <a:effectLst/>
                <a:latin typeface="CourierPSPro-Regular"/>
                <a:ea typeface="Calibri" panose="020F0502020204030204" pitchFamily="34" charset="0"/>
                <a:cs typeface="B Nazanin" panose="00000400000000000000" pitchFamily="2" charset="-78"/>
              </a:rPr>
              <a:t>دستورالعمل ها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07000"/>
              </a:lnSpc>
              <a:spcBef>
                <a:spcPts val="0"/>
              </a:spcBef>
              <a:spcAft>
                <a:spcPts val="800"/>
              </a:spcAft>
              <a:buNone/>
            </a:pPr>
            <a:r>
              <a:rPr lang="en-US" sz="1800" dirty="0">
                <a:effectLst/>
                <a:latin typeface="CourierPSPro-Regular"/>
                <a:ea typeface="Calibri" panose="020F0502020204030204" pitchFamily="34" charset="0"/>
                <a:cs typeface="CourierPSPro-Regular"/>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fa-IR" sz="1800" dirty="0">
                <a:latin typeface="Calibri" panose="020F0502020204030204" pitchFamily="34" charset="0"/>
                <a:ea typeface="Calibri" panose="020F0502020204030204" pitchFamily="34" charset="0"/>
                <a:cs typeface="B Nazanin" panose="00000400000000000000" pitchFamily="2" charset="-78"/>
              </a:rPr>
              <a:t>خط اول به عنوان سرایند متد شناخته می‌شود. شما هنوز نیازی به درک کامل این که هر قسمت از این سرایند در </a:t>
            </a:r>
            <a:r>
              <a:rPr lang="en-US" sz="1800" dirty="0">
                <a:latin typeface="Times New Roman" panose="02020603050405020304" pitchFamily="18" charset="0"/>
                <a:ea typeface="Calibri" panose="020F0502020204030204" pitchFamily="34" charset="0"/>
                <a:cs typeface="Arial" panose="020B0604020202020204" pitchFamily="34" charset="0"/>
              </a:rPr>
              <a:t>J</a:t>
            </a:r>
            <a:r>
              <a:rPr lang="en-US" sz="1800" cap="none" dirty="0">
                <a:latin typeface="Times New Roman" panose="02020603050405020304" pitchFamily="18" charset="0"/>
                <a:ea typeface="Calibri" panose="020F0502020204030204" pitchFamily="34" charset="0"/>
                <a:cs typeface="Arial" panose="020B0604020202020204" pitchFamily="34" charset="0"/>
              </a:rPr>
              <a:t>ava</a:t>
            </a:r>
            <a:r>
              <a:rPr lang="fa-IR" sz="1800" dirty="0">
                <a:latin typeface="Calibri" panose="020F0502020204030204" pitchFamily="34" charset="0"/>
                <a:ea typeface="Calibri" panose="020F0502020204030204" pitchFamily="34" charset="0"/>
                <a:cs typeface="B Nazanin" panose="00000400000000000000" pitchFamily="2" charset="-78"/>
              </a:rPr>
              <a:t> به چه معناست ندارید. در حال حاضر، فقط به یاد داشته باشید که به نوشتن  </a:t>
            </a:r>
            <a:r>
              <a:rPr lang="en-US" sz="1800" cap="none" dirty="0">
                <a:latin typeface="Courier New" panose="02070309020205020404" pitchFamily="49" charset="0"/>
                <a:ea typeface="Calibri" panose="020F0502020204030204" pitchFamily="34" charset="0"/>
                <a:cs typeface="Arial" panose="020B0604020202020204" pitchFamily="34" charset="0"/>
              </a:rPr>
              <a:t>public static void</a:t>
            </a:r>
            <a:r>
              <a:rPr lang="fa-IR" sz="1800" dirty="0">
                <a:latin typeface="Calibri" panose="020F0502020204030204" pitchFamily="34" charset="0"/>
                <a:ea typeface="Calibri" panose="020F0502020204030204" pitchFamily="34" charset="0"/>
                <a:cs typeface="B Nazanin" panose="00000400000000000000" pitchFamily="2" charset="-78"/>
              </a:rPr>
              <a:t>، همراه با نامی که می خواهید به متد بدهید، همراه با مجموعه‌ای از پرانتزها نیاز خواهید داشت. </a:t>
            </a:r>
          </a:p>
          <a:p>
            <a:endParaRPr lang="fa-IR" dirty="0"/>
          </a:p>
        </p:txBody>
      </p:sp>
      <p:sp>
        <p:nvSpPr>
          <p:cNvPr id="4" name="Slide Number Placeholder 3">
            <a:extLst>
              <a:ext uri="{FF2B5EF4-FFF2-40B4-BE49-F238E27FC236}">
                <a16:creationId xmlns:a16="http://schemas.microsoft.com/office/drawing/2014/main" id="{CEF7A8C7-EC0B-B7E0-015A-47B27CBFE925}"/>
              </a:ext>
            </a:extLst>
          </p:cNvPr>
          <p:cNvSpPr>
            <a:spLocks noGrp="1"/>
          </p:cNvSpPr>
          <p:nvPr>
            <p:ph type="sldNum" sz="quarter" idx="12"/>
          </p:nvPr>
        </p:nvSpPr>
        <p:spPr/>
        <p:txBody>
          <a:bodyPr/>
          <a:lstStyle/>
          <a:p>
            <a:fld id="{21C7DF5F-4BF1-494D-A836-53F226D76E52}" type="slidenum">
              <a:rPr lang="en-US" smtClean="0"/>
              <a:t>40</a:t>
            </a:fld>
            <a:endParaRPr lang="en-US"/>
          </a:p>
        </p:txBody>
      </p:sp>
      <p:sp>
        <p:nvSpPr>
          <p:cNvPr id="5" name="Title 1">
            <a:extLst>
              <a:ext uri="{FF2B5EF4-FFF2-40B4-BE49-F238E27FC236}">
                <a16:creationId xmlns:a16="http://schemas.microsoft.com/office/drawing/2014/main" id="{8F65E865-4658-8095-2062-25072A1B16C0}"/>
              </a:ext>
            </a:extLst>
          </p:cNvPr>
          <p:cNvSpPr txBox="1">
            <a:spLocks/>
          </p:cNvSpPr>
          <p:nvPr/>
        </p:nvSpPr>
        <p:spPr>
          <a:xfrm>
            <a:off x="3223491" y="417118"/>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متدهای ایستا</a:t>
            </a:r>
          </a:p>
        </p:txBody>
      </p:sp>
    </p:spTree>
    <p:extLst>
      <p:ext uri="{BB962C8B-B14F-4D97-AF65-F5344CB8AC3E}">
        <p14:creationId xmlns:p14="http://schemas.microsoft.com/office/powerpoint/2010/main" val="42946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1BB056-B63E-C64A-672E-8746561F9CC9}"/>
              </a:ext>
            </a:extLst>
          </p:cNvPr>
          <p:cNvSpPr>
            <a:spLocks noGrp="1"/>
          </p:cNvSpPr>
          <p:nvPr>
            <p:ph idx="1"/>
          </p:nvPr>
        </p:nvSpPr>
        <p:spPr>
          <a:xfrm>
            <a:off x="264419" y="1151241"/>
            <a:ext cx="11733617" cy="4701258"/>
          </a:xfrm>
        </p:spPr>
        <p:txBody>
          <a:bodyPr>
            <a:normAutofit lnSpcReduction="10000"/>
          </a:bodyPr>
          <a:lstStyle/>
          <a:p>
            <a:pPr marL="0" marR="0" algn="just"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به طور خلاصه، معنی کلمات در سرایند به صورت زیر است:</a:t>
            </a:r>
            <a:endParaRPr lang="fa-IR" sz="1800" dirty="0">
              <a:latin typeface="Calibri" panose="020F0502020204030204" pitchFamily="34" charset="0"/>
              <a:ea typeface="Calibri" panose="020F0502020204030204" pitchFamily="34" charset="0"/>
              <a:cs typeface="Arial" panose="020B0604020202020204" pitchFamily="34" charset="0"/>
            </a:endParaRPr>
          </a:p>
          <a:p>
            <a:pPr marL="57150" marR="0" indent="-285750" algn="just" rtl="1">
              <a:lnSpc>
                <a:spcPct val="107000"/>
              </a:lnSpc>
              <a:spcBef>
                <a:spcPts val="0"/>
              </a:spcBef>
              <a:spcAft>
                <a:spcPts val="800"/>
              </a:spcAft>
              <a:buFont typeface="Wingdings" panose="05000000000000000000" pitchFamily="2" charset="2"/>
              <a:buChar char="ü"/>
            </a:pPr>
            <a:r>
              <a:rPr lang="fa-IR" sz="1800" dirty="0">
                <a:effectLst/>
                <a:latin typeface="Calibri" panose="020F0502020204030204" pitchFamily="34" charset="0"/>
                <a:ea typeface="Calibri" panose="020F0502020204030204" pitchFamily="34" charset="0"/>
                <a:cs typeface="B Nazanin" panose="00000400000000000000" pitchFamily="2" charset="-78"/>
              </a:rPr>
              <a:t>کلمه‌ی کلیدی </a:t>
            </a:r>
            <a:r>
              <a:rPr lang="en-US" sz="1800" cap="none" dirty="0">
                <a:effectLst/>
                <a:latin typeface="Courier New" panose="02070309020205020404" pitchFamily="49" charset="0"/>
                <a:ea typeface="Calibri" panose="020F0502020204030204" pitchFamily="34" charset="0"/>
                <a:cs typeface="B Nazanin" panose="00000400000000000000" pitchFamily="2" charset="-78"/>
              </a:rPr>
              <a:t>public</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نشان می‌دهد که این متد برای استفاده در تمام قسمت‌های برنامه‌ی شما در دسترس است. غالب متدهایی که می‌نویسید </a:t>
            </a:r>
            <a:r>
              <a:rPr lang="en-US" sz="1800" cap="none" dirty="0">
                <a:effectLst/>
                <a:latin typeface="Courier New" panose="02070309020205020404" pitchFamily="49" charset="0"/>
                <a:ea typeface="Calibri" panose="020F0502020204030204" pitchFamily="34" charset="0"/>
                <a:cs typeface="B Nazanin" panose="00000400000000000000" pitchFamily="2" charset="-78"/>
              </a:rPr>
              <a:t>public</a:t>
            </a:r>
            <a:r>
              <a:rPr lang="en-US" sz="1800" dirty="0">
                <a:effectLst/>
                <a:latin typeface="Courier New" panose="02070309020205020404" pitchFamily="49"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خواهند بود.</a:t>
            </a:r>
            <a:endParaRPr lang="fa-IR" sz="1800" dirty="0">
              <a:latin typeface="Calibri" panose="020F0502020204030204" pitchFamily="34" charset="0"/>
              <a:ea typeface="Calibri" panose="020F0502020204030204" pitchFamily="34" charset="0"/>
              <a:cs typeface="B Nazanin" panose="00000400000000000000" pitchFamily="2" charset="-78"/>
            </a:endParaRPr>
          </a:p>
          <a:p>
            <a:pPr marL="57150" marR="0" indent="-285750" algn="just" rtl="1">
              <a:lnSpc>
                <a:spcPct val="107000"/>
              </a:lnSpc>
              <a:spcBef>
                <a:spcPts val="0"/>
              </a:spcBef>
              <a:spcAft>
                <a:spcPts val="800"/>
              </a:spcAft>
              <a:buFont typeface="Wingdings" panose="05000000000000000000" pitchFamily="2" charset="2"/>
              <a:buChar char="ü"/>
            </a:pPr>
            <a:r>
              <a:rPr lang="fa-IR" sz="1800" dirty="0">
                <a:effectLst/>
                <a:latin typeface="Calibri" panose="020F0502020204030204" pitchFamily="34" charset="0"/>
                <a:ea typeface="Calibri" panose="020F0502020204030204" pitchFamily="34" charset="0"/>
                <a:cs typeface="B Nazanin" panose="00000400000000000000" pitchFamily="2" charset="-78"/>
              </a:rPr>
              <a:t>کلمه‌ی کلیدی </a:t>
            </a:r>
            <a:r>
              <a:rPr lang="en-US" sz="1800" cap="none" dirty="0">
                <a:effectLst/>
                <a:latin typeface="Courier New" panose="02070309020205020404" pitchFamily="49" charset="0"/>
                <a:ea typeface="Calibri" panose="020F0502020204030204" pitchFamily="34" charset="0"/>
                <a:cs typeface="B Nazanin" panose="00000400000000000000" pitchFamily="2" charset="-78"/>
              </a:rPr>
              <a:t>static</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نشان می‌دهد که این یک متد ایستا است (به سبک روندی، نه شئ‌گرا). فعلا تمام متدهایی که می‌نویسید ایستا خواهند بود، تا زمانی که تعریف اشیا را بیاموزید.</a:t>
            </a:r>
            <a:endParaRPr lang="fa-IR" sz="1800" dirty="0">
              <a:latin typeface="Calibri" panose="020F0502020204030204" pitchFamily="34" charset="0"/>
              <a:ea typeface="Calibri" panose="020F0502020204030204" pitchFamily="34" charset="0"/>
              <a:cs typeface="B Nazanin" panose="00000400000000000000" pitchFamily="2" charset="-78"/>
            </a:endParaRPr>
          </a:p>
          <a:p>
            <a:pPr marL="57150" marR="0" indent="-285750" algn="just" rtl="1">
              <a:lnSpc>
                <a:spcPct val="107000"/>
              </a:lnSpc>
              <a:spcBef>
                <a:spcPts val="0"/>
              </a:spcBef>
              <a:spcAft>
                <a:spcPts val="800"/>
              </a:spcAft>
              <a:buFont typeface="Wingdings" panose="05000000000000000000" pitchFamily="2" charset="2"/>
              <a:buChar char="ü"/>
            </a:pPr>
            <a:r>
              <a:rPr lang="fa-IR" sz="1800" dirty="0">
                <a:effectLst/>
                <a:latin typeface="Calibri" panose="020F0502020204030204" pitchFamily="34" charset="0"/>
                <a:ea typeface="Calibri" panose="020F0502020204030204" pitchFamily="34" charset="0"/>
                <a:cs typeface="B Nazanin" panose="00000400000000000000" pitchFamily="2" charset="-78"/>
              </a:rPr>
              <a:t>پرانتزهای خالی لیستی (در این مورد، یک لیست خالی) از مقادیری </a:t>
            </a:r>
            <a:r>
              <a:rPr lang="fa-IR" sz="1800" i="1" dirty="0">
                <a:effectLst/>
                <a:latin typeface="Calibri" panose="020F0502020204030204" pitchFamily="34" charset="0"/>
                <a:ea typeface="Calibri" panose="020F0502020204030204" pitchFamily="34" charset="0"/>
                <a:cs typeface="B Nazanin" panose="00000400000000000000" pitchFamily="2" charset="-78"/>
              </a:rPr>
              <a:t>پارامترهایی</a:t>
            </a:r>
            <a:r>
              <a:rPr lang="fa-IR" sz="1800" dirty="0">
                <a:effectLst/>
                <a:latin typeface="Calibri" panose="020F0502020204030204" pitchFamily="34" charset="0"/>
                <a:ea typeface="Calibri" panose="020F0502020204030204" pitchFamily="34" charset="0"/>
                <a:cs typeface="B Nazanin" panose="00000400000000000000" pitchFamily="2" charset="-78"/>
              </a:rPr>
              <a:t> که به عنوان ورودی به متد شما ارسال شده‌اند را مشخص می‌کند. </a:t>
            </a:r>
          </a:p>
          <a:p>
            <a:pPr marL="57150" marR="0" indent="-285750" algn="just" rtl="1">
              <a:lnSpc>
                <a:spcPct val="107000"/>
              </a:lnSpc>
              <a:spcBef>
                <a:spcPts val="0"/>
              </a:spcBef>
              <a:spcAft>
                <a:spcPts val="800"/>
              </a:spcAft>
              <a:buFont typeface="Wingdings" panose="05000000000000000000" pitchFamily="2" charset="2"/>
              <a:buChar char="ü"/>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گنجاندن کلمه‌ی کلیدی </a:t>
            </a:r>
            <a:r>
              <a:rPr lang="en-US" sz="1800" cap="none" dirty="0">
                <a:effectLst/>
                <a:latin typeface="CourierPSPro-Regular"/>
                <a:ea typeface="Calibri" panose="020F0502020204030204" pitchFamily="34" charset="0"/>
                <a:cs typeface="CourierPSPro-Regular"/>
              </a:rPr>
              <a:t>static</a:t>
            </a:r>
            <a:r>
              <a:rPr lang="fa-IR" sz="1800" dirty="0">
                <a:effectLst/>
                <a:latin typeface="Calibri" panose="020F0502020204030204" pitchFamily="34" charset="0"/>
                <a:ea typeface="Calibri" panose="020F0502020204030204" pitchFamily="34" charset="0"/>
                <a:cs typeface="B Nazanin" panose="00000400000000000000" pitchFamily="2" charset="-78"/>
              </a:rPr>
              <a:t> برای هر متدی که تعریف می‌کنید ممکن است دست و پا گیر به نظر برسد. اگرچه متدهای ایستا برای ایجاد نیاز به کمی کار دارند، اما ابزار قدرتمند و مفیدی برای بهبود برنامه‌های اصلی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fa-IR" sz="1800" dirty="0">
                <a:effectLst/>
                <a:latin typeface="Calibri" panose="020F0502020204030204" pitchFamily="34" charset="0"/>
                <a:ea typeface="Calibri" panose="020F0502020204030204" pitchFamily="34" charset="0"/>
                <a:cs typeface="B Nazanin" panose="00000400000000000000" pitchFamily="2" charset="-78"/>
              </a:rPr>
              <a:t> هستند.</a:t>
            </a:r>
          </a:p>
          <a:p>
            <a:pPr marL="0" marR="0" algn="just"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بعد از سرایند در متد مثال ما، یک سری از دستورالعمل‌های </a:t>
            </a:r>
            <a:r>
              <a:rPr lang="en-US" sz="1800" cap="none" dirty="0" err="1">
                <a:effectLst/>
                <a:latin typeface="Courier New" panose="02070309020205020404" pitchFamily="49" charset="0"/>
                <a:ea typeface="Calibri" panose="020F0502020204030204" pitchFamily="34" charset="0"/>
                <a:cs typeface="Courier New" panose="02070309020205020404" pitchFamily="49" charset="0"/>
              </a:rPr>
              <a:t>println</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بدنه</a:t>
            </a:r>
            <a:r>
              <a:rPr lang="en-US" sz="1800" dirty="0">
                <a:effectLst/>
                <a:latin typeface="Calibri" panose="020F0502020204030204" pitchFamily="34" charset="0"/>
                <a:ea typeface="Calibri" panose="020F0502020204030204" pitchFamily="34" charset="0"/>
                <a:cs typeface="B Nazanin" panose="00000400000000000000" pitchFamily="2" charset="-78"/>
              </a:rPr>
              <a:t>‌</a:t>
            </a:r>
            <a:r>
              <a:rPr lang="fa-IR" sz="1800" dirty="0">
                <a:effectLst/>
                <a:latin typeface="Calibri" panose="020F0502020204030204" pitchFamily="34" charset="0"/>
                <a:ea typeface="Calibri" panose="020F0502020204030204" pitchFamily="34" charset="0"/>
                <a:cs typeface="B Nazanin" panose="00000400000000000000" pitchFamily="2" charset="-78"/>
              </a:rPr>
              <a:t>ی این متد ایستا را تشکیل می‌دهد. مانند </a:t>
            </a:r>
            <a:r>
              <a:rPr lang="en-US" sz="1800" cap="none" dirty="0">
                <a:effectLst/>
                <a:latin typeface="CourierPSPro-Regular"/>
                <a:ea typeface="Calibri" panose="020F0502020204030204" pitchFamily="34" charset="0"/>
                <a:cs typeface="CourierPSPro-Regular"/>
              </a:rPr>
              <a:t>main</a:t>
            </a:r>
            <a:r>
              <a:rPr lang="fa-IR" sz="1800" dirty="0">
                <a:effectLst/>
                <a:latin typeface="Calibri" panose="020F0502020204030204" pitchFamily="34" charset="0"/>
                <a:ea typeface="Calibri" panose="020F0502020204030204" pitchFamily="34" charset="0"/>
                <a:cs typeface="B Nazanin" panose="00000400000000000000" pitchFamily="2" charset="-78"/>
              </a:rPr>
              <a:t> ، دستورالعمل‌های این متد به ترتیب از اول تا آخر اجرا می‌شوند.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4" name="Slide Number Placeholder 3">
            <a:extLst>
              <a:ext uri="{FF2B5EF4-FFF2-40B4-BE49-F238E27FC236}">
                <a16:creationId xmlns:a16="http://schemas.microsoft.com/office/drawing/2014/main" id="{DFC9C9D4-41E9-AF2B-BAB4-E8AE4AC7D7C5}"/>
              </a:ext>
            </a:extLst>
          </p:cNvPr>
          <p:cNvSpPr>
            <a:spLocks noGrp="1"/>
          </p:cNvSpPr>
          <p:nvPr>
            <p:ph type="sldNum" sz="quarter" idx="12"/>
          </p:nvPr>
        </p:nvSpPr>
        <p:spPr/>
        <p:txBody>
          <a:bodyPr/>
          <a:lstStyle/>
          <a:p>
            <a:fld id="{21C7DF5F-4BF1-494D-A836-53F226D76E52}" type="slidenum">
              <a:rPr lang="en-US" smtClean="0"/>
              <a:t>41</a:t>
            </a:fld>
            <a:endParaRPr lang="en-US"/>
          </a:p>
        </p:txBody>
      </p:sp>
      <p:sp>
        <p:nvSpPr>
          <p:cNvPr id="2" name="Title 1">
            <a:extLst>
              <a:ext uri="{FF2B5EF4-FFF2-40B4-BE49-F238E27FC236}">
                <a16:creationId xmlns:a16="http://schemas.microsoft.com/office/drawing/2014/main" id="{0C5E796F-F05E-AFA5-5755-D2D99C39F85D}"/>
              </a:ext>
            </a:extLst>
          </p:cNvPr>
          <p:cNvSpPr txBox="1">
            <a:spLocks/>
          </p:cNvSpPr>
          <p:nvPr/>
        </p:nvSpPr>
        <p:spPr>
          <a:xfrm>
            <a:off x="3223491" y="417118"/>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متدهای ایستا</a:t>
            </a:r>
          </a:p>
        </p:txBody>
      </p:sp>
    </p:spTree>
    <p:extLst>
      <p:ext uri="{BB962C8B-B14F-4D97-AF65-F5344CB8AC3E}">
        <p14:creationId xmlns:p14="http://schemas.microsoft.com/office/powerpoint/2010/main" val="36081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E3C1F-FE4C-AAE9-293B-FDE59CF03DF9}"/>
              </a:ext>
            </a:extLst>
          </p:cNvPr>
          <p:cNvSpPr>
            <a:spLocks noGrp="1"/>
          </p:cNvSpPr>
          <p:nvPr>
            <p:ph idx="1"/>
          </p:nvPr>
        </p:nvSpPr>
        <p:spPr>
          <a:xfrm>
            <a:off x="249382" y="678873"/>
            <a:ext cx="11693236" cy="6179127"/>
          </a:xfrm>
        </p:spPr>
        <p:txBody>
          <a:bodyPr>
            <a:noAutofit/>
          </a:bodyPr>
          <a:lstStyle/>
          <a:p>
            <a:pPr marL="0" algn="just">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از آنجایی که می خواهیم دستور </a:t>
            </a:r>
            <a:r>
              <a:rPr lang="en-US" sz="1800" cap="none" dirty="0" err="1">
                <a:effectLst/>
                <a:latin typeface="Times New Roman" panose="02020603050405020304" pitchFamily="18" charset="0"/>
                <a:ea typeface="Calibri" panose="020F0502020204030204" pitchFamily="34" charset="0"/>
                <a:cs typeface="B Nazanin" panose="00000400000000000000" pitchFamily="2" charset="-78"/>
              </a:rPr>
              <a:t>drawBox</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را دو بار اجرا کنیم (برای ترسیم دو کادر)، متد</a:t>
            </a:r>
            <a:r>
              <a:rPr lang="en-US" sz="1800" cap="none" dirty="0">
                <a:effectLst/>
                <a:latin typeface="CourierPSPro-Regular"/>
                <a:ea typeface="Calibri" panose="020F0502020204030204" pitchFamily="34" charset="0"/>
                <a:cs typeface="B Nazanin" panose="00000400000000000000" pitchFamily="2" charset="-78"/>
              </a:rPr>
              <a:t>main</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شما باید شامل دو فراخوانی متد</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drawBox</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باشد. </a:t>
            </a:r>
          </a:p>
          <a:p>
            <a:pPr marL="0" algn="just">
              <a:lnSpc>
                <a:spcPct val="107000"/>
              </a:lnSpc>
              <a:spcBef>
                <a:spcPts val="0"/>
              </a:spcBef>
              <a:spcAft>
                <a:spcPts val="800"/>
              </a:spcAft>
            </a:pPr>
            <a:endParaRPr lang="fa-IR" sz="1800" dirty="0">
              <a:latin typeface="B Nazanin" panose="00000400000000000000" pitchFamily="2" charset="-78"/>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fa-IR" sz="1800" dirty="0">
                <a:effectLst/>
                <a:latin typeface="B Nazanin" panose="00000400000000000000" pitchFamily="2" charset="-78"/>
                <a:ea typeface="Calibri" panose="020F0502020204030204" pitchFamily="34" charset="0"/>
                <a:cs typeface="B Nazanin" panose="00000400000000000000" pitchFamily="2" charset="-78"/>
              </a:rPr>
              <a:t>برنامه‌ی زیر متد </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drawBox</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را برای تولید خروجی مشابه برنامه‌ی </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drawBox</a:t>
            </a:r>
            <a:r>
              <a:rPr lang="fa-IR" sz="1800" dirty="0">
                <a:effectLst/>
                <a:latin typeface="Calibri" panose="020F0502020204030204" pitchFamily="34" charset="0"/>
                <a:ea typeface="Calibri" panose="020F0502020204030204" pitchFamily="34" charset="0"/>
                <a:cs typeface="B Nazanin" panose="00000400000000000000" pitchFamily="2" charset="-78"/>
              </a:rPr>
              <a:t> اصلی استفاده می‌کند: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گفته شد که متد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main</a:t>
            </a:r>
            <a:r>
              <a:rPr lang="fa-IR" sz="1800" dirty="0">
                <a:effectLst/>
                <a:latin typeface="Calibri" panose="020F0502020204030204" pitchFamily="34" charset="0"/>
                <a:ea typeface="Calibri" panose="020F0502020204030204" pitchFamily="34" charset="0"/>
                <a:cs typeface="B Nazanin" panose="00000400000000000000" pitchFamily="2" charset="-78"/>
              </a:rPr>
              <a:t> همیشه نقطه‌ی شروع برای اجرای برنامه است. از این نقطه</a:t>
            </a:r>
            <a:r>
              <a:rPr lang="en-US" sz="1800" dirty="0">
                <a:effectLst/>
                <a:latin typeface="Calibri" panose="020F0502020204030204" pitchFamily="34" charset="0"/>
                <a:ea typeface="Calibri" panose="020F0502020204030204" pitchFamily="34" charset="0"/>
                <a:cs typeface="B Nazanin" panose="00000400000000000000" pitchFamily="2" charset="-78"/>
              </a:rPr>
              <a:t>‌</a:t>
            </a:r>
            <a:r>
              <a:rPr lang="fa-IR" sz="1800" dirty="0">
                <a:effectLst/>
                <a:latin typeface="Calibri" panose="020F0502020204030204" pitchFamily="34" charset="0"/>
                <a:ea typeface="Calibri" panose="020F0502020204030204" pitchFamily="34" charset="0"/>
                <a:cs typeface="B Nazanin" panose="00000400000000000000" pitchFamily="2" charset="-78"/>
              </a:rPr>
              <a:t>ی شروع شما می‌توانید ترتیب فراخوانی متدهای دیگر را تعیین کنید.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effectLst/>
                <a:latin typeface="Calibri" panose="020F0502020204030204" pitchFamily="34" charset="0"/>
                <a:ea typeface="Calibri" panose="020F0502020204030204" pitchFamily="34" charset="0"/>
                <a:cs typeface="B Nazanin" panose="00000400000000000000" pitchFamily="2" charset="-78"/>
              </a:rPr>
              <a:t> به شما اجازه می‌دهد تا متدها را به هر ترتیبی که دوست دارید تعریف کنید. </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Symbol" panose="05050102010706020507" pitchFamily="18" charset="2"/>
              <a:buChar char=""/>
            </a:pPr>
            <a:r>
              <a:rPr lang="fa-IR" sz="1800" dirty="0">
                <a:effectLst/>
                <a:latin typeface="Calibri" panose="020F0502020204030204" pitchFamily="34" charset="0"/>
                <a:ea typeface="Calibri" panose="020F0502020204030204" pitchFamily="34" charset="0"/>
                <a:cs typeface="B Nazanin" panose="00000400000000000000" pitchFamily="2" charset="-78"/>
              </a:rPr>
              <a:t>قرار دادن متد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main</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به عنوان اولین یا آخرین متد در کلاس یک قرارداد رایج است.</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در این درس ما به طور کلی</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main</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را در اولویت قرار می دهیم، اما اگر ترتیب را تغییر دهیم برنامه‌ها یکسان عمل می‌کنند. </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sz="1800" dirty="0"/>
          </a:p>
        </p:txBody>
      </p:sp>
      <p:sp>
        <p:nvSpPr>
          <p:cNvPr id="4" name="Slide Number Placeholder 3">
            <a:extLst>
              <a:ext uri="{FF2B5EF4-FFF2-40B4-BE49-F238E27FC236}">
                <a16:creationId xmlns:a16="http://schemas.microsoft.com/office/drawing/2014/main" id="{0C288AC6-4783-A3D7-5764-4BA4B48D75AF}"/>
              </a:ext>
            </a:extLst>
          </p:cNvPr>
          <p:cNvSpPr>
            <a:spLocks noGrp="1"/>
          </p:cNvSpPr>
          <p:nvPr>
            <p:ph type="sldNum" sz="quarter" idx="12"/>
          </p:nvPr>
        </p:nvSpPr>
        <p:spPr/>
        <p:txBody>
          <a:bodyPr/>
          <a:lstStyle/>
          <a:p>
            <a:fld id="{21C7DF5F-4BF1-494D-A836-53F226D76E52}" type="slidenum">
              <a:rPr lang="en-US" smtClean="0"/>
              <a:t>42</a:t>
            </a:fld>
            <a:endParaRPr lang="en-US"/>
          </a:p>
        </p:txBody>
      </p:sp>
      <p:sp>
        <p:nvSpPr>
          <p:cNvPr id="2" name="Title 1">
            <a:extLst>
              <a:ext uri="{FF2B5EF4-FFF2-40B4-BE49-F238E27FC236}">
                <a16:creationId xmlns:a16="http://schemas.microsoft.com/office/drawing/2014/main" id="{B4302FD8-44C4-4AB5-8094-92D41BA9FEAC}"/>
              </a:ext>
            </a:extLst>
          </p:cNvPr>
          <p:cNvSpPr txBox="1">
            <a:spLocks/>
          </p:cNvSpPr>
          <p:nvPr/>
        </p:nvSpPr>
        <p:spPr>
          <a:xfrm>
            <a:off x="3173157" y="89947"/>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متدهای ایستا</a:t>
            </a:r>
          </a:p>
        </p:txBody>
      </p:sp>
      <p:pic>
        <p:nvPicPr>
          <p:cNvPr id="6" name="Picture 5">
            <a:extLst>
              <a:ext uri="{FF2B5EF4-FFF2-40B4-BE49-F238E27FC236}">
                <a16:creationId xmlns:a16="http://schemas.microsoft.com/office/drawing/2014/main" id="{F2A509FE-5915-955A-9D07-B5019F781A3D}"/>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25635" y="2021596"/>
            <a:ext cx="3940730" cy="2814807"/>
          </a:xfrm>
          <a:prstGeom prst="rect">
            <a:avLst/>
          </a:prstGeom>
        </p:spPr>
      </p:pic>
    </p:spTree>
    <p:extLst>
      <p:ext uri="{BB962C8B-B14F-4D97-AF65-F5344CB8AC3E}">
        <p14:creationId xmlns:p14="http://schemas.microsoft.com/office/powerpoint/2010/main" val="328057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A470F9-88B3-6F59-6E31-E8B04B3F64B5}"/>
              </a:ext>
            </a:extLst>
          </p:cNvPr>
          <p:cNvSpPr>
            <a:spLocks noGrp="1"/>
          </p:cNvSpPr>
          <p:nvPr>
            <p:ph idx="1"/>
          </p:nvPr>
        </p:nvSpPr>
        <p:spPr>
          <a:xfrm>
            <a:off x="453006" y="1110143"/>
            <a:ext cx="11261331" cy="3777622"/>
          </a:xfrm>
        </p:spPr>
        <p:txBody>
          <a:bodyPr/>
          <a:lstStyle/>
          <a:p>
            <a:r>
              <a:rPr lang="fa-IR" sz="1800" dirty="0">
                <a:cs typeface="Mj_Typographer Bold" panose="00000400000000000000" pitchFamily="2" charset="-78"/>
              </a:rPr>
              <a:t>با استفاده از متدهای ایستای مرتبط برنامه ای در </a:t>
            </a:r>
            <a:r>
              <a:rPr lang="en-US" sz="1800" dirty="0">
                <a:latin typeface="Baskerville Old Face" panose="02020602080505020303" pitchFamily="18" charset="0"/>
                <a:cs typeface="Mj_Typographer Bold" panose="00000400000000000000" pitchFamily="2" charset="-78"/>
              </a:rPr>
              <a:t>J</a:t>
            </a:r>
            <a:r>
              <a:rPr lang="en-US" sz="1800" cap="none" dirty="0">
                <a:latin typeface="Baskerville Old Face" panose="02020602080505020303" pitchFamily="18" charset="0"/>
                <a:cs typeface="Mj_Typographer Bold" panose="00000400000000000000" pitchFamily="2" charset="-78"/>
              </a:rPr>
              <a:t>ava</a:t>
            </a:r>
            <a:r>
              <a:rPr lang="fa-IR" sz="1800" dirty="0">
                <a:cs typeface="Mj_Typographer Bold" panose="00000400000000000000" pitchFamily="2" charset="-78"/>
              </a:rPr>
              <a:t> بنویسید که خروجی آن شکل زیر را تولید کند:</a:t>
            </a:r>
          </a:p>
          <a:p>
            <a:endParaRPr lang="fa-IR" dirty="0"/>
          </a:p>
        </p:txBody>
      </p:sp>
      <p:sp>
        <p:nvSpPr>
          <p:cNvPr id="4" name="Slide Number Placeholder 3">
            <a:extLst>
              <a:ext uri="{FF2B5EF4-FFF2-40B4-BE49-F238E27FC236}">
                <a16:creationId xmlns:a16="http://schemas.microsoft.com/office/drawing/2014/main" id="{AB502E8E-6D77-2BC1-547D-F0E5A8EFAE95}"/>
              </a:ext>
            </a:extLst>
          </p:cNvPr>
          <p:cNvSpPr>
            <a:spLocks noGrp="1"/>
          </p:cNvSpPr>
          <p:nvPr>
            <p:ph type="sldNum" sz="quarter" idx="12"/>
          </p:nvPr>
        </p:nvSpPr>
        <p:spPr/>
        <p:txBody>
          <a:bodyPr/>
          <a:lstStyle/>
          <a:p>
            <a:fld id="{21C7DF5F-4BF1-494D-A836-53F226D76E52}" type="slidenum">
              <a:rPr lang="en-US" smtClean="0"/>
              <a:t>43</a:t>
            </a:fld>
            <a:endParaRPr lang="en-US"/>
          </a:p>
        </p:txBody>
      </p:sp>
      <p:pic>
        <p:nvPicPr>
          <p:cNvPr id="5" name="Picture 4">
            <a:extLst>
              <a:ext uri="{FF2B5EF4-FFF2-40B4-BE49-F238E27FC236}">
                <a16:creationId xmlns:a16="http://schemas.microsoft.com/office/drawing/2014/main" id="{60AFBC62-E978-DE9A-D8A5-F28639FDAE07}"/>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00494" y="1745339"/>
            <a:ext cx="695506" cy="4859269"/>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136E8911-3C0C-EBBF-5302-1E9E46EE0AF3}"/>
              </a:ext>
            </a:extLst>
          </p:cNvPr>
          <p:cNvSpPr txBox="1">
            <a:spLocks/>
          </p:cNvSpPr>
          <p:nvPr/>
        </p:nvSpPr>
        <p:spPr>
          <a:xfrm>
            <a:off x="3223491" y="417118"/>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تمرین</a:t>
            </a:r>
          </a:p>
        </p:txBody>
      </p:sp>
    </p:spTree>
    <p:extLst>
      <p:ext uri="{BB962C8B-B14F-4D97-AF65-F5344CB8AC3E}">
        <p14:creationId xmlns:p14="http://schemas.microsoft.com/office/powerpoint/2010/main" val="417992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F48D68-1902-C8A9-9304-68A662073E2F}"/>
              </a:ext>
            </a:extLst>
          </p:cNvPr>
          <p:cNvSpPr>
            <a:spLocks noGrp="1"/>
          </p:cNvSpPr>
          <p:nvPr>
            <p:ph idx="1"/>
          </p:nvPr>
        </p:nvSpPr>
        <p:spPr>
          <a:xfrm>
            <a:off x="89648" y="1362635"/>
            <a:ext cx="11905128" cy="4428565"/>
          </a:xfrm>
        </p:spPr>
        <p:txBody>
          <a:bodyPr>
            <a:normAutofit lnSpcReduction="10000"/>
          </a:bodyPr>
          <a:lstStyle/>
          <a:p>
            <a:r>
              <a:rPr lang="fa-IR" sz="1800" dirty="0">
                <a:effectLst/>
                <a:latin typeface="Calibri" panose="020F0502020204030204" pitchFamily="34" charset="0"/>
                <a:ea typeface="Calibri" panose="020F0502020204030204" pitchFamily="34" charset="0"/>
                <a:cs typeface="B Nazanin" panose="00000400000000000000" pitchFamily="2" charset="-78"/>
              </a:rPr>
              <a:t>به طور کلی </a:t>
            </a:r>
            <a:r>
              <a:rPr lang="fa-IR" sz="1800" dirty="0">
                <a:effectLst/>
                <a:latin typeface="Times New Roman" panose="02020603050405020304" pitchFamily="18" charset="0"/>
                <a:ea typeface="Calibri" panose="020F0502020204030204" pitchFamily="34" charset="0"/>
                <a:cs typeface="B Nazanin" panose="00000400000000000000" pitchFamily="2" charset="-78"/>
              </a:rPr>
              <a:t>کتابخانه‌ی کلاسی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شامل کلاس‌هایی متنوع شامل متدهایی برای کار با رشته‌ها و کاراکترها، انجام محاسبات معمول ریاضی، عملیات ورودی خروجی و ... می‌باشد. مثلا دستورهای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print</a:t>
            </a:r>
            <a:r>
              <a:rPr lang="fa-IR" sz="1800" dirty="0">
                <a:effectLst/>
                <a:latin typeface="Times New Roman" panose="02020603050405020304" pitchFamily="18" charset="0"/>
                <a:ea typeface="Calibri" panose="020F0502020204030204" pitchFamily="34" charset="0"/>
                <a:cs typeface="B Nazanin" panose="00000400000000000000" pitchFamily="2" charset="-78"/>
              </a:rPr>
              <a:t>، </a:t>
            </a:r>
            <a:r>
              <a:rPr lang="en-US" sz="1800" cap="none" dirty="0" err="1">
                <a:effectLst/>
                <a:latin typeface="Times New Roman" panose="02020603050405020304" pitchFamily="18" charset="0"/>
                <a:ea typeface="Calibri" panose="020F0502020204030204" pitchFamily="34" charset="0"/>
                <a:cs typeface="B Nazanin" panose="00000400000000000000" pitchFamily="2" charset="-78"/>
              </a:rPr>
              <a:t>println</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و </a:t>
            </a:r>
            <a:r>
              <a:rPr lang="en-US" sz="1800" cap="none" dirty="0" err="1">
                <a:effectLst/>
                <a:latin typeface="Times New Roman" panose="02020603050405020304" pitchFamily="18" charset="0"/>
                <a:ea typeface="Calibri" panose="020F0502020204030204" pitchFamily="34" charset="0"/>
                <a:cs typeface="B Nazanin" panose="00000400000000000000" pitchFamily="2" charset="-78"/>
              </a:rPr>
              <a:t>printf</a:t>
            </a:r>
            <a:r>
              <a:rPr lang="fa-IR" sz="1800" dirty="0">
                <a:effectLst/>
                <a:latin typeface="Times New Roman" panose="02020603050405020304" pitchFamily="18" charset="0"/>
                <a:ea typeface="Calibri" panose="020F0502020204030204" pitchFamily="34" charset="0"/>
                <a:cs typeface="B Nazanin" panose="00000400000000000000" pitchFamily="2" charset="-78"/>
              </a:rPr>
              <a:t> که تاکنون استفاده نموده‌ایم نمونه‌هایی از متد می‌باشند.</a:t>
            </a:r>
            <a:r>
              <a:rPr lang="fa-IR" sz="1800" dirty="0">
                <a:effectLst/>
                <a:latin typeface="Calibri" panose="020F0502020204030204" pitchFamily="34" charset="0"/>
                <a:ea typeface="Calibri" panose="020F0502020204030204" pitchFamily="34" charset="0"/>
                <a:cs typeface="B Nazanin" panose="00000400000000000000" pitchFamily="2" charset="-78"/>
              </a:rPr>
              <a:t> </a:t>
            </a:r>
          </a:p>
          <a:p>
            <a:endParaRPr lang="fa-IR" sz="1800" dirty="0">
              <a:latin typeface="Calibri" panose="020F0502020204030204" pitchFamily="34" charset="0"/>
              <a:ea typeface="Calibri" panose="020F0502020204030204" pitchFamily="34" charset="0"/>
              <a:cs typeface="B Nazanin" panose="00000400000000000000" pitchFamily="2" charset="-78"/>
            </a:endParaRPr>
          </a:p>
          <a:p>
            <a:r>
              <a:rPr lang="fa-IR" sz="1800" dirty="0">
                <a:effectLst/>
                <a:latin typeface="Times New Roman" panose="02020603050405020304" pitchFamily="18" charset="0"/>
                <a:ea typeface="Calibri" panose="020F0502020204030204" pitchFamily="34" charset="0"/>
                <a:cs typeface="B Nazanin" panose="00000400000000000000" pitchFamily="2" charset="-78"/>
              </a:rPr>
              <a:t>به عنوان مثالی دیگر کلاس  </a:t>
            </a:r>
            <a:r>
              <a:rPr lang="en-US" sz="1800" dirty="0">
                <a:effectLst/>
                <a:latin typeface="Times New Roman" panose="02020603050405020304" pitchFamily="18" charset="0"/>
                <a:ea typeface="Calibri" panose="020F0502020204030204" pitchFamily="34" charset="0"/>
                <a:cs typeface="B Nazanin" panose="00000400000000000000" pitchFamily="2" charset="-78"/>
              </a:rPr>
              <a:t>M</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ath</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شامل مجموعه‌ای از متدها و ثابت‌های ریاضی از پیش تعریف شده برای انجام محاسبات معمول ریاضی می‌باشد.</a:t>
            </a:r>
            <a:endParaRPr lang="fa-IR" sz="1800" dirty="0">
              <a:latin typeface="Calibri" panose="020F0502020204030204" pitchFamily="34" charset="0"/>
              <a:ea typeface="Calibri" panose="020F0502020204030204" pitchFamily="34" charset="0"/>
              <a:cs typeface="Arial" panose="020B0604020202020204" pitchFamily="34" charset="0"/>
            </a:endParaRPr>
          </a:p>
          <a:p>
            <a:endParaRPr lang="fa-IR" sz="1800" dirty="0">
              <a:effectLst/>
              <a:latin typeface="Calibri" panose="020F0502020204030204" pitchFamily="34" charset="0"/>
              <a:ea typeface="Calibri" panose="020F0502020204030204" pitchFamily="34" charset="0"/>
              <a:cs typeface="Arial" panose="020B0604020202020204" pitchFamily="34" charset="0"/>
            </a:endParaRPr>
          </a:p>
          <a:p>
            <a:r>
              <a:rPr lang="fa-IR" sz="1800" dirty="0">
                <a:effectLst/>
                <a:latin typeface="Times New Roman" panose="02020603050405020304" pitchFamily="18" charset="0"/>
                <a:ea typeface="Calibri" panose="020F0502020204030204" pitchFamily="34" charset="0"/>
                <a:cs typeface="B Nazanin" panose="00000400000000000000" pitchFamily="2" charset="-78"/>
              </a:rPr>
              <a:t>این متدها خود در یک کلاس دیگر تعریف شده‌اند، لذا نمی توان صرفا با ارجاع به نامشان آن‌ها را فراخوانی نمود. </a:t>
            </a:r>
          </a:p>
          <a:p>
            <a:endParaRPr lang="fa-IR" sz="1800" dirty="0">
              <a:latin typeface="Times New Roman" panose="02020603050405020304" pitchFamily="18" charset="0"/>
              <a:ea typeface="Calibri" panose="020F0502020204030204" pitchFamily="34" charset="0"/>
              <a:cs typeface="B Nazanin" panose="00000400000000000000" pitchFamily="2" charset="-78"/>
            </a:endParaRPr>
          </a:p>
          <a:p>
            <a:r>
              <a:rPr lang="fa-IR" sz="1800" dirty="0">
                <a:effectLst/>
                <a:latin typeface="Times New Roman" panose="02020603050405020304" pitchFamily="18" charset="0"/>
                <a:ea typeface="Calibri" panose="020F0502020204030204" pitchFamily="34" charset="0"/>
                <a:cs typeface="B Nazanin" panose="00000400000000000000" pitchFamily="2" charset="-78"/>
              </a:rPr>
              <a:t>برای هر کلاسی که در یک برنامه</a:t>
            </a:r>
            <a:r>
              <a:rPr lang="en-US" sz="1800" dirty="0">
                <a:effectLst/>
                <a:latin typeface="Times New Roman" panose="02020603050405020304" pitchFamily="18" charset="0"/>
                <a:ea typeface="Calibri" panose="020F0502020204030204" pitchFamily="34" charset="0"/>
                <a:cs typeface="B Nazanin" panose="00000400000000000000" pitchFamily="2" charset="-78"/>
              </a:rPr>
              <a:t>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import </a:t>
            </a:r>
            <a:r>
              <a:rPr lang="fa-IR" sz="1800" dirty="0">
                <a:effectLst/>
                <a:latin typeface="Times New Roman" panose="02020603050405020304" pitchFamily="18" charset="0"/>
                <a:ea typeface="Calibri" panose="020F0502020204030204" pitchFamily="34" charset="0"/>
                <a:cs typeface="B Nazanin" panose="00000400000000000000" pitchFamily="2" charset="-78"/>
              </a:rPr>
              <a:t>شده باشد می‌توان متدهای ایستای کلاس را با مشخص نمودن نام کلاسی که متد در آن اعلان شده است همراه با یک علامت (.) و نام کلاس به صورت</a:t>
            </a:r>
            <a:r>
              <a:rPr lang="fa-IR"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indent="0" algn="ctr" rtl="1">
              <a:lnSpc>
                <a:spcPct val="107000"/>
              </a:lnSpc>
              <a:spcBef>
                <a:spcPts val="0"/>
              </a:spcBef>
              <a:spcAft>
                <a:spcPts val="800"/>
              </a:spcAft>
              <a:buNone/>
            </a:pPr>
            <a:r>
              <a:rPr lang="fa-IR" sz="1800" dirty="0">
                <a:effectLst/>
                <a:latin typeface="Times New Roman" panose="02020603050405020304" pitchFamily="18" charset="0"/>
                <a:ea typeface="Calibri" panose="020F0502020204030204" pitchFamily="34" charset="0"/>
                <a:cs typeface="B Nazanin" panose="00000400000000000000" pitchFamily="2" charset="-78"/>
              </a:rPr>
              <a:t>(لیست پارامتری)نام متد.نام کلاس</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0"/>
              </a:spcAft>
              <a:buNone/>
            </a:pPr>
            <a:r>
              <a:rPr lang="fa-IR" sz="1800" dirty="0">
                <a:effectLst/>
                <a:latin typeface="Times New Roman" panose="02020603050405020304" pitchFamily="18" charset="0"/>
                <a:ea typeface="Calibri" panose="020F0502020204030204" pitchFamily="34" charset="0"/>
                <a:cs typeface="B Nazanin" panose="00000400000000000000" pitchFamily="2" charset="-78"/>
              </a:rPr>
              <a:t>فراخوانی نمود.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4" name="Title 1">
            <a:extLst>
              <a:ext uri="{FF2B5EF4-FFF2-40B4-BE49-F238E27FC236}">
                <a16:creationId xmlns:a16="http://schemas.microsoft.com/office/drawing/2014/main" id="{0FAD6FA5-5D3F-C23B-2B37-686C3752CA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0070C0"/>
                </a:solidFill>
                <a:cs typeface="2  Titr" panose="00000700000000000000" pitchFamily="2" charset="-78"/>
              </a:rPr>
              <a:t>متدهای کتابخانه ای در </a:t>
            </a:r>
            <a:r>
              <a:rPr lang="en-US" sz="3600" dirty="0">
                <a:solidFill>
                  <a:srgbClr val="0070C0"/>
                </a:solidFill>
                <a:latin typeface="Baskerville Old Face" panose="02020602080505020303" pitchFamily="18" charset="0"/>
                <a:cs typeface="2  Titr" panose="00000700000000000000" pitchFamily="2" charset="-78"/>
              </a:rPr>
              <a:t>Java</a:t>
            </a:r>
            <a:endParaRPr lang="fa-IR" sz="3600" dirty="0">
              <a:solidFill>
                <a:srgbClr val="0070C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5364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003563-9B20-37E5-86A9-1CEDC215E708}"/>
              </a:ext>
            </a:extLst>
          </p:cNvPr>
          <p:cNvSpPr>
            <a:spLocks noGrp="1"/>
          </p:cNvSpPr>
          <p:nvPr>
            <p:ph idx="1"/>
          </p:nvPr>
        </p:nvSpPr>
        <p:spPr>
          <a:xfrm>
            <a:off x="133351" y="537507"/>
            <a:ext cx="11718444" cy="3777622"/>
          </a:xfrm>
        </p:spPr>
        <p:txBody>
          <a:bodyPr/>
          <a:lstStyle/>
          <a:p>
            <a:pPr marL="342900" marR="0" lvl="0" indent="-342900" algn="just" rtl="1">
              <a:lnSpc>
                <a:spcPct val="107000"/>
              </a:lnSpc>
              <a:spcBef>
                <a:spcPts val="0"/>
              </a:spcBef>
              <a:spcAft>
                <a:spcPts val="0"/>
              </a:spcAft>
              <a:buFont typeface="Symbol" panose="05050102010706020507" pitchFamily="18" charset="2"/>
              <a:buChar char=""/>
            </a:pPr>
            <a:r>
              <a:rPr lang="fa-IR" sz="1800" dirty="0">
                <a:effectLst/>
                <a:latin typeface="Times New Roman" panose="02020603050405020304" pitchFamily="18" charset="0"/>
                <a:ea typeface="Calibri" panose="020F0502020204030204" pitchFamily="34" charset="0"/>
                <a:cs typeface="B Nazanin" panose="00000400000000000000" pitchFamily="2" charset="-78"/>
              </a:rPr>
              <a:t>کلاس </a:t>
            </a:r>
            <a:r>
              <a:rPr lang="en-US" sz="1800" dirty="0">
                <a:effectLst/>
                <a:latin typeface="Times New Roman" panose="02020603050405020304" pitchFamily="18" charset="0"/>
                <a:ea typeface="Calibri" panose="020F0502020204030204" pitchFamily="34" charset="0"/>
                <a:cs typeface="B Nazanin" panose="00000400000000000000" pitchFamily="2" charset="-78"/>
              </a:rPr>
              <a:t>M</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ath</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بخشی از بسته‌ی  </a:t>
            </a:r>
            <a:r>
              <a:rPr lang="en-US" sz="1800" cap="none" dirty="0" err="1">
                <a:effectLst/>
                <a:latin typeface="Times New Roman" panose="02020603050405020304" pitchFamily="18" charset="0"/>
                <a:ea typeface="Calibri" panose="020F0502020204030204" pitchFamily="34" charset="0"/>
                <a:cs typeface="B Nazanin" panose="00000400000000000000" pitchFamily="2" charset="-78"/>
              </a:rPr>
              <a:t>java.lang</a:t>
            </a:r>
            <a:r>
              <a:rPr lang="fa-IR" sz="1800" cap="none" dirty="0">
                <a:effectLst/>
                <a:latin typeface="Times New Roman" panose="02020603050405020304" pitchFamily="18" charset="0"/>
                <a:ea typeface="Calibri" panose="020F0502020204030204" pitchFamily="34" charset="0"/>
                <a:cs typeface="B Nazanin" panose="00000400000000000000" pitchFamily="2" charset="-78"/>
              </a:rPr>
              <a:t> </a:t>
            </a:r>
            <a:r>
              <a:rPr lang="fa-IR" sz="1800" dirty="0">
                <a:effectLst/>
                <a:latin typeface="Times New Roman" panose="02020603050405020304" pitchFamily="18" charset="0"/>
                <a:ea typeface="Calibri" panose="020F0502020204030204" pitchFamily="34" charset="0"/>
                <a:cs typeface="B Nazanin" panose="00000400000000000000" pitchFamily="2" charset="-78"/>
              </a:rPr>
              <a:t>است، بنابراین نیازی به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import</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نمودن آن به منظور استفاده از متدهایش نیست.</a:t>
            </a:r>
          </a:p>
          <a:p>
            <a:pPr marL="342900" marR="0" lvl="0" indent="-342900" algn="just" rtl="1">
              <a:lnSpc>
                <a:spcPct val="107000"/>
              </a:lnSpc>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جدول زیر برخی متدهای ریاضی متداول کتابخانه‌ی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M</a:t>
            </a:r>
            <a:r>
              <a:rPr lang="en-US" sz="1800" cap="none"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ath</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به نمایش می کشد: برای یک لیست کامل از متدهای کلاس می توانید سند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API</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مربوط به نسخه جاوای خود را بررسی نمایید.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494392A8-E245-510D-F3DC-1DE04B5CFCF1}"/>
              </a:ext>
            </a:extLst>
          </p:cNvPr>
          <p:cNvSpPr txBox="1">
            <a:spLocks/>
          </p:cNvSpPr>
          <p:nvPr/>
        </p:nvSpPr>
        <p:spPr>
          <a:xfrm>
            <a:off x="3369163" y="-130839"/>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0070C0"/>
                </a:solidFill>
                <a:cs typeface="2  Titr" panose="00000700000000000000" pitchFamily="2" charset="-78"/>
              </a:rPr>
              <a:t>کلاس </a:t>
            </a:r>
            <a:r>
              <a:rPr lang="en-US" sz="3600" dirty="0">
                <a:solidFill>
                  <a:srgbClr val="0070C0"/>
                </a:solidFill>
                <a:latin typeface="Baskerville Old Face" panose="02020602080505020303" pitchFamily="18" charset="0"/>
                <a:cs typeface="2  Titr" panose="00000700000000000000" pitchFamily="2" charset="-78"/>
              </a:rPr>
              <a:t>Math</a:t>
            </a:r>
            <a:r>
              <a:rPr lang="fa-IR" sz="3600" dirty="0">
                <a:solidFill>
                  <a:srgbClr val="0070C0"/>
                </a:solidFill>
                <a:cs typeface="2  Titr" panose="00000700000000000000" pitchFamily="2" charset="-78"/>
              </a:rPr>
              <a:t> در </a:t>
            </a:r>
            <a:r>
              <a:rPr lang="en-US" sz="3600" dirty="0">
                <a:solidFill>
                  <a:srgbClr val="0070C0"/>
                </a:solidFill>
                <a:latin typeface="Baskerville Old Face" panose="02020602080505020303" pitchFamily="18" charset="0"/>
                <a:cs typeface="2  Titr" panose="00000700000000000000" pitchFamily="2" charset="-78"/>
              </a:rPr>
              <a:t>Java</a:t>
            </a:r>
            <a:endParaRPr lang="fa-IR" sz="3600" dirty="0">
              <a:solidFill>
                <a:srgbClr val="0070C0"/>
              </a:solidFill>
              <a:latin typeface="Baskerville Old Face" panose="02020602080505020303" pitchFamily="18" charset="0"/>
              <a:cs typeface="2  Titr" panose="00000700000000000000" pitchFamily="2" charset="-78"/>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74805712-4B9D-BE2C-0420-C60F67111BED}"/>
                  </a:ext>
                </a:extLst>
              </p:cNvPr>
              <p:cNvGraphicFramePr>
                <a:graphicFrameLocks noGrp="1"/>
              </p:cNvGraphicFramePr>
              <p:nvPr>
                <p:extLst>
                  <p:ext uri="{D42A27DB-BD31-4B8C-83A1-F6EECF244321}">
                    <p14:modId xmlns:p14="http://schemas.microsoft.com/office/powerpoint/2010/main" val="1161053128"/>
                  </p:ext>
                </p:extLst>
              </p:nvPr>
            </p:nvGraphicFramePr>
            <p:xfrm>
              <a:off x="503339" y="2113901"/>
              <a:ext cx="11348456" cy="4402455"/>
            </p:xfrm>
            <a:graphic>
              <a:graphicData uri="http://schemas.openxmlformats.org/drawingml/2006/table">
                <a:tbl>
                  <a:tblPr rtl="1" firstRow="1" firstCol="1" bandRow="1"/>
                  <a:tblGrid>
                    <a:gridCol w="2837114">
                      <a:extLst>
                        <a:ext uri="{9D8B030D-6E8A-4147-A177-3AD203B41FA5}">
                          <a16:colId xmlns:a16="http://schemas.microsoft.com/office/drawing/2014/main" val="636808772"/>
                        </a:ext>
                      </a:extLst>
                    </a:gridCol>
                    <a:gridCol w="2837114">
                      <a:extLst>
                        <a:ext uri="{9D8B030D-6E8A-4147-A177-3AD203B41FA5}">
                          <a16:colId xmlns:a16="http://schemas.microsoft.com/office/drawing/2014/main" val="3866916175"/>
                        </a:ext>
                      </a:extLst>
                    </a:gridCol>
                    <a:gridCol w="2837114">
                      <a:extLst>
                        <a:ext uri="{9D8B030D-6E8A-4147-A177-3AD203B41FA5}">
                          <a16:colId xmlns:a16="http://schemas.microsoft.com/office/drawing/2014/main" val="1979451247"/>
                        </a:ext>
                      </a:extLst>
                    </a:gridCol>
                    <a:gridCol w="2837114">
                      <a:extLst>
                        <a:ext uri="{9D8B030D-6E8A-4147-A177-3AD203B41FA5}">
                          <a16:colId xmlns:a16="http://schemas.microsoft.com/office/drawing/2014/main" val="4073606851"/>
                        </a:ext>
                      </a:extLst>
                    </a:gridCol>
                  </a:tblGrid>
                  <a:tr h="199785">
                    <a:tc>
                      <a:txBody>
                        <a:bodyPr/>
                        <a:lstStyle/>
                        <a:p>
                          <a:pPr marL="0" marR="0" algn="ctr" rtl="1">
                            <a:lnSpc>
                              <a:spcPct val="107000"/>
                            </a:lnSpc>
                            <a:spcBef>
                              <a:spcPts val="0"/>
                            </a:spcBef>
                            <a:spcAft>
                              <a:spcPts val="0"/>
                            </a:spcAft>
                          </a:pPr>
                          <a:r>
                            <a:rPr lang="fa-IR" sz="1800" b="1" dirty="0">
                              <a:effectLst/>
                              <a:cs typeface="B Nazanin" panose="00000400000000000000" pitchFamily="2" charset="-78"/>
                            </a:rPr>
                            <a:t>متد</a:t>
                          </a:r>
                          <a:endParaRPr lang="en-US" sz="1800" b="1"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1800" b="1">
                              <a:effectLst/>
                              <a:cs typeface="B Nazanin" panose="00000400000000000000" pitchFamily="2" charset="-78"/>
                            </a:rPr>
                            <a:t>نوع خروجی</a:t>
                          </a:r>
                          <a:endParaRPr lang="en-US" sz="1800" b="1">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1800" b="1">
                              <a:effectLst/>
                              <a:cs typeface="B Nazanin" panose="00000400000000000000" pitchFamily="2" charset="-78"/>
                            </a:rPr>
                            <a:t>عملکرد</a:t>
                          </a:r>
                          <a:endParaRPr lang="en-US" sz="1800" b="1">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1800" b="1" dirty="0">
                              <a:effectLst/>
                              <a:cs typeface="B Nazanin" panose="00000400000000000000" pitchFamily="2" charset="-78"/>
                            </a:rPr>
                            <a:t>مثال</a:t>
                          </a:r>
                          <a:endParaRPr lang="en-US" sz="1800" b="1"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045864892"/>
                      </a:ext>
                    </a:extLst>
                  </a:tr>
                  <a:tr h="199785">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sqrt(double x)</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dirty="0">
                              <a:effectLst/>
                              <a:latin typeface="Courier New" panose="02070309020205020404" pitchFamily="49" charset="0"/>
                              <a:cs typeface="Courier New" panose="02070309020205020404" pitchFamily="49" charset="0"/>
                            </a:rPr>
                            <a:t>double</a:t>
                          </a:r>
                          <a:endPar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ریشه‌ی دوم </a:t>
                          </a:r>
                          <a:r>
                            <a:rPr lang="en-US" sz="1800" dirty="0">
                              <a:effectLst/>
                              <a:cs typeface="B Nazanin" panose="00000400000000000000" pitchFamily="2" charset="-78"/>
                            </a:rPr>
                            <a:t>x</a:t>
                          </a:r>
                          <a:r>
                            <a:rPr lang="fa-IR" sz="1800" dirty="0">
                              <a:effectLst/>
                              <a:cs typeface="B Nazanin" panose="00000400000000000000" pitchFamily="2" charset="-78"/>
                            </a:rPr>
                            <a:t> را برمی‌گرداند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dirty="0" err="1">
                              <a:effectLst/>
                              <a:cs typeface="B Nazanin" panose="00000400000000000000" pitchFamily="2" charset="-78"/>
                            </a:rPr>
                            <a:t>Math.sqrt</a:t>
                          </a:r>
                          <a:r>
                            <a:rPr lang="en-US" sz="1800" dirty="0">
                              <a:effectLst/>
                              <a:cs typeface="B Nazanin" panose="00000400000000000000" pitchFamily="2" charset="-78"/>
                            </a:rPr>
                            <a:t>(900.0)</a:t>
                          </a:r>
                          <a:r>
                            <a:rPr lang="fa-IR" sz="1800" dirty="0">
                              <a:effectLst/>
                              <a:cs typeface="B Nazanin" panose="00000400000000000000" pitchFamily="2" charset="-78"/>
                            </a:rPr>
                            <a:t> برابر </a:t>
                          </a:r>
                          <a:r>
                            <a:rPr lang="en-US" sz="1800" dirty="0">
                              <a:effectLst/>
                              <a:cs typeface="B Nazanin" panose="00000400000000000000" pitchFamily="2" charset="-78"/>
                            </a:rPr>
                            <a:t>30.0</a:t>
                          </a:r>
                          <a:r>
                            <a:rPr lang="fa-IR" sz="1800" dirty="0">
                              <a:effectLst/>
                              <a:cs typeface="B Nazanin" panose="00000400000000000000" pitchFamily="2" charset="-78"/>
                            </a:rPr>
                            <a:t> است</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798533808"/>
                      </a:ext>
                    </a:extLst>
                  </a:tr>
                  <a:tr h="385059">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exp(double x)</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dirty="0">
                              <a:effectLst/>
                              <a:latin typeface="Courier New" panose="02070309020205020404" pitchFamily="49" charset="0"/>
                              <a:cs typeface="Courier New" panose="02070309020205020404" pitchFamily="49" charset="0"/>
                            </a:rPr>
                            <a:t>double</a:t>
                          </a:r>
                          <a:endPar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a:effectLst/>
                              <a:cs typeface="B Nazanin" panose="00000400000000000000" pitchFamily="2" charset="-78"/>
                            </a:rPr>
                            <a:t>متد نمایی</a:t>
                          </a:r>
                          <a14:m>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𝑒</m:t>
                                  </m:r>
                                </m:e>
                                <m:sup>
                                  <m:r>
                                    <a:rPr lang="en-US" sz="1800">
                                      <a:effectLst/>
                                      <a:latin typeface="Cambria Math" panose="02040503050406030204" pitchFamily="18" charset="0"/>
                                    </a:rPr>
                                    <m:t>𝑥</m:t>
                                  </m:r>
                                </m:sup>
                              </m:sSup>
                            </m:oMath>
                          </a14:m>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Math.exp(2.0)</a:t>
                          </a:r>
                          <a:r>
                            <a:rPr lang="fa-IR" sz="1800">
                              <a:effectLst/>
                              <a:cs typeface="B Nazanin" panose="00000400000000000000" pitchFamily="2" charset="-78"/>
                            </a:rPr>
                            <a:t> برابر </a:t>
                          </a:r>
                          <a:r>
                            <a:rPr lang="en-US" sz="1800">
                              <a:effectLst/>
                              <a:cs typeface="B Nazanin" panose="00000400000000000000" pitchFamily="2" charset="-78"/>
                            </a:rPr>
                            <a:t>7.38905609893065</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2769981819"/>
                      </a:ext>
                    </a:extLst>
                  </a:tr>
                  <a:tr h="199785">
                    <a:tc>
                      <a:txBody>
                        <a:bodyPr/>
                        <a:lstStyle/>
                        <a:p>
                          <a:pPr marL="0" marR="0" algn="ctr" rtl="1">
                            <a:lnSpc>
                              <a:spcPct val="107000"/>
                            </a:lnSpc>
                            <a:spcBef>
                              <a:spcPts val="0"/>
                            </a:spcBef>
                            <a:spcAft>
                              <a:spcPts val="0"/>
                            </a:spcAft>
                          </a:pPr>
                          <a:r>
                            <a:rPr lang="en-US" sz="1800" dirty="0">
                              <a:effectLst/>
                              <a:latin typeface="Courier New" panose="02070309020205020404" pitchFamily="49" charset="0"/>
                              <a:cs typeface="Courier New" panose="02070309020205020404" pitchFamily="49" charset="0"/>
                            </a:rPr>
                            <a:t>log(double x)</a:t>
                          </a:r>
                          <a:endPar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لگاریتم </a:t>
                          </a:r>
                          <a:r>
                            <a:rPr lang="en-US" sz="1800" dirty="0">
                              <a:effectLst/>
                              <a:cs typeface="B Nazanin" panose="00000400000000000000" pitchFamily="2" charset="-78"/>
                            </a:rPr>
                            <a:t>x</a:t>
                          </a:r>
                          <a:r>
                            <a:rPr lang="fa-IR" sz="1800" dirty="0">
                              <a:effectLst/>
                              <a:cs typeface="B Nazanin" panose="00000400000000000000" pitchFamily="2" charset="-78"/>
                            </a:rPr>
                            <a:t> در مبنای عدد نپر</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Math.log(1.0)</a:t>
                          </a:r>
                          <a:r>
                            <a:rPr lang="fa-IR" sz="1800">
                              <a:effectLst/>
                              <a:cs typeface="B Nazanin" panose="00000400000000000000" pitchFamily="2" charset="-78"/>
                            </a:rPr>
                            <a:t> برابر </a:t>
                          </a:r>
                          <a:r>
                            <a:rPr lang="en-US" sz="1800">
                              <a:effectLst/>
                              <a:cs typeface="B Nazanin" panose="00000400000000000000" pitchFamily="2" charset="-78"/>
                            </a:rPr>
                            <a:t>0.0</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620133013"/>
                      </a:ext>
                    </a:extLst>
                  </a:tr>
                  <a:tr h="199785">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max(double x, double y)</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مقدار ماکزیمم </a:t>
                          </a:r>
                          <a:r>
                            <a:rPr lang="en-US" sz="1800" dirty="0">
                              <a:effectLst/>
                              <a:cs typeface="B Nazanin" panose="00000400000000000000" pitchFamily="2" charset="-78"/>
                            </a:rPr>
                            <a:t>x</a:t>
                          </a:r>
                          <a:r>
                            <a:rPr lang="fa-IR" sz="1800" dirty="0">
                              <a:effectLst/>
                              <a:cs typeface="B Nazanin" panose="00000400000000000000" pitchFamily="2" charset="-78"/>
                            </a:rPr>
                            <a:t> و </a:t>
                          </a:r>
                          <a:r>
                            <a:rPr lang="en-US" sz="1800" dirty="0">
                              <a:effectLst/>
                              <a:cs typeface="B Nazanin" panose="00000400000000000000" pitchFamily="2" charset="-78"/>
                            </a:rPr>
                            <a:t>y</a:t>
                          </a:r>
                          <a:r>
                            <a:rPr lang="fa-IR" sz="1800" dirty="0">
                              <a:effectLst/>
                              <a:cs typeface="B Nazanin" panose="00000400000000000000" pitchFamily="2" charset="-78"/>
                            </a:rPr>
                            <a:t> را برمی‌گرداند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dirty="0" err="1">
                              <a:effectLst/>
                              <a:cs typeface="B Nazanin" panose="00000400000000000000" pitchFamily="2" charset="-78"/>
                            </a:rPr>
                            <a:t>Math.max</a:t>
                          </a:r>
                          <a:r>
                            <a:rPr lang="en-US" sz="1800" dirty="0">
                              <a:effectLst/>
                              <a:cs typeface="B Nazanin" panose="00000400000000000000" pitchFamily="2" charset="-78"/>
                            </a:rPr>
                            <a:t>(3.56,4.72) </a:t>
                          </a:r>
                          <a:r>
                            <a:rPr lang="fa-IR" sz="1800" dirty="0">
                              <a:effectLst/>
                              <a:cs typeface="B Nazanin" panose="00000400000000000000" pitchFamily="2" charset="-78"/>
                            </a:rPr>
                            <a:t> برابر </a:t>
                          </a:r>
                          <a:r>
                            <a:rPr lang="en-US" sz="1800" dirty="0">
                              <a:effectLst/>
                              <a:cs typeface="B Nazanin" panose="00000400000000000000" pitchFamily="2" charset="-78"/>
                            </a:rPr>
                            <a:t>4.72 </a:t>
                          </a:r>
                          <a:r>
                            <a:rPr lang="fa-IR" sz="1800" dirty="0">
                              <a:effectLst/>
                              <a:cs typeface="B Nazanin" panose="00000400000000000000" pitchFamily="2" charset="-78"/>
                            </a:rPr>
                            <a:t> است</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601803228"/>
                      </a:ext>
                    </a:extLst>
                  </a:tr>
                  <a:tr h="199785">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max(int a, int b)</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int</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مقدار ماکزیمم </a:t>
                          </a:r>
                          <a:r>
                            <a:rPr lang="en-US" sz="1800" dirty="0">
                              <a:effectLst/>
                              <a:cs typeface="B Nazanin" panose="00000400000000000000" pitchFamily="2" charset="-78"/>
                            </a:rPr>
                            <a:t>a</a:t>
                          </a:r>
                          <a:r>
                            <a:rPr lang="fa-IR" sz="1800" dirty="0">
                              <a:effectLst/>
                              <a:cs typeface="B Nazanin" panose="00000400000000000000" pitchFamily="2" charset="-78"/>
                            </a:rPr>
                            <a:t> و </a:t>
                          </a:r>
                          <a:r>
                            <a:rPr lang="en-US" sz="1800" dirty="0">
                              <a:effectLst/>
                              <a:cs typeface="B Nazanin" panose="00000400000000000000" pitchFamily="2" charset="-78"/>
                            </a:rPr>
                            <a:t>b</a:t>
                          </a:r>
                          <a:r>
                            <a:rPr lang="fa-IR" sz="1800" dirty="0">
                              <a:effectLst/>
                              <a:cs typeface="B Nazanin" panose="00000400000000000000" pitchFamily="2" charset="-78"/>
                            </a:rPr>
                            <a:t> را برمی‌گرداند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dirty="0" err="1">
                              <a:effectLst/>
                              <a:cs typeface="B Nazanin" panose="00000400000000000000" pitchFamily="2" charset="-78"/>
                            </a:rPr>
                            <a:t>Math.max</a:t>
                          </a:r>
                          <a:r>
                            <a:rPr lang="en-US" sz="1800" dirty="0">
                              <a:effectLst/>
                              <a:cs typeface="B Nazanin" panose="00000400000000000000" pitchFamily="2" charset="-78"/>
                            </a:rPr>
                            <a:t>(3,4) </a:t>
                          </a:r>
                          <a:r>
                            <a:rPr lang="fa-IR" sz="1800" dirty="0">
                              <a:effectLst/>
                              <a:cs typeface="B Nazanin" panose="00000400000000000000" pitchFamily="2" charset="-78"/>
                            </a:rPr>
                            <a:t> برابر</a:t>
                          </a:r>
                          <a:r>
                            <a:rPr lang="en-US" sz="1800" dirty="0">
                              <a:effectLst/>
                              <a:cs typeface="B Nazanin" panose="00000400000000000000" pitchFamily="2" charset="-78"/>
                            </a:rPr>
                            <a:t>4 </a:t>
                          </a:r>
                          <a:r>
                            <a:rPr lang="fa-IR" sz="1800" dirty="0">
                              <a:effectLst/>
                              <a:cs typeface="B Nazanin" panose="00000400000000000000" pitchFamily="2" charset="-78"/>
                            </a:rPr>
                            <a:t> است</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1727343518"/>
                      </a:ext>
                    </a:extLst>
                  </a:tr>
                  <a:tr h="199785">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min(double x, double y)</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مقدار مینیمم </a:t>
                          </a:r>
                          <a:r>
                            <a:rPr lang="en-US" sz="1800" dirty="0">
                              <a:effectLst/>
                              <a:cs typeface="B Nazanin" panose="00000400000000000000" pitchFamily="2" charset="-78"/>
                            </a:rPr>
                            <a:t>x</a:t>
                          </a:r>
                          <a:r>
                            <a:rPr lang="fa-IR" sz="1800" dirty="0">
                              <a:effectLst/>
                              <a:cs typeface="B Nazanin" panose="00000400000000000000" pitchFamily="2" charset="-78"/>
                            </a:rPr>
                            <a:t> و </a:t>
                          </a:r>
                          <a:r>
                            <a:rPr lang="en-US" sz="1800" dirty="0">
                              <a:effectLst/>
                              <a:cs typeface="B Nazanin" panose="00000400000000000000" pitchFamily="2" charset="-78"/>
                            </a:rPr>
                            <a:t>y</a:t>
                          </a:r>
                          <a:r>
                            <a:rPr lang="fa-IR" sz="1800" dirty="0">
                              <a:effectLst/>
                              <a:cs typeface="B Nazanin" panose="00000400000000000000" pitchFamily="2" charset="-78"/>
                            </a:rPr>
                            <a:t> را برمی‌گرداند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Math.max(3.0,4.0) </a:t>
                          </a:r>
                          <a:r>
                            <a:rPr lang="fa-IR" sz="1800">
                              <a:effectLst/>
                              <a:cs typeface="B Nazanin" panose="00000400000000000000" pitchFamily="2" charset="-78"/>
                            </a:rPr>
                            <a:t> برابر </a:t>
                          </a:r>
                          <a:r>
                            <a:rPr lang="en-US" sz="1800">
                              <a:effectLst/>
                              <a:cs typeface="B Nazanin" panose="00000400000000000000" pitchFamily="2" charset="-78"/>
                            </a:rPr>
                            <a:t>3.0 </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2182462186"/>
                      </a:ext>
                    </a:extLst>
                  </a:tr>
                  <a:tr h="199785">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min(int a, int b)</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int</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مقدار مینیمم </a:t>
                          </a:r>
                          <a:r>
                            <a:rPr lang="en-US" sz="1800" dirty="0">
                              <a:effectLst/>
                              <a:cs typeface="B Nazanin" panose="00000400000000000000" pitchFamily="2" charset="-78"/>
                            </a:rPr>
                            <a:t>a</a:t>
                          </a:r>
                          <a:r>
                            <a:rPr lang="fa-IR" sz="1800" dirty="0">
                              <a:effectLst/>
                              <a:cs typeface="B Nazanin" panose="00000400000000000000" pitchFamily="2" charset="-78"/>
                            </a:rPr>
                            <a:t> و </a:t>
                          </a:r>
                          <a:r>
                            <a:rPr lang="en-US" sz="1800" dirty="0">
                              <a:effectLst/>
                              <a:cs typeface="B Nazanin" panose="00000400000000000000" pitchFamily="2" charset="-78"/>
                            </a:rPr>
                            <a:t>b</a:t>
                          </a:r>
                          <a:r>
                            <a:rPr lang="fa-IR" sz="1800" dirty="0">
                              <a:effectLst/>
                              <a:cs typeface="B Nazanin" panose="00000400000000000000" pitchFamily="2" charset="-78"/>
                            </a:rPr>
                            <a:t> را برمی‌گرداند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Math.min(23,14) </a:t>
                          </a:r>
                          <a:r>
                            <a:rPr lang="fa-IR" sz="1800">
                              <a:effectLst/>
                              <a:cs typeface="B Nazanin" panose="00000400000000000000" pitchFamily="2" charset="-78"/>
                            </a:rPr>
                            <a:t> برابر</a:t>
                          </a:r>
                          <a:r>
                            <a:rPr lang="en-US" sz="1800">
                              <a:effectLst/>
                              <a:cs typeface="B Nazanin" panose="00000400000000000000" pitchFamily="2" charset="-78"/>
                            </a:rPr>
                            <a:t>14 </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439245231"/>
                      </a:ext>
                    </a:extLst>
                  </a:tr>
                  <a:tr h="599355">
                    <a:tc>
                      <a:txBody>
                        <a:bodyPr/>
                        <a:lstStyle/>
                        <a:p>
                          <a:pPr marL="0" marR="0" algn="ctr" rtl="1">
                            <a:lnSpc>
                              <a:spcPct val="107000"/>
                            </a:lnSpc>
                            <a:spcBef>
                              <a:spcPts val="0"/>
                            </a:spcBef>
                            <a:spcAft>
                              <a:spcPts val="0"/>
                            </a:spcAft>
                          </a:pPr>
                          <a:r>
                            <a:rPr lang="en-US" sz="1800" dirty="0">
                              <a:effectLst/>
                              <a:latin typeface="Courier New" panose="02070309020205020404" pitchFamily="49" charset="0"/>
                              <a:cs typeface="Courier New" panose="02070309020205020404" pitchFamily="49" charset="0"/>
                            </a:rPr>
                            <a:t>random()</a:t>
                          </a:r>
                          <a:endPar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dirty="0">
                              <a:effectLst/>
                              <a:latin typeface="Courier New" panose="02070309020205020404" pitchFamily="49" charset="0"/>
                              <a:cs typeface="Courier New" panose="02070309020205020404" pitchFamily="49" charset="0"/>
                            </a:rPr>
                            <a:t>double</a:t>
                          </a:r>
                          <a:endPar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یک عدد تصادفی در بازه‌ی </a:t>
                          </a:r>
                          <a:r>
                            <a:rPr lang="en-US" sz="1800" dirty="0">
                              <a:effectLst/>
                              <a:cs typeface="B Nazanin" panose="00000400000000000000" pitchFamily="2" charset="-78"/>
                              <a:sym typeface="Symbol" panose="05050102010706020507" pitchFamily="18" charset="2"/>
                            </a:rPr>
                            <a:t></a:t>
                          </a:r>
                          <a:r>
                            <a:rPr lang="fa-IR" sz="1800" dirty="0">
                              <a:effectLst/>
                              <a:cs typeface="B Nazanin" panose="00000400000000000000" pitchFamily="2" charset="-78"/>
                            </a:rPr>
                            <a:t> تولید می‌کند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dirty="0" err="1">
                              <a:effectLst/>
                              <a:cs typeface="B Nazanin" panose="00000400000000000000" pitchFamily="2" charset="-78"/>
                            </a:rPr>
                            <a:t>Math.random</a:t>
                          </a:r>
                          <a:r>
                            <a:rPr lang="en-US" sz="1800" dirty="0">
                              <a:effectLst/>
                              <a:cs typeface="B Nazanin" panose="00000400000000000000" pitchFamily="2" charset="-78"/>
                            </a:rPr>
                            <a:t>() </a:t>
                          </a:r>
                          <a:r>
                            <a:rPr lang="fa-IR" sz="1800" dirty="0">
                              <a:effectLst/>
                              <a:cs typeface="B Nazanin" panose="00000400000000000000" pitchFamily="2" charset="-78"/>
                            </a:rPr>
                            <a:t>می‌تواند  </a:t>
                          </a:r>
                          <a:r>
                            <a:rPr lang="en-US" sz="1800" dirty="0">
                              <a:effectLst/>
                              <a:cs typeface="B Nazanin" panose="00000400000000000000" pitchFamily="2" charset="-78"/>
                            </a:rPr>
                            <a:t>0.09606033095156585</a:t>
                          </a:r>
                          <a:r>
                            <a:rPr lang="fa-IR" sz="1800" dirty="0">
                              <a:effectLst/>
                              <a:cs typeface="B Nazanin" panose="00000400000000000000" pitchFamily="2" charset="-78"/>
                            </a:rPr>
                            <a:t>، یا   </a:t>
                          </a:r>
                          <a:r>
                            <a:rPr lang="en-US" sz="1800" dirty="0">
                              <a:effectLst/>
                              <a:cs typeface="B Nazanin" panose="00000400000000000000" pitchFamily="2" charset="-78"/>
                            </a:rPr>
                            <a:t>0.32857106733860353 </a:t>
                          </a:r>
                          <a:r>
                            <a:rPr lang="ar-SA" sz="1800" dirty="0">
                              <a:effectLst/>
                              <a:cs typeface="B Nazanin" panose="00000400000000000000" pitchFamily="2" charset="-78"/>
                            </a:rPr>
                            <a:t>یا ... باشد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1275792415"/>
                      </a:ext>
                    </a:extLst>
                  </a:tr>
                </a:tbl>
              </a:graphicData>
            </a:graphic>
          </p:graphicFrame>
        </mc:Choice>
        <mc:Fallback xmlns="">
          <p:graphicFrame>
            <p:nvGraphicFramePr>
              <p:cNvPr id="4" name="Table 3">
                <a:extLst>
                  <a:ext uri="{FF2B5EF4-FFF2-40B4-BE49-F238E27FC236}">
                    <a16:creationId xmlns:a16="http://schemas.microsoft.com/office/drawing/2014/main" id="{74805712-4B9D-BE2C-0420-C60F67111BED}"/>
                  </a:ext>
                </a:extLst>
              </p:cNvPr>
              <p:cNvGraphicFramePr>
                <a:graphicFrameLocks noGrp="1"/>
              </p:cNvGraphicFramePr>
              <p:nvPr>
                <p:extLst>
                  <p:ext uri="{D42A27DB-BD31-4B8C-83A1-F6EECF244321}">
                    <p14:modId xmlns:p14="http://schemas.microsoft.com/office/powerpoint/2010/main" val="1161053128"/>
                  </p:ext>
                </p:extLst>
              </p:nvPr>
            </p:nvGraphicFramePr>
            <p:xfrm>
              <a:off x="503339" y="2113901"/>
              <a:ext cx="11348456" cy="4402455"/>
            </p:xfrm>
            <a:graphic>
              <a:graphicData uri="http://schemas.openxmlformats.org/drawingml/2006/table">
                <a:tbl>
                  <a:tblPr rtl="1" firstRow="1" firstCol="1" bandRow="1"/>
                  <a:tblGrid>
                    <a:gridCol w="2837114">
                      <a:extLst>
                        <a:ext uri="{9D8B030D-6E8A-4147-A177-3AD203B41FA5}">
                          <a16:colId xmlns:a16="http://schemas.microsoft.com/office/drawing/2014/main" val="636808772"/>
                        </a:ext>
                      </a:extLst>
                    </a:gridCol>
                    <a:gridCol w="2837114">
                      <a:extLst>
                        <a:ext uri="{9D8B030D-6E8A-4147-A177-3AD203B41FA5}">
                          <a16:colId xmlns:a16="http://schemas.microsoft.com/office/drawing/2014/main" val="3866916175"/>
                        </a:ext>
                      </a:extLst>
                    </a:gridCol>
                    <a:gridCol w="2837114">
                      <a:extLst>
                        <a:ext uri="{9D8B030D-6E8A-4147-A177-3AD203B41FA5}">
                          <a16:colId xmlns:a16="http://schemas.microsoft.com/office/drawing/2014/main" val="1979451247"/>
                        </a:ext>
                      </a:extLst>
                    </a:gridCol>
                    <a:gridCol w="2837114">
                      <a:extLst>
                        <a:ext uri="{9D8B030D-6E8A-4147-A177-3AD203B41FA5}">
                          <a16:colId xmlns:a16="http://schemas.microsoft.com/office/drawing/2014/main" val="4073606851"/>
                        </a:ext>
                      </a:extLst>
                    </a:gridCol>
                  </a:tblGrid>
                  <a:tr h="293497">
                    <a:tc>
                      <a:txBody>
                        <a:bodyPr/>
                        <a:lstStyle/>
                        <a:p>
                          <a:pPr marL="0" marR="0" algn="ctr" rtl="1">
                            <a:lnSpc>
                              <a:spcPct val="107000"/>
                            </a:lnSpc>
                            <a:spcBef>
                              <a:spcPts val="0"/>
                            </a:spcBef>
                            <a:spcAft>
                              <a:spcPts val="0"/>
                            </a:spcAft>
                          </a:pPr>
                          <a:r>
                            <a:rPr lang="fa-IR" sz="1800" b="1" dirty="0">
                              <a:effectLst/>
                              <a:cs typeface="B Nazanin" panose="00000400000000000000" pitchFamily="2" charset="-78"/>
                            </a:rPr>
                            <a:t>متد</a:t>
                          </a:r>
                          <a:endParaRPr lang="en-US" sz="1800" b="1"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1800" b="1">
                              <a:effectLst/>
                              <a:cs typeface="B Nazanin" panose="00000400000000000000" pitchFamily="2" charset="-78"/>
                            </a:rPr>
                            <a:t>نوع خروجی</a:t>
                          </a:r>
                          <a:endParaRPr lang="en-US" sz="1800" b="1">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1800" b="1">
                              <a:effectLst/>
                              <a:cs typeface="B Nazanin" panose="00000400000000000000" pitchFamily="2" charset="-78"/>
                            </a:rPr>
                            <a:t>عملکرد</a:t>
                          </a:r>
                          <a:endParaRPr lang="en-US" sz="1800" b="1">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1800" b="1" dirty="0">
                              <a:effectLst/>
                              <a:cs typeface="B Nazanin" panose="00000400000000000000" pitchFamily="2" charset="-78"/>
                            </a:rPr>
                            <a:t>مثال</a:t>
                          </a:r>
                          <a:endParaRPr lang="en-US" sz="1800" b="1"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045864892"/>
                      </a:ext>
                    </a:extLst>
                  </a:tr>
                  <a:tr h="293497">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sqrt(double x)</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dirty="0">
                              <a:effectLst/>
                              <a:latin typeface="Courier New" panose="02070309020205020404" pitchFamily="49" charset="0"/>
                              <a:cs typeface="Courier New" panose="02070309020205020404" pitchFamily="49" charset="0"/>
                            </a:rPr>
                            <a:t>double</a:t>
                          </a:r>
                          <a:endPar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ریشه‌ی دوم </a:t>
                          </a:r>
                          <a:r>
                            <a:rPr lang="en-US" sz="1800" dirty="0">
                              <a:effectLst/>
                              <a:cs typeface="B Nazanin" panose="00000400000000000000" pitchFamily="2" charset="-78"/>
                            </a:rPr>
                            <a:t>x</a:t>
                          </a:r>
                          <a:r>
                            <a:rPr lang="fa-IR" sz="1800" dirty="0">
                              <a:effectLst/>
                              <a:cs typeface="B Nazanin" panose="00000400000000000000" pitchFamily="2" charset="-78"/>
                            </a:rPr>
                            <a:t> را برمی‌گرداند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dirty="0" err="1">
                              <a:effectLst/>
                              <a:cs typeface="B Nazanin" panose="00000400000000000000" pitchFamily="2" charset="-78"/>
                            </a:rPr>
                            <a:t>Math.sqrt</a:t>
                          </a:r>
                          <a:r>
                            <a:rPr lang="en-US" sz="1800" dirty="0">
                              <a:effectLst/>
                              <a:cs typeface="B Nazanin" panose="00000400000000000000" pitchFamily="2" charset="-78"/>
                            </a:rPr>
                            <a:t>(900.0)</a:t>
                          </a:r>
                          <a:r>
                            <a:rPr lang="fa-IR" sz="1800" dirty="0">
                              <a:effectLst/>
                              <a:cs typeface="B Nazanin" panose="00000400000000000000" pitchFamily="2" charset="-78"/>
                            </a:rPr>
                            <a:t> برابر </a:t>
                          </a:r>
                          <a:r>
                            <a:rPr lang="en-US" sz="1800" dirty="0">
                              <a:effectLst/>
                              <a:cs typeface="B Nazanin" panose="00000400000000000000" pitchFamily="2" charset="-78"/>
                            </a:rPr>
                            <a:t>30.0</a:t>
                          </a:r>
                          <a:r>
                            <a:rPr lang="fa-IR" sz="1800" dirty="0">
                              <a:effectLst/>
                              <a:cs typeface="B Nazanin" panose="00000400000000000000" pitchFamily="2" charset="-78"/>
                            </a:rPr>
                            <a:t> است</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798533808"/>
                      </a:ext>
                    </a:extLst>
                  </a:tr>
                  <a:tr h="586994">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exp(double x)</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dirty="0">
                              <a:effectLst/>
                              <a:latin typeface="Courier New" panose="02070309020205020404" pitchFamily="49" charset="0"/>
                              <a:cs typeface="Courier New" panose="02070309020205020404" pitchFamily="49" charset="0"/>
                            </a:rPr>
                            <a:t>double</a:t>
                          </a:r>
                          <a:endPar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endParaRPr lang="fa-IR"/>
                        </a:p>
                      </a:txBody>
                      <a:tcPr marL="50445" marR="50445" marT="0" marB="0">
                        <a:blipFill>
                          <a:blip r:embed="rId2"/>
                          <a:stretch>
                            <a:fillRect l="-200645" t="-106186" r="-100645" b="-573196"/>
                          </a:stretch>
                        </a:blipFill>
                      </a:tcPr>
                    </a:tc>
                    <a:tc>
                      <a:txBody>
                        <a:bodyPr/>
                        <a:lstStyle/>
                        <a:p>
                          <a:pPr marL="0" marR="0" algn="r" rtl="1">
                            <a:lnSpc>
                              <a:spcPct val="107000"/>
                            </a:lnSpc>
                            <a:spcBef>
                              <a:spcPts val="0"/>
                            </a:spcBef>
                            <a:spcAft>
                              <a:spcPts val="0"/>
                            </a:spcAft>
                          </a:pPr>
                          <a:r>
                            <a:rPr lang="en-US" sz="1800">
                              <a:effectLst/>
                              <a:cs typeface="B Nazanin" panose="00000400000000000000" pitchFamily="2" charset="-78"/>
                            </a:rPr>
                            <a:t>Math.exp(2.0)</a:t>
                          </a:r>
                          <a:r>
                            <a:rPr lang="fa-IR" sz="1800">
                              <a:effectLst/>
                              <a:cs typeface="B Nazanin" panose="00000400000000000000" pitchFamily="2" charset="-78"/>
                            </a:rPr>
                            <a:t> برابر </a:t>
                          </a:r>
                          <a:r>
                            <a:rPr lang="en-US" sz="1800">
                              <a:effectLst/>
                              <a:cs typeface="B Nazanin" panose="00000400000000000000" pitchFamily="2" charset="-78"/>
                            </a:rPr>
                            <a:t>7.38905609893065</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2769981819"/>
                      </a:ext>
                    </a:extLst>
                  </a:tr>
                  <a:tr h="293497">
                    <a:tc>
                      <a:txBody>
                        <a:bodyPr/>
                        <a:lstStyle/>
                        <a:p>
                          <a:pPr marL="0" marR="0" algn="ctr" rtl="1">
                            <a:lnSpc>
                              <a:spcPct val="107000"/>
                            </a:lnSpc>
                            <a:spcBef>
                              <a:spcPts val="0"/>
                            </a:spcBef>
                            <a:spcAft>
                              <a:spcPts val="0"/>
                            </a:spcAft>
                          </a:pPr>
                          <a:r>
                            <a:rPr lang="en-US" sz="1800" dirty="0">
                              <a:effectLst/>
                              <a:latin typeface="Courier New" panose="02070309020205020404" pitchFamily="49" charset="0"/>
                              <a:cs typeface="Courier New" panose="02070309020205020404" pitchFamily="49" charset="0"/>
                            </a:rPr>
                            <a:t>log(double x)</a:t>
                          </a:r>
                          <a:endPar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لگاریتم </a:t>
                          </a:r>
                          <a:r>
                            <a:rPr lang="en-US" sz="1800" dirty="0">
                              <a:effectLst/>
                              <a:cs typeface="B Nazanin" panose="00000400000000000000" pitchFamily="2" charset="-78"/>
                            </a:rPr>
                            <a:t>x</a:t>
                          </a:r>
                          <a:r>
                            <a:rPr lang="fa-IR" sz="1800" dirty="0">
                              <a:effectLst/>
                              <a:cs typeface="B Nazanin" panose="00000400000000000000" pitchFamily="2" charset="-78"/>
                            </a:rPr>
                            <a:t> در مبنای عدد نپر</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Math.log(1.0)</a:t>
                          </a:r>
                          <a:r>
                            <a:rPr lang="fa-IR" sz="1800">
                              <a:effectLst/>
                              <a:cs typeface="B Nazanin" panose="00000400000000000000" pitchFamily="2" charset="-78"/>
                            </a:rPr>
                            <a:t> برابر </a:t>
                          </a:r>
                          <a:r>
                            <a:rPr lang="en-US" sz="1800">
                              <a:effectLst/>
                              <a:cs typeface="B Nazanin" panose="00000400000000000000" pitchFamily="2" charset="-78"/>
                            </a:rPr>
                            <a:t>0.0</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620133013"/>
                      </a:ext>
                    </a:extLst>
                  </a:tr>
                  <a:tr h="586994">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max(double x, double y)</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مقدار ماکزیمم </a:t>
                          </a:r>
                          <a:r>
                            <a:rPr lang="en-US" sz="1800" dirty="0">
                              <a:effectLst/>
                              <a:cs typeface="B Nazanin" panose="00000400000000000000" pitchFamily="2" charset="-78"/>
                            </a:rPr>
                            <a:t>x</a:t>
                          </a:r>
                          <a:r>
                            <a:rPr lang="fa-IR" sz="1800" dirty="0">
                              <a:effectLst/>
                              <a:cs typeface="B Nazanin" panose="00000400000000000000" pitchFamily="2" charset="-78"/>
                            </a:rPr>
                            <a:t> و </a:t>
                          </a:r>
                          <a:r>
                            <a:rPr lang="en-US" sz="1800" dirty="0">
                              <a:effectLst/>
                              <a:cs typeface="B Nazanin" panose="00000400000000000000" pitchFamily="2" charset="-78"/>
                            </a:rPr>
                            <a:t>y</a:t>
                          </a:r>
                          <a:r>
                            <a:rPr lang="fa-IR" sz="1800" dirty="0">
                              <a:effectLst/>
                              <a:cs typeface="B Nazanin" panose="00000400000000000000" pitchFamily="2" charset="-78"/>
                            </a:rPr>
                            <a:t> را برمی‌گرداند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dirty="0" err="1">
                              <a:effectLst/>
                              <a:cs typeface="B Nazanin" panose="00000400000000000000" pitchFamily="2" charset="-78"/>
                            </a:rPr>
                            <a:t>Math.max</a:t>
                          </a:r>
                          <a:r>
                            <a:rPr lang="en-US" sz="1800" dirty="0">
                              <a:effectLst/>
                              <a:cs typeface="B Nazanin" panose="00000400000000000000" pitchFamily="2" charset="-78"/>
                            </a:rPr>
                            <a:t>(3.56,4.72) </a:t>
                          </a:r>
                          <a:r>
                            <a:rPr lang="fa-IR" sz="1800" dirty="0">
                              <a:effectLst/>
                              <a:cs typeface="B Nazanin" panose="00000400000000000000" pitchFamily="2" charset="-78"/>
                            </a:rPr>
                            <a:t> برابر </a:t>
                          </a:r>
                          <a:r>
                            <a:rPr lang="en-US" sz="1800" dirty="0">
                              <a:effectLst/>
                              <a:cs typeface="B Nazanin" panose="00000400000000000000" pitchFamily="2" charset="-78"/>
                            </a:rPr>
                            <a:t>4.72 </a:t>
                          </a:r>
                          <a:r>
                            <a:rPr lang="fa-IR" sz="1800" dirty="0">
                              <a:effectLst/>
                              <a:cs typeface="B Nazanin" panose="00000400000000000000" pitchFamily="2" charset="-78"/>
                            </a:rPr>
                            <a:t> است</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601803228"/>
                      </a:ext>
                    </a:extLst>
                  </a:tr>
                  <a:tr h="293497">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max(int a, int b)</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int</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مقدار ماکزیمم </a:t>
                          </a:r>
                          <a:r>
                            <a:rPr lang="en-US" sz="1800" dirty="0">
                              <a:effectLst/>
                              <a:cs typeface="B Nazanin" panose="00000400000000000000" pitchFamily="2" charset="-78"/>
                            </a:rPr>
                            <a:t>a</a:t>
                          </a:r>
                          <a:r>
                            <a:rPr lang="fa-IR" sz="1800" dirty="0">
                              <a:effectLst/>
                              <a:cs typeface="B Nazanin" panose="00000400000000000000" pitchFamily="2" charset="-78"/>
                            </a:rPr>
                            <a:t> و </a:t>
                          </a:r>
                          <a:r>
                            <a:rPr lang="en-US" sz="1800" dirty="0">
                              <a:effectLst/>
                              <a:cs typeface="B Nazanin" panose="00000400000000000000" pitchFamily="2" charset="-78"/>
                            </a:rPr>
                            <a:t>b</a:t>
                          </a:r>
                          <a:r>
                            <a:rPr lang="fa-IR" sz="1800" dirty="0">
                              <a:effectLst/>
                              <a:cs typeface="B Nazanin" panose="00000400000000000000" pitchFamily="2" charset="-78"/>
                            </a:rPr>
                            <a:t> را برمی‌گرداند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dirty="0" err="1">
                              <a:effectLst/>
                              <a:cs typeface="B Nazanin" panose="00000400000000000000" pitchFamily="2" charset="-78"/>
                            </a:rPr>
                            <a:t>Math.max</a:t>
                          </a:r>
                          <a:r>
                            <a:rPr lang="en-US" sz="1800" dirty="0">
                              <a:effectLst/>
                              <a:cs typeface="B Nazanin" panose="00000400000000000000" pitchFamily="2" charset="-78"/>
                            </a:rPr>
                            <a:t>(3,4) </a:t>
                          </a:r>
                          <a:r>
                            <a:rPr lang="fa-IR" sz="1800" dirty="0">
                              <a:effectLst/>
                              <a:cs typeface="B Nazanin" panose="00000400000000000000" pitchFamily="2" charset="-78"/>
                            </a:rPr>
                            <a:t> برابر</a:t>
                          </a:r>
                          <a:r>
                            <a:rPr lang="en-US" sz="1800" dirty="0">
                              <a:effectLst/>
                              <a:cs typeface="B Nazanin" panose="00000400000000000000" pitchFamily="2" charset="-78"/>
                            </a:rPr>
                            <a:t>4 </a:t>
                          </a:r>
                          <a:r>
                            <a:rPr lang="fa-IR" sz="1800" dirty="0">
                              <a:effectLst/>
                              <a:cs typeface="B Nazanin" panose="00000400000000000000" pitchFamily="2" charset="-78"/>
                            </a:rPr>
                            <a:t> است</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1727343518"/>
                      </a:ext>
                    </a:extLst>
                  </a:tr>
                  <a:tr h="586994">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min(double x, double y)</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مقدار مینیمم </a:t>
                          </a:r>
                          <a:r>
                            <a:rPr lang="en-US" sz="1800" dirty="0">
                              <a:effectLst/>
                              <a:cs typeface="B Nazanin" panose="00000400000000000000" pitchFamily="2" charset="-78"/>
                            </a:rPr>
                            <a:t>x</a:t>
                          </a:r>
                          <a:r>
                            <a:rPr lang="fa-IR" sz="1800" dirty="0">
                              <a:effectLst/>
                              <a:cs typeface="B Nazanin" panose="00000400000000000000" pitchFamily="2" charset="-78"/>
                            </a:rPr>
                            <a:t> و </a:t>
                          </a:r>
                          <a:r>
                            <a:rPr lang="en-US" sz="1800" dirty="0">
                              <a:effectLst/>
                              <a:cs typeface="B Nazanin" panose="00000400000000000000" pitchFamily="2" charset="-78"/>
                            </a:rPr>
                            <a:t>y</a:t>
                          </a:r>
                          <a:r>
                            <a:rPr lang="fa-IR" sz="1800" dirty="0">
                              <a:effectLst/>
                              <a:cs typeface="B Nazanin" panose="00000400000000000000" pitchFamily="2" charset="-78"/>
                            </a:rPr>
                            <a:t> را برمی‌گرداند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Math.max(3.0,4.0) </a:t>
                          </a:r>
                          <a:r>
                            <a:rPr lang="fa-IR" sz="1800">
                              <a:effectLst/>
                              <a:cs typeface="B Nazanin" panose="00000400000000000000" pitchFamily="2" charset="-78"/>
                            </a:rPr>
                            <a:t> برابر </a:t>
                          </a:r>
                          <a:r>
                            <a:rPr lang="en-US" sz="1800">
                              <a:effectLst/>
                              <a:cs typeface="B Nazanin" panose="00000400000000000000" pitchFamily="2" charset="-78"/>
                            </a:rPr>
                            <a:t>3.0 </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2182462186"/>
                      </a:ext>
                    </a:extLst>
                  </a:tr>
                  <a:tr h="293497">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min(int a, int b)</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int</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مقدار مینیمم </a:t>
                          </a:r>
                          <a:r>
                            <a:rPr lang="en-US" sz="1800" dirty="0">
                              <a:effectLst/>
                              <a:cs typeface="B Nazanin" panose="00000400000000000000" pitchFamily="2" charset="-78"/>
                            </a:rPr>
                            <a:t>a</a:t>
                          </a:r>
                          <a:r>
                            <a:rPr lang="fa-IR" sz="1800" dirty="0">
                              <a:effectLst/>
                              <a:cs typeface="B Nazanin" panose="00000400000000000000" pitchFamily="2" charset="-78"/>
                            </a:rPr>
                            <a:t> و </a:t>
                          </a:r>
                          <a:r>
                            <a:rPr lang="en-US" sz="1800" dirty="0">
                              <a:effectLst/>
                              <a:cs typeface="B Nazanin" panose="00000400000000000000" pitchFamily="2" charset="-78"/>
                            </a:rPr>
                            <a:t>b</a:t>
                          </a:r>
                          <a:r>
                            <a:rPr lang="fa-IR" sz="1800" dirty="0">
                              <a:effectLst/>
                              <a:cs typeface="B Nazanin" panose="00000400000000000000" pitchFamily="2" charset="-78"/>
                            </a:rPr>
                            <a:t> را برمی‌گرداند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Math.min(23,14) </a:t>
                          </a:r>
                          <a:r>
                            <a:rPr lang="fa-IR" sz="1800">
                              <a:effectLst/>
                              <a:cs typeface="B Nazanin" panose="00000400000000000000" pitchFamily="2" charset="-78"/>
                            </a:rPr>
                            <a:t> برابر</a:t>
                          </a:r>
                          <a:r>
                            <a:rPr lang="en-US" sz="1800">
                              <a:effectLst/>
                              <a:cs typeface="B Nazanin" panose="00000400000000000000" pitchFamily="2" charset="-78"/>
                            </a:rPr>
                            <a:t>14 </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439245231"/>
                      </a:ext>
                    </a:extLst>
                  </a:tr>
                  <a:tr h="1173988">
                    <a:tc>
                      <a:txBody>
                        <a:bodyPr/>
                        <a:lstStyle/>
                        <a:p>
                          <a:pPr marL="0" marR="0" algn="ctr" rtl="1">
                            <a:lnSpc>
                              <a:spcPct val="107000"/>
                            </a:lnSpc>
                            <a:spcBef>
                              <a:spcPts val="0"/>
                            </a:spcBef>
                            <a:spcAft>
                              <a:spcPts val="0"/>
                            </a:spcAft>
                          </a:pPr>
                          <a:r>
                            <a:rPr lang="en-US" sz="1800" dirty="0">
                              <a:effectLst/>
                              <a:latin typeface="Courier New" panose="02070309020205020404" pitchFamily="49" charset="0"/>
                              <a:cs typeface="Courier New" panose="02070309020205020404" pitchFamily="49" charset="0"/>
                            </a:rPr>
                            <a:t>random()</a:t>
                          </a:r>
                          <a:endPar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dirty="0">
                              <a:effectLst/>
                              <a:latin typeface="Courier New" panose="02070309020205020404" pitchFamily="49" charset="0"/>
                              <a:cs typeface="Courier New" panose="02070309020205020404" pitchFamily="49" charset="0"/>
                            </a:rPr>
                            <a:t>double</a:t>
                          </a:r>
                          <a:endPar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یک عدد تصادفی در بازه‌ی </a:t>
                          </a:r>
                          <a:r>
                            <a:rPr lang="en-US" sz="1800" dirty="0">
                              <a:effectLst/>
                              <a:cs typeface="B Nazanin" panose="00000400000000000000" pitchFamily="2" charset="-78"/>
                              <a:sym typeface="Symbol" panose="05050102010706020507" pitchFamily="18" charset="2"/>
                            </a:rPr>
                            <a:t></a:t>
                          </a:r>
                          <a:r>
                            <a:rPr lang="fa-IR" sz="1800" dirty="0">
                              <a:effectLst/>
                              <a:cs typeface="B Nazanin" panose="00000400000000000000" pitchFamily="2" charset="-78"/>
                            </a:rPr>
                            <a:t> تولید می‌کند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dirty="0" err="1">
                              <a:effectLst/>
                              <a:cs typeface="B Nazanin" panose="00000400000000000000" pitchFamily="2" charset="-78"/>
                            </a:rPr>
                            <a:t>Math.random</a:t>
                          </a:r>
                          <a:r>
                            <a:rPr lang="en-US" sz="1800" dirty="0">
                              <a:effectLst/>
                              <a:cs typeface="B Nazanin" panose="00000400000000000000" pitchFamily="2" charset="-78"/>
                            </a:rPr>
                            <a:t>() </a:t>
                          </a:r>
                          <a:r>
                            <a:rPr lang="fa-IR" sz="1800" dirty="0">
                              <a:effectLst/>
                              <a:cs typeface="B Nazanin" panose="00000400000000000000" pitchFamily="2" charset="-78"/>
                            </a:rPr>
                            <a:t>می‌تواند  </a:t>
                          </a:r>
                          <a:r>
                            <a:rPr lang="en-US" sz="1800" dirty="0">
                              <a:effectLst/>
                              <a:cs typeface="B Nazanin" panose="00000400000000000000" pitchFamily="2" charset="-78"/>
                            </a:rPr>
                            <a:t>0.09606033095156585</a:t>
                          </a:r>
                          <a:r>
                            <a:rPr lang="fa-IR" sz="1800" dirty="0">
                              <a:effectLst/>
                              <a:cs typeface="B Nazanin" panose="00000400000000000000" pitchFamily="2" charset="-78"/>
                            </a:rPr>
                            <a:t>، یا   </a:t>
                          </a:r>
                          <a:r>
                            <a:rPr lang="en-US" sz="1800" dirty="0">
                              <a:effectLst/>
                              <a:cs typeface="B Nazanin" panose="00000400000000000000" pitchFamily="2" charset="-78"/>
                            </a:rPr>
                            <a:t>0.32857106733860353 </a:t>
                          </a:r>
                          <a:r>
                            <a:rPr lang="ar-SA" sz="1800" dirty="0">
                              <a:effectLst/>
                              <a:cs typeface="B Nazanin" panose="00000400000000000000" pitchFamily="2" charset="-78"/>
                            </a:rPr>
                            <a:t>یا ... باشد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1275792415"/>
                      </a:ext>
                    </a:extLst>
                  </a:tr>
                </a:tbl>
              </a:graphicData>
            </a:graphic>
          </p:graphicFrame>
        </mc:Fallback>
      </mc:AlternateContent>
    </p:spTree>
    <p:extLst>
      <p:ext uri="{BB962C8B-B14F-4D97-AF65-F5344CB8AC3E}">
        <p14:creationId xmlns:p14="http://schemas.microsoft.com/office/powerpoint/2010/main" val="5576635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392A8-E245-510D-F3DC-1DE04B5CFCF1}"/>
              </a:ext>
            </a:extLst>
          </p:cNvPr>
          <p:cNvSpPr txBox="1">
            <a:spLocks/>
          </p:cNvSpPr>
          <p:nvPr/>
        </p:nvSpPr>
        <p:spPr>
          <a:xfrm>
            <a:off x="2803737" y="0"/>
            <a:ext cx="6818377"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0070C0"/>
                </a:solidFill>
                <a:cs typeface="2  Titr" panose="00000700000000000000" pitchFamily="2" charset="-78"/>
              </a:rPr>
              <a:t>برخی از متدهای کلاس </a:t>
            </a:r>
            <a:r>
              <a:rPr lang="en-US" sz="3600" dirty="0">
                <a:solidFill>
                  <a:srgbClr val="0070C0"/>
                </a:solidFill>
                <a:latin typeface="Baskerville Old Face" panose="02020602080505020303" pitchFamily="18" charset="0"/>
                <a:cs typeface="2  Titr" panose="00000700000000000000" pitchFamily="2" charset="-78"/>
              </a:rPr>
              <a:t>Math</a:t>
            </a:r>
            <a:r>
              <a:rPr lang="fa-IR" sz="3600" dirty="0">
                <a:solidFill>
                  <a:srgbClr val="0070C0"/>
                </a:solidFill>
                <a:cs typeface="2  Titr" panose="00000700000000000000" pitchFamily="2" charset="-78"/>
              </a:rPr>
              <a:t> در </a:t>
            </a:r>
            <a:r>
              <a:rPr lang="en-US" sz="3600" dirty="0">
                <a:solidFill>
                  <a:srgbClr val="0070C0"/>
                </a:solidFill>
                <a:latin typeface="Baskerville Old Face" panose="02020602080505020303" pitchFamily="18" charset="0"/>
                <a:cs typeface="2  Titr" panose="00000700000000000000" pitchFamily="2" charset="-78"/>
              </a:rPr>
              <a:t>Java</a:t>
            </a:r>
            <a:endParaRPr lang="fa-IR" sz="3600" dirty="0">
              <a:solidFill>
                <a:srgbClr val="0070C0"/>
              </a:solidFill>
              <a:latin typeface="Baskerville Old Face" panose="02020602080505020303" pitchFamily="18" charset="0"/>
              <a:cs typeface="2  Titr" panose="00000700000000000000" pitchFamily="2" charset="-78"/>
            </a:endParaRPr>
          </a:p>
        </p:txBody>
      </p:sp>
      <p:graphicFrame>
        <p:nvGraphicFramePr>
          <p:cNvPr id="4" name="Table 3">
            <a:extLst>
              <a:ext uri="{FF2B5EF4-FFF2-40B4-BE49-F238E27FC236}">
                <a16:creationId xmlns:a16="http://schemas.microsoft.com/office/drawing/2014/main" id="{74805712-4B9D-BE2C-0420-C60F67111BED}"/>
              </a:ext>
            </a:extLst>
          </p:cNvPr>
          <p:cNvGraphicFramePr>
            <a:graphicFrameLocks noGrp="1"/>
          </p:cNvGraphicFramePr>
          <p:nvPr>
            <p:extLst>
              <p:ext uri="{D42A27DB-BD31-4B8C-83A1-F6EECF244321}">
                <p14:modId xmlns:p14="http://schemas.microsoft.com/office/powerpoint/2010/main" val="1495175716"/>
              </p:ext>
            </p:extLst>
          </p:nvPr>
        </p:nvGraphicFramePr>
        <p:xfrm>
          <a:off x="610731" y="1085046"/>
          <a:ext cx="11204388" cy="5576443"/>
        </p:xfrm>
        <a:graphic>
          <a:graphicData uri="http://schemas.openxmlformats.org/drawingml/2006/table">
            <a:tbl>
              <a:tblPr rtl="1" firstRow="1" firstCol="1" bandRow="1"/>
              <a:tblGrid>
                <a:gridCol w="2801097">
                  <a:extLst>
                    <a:ext uri="{9D8B030D-6E8A-4147-A177-3AD203B41FA5}">
                      <a16:colId xmlns:a16="http://schemas.microsoft.com/office/drawing/2014/main" val="636808772"/>
                    </a:ext>
                  </a:extLst>
                </a:gridCol>
                <a:gridCol w="2801097">
                  <a:extLst>
                    <a:ext uri="{9D8B030D-6E8A-4147-A177-3AD203B41FA5}">
                      <a16:colId xmlns:a16="http://schemas.microsoft.com/office/drawing/2014/main" val="3866916175"/>
                    </a:ext>
                  </a:extLst>
                </a:gridCol>
                <a:gridCol w="2801097">
                  <a:extLst>
                    <a:ext uri="{9D8B030D-6E8A-4147-A177-3AD203B41FA5}">
                      <a16:colId xmlns:a16="http://schemas.microsoft.com/office/drawing/2014/main" val="1979451247"/>
                    </a:ext>
                  </a:extLst>
                </a:gridCol>
                <a:gridCol w="2801097">
                  <a:extLst>
                    <a:ext uri="{9D8B030D-6E8A-4147-A177-3AD203B41FA5}">
                      <a16:colId xmlns:a16="http://schemas.microsoft.com/office/drawing/2014/main" val="4073606851"/>
                    </a:ext>
                  </a:extLst>
                </a:gridCol>
              </a:tblGrid>
              <a:tr h="344142">
                <a:tc>
                  <a:txBody>
                    <a:bodyPr/>
                    <a:lstStyle/>
                    <a:p>
                      <a:pPr marL="0" marR="0" algn="ctr" rtl="1">
                        <a:lnSpc>
                          <a:spcPct val="107000"/>
                        </a:lnSpc>
                        <a:spcBef>
                          <a:spcPts val="0"/>
                        </a:spcBef>
                        <a:spcAft>
                          <a:spcPts val="0"/>
                        </a:spcAft>
                      </a:pPr>
                      <a:r>
                        <a:rPr lang="en-US" sz="1800" dirty="0">
                          <a:effectLst/>
                          <a:latin typeface="Courier New" panose="02070309020205020404" pitchFamily="49" charset="0"/>
                          <a:cs typeface="Courier New" panose="02070309020205020404" pitchFamily="49" charset="0"/>
                        </a:rPr>
                        <a:t>ceil(double x)</a:t>
                      </a:r>
                      <a:endPar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dirty="0">
                          <a:effectLst/>
                          <a:cs typeface="B Nazanin" panose="00000400000000000000" pitchFamily="2" charset="-78"/>
                        </a:rPr>
                        <a:t>x</a:t>
                      </a:r>
                      <a:r>
                        <a:rPr lang="fa-IR" sz="1800" dirty="0">
                          <a:effectLst/>
                          <a:cs typeface="B Nazanin" panose="00000400000000000000" pitchFamily="2" charset="-78"/>
                        </a:rPr>
                        <a:t> را به کوچک‌ترین عدد صحیح بزرگ‌تر یا مساوی با </a:t>
                      </a:r>
                      <a:r>
                        <a:rPr lang="en-US" sz="1800" dirty="0">
                          <a:effectLst/>
                          <a:cs typeface="B Nazanin" panose="00000400000000000000" pitchFamily="2" charset="-78"/>
                        </a:rPr>
                        <a:t>x</a:t>
                      </a:r>
                      <a:r>
                        <a:rPr lang="fa-IR" sz="1800" dirty="0">
                          <a:effectLst/>
                          <a:cs typeface="B Nazanin" panose="00000400000000000000" pitchFamily="2" charset="-78"/>
                        </a:rPr>
                        <a:t> گرد می‌کند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dirty="0" err="1">
                          <a:effectLst/>
                          <a:cs typeface="B Nazanin" panose="00000400000000000000" pitchFamily="2" charset="-78"/>
                        </a:rPr>
                        <a:t>Math.ceil</a:t>
                      </a:r>
                      <a:r>
                        <a:rPr lang="en-US" sz="1800" dirty="0">
                          <a:effectLst/>
                          <a:cs typeface="B Nazanin" panose="00000400000000000000" pitchFamily="2" charset="-78"/>
                        </a:rPr>
                        <a:t>(19.42)</a:t>
                      </a:r>
                      <a:r>
                        <a:rPr lang="fa-IR" sz="1800" dirty="0">
                          <a:effectLst/>
                          <a:cs typeface="B Nazanin" panose="00000400000000000000" pitchFamily="2" charset="-78"/>
                        </a:rPr>
                        <a:t> برابر </a:t>
                      </a:r>
                      <a:r>
                        <a:rPr lang="en-US" sz="1800" dirty="0">
                          <a:effectLst/>
                          <a:cs typeface="B Nazanin" panose="00000400000000000000" pitchFamily="2" charset="-78"/>
                        </a:rPr>
                        <a:t>20.0</a:t>
                      </a:r>
                      <a:r>
                        <a:rPr lang="fa-IR" sz="1800" dirty="0">
                          <a:effectLst/>
                          <a:cs typeface="B Nazanin" panose="00000400000000000000" pitchFamily="2" charset="-78"/>
                        </a:rPr>
                        <a:t> است</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1605067159"/>
                  </a:ext>
                </a:extLst>
              </a:tr>
              <a:tr h="399570">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floor(double x)</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dirty="0">
                          <a:effectLst/>
                          <a:cs typeface="B Nazanin" panose="00000400000000000000" pitchFamily="2" charset="-78"/>
                        </a:rPr>
                        <a:t>x</a:t>
                      </a:r>
                      <a:r>
                        <a:rPr lang="fa-IR" sz="1800" dirty="0">
                          <a:effectLst/>
                          <a:cs typeface="B Nazanin" panose="00000400000000000000" pitchFamily="2" charset="-78"/>
                        </a:rPr>
                        <a:t> را به بزرگ‌ترین عدد صحیحی که کوچک‌تر یا مساوی با </a:t>
                      </a:r>
                      <a:r>
                        <a:rPr lang="en-US" sz="1800" dirty="0">
                          <a:effectLst/>
                          <a:cs typeface="B Nazanin" panose="00000400000000000000" pitchFamily="2" charset="-78"/>
                        </a:rPr>
                        <a:t>x</a:t>
                      </a:r>
                      <a:r>
                        <a:rPr lang="fa-IR" sz="1800" dirty="0">
                          <a:effectLst/>
                          <a:cs typeface="B Nazanin" panose="00000400000000000000" pitchFamily="2" charset="-78"/>
                        </a:rPr>
                        <a:t> است گرد می‌کند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Math.floor(-17.3)</a:t>
                      </a:r>
                      <a:r>
                        <a:rPr lang="fa-IR" sz="1800">
                          <a:effectLst/>
                          <a:cs typeface="B Nazanin" panose="00000400000000000000" pitchFamily="2" charset="-78"/>
                        </a:rPr>
                        <a:t> برابر </a:t>
                      </a:r>
                      <a:r>
                        <a:rPr lang="en-US" sz="1800">
                          <a:effectLst/>
                          <a:cs typeface="B Nazanin" panose="00000400000000000000" pitchFamily="2" charset="-78"/>
                        </a:rPr>
                        <a:t>-18.0</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831612767"/>
                  </a:ext>
                </a:extLst>
              </a:tr>
              <a:tr h="199785">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pow(double x, double y)</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dirty="0">
                          <a:effectLst/>
                          <a:cs typeface="B Nazanin" panose="00000400000000000000" pitchFamily="2" charset="-78"/>
                        </a:rPr>
                        <a:t>x</a:t>
                      </a:r>
                      <a:r>
                        <a:rPr lang="fa-IR" sz="1800" dirty="0">
                          <a:effectLst/>
                          <a:cs typeface="B Nazanin" panose="00000400000000000000" pitchFamily="2" charset="-78"/>
                        </a:rPr>
                        <a:t> را به توان </a:t>
                      </a:r>
                      <a:r>
                        <a:rPr lang="en-US" sz="1800" dirty="0">
                          <a:effectLst/>
                          <a:cs typeface="B Nazanin" panose="00000400000000000000" pitchFamily="2" charset="-78"/>
                        </a:rPr>
                        <a:t>y</a:t>
                      </a:r>
                      <a:r>
                        <a:rPr lang="fa-IR" sz="1800" dirty="0">
                          <a:effectLst/>
                          <a:cs typeface="B Nazanin" panose="00000400000000000000" pitchFamily="2" charset="-78"/>
                        </a:rPr>
                        <a:t> می‌رساند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Math.pow(3.0, 5.0)</a:t>
                      </a:r>
                      <a:r>
                        <a:rPr lang="fa-IR" sz="1800">
                          <a:effectLst/>
                          <a:cs typeface="B Nazanin" panose="00000400000000000000" pitchFamily="2" charset="-78"/>
                        </a:rPr>
                        <a:t> برابر </a:t>
                      </a:r>
                      <a:r>
                        <a:rPr lang="en-US" sz="1800">
                          <a:effectLst/>
                          <a:cs typeface="B Nazanin" panose="00000400000000000000" pitchFamily="2" charset="-78"/>
                        </a:rPr>
                        <a:t>243.0</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1013670497"/>
                  </a:ext>
                </a:extLst>
              </a:tr>
              <a:tr h="389740">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toRadians(double z)</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a:effectLst/>
                          <a:cs typeface="B Nazanin" panose="00000400000000000000" pitchFamily="2" charset="-78"/>
                        </a:rPr>
                        <a:t>زاویه </a:t>
                      </a:r>
                      <a:r>
                        <a:rPr lang="en-US" sz="1800">
                          <a:effectLst/>
                          <a:cs typeface="B Nazanin" panose="00000400000000000000" pitchFamily="2" charset="-78"/>
                        </a:rPr>
                        <a:t>z</a:t>
                      </a:r>
                      <a:r>
                        <a:rPr lang="fa-IR" sz="1800">
                          <a:effectLst/>
                          <a:cs typeface="B Nazanin" panose="00000400000000000000" pitchFamily="2" charset="-78"/>
                        </a:rPr>
                        <a:t> به درجه را تبدیل به رادیان می‌کند</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Math.toRadians(45.0)</a:t>
                      </a:r>
                      <a:r>
                        <a:rPr lang="fa-IR" sz="1800">
                          <a:effectLst/>
                          <a:cs typeface="B Nazanin" panose="00000400000000000000" pitchFamily="2" charset="-78"/>
                        </a:rPr>
                        <a:t> برابر </a:t>
                      </a:r>
                      <a:r>
                        <a:rPr lang="en-US" sz="1800">
                          <a:effectLst/>
                          <a:cs typeface="B Nazanin" panose="00000400000000000000" pitchFamily="2" charset="-78"/>
                        </a:rPr>
                        <a:t>0.7853981633974483</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419970996"/>
                  </a:ext>
                </a:extLst>
              </a:tr>
              <a:tr h="399570">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sin(double x)</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a:effectLst/>
                          <a:cs typeface="B Nazanin" panose="00000400000000000000" pitchFamily="2" charset="-78"/>
                        </a:rPr>
                        <a:t>سینوس </a:t>
                      </a:r>
                      <a:r>
                        <a:rPr lang="en-US" sz="1800">
                          <a:effectLst/>
                          <a:cs typeface="B Nazanin" panose="00000400000000000000" pitchFamily="2" charset="-78"/>
                        </a:rPr>
                        <a:t>x</a:t>
                      </a:r>
                      <a:r>
                        <a:rPr lang="fa-IR" sz="1800">
                          <a:effectLst/>
                          <a:cs typeface="B Nazanin" panose="00000400000000000000" pitchFamily="2" charset="-78"/>
                        </a:rPr>
                        <a:t> که بر حسب رادیان وارد شده است را محاسبه می‌کند</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Math.sin(45.0)</a:t>
                      </a:r>
                      <a:r>
                        <a:rPr lang="fa-IR" sz="1800">
                          <a:effectLst/>
                          <a:cs typeface="B Nazanin" panose="00000400000000000000" pitchFamily="2" charset="-78"/>
                        </a:rPr>
                        <a:t> برابر </a:t>
                      </a:r>
                      <a:r>
                        <a:rPr lang="en-US" sz="1800">
                          <a:effectLst/>
                          <a:cs typeface="B Nazanin" panose="00000400000000000000" pitchFamily="2" charset="-78"/>
                        </a:rPr>
                        <a:t>0.7071067811865475</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189287075"/>
                  </a:ext>
                </a:extLst>
              </a:tr>
              <a:tr h="399570">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cos(double x)</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a:effectLst/>
                          <a:cs typeface="B Nazanin" panose="00000400000000000000" pitchFamily="2" charset="-78"/>
                        </a:rPr>
                        <a:t>کسینوس </a:t>
                      </a:r>
                      <a:r>
                        <a:rPr lang="en-US" sz="1800">
                          <a:effectLst/>
                          <a:cs typeface="B Nazanin" panose="00000400000000000000" pitchFamily="2" charset="-78"/>
                        </a:rPr>
                        <a:t>x</a:t>
                      </a:r>
                      <a:r>
                        <a:rPr lang="fa-IR" sz="1800">
                          <a:effectLst/>
                          <a:cs typeface="B Nazanin" panose="00000400000000000000" pitchFamily="2" charset="-78"/>
                        </a:rPr>
                        <a:t> که بر حسب رادیان وارد شده است را محاسبه می‌کند</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Math.cos(45.0)</a:t>
                      </a:r>
                      <a:r>
                        <a:rPr lang="fa-IR" sz="1800">
                          <a:effectLst/>
                          <a:cs typeface="B Nazanin" panose="00000400000000000000" pitchFamily="2" charset="-78"/>
                        </a:rPr>
                        <a:t> برابر </a:t>
                      </a:r>
                      <a:r>
                        <a:rPr lang="en-US" sz="1800">
                          <a:effectLst/>
                          <a:cs typeface="B Nazanin" panose="00000400000000000000" pitchFamily="2" charset="-78"/>
                        </a:rPr>
                        <a:t>0.7071067811865475</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2335032859"/>
                  </a:ext>
                </a:extLst>
              </a:tr>
              <a:tr h="399570">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tan(double x)</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a:effectLst/>
                          <a:cs typeface="B Nazanin" panose="00000400000000000000" pitchFamily="2" charset="-78"/>
                        </a:rPr>
                        <a:t>تانژانت </a:t>
                      </a:r>
                      <a:r>
                        <a:rPr lang="en-US" sz="1800">
                          <a:effectLst/>
                          <a:cs typeface="B Nazanin" panose="00000400000000000000" pitchFamily="2" charset="-78"/>
                        </a:rPr>
                        <a:t>x</a:t>
                      </a:r>
                      <a:r>
                        <a:rPr lang="fa-IR" sz="1800">
                          <a:effectLst/>
                          <a:cs typeface="B Nazanin" panose="00000400000000000000" pitchFamily="2" charset="-78"/>
                        </a:rPr>
                        <a:t> که بر حسب رادیان وارد شده است را محاسبه می‌کند</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Math.tan(45.0)</a:t>
                      </a:r>
                      <a:r>
                        <a:rPr lang="fa-IR" sz="1800">
                          <a:effectLst/>
                          <a:cs typeface="B Nazanin" panose="00000400000000000000" pitchFamily="2" charset="-78"/>
                        </a:rPr>
                        <a:t> برابر </a:t>
                      </a:r>
                      <a:r>
                        <a:rPr lang="en-US" sz="1800">
                          <a:effectLst/>
                          <a:cs typeface="B Nazanin" panose="00000400000000000000" pitchFamily="2" charset="-78"/>
                        </a:rPr>
                        <a:t>0.9999999999999999</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355585504"/>
                  </a:ext>
                </a:extLst>
              </a:tr>
              <a:tr h="199785">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abs(double x)</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قدرمطلق </a:t>
                      </a:r>
                      <a:r>
                        <a:rPr lang="en-US" sz="1800" dirty="0">
                          <a:effectLst/>
                          <a:cs typeface="B Nazanin" panose="00000400000000000000" pitchFamily="2" charset="-78"/>
                        </a:rPr>
                        <a:t>x</a:t>
                      </a:r>
                      <a:r>
                        <a:rPr lang="fa-IR" sz="1800" dirty="0">
                          <a:effectLst/>
                          <a:cs typeface="B Nazanin" panose="00000400000000000000" pitchFamily="2" charset="-78"/>
                        </a:rPr>
                        <a:t> را بر می‌گرداند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Math.abs(-4.65)</a:t>
                      </a:r>
                      <a:r>
                        <a:rPr lang="fa-IR" sz="1800">
                          <a:effectLst/>
                          <a:cs typeface="B Nazanin" panose="00000400000000000000" pitchFamily="2" charset="-78"/>
                        </a:rPr>
                        <a:t> مقدار </a:t>
                      </a:r>
                      <a:r>
                        <a:rPr lang="en-US" sz="1800">
                          <a:effectLst/>
                          <a:cs typeface="B Nazanin" panose="00000400000000000000" pitchFamily="2" charset="-78"/>
                        </a:rPr>
                        <a:t>4.65</a:t>
                      </a:r>
                      <a:r>
                        <a:rPr lang="fa-IR" sz="1800">
                          <a:effectLst/>
                          <a:cs typeface="B Nazanin" panose="00000400000000000000" pitchFamily="2" charset="-78"/>
                        </a:rPr>
                        <a:t> را برمی گرداند.</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197459162"/>
                  </a:ext>
                </a:extLst>
              </a:tr>
              <a:tr h="199785">
                <a:tc>
                  <a:txBody>
                    <a:bodyPr/>
                    <a:lstStyle/>
                    <a:p>
                      <a:pPr marL="0" marR="0" algn="ctr" rtl="1">
                        <a:lnSpc>
                          <a:spcPct val="107000"/>
                        </a:lnSpc>
                        <a:spcBef>
                          <a:spcPts val="0"/>
                        </a:spcBef>
                        <a:spcAft>
                          <a:spcPts val="0"/>
                        </a:spcAft>
                      </a:pPr>
                      <a:r>
                        <a:rPr lang="en-US" sz="1800" dirty="0">
                          <a:effectLst/>
                          <a:latin typeface="Courier New" panose="02070309020205020404" pitchFamily="49" charset="0"/>
                          <a:cs typeface="Courier New" panose="02070309020205020404" pitchFamily="49" charset="0"/>
                        </a:rPr>
                        <a:t>abs(int a)</a:t>
                      </a:r>
                      <a:endPar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dirty="0">
                          <a:effectLst/>
                          <a:latin typeface="Courier New" panose="02070309020205020404" pitchFamily="49" charset="0"/>
                          <a:cs typeface="Courier New" panose="02070309020205020404" pitchFamily="49" charset="0"/>
                        </a:rPr>
                        <a:t>int</a:t>
                      </a:r>
                      <a:endPar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قدرمطلق </a:t>
                      </a:r>
                      <a:r>
                        <a:rPr lang="en-US" sz="1800" dirty="0">
                          <a:effectLst/>
                          <a:cs typeface="B Nazanin" panose="00000400000000000000" pitchFamily="2" charset="-78"/>
                        </a:rPr>
                        <a:t>a</a:t>
                      </a:r>
                      <a:r>
                        <a:rPr lang="fa-IR" sz="1800" dirty="0">
                          <a:effectLst/>
                          <a:cs typeface="B Nazanin" panose="00000400000000000000" pitchFamily="2" charset="-78"/>
                        </a:rPr>
                        <a:t> را بر می‌گرداند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dirty="0" err="1">
                          <a:effectLst/>
                          <a:cs typeface="B Nazanin" panose="00000400000000000000" pitchFamily="2" charset="-78"/>
                        </a:rPr>
                        <a:t>Math.abs</a:t>
                      </a:r>
                      <a:r>
                        <a:rPr lang="en-US" sz="1800" dirty="0">
                          <a:effectLst/>
                          <a:cs typeface="B Nazanin" panose="00000400000000000000" pitchFamily="2" charset="-78"/>
                        </a:rPr>
                        <a:t>(-465)</a:t>
                      </a:r>
                      <a:r>
                        <a:rPr lang="fa-IR" sz="1800" dirty="0">
                          <a:effectLst/>
                          <a:cs typeface="B Nazanin" panose="00000400000000000000" pitchFamily="2" charset="-78"/>
                        </a:rPr>
                        <a:t> مقدار </a:t>
                      </a:r>
                      <a:r>
                        <a:rPr lang="en-US" sz="1800" dirty="0">
                          <a:effectLst/>
                          <a:cs typeface="B Nazanin" panose="00000400000000000000" pitchFamily="2" charset="-78"/>
                        </a:rPr>
                        <a:t>465</a:t>
                      </a:r>
                      <a:r>
                        <a:rPr lang="fa-IR" sz="1800" dirty="0">
                          <a:effectLst/>
                          <a:cs typeface="B Nazanin" panose="00000400000000000000" pitchFamily="2" charset="-78"/>
                        </a:rPr>
                        <a:t> را برمی گرداند.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669803002"/>
                  </a:ext>
                </a:extLst>
              </a:tr>
            </a:tbl>
          </a:graphicData>
        </a:graphic>
      </p:graphicFrame>
    </p:spTree>
    <p:extLst>
      <p:ext uri="{BB962C8B-B14F-4D97-AF65-F5344CB8AC3E}">
        <p14:creationId xmlns:p14="http://schemas.microsoft.com/office/powerpoint/2010/main" val="6002512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7F2995-06F5-B980-AE62-5EB804AAD63F}"/>
              </a:ext>
            </a:extLst>
          </p:cNvPr>
          <p:cNvSpPr>
            <a:spLocks noGrp="1"/>
          </p:cNvSpPr>
          <p:nvPr>
            <p:ph idx="1"/>
          </p:nvPr>
        </p:nvSpPr>
        <p:spPr>
          <a:xfrm>
            <a:off x="65903" y="631605"/>
            <a:ext cx="11846011" cy="3777622"/>
          </a:xfrm>
        </p:spPr>
        <p:txBody>
          <a:bodyPr/>
          <a:lstStyle/>
          <a:p>
            <a:r>
              <a:rPr lang="ar-SA" sz="1800" dirty="0">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t>در</a:t>
            </a:r>
            <a:r>
              <a:rPr lang="ar-SA" sz="180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کلاس </a:t>
            </a:r>
            <a:r>
              <a:rPr lang="en-US" sz="1800" cap="none" dirty="0" err="1">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t>MathSampleMethods</a:t>
            </a:r>
            <a:r>
              <a:rPr lang="fa-IR" sz="1800" dirty="0">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زیر تعدادی از متدهای کتابخانه‌ی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M</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ath</a:t>
            </a:r>
            <a:r>
              <a:rPr lang="fa-IR" sz="1800" dirty="0">
                <a:effectLst/>
                <a:latin typeface="Calibri" panose="020F0502020204030204" pitchFamily="34" charset="0"/>
                <a:ea typeface="Calibri" panose="020F0502020204030204" pitchFamily="34" charset="0"/>
                <a:cs typeface="B Nazanin" panose="00000400000000000000" pitchFamily="2" charset="-78"/>
              </a:rPr>
              <a:t> فراخوانی و مقادیرشان روی متغیرهای مختلف طبق خروجی داده شده چاپ می‌شود.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p>
        </p:txBody>
      </p:sp>
      <p:sp>
        <p:nvSpPr>
          <p:cNvPr id="2" name="Title 1">
            <a:extLst>
              <a:ext uri="{FF2B5EF4-FFF2-40B4-BE49-F238E27FC236}">
                <a16:creationId xmlns:a16="http://schemas.microsoft.com/office/drawing/2014/main" id="{E057E214-CA57-AA23-3739-9D3368E1AA1E}"/>
              </a:ext>
            </a:extLst>
          </p:cNvPr>
          <p:cNvSpPr txBox="1">
            <a:spLocks/>
          </p:cNvSpPr>
          <p:nvPr/>
        </p:nvSpPr>
        <p:spPr>
          <a:xfrm>
            <a:off x="3369163" y="-130839"/>
            <a:ext cx="5143790" cy="762444"/>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0070C0"/>
                </a:solidFill>
                <a:cs typeface="2  Titr" panose="00000700000000000000" pitchFamily="2" charset="-78"/>
              </a:rPr>
              <a:t>مثال استفاده از کلاس </a:t>
            </a:r>
            <a:r>
              <a:rPr lang="en-US" sz="3600" dirty="0">
                <a:solidFill>
                  <a:srgbClr val="0070C0"/>
                </a:solidFill>
                <a:latin typeface="Baskerville Old Face" panose="02020602080505020303" pitchFamily="18" charset="0"/>
                <a:cs typeface="2  Titr" panose="00000700000000000000" pitchFamily="2" charset="-78"/>
              </a:rPr>
              <a:t>Math</a:t>
            </a:r>
            <a:r>
              <a:rPr lang="fa-IR" sz="3600" dirty="0">
                <a:solidFill>
                  <a:srgbClr val="0070C0"/>
                </a:solidFill>
                <a:cs typeface="2  Titr" panose="00000700000000000000" pitchFamily="2" charset="-78"/>
              </a:rPr>
              <a:t> در </a:t>
            </a:r>
            <a:r>
              <a:rPr lang="en-US" sz="3600" dirty="0">
                <a:solidFill>
                  <a:srgbClr val="0070C0"/>
                </a:solidFill>
                <a:latin typeface="Baskerville Old Face" panose="02020602080505020303" pitchFamily="18" charset="0"/>
                <a:cs typeface="2  Titr" panose="00000700000000000000" pitchFamily="2" charset="-78"/>
              </a:rPr>
              <a:t>Java</a:t>
            </a:r>
            <a:endParaRPr lang="fa-IR" sz="3600" dirty="0">
              <a:solidFill>
                <a:srgbClr val="0070C0"/>
              </a:solidFill>
              <a:latin typeface="Baskerville Old Face" panose="02020602080505020303" pitchFamily="18" charset="0"/>
              <a:cs typeface="2  Titr" panose="00000700000000000000" pitchFamily="2" charset="-78"/>
            </a:endParaRPr>
          </a:p>
        </p:txBody>
      </p:sp>
      <p:pic>
        <p:nvPicPr>
          <p:cNvPr id="6" name="Picture 5">
            <a:extLst>
              <a:ext uri="{FF2B5EF4-FFF2-40B4-BE49-F238E27FC236}">
                <a16:creationId xmlns:a16="http://schemas.microsoft.com/office/drawing/2014/main" id="{1153825A-7CF5-FADC-7670-E324D3640787}"/>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322596"/>
            <a:ext cx="7073736" cy="5262762"/>
          </a:xfrm>
          <a:prstGeom prst="rect">
            <a:avLst/>
          </a:prstGeom>
        </p:spPr>
      </p:pic>
      <p:pic>
        <p:nvPicPr>
          <p:cNvPr id="8" name="Picture 7">
            <a:extLst>
              <a:ext uri="{FF2B5EF4-FFF2-40B4-BE49-F238E27FC236}">
                <a16:creationId xmlns:a16="http://schemas.microsoft.com/office/drawing/2014/main" id="{F5E0B296-F18D-C1A9-2E70-2A10318B4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641" y="2520416"/>
            <a:ext cx="5050135" cy="2457345"/>
          </a:xfrm>
          <a:prstGeom prst="rect">
            <a:avLst/>
          </a:prstGeom>
        </p:spPr>
      </p:pic>
      <p:sp>
        <p:nvSpPr>
          <p:cNvPr id="9" name="TextBox 8">
            <a:extLst>
              <a:ext uri="{FF2B5EF4-FFF2-40B4-BE49-F238E27FC236}">
                <a16:creationId xmlns:a16="http://schemas.microsoft.com/office/drawing/2014/main" id="{2ED149AD-7AF7-5047-3AE1-3F04D60697F9}"/>
              </a:ext>
            </a:extLst>
          </p:cNvPr>
          <p:cNvSpPr txBox="1"/>
          <p:nvPr/>
        </p:nvSpPr>
        <p:spPr>
          <a:xfrm>
            <a:off x="8937736" y="5127960"/>
            <a:ext cx="1054916" cy="369332"/>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415193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58FCF4-1178-448E-7E50-C2DA33C70EF8}"/>
              </a:ext>
            </a:extLst>
          </p:cNvPr>
          <p:cNvSpPr>
            <a:spLocks noGrp="1"/>
          </p:cNvSpPr>
          <p:nvPr>
            <p:ph idx="1"/>
          </p:nvPr>
        </p:nvSpPr>
        <p:spPr>
          <a:xfrm>
            <a:off x="184557" y="1224794"/>
            <a:ext cx="11677475" cy="5379814"/>
          </a:xfrm>
        </p:spPr>
        <p:txBody>
          <a:bodyPr>
            <a:normAutofit/>
          </a:bodyPr>
          <a:lstStyle/>
          <a:p>
            <a:pPr algn="just">
              <a:lnSpc>
                <a:spcPct val="107000"/>
              </a:lnSpc>
              <a:spcBef>
                <a:spcPts val="0"/>
              </a:spcBef>
              <a:spcAft>
                <a:spcPts val="800"/>
              </a:spcAft>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اغلب پیش می‌آید که نیاز داشته باشیم با گذراندن پارامترهای متفاوتی به یک متد نسخه های کمی متفاوت از آن ایجاد کنیم. </a:t>
            </a:r>
          </a:p>
          <a:p>
            <a:pPr algn="just">
              <a:lnSpc>
                <a:spcPct val="107000"/>
              </a:lnSpc>
              <a:spcBef>
                <a:spcPts val="0"/>
              </a:spcBef>
              <a:spcAft>
                <a:spcPts val="800"/>
              </a:spcAft>
            </a:pPr>
            <a:endPar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algn="just">
              <a:lnSpc>
                <a:spcPct val="107000"/>
              </a:lnSpc>
              <a:spcBef>
                <a:spcPts val="0"/>
              </a:spcBef>
              <a:spcAft>
                <a:spcPts val="800"/>
              </a:spcAft>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مثلا می‌توانید یک متد </a:t>
            </a:r>
            <a:r>
              <a:rPr lang="en-US" sz="1800" cap="none" dirty="0" err="1">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drawBox</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داشته باشید که به شما اجازه می‌دهد ارتفاع و عرض مشخصی را تعیین کنید، اما همچنین ممکن است بخواهید در نسخه‌ای یک کادر از اندازه ثابت ترسیم کنید. به بیان دیگر گاهی ممکن است بخواهید این مقادیر را مانند</a:t>
            </a:r>
            <a:r>
              <a:rPr lang="en-US" sz="1800" cap="none" dirty="0" err="1">
                <a:effectLst/>
                <a:latin typeface="CourierPSPro-Regular"/>
                <a:ea typeface="Calibri" panose="020F0502020204030204" pitchFamily="34" charset="0"/>
                <a:cs typeface="CourierPSPro-Regular"/>
              </a:rPr>
              <a:t>drawBox</a:t>
            </a:r>
            <a:r>
              <a:rPr lang="en-US" sz="1800" dirty="0">
                <a:effectLst/>
                <a:latin typeface="CourierPSPro-Regular"/>
                <a:ea typeface="Calibri" panose="020F0502020204030204" pitchFamily="34" charset="0"/>
                <a:cs typeface="CourierPSPro-Regular"/>
              </a:rPr>
              <a:t>(8, 10);</a:t>
            </a:r>
            <a:r>
              <a:rPr lang="en-US" sz="1800" dirty="0">
                <a:latin typeface="Calibri" panose="020F0502020204030204" pitchFamily="34" charset="0"/>
                <a:ea typeface="Calibri" panose="020F0502020204030204" pitchFamily="34" charset="0"/>
                <a:cs typeface="Arial" panose="020B0604020202020204" pitchFamily="34" charset="0"/>
              </a:rPr>
              <a:t> </a:t>
            </a:r>
            <a:r>
              <a:rPr lang="fa-IR" sz="1800" dirty="0">
                <a:latin typeface="Calibri" panose="020F0502020204030204" pitchFamily="34" charset="0"/>
                <a:ea typeface="Calibri" panose="020F0502020204030204" pitchFamily="34" charset="0"/>
                <a:cs typeface="Arial" panose="020B0604020202020204" pitchFamily="34" charset="0"/>
              </a:rPr>
              <a:t> </a:t>
            </a:r>
            <a:r>
              <a:rPr lang="fa-IR" sz="1800" dirty="0">
                <a:effectLst/>
                <a:latin typeface="CourierPSPro-Regular"/>
                <a:ea typeface="Calibri" panose="020F0502020204030204" pitchFamily="34" charset="0"/>
                <a:cs typeface="B Nazanin" panose="00000400000000000000" pitchFamily="2" charset="-78"/>
              </a:rPr>
              <a:t>خود تعیین کنید و گاهی ممکن است ارتفاع و عرض استاندارد مطلوب باشد که در این صورت </a:t>
            </a:r>
            <a:r>
              <a:rPr lang="en-US" sz="1800" cap="none" dirty="0" err="1">
                <a:effectLst/>
                <a:latin typeface="CourierPSPro-Regular"/>
                <a:ea typeface="Calibri" panose="020F0502020204030204" pitchFamily="34" charset="0"/>
                <a:cs typeface="CourierPSPro-Regular"/>
              </a:rPr>
              <a:t>drawBox</a:t>
            </a:r>
            <a:r>
              <a:rPr lang="en-US" sz="1800" dirty="0">
                <a:effectLst/>
                <a:latin typeface="CourierPSPro-Regular"/>
                <a:ea typeface="Calibri" panose="020F0502020204030204" pitchFamily="34" charset="0"/>
                <a:cs typeface="CourierPSPro-Regular"/>
              </a:rPr>
              <a:t>();</a:t>
            </a:r>
            <a:r>
              <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fa-IR"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fa-IR" sz="1800" dirty="0">
                <a:effectLst/>
                <a:latin typeface="CourierPSPro-Regular"/>
                <a:ea typeface="Calibri" panose="020F0502020204030204" pitchFamily="34" charset="0"/>
                <a:cs typeface="B Nazanin" panose="00000400000000000000" pitchFamily="2" charset="-78"/>
              </a:rPr>
              <a:t>را فراخوانی می‌کنید.</a:t>
            </a:r>
          </a:p>
          <a:p>
            <a:pPr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به ترکیبی از نام متد با تعداد، ترتیب و نوع  پارامترهای ورودی آن </a:t>
            </a:r>
            <a:r>
              <a:rPr lang="fa-IR" sz="1800" i="1" dirty="0">
                <a:effectLst/>
                <a:latin typeface="Calibri" panose="020F0502020204030204" pitchFamily="34" charset="0"/>
                <a:ea typeface="Calibri" panose="020F0502020204030204" pitchFamily="34" charset="0"/>
                <a:cs typeface="B Nazanin" panose="00000400000000000000" pitchFamily="2" charset="-78"/>
              </a:rPr>
              <a:t>امضای متد</a:t>
            </a:r>
            <a:r>
              <a:rPr lang="fa-IR" sz="1800" dirty="0">
                <a:effectLst/>
                <a:latin typeface="Calibri" panose="020F0502020204030204" pitchFamily="34" charset="0"/>
                <a:ea typeface="Calibri" panose="020F0502020204030204" pitchFamily="34" charset="0"/>
                <a:cs typeface="B Nazanin" panose="00000400000000000000" pitchFamily="2" charset="-78"/>
              </a:rPr>
              <a:t> گفته می‌شود.</a:t>
            </a:r>
          </a:p>
          <a:p>
            <a:pPr marL="0" marR="0" algn="just" rtl="1">
              <a:lnSpc>
                <a:spcPct val="107000"/>
              </a:lnSpc>
              <a:spcBef>
                <a:spcPts val="0"/>
              </a:spcBef>
              <a:spcAft>
                <a:spcPts val="800"/>
              </a:spcAft>
            </a:pPr>
            <a:endParaRPr lang="fa-IR" sz="1800"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در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Java</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امکان ایجاد چندین تعریف از متدها در درون یک کلاس وجود دارد، به شرط این که این متدها در امضا از هم متفاوت باشند. به این امر </a:t>
            </a:r>
            <a:r>
              <a:rPr lang="fa-IR" sz="1800" b="1" i="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سربارگیری متدها </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گفته می‌شود.</a:t>
            </a:r>
          </a:p>
          <a:p>
            <a:pPr marL="0" marR="0" algn="just" rtl="1">
              <a:lnSpc>
                <a:spcPct val="107000"/>
              </a:lnSpc>
              <a:spcBef>
                <a:spcPts val="0"/>
              </a:spcBef>
              <a:spcAft>
                <a:spcPts val="800"/>
              </a:spcAft>
            </a:pPr>
            <a:endPar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سربارگیری متدها معمولا به منظور ایجاد چندین متد یا نام یکسان که کارهای مشترکی را روی انواع یا تعداد متفاوتی از آرگومان‌ها  انجام می‌دهند صورت می‌پذیرد.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just" rtl="1">
              <a:lnSpc>
                <a:spcPct val="107000"/>
              </a:lnSpc>
              <a:spcBef>
                <a:spcPts val="0"/>
              </a:spcBef>
              <a:spcAft>
                <a:spcPts val="800"/>
              </a:spcAft>
              <a:buNone/>
            </a:pPr>
            <a:endPar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endParaRPr lang="fa-IR" dirty="0"/>
          </a:p>
        </p:txBody>
      </p:sp>
      <p:sp>
        <p:nvSpPr>
          <p:cNvPr id="4" name="Slide Number Placeholder 3">
            <a:extLst>
              <a:ext uri="{FF2B5EF4-FFF2-40B4-BE49-F238E27FC236}">
                <a16:creationId xmlns:a16="http://schemas.microsoft.com/office/drawing/2014/main" id="{7A0C1877-C5E3-CEC3-8D95-DC8D1BDB994B}"/>
              </a:ext>
            </a:extLst>
          </p:cNvPr>
          <p:cNvSpPr>
            <a:spLocks noGrp="1"/>
          </p:cNvSpPr>
          <p:nvPr>
            <p:ph type="sldNum" sz="quarter" idx="12"/>
          </p:nvPr>
        </p:nvSpPr>
        <p:spPr/>
        <p:txBody>
          <a:bodyPr/>
          <a:lstStyle/>
          <a:p>
            <a:fld id="{21C7DF5F-4BF1-494D-A836-53F226D76E52}" type="slidenum">
              <a:rPr lang="en-US" smtClean="0"/>
              <a:t>48</a:t>
            </a:fld>
            <a:endParaRPr lang="en-US"/>
          </a:p>
        </p:txBody>
      </p:sp>
      <p:sp>
        <p:nvSpPr>
          <p:cNvPr id="5" name="Title 1">
            <a:extLst>
              <a:ext uri="{FF2B5EF4-FFF2-40B4-BE49-F238E27FC236}">
                <a16:creationId xmlns:a16="http://schemas.microsoft.com/office/drawing/2014/main" id="{C86E6BB1-37DF-3D45-8DB4-DE3F9CECB750}"/>
              </a:ext>
            </a:extLst>
          </p:cNvPr>
          <p:cNvSpPr txBox="1">
            <a:spLocks/>
          </p:cNvSpPr>
          <p:nvPr/>
        </p:nvSpPr>
        <p:spPr>
          <a:xfrm>
            <a:off x="3223491" y="417118"/>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سربارگیری متدها</a:t>
            </a:r>
          </a:p>
        </p:txBody>
      </p:sp>
    </p:spTree>
    <p:extLst>
      <p:ext uri="{BB962C8B-B14F-4D97-AF65-F5344CB8AC3E}">
        <p14:creationId xmlns:p14="http://schemas.microsoft.com/office/powerpoint/2010/main" val="304411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02CBB5-AD03-9F8A-E23C-F5644E873B91}"/>
              </a:ext>
            </a:extLst>
          </p:cNvPr>
          <p:cNvSpPr>
            <a:spLocks noGrp="1"/>
          </p:cNvSpPr>
          <p:nvPr>
            <p:ph idx="1"/>
          </p:nvPr>
        </p:nvSpPr>
        <p:spPr>
          <a:xfrm>
            <a:off x="83890" y="1540189"/>
            <a:ext cx="11437500" cy="3777622"/>
          </a:xfrm>
        </p:spPr>
        <p:txBody>
          <a:bodyPr/>
          <a:lstStyle/>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وقتی یک متد سربارگیری شده فراخوانی می‌شود کامپایلر متد متناسب را با تطبیق امضا تعیین می‌کند. </a:t>
            </a: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endPar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endPar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endPar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endPar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marL="342900" indent="-342900" algn="just">
              <a:lnSpc>
                <a:spcPct val="107000"/>
              </a:lnSpc>
              <a:spcBef>
                <a:spcPts val="0"/>
              </a:spcBef>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به عنوان مثال چنانچه در جدول متدهای متداول کلاس </a:t>
            </a:r>
            <a:r>
              <a:rPr lang="en-US"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rPr>
              <a:t>M</a:t>
            </a:r>
            <a:r>
              <a:rPr lang="en-US" sz="1800" cap="none" dirty="0">
                <a:solidFill>
                  <a:srgbClr val="000000"/>
                </a:solidFill>
                <a:latin typeface="Times New Roman" panose="02020603050405020304" pitchFamily="18" charset="0"/>
                <a:ea typeface="Calibri" panose="020F0502020204030204" pitchFamily="34" charset="0"/>
                <a:cs typeface="B Nazanin" panose="00000400000000000000" pitchFamily="2" charset="-78"/>
              </a:rPr>
              <a:t>ath</a:t>
            </a:r>
            <a:r>
              <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دیدیم متدهای </a:t>
            </a:r>
            <a:r>
              <a:rPr lang="en-US" sz="1800" cap="none" dirty="0">
                <a:solidFill>
                  <a:srgbClr val="000000"/>
                </a:solidFill>
                <a:latin typeface="Times New Roman" panose="02020603050405020304" pitchFamily="18" charset="0"/>
                <a:ea typeface="Calibri" panose="020F0502020204030204" pitchFamily="34" charset="0"/>
                <a:cs typeface="B Nazanin" panose="00000400000000000000" pitchFamily="2" charset="-78"/>
              </a:rPr>
              <a:t>max</a:t>
            </a:r>
            <a:r>
              <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a:t>
            </a:r>
            <a:r>
              <a:rPr lang="en-US" sz="1800" cap="none" dirty="0">
                <a:solidFill>
                  <a:srgbClr val="000000"/>
                </a:solidFill>
                <a:latin typeface="Times New Roman" panose="02020603050405020304" pitchFamily="18" charset="0"/>
                <a:ea typeface="Calibri" panose="020F0502020204030204" pitchFamily="34" charset="0"/>
                <a:cs typeface="B Nazanin" panose="00000400000000000000" pitchFamily="2" charset="-78"/>
              </a:rPr>
              <a:t>min</a:t>
            </a:r>
            <a:r>
              <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و </a:t>
            </a:r>
            <a:r>
              <a:rPr lang="en-US" sz="1800" cap="none" dirty="0">
                <a:solidFill>
                  <a:srgbClr val="000000"/>
                </a:solidFill>
                <a:latin typeface="Times New Roman" panose="02020603050405020304" pitchFamily="18" charset="0"/>
                <a:ea typeface="Calibri" panose="020F0502020204030204" pitchFamily="34" charset="0"/>
                <a:cs typeface="B Nazanin" panose="00000400000000000000" pitchFamily="2" charset="-78"/>
              </a:rPr>
              <a:t>abs</a:t>
            </a:r>
            <a:r>
              <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سربارگیری شده‌اند.</a:t>
            </a:r>
            <a:endParaRPr lang="en-US" sz="18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endPar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endPar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4" name="Slide Number Placeholder 3">
            <a:extLst>
              <a:ext uri="{FF2B5EF4-FFF2-40B4-BE49-F238E27FC236}">
                <a16:creationId xmlns:a16="http://schemas.microsoft.com/office/drawing/2014/main" id="{B623F9E4-A444-ABA4-4CD2-938C0383BEF7}"/>
              </a:ext>
            </a:extLst>
          </p:cNvPr>
          <p:cNvSpPr>
            <a:spLocks noGrp="1"/>
          </p:cNvSpPr>
          <p:nvPr>
            <p:ph type="sldNum" sz="quarter" idx="12"/>
          </p:nvPr>
        </p:nvSpPr>
        <p:spPr/>
        <p:txBody>
          <a:bodyPr/>
          <a:lstStyle/>
          <a:p>
            <a:fld id="{21C7DF5F-4BF1-494D-A836-53F226D76E52}" type="slidenum">
              <a:rPr lang="en-US" smtClean="0"/>
              <a:t>49</a:t>
            </a:fld>
            <a:endParaRPr lang="en-US"/>
          </a:p>
        </p:txBody>
      </p:sp>
      <p:sp>
        <p:nvSpPr>
          <p:cNvPr id="2" name="Title 1">
            <a:extLst>
              <a:ext uri="{FF2B5EF4-FFF2-40B4-BE49-F238E27FC236}">
                <a16:creationId xmlns:a16="http://schemas.microsoft.com/office/drawing/2014/main" id="{A908865F-CBCB-CF70-2569-6C467B6F181D}"/>
              </a:ext>
            </a:extLst>
          </p:cNvPr>
          <p:cNvSpPr txBox="1">
            <a:spLocks/>
          </p:cNvSpPr>
          <p:nvPr/>
        </p:nvSpPr>
        <p:spPr>
          <a:xfrm>
            <a:off x="3223491" y="417118"/>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سربارگیری متدها</a:t>
            </a:r>
          </a:p>
        </p:txBody>
      </p:sp>
    </p:spTree>
    <p:extLst>
      <p:ext uri="{BB962C8B-B14F-4D97-AF65-F5344CB8AC3E}">
        <p14:creationId xmlns:p14="http://schemas.microsoft.com/office/powerpoint/2010/main" val="303972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CC53BA-6ACE-08A6-EA13-A29433720837}"/>
              </a:ext>
            </a:extLst>
          </p:cNvPr>
          <p:cNvSpPr>
            <a:spLocks noGrp="1"/>
          </p:cNvSpPr>
          <p:nvPr>
            <p:ph idx="1"/>
          </p:nvPr>
        </p:nvSpPr>
        <p:spPr>
          <a:xfrm>
            <a:off x="264419" y="2133600"/>
            <a:ext cx="11240193" cy="3777622"/>
          </a:xfrm>
        </p:spPr>
        <p:txBody>
          <a:bodyPr/>
          <a:lstStyle/>
          <a:p>
            <a:pPr marL="0" marR="0" algn="just" rtl="1">
              <a:lnSpc>
                <a:spcPct val="107000"/>
              </a:lnSpc>
              <a:spcBef>
                <a:spcPts val="0"/>
              </a:spcBef>
              <a:spcAft>
                <a:spcPts val="800"/>
              </a:spcAft>
            </a:pPr>
            <a:r>
              <a:rPr lang="ar-SA" sz="1800" dirty="0">
                <a:effectLst/>
                <a:latin typeface="Calibri" panose="020F0502020204030204" pitchFamily="34" charset="0"/>
                <a:ea typeface="Calibri" panose="020F0502020204030204" pitchFamily="34" charset="0"/>
                <a:cs typeface="B Nazanin" panose="00000400000000000000" pitchFamily="2" charset="-78"/>
              </a:rPr>
              <a:t>قبل از شروع برنامه‌نویسی باید با تنظیمات کامپیوتر خود آشنا شوید. هر کامپیوتر محیط متفاوتی را برای توسعه‌ی یک برنامه فراهم می‌کند، اما صرف نظر از این که از چه محیطی استفاده کنید، سه مرحله‌ی اساسی زیر را دنبال خواهید کرد:</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buFont typeface="Wingdings" panose="05000000000000000000" pitchFamily="2" charset="2"/>
              <a:buChar char="ü"/>
            </a:pPr>
            <a:r>
              <a:rPr lang="ar-SA" sz="1800" dirty="0">
                <a:effectLst/>
                <a:latin typeface="Calibri" panose="020F0502020204030204" pitchFamily="34" charset="0"/>
                <a:ea typeface="Calibri" panose="020F0502020204030204" pitchFamily="34" charset="0"/>
                <a:cs typeface="B Nazanin" panose="00000400000000000000" pitchFamily="2" charset="-78"/>
              </a:rPr>
              <a:t>در یک برنامه به عنوان کلاس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تایپ می‌کنید.</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nSpc>
                <a:spcPct val="107000"/>
              </a:lnSpc>
              <a:spcBef>
                <a:spcPts val="0"/>
              </a:spcBef>
              <a:spcAft>
                <a:spcPts val="800"/>
              </a:spcAft>
              <a:buFont typeface="Wingdings" panose="05000000000000000000" pitchFamily="2" charset="2"/>
              <a:buChar char="ü"/>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lvl="0" algn="r" rtl="1">
              <a:lnSpc>
                <a:spcPct val="107000"/>
              </a:lnSpc>
              <a:spcBef>
                <a:spcPts val="0"/>
              </a:spcBef>
              <a:spcAft>
                <a:spcPts val="800"/>
              </a:spcAft>
              <a:buFont typeface="Wingdings" panose="05000000000000000000" pitchFamily="2" charset="2"/>
              <a:buChar char="ü"/>
            </a:pPr>
            <a:r>
              <a:rPr lang="ar-SA" sz="1800" dirty="0">
                <a:effectLst/>
                <a:latin typeface="Calibri" panose="020F0502020204030204" pitchFamily="34" charset="0"/>
                <a:ea typeface="Calibri" panose="020F0502020204030204" pitchFamily="34" charset="0"/>
                <a:cs typeface="B Nazanin" panose="00000400000000000000" pitchFamily="2" charset="-78"/>
              </a:rPr>
              <a:t>فایل برنامه را کامپایل می‌کنید.</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R="0" lvl="0" algn="r" rtl="1">
              <a:lnSpc>
                <a:spcPct val="107000"/>
              </a:lnSpc>
              <a:spcBef>
                <a:spcPts val="0"/>
              </a:spcBef>
              <a:spcAft>
                <a:spcPts val="800"/>
              </a:spcAft>
              <a:buFont typeface="Wingdings" panose="05000000000000000000" pitchFamily="2" charset="2"/>
              <a:buChar char="ü"/>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lvl="0" algn="r" rtl="1">
              <a:lnSpc>
                <a:spcPct val="107000"/>
              </a:lnSpc>
              <a:spcBef>
                <a:spcPts val="0"/>
              </a:spcBef>
              <a:spcAft>
                <a:spcPts val="800"/>
              </a:spcAft>
              <a:buFont typeface="Wingdings" panose="05000000000000000000" pitchFamily="2" charset="2"/>
              <a:buChar char="ü"/>
            </a:pPr>
            <a:r>
              <a:rPr lang="ar-SA" sz="1800" dirty="0">
                <a:effectLst/>
                <a:latin typeface="Calibri" panose="020F0502020204030204" pitchFamily="34" charset="0"/>
                <a:ea typeface="Calibri" panose="020F0502020204030204" pitchFamily="34" charset="0"/>
                <a:cs typeface="B Nazanin" panose="00000400000000000000" pitchFamily="2" charset="-78"/>
              </a:rPr>
              <a:t>نسخه‌ی کامپایل شده‌ی برنامه را اجرا می‌کنید.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4" name="Slide Number Placeholder 3">
            <a:extLst>
              <a:ext uri="{FF2B5EF4-FFF2-40B4-BE49-F238E27FC236}">
                <a16:creationId xmlns:a16="http://schemas.microsoft.com/office/drawing/2014/main" id="{410EC39A-6A15-CCE9-B3B9-12E9F0F7EF3F}"/>
              </a:ext>
            </a:extLst>
          </p:cNvPr>
          <p:cNvSpPr>
            <a:spLocks noGrp="1"/>
          </p:cNvSpPr>
          <p:nvPr>
            <p:ph type="sldNum" sz="quarter" idx="12"/>
          </p:nvPr>
        </p:nvSpPr>
        <p:spPr/>
        <p:txBody>
          <a:bodyPr/>
          <a:lstStyle/>
          <a:p>
            <a:fld id="{21C7DF5F-4BF1-494D-A836-53F226D76E52}" type="slidenum">
              <a:rPr lang="en-US" smtClean="0"/>
              <a:t>5</a:t>
            </a:fld>
            <a:endParaRPr lang="en-US"/>
          </a:p>
        </p:txBody>
      </p:sp>
      <p:sp>
        <p:nvSpPr>
          <p:cNvPr id="5" name="Title 1">
            <a:extLst>
              <a:ext uri="{FF2B5EF4-FFF2-40B4-BE49-F238E27FC236}">
                <a16:creationId xmlns:a16="http://schemas.microsoft.com/office/drawing/2014/main" id="{4F3F73C0-903B-F084-2572-34A620119CD5}"/>
              </a:ext>
            </a:extLst>
          </p:cNvPr>
          <p:cNvSpPr>
            <a:spLocks noGrp="1"/>
          </p:cNvSpPr>
          <p:nvPr>
            <p:ph type="title"/>
          </p:nvPr>
        </p:nvSpPr>
        <p:spPr>
          <a:xfrm>
            <a:off x="1428671" y="633347"/>
            <a:ext cx="8911687" cy="816414"/>
          </a:xfrm>
        </p:spPr>
        <p:txBody>
          <a:bodyPr>
            <a:normAutofit/>
          </a:bodyPr>
          <a:lstStyle/>
          <a:p>
            <a:pPr algn="ctr" rtl="1"/>
            <a:r>
              <a:rPr lang="fa-IR" dirty="0">
                <a:solidFill>
                  <a:srgbClr val="0070C0"/>
                </a:solidFill>
                <a:cs typeface="2  Titr" panose="00000700000000000000" pitchFamily="2" charset="-78"/>
              </a:rPr>
              <a:t>مراحل اجرای یک برنامه</a:t>
            </a:r>
            <a:r>
              <a:rPr lang="en-US" b="1" dirty="0">
                <a:solidFill>
                  <a:srgbClr val="0070C0"/>
                </a:solidFill>
                <a:latin typeface="Times New Roman" panose="02020603050405020304" pitchFamily="18" charset="0"/>
                <a:cs typeface="Times New Roman" panose="02020603050405020304" pitchFamily="18" charset="0"/>
              </a:rPr>
              <a:t>Java</a:t>
            </a:r>
            <a:r>
              <a:rPr lang="en-US" dirty="0">
                <a:solidFill>
                  <a:srgbClr val="0070C0"/>
                </a:solidFill>
                <a:cs typeface="2  Titr" panose="00000700000000000000" pitchFamily="2" charset="-78"/>
              </a:rPr>
              <a:t> </a:t>
            </a:r>
          </a:p>
        </p:txBody>
      </p:sp>
    </p:spTree>
    <p:extLst>
      <p:ext uri="{BB962C8B-B14F-4D97-AF65-F5344CB8AC3E}">
        <p14:creationId xmlns:p14="http://schemas.microsoft.com/office/powerpoint/2010/main" val="31817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94B2AB0-AFF4-0379-6A02-AAA970E462D0}"/>
              </a:ext>
            </a:extLst>
          </p:cNvPr>
          <p:cNvSpPr>
            <a:spLocks noGrp="1"/>
          </p:cNvSpPr>
          <p:nvPr>
            <p:ph type="sldNum" sz="quarter" idx="12"/>
          </p:nvPr>
        </p:nvSpPr>
        <p:spPr/>
        <p:txBody>
          <a:bodyPr/>
          <a:lstStyle/>
          <a:p>
            <a:fld id="{21C7DF5F-4BF1-494D-A836-53F226D76E52}" type="slidenum">
              <a:rPr lang="en-US" smtClean="0"/>
              <a:t>50</a:t>
            </a:fld>
            <a:endParaRPr lang="en-US"/>
          </a:p>
        </p:txBody>
      </p:sp>
      <p:sp>
        <p:nvSpPr>
          <p:cNvPr id="5" name="Title 1">
            <a:extLst>
              <a:ext uri="{FF2B5EF4-FFF2-40B4-BE49-F238E27FC236}">
                <a16:creationId xmlns:a16="http://schemas.microsoft.com/office/drawing/2014/main" id="{5CC0A8CC-EB29-7D20-17C9-F1577A642AEF}"/>
              </a:ext>
            </a:extLst>
          </p:cNvPr>
          <p:cNvSpPr txBox="1">
            <a:spLocks/>
          </p:cNvSpPr>
          <p:nvPr/>
        </p:nvSpPr>
        <p:spPr>
          <a:xfrm>
            <a:off x="3125850" y="0"/>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مثال سربارگیری متدها</a:t>
            </a:r>
          </a:p>
        </p:txBody>
      </p:sp>
      <p:pic>
        <p:nvPicPr>
          <p:cNvPr id="10" name="Picture 9">
            <a:extLst>
              <a:ext uri="{FF2B5EF4-FFF2-40B4-BE49-F238E27FC236}">
                <a16:creationId xmlns:a16="http://schemas.microsoft.com/office/drawing/2014/main" id="{EBCC3B0F-96D4-4672-74EC-2A807F2EF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5949" y="3044511"/>
            <a:ext cx="4248743" cy="1143160"/>
          </a:xfrm>
          <a:prstGeom prst="rect">
            <a:avLst/>
          </a:prstGeom>
        </p:spPr>
      </p:pic>
      <p:pic>
        <p:nvPicPr>
          <p:cNvPr id="12" name="Picture 11">
            <a:extLst>
              <a:ext uri="{FF2B5EF4-FFF2-40B4-BE49-F238E27FC236}">
                <a16:creationId xmlns:a16="http://schemas.microsoft.com/office/drawing/2014/main" id="{D5FD7DF6-20FE-5845-84C9-B0E71842EB12}"/>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4419" y="1468073"/>
            <a:ext cx="5104876" cy="4223857"/>
          </a:xfrm>
          <a:prstGeom prst="rect">
            <a:avLst/>
          </a:prstGeom>
        </p:spPr>
      </p:pic>
      <p:sp>
        <p:nvSpPr>
          <p:cNvPr id="13" name="TextBox 12">
            <a:extLst>
              <a:ext uri="{FF2B5EF4-FFF2-40B4-BE49-F238E27FC236}">
                <a16:creationId xmlns:a16="http://schemas.microsoft.com/office/drawing/2014/main" id="{ED25A2ED-EAEF-B9F0-B9DC-58BD26889F1F}"/>
              </a:ext>
            </a:extLst>
          </p:cNvPr>
          <p:cNvSpPr txBox="1"/>
          <p:nvPr/>
        </p:nvSpPr>
        <p:spPr>
          <a:xfrm>
            <a:off x="6295249" y="3616091"/>
            <a:ext cx="1054916" cy="369332"/>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14" name="Arrow: Right 13">
            <a:extLst>
              <a:ext uri="{FF2B5EF4-FFF2-40B4-BE49-F238E27FC236}">
                <a16:creationId xmlns:a16="http://schemas.microsoft.com/office/drawing/2014/main" id="{5CC2147D-4441-B99A-F198-52C3839C98F2}"/>
              </a:ext>
            </a:extLst>
          </p:cNvPr>
          <p:cNvSpPr/>
          <p:nvPr/>
        </p:nvSpPr>
        <p:spPr>
          <a:xfrm>
            <a:off x="6380320" y="3429000"/>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59656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0719B7-BE59-18C8-DADD-369F2796D73E}"/>
              </a:ext>
            </a:extLst>
          </p:cNvPr>
          <p:cNvSpPr>
            <a:spLocks noGrp="1"/>
          </p:cNvSpPr>
          <p:nvPr>
            <p:ph idx="1"/>
          </p:nvPr>
        </p:nvSpPr>
        <p:spPr>
          <a:xfrm>
            <a:off x="264419" y="897622"/>
            <a:ext cx="11589225" cy="5013600"/>
          </a:xfrm>
        </p:spPr>
        <p:txBody>
          <a:bodyPr>
            <a:normAutofit/>
          </a:bodyPr>
          <a:lstStyle/>
          <a:p>
            <a:pPr marL="0" marR="0" algn="r" rtl="1">
              <a:lnSpc>
                <a:spcPct val="107000"/>
              </a:lnSpc>
              <a:spcBef>
                <a:spcPts val="0"/>
              </a:spcBef>
              <a:spcAft>
                <a:spcPts val="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0"/>
              </a:spcAft>
              <a:buNone/>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sz="1800" dirty="0">
                <a:effectLst/>
                <a:latin typeface="Calibri" panose="020F0502020204030204" pitchFamily="34" charset="0"/>
                <a:ea typeface="Calibri" panose="020F0502020204030204" pitchFamily="34" charset="0"/>
                <a:cs typeface="B Nazanin" panose="00000400000000000000" pitchFamily="2" charset="-78"/>
              </a:rPr>
              <a:t>برای سربارگیری یک متد، باید لیست آرگومان را تغییر د</a:t>
            </a:r>
            <a:r>
              <a:rPr lang="fa-IR" sz="1800" dirty="0">
                <a:effectLst/>
                <a:latin typeface="Calibri" panose="020F0502020204030204" pitchFamily="34" charset="0"/>
                <a:ea typeface="Calibri" panose="020F0502020204030204" pitchFamily="34" charset="0"/>
                <a:cs typeface="B Nazanin" panose="00000400000000000000" pitchFamily="2" charset="-78"/>
              </a:rPr>
              <a:t>ا</a:t>
            </a:r>
            <a:r>
              <a:rPr lang="ar-SA" sz="1800" dirty="0">
                <a:effectLst/>
                <a:latin typeface="Calibri" panose="020F0502020204030204" pitchFamily="34" charset="0"/>
                <a:ea typeface="Calibri" panose="020F0502020204030204" pitchFamily="34" charset="0"/>
                <a:cs typeface="B Nazanin" panose="00000400000000000000" pitchFamily="2" charset="-78"/>
              </a:rPr>
              <a:t>د، اگرچه می‌توان نوع بازگشت</a:t>
            </a:r>
            <a:r>
              <a:rPr lang="fa-IR" sz="1800" dirty="0">
                <a:effectLst/>
                <a:latin typeface="Calibri" panose="020F0502020204030204" pitchFamily="34" charset="0"/>
                <a:ea typeface="Calibri" panose="020F0502020204030204" pitchFamily="34" charset="0"/>
                <a:cs typeface="B Nazanin" panose="00000400000000000000" pitchFamily="2" charset="-78"/>
              </a:rPr>
              <a:t>ی</a:t>
            </a:r>
            <a:r>
              <a:rPr lang="ar-SA" sz="1800" dirty="0">
                <a:effectLst/>
                <a:latin typeface="Calibri" panose="020F0502020204030204" pitchFamily="34" charset="0"/>
                <a:ea typeface="Calibri" panose="020F0502020204030204" pitchFamily="34" charset="0"/>
                <a:cs typeface="B Nazanin" panose="00000400000000000000" pitchFamily="2" charset="-78"/>
              </a:rPr>
              <a:t> را به هر چیزی تغییر د</a:t>
            </a:r>
            <a:r>
              <a:rPr lang="fa-IR" sz="1800" dirty="0">
                <a:effectLst/>
                <a:latin typeface="Calibri" panose="020F0502020204030204" pitchFamily="34" charset="0"/>
                <a:ea typeface="Calibri" panose="020F0502020204030204" pitchFamily="34" charset="0"/>
                <a:cs typeface="B Nazanin" panose="00000400000000000000" pitchFamily="2" charset="-78"/>
              </a:rPr>
              <a:t>ا</a:t>
            </a:r>
            <a:r>
              <a:rPr lang="ar-SA" sz="1800" dirty="0">
                <a:effectLst/>
                <a:latin typeface="Calibri" panose="020F0502020204030204" pitchFamily="34" charset="0"/>
                <a:ea typeface="Calibri" panose="020F0502020204030204" pitchFamily="34" charset="0"/>
                <a:cs typeface="B Nazanin" panose="00000400000000000000" pitchFamily="2" charset="-78"/>
              </a:rPr>
              <a:t>د.</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a:lnSpc>
                <a:spcPct val="107000"/>
              </a:lnSpc>
              <a:spcBef>
                <a:spcPts val="0"/>
              </a:spcBef>
            </a:pPr>
            <a:r>
              <a:rPr lang="fa-IR" sz="1800" dirty="0">
                <a:latin typeface="B Nazanin" panose="00000400000000000000" pitchFamily="2" charset="-78"/>
                <a:ea typeface="Calibri" panose="020F0502020204030204" pitchFamily="34" charset="0"/>
                <a:cs typeface="2  Homa" panose="00000400000000000000" pitchFamily="2" charset="-78"/>
              </a:rPr>
              <a:t>مثال:</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p>
          <a:p>
            <a:pPr marL="0" marR="0" indent="0" algn="l" rtl="0">
              <a:lnSpc>
                <a:spcPct val="107000"/>
              </a:lnSpc>
              <a:spcBef>
                <a:spcPts val="0"/>
              </a:spcBef>
              <a:spcAft>
                <a:spcPts val="0"/>
              </a:spcAft>
              <a:buNone/>
            </a:pPr>
            <a:r>
              <a:rPr lang="ar-SA" sz="1800" dirty="0">
                <a:effectLst/>
                <a:latin typeface="Calibri" panose="020F0502020204030204" pitchFamily="34" charset="0"/>
                <a:ea typeface="Calibri" panose="020F0502020204030204" pitchFamily="34" charset="0"/>
                <a:cs typeface="Courier New" panose="02070309020205020404" pitchFamily="49" charset="0"/>
              </a:rPr>
              <a:t> </a:t>
            </a:r>
            <a:r>
              <a:rPr lang="en-US" sz="1800" cap="none" dirty="0">
                <a:effectLst/>
                <a:latin typeface="Courier New" panose="02070309020205020404" pitchFamily="49" charset="0"/>
                <a:ea typeface="Calibri" panose="020F0502020204030204" pitchFamily="34" charset="0"/>
                <a:cs typeface="Arial" panose="020B0604020202020204" pitchFamily="34" charset="0"/>
              </a:rPr>
              <a:t>public </a:t>
            </a:r>
            <a:r>
              <a:rPr lang="en-US" sz="1800" b="1" cap="none" dirty="0">
                <a:effectLst/>
                <a:latin typeface="Courier New" panose="02070309020205020404" pitchFamily="49" charset="0"/>
                <a:ea typeface="Calibri" panose="020F0502020204030204" pitchFamily="34" charset="0"/>
                <a:cs typeface="Arial" panose="020B0604020202020204" pitchFamily="34" charset="0"/>
              </a:rPr>
              <a:t>int</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addnums</a:t>
            </a:r>
            <a:r>
              <a:rPr lang="en-US" sz="1800" cap="none" dirty="0">
                <a:effectLst/>
                <a:latin typeface="Courier New" panose="02070309020205020404" pitchFamily="49" charset="0"/>
                <a:ea typeface="Calibri" panose="020F0502020204030204" pitchFamily="34" charset="0"/>
                <a:cs typeface="Arial" panose="020B0604020202020204" pitchFamily="34" charset="0"/>
              </a:rPr>
              <a:t>(</a:t>
            </a:r>
            <a:r>
              <a:rPr lang="en-US" sz="1800" b="1" cap="none" dirty="0">
                <a:effectLst/>
                <a:latin typeface="Courier New" panose="02070309020205020404" pitchFamily="49" charset="0"/>
                <a:ea typeface="Calibri" panose="020F0502020204030204" pitchFamily="34" charset="0"/>
                <a:cs typeface="Arial" panose="020B0604020202020204" pitchFamily="34" charset="0"/>
              </a:rPr>
              <a:t>int a, int b</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ar-SA" sz="1800" cap="none" dirty="0">
                <a:effectLst/>
                <a:latin typeface="Calibri" panose="020F0502020204030204" pitchFamily="34" charset="0"/>
                <a:ea typeface="Calibri" panose="020F0502020204030204" pitchFamily="34" charset="0"/>
                <a:cs typeface="Courier New" panose="02070309020205020404" pitchFamily="49" charset="0"/>
              </a:rPr>
              <a:t>    </a:t>
            </a:r>
            <a:r>
              <a:rPr lang="en-US" sz="1800" cap="none" dirty="0">
                <a:effectLst/>
                <a:latin typeface="Courier New" panose="02070309020205020404" pitchFamily="49" charset="0"/>
                <a:ea typeface="Calibri" panose="020F0502020204030204" pitchFamily="34" charset="0"/>
                <a:cs typeface="Arial" panose="020B0604020202020204" pitchFamily="34" charset="0"/>
              </a:rPr>
              <a:t>return a + b</a:t>
            </a:r>
            <a:r>
              <a:rPr lang="ar-SA" sz="1800" cap="none" dirty="0">
                <a:effectLst/>
                <a:latin typeface="Courier New" panose="02070309020205020404" pitchFamily="49" charset="0"/>
                <a:ea typeface="Calibri" panose="020F0502020204030204" pitchFamily="34" charset="0"/>
                <a:cs typeface="Arial" panose="020B0604020202020204" pitchFamily="34" charset="0"/>
              </a:rPr>
              <a:t>;</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public </a:t>
            </a:r>
            <a:r>
              <a:rPr lang="en-US" sz="1800" b="1" cap="none" dirty="0">
                <a:effectLst/>
                <a:latin typeface="Courier New" panose="02070309020205020404" pitchFamily="49" charset="0"/>
                <a:ea typeface="Calibri" panose="020F0502020204030204" pitchFamily="34" charset="0"/>
                <a:cs typeface="Arial" panose="020B0604020202020204" pitchFamily="34" charset="0"/>
              </a:rPr>
              <a:t>double</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addnums</a:t>
            </a:r>
            <a:r>
              <a:rPr lang="en-US" sz="1800" cap="none" dirty="0">
                <a:effectLst/>
                <a:latin typeface="Courier New" panose="02070309020205020404" pitchFamily="49" charset="0"/>
                <a:ea typeface="Calibri" panose="020F0502020204030204" pitchFamily="34" charset="0"/>
                <a:cs typeface="Arial" panose="020B0604020202020204" pitchFamily="34" charset="0"/>
              </a:rPr>
              <a:t>(</a:t>
            </a:r>
            <a:r>
              <a:rPr lang="en-US" sz="1800" b="1" cap="none" dirty="0">
                <a:effectLst/>
                <a:latin typeface="Courier New" panose="02070309020205020404" pitchFamily="49" charset="0"/>
                <a:ea typeface="Calibri" panose="020F0502020204030204" pitchFamily="34" charset="0"/>
                <a:cs typeface="Arial" panose="020B0604020202020204" pitchFamily="34" charset="0"/>
              </a:rPr>
              <a:t>double a, double b</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return a + b;</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p>
          <a:p>
            <a:pPr marL="0" marR="0" indent="0" algn="l" rtl="0">
              <a:lnSpc>
                <a:spcPct val="107000"/>
              </a:lnSpc>
              <a:spcBef>
                <a:spcPts val="0"/>
              </a:spcBef>
              <a:spcAft>
                <a:spcPts val="0"/>
              </a:spcAft>
              <a:buNone/>
            </a:pPr>
            <a:endParaRPr lang="en-US" sz="1800" cap="none" dirty="0">
              <a:latin typeface="Courier New" panose="02070309020205020404" pitchFamily="49" charset="0"/>
              <a:cs typeface="Arial" panose="020B0604020202020204" pitchFamily="34" charset="0"/>
            </a:endParaRPr>
          </a:p>
          <a:p>
            <a:pPr>
              <a:lnSpc>
                <a:spcPct val="107000"/>
              </a:lnSpc>
              <a:spcBef>
                <a:spcPts val="0"/>
              </a:spcBef>
            </a:pPr>
            <a:r>
              <a:rPr lang="ar-SA" sz="1800" dirty="0">
                <a:effectLst/>
                <a:latin typeface="Calibri" panose="020F0502020204030204" pitchFamily="34" charset="0"/>
                <a:ea typeface="Calibri" panose="020F0502020204030204" pitchFamily="34" charset="0"/>
                <a:cs typeface="B Nazanin" panose="00000400000000000000" pitchFamily="2" charset="-78"/>
              </a:rPr>
              <a:t>اگر فقط نوع </a:t>
            </a:r>
            <a:r>
              <a:rPr lang="ar-SA" sz="1800" dirty="0">
                <a:latin typeface="Calibri" panose="020F0502020204030204" pitchFamily="34" charset="0"/>
                <a:ea typeface="Calibri" panose="020F0502020204030204" pitchFamily="34" charset="0"/>
                <a:cs typeface="B Nazanin" panose="00000400000000000000" pitchFamily="2" charset="-78"/>
              </a:rPr>
              <a:t>بازگشتی </a:t>
            </a:r>
            <a:r>
              <a:rPr lang="ar-SA" sz="1800" dirty="0">
                <a:effectLst/>
                <a:latin typeface="Calibri" panose="020F0502020204030204" pitchFamily="34" charset="0"/>
                <a:ea typeface="Calibri" panose="020F0502020204030204" pitchFamily="34" charset="0"/>
                <a:cs typeface="B Nazanin" panose="00000400000000000000" pitchFamily="2" charset="-78"/>
              </a:rPr>
              <a:t>متفاوت باشد، </a:t>
            </a:r>
            <a:r>
              <a:rPr lang="ar-SA" sz="1800" i="1" dirty="0">
                <a:effectLst/>
                <a:latin typeface="Calibri" panose="020F0502020204030204" pitchFamily="34" charset="0"/>
                <a:ea typeface="Calibri" panose="020F0502020204030204" pitchFamily="34" charset="0"/>
                <a:cs typeface="B Nazanin" panose="00000400000000000000" pitchFamily="2" charset="-78"/>
              </a:rPr>
              <a:t>سربارگیری</a:t>
            </a:r>
            <a:r>
              <a:rPr lang="ar-SA" sz="1800" dirty="0">
                <a:effectLst/>
                <a:latin typeface="Calibri" panose="020F0502020204030204" pitchFamily="34" charset="0"/>
                <a:ea typeface="Calibri" panose="020F0502020204030204" pitchFamily="34" charset="0"/>
                <a:cs typeface="B Nazanin" panose="00000400000000000000" pitchFamily="2" charset="-78"/>
              </a:rPr>
              <a:t> معتبر نیست</a:t>
            </a:r>
            <a:r>
              <a:rPr lang="fa-IR" sz="1800" dirty="0">
                <a:effectLst/>
                <a:latin typeface="Calibri" panose="020F0502020204030204" pitchFamily="34" charset="0"/>
                <a:ea typeface="Calibri" panose="020F0502020204030204" pitchFamily="34" charset="0"/>
                <a:cs typeface="B Nazanin" panose="00000400000000000000" pitchFamily="2" charset="-78"/>
              </a:rPr>
              <a:t>.</a:t>
            </a:r>
          </a:p>
          <a:p>
            <a:pPr marL="0" marR="0" indent="0" algn="r">
              <a:lnSpc>
                <a:spcPct val="107000"/>
              </a:lnSpc>
              <a:spcBef>
                <a:spcPts val="0"/>
              </a:spcBef>
              <a:spcAft>
                <a:spcPts val="0"/>
              </a:spcAft>
              <a:buNone/>
            </a:pPr>
            <a:endParaRPr lang="fa-IR" cap="none" dirty="0"/>
          </a:p>
        </p:txBody>
      </p:sp>
      <p:sp>
        <p:nvSpPr>
          <p:cNvPr id="4" name="Slide Number Placeholder 3">
            <a:extLst>
              <a:ext uri="{FF2B5EF4-FFF2-40B4-BE49-F238E27FC236}">
                <a16:creationId xmlns:a16="http://schemas.microsoft.com/office/drawing/2014/main" id="{63696AED-2DDC-DFDA-29C7-B21C752E8186}"/>
              </a:ext>
            </a:extLst>
          </p:cNvPr>
          <p:cNvSpPr>
            <a:spLocks noGrp="1"/>
          </p:cNvSpPr>
          <p:nvPr>
            <p:ph type="sldNum" sz="quarter" idx="12"/>
          </p:nvPr>
        </p:nvSpPr>
        <p:spPr/>
        <p:txBody>
          <a:bodyPr/>
          <a:lstStyle/>
          <a:p>
            <a:fld id="{21C7DF5F-4BF1-494D-A836-53F226D76E52}" type="slidenum">
              <a:rPr lang="en-US" smtClean="0"/>
              <a:t>51</a:t>
            </a:fld>
            <a:endParaRPr lang="en-US"/>
          </a:p>
        </p:txBody>
      </p:sp>
      <p:sp>
        <p:nvSpPr>
          <p:cNvPr id="5" name="Title 1">
            <a:extLst>
              <a:ext uri="{FF2B5EF4-FFF2-40B4-BE49-F238E27FC236}">
                <a16:creationId xmlns:a16="http://schemas.microsoft.com/office/drawing/2014/main" id="{E86490B3-BA4D-48F1-14AB-1383DC2D4670}"/>
              </a:ext>
            </a:extLst>
          </p:cNvPr>
          <p:cNvSpPr txBox="1">
            <a:spLocks/>
          </p:cNvSpPr>
          <p:nvPr/>
        </p:nvSpPr>
        <p:spPr>
          <a:xfrm>
            <a:off x="3125850" y="0"/>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سربارگیری متدها</a:t>
            </a:r>
          </a:p>
        </p:txBody>
      </p:sp>
    </p:spTree>
    <p:extLst>
      <p:ext uri="{BB962C8B-B14F-4D97-AF65-F5344CB8AC3E}">
        <p14:creationId xmlns:p14="http://schemas.microsoft.com/office/powerpoint/2010/main" val="242277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A5A40-3391-5C03-79A4-E3D7346C1A0A}"/>
              </a:ext>
            </a:extLst>
          </p:cNvPr>
          <p:cNvSpPr>
            <a:spLocks noGrp="1"/>
          </p:cNvSpPr>
          <p:nvPr>
            <p:ph type="title"/>
          </p:nvPr>
        </p:nvSpPr>
        <p:spPr>
          <a:xfrm>
            <a:off x="3070962" y="544294"/>
            <a:ext cx="5408612" cy="816414"/>
          </a:xfrm>
        </p:spPr>
        <p:txBody>
          <a:bodyPr>
            <a:normAutofit/>
          </a:bodyPr>
          <a:lstStyle/>
          <a:p>
            <a:pPr algn="ctr" rtl="1"/>
            <a:r>
              <a:rPr lang="fa-IR" dirty="0">
                <a:solidFill>
                  <a:srgbClr val="0070C0"/>
                </a:solidFill>
                <a:cs typeface="2  Titr" panose="00000700000000000000" pitchFamily="2" charset="-78"/>
              </a:rPr>
              <a:t>اجرای برنامه دعوتنامه‌ی مهمانی</a:t>
            </a:r>
            <a:endParaRPr lang="en-US" dirty="0">
              <a:solidFill>
                <a:srgbClr val="0070C0"/>
              </a:solidFill>
              <a:cs typeface="2  Titr" panose="00000700000000000000" pitchFamily="2" charset="-78"/>
            </a:endParaRPr>
          </a:p>
        </p:txBody>
      </p:sp>
      <p:pic>
        <p:nvPicPr>
          <p:cNvPr id="4" name="Content Placeholder 3">
            <a:extLst>
              <a:ext uri="{FF2B5EF4-FFF2-40B4-BE49-F238E27FC236}">
                <a16:creationId xmlns:a16="http://schemas.microsoft.com/office/drawing/2014/main" id="{DC9DF3D9-2A8A-B2B5-8F4F-D7B517A27290}"/>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745094" y="2698326"/>
            <a:ext cx="7674005" cy="2545301"/>
          </a:xfrm>
          <a:prstGeom prst="rect">
            <a:avLst/>
          </a:prstGeom>
          <a:noFill/>
          <a:ln>
            <a:noFill/>
          </a:ln>
        </p:spPr>
      </p:pic>
      <p:sp>
        <p:nvSpPr>
          <p:cNvPr id="3" name="Slide Number Placeholder 2">
            <a:extLst>
              <a:ext uri="{FF2B5EF4-FFF2-40B4-BE49-F238E27FC236}">
                <a16:creationId xmlns:a16="http://schemas.microsoft.com/office/drawing/2014/main" id="{4363BE44-F5CD-66AF-2159-26D8FA744796}"/>
              </a:ext>
            </a:extLst>
          </p:cNvPr>
          <p:cNvSpPr>
            <a:spLocks noGrp="1"/>
          </p:cNvSpPr>
          <p:nvPr>
            <p:ph type="sldNum" sz="quarter" idx="12"/>
          </p:nvPr>
        </p:nvSpPr>
        <p:spPr/>
        <p:txBody>
          <a:bodyPr/>
          <a:lstStyle/>
          <a:p>
            <a:fld id="{21C7DF5F-4BF1-494D-A836-53F226D76E52}" type="slidenum">
              <a:rPr lang="en-US" smtClean="0"/>
              <a:t>6</a:t>
            </a:fld>
            <a:endParaRPr lang="en-US"/>
          </a:p>
        </p:txBody>
      </p:sp>
      <p:sp>
        <p:nvSpPr>
          <p:cNvPr id="5" name="Text Box 2">
            <a:extLst>
              <a:ext uri="{FF2B5EF4-FFF2-40B4-BE49-F238E27FC236}">
                <a16:creationId xmlns:a16="http://schemas.microsoft.com/office/drawing/2014/main" id="{566C936D-C0C1-DA42-8464-49A54AD33790}"/>
              </a:ext>
            </a:extLst>
          </p:cNvPr>
          <p:cNvSpPr txBox="1">
            <a:spLocks noChangeArrowheads="1"/>
          </p:cNvSpPr>
          <p:nvPr/>
        </p:nvSpPr>
        <p:spPr bwMode="auto">
          <a:xfrm>
            <a:off x="838200" y="1300702"/>
            <a:ext cx="10356541" cy="2197100"/>
          </a:xfrm>
          <a:prstGeom prst="rect">
            <a:avLst/>
          </a:prstGeom>
          <a:noFill/>
          <a:ln w="9525">
            <a:noFill/>
            <a:miter lim="800000"/>
            <a:headEnd/>
            <a:tailEnd/>
          </a:ln>
        </p:spPr>
        <p:txBody>
          <a:bodyPr rot="0" vert="horz" wrap="square" lIns="91440" tIns="45720" rIns="91440" bIns="45720" anchor="t" anchorCtr="0">
            <a:noAutofit/>
          </a:bodyPr>
          <a:lstStyle/>
          <a:p>
            <a:pPr marL="285750" marR="0" indent="-285750" algn="just" rtl="1">
              <a:lnSpc>
                <a:spcPct val="107000"/>
              </a:lnSpc>
              <a:spcBef>
                <a:spcPts val="0"/>
              </a:spcBef>
              <a:spcAft>
                <a:spcPts val="800"/>
              </a:spcAft>
              <a:buFont typeface="Wingdings" panose="05000000000000000000" pitchFamily="2" charset="2"/>
              <a:buChar char="ü"/>
            </a:pPr>
            <a:r>
              <a:rPr lang="fa-IR" b="1" dirty="0">
                <a:effectLst/>
                <a:latin typeface="Calibri" panose="020F0502020204030204" pitchFamily="34" charset="0"/>
                <a:ea typeface="Calibri" panose="020F0502020204030204" pitchFamily="34" charset="0"/>
                <a:cs typeface="2  Mitra" panose="00000400000000000000" pitchFamily="2" charset="-78"/>
              </a:rPr>
              <a:t>فایل کد منبع را تایپ ‌کنید</a:t>
            </a:r>
          </a:p>
          <a:p>
            <a:pPr marL="285750" indent="-285750" algn="just" rtl="1">
              <a:lnSpc>
                <a:spcPct val="107000"/>
              </a:lnSpc>
              <a:spcAft>
                <a:spcPts val="800"/>
              </a:spcAft>
              <a:buFont typeface="Wingdings" panose="05000000000000000000" pitchFamily="2" charset="2"/>
              <a:buChar char="ü"/>
            </a:pPr>
            <a:r>
              <a:rPr lang="fa-IR" b="1" dirty="0">
                <a:effectLst/>
                <a:latin typeface="Calibri" panose="020F0502020204030204" pitchFamily="34" charset="0"/>
                <a:ea typeface="Calibri" panose="020F0502020204030204" pitchFamily="34" charset="0"/>
                <a:cs typeface="2  Mitra" panose="00000400000000000000" pitchFamily="2" charset="-78"/>
              </a:rPr>
              <a:t>آن را با استفاده از کامپایلر </a:t>
            </a:r>
            <a:r>
              <a:rPr lang="en-US" b="1" dirty="0" err="1">
                <a:solidFill>
                  <a:srgbClr val="808080"/>
                </a:solidFill>
                <a:effectLst/>
                <a:latin typeface="Arial Black" panose="020B0A04020102020204" pitchFamily="34" charset="0"/>
                <a:ea typeface="Calibri" panose="020F0502020204030204" pitchFamily="34" charset="0"/>
                <a:cs typeface="2  Mitra" panose="00000400000000000000" pitchFamily="2" charset="-78"/>
              </a:rPr>
              <a:t>javac</a:t>
            </a:r>
            <a:r>
              <a:rPr lang="en-US" b="1" dirty="0">
                <a:solidFill>
                  <a:srgbClr val="808080"/>
                </a:solidFill>
                <a:effectLst/>
                <a:latin typeface="2  Mitra" panose="00000400000000000000" pitchFamily="2" charset="-78"/>
                <a:ea typeface="Calibri" panose="020F0502020204030204" pitchFamily="34" charset="0"/>
                <a:cs typeface="Arial" panose="020B0604020202020204" pitchFamily="34" charset="0"/>
              </a:rPr>
              <a:t> </a:t>
            </a:r>
            <a:r>
              <a:rPr lang="fa-IR" b="1" dirty="0">
                <a:solidFill>
                  <a:srgbClr val="808080"/>
                </a:solidFill>
                <a:effectLst/>
                <a:latin typeface="2  Mitra" panose="00000400000000000000" pitchFamily="2" charset="-78"/>
                <a:ea typeface="Calibri" panose="020F0502020204030204" pitchFamily="34" charset="0"/>
                <a:cs typeface="Arial" panose="020B0604020202020204" pitchFamily="34" charset="0"/>
              </a:rPr>
              <a:t> </a:t>
            </a:r>
            <a:r>
              <a:rPr lang="fa-IR" b="1" dirty="0">
                <a:effectLst/>
                <a:latin typeface="Calibri" panose="020F0502020204030204" pitchFamily="34" charset="0"/>
                <a:ea typeface="Calibri" panose="020F0502020204030204" pitchFamily="34" charset="0"/>
                <a:cs typeface="2  Mitra" panose="00000400000000000000" pitchFamily="2" charset="-78"/>
              </a:rPr>
              <a:t>کامپایل ‌کنید</a:t>
            </a:r>
          </a:p>
          <a:p>
            <a:pPr marL="285750" marR="0" indent="-285750" algn="just" rtl="1">
              <a:lnSpc>
                <a:spcPct val="107000"/>
              </a:lnSpc>
              <a:spcBef>
                <a:spcPts val="0"/>
              </a:spcBef>
              <a:spcAft>
                <a:spcPts val="800"/>
              </a:spcAft>
              <a:buFont typeface="Wingdings" panose="05000000000000000000" pitchFamily="2" charset="2"/>
              <a:buChar char="ü"/>
            </a:pPr>
            <a:r>
              <a:rPr lang="fa-IR" b="1" dirty="0">
                <a:effectLst/>
                <a:latin typeface="Calibri" panose="020F0502020204030204" pitchFamily="34" charset="0"/>
                <a:ea typeface="Calibri" panose="020F0502020204030204" pitchFamily="34" charset="0"/>
                <a:cs typeface="2  Mitra" panose="00000400000000000000" pitchFamily="2" charset="-78"/>
              </a:rPr>
              <a:t>کد بایتی کامپایل‌شده را روی یک </a:t>
            </a:r>
            <a:r>
              <a:rPr lang="fa-IR" b="1" dirty="0">
                <a:solidFill>
                  <a:srgbClr val="808080"/>
                </a:solidFill>
                <a:effectLst/>
                <a:latin typeface="Calibri" panose="020F0502020204030204" pitchFamily="34" charset="0"/>
                <a:ea typeface="Calibri" panose="020F0502020204030204" pitchFamily="34" charset="0"/>
                <a:cs typeface="2  Mitra" panose="00000400000000000000" pitchFamily="2" charset="-78"/>
              </a:rPr>
              <a:t>ماشین مجازی</a:t>
            </a:r>
            <a:r>
              <a:rPr lang="fa-IR" b="1" dirty="0">
                <a:effectLst/>
                <a:latin typeface="Calibri" panose="020F0502020204030204" pitchFamily="34" charset="0"/>
                <a:ea typeface="Calibri" panose="020F0502020204030204" pitchFamily="34" charset="0"/>
                <a:cs typeface="2  Mitra" panose="00000400000000000000" pitchFamily="2" charset="-78"/>
              </a:rPr>
              <a:t> جاوا اجرا ‌کنید.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 Box 2">
            <a:extLst>
              <a:ext uri="{FF2B5EF4-FFF2-40B4-BE49-F238E27FC236}">
                <a16:creationId xmlns:a16="http://schemas.microsoft.com/office/drawing/2014/main" id="{A54EBBEB-2EF9-AE42-DE3F-E84BF39BE847}"/>
              </a:ext>
            </a:extLst>
          </p:cNvPr>
          <p:cNvSpPr txBox="1">
            <a:spLocks noChangeArrowheads="1"/>
          </p:cNvSpPr>
          <p:nvPr/>
        </p:nvSpPr>
        <p:spPr bwMode="auto">
          <a:xfrm>
            <a:off x="1745094" y="4965766"/>
            <a:ext cx="1876937" cy="1195338"/>
          </a:xfrm>
          <a:prstGeom prst="rect">
            <a:avLst/>
          </a:prstGeom>
          <a:noFill/>
          <a:ln w="9525">
            <a:noFill/>
            <a:miter lim="800000"/>
            <a:headEnd/>
            <a:tailEnd/>
          </a:ln>
        </p:spPr>
        <p:txBody>
          <a:bodyPr rot="0" vert="horz" wrap="square" lIns="91440" tIns="45720" rIns="91440" bIns="45720" anchor="t" anchorCtr="0">
            <a:noAutofit/>
          </a:bodyPr>
          <a:lstStyle/>
          <a:p>
            <a:pPr marL="0" marR="0" algn="just" rtl="1">
              <a:lnSpc>
                <a:spcPct val="107000"/>
              </a:lnSpc>
              <a:spcBef>
                <a:spcPts val="0"/>
              </a:spcBef>
              <a:spcAft>
                <a:spcPts val="800"/>
              </a:spcAft>
            </a:pPr>
            <a:r>
              <a:rPr lang="ar-SA" sz="1200" dirty="0">
                <a:effectLst/>
                <a:latin typeface="Calibri" panose="020F0502020204030204" pitchFamily="34" charset="0"/>
                <a:ea typeface="Calibri" panose="020F0502020204030204" pitchFamily="34" charset="0"/>
                <a:cs typeface="Ramsar" pitchFamily="2" charset="-78"/>
              </a:rPr>
              <a:t>کد منبع خود را تایپ </a:t>
            </a:r>
            <a:r>
              <a:rPr lang="fa-IR" sz="1200" dirty="0">
                <a:effectLst/>
                <a:latin typeface="Calibri" panose="020F0502020204030204" pitchFamily="34" charset="0"/>
                <a:ea typeface="Calibri" panose="020F0502020204030204" pitchFamily="34" charset="0"/>
                <a:cs typeface="Ramsar" pitchFamily="2" charset="-78"/>
              </a:rPr>
              <a:t>کرده و </a:t>
            </a:r>
            <a:r>
              <a:rPr lang="ar-SA" sz="1200" dirty="0">
                <a:effectLst/>
                <a:latin typeface="Calibri" panose="020F0502020204030204" pitchFamily="34" charset="0"/>
                <a:ea typeface="Calibri" panose="020F0502020204030204" pitchFamily="34" charset="0"/>
                <a:cs typeface="Ramsar" pitchFamily="2" charset="-78"/>
              </a:rPr>
              <a:t>به عنوان </a:t>
            </a:r>
            <a:r>
              <a:rPr lang="en-US" sz="1200" b="1" i="1" dirty="0">
                <a:effectLst/>
                <a:latin typeface="Myriad Pro" panose="020B0503030403020204" pitchFamily="34" charset="0"/>
                <a:ea typeface="Calibri" panose="020F0502020204030204" pitchFamily="34" charset="0"/>
                <a:cs typeface="Ramsar" pitchFamily="2" charset="-78"/>
              </a:rPr>
              <a:t>Party.java</a:t>
            </a:r>
            <a:r>
              <a:rPr lang="ar-SA" sz="1200" dirty="0">
                <a:effectLst/>
                <a:latin typeface="Calibri" panose="020F0502020204030204" pitchFamily="34" charset="0"/>
                <a:ea typeface="Calibri" panose="020F0502020204030204" pitchFamily="34" charset="0"/>
                <a:cs typeface="Ramsar" pitchFamily="2" charset="-78"/>
              </a:rPr>
              <a:t> ذخیره کنید.</a:t>
            </a:r>
            <a:endParaRPr lang="fa-IR" sz="1200" dirty="0">
              <a:effectLst/>
              <a:latin typeface="Calibri" panose="020F0502020204030204" pitchFamily="34" charset="0"/>
              <a:ea typeface="Calibri" panose="020F0502020204030204" pitchFamily="34" charset="0"/>
              <a:cs typeface="Ramsar" pitchFamily="2" charset="-78"/>
            </a:endParaRPr>
          </a:p>
          <a:p>
            <a:pPr algn="just" rtl="1">
              <a:lnSpc>
                <a:spcPct val="107000"/>
              </a:lnSpc>
              <a:spcAft>
                <a:spcPts val="800"/>
              </a:spcAft>
            </a:pPr>
            <a:r>
              <a:rPr lang="fa-IR" sz="1200" dirty="0">
                <a:latin typeface="Calibri" panose="020F0502020204030204" pitchFamily="34" charset="0"/>
                <a:ea typeface="Calibri" panose="020F0502020204030204" pitchFamily="34" charset="0"/>
                <a:cs typeface="Ramsar" pitchFamily="2" charset="-78"/>
              </a:rPr>
              <a:t>فایل برنامه‌های </a:t>
            </a:r>
            <a:r>
              <a:rPr lang="en-US" sz="1200" dirty="0">
                <a:latin typeface="Calibri" panose="020F0502020204030204" pitchFamily="34" charset="0"/>
                <a:ea typeface="Calibri" panose="020F0502020204030204" pitchFamily="34" charset="0"/>
                <a:cs typeface="Ramsar" pitchFamily="2" charset="-78"/>
              </a:rPr>
              <a:t>java</a:t>
            </a:r>
            <a:r>
              <a:rPr lang="fa-IR" sz="1200" dirty="0">
                <a:latin typeface="Calibri" panose="020F0502020204030204" pitchFamily="34" charset="0"/>
                <a:ea typeface="Calibri" panose="020F0502020204030204" pitchFamily="34" charset="0"/>
                <a:cs typeface="Ramsar" pitchFamily="2" charset="-78"/>
              </a:rPr>
              <a:t>یی که شما می‌نویسید باید از پسوند </a:t>
            </a:r>
            <a:r>
              <a:rPr lang="en-US" sz="1200" dirty="0">
                <a:latin typeface="Calibri" panose="020F0502020204030204" pitchFamily="34" charset="0"/>
                <a:ea typeface="Calibri" panose="020F0502020204030204" pitchFamily="34" charset="0"/>
                <a:cs typeface="Ramsar" pitchFamily="2" charset="-78"/>
              </a:rPr>
              <a:t>.java</a:t>
            </a:r>
            <a:r>
              <a:rPr lang="fa-IR" sz="1200" dirty="0">
                <a:latin typeface="Calibri" panose="020F0502020204030204" pitchFamily="34" charset="0"/>
                <a:ea typeface="Calibri" panose="020F0502020204030204" pitchFamily="34" charset="0"/>
                <a:cs typeface="Ramsar" pitchFamily="2" charset="-78"/>
              </a:rPr>
              <a:t> استفاده کنند.</a:t>
            </a:r>
            <a:endParaRPr lang="en-US" sz="1200" dirty="0">
              <a:effectLst/>
              <a:latin typeface="Calibri" panose="020F0502020204030204" pitchFamily="34" charset="0"/>
              <a:ea typeface="Calibri" panose="020F0502020204030204" pitchFamily="34" charset="0"/>
              <a:cs typeface="Ramsar" pitchFamily="2" charset="-78"/>
            </a:endParaRPr>
          </a:p>
        </p:txBody>
      </p:sp>
      <p:sp>
        <p:nvSpPr>
          <p:cNvPr id="7" name="Text Box 2">
            <a:extLst>
              <a:ext uri="{FF2B5EF4-FFF2-40B4-BE49-F238E27FC236}">
                <a16:creationId xmlns:a16="http://schemas.microsoft.com/office/drawing/2014/main" id="{B10157EF-E2CB-0C71-5C65-8710FCD95FBA}"/>
              </a:ext>
            </a:extLst>
          </p:cNvPr>
          <p:cNvSpPr txBox="1">
            <a:spLocks noChangeArrowheads="1"/>
          </p:cNvSpPr>
          <p:nvPr/>
        </p:nvSpPr>
        <p:spPr bwMode="auto">
          <a:xfrm>
            <a:off x="3717399" y="3900637"/>
            <a:ext cx="1876937" cy="1989578"/>
          </a:xfrm>
          <a:prstGeom prst="rect">
            <a:avLst/>
          </a:prstGeom>
          <a:noFill/>
          <a:ln w="9525">
            <a:noFill/>
            <a:miter lim="800000"/>
            <a:headEnd/>
            <a:tailEnd/>
          </a:ln>
        </p:spPr>
        <p:txBody>
          <a:bodyPr rot="0" vert="horz" wrap="square" lIns="91440" tIns="45720" rIns="91440" bIns="45720" anchor="t" anchorCtr="0">
            <a:noAutofit/>
          </a:bodyPr>
          <a:lstStyle/>
          <a:p>
            <a:pPr algn="just" rtl="1">
              <a:lnSpc>
                <a:spcPct val="107000"/>
              </a:lnSpc>
              <a:spcAft>
                <a:spcPts val="800"/>
              </a:spcAft>
            </a:pPr>
            <a:r>
              <a:rPr lang="ar-SA" sz="1200" dirty="0">
                <a:effectLst/>
                <a:latin typeface="Calibri" panose="020F0502020204030204" pitchFamily="34" charset="0"/>
                <a:ea typeface="Calibri" panose="020F0502020204030204" pitchFamily="34" charset="0"/>
                <a:cs typeface="Ramsar" pitchFamily="2" charset="-78"/>
              </a:rPr>
              <a:t>با اجرای </a:t>
            </a:r>
            <a:r>
              <a:rPr lang="en-US" sz="1200" dirty="0" err="1">
                <a:effectLst/>
                <a:latin typeface="Courier New" panose="02070309020205020404" pitchFamily="49" charset="0"/>
                <a:ea typeface="Calibri" panose="020F0502020204030204" pitchFamily="34" charset="0"/>
                <a:cs typeface="Arial" panose="020B0604020202020204" pitchFamily="34" charset="0"/>
              </a:rPr>
              <a:t>javac</a:t>
            </a:r>
            <a:r>
              <a:rPr lang="ar-SA" sz="1200" dirty="0">
                <a:effectLst/>
                <a:latin typeface="Calibri" panose="020F0502020204030204" pitchFamily="34" charset="0"/>
                <a:ea typeface="Calibri" panose="020F0502020204030204" pitchFamily="34" charset="0"/>
                <a:cs typeface="Ramsar" pitchFamily="2" charset="-78"/>
              </a:rPr>
              <a:t> (برنامه‌ی کاربردی کامپایلر) فایل </a:t>
            </a:r>
            <a:r>
              <a:rPr lang="en-US" sz="1200" b="1" i="1" dirty="0">
                <a:effectLst/>
                <a:latin typeface="Myriad Pro" panose="020B0503030403020204" pitchFamily="34" charset="0"/>
                <a:ea typeface="Calibri" panose="020F0502020204030204" pitchFamily="34" charset="0"/>
                <a:cs typeface="Ramsar" pitchFamily="2" charset="-78"/>
              </a:rPr>
              <a:t>Party.java</a:t>
            </a:r>
            <a:r>
              <a:rPr lang="ar-SA" sz="1200" dirty="0">
                <a:effectLst/>
                <a:latin typeface="Calibri" panose="020F0502020204030204" pitchFamily="34" charset="0"/>
                <a:ea typeface="Calibri" panose="020F0502020204030204" pitchFamily="34" charset="0"/>
                <a:cs typeface="Ramsar" pitchFamily="2" charset="-78"/>
              </a:rPr>
              <a:t> را کامپایل کنید. اگر خطایی نداشته باشید، </a:t>
            </a:r>
            <a:r>
              <a:rPr lang="ar-SA" sz="1200" dirty="0">
                <a:latin typeface="Calibri" panose="020F0502020204030204" pitchFamily="34" charset="0"/>
                <a:ea typeface="Calibri" panose="020F0502020204030204" pitchFamily="34" charset="0"/>
                <a:cs typeface="Ramsar" pitchFamily="2" charset="-78"/>
              </a:rPr>
              <a:t>کدهای بایتی </a:t>
            </a:r>
            <a:r>
              <a:rPr lang="en-US" sz="1200" dirty="0">
                <a:latin typeface="Calibri" panose="020F0502020204030204" pitchFamily="34" charset="0"/>
                <a:ea typeface="Calibri" panose="020F0502020204030204" pitchFamily="34" charset="0"/>
                <a:cs typeface="Ramsar" pitchFamily="2" charset="-78"/>
              </a:rPr>
              <a:t>Java</a:t>
            </a:r>
            <a:r>
              <a:rPr lang="ar-SA" sz="1200" dirty="0">
                <a:latin typeface="Calibri" panose="020F0502020204030204" pitchFamily="34" charset="0"/>
                <a:ea typeface="Calibri" panose="020F0502020204030204" pitchFamily="34" charset="0"/>
                <a:cs typeface="Ramsar" pitchFamily="2" charset="-78"/>
              </a:rPr>
              <a:t>ی نتیجه در یک فایل با همان نام و پسوند </a:t>
            </a:r>
            <a:r>
              <a:rPr lang="en-US" sz="1200" dirty="0">
                <a:latin typeface="Myriad Pro" panose="020B0503030403020204" pitchFamily="34" charset="0"/>
                <a:ea typeface="Calibri" panose="020F0502020204030204" pitchFamily="34" charset="0"/>
                <a:cs typeface="Ramsar" pitchFamily="2" charset="-78"/>
              </a:rPr>
              <a:t>.class</a:t>
            </a:r>
            <a:r>
              <a:rPr lang="fa-IR" sz="1200" dirty="0">
                <a:latin typeface="Calibri" panose="020F0502020204030204" pitchFamily="34" charset="0"/>
                <a:ea typeface="Calibri" panose="020F0502020204030204" pitchFamily="34" charset="0"/>
                <a:cs typeface="Ramsar" pitchFamily="2" charset="-78"/>
              </a:rPr>
              <a:t> (در اینجا </a:t>
            </a:r>
            <a:r>
              <a:rPr lang="ar-SA" sz="1200" dirty="0">
                <a:effectLst/>
                <a:latin typeface="Calibri" panose="020F0502020204030204" pitchFamily="34" charset="0"/>
                <a:ea typeface="Calibri" panose="020F0502020204030204" pitchFamily="34" charset="0"/>
                <a:cs typeface="Ramsar" pitchFamily="2" charset="-78"/>
              </a:rPr>
              <a:t>به نام </a:t>
            </a:r>
            <a:r>
              <a:rPr lang="en-US" sz="1200" b="1" i="1" dirty="0" err="1">
                <a:effectLst/>
                <a:latin typeface="Myriad Pro" panose="020B0503030403020204" pitchFamily="34" charset="0"/>
                <a:ea typeface="Calibri" panose="020F0502020204030204" pitchFamily="34" charset="0"/>
                <a:cs typeface="Ramsar" pitchFamily="2" charset="-78"/>
              </a:rPr>
              <a:t>Party.class</a:t>
            </a:r>
            <a:r>
              <a:rPr lang="fa-IR" sz="1200" dirty="0">
                <a:effectLst/>
                <a:latin typeface="Myriad Pro" panose="020B0503030403020204" pitchFamily="34" charset="0"/>
                <a:ea typeface="Calibri" panose="020F0502020204030204" pitchFamily="34" charset="0"/>
                <a:cs typeface="Ramsar" pitchFamily="2" charset="-78"/>
              </a:rPr>
              <a:t>) </a:t>
            </a:r>
            <a:r>
              <a:rPr lang="fa-IR" sz="1200" dirty="0">
                <a:latin typeface="Myriad Pro" panose="020B0503030403020204" pitchFamily="34" charset="0"/>
                <a:ea typeface="Calibri" panose="020F0502020204030204" pitchFamily="34" charset="0"/>
                <a:cs typeface="Ramsar" pitchFamily="2" charset="-78"/>
              </a:rPr>
              <a:t>ذ</a:t>
            </a:r>
            <a:r>
              <a:rPr lang="fa-IR" sz="1200" i="1" dirty="0">
                <a:latin typeface="Myriad Pro" panose="020B0503030403020204" pitchFamily="34" charset="0"/>
                <a:ea typeface="Calibri" panose="020F0502020204030204" pitchFamily="34" charset="0"/>
                <a:cs typeface="Ramsar" pitchFamily="2" charset="-78"/>
              </a:rPr>
              <a:t>خیره می‌شوند.</a:t>
            </a:r>
            <a:r>
              <a:rPr lang="ar-SA" sz="1200" dirty="0">
                <a:effectLst/>
                <a:latin typeface="Calibri" panose="020F0502020204030204" pitchFamily="34" charset="0"/>
                <a:ea typeface="Calibri" panose="020F0502020204030204" pitchFamily="34" charset="0"/>
                <a:cs typeface="Ramsar" pitchFamily="2" charset="-78"/>
              </a:rPr>
              <a:t> </a:t>
            </a:r>
            <a:r>
              <a:rPr lang="ar-SA" sz="1200" dirty="0">
                <a:latin typeface="Calibri" panose="020F0502020204030204" pitchFamily="34" charset="0"/>
                <a:ea typeface="Calibri" panose="020F0502020204030204" pitchFamily="34" charset="0"/>
                <a:cs typeface="Ramsar" pitchFamily="2" charset="-78"/>
              </a:rPr>
              <a:t>لازم نیست تمام جزئیات این برنامه را هم اکنون درک کنید، اما درک ساختار اساسی آن اجتناب‌ناپذیر است.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800"/>
              </a:spcAft>
            </a:pPr>
            <a:r>
              <a:rPr lang="ar-SA" sz="1200" dirty="0">
                <a:effectLst/>
                <a:latin typeface="Calibri" panose="020F0502020204030204" pitchFamily="34" charset="0"/>
                <a:ea typeface="Calibri" panose="020F0502020204030204" pitchFamily="34" charset="0"/>
                <a:cs typeface="Ramsar" pitchFamily="2" charset="-78"/>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 Box 2">
            <a:extLst>
              <a:ext uri="{FF2B5EF4-FFF2-40B4-BE49-F238E27FC236}">
                <a16:creationId xmlns:a16="http://schemas.microsoft.com/office/drawing/2014/main" id="{179E2659-D7AA-47A8-D03D-8FAD0A22F2AC}"/>
              </a:ext>
            </a:extLst>
          </p:cNvPr>
          <p:cNvSpPr txBox="1">
            <a:spLocks noChangeArrowheads="1"/>
          </p:cNvSpPr>
          <p:nvPr/>
        </p:nvSpPr>
        <p:spPr bwMode="auto">
          <a:xfrm>
            <a:off x="5775268" y="5252498"/>
            <a:ext cx="1727667" cy="304800"/>
          </a:xfrm>
          <a:prstGeom prst="rect">
            <a:avLst/>
          </a:prstGeom>
          <a:noFill/>
          <a:ln w="9525">
            <a:noFill/>
            <a:miter lim="800000"/>
            <a:headEnd/>
            <a:tailEnd/>
          </a:ln>
        </p:spPr>
        <p:txBody>
          <a:bodyPr rot="0" vert="horz" wrap="square" lIns="91440" tIns="45720" rIns="91440" bIns="45720" anchor="t" anchorCtr="0">
            <a:noAutofit/>
          </a:bodyPr>
          <a:lstStyle/>
          <a:p>
            <a:pPr marL="0" marR="0" algn="just" rtl="1">
              <a:lnSpc>
                <a:spcPct val="107000"/>
              </a:lnSpc>
              <a:spcBef>
                <a:spcPts val="0"/>
              </a:spcBef>
              <a:spcAft>
                <a:spcPts val="800"/>
              </a:spcAft>
            </a:pPr>
            <a:r>
              <a:rPr lang="ar-SA" sz="1200" dirty="0">
                <a:effectLst/>
                <a:latin typeface="Calibri" panose="020F0502020204030204" pitchFamily="34" charset="0"/>
                <a:ea typeface="Calibri" panose="020F0502020204030204" pitchFamily="34" charset="0"/>
                <a:cs typeface="Ramsar" pitchFamily="2" charset="-78"/>
              </a:rPr>
              <a:t>کد کامپایل‌شده: </a:t>
            </a:r>
            <a:r>
              <a:rPr lang="en-US" sz="1200" b="1" i="1" dirty="0" err="1">
                <a:effectLst/>
                <a:latin typeface="Myriad Pro" panose="020B0503030403020204" pitchFamily="34" charset="0"/>
                <a:ea typeface="Calibri" panose="020F0502020204030204" pitchFamily="34" charset="0"/>
                <a:cs typeface="Ramsar" pitchFamily="2" charset="-78"/>
              </a:rPr>
              <a:t>Party.cla</a:t>
            </a:r>
            <a:r>
              <a:rPr lang="en-US" sz="1200" b="1" dirty="0" err="1">
                <a:effectLst/>
                <a:latin typeface="Myriad Pro" panose="020B0503030403020204" pitchFamily="34" charset="0"/>
                <a:ea typeface="Calibri" panose="020F0502020204030204" pitchFamily="34" charset="0"/>
                <a:cs typeface="Ramsar" pitchFamily="2" charset="-78"/>
              </a:rPr>
              <a:t>s</a:t>
            </a:r>
            <a:r>
              <a:rPr lang="en-US" sz="1200" b="1" dirty="0" err="1">
                <a:effectLst/>
                <a:latin typeface="Calibri" panose="020F0502020204030204" pitchFamily="34" charset="0"/>
                <a:ea typeface="Calibri" panose="020F0502020204030204" pitchFamily="34" charset="0"/>
                <a:cs typeface="Ramsar" pitchFamily="2" charset="-78"/>
              </a:rPr>
              <a:t>s</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 Box 2">
            <a:extLst>
              <a:ext uri="{FF2B5EF4-FFF2-40B4-BE49-F238E27FC236}">
                <a16:creationId xmlns:a16="http://schemas.microsoft.com/office/drawing/2014/main" id="{03FE530D-0953-FE85-BE16-DCC726AF0FD7}"/>
              </a:ext>
            </a:extLst>
          </p:cNvPr>
          <p:cNvSpPr txBox="1">
            <a:spLocks noChangeArrowheads="1"/>
          </p:cNvSpPr>
          <p:nvPr/>
        </p:nvSpPr>
        <p:spPr bwMode="auto">
          <a:xfrm>
            <a:off x="7830241" y="3970977"/>
            <a:ext cx="1765257" cy="1178992"/>
          </a:xfrm>
          <a:prstGeom prst="rect">
            <a:avLst/>
          </a:prstGeom>
          <a:noFill/>
          <a:ln w="9525">
            <a:noFill/>
            <a:miter lim="800000"/>
            <a:headEnd/>
            <a:tailEnd/>
          </a:ln>
        </p:spPr>
        <p:txBody>
          <a:bodyPr rot="0" vert="horz" wrap="square" lIns="91440" tIns="45720" rIns="91440" bIns="45720" anchor="t" anchorCtr="0">
            <a:noAutofit/>
          </a:bodyPr>
          <a:lstStyle/>
          <a:p>
            <a:pPr marL="0" marR="0" algn="just" rtl="1">
              <a:lnSpc>
                <a:spcPct val="107000"/>
              </a:lnSpc>
              <a:spcBef>
                <a:spcPts val="0"/>
              </a:spcBef>
              <a:spcAft>
                <a:spcPts val="800"/>
              </a:spcAft>
            </a:pPr>
            <a:r>
              <a:rPr lang="fa-IR" sz="1200" dirty="0">
                <a:effectLst/>
                <a:latin typeface="Calibri" panose="020F0502020204030204" pitchFamily="34" charset="0"/>
                <a:ea typeface="Calibri" panose="020F0502020204030204" pitchFamily="34" charset="0"/>
                <a:cs typeface="Ramsar" pitchFamily="2" charset="-78"/>
              </a:rPr>
              <a:t>با راه‌ انداختن ماشین مجازی جاوا </a:t>
            </a:r>
            <a:r>
              <a:rPr lang="fa-IR" sz="1200" dirty="0">
                <a:effectLst/>
                <a:latin typeface="Myriad Pro" panose="020B0503030403020204" pitchFamily="34" charset="0"/>
                <a:ea typeface="Calibri" panose="020F0502020204030204" pitchFamily="34" charset="0"/>
                <a:cs typeface="Ramsar" pitchFamily="2" charset="-78"/>
              </a:rPr>
              <a:t>(</a:t>
            </a:r>
            <a:r>
              <a:rPr lang="en-US" sz="1200" dirty="0">
                <a:effectLst/>
                <a:latin typeface="Myriad Pro" panose="020B0503030403020204" pitchFamily="34" charset="0"/>
                <a:ea typeface="Calibri" panose="020F0502020204030204" pitchFamily="34" charset="0"/>
                <a:cs typeface="Ramsar" pitchFamily="2" charset="-78"/>
              </a:rPr>
              <a:t>JVM</a:t>
            </a:r>
            <a:r>
              <a:rPr lang="fa-IR" sz="1200" dirty="0">
                <a:effectLst/>
                <a:latin typeface="Myriad Pro" panose="020B0503030403020204" pitchFamily="34" charset="0"/>
                <a:ea typeface="Calibri" panose="020F0502020204030204" pitchFamily="34" charset="0"/>
                <a:cs typeface="Ramsar" pitchFamily="2" charset="-78"/>
              </a:rPr>
              <a:t>)</a:t>
            </a:r>
            <a:r>
              <a:rPr lang="fa-IR" sz="1200" dirty="0">
                <a:effectLst/>
                <a:latin typeface="Calibri" panose="020F0502020204030204" pitchFamily="34" charset="0"/>
                <a:ea typeface="Calibri" panose="020F0502020204030204" pitchFamily="34" charset="0"/>
                <a:cs typeface="Ramsar" pitchFamily="2" charset="-78"/>
              </a:rPr>
              <a:t> با فایل </a:t>
            </a:r>
            <a:r>
              <a:rPr lang="en-US" sz="1200" b="1" i="1" dirty="0" err="1">
                <a:effectLst/>
                <a:latin typeface="Myriad Pro" panose="020B0503030403020204" pitchFamily="34" charset="0"/>
                <a:ea typeface="Calibri" panose="020F0502020204030204" pitchFamily="34" charset="0"/>
                <a:cs typeface="Ramsar" pitchFamily="2" charset="-78"/>
              </a:rPr>
              <a:t>Party.class</a:t>
            </a:r>
            <a:r>
              <a:rPr lang="en-US" sz="1200" i="1" dirty="0">
                <a:effectLst/>
                <a:latin typeface="Ramsar" pitchFamily="2" charset="-78"/>
                <a:ea typeface="Calibri" panose="020F0502020204030204" pitchFamily="34" charset="0"/>
                <a:cs typeface="Ramsar" pitchFamily="2" charset="-78"/>
              </a:rPr>
              <a:t> </a:t>
            </a:r>
            <a:r>
              <a:rPr lang="fa-IR" sz="1200" i="1" dirty="0">
                <a:effectLst/>
                <a:latin typeface="Ramsar" pitchFamily="2" charset="-78"/>
                <a:ea typeface="Calibri" panose="020F0502020204030204" pitchFamily="34" charset="0"/>
                <a:cs typeface="Ramsar" pitchFamily="2" charset="-78"/>
              </a:rPr>
              <a:t> </a:t>
            </a:r>
            <a:r>
              <a:rPr lang="fa-IR" sz="1200" dirty="0">
                <a:effectLst/>
                <a:latin typeface="Calibri" panose="020F0502020204030204" pitchFamily="34" charset="0"/>
                <a:ea typeface="Calibri" panose="020F0502020204030204" pitchFamily="34" charset="0"/>
                <a:cs typeface="Ramsar" pitchFamily="2" charset="-78"/>
              </a:rPr>
              <a:t>برنامه را اجرا کنید. </a:t>
            </a:r>
            <a:r>
              <a:rPr lang="en-US" sz="1200" dirty="0">
                <a:effectLst/>
                <a:latin typeface="Myriad Pro" panose="020B0503030403020204" pitchFamily="34" charset="0"/>
                <a:ea typeface="Calibri" panose="020F0502020204030204" pitchFamily="34" charset="0"/>
                <a:cs typeface="Ramsar" pitchFamily="2" charset="-78"/>
              </a:rPr>
              <a:t>JVM</a:t>
            </a:r>
            <a:r>
              <a:rPr lang="en-US" sz="1200" dirty="0">
                <a:effectLst/>
                <a:latin typeface="Ramsar" pitchFamily="2" charset="-78"/>
                <a:ea typeface="Calibri" panose="020F0502020204030204" pitchFamily="34" charset="0"/>
                <a:cs typeface="Ramsar" pitchFamily="2" charset="-78"/>
              </a:rPr>
              <a:t> </a:t>
            </a:r>
            <a:r>
              <a:rPr lang="fa-IR" sz="1200" dirty="0">
                <a:effectLst/>
                <a:latin typeface="Ramsar" pitchFamily="2" charset="-78"/>
                <a:ea typeface="Calibri" panose="020F0502020204030204" pitchFamily="34" charset="0"/>
                <a:cs typeface="Ramsar" pitchFamily="2" charset="-78"/>
              </a:rPr>
              <a:t> </a:t>
            </a:r>
            <a:r>
              <a:rPr lang="fa-IR" sz="1200" i="1" dirty="0">
                <a:effectLst/>
                <a:latin typeface="Ramsar" pitchFamily="2" charset="-78"/>
                <a:ea typeface="Calibri" panose="020F0502020204030204" pitchFamily="34" charset="0"/>
                <a:cs typeface="Ramsar" pitchFamily="2" charset="-78"/>
              </a:rPr>
              <a:t>کد بایتی</a:t>
            </a:r>
            <a:r>
              <a:rPr lang="fa-IR" sz="1200" dirty="0">
                <a:effectLst/>
                <a:latin typeface="Ramsar" pitchFamily="2" charset="-78"/>
                <a:ea typeface="Calibri" panose="020F0502020204030204" pitchFamily="34" charset="0"/>
                <a:cs typeface="Ramsar" pitchFamily="2" charset="-78"/>
              </a:rPr>
              <a:t> را به چیزی که بسترکار زیربنایی می‌فهمد ترجمه و برنامه‌ی شما را اجرا می‌کند.</a:t>
            </a:r>
            <a:endParaRPr lang="en-US" sz="1200" dirty="0">
              <a:effectLst/>
              <a:latin typeface="Calibri" panose="020F0502020204030204" pitchFamily="34" charset="0"/>
              <a:ea typeface="Calibri" panose="020F0502020204030204" pitchFamily="34" charset="0"/>
              <a:cs typeface="Ramsar" pitchFamily="2" charset="-78"/>
            </a:endParaRPr>
          </a:p>
        </p:txBody>
      </p:sp>
    </p:spTree>
    <p:extLst>
      <p:ext uri="{BB962C8B-B14F-4D97-AF65-F5344CB8AC3E}">
        <p14:creationId xmlns:p14="http://schemas.microsoft.com/office/powerpoint/2010/main" val="36618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3DAF9D2-5A54-2819-BB65-2E9DD65650B2}"/>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24054" y="787782"/>
            <a:ext cx="4166219" cy="5949144"/>
          </a:xfrm>
          <a:prstGeom prst="rect">
            <a:avLst/>
          </a:prstGeom>
          <a:noFill/>
          <a:ln>
            <a:noFill/>
          </a:ln>
        </p:spPr>
      </p:pic>
      <p:sp>
        <p:nvSpPr>
          <p:cNvPr id="3" name="Slide Number Placeholder 2">
            <a:extLst>
              <a:ext uri="{FF2B5EF4-FFF2-40B4-BE49-F238E27FC236}">
                <a16:creationId xmlns:a16="http://schemas.microsoft.com/office/drawing/2014/main" id="{65A6D5A0-C6FB-3214-405E-68F008C09F98}"/>
              </a:ext>
            </a:extLst>
          </p:cNvPr>
          <p:cNvSpPr>
            <a:spLocks noGrp="1"/>
          </p:cNvSpPr>
          <p:nvPr>
            <p:ph type="sldNum" sz="quarter" idx="12"/>
          </p:nvPr>
        </p:nvSpPr>
        <p:spPr/>
        <p:txBody>
          <a:bodyPr/>
          <a:lstStyle/>
          <a:p>
            <a:fld id="{21C7DF5F-4BF1-494D-A836-53F226D76E52}" type="slidenum">
              <a:rPr lang="en-US" smtClean="0"/>
              <a:t>7</a:t>
            </a:fld>
            <a:endParaRPr lang="en-US"/>
          </a:p>
        </p:txBody>
      </p:sp>
      <p:sp>
        <p:nvSpPr>
          <p:cNvPr id="5" name="Text Box 2">
            <a:extLst>
              <a:ext uri="{FF2B5EF4-FFF2-40B4-BE49-F238E27FC236}">
                <a16:creationId xmlns:a16="http://schemas.microsoft.com/office/drawing/2014/main" id="{DC309893-F307-FA80-4C9B-17D52D1E2FD9}"/>
              </a:ext>
            </a:extLst>
          </p:cNvPr>
          <p:cNvSpPr txBox="1">
            <a:spLocks noChangeArrowheads="1"/>
          </p:cNvSpPr>
          <p:nvPr/>
        </p:nvSpPr>
        <p:spPr bwMode="auto">
          <a:xfrm>
            <a:off x="1331650" y="1179540"/>
            <a:ext cx="2334827" cy="1141289"/>
          </a:xfrm>
          <a:prstGeom prst="rect">
            <a:avLst/>
          </a:prstGeom>
          <a:noFill/>
          <a:ln w="9525">
            <a:noFill/>
            <a:miter lim="800000"/>
            <a:headEnd/>
            <a:tailEnd/>
          </a:ln>
        </p:spPr>
        <p:txBody>
          <a:bodyPr rot="0" vert="horz" wrap="square" lIns="91440" tIns="45720" rIns="91440" bIns="45720" anchor="t" anchorCtr="0">
            <a:noAutofit/>
          </a:bodyPr>
          <a:lstStyle/>
          <a:p>
            <a:pPr algn="r" rtl="1">
              <a:lnSpc>
                <a:spcPct val="107000"/>
              </a:lnSpc>
              <a:spcAft>
                <a:spcPts val="800"/>
              </a:spcAft>
            </a:pPr>
            <a:r>
              <a:rPr lang="ar-SA" sz="2000" b="1" dirty="0">
                <a:effectLst/>
                <a:latin typeface="Calibri" panose="020F0502020204030204" pitchFamily="34" charset="0"/>
                <a:ea typeface="Calibri" panose="020F0502020204030204" pitchFamily="34" charset="0"/>
                <a:cs typeface="B Ziba" panose="00000400000000000000" pitchFamily="2" charset="-78"/>
              </a:rPr>
              <a:t>من شنیده‌ام که جاوا در مقایسه با زبان های کامپایل‌شده‌ای مثل </a:t>
            </a:r>
            <a:r>
              <a:rPr lang="en-US" sz="2000" b="1" dirty="0">
                <a:effectLst/>
                <a:latin typeface="Comic Sans MS" panose="030F0702030302020204" pitchFamily="66" charset="0"/>
                <a:ea typeface="Calibri" panose="020F0502020204030204" pitchFamily="34" charset="0"/>
                <a:cs typeface="B Ziba" panose="00000400000000000000" pitchFamily="2" charset="-78"/>
              </a:rPr>
              <a:t>C</a:t>
            </a:r>
            <a:r>
              <a:rPr lang="fa-IR" sz="2000" b="1" dirty="0">
                <a:effectLst/>
                <a:latin typeface="Calibri" panose="020F0502020204030204" pitchFamily="34" charset="0"/>
                <a:ea typeface="Calibri" panose="020F0502020204030204" pitchFamily="34" charset="0"/>
                <a:cs typeface="B Ziba" panose="00000400000000000000" pitchFamily="2" charset="-78"/>
              </a:rPr>
              <a:t> و </a:t>
            </a:r>
            <a:r>
              <a:rPr lang="en-US" sz="2000" b="1" dirty="0">
                <a:effectLst/>
                <a:latin typeface="Comic Sans MS" panose="030F0702030302020204" pitchFamily="66" charset="0"/>
                <a:ea typeface="Calibri" panose="020F0502020204030204" pitchFamily="34" charset="0"/>
                <a:cs typeface="B Ziba" panose="00000400000000000000" pitchFamily="2" charset="-78"/>
              </a:rPr>
              <a:t>Rust</a:t>
            </a:r>
            <a:r>
              <a:rPr lang="fa-IR" sz="2000" b="1" dirty="0">
                <a:effectLst/>
                <a:latin typeface="Calibri" panose="020F0502020204030204" pitchFamily="34" charset="0"/>
                <a:ea typeface="Calibri" panose="020F0502020204030204" pitchFamily="34" charset="0"/>
                <a:cs typeface="B Ziba" panose="00000400000000000000" pitchFamily="2" charset="-78"/>
              </a:rPr>
              <a:t> خیلی سریع نیست.</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74B2DB44-2F2C-93D4-CD7B-3ABD38B76517}"/>
              </a:ext>
            </a:extLst>
          </p:cNvPr>
          <p:cNvSpPr txBox="1"/>
          <p:nvPr/>
        </p:nvSpPr>
        <p:spPr>
          <a:xfrm>
            <a:off x="2015231" y="2814221"/>
            <a:ext cx="9338570" cy="3869136"/>
          </a:xfrm>
          <a:prstGeom prst="rect">
            <a:avLst/>
          </a:prstGeom>
          <a:noFill/>
        </p:spPr>
        <p:txBody>
          <a:bodyPr wrap="square">
            <a:spAutoFit/>
          </a:bodyPr>
          <a:lstStyle/>
          <a:p>
            <a:pPr marL="285750" marR="0" indent="-285750" algn="r" rtl="1">
              <a:lnSpc>
                <a:spcPct val="107000"/>
              </a:lnSpc>
              <a:spcBef>
                <a:spcPts val="0"/>
              </a:spcBef>
              <a:spcAft>
                <a:spcPts val="800"/>
              </a:spcAft>
              <a:buFont typeface="Arial" panose="020B0604020202020204" pitchFamily="34" charset="0"/>
              <a:buChar char="•"/>
            </a:pPr>
            <a:r>
              <a:rPr lang="fa-IR" sz="1800" dirty="0">
                <a:effectLst/>
                <a:latin typeface="DejaVuSerif"/>
                <a:ea typeface="Calibri" panose="020F0502020204030204" pitchFamily="34" charset="0"/>
                <a:cs typeface="2  Nazanin" panose="00000400000000000000" pitchFamily="2" charset="-78"/>
              </a:rPr>
              <a:t>وقتی جاوا در ابتدا منتشر شد کند بود. اما کمی </a:t>
            </a:r>
            <a:r>
              <a:rPr lang="fa-IR" dirty="0">
                <a:latin typeface="DejaVuSerif"/>
                <a:ea typeface="Calibri" panose="020F0502020204030204" pitchFamily="34" charset="0"/>
                <a:cs typeface="2  Nazanin" panose="00000400000000000000" pitchFamily="2" charset="-78"/>
              </a:rPr>
              <a:t>بعد تقویت کننده‌ اجرایی </a:t>
            </a:r>
            <a:r>
              <a:rPr lang="en-US" sz="1800" dirty="0" err="1">
                <a:effectLst/>
                <a:latin typeface="Baskerville Old Face" panose="02020602080505020303" pitchFamily="18" charset="0"/>
                <a:ea typeface="Calibri" panose="020F0502020204030204" pitchFamily="34" charset="0"/>
                <a:cs typeface="Times New Roman" panose="02020603050405020304" pitchFamily="18" charset="0"/>
              </a:rPr>
              <a:t>HotSpot</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 VM</a:t>
            </a:r>
            <a:r>
              <a:rPr lang="fa-IR" sz="1800" dirty="0">
                <a:effectLst/>
                <a:latin typeface="Baskerville Old Face" panose="02020602080505020303" pitchFamily="18" charset="0"/>
                <a:ea typeface="Calibri" panose="020F0502020204030204" pitchFamily="34" charset="0"/>
                <a:cs typeface="Times New Roman" panose="02020603050405020304" pitchFamily="18" charset="0"/>
              </a:rPr>
              <a:t> </a:t>
            </a:r>
            <a:r>
              <a:rPr lang="fa-IR" sz="1800" dirty="0">
                <a:effectLst/>
                <a:latin typeface="DejaVuSerif"/>
                <a:ea typeface="Calibri" panose="020F0502020204030204" pitchFamily="34" charset="0"/>
                <a:cs typeface="2  Nazanin" panose="00000400000000000000" pitchFamily="2" charset="-78"/>
              </a:rPr>
              <a:t>ابداع شد که در افزایش سرعت آن تاثیرگذار بود.</a:t>
            </a:r>
          </a:p>
          <a:p>
            <a:pPr marL="285750" marR="0" indent="-285750" algn="r" rtl="1">
              <a:lnSpc>
                <a:spcPct val="107000"/>
              </a:lnSpc>
              <a:spcBef>
                <a:spcPts val="0"/>
              </a:spcBef>
              <a:spcAft>
                <a:spcPts val="800"/>
              </a:spcAft>
              <a:buFont typeface="Arial" panose="020B0604020202020204" pitchFamily="34" charset="0"/>
              <a:buChar char="•"/>
            </a:pPr>
            <a:endParaRPr lang="fa-IR" sz="1800" dirty="0">
              <a:effectLst/>
              <a:latin typeface="DejaVuSerif"/>
              <a:ea typeface="Calibri" panose="020F0502020204030204" pitchFamily="34" charset="0"/>
              <a:cs typeface="2  Nazanin" panose="00000400000000000000" pitchFamily="2" charset="-78"/>
            </a:endParaRPr>
          </a:p>
          <a:p>
            <a:pPr marL="285750" marR="0" indent="-285750" algn="r" rtl="1">
              <a:lnSpc>
                <a:spcPct val="107000"/>
              </a:lnSpc>
              <a:spcBef>
                <a:spcPts val="0"/>
              </a:spcBef>
              <a:spcAft>
                <a:spcPts val="800"/>
              </a:spcAft>
              <a:buFont typeface="Arial" panose="020B0604020202020204" pitchFamily="34" charset="0"/>
              <a:buChar char="•"/>
            </a:pPr>
            <a:r>
              <a:rPr lang="fa-IR" sz="1800" dirty="0">
                <a:effectLst/>
                <a:latin typeface="DejaVuSerif"/>
                <a:ea typeface="Calibri" panose="020F0502020204030204" pitchFamily="34" charset="0"/>
                <a:cs typeface="2  Nazanin" panose="00000400000000000000" pitchFamily="2" charset="-78"/>
              </a:rPr>
              <a:t> اگرچه درست است که </a:t>
            </a:r>
            <a:r>
              <a:rPr lang="fa-IR" sz="1800" dirty="0">
                <a:effectLst/>
                <a:latin typeface="Times New Roman" panose="02020603050405020304" pitchFamily="18" charset="0"/>
                <a:ea typeface="Calibri" panose="020F0502020204030204" pitchFamily="34" charset="0"/>
                <a:cs typeface="2  Nazanin" panose="00000400000000000000" pitchFamily="2" charset="-78"/>
              </a:rPr>
              <a:t>جاوا</a:t>
            </a:r>
            <a:r>
              <a:rPr lang="fa-IR" sz="1800" dirty="0">
                <a:effectLst/>
                <a:latin typeface="DejaVuSerif"/>
                <a:ea typeface="Calibri" panose="020F0502020204030204" pitchFamily="34" charset="0"/>
                <a:cs typeface="2  Nazanin" panose="00000400000000000000" pitchFamily="2" charset="-78"/>
              </a:rPr>
              <a:t> سریع‌ترین زبان موجود نیست، اما تقریبا به عنوان یک زبان خیلی سریع به اندازه‌ی زبان‌هایی مثل </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C</a:t>
            </a:r>
            <a:r>
              <a:rPr lang="fa-IR" sz="1800" dirty="0">
                <a:effectLst/>
                <a:latin typeface="DejaVuSerif"/>
                <a:ea typeface="Calibri" panose="020F0502020204030204" pitchFamily="34" charset="0"/>
                <a:cs typeface="2  Nazanin" panose="00000400000000000000" pitchFamily="2" charset="-78"/>
              </a:rPr>
              <a:t> و </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Rust</a:t>
            </a:r>
            <a:r>
              <a:rPr lang="fa-IR" sz="1800" dirty="0">
                <a:effectLst/>
                <a:latin typeface="DejaVuSerif"/>
                <a:ea typeface="Calibri" panose="020F0502020204030204" pitchFamily="34" charset="0"/>
                <a:cs typeface="2  Nazanin" panose="00000400000000000000" pitchFamily="2" charset="-78"/>
              </a:rPr>
              <a:t> و</a:t>
            </a:r>
            <a:r>
              <a:rPr lang="fa-IR" sz="1800" i="1" dirty="0">
                <a:effectLst/>
                <a:latin typeface="DejaVuSerif"/>
                <a:ea typeface="Calibri" panose="020F0502020204030204" pitchFamily="34" charset="0"/>
                <a:cs typeface="2  Nazanin" panose="00000400000000000000" pitchFamily="2" charset="-78"/>
              </a:rPr>
              <a:t> به مراتب </a:t>
            </a:r>
            <a:r>
              <a:rPr lang="fa-IR" sz="1800" dirty="0">
                <a:effectLst/>
                <a:latin typeface="DejaVuSerif"/>
                <a:ea typeface="Calibri" panose="020F0502020204030204" pitchFamily="34" charset="0"/>
                <a:cs typeface="2  Nazanin" panose="00000400000000000000" pitchFamily="2" charset="-78"/>
              </a:rPr>
              <a:t>سریع‌تر از اکثر زبان‌های برنامه‌نویسی در نظر گرفته می‌شود.</a:t>
            </a:r>
          </a:p>
          <a:p>
            <a:pPr marL="285750" marR="0" indent="-285750" algn="r" rtl="1">
              <a:lnSpc>
                <a:spcPct val="107000"/>
              </a:lnSpc>
              <a:spcBef>
                <a:spcPts val="0"/>
              </a:spcBef>
              <a:spcAft>
                <a:spcPts val="800"/>
              </a:spcAft>
              <a:buFont typeface="Arial" panose="020B0604020202020204" pitchFamily="34" charset="0"/>
              <a:buChar char="•"/>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ct val="107000"/>
              </a:lnSpc>
              <a:spcBef>
                <a:spcPts val="0"/>
              </a:spcBef>
              <a:spcAft>
                <a:spcPts val="800"/>
              </a:spcAft>
              <a:buFont typeface="Arial" panose="020B0604020202020204" pitchFamily="34" charset="0"/>
              <a:buChar char="•"/>
            </a:pPr>
            <a:r>
              <a:rPr lang="fa-IR" sz="1800" dirty="0">
                <a:effectLst/>
                <a:latin typeface="DejaVuSerif"/>
                <a:ea typeface="Calibri" panose="020F0502020204030204" pitchFamily="34" charset="0"/>
                <a:cs typeface="2  Nazanin" panose="00000400000000000000" pitchFamily="2" charset="-78"/>
              </a:rPr>
              <a:t>ماشین مجازی جاوا </a:t>
            </a:r>
            <a:r>
              <a:rPr lang="en-US" dirty="0">
                <a:latin typeface="Baskerville Old Face" panose="02020602080505020303" pitchFamily="18" charset="0"/>
                <a:ea typeface="Calibri" panose="020F0502020204030204" pitchFamily="34" charset="0"/>
                <a:cs typeface="Times New Roman" panose="02020603050405020304" pitchFamily="18" charset="0"/>
              </a:rPr>
              <a:t>(JVM) </a:t>
            </a:r>
            <a:r>
              <a:rPr lang="fa-IR" dirty="0">
                <a:latin typeface="Baskerville Old Face" panose="02020602080505020303" pitchFamily="18" charset="0"/>
                <a:ea typeface="Calibri" panose="020F0502020204030204" pitchFamily="34" charset="0"/>
                <a:cs typeface="Times New Roman" panose="02020603050405020304" pitchFamily="18" charset="0"/>
              </a:rPr>
              <a:t> </a:t>
            </a:r>
            <a:r>
              <a:rPr lang="fa-IR" sz="1800" dirty="0">
                <a:effectLst/>
                <a:latin typeface="DejaVuSerif"/>
                <a:ea typeface="Calibri" panose="020F0502020204030204" pitchFamily="34" charset="0"/>
                <a:cs typeface="2  Nazanin" panose="00000400000000000000" pitchFamily="2" charset="-78"/>
              </a:rPr>
              <a:t>خود می‌تواند کد شما را </a:t>
            </a:r>
            <a:r>
              <a:rPr lang="fa-IR" sz="1800" i="1" dirty="0">
                <a:effectLst/>
                <a:latin typeface="DejaVuSerif"/>
                <a:ea typeface="Calibri" panose="020F0502020204030204" pitchFamily="34" charset="0"/>
                <a:cs typeface="2  Nazanin" panose="00000400000000000000" pitchFamily="2" charset="-78"/>
              </a:rPr>
              <a:t>حین این‌که در حال اجراست</a:t>
            </a:r>
            <a:r>
              <a:rPr lang="fa-IR" sz="1800" dirty="0">
                <a:effectLst/>
                <a:latin typeface="DejaVuSerif"/>
                <a:ea typeface="Calibri" panose="020F0502020204030204" pitchFamily="34" charset="0"/>
                <a:cs typeface="2  Nazanin" panose="00000400000000000000" pitchFamily="2" charset="-78"/>
              </a:rPr>
              <a:t> بهینه‌سازی کند، بنابراین پدید آوردن برنامه‌های کاربردی خیلی سریع بدون نیاز به نوشتن کد خاص با کارکرد بالا امکان‌پذیر است.</a:t>
            </a:r>
          </a:p>
          <a:p>
            <a:pPr marL="285750" marR="0" indent="-285750" algn="r" rtl="1">
              <a:lnSpc>
                <a:spcPct val="107000"/>
              </a:lnSpc>
              <a:spcBef>
                <a:spcPts val="0"/>
              </a:spcBef>
              <a:spcAft>
                <a:spcPts val="800"/>
              </a:spcAft>
              <a:buFont typeface="Arial" panose="020B0604020202020204" pitchFamily="34" charset="0"/>
              <a:buChar char="•"/>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ct val="107000"/>
              </a:lnSpc>
              <a:spcBef>
                <a:spcPts val="0"/>
              </a:spcBef>
              <a:spcAft>
                <a:spcPts val="800"/>
              </a:spcAft>
              <a:buFont typeface="Arial" panose="020B0604020202020204" pitchFamily="34" charset="0"/>
              <a:buChar char="•"/>
            </a:pPr>
            <a:r>
              <a:rPr lang="fa-IR" sz="1800" dirty="0">
                <a:effectLst/>
                <a:latin typeface="DejaVuSerif"/>
                <a:ea typeface="Calibri" panose="020F0502020204030204" pitchFamily="34" charset="0"/>
                <a:cs typeface="2  Nazanin" panose="00000400000000000000" pitchFamily="2" charset="-78"/>
              </a:rPr>
              <a:t>اما اذعان می‌کنیم که </a:t>
            </a:r>
            <a:r>
              <a:rPr lang="fa-IR" sz="1800" dirty="0">
                <a:effectLst/>
                <a:latin typeface="Times New Roman" panose="02020603050405020304" pitchFamily="18" charset="0"/>
                <a:ea typeface="Calibri" panose="020F0502020204030204" pitchFamily="34" charset="0"/>
                <a:cs typeface="2  Nazanin" panose="00000400000000000000" pitchFamily="2" charset="-78"/>
              </a:rPr>
              <a:t>جاوا</a:t>
            </a:r>
            <a:r>
              <a:rPr lang="fa-IR" sz="1800" dirty="0">
                <a:effectLst/>
                <a:latin typeface="DejaVuSerif"/>
                <a:ea typeface="Calibri" panose="020F0502020204030204" pitchFamily="34" charset="0"/>
                <a:cs typeface="2  Nazanin" panose="00000400000000000000" pitchFamily="2" charset="-78"/>
              </a:rPr>
              <a:t> در مقایسه با </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C</a:t>
            </a:r>
            <a:r>
              <a:rPr lang="fa-IR" sz="1800" dirty="0">
                <a:effectLst/>
                <a:latin typeface="DejaVuSerif"/>
                <a:ea typeface="Calibri" panose="020F0502020204030204" pitchFamily="34" charset="0"/>
                <a:cs typeface="2  Nazanin" panose="00000400000000000000" pitchFamily="2" charset="-78"/>
              </a:rPr>
              <a:t> و </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Rust</a:t>
            </a:r>
            <a:r>
              <a:rPr lang="fa-IR" sz="1800" dirty="0">
                <a:effectLst/>
                <a:latin typeface="DejaVuSerif"/>
                <a:ea typeface="Calibri" panose="020F0502020204030204" pitchFamily="34" charset="0"/>
                <a:cs typeface="2  Nazanin" panose="00000400000000000000" pitchFamily="2" charset="-78"/>
              </a:rPr>
              <a:t> حافظه‌ی خیلی زیادی مصرف می‌کند.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itle 1">
            <a:extLst>
              <a:ext uri="{FF2B5EF4-FFF2-40B4-BE49-F238E27FC236}">
                <a16:creationId xmlns:a16="http://schemas.microsoft.com/office/drawing/2014/main" id="{AAFD5B68-1FB1-03A3-A3FB-D3BADF13AEEA}"/>
              </a:ext>
            </a:extLst>
          </p:cNvPr>
          <p:cNvSpPr txBox="1">
            <a:spLocks/>
          </p:cNvSpPr>
          <p:nvPr/>
        </p:nvSpPr>
        <p:spPr>
          <a:xfrm>
            <a:off x="1509204" y="547227"/>
            <a:ext cx="8911687" cy="816414"/>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سرعت و استعمال حافظه</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239936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ABC9-6A98-F6E3-BE04-897D5C6F037A}"/>
              </a:ext>
            </a:extLst>
          </p:cNvPr>
          <p:cNvSpPr>
            <a:spLocks noGrp="1"/>
          </p:cNvSpPr>
          <p:nvPr>
            <p:ph type="title"/>
          </p:nvPr>
        </p:nvSpPr>
        <p:spPr>
          <a:xfrm>
            <a:off x="4992208" y="1956876"/>
            <a:ext cx="6553266" cy="262868"/>
          </a:xfrm>
        </p:spPr>
        <p:txBody>
          <a:bodyPr>
            <a:normAutofit fontScale="90000"/>
          </a:bodyPr>
          <a:lstStyle/>
          <a:p>
            <a:pPr marL="285750" indent="-285750" algn="r" rtl="1">
              <a:buFont typeface="Arial" panose="020B0604020202020204" pitchFamily="34" charset="0"/>
              <a:buChar char="•"/>
            </a:pPr>
            <a:r>
              <a:rPr lang="fa-IR" sz="1800" dirty="0">
                <a:effectLst/>
                <a:latin typeface="DejaVuSerif"/>
                <a:ea typeface="Calibri" panose="020F0502020204030204" pitchFamily="34" charset="0"/>
                <a:cs typeface="Ramsar" pitchFamily="2" charset="-78"/>
              </a:rPr>
              <a:t>گرچه انتظار پاسخ دقیق نداریم، اما با توجه به معلوماتتان از برنامه‌نویسی </a:t>
            </a:r>
            <a:br>
              <a:rPr lang="fa-IR" sz="1800" dirty="0">
                <a:effectLst/>
                <a:latin typeface="DejaVuSerif"/>
                <a:ea typeface="Calibri" panose="020F0502020204030204" pitchFamily="34" charset="0"/>
                <a:cs typeface="Ramsar" pitchFamily="2" charset="-78"/>
              </a:rPr>
            </a:br>
            <a:r>
              <a:rPr lang="fa-IR" sz="1800" dirty="0">
                <a:effectLst/>
                <a:latin typeface="DejaVuSerif"/>
                <a:ea typeface="Calibri" panose="020F0502020204030204" pitchFamily="34" charset="0"/>
                <a:cs typeface="Ramsar" pitchFamily="2" charset="-78"/>
              </a:rPr>
              <a:t>تلاش کنید حدس بزنید هر خط از کدهای داده‌شده چه کاری انجام می‌دهد!</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fa-IR" dirty="0"/>
          </a:p>
        </p:txBody>
      </p:sp>
      <p:sp>
        <p:nvSpPr>
          <p:cNvPr id="4" name="Slide Number Placeholder 3">
            <a:extLst>
              <a:ext uri="{FF2B5EF4-FFF2-40B4-BE49-F238E27FC236}">
                <a16:creationId xmlns:a16="http://schemas.microsoft.com/office/drawing/2014/main" id="{6CAB1689-7F9D-E4C8-98F2-71155F8A6DFF}"/>
              </a:ext>
            </a:extLst>
          </p:cNvPr>
          <p:cNvSpPr>
            <a:spLocks noGrp="1"/>
          </p:cNvSpPr>
          <p:nvPr>
            <p:ph type="sldNum" sz="quarter" idx="12"/>
          </p:nvPr>
        </p:nvSpPr>
        <p:spPr/>
        <p:txBody>
          <a:bodyPr/>
          <a:lstStyle/>
          <a:p>
            <a:fld id="{21C7DF5F-4BF1-494D-A836-53F226D76E52}" type="slidenum">
              <a:rPr lang="en-US" smtClean="0"/>
              <a:t>8</a:t>
            </a:fld>
            <a:endParaRPr lang="en-US"/>
          </a:p>
        </p:txBody>
      </p:sp>
      <p:sp>
        <p:nvSpPr>
          <p:cNvPr id="5" name="TextBox 4">
            <a:extLst>
              <a:ext uri="{FF2B5EF4-FFF2-40B4-BE49-F238E27FC236}">
                <a16:creationId xmlns:a16="http://schemas.microsoft.com/office/drawing/2014/main" id="{3A47D559-D4E4-070F-4BD4-0E087B84BC27}"/>
              </a:ext>
            </a:extLst>
          </p:cNvPr>
          <p:cNvSpPr txBox="1"/>
          <p:nvPr/>
        </p:nvSpPr>
        <p:spPr>
          <a:xfrm>
            <a:off x="646526" y="1063924"/>
            <a:ext cx="5009705" cy="2777620"/>
          </a:xfrm>
          <a:prstGeom prst="rect">
            <a:avLst/>
          </a:prstGeom>
          <a:noFill/>
          <a:ln>
            <a:solidFill>
              <a:schemeClr val="tx1">
                <a:lumMod val="95000"/>
                <a:lumOff val="5000"/>
              </a:schemeClr>
            </a:solidFill>
          </a:ln>
        </p:spPr>
        <p:txBody>
          <a:bodyPr wrap="none" rtlCol="1">
            <a:spAutoFit/>
          </a:bodyPr>
          <a:lstStyle/>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int size = 27;</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String name = "Fido";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latin typeface="Courier New" panose="02070309020205020404" pitchFamily="49" charset="0"/>
                <a:ea typeface="Calibri" panose="020F0502020204030204" pitchFamily="34" charset="0"/>
                <a:cs typeface="Arial" panose="020B0604020202020204" pitchFamily="34" charset="0"/>
              </a:rPr>
              <a:t>Duck </a:t>
            </a:r>
            <a:r>
              <a:rPr lang="en-US" sz="1800" dirty="0" err="1">
                <a:effectLst/>
                <a:latin typeface="Courier New" panose="02070309020205020404" pitchFamily="49" charset="0"/>
                <a:ea typeface="Calibri" panose="020F0502020204030204" pitchFamily="34" charset="0"/>
                <a:cs typeface="Arial" panose="020B0604020202020204" pitchFamily="34" charset="0"/>
              </a:rPr>
              <a:t>myDuck</a:t>
            </a:r>
            <a:r>
              <a:rPr lang="en-US" sz="1800" dirty="0">
                <a:effectLst/>
                <a:latin typeface="Courier New" panose="02070309020205020404" pitchFamily="49" charset="0"/>
                <a:ea typeface="Calibri" panose="020F0502020204030204" pitchFamily="34" charset="0"/>
                <a:cs typeface="Arial" panose="020B0604020202020204" pitchFamily="34" charset="0"/>
              </a:rPr>
              <a:t> = new </a:t>
            </a:r>
            <a:r>
              <a:rPr lang="en-US" dirty="0">
                <a:latin typeface="Courier New" panose="02070309020205020404" pitchFamily="49" charset="0"/>
                <a:ea typeface="Calibri" panose="020F0502020204030204" pitchFamily="34" charset="0"/>
                <a:cs typeface="Arial" panose="020B0604020202020204" pitchFamily="34" charset="0"/>
              </a:rPr>
              <a:t>Duck(</a:t>
            </a:r>
            <a:r>
              <a:rPr lang="en-US" sz="1800" dirty="0">
                <a:effectLst/>
                <a:latin typeface="Courier New" panose="02070309020205020404" pitchFamily="49" charset="0"/>
                <a:ea typeface="Calibri" panose="020F0502020204030204" pitchFamily="34" charset="0"/>
                <a:cs typeface="Arial" panose="020B0604020202020204" pitchFamily="34" charset="0"/>
              </a:rPr>
              <a:t>name, size);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x = size - 5;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if (x &lt; 15) </a:t>
            </a:r>
            <a:r>
              <a:rPr lang="en-US" dirty="0" err="1">
                <a:latin typeface="Courier New" panose="02070309020205020404" pitchFamily="49" charset="0"/>
                <a:ea typeface="Calibri" panose="020F0502020204030204" pitchFamily="34" charset="0"/>
                <a:cs typeface="Arial" panose="020B0604020202020204" pitchFamily="34" charset="0"/>
              </a:rPr>
              <a:t>myDuck.</a:t>
            </a:r>
            <a:r>
              <a:rPr lang="en-US" sz="1800" dirty="0" err="1">
                <a:effectLst/>
                <a:latin typeface="Courier New" panose="02070309020205020404" pitchFamily="49" charset="0"/>
                <a:ea typeface="Calibri" panose="020F0502020204030204" pitchFamily="34" charset="0"/>
                <a:cs typeface="Arial" panose="020B0604020202020204" pitchFamily="34" charset="0"/>
              </a:rPr>
              <a:t>quack</a:t>
            </a:r>
            <a:r>
              <a:rPr lang="en-US" sz="1800" dirty="0">
                <a:effectLst/>
                <a:latin typeface="Courier New" panose="02070309020205020404" pitchFamily="49" charset="0"/>
                <a:ea typeface="Calibri" panose="020F0502020204030204" pitchFamily="34" charset="0"/>
                <a:cs typeface="Arial" panose="020B0604020202020204" pitchFamily="34" charset="0"/>
              </a:rPr>
              <a:t>(8);</a:t>
            </a: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while (x &gt; 3)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 </a:t>
            </a:r>
            <a:r>
              <a:rPr lang="en-US" dirty="0" err="1">
                <a:latin typeface="Courier New" panose="02070309020205020404" pitchFamily="49" charset="0"/>
                <a:ea typeface="Calibri" panose="020F0502020204030204" pitchFamily="34" charset="0"/>
                <a:cs typeface="Arial" panose="020B0604020202020204" pitchFamily="34" charset="0"/>
              </a:rPr>
              <a:t>myDuck.</a:t>
            </a:r>
            <a:r>
              <a:rPr lang="en-US" sz="1800" dirty="0" err="1">
                <a:effectLst/>
                <a:latin typeface="Courier New" panose="02070309020205020404" pitchFamily="49" charset="0"/>
                <a:ea typeface="Calibri" panose="020F0502020204030204" pitchFamily="34" charset="0"/>
                <a:cs typeface="Arial" panose="020B0604020202020204" pitchFamily="34" charset="0"/>
              </a:rPr>
              <a:t>play</a:t>
            </a:r>
            <a:r>
              <a:rPr lang="en-US" sz="1800" dirty="0">
                <a:effectLst/>
                <a:latin typeface="Courier New" panose="02070309020205020404" pitchFamily="49" charset="0"/>
                <a:ea typeface="Calibri" panose="020F0502020204030204" pitchFamily="34" charset="0"/>
                <a:cs typeface="Arial" panose="020B0604020202020204" pitchFamily="34" charset="0"/>
              </a:rPr>
              <a:t>();</a:t>
            </a:r>
            <a:r>
              <a:rPr lang="en-US" dirty="0">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ourier New" panose="02070309020205020404" pitchFamily="49"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99A5F1CF-7A8F-46FA-D71C-A7DB6AD4796A}"/>
              </a:ext>
            </a:extLst>
          </p:cNvPr>
          <p:cNvSpPr txBox="1"/>
          <p:nvPr/>
        </p:nvSpPr>
        <p:spPr>
          <a:xfrm>
            <a:off x="646525" y="4050659"/>
            <a:ext cx="4827317" cy="1979709"/>
          </a:xfrm>
          <a:prstGeom prst="rect">
            <a:avLst/>
          </a:prstGeom>
          <a:noFill/>
          <a:ln>
            <a:solidFill>
              <a:schemeClr val="tx1">
                <a:lumMod val="95000"/>
                <a:lumOff val="5000"/>
              </a:schemeClr>
            </a:solidFill>
          </a:ln>
        </p:spPr>
        <p:txBody>
          <a:bodyPr wrap="square" rtlCol="1">
            <a:spAutoFit/>
          </a:bodyPr>
          <a:lstStyle/>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int[] </a:t>
            </a:r>
            <a:r>
              <a:rPr lang="en-US" sz="1800" dirty="0" err="1">
                <a:effectLst/>
                <a:latin typeface="Courier New" panose="02070309020205020404" pitchFamily="49" charset="0"/>
                <a:ea typeface="Calibri" panose="020F0502020204030204" pitchFamily="34" charset="0"/>
                <a:cs typeface="Arial" panose="020B0604020202020204" pitchFamily="34" charset="0"/>
              </a:rPr>
              <a:t>numList</a:t>
            </a:r>
            <a:r>
              <a:rPr lang="en-US" sz="1800" dirty="0">
                <a:effectLst/>
                <a:latin typeface="Courier New" panose="02070309020205020404" pitchFamily="49" charset="0"/>
                <a:ea typeface="Calibri" panose="020F0502020204030204" pitchFamily="34" charset="0"/>
                <a:cs typeface="Arial" panose="020B0604020202020204" pitchFamily="34" charset="0"/>
              </a:rPr>
              <a:t> = {2, 4, 6, 8};</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err="1">
                <a:effectLst/>
                <a:latin typeface="Courier New" panose="02070309020205020404" pitchFamily="49" charset="0"/>
                <a:ea typeface="Calibri" panose="020F0502020204030204" pitchFamily="34" charset="0"/>
                <a:cs typeface="Arial" panose="020B0604020202020204" pitchFamily="34" charset="0"/>
              </a:rPr>
              <a:t>System.out.print</a:t>
            </a:r>
            <a:r>
              <a:rPr lang="en-US" sz="1800" dirty="0">
                <a:effectLst/>
                <a:latin typeface="Courier New" panose="02070309020205020404" pitchFamily="49" charset="0"/>
                <a:ea typeface="Calibri" panose="020F0502020204030204" pitchFamily="34" charset="0"/>
                <a:cs typeface="Arial" panose="020B0604020202020204" pitchFamily="34" charset="0"/>
              </a:rPr>
              <a:t>("Hello");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ourier New" panose="02070309020205020404" pitchFamily="49" charset="0"/>
                <a:ea typeface="Calibri" panose="020F0502020204030204" pitchFamily="34" charset="0"/>
                <a:cs typeface="Arial" panose="020B0604020202020204" pitchFamily="34" charset="0"/>
              </a:rPr>
              <a:t>System.out.print</a:t>
            </a:r>
            <a:r>
              <a:rPr lang="en-US" dirty="0">
                <a:latin typeface="Courier New" panose="02070309020205020404" pitchFamily="49" charset="0"/>
                <a:ea typeface="Calibri" panose="020F0502020204030204" pitchFamily="34" charset="0"/>
                <a:cs typeface="Arial" panose="020B0604020202020204" pitchFamily="34" charset="0"/>
              </a:rPr>
              <a:t>("Duck: </a:t>
            </a:r>
            <a:r>
              <a:rPr lang="en-US" sz="1800" dirty="0">
                <a:effectLst/>
                <a:latin typeface="Courier New" panose="02070309020205020404" pitchFamily="49" charset="0"/>
                <a:ea typeface="Calibri" panose="020F0502020204030204" pitchFamily="34" charset="0"/>
                <a:cs typeface="Arial" panose="020B0604020202020204" pitchFamily="34" charset="0"/>
              </a:rPr>
              <a:t>" + name);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String num = "8";</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int z = </a:t>
            </a:r>
            <a:r>
              <a:rPr lang="en-US" sz="1800" dirty="0" err="1">
                <a:effectLst/>
                <a:latin typeface="Courier New" panose="02070309020205020404" pitchFamily="49" charset="0"/>
                <a:ea typeface="Calibri" panose="020F0502020204030204" pitchFamily="34" charset="0"/>
                <a:cs typeface="Arial" panose="020B0604020202020204" pitchFamily="34" charset="0"/>
              </a:rPr>
              <a:t>Integer.parseInt</a:t>
            </a:r>
            <a:r>
              <a:rPr lang="en-US" sz="1800" dirty="0">
                <a:effectLst/>
                <a:latin typeface="Courier New" panose="02070309020205020404" pitchFamily="49" charset="0"/>
                <a:ea typeface="Calibri" panose="020F0502020204030204" pitchFamily="34" charset="0"/>
                <a:cs typeface="Arial" panose="020B0604020202020204" pitchFamily="34" charset="0"/>
              </a:rPr>
              <a:t>(num);</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A0484EC2-8BF3-0BB0-818E-C7CF4AD4502B}"/>
              </a:ext>
            </a:extLst>
          </p:cNvPr>
          <p:cNvSpPr txBox="1"/>
          <p:nvPr/>
        </p:nvSpPr>
        <p:spPr>
          <a:xfrm>
            <a:off x="5784561" y="2552146"/>
            <a:ext cx="5433133" cy="2378664"/>
          </a:xfrm>
          <a:prstGeom prst="rect">
            <a:avLst/>
          </a:prstGeom>
          <a:noFill/>
          <a:ln>
            <a:solidFill>
              <a:schemeClr val="tx1">
                <a:lumMod val="95000"/>
                <a:lumOff val="5000"/>
              </a:schemeClr>
            </a:solidFill>
          </a:ln>
        </p:spPr>
        <p:txBody>
          <a:bodyPr wrap="square" rtlCol="1">
            <a:spAutoFit/>
          </a:bodyPr>
          <a:lstStyle/>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try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  </a:t>
            </a:r>
            <a:r>
              <a:rPr lang="en-US" sz="1800" dirty="0" err="1">
                <a:effectLst/>
                <a:latin typeface="Courier New" panose="02070309020205020404" pitchFamily="49" charset="0"/>
                <a:ea typeface="Calibri" panose="020F0502020204030204" pitchFamily="34" charset="0"/>
                <a:cs typeface="Arial" panose="020B0604020202020204" pitchFamily="34" charset="0"/>
              </a:rPr>
              <a:t>readTheFile</a:t>
            </a:r>
            <a:r>
              <a:rPr lang="en-US" sz="1800" dirty="0">
                <a:effectLst/>
                <a:latin typeface="Courier New" panose="02070309020205020404" pitchFamily="49" charset="0"/>
                <a:ea typeface="Calibri" panose="020F0502020204030204" pitchFamily="34" charset="0"/>
                <a:cs typeface="Arial" panose="020B0604020202020204" pitchFamily="34" charset="0"/>
              </a:rPr>
              <a:t>("myFile.txt");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catch (</a:t>
            </a:r>
            <a:r>
              <a:rPr lang="en-US" sz="1800" dirty="0" err="1">
                <a:effectLst/>
                <a:latin typeface="Courier New" panose="02070309020205020404" pitchFamily="49" charset="0"/>
                <a:ea typeface="Calibri" panose="020F0502020204030204" pitchFamily="34" charset="0"/>
                <a:cs typeface="Arial" panose="020B0604020202020204" pitchFamily="34" charset="0"/>
              </a:rPr>
              <a:t>FileNotFoundException</a:t>
            </a:r>
            <a:r>
              <a:rPr lang="en-US" sz="1800" dirty="0">
                <a:effectLst/>
                <a:latin typeface="Courier New" panose="02070309020205020404" pitchFamily="49" charset="0"/>
                <a:ea typeface="Calibri" panose="020F0502020204030204" pitchFamily="34" charset="0"/>
                <a:cs typeface="Arial" panose="020B0604020202020204" pitchFamily="34" charset="0"/>
              </a:rPr>
              <a:t> ex){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  </a:t>
            </a:r>
            <a:r>
              <a:rPr lang="en-US" sz="1800" dirty="0" err="1">
                <a:effectLst/>
                <a:latin typeface="Courier New" panose="02070309020205020404" pitchFamily="49" charset="0"/>
                <a:ea typeface="Calibri" panose="020F0502020204030204" pitchFamily="34" charset="0"/>
                <a:cs typeface="Arial" panose="020B0604020202020204" pitchFamily="34" charset="0"/>
              </a:rPr>
              <a:t>System.out.print</a:t>
            </a:r>
            <a:r>
              <a:rPr lang="en-US" sz="1800" dirty="0">
                <a:effectLst/>
                <a:latin typeface="Courier New" panose="02070309020205020404" pitchFamily="49" charset="0"/>
                <a:ea typeface="Calibri" panose="020F0502020204030204" pitchFamily="34" charset="0"/>
                <a:cs typeface="Arial" panose="020B0604020202020204" pitchFamily="34" charset="0"/>
              </a:rPr>
              <a:t>("File not found.");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itle 1">
            <a:extLst>
              <a:ext uri="{FF2B5EF4-FFF2-40B4-BE49-F238E27FC236}">
                <a16:creationId xmlns:a16="http://schemas.microsoft.com/office/drawing/2014/main" id="{48AADE5A-428A-9829-5FA2-5C2C962A610A}"/>
              </a:ext>
            </a:extLst>
          </p:cNvPr>
          <p:cNvSpPr txBox="1">
            <a:spLocks/>
          </p:cNvSpPr>
          <p:nvPr/>
        </p:nvSpPr>
        <p:spPr>
          <a:xfrm>
            <a:off x="4117123" y="419425"/>
            <a:ext cx="3078215" cy="644499"/>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فعالیت در کلاس</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403611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8A41C8F-BBB1-BB94-8A68-9C7FB3E27D6C}"/>
              </a:ext>
            </a:extLst>
          </p:cNvPr>
          <p:cNvSpPr>
            <a:spLocks noGrp="1"/>
          </p:cNvSpPr>
          <p:nvPr>
            <p:ph type="sldNum" sz="quarter" idx="12"/>
          </p:nvPr>
        </p:nvSpPr>
        <p:spPr/>
        <p:txBody>
          <a:bodyPr/>
          <a:lstStyle/>
          <a:p>
            <a:fld id="{21C7DF5F-4BF1-494D-A836-53F226D76E52}" type="slidenum">
              <a:rPr lang="en-US" smtClean="0"/>
              <a:t>9</a:t>
            </a:fld>
            <a:endParaRPr lang="en-US"/>
          </a:p>
        </p:txBody>
      </p:sp>
      <p:sp>
        <p:nvSpPr>
          <p:cNvPr id="5" name="Text Box 2">
            <a:extLst>
              <a:ext uri="{FF2B5EF4-FFF2-40B4-BE49-F238E27FC236}">
                <a16:creationId xmlns:a16="http://schemas.microsoft.com/office/drawing/2014/main" id="{EE23F873-8AC1-9ED7-ACD8-1E29DD7C742E}"/>
              </a:ext>
            </a:extLst>
          </p:cNvPr>
          <p:cNvSpPr txBox="1">
            <a:spLocks noChangeArrowheads="1"/>
          </p:cNvSpPr>
          <p:nvPr/>
        </p:nvSpPr>
        <p:spPr bwMode="auto">
          <a:xfrm>
            <a:off x="4900105" y="1589104"/>
            <a:ext cx="6836175" cy="4181381"/>
          </a:xfrm>
          <a:prstGeom prst="rect">
            <a:avLst/>
          </a:prstGeom>
          <a:noFill/>
          <a:ln w="9525">
            <a:noFill/>
            <a:miter lim="800000"/>
            <a:headEnd/>
            <a:tailEnd/>
          </a:ln>
        </p:spPr>
        <p:txBody>
          <a:bodyPr rot="0" vert="horz" wrap="square" lIns="91440" tIns="45720" rIns="91440" bIns="45720" anchor="t" anchorCtr="0">
            <a:noAutofit/>
          </a:bodyPr>
          <a:lstStyle/>
          <a:p>
            <a:pPr marL="285750" marR="0" indent="-285750" algn="r" rtl="1">
              <a:spcBef>
                <a:spcPts val="10"/>
              </a:spcBef>
              <a:spcAft>
                <a:spcPts val="0"/>
              </a:spcAft>
              <a:buFont typeface="Arial" panose="020B0604020202020204" pitchFamily="34" charset="0"/>
              <a:buChar char="•"/>
            </a:pPr>
            <a:r>
              <a:rPr lang="fa-IR" dirty="0">
                <a:effectLst/>
                <a:latin typeface="Times New Roman" panose="02020603050405020304" pitchFamily="18" charset="0"/>
                <a:ea typeface="Times New Roman" panose="02020603050405020304" pitchFamily="18" charset="0"/>
                <a:cs typeface="B Nazanin" panose="00000400000000000000" pitchFamily="2" charset="-78"/>
              </a:rPr>
              <a:t>یک فایل کدی منبع (با پسوند </a:t>
            </a:r>
            <a:r>
              <a:rPr lang="en-US" dirty="0">
                <a:effectLst/>
                <a:latin typeface="Baskerville Old Face" panose="02020602080505020303" pitchFamily="18" charset="0"/>
                <a:ea typeface="Times New Roman" panose="02020603050405020304" pitchFamily="18" charset="0"/>
                <a:cs typeface="B Nazanin" panose="00000400000000000000" pitchFamily="2" charset="-78"/>
              </a:rPr>
              <a:t>.java</a:t>
            </a:r>
            <a:r>
              <a:rPr lang="fa-IR" dirty="0">
                <a:effectLst/>
                <a:latin typeface="Times New Roman" panose="02020603050405020304" pitchFamily="18" charset="0"/>
                <a:ea typeface="Times New Roman" panose="02020603050405020304" pitchFamily="18" charset="0"/>
                <a:cs typeface="B Nazanin" panose="00000400000000000000" pitchFamily="2" charset="-78"/>
              </a:rPr>
              <a:t>) معمولا یک تعریف </a:t>
            </a:r>
            <a:r>
              <a:rPr lang="fa-IR" b="1" dirty="0">
                <a:effectLst/>
                <a:latin typeface="Times New Roman" panose="02020603050405020304" pitchFamily="18" charset="0"/>
                <a:ea typeface="Times New Roman" panose="02020603050405020304" pitchFamily="18" charset="0"/>
                <a:cs typeface="B Nazanin" panose="00000400000000000000" pitchFamily="2" charset="-78"/>
              </a:rPr>
              <a:t>کلاس</a:t>
            </a:r>
            <a:r>
              <a:rPr lang="fa-IR" dirty="0">
                <a:effectLst/>
                <a:latin typeface="Times New Roman" panose="02020603050405020304" pitchFamily="18" charset="0"/>
                <a:ea typeface="Times New Roman" panose="02020603050405020304" pitchFamily="18" charset="0"/>
                <a:cs typeface="B Nazanin" panose="00000400000000000000" pitchFamily="2" charset="-78"/>
              </a:rPr>
              <a:t> را در بر دارد.</a:t>
            </a:r>
          </a:p>
          <a:p>
            <a:pPr marL="285750" marR="0" indent="-285750" algn="r" rtl="1">
              <a:spcBef>
                <a:spcPts val="10"/>
              </a:spcBef>
              <a:spcAft>
                <a:spcPts val="0"/>
              </a:spcAft>
              <a:buFont typeface="Arial" panose="020B0604020202020204" pitchFamily="34" charset="0"/>
              <a:buChar char="•"/>
            </a:pPr>
            <a:endParaRPr lang="fa-IR" dirty="0">
              <a:effectLst/>
              <a:latin typeface="Times New Roman" panose="02020603050405020304" pitchFamily="18" charset="0"/>
              <a:ea typeface="Times New Roman" panose="02020603050405020304" pitchFamily="18" charset="0"/>
              <a:cs typeface="B Nazanin" panose="00000400000000000000" pitchFamily="2" charset="-78"/>
            </a:endParaRPr>
          </a:p>
          <a:p>
            <a:pPr marL="285750" marR="0" indent="-285750" algn="r" rtl="1">
              <a:spcBef>
                <a:spcPts val="10"/>
              </a:spcBef>
              <a:spcAft>
                <a:spcPts val="0"/>
              </a:spcAft>
              <a:buFont typeface="Arial" panose="020B0604020202020204" pitchFamily="34" charset="0"/>
              <a:buChar char="•"/>
            </a:pPr>
            <a:r>
              <a:rPr lang="fa-IR" dirty="0">
                <a:effectLst/>
                <a:latin typeface="Times New Roman" panose="02020603050405020304" pitchFamily="18" charset="0"/>
                <a:ea typeface="Times New Roman" panose="02020603050405020304" pitchFamily="18" charset="0"/>
                <a:cs typeface="B Nazanin" panose="00000400000000000000" pitchFamily="2" charset="-78"/>
              </a:rPr>
              <a:t> کلاس </a:t>
            </a:r>
            <a:r>
              <a:rPr lang="fa-IR" i="1" dirty="0">
                <a:effectLst/>
                <a:latin typeface="Times New Roman" panose="02020603050405020304" pitchFamily="18" charset="0"/>
                <a:ea typeface="Times New Roman" panose="02020603050405020304" pitchFamily="18" charset="0"/>
                <a:cs typeface="B Nazanin" panose="00000400000000000000" pitchFamily="2" charset="-78"/>
              </a:rPr>
              <a:t>قطعه</a:t>
            </a:r>
            <a:r>
              <a:rPr lang="fa-IR" dirty="0">
                <a:effectLst/>
                <a:latin typeface="Times New Roman" panose="02020603050405020304" pitchFamily="18" charset="0"/>
                <a:ea typeface="Times New Roman" panose="02020603050405020304" pitchFamily="18" charset="0"/>
                <a:cs typeface="B Nazanin" panose="00000400000000000000" pitchFamily="2" charset="-78"/>
              </a:rPr>
              <a:t>‌ای از برنامه‌ی شما را نمایش می‌دهد، اگرچه یک برنامه‌ی کابردی خیلی کوچک ممکن است فقط به یک کلاس واحد نیاز داشته باشد. </a:t>
            </a:r>
          </a:p>
          <a:p>
            <a:pPr marL="285750" marR="0" indent="-285750" algn="r" rtl="1">
              <a:spcBef>
                <a:spcPts val="10"/>
              </a:spcBef>
              <a:spcAft>
                <a:spcPts val="0"/>
              </a:spcAft>
              <a:buFont typeface="Arial" panose="020B0604020202020204" pitchFamily="34" charset="0"/>
              <a:buChar char="•"/>
            </a:pPr>
            <a:endParaRPr lang="fa-IR" dirty="0">
              <a:effectLst/>
              <a:latin typeface="Times New Roman" panose="02020603050405020304" pitchFamily="18" charset="0"/>
              <a:ea typeface="Times New Roman" panose="02020603050405020304" pitchFamily="18" charset="0"/>
              <a:cs typeface="B Nazanin" panose="00000400000000000000" pitchFamily="2" charset="-78"/>
            </a:endParaRPr>
          </a:p>
          <a:p>
            <a:pPr marL="285750" marR="0" indent="-285750" algn="r" rtl="1">
              <a:spcBef>
                <a:spcPts val="10"/>
              </a:spcBef>
              <a:spcAft>
                <a:spcPts val="0"/>
              </a:spcAft>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endParaRPr>
          </a:p>
          <a:p>
            <a:pPr marL="285750" indent="-285750" algn="r" rtl="1">
              <a:lnSpc>
                <a:spcPct val="107000"/>
              </a:lnSpc>
              <a:spcAft>
                <a:spcPts val="800"/>
              </a:spcAft>
              <a:buFont typeface="Arial" panose="020B0604020202020204" pitchFamily="34" charset="0"/>
              <a:buChar char="•"/>
            </a:pPr>
            <a:r>
              <a:rPr lang="fa-IR" dirty="0">
                <a:effectLst/>
                <a:latin typeface="Times New Roman" panose="02020603050405020304" pitchFamily="18" charset="0"/>
                <a:ea typeface="Calibri" panose="020F0502020204030204" pitchFamily="34" charset="0"/>
                <a:cs typeface="B Nazanin" panose="00000400000000000000" pitchFamily="2" charset="-78"/>
              </a:rPr>
              <a:t>در زبان برنامه‌نویسی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هیچ چیز نمی‌تواند خارج از یک کلاس وجود داشته باشد. </a:t>
            </a:r>
          </a:p>
          <a:p>
            <a:pPr marL="285750" indent="-285750" algn="r" rtl="1">
              <a:lnSpc>
                <a:spcPct val="107000"/>
              </a:lnSpc>
              <a:spcAft>
                <a:spcPts val="800"/>
              </a:spcAft>
              <a:buFont typeface="Arial" panose="020B0604020202020204" pitchFamily="34" charset="0"/>
              <a:buChar char="•"/>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lnSpc>
                <a:spcPct val="107000"/>
              </a:lnSpc>
              <a:spcAft>
                <a:spcPts val="800"/>
              </a:spcAft>
              <a:buFont typeface="Arial" panose="020B0604020202020204" pitchFamily="34" charset="0"/>
              <a:buChar char="•"/>
            </a:pPr>
            <a:r>
              <a:rPr lang="fa-IR" dirty="0">
                <a:effectLst/>
                <a:latin typeface="Times New Roman" panose="02020603050405020304" pitchFamily="18" charset="0"/>
                <a:ea typeface="Calibri" panose="020F0502020204030204" pitchFamily="34" charset="0"/>
                <a:cs typeface="B Nazanin" panose="00000400000000000000" pitchFamily="2" charset="-78"/>
              </a:rPr>
              <a:t>در آینده خواهیم دید که مفهوم کلاس بسیار غنی‌تر از این است، اما در حال حاضر تنها چیزی که باید به آن توجه نمود این است که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زبانی شئ‌گراست و به منظور مدل‌سازی اشیای دنیای خارج از کلاس استفاده می‌کند، لذا هر یک از برنامه‌های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در یک کلاس ذخیره می‌شوند. </a:t>
            </a:r>
          </a:p>
          <a:p>
            <a:pPr marL="285750" indent="-285750" algn="r" rtl="1">
              <a:lnSpc>
                <a:spcPct val="107000"/>
              </a:lnSpc>
              <a:spcAft>
                <a:spcPts val="800"/>
              </a:spcAft>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lnSpc>
                <a:spcPct val="107000"/>
              </a:lnSpc>
              <a:spcAft>
                <a:spcPts val="800"/>
              </a:spcAft>
              <a:buFont typeface="Arial" panose="020B0604020202020204" pitchFamily="34" charset="0"/>
              <a:buChar char="•"/>
            </a:pPr>
            <a:r>
              <a:rPr lang="fa-IR" dirty="0">
                <a:latin typeface="Times New Roman" panose="02020603050405020304" pitchFamily="18" charset="0"/>
                <a:ea typeface="Times New Roman" panose="02020603050405020304" pitchFamily="18" charset="0"/>
                <a:cs typeface="B Nazanin" panose="00000400000000000000" pitchFamily="2" charset="-78"/>
              </a:rPr>
              <a:t>برنامه‌ی کد در یک کلاس بایستی درون یک جفت آکولاد ({ }) محصور ‌شود که بلوک نامیده می‌شود.</a:t>
            </a:r>
          </a:p>
          <a:p>
            <a:pPr marL="285750" indent="-285750" algn="r" rtl="1">
              <a:lnSpc>
                <a:spcPct val="107000"/>
              </a:lnSpc>
              <a:spcAft>
                <a:spcPts val="800"/>
              </a:spcAft>
              <a:buFont typeface="Arial" panose="020B0604020202020204" pitchFamily="34" charset="0"/>
              <a:buChar char="•"/>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itle 1">
            <a:extLst>
              <a:ext uri="{FF2B5EF4-FFF2-40B4-BE49-F238E27FC236}">
                <a16:creationId xmlns:a16="http://schemas.microsoft.com/office/drawing/2014/main" id="{A461E4AA-7418-2E02-CFAF-D2AB93682001}"/>
              </a:ext>
            </a:extLst>
          </p:cNvPr>
          <p:cNvSpPr txBox="1">
            <a:spLocks/>
          </p:cNvSpPr>
          <p:nvPr/>
        </p:nvSpPr>
        <p:spPr>
          <a:xfrm>
            <a:off x="4294147" y="385803"/>
            <a:ext cx="3603706"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ساختار کد  در جاوا</a:t>
            </a:r>
            <a:endParaRPr lang="en-US" dirty="0">
              <a:solidFill>
                <a:srgbClr val="0070C0"/>
              </a:solidFill>
              <a:cs typeface="2  Titr" panose="00000700000000000000" pitchFamily="2" charset="-78"/>
            </a:endParaRPr>
          </a:p>
        </p:txBody>
      </p:sp>
      <p:pic>
        <p:nvPicPr>
          <p:cNvPr id="13" name="Content Placeholder 3">
            <a:extLst>
              <a:ext uri="{FF2B5EF4-FFF2-40B4-BE49-F238E27FC236}">
                <a16:creationId xmlns:a16="http://schemas.microsoft.com/office/drawing/2014/main" id="{402916BC-F065-988B-402C-227A6037F748}"/>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899" y="1264556"/>
            <a:ext cx="4745793" cy="5194326"/>
          </a:xfrm>
          <a:prstGeom prst="rect">
            <a:avLst/>
          </a:prstGeom>
          <a:noFill/>
          <a:ln>
            <a:noFill/>
          </a:ln>
        </p:spPr>
      </p:pic>
    </p:spTree>
    <p:extLst>
      <p:ext uri="{BB962C8B-B14F-4D97-AF65-F5344CB8AC3E}">
        <p14:creationId xmlns:p14="http://schemas.microsoft.com/office/powerpoint/2010/main" val="423154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2256</TotalTime>
  <Words>5095</Words>
  <Application>Microsoft Office PowerPoint</Application>
  <PresentationFormat>Widescreen</PresentationFormat>
  <Paragraphs>668</Paragraphs>
  <Slides>51</Slides>
  <Notes>2</Notes>
  <HiddenSlides>0</HiddenSlides>
  <MMClips>0</MMClips>
  <ScaleCrop>false</ScaleCrop>
  <HeadingPairs>
    <vt:vector size="6" baseType="variant">
      <vt:variant>
        <vt:lpstr>Fonts Used</vt:lpstr>
      </vt:variant>
      <vt:variant>
        <vt:i4>26</vt:i4>
      </vt:variant>
      <vt:variant>
        <vt:lpstr>Theme</vt:lpstr>
      </vt:variant>
      <vt:variant>
        <vt:i4>2</vt:i4>
      </vt:variant>
      <vt:variant>
        <vt:lpstr>Slide Titles</vt:lpstr>
      </vt:variant>
      <vt:variant>
        <vt:i4>51</vt:i4>
      </vt:variant>
    </vt:vector>
  </HeadingPairs>
  <TitlesOfParts>
    <vt:vector size="79" baseType="lpstr">
      <vt:lpstr>2  Mitra</vt:lpstr>
      <vt:lpstr>2  Titr</vt:lpstr>
      <vt:lpstr>Arial</vt:lpstr>
      <vt:lpstr>Arial Black</vt:lpstr>
      <vt:lpstr>B Nazanin</vt:lpstr>
      <vt:lpstr>Baskerville</vt:lpstr>
      <vt:lpstr>Baskerville Old Face</vt:lpstr>
      <vt:lpstr>Calibri</vt:lpstr>
      <vt:lpstr>Calibri Light</vt:lpstr>
      <vt:lpstr>Cambria Math</vt:lpstr>
      <vt:lpstr>Comic Sans MS</vt:lpstr>
      <vt:lpstr>Courier New</vt:lpstr>
      <vt:lpstr>CourierNewPSMT</vt:lpstr>
      <vt:lpstr>CourierPSPro-Regular</vt:lpstr>
      <vt:lpstr>DejaVuSerif</vt:lpstr>
      <vt:lpstr>Lucida Sans Typewriter</vt:lpstr>
      <vt:lpstr>LucidaSansTypewriter-OV-PCRDHA,</vt:lpstr>
      <vt:lpstr>Myriad Pro</vt:lpstr>
      <vt:lpstr>Ramsar</vt:lpstr>
      <vt:lpstr>Symbol</vt:lpstr>
      <vt:lpstr>Times New Roman</vt:lpstr>
      <vt:lpstr>TimesLTPro-Roman</vt:lpstr>
      <vt:lpstr>Tw Cen MT</vt:lpstr>
      <vt:lpstr>Wingdings</vt:lpstr>
      <vt:lpstr>Wingdings 3</vt:lpstr>
      <vt:lpstr>XB Titre</vt:lpstr>
      <vt:lpstr>Droplet</vt:lpstr>
      <vt:lpstr>Custom Design</vt:lpstr>
      <vt:lpstr>PowerPoint Presentation</vt:lpstr>
      <vt:lpstr>فصل 2</vt:lpstr>
      <vt:lpstr>نکته پیش از شروع به یادگیری Java</vt:lpstr>
      <vt:lpstr>شیوه ای که جاوا کار می‌کند </vt:lpstr>
      <vt:lpstr>مراحل اجرای یک برنامهJava </vt:lpstr>
      <vt:lpstr>اجرای برنامه دعوتنامه‌ی مهمانی</vt:lpstr>
      <vt:lpstr>PowerPoint Presentation</vt:lpstr>
      <vt:lpstr>گرچه انتظار پاسخ دقیق نداریم، اما با توجه به معلوماتتان از برنامه‌نویسی  تلاش کنید حدس بزنید هر خط از کدهای داده‌شده چه کاری انجام می‌دهد!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Fahimi</dc:creator>
  <cp:lastModifiedBy>Hamed Fahimi</cp:lastModifiedBy>
  <cp:revision>704</cp:revision>
  <dcterms:created xsi:type="dcterms:W3CDTF">2025-02-03T12:14:52Z</dcterms:created>
  <dcterms:modified xsi:type="dcterms:W3CDTF">2025-04-18T06:31:41Z</dcterms:modified>
</cp:coreProperties>
</file>