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40" r:id="rId1"/>
  </p:sldMasterIdLst>
  <p:notesMasterIdLst>
    <p:notesMasterId r:id="rId106"/>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468" r:id="rId58"/>
    <p:sldId id="360" r:id="rId59"/>
    <p:sldId id="371" r:id="rId60"/>
    <p:sldId id="382" r:id="rId61"/>
    <p:sldId id="481" r:id="rId62"/>
    <p:sldId id="374" r:id="rId63"/>
    <p:sldId id="372" r:id="rId64"/>
    <p:sldId id="373" r:id="rId65"/>
    <p:sldId id="375" r:id="rId66"/>
    <p:sldId id="469" r:id="rId67"/>
    <p:sldId id="377" r:id="rId68"/>
    <p:sldId id="378" r:id="rId69"/>
    <p:sldId id="451" r:id="rId70"/>
    <p:sldId id="482" r:id="rId71"/>
    <p:sldId id="379" r:id="rId72"/>
    <p:sldId id="380" r:id="rId73"/>
    <p:sldId id="362" r:id="rId74"/>
    <p:sldId id="465" r:id="rId75"/>
    <p:sldId id="467" r:id="rId76"/>
    <p:sldId id="484" r:id="rId77"/>
    <p:sldId id="485" r:id="rId78"/>
    <p:sldId id="483" r:id="rId79"/>
    <p:sldId id="327" r:id="rId80"/>
    <p:sldId id="463" r:id="rId81"/>
    <p:sldId id="464" r:id="rId82"/>
    <p:sldId id="384" r:id="rId83"/>
    <p:sldId id="470" r:id="rId84"/>
    <p:sldId id="471" r:id="rId85"/>
    <p:sldId id="452" r:id="rId86"/>
    <p:sldId id="453" r:id="rId87"/>
    <p:sldId id="454" r:id="rId88"/>
    <p:sldId id="457" r:id="rId89"/>
    <p:sldId id="458" r:id="rId90"/>
    <p:sldId id="487" r:id="rId91"/>
    <p:sldId id="459" r:id="rId92"/>
    <p:sldId id="489" r:id="rId93"/>
    <p:sldId id="460" r:id="rId94"/>
    <p:sldId id="461" r:id="rId95"/>
    <p:sldId id="462" r:id="rId96"/>
    <p:sldId id="488" r:id="rId97"/>
    <p:sldId id="473" r:id="rId98"/>
    <p:sldId id="474" r:id="rId99"/>
    <p:sldId id="475" r:id="rId100"/>
    <p:sldId id="476" r:id="rId101"/>
    <p:sldId id="477" r:id="rId102"/>
    <p:sldId id="478" r:id="rId103"/>
    <p:sldId id="479" r:id="rId104"/>
    <p:sldId id="480" r:id="rId105"/>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3890" autoAdjust="0"/>
  </p:normalViewPr>
  <p:slideViewPr>
    <p:cSldViewPr snapToGrid="0">
      <p:cViewPr varScale="1">
        <p:scale>
          <a:sx n="78" d="100"/>
          <a:sy n="78" d="100"/>
        </p:scale>
        <p:origin x="9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16/10/1446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16/10/1446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16/10/1446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7B1F-93E1-F42D-6F05-BEDC89982FC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D7B07632-26C2-329F-6B5B-EBFF476D2AE5}"/>
              </a:ext>
            </a:extLst>
          </p:cNvPr>
          <p:cNvSpPr>
            <a:spLocks noGrp="1"/>
          </p:cNvSpPr>
          <p:nvPr>
            <p:ph idx="1"/>
          </p:nvPr>
        </p:nvSpPr>
        <p:spPr/>
        <p:txBody>
          <a:bodyPr/>
          <a:lstStyle/>
          <a:p>
            <a:endParaRPr lang="en-US" dirty="0"/>
          </a:p>
          <a:p>
            <a:r>
              <a:rPr lang="en-US" dirty="0"/>
              <a:t>public Account(String name, double balance) {</a:t>
            </a:r>
          </a:p>
          <a:p>
            <a:r>
              <a:rPr lang="en-US" dirty="0"/>
              <a:t>    this.name = name; </a:t>
            </a:r>
          </a:p>
          <a:p>
            <a:r>
              <a:rPr lang="en-US" dirty="0"/>
              <a:t>    if (balance &gt; 0.0) </a:t>
            </a:r>
          </a:p>
          <a:p>
            <a:r>
              <a:rPr lang="en-US" dirty="0"/>
              <a:t>        </a:t>
            </a:r>
            <a:r>
              <a:rPr lang="en-US" dirty="0" err="1"/>
              <a:t>this.balance</a:t>
            </a:r>
            <a:r>
              <a:rPr lang="en-US" dirty="0"/>
              <a:t> = balance; </a:t>
            </a:r>
          </a:p>
          <a:p>
            <a:r>
              <a:rPr lang="en-US" dirty="0"/>
              <a:t>}</a:t>
            </a:r>
          </a:p>
          <a:p>
            <a:pPr algn="r" rtl="1"/>
            <a:r>
              <a:rPr lang="fa-IR" dirty="0"/>
              <a:t>در این تخصیص </a:t>
            </a:r>
            <a:r>
              <a:rPr lang="en-US" dirty="0"/>
              <a:t>this.name </a:t>
            </a:r>
            <a:r>
              <a:rPr lang="fa-IR" dirty="0"/>
              <a:t>و </a:t>
            </a:r>
            <a:r>
              <a:rPr lang="en-US" dirty="0" err="1"/>
              <a:t>this.balance</a:t>
            </a:r>
            <a:r>
              <a:rPr lang="en-US" dirty="0"/>
              <a:t> </a:t>
            </a:r>
            <a:r>
              <a:rPr lang="fa-IR" dirty="0"/>
              <a:t>به متغیرهای نمونه‌ی </a:t>
            </a:r>
            <a:r>
              <a:rPr lang="en-US" dirty="0"/>
              <a:t>name </a:t>
            </a:r>
            <a:r>
              <a:rPr lang="fa-IR" dirty="0"/>
              <a:t>و </a:t>
            </a:r>
            <a:r>
              <a:rPr lang="en-US" dirty="0"/>
              <a:t>balance</a:t>
            </a:r>
            <a:r>
              <a:rPr lang="fa-IR" dirty="0"/>
              <a:t>ی که متعلق به این کلاس هستند ارجاع می کنند. این در حقیقت همان شیئی که در حال ایجاد است می‌باشد و نه پارامترهای </a:t>
            </a:r>
            <a:r>
              <a:rPr lang="en-US" dirty="0"/>
              <a:t>name </a:t>
            </a:r>
            <a:r>
              <a:rPr lang="fa-IR" dirty="0"/>
              <a:t>و </a:t>
            </a:r>
            <a:r>
              <a:rPr lang="en-US" dirty="0"/>
              <a:t>balance.</a:t>
            </a:r>
          </a:p>
          <a:p>
            <a:endParaRPr lang="fa-IR" dirty="0"/>
          </a:p>
        </p:txBody>
      </p:sp>
    </p:spTree>
    <p:extLst>
      <p:ext uri="{BB962C8B-B14F-4D97-AF65-F5344CB8AC3E}">
        <p14:creationId xmlns:p14="http://schemas.microsoft.com/office/powerpoint/2010/main" val="3401069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5529-DE6C-614A-E81A-9770004F251F}"/>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C93B0F83-8D3A-CA4B-606F-048BAC134A7E}"/>
              </a:ext>
            </a:extLst>
          </p:cNvPr>
          <p:cNvSpPr>
            <a:spLocks noGrp="1"/>
          </p:cNvSpPr>
          <p:nvPr>
            <p:ph idx="1"/>
          </p:nvPr>
        </p:nvSpPr>
        <p:spPr/>
        <p:txBody>
          <a:bodyPr/>
          <a:lstStyle/>
          <a:p>
            <a:pPr algn="r" rtl="1"/>
            <a:r>
              <a:rPr lang="fa-IR" dirty="0"/>
              <a:t>استفاده از </a:t>
            </a:r>
            <a:r>
              <a:rPr lang="en-US" dirty="0"/>
              <a:t>this </a:t>
            </a:r>
            <a:r>
              <a:rPr lang="fa-IR" dirty="0"/>
              <a:t>در فراخوانی متد</a:t>
            </a:r>
          </a:p>
          <a:p>
            <a:pPr algn="r" rtl="1"/>
            <a:r>
              <a:rPr lang="fa-IR" dirty="0"/>
              <a:t>استفاده از </a:t>
            </a:r>
            <a:r>
              <a:rPr lang="en-US" dirty="0"/>
              <a:t>this </a:t>
            </a:r>
            <a:r>
              <a:rPr lang="fa-IR" dirty="0"/>
              <a:t>منحصر به تفکیک قائل شدن بین متغیرهای نمونه و اسم پارامتر نیست. </a:t>
            </a:r>
          </a:p>
          <a:p>
            <a:pPr algn="r" rtl="1"/>
            <a:r>
              <a:rPr lang="fa-IR" dirty="0"/>
              <a:t>مثال 11: کلاس </a:t>
            </a:r>
            <a:r>
              <a:rPr lang="en-US" dirty="0"/>
              <a:t>Rectangle </a:t>
            </a:r>
            <a:r>
              <a:rPr lang="fa-IR" dirty="0"/>
              <a:t>زیر از </a:t>
            </a:r>
            <a:r>
              <a:rPr lang="en-US" dirty="0"/>
              <a:t>this </a:t>
            </a:r>
            <a:r>
              <a:rPr lang="fa-IR" dirty="0"/>
              <a:t>هم برای سازنده‌ی دو آرگومانی و هم متد </a:t>
            </a:r>
            <a:r>
              <a:rPr lang="en-US" dirty="0" err="1"/>
              <a:t>biggerRectangle</a:t>
            </a:r>
            <a:r>
              <a:rPr lang="en-US" dirty="0"/>
              <a:t>() </a:t>
            </a:r>
            <a:r>
              <a:rPr lang="fa-IR" dirty="0"/>
              <a:t>استفاده می‌کند.</a:t>
            </a:r>
          </a:p>
          <a:p>
            <a:pPr algn="r" rtl="1"/>
            <a:endParaRPr lang="fa-IR" dirty="0"/>
          </a:p>
        </p:txBody>
      </p:sp>
    </p:spTree>
    <p:extLst>
      <p:ext uri="{BB962C8B-B14F-4D97-AF65-F5344CB8AC3E}">
        <p14:creationId xmlns:p14="http://schemas.microsoft.com/office/powerpoint/2010/main" val="283308326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23CD-7586-B042-04C6-999FCC1C51CF}"/>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85DA26E5-FB01-2C4D-F3FD-D8190986E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564" y="1825625"/>
            <a:ext cx="7422871" cy="4351338"/>
          </a:xfrm>
          <a:prstGeom prst="rect">
            <a:avLst/>
          </a:prstGeom>
        </p:spPr>
      </p:pic>
    </p:spTree>
    <p:extLst>
      <p:ext uri="{BB962C8B-B14F-4D97-AF65-F5344CB8AC3E}">
        <p14:creationId xmlns:p14="http://schemas.microsoft.com/office/powerpoint/2010/main" val="14017221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F641-FA16-CD25-8DE8-FE81E0C11B5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B2EC79C-2D90-4E0E-AD35-A2DD0977153B}"/>
              </a:ext>
            </a:extLst>
          </p:cNvPr>
          <p:cNvSpPr>
            <a:spLocks noGrp="1"/>
          </p:cNvSpPr>
          <p:nvPr>
            <p:ph idx="1"/>
          </p:nvPr>
        </p:nvSpPr>
        <p:spPr/>
        <p:txBody>
          <a:bodyPr>
            <a:normAutofit lnSpcReduction="10000"/>
          </a:bodyPr>
          <a:lstStyle/>
          <a:p>
            <a:pPr algn="r" rtl="1"/>
            <a:r>
              <a:rPr lang="fa-IR" dirty="0"/>
              <a:t>•	مشابه مثال قبل در سازنده‌ی دو آرگومانی </a:t>
            </a:r>
            <a:r>
              <a:rPr lang="en-US" dirty="0"/>
              <a:t>this </a:t>
            </a:r>
            <a:r>
              <a:rPr lang="fa-IR" dirty="0"/>
              <a:t>برای تفکیک قابل شدن بین متغیرهای نمونه و پارامترهای همنام  استفاده شده است. اما از سویی دیگر متد </a:t>
            </a:r>
            <a:r>
              <a:rPr lang="en-US" dirty="0"/>
              <a:t>Rectangle </a:t>
            </a:r>
            <a:r>
              <a:rPr lang="en-US" dirty="0" err="1"/>
              <a:t>biggerRectangle</a:t>
            </a:r>
            <a:r>
              <a:rPr lang="en-US" dirty="0"/>
              <a:t>(Rectangle r) </a:t>
            </a:r>
            <a:r>
              <a:rPr lang="fa-IR" dirty="0"/>
              <a:t>از </a:t>
            </a:r>
            <a:r>
              <a:rPr lang="en-US" dirty="0"/>
              <a:t>this </a:t>
            </a:r>
            <a:r>
              <a:rPr lang="fa-IR" dirty="0"/>
              <a:t>برای ارجاع به شئ مورد فراخوانی یا شئ فعلی و بنابراین برای مقایسه‌ی مساحت شئ مورد فراخوانی با مساحت شئ پارامتر استفاده می‌شود. بدون </a:t>
            </a:r>
            <a:r>
              <a:rPr lang="en-US" dirty="0"/>
              <a:t>this  </a:t>
            </a:r>
            <a:r>
              <a:rPr lang="fa-IR" dirty="0"/>
              <a:t>راه دیگری برای ارجاع به شئ مورد فراخوانی نیست و هیچ راهی برای مقایسه‌ی مناسب این دو نیست.</a:t>
            </a:r>
          </a:p>
          <a:p>
            <a:pPr algn="r" rtl="1"/>
            <a:r>
              <a:rPr lang="fa-IR" dirty="0"/>
              <a:t>•	دقت کنید که در کلاس اجراگر </a:t>
            </a:r>
            <a:r>
              <a:rPr lang="en-US" dirty="0"/>
              <a:t>Rectangle </a:t>
            </a:r>
            <a:r>
              <a:rPr lang="fa-IR" dirty="0"/>
              <a:t>متد </a:t>
            </a:r>
            <a:r>
              <a:rPr lang="en-US" dirty="0"/>
              <a:t>main </a:t>
            </a:r>
            <a:r>
              <a:rPr lang="fa-IR" dirty="0"/>
              <a:t>شامل فراخوانی </a:t>
            </a:r>
            <a:r>
              <a:rPr lang="en-US" dirty="0"/>
              <a:t>r1.biggerRectangle(r2) </a:t>
            </a:r>
            <a:r>
              <a:rPr lang="fa-IR" dirty="0"/>
              <a:t>به </a:t>
            </a:r>
            <a:r>
              <a:rPr lang="en-US" dirty="0" err="1"/>
              <a:t>biggerRectangle</a:t>
            </a:r>
            <a:r>
              <a:rPr lang="en-US" dirty="0"/>
              <a:t>() </a:t>
            </a:r>
            <a:r>
              <a:rPr lang="fa-IR" dirty="0"/>
              <a:t>است. متد </a:t>
            </a:r>
            <a:r>
              <a:rPr lang="en-US" dirty="0" err="1"/>
              <a:t>biggerRectangle</a:t>
            </a:r>
            <a:r>
              <a:rPr lang="en-US" dirty="0"/>
              <a:t>() </a:t>
            </a:r>
            <a:r>
              <a:rPr lang="fa-IR" dirty="0"/>
              <a:t>مرجعی به </a:t>
            </a:r>
            <a:r>
              <a:rPr lang="en-US" dirty="0"/>
              <a:t>Rectangle</a:t>
            </a:r>
            <a:r>
              <a:rPr lang="fa-IR" dirty="0"/>
              <a:t>ی که مساحت بزرگ تری دارد (</a:t>
            </a:r>
            <a:r>
              <a:rPr lang="en-US" dirty="0"/>
              <a:t>r1 </a:t>
            </a:r>
            <a:r>
              <a:rPr lang="fa-IR" dirty="0"/>
              <a:t>یا </a:t>
            </a:r>
            <a:r>
              <a:rPr lang="en-US" dirty="0"/>
              <a:t>r2) </a:t>
            </a:r>
            <a:r>
              <a:rPr lang="fa-IR" dirty="0"/>
              <a:t>برمی گرداند. وقتی که مساحت شئ مورد فراخوانی (</a:t>
            </a:r>
            <a:r>
              <a:rPr lang="en-US" dirty="0"/>
              <a:t>r1) </a:t>
            </a:r>
            <a:r>
              <a:rPr lang="fa-IR" dirty="0"/>
              <a:t>بزرگ تر است دستورالعمل </a:t>
            </a:r>
            <a:r>
              <a:rPr lang="en-US" dirty="0"/>
              <a:t>return this </a:t>
            </a:r>
            <a:r>
              <a:rPr lang="fa-IR" dirty="0"/>
              <a:t>و در غیر این صورت </a:t>
            </a:r>
            <a:r>
              <a:rPr lang="en-US" dirty="0"/>
              <a:t>return r </a:t>
            </a:r>
            <a:r>
              <a:rPr lang="fa-IR" dirty="0"/>
              <a:t>اجرا می‌شود. در چنین نمایشی </a:t>
            </a:r>
            <a:r>
              <a:rPr lang="en-US" dirty="0"/>
              <a:t>r1.biggerRectangle(2) </a:t>
            </a:r>
            <a:r>
              <a:rPr lang="fa-IR" dirty="0"/>
              <a:t>مرجعی به </a:t>
            </a:r>
            <a:r>
              <a:rPr lang="en-US" dirty="0"/>
              <a:t>r1 (</a:t>
            </a:r>
            <a:r>
              <a:rPr lang="fa-IR" dirty="0"/>
              <a:t>که مورد فراخوانی قرار گرفته) برمی‌گرداند. </a:t>
            </a:r>
          </a:p>
          <a:p>
            <a:pPr algn="r" rtl="1"/>
            <a:endParaRPr lang="fa-IR" dirty="0"/>
          </a:p>
        </p:txBody>
      </p:sp>
    </p:spTree>
    <p:extLst>
      <p:ext uri="{BB962C8B-B14F-4D97-AF65-F5344CB8AC3E}">
        <p14:creationId xmlns:p14="http://schemas.microsoft.com/office/powerpoint/2010/main" val="324320041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02B7F5-3FBC-C51B-3FBF-C051FEF53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63" y="3216366"/>
            <a:ext cx="7773074" cy="1569856"/>
          </a:xfrm>
          <a:prstGeom prst="rect">
            <a:avLst/>
          </a:prstGeom>
        </p:spPr>
      </p:pic>
      <p:sp>
        <p:nvSpPr>
          <p:cNvPr id="5" name="Rectangle 1">
            <a:extLst>
              <a:ext uri="{FF2B5EF4-FFF2-40B4-BE49-F238E27FC236}">
                <a16:creationId xmlns:a16="http://schemas.microsoft.com/office/drawing/2014/main" id="{D243BA62-4A10-3FD4-7AFF-1D3CBC67D150}"/>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1" eaLnBrk="0" fontAlgn="base" latinLnBrk="0" hangingPunct="0">
              <a:lnSpc>
                <a:spcPct val="100000"/>
              </a:lnSpc>
              <a:spcBef>
                <a:spcPct val="0"/>
              </a:spcBef>
              <a:spcAft>
                <a:spcPct val="0"/>
              </a:spcAft>
              <a:buClrTx/>
              <a:buSzTx/>
              <a:buFontTx/>
              <a:buNone/>
              <a:tabLst/>
            </a:pPr>
            <a:r>
              <a:rPr kumimoji="0" lang="fa-IR" altLang="fa-IR" sz="1000" b="1" i="0" u="none" strike="noStrike" cap="none" normalizeH="0" baseline="0">
                <a:ln>
                  <a:noFill/>
                </a:ln>
                <a:solidFill>
                  <a:srgbClr val="000000"/>
                </a:solidFill>
                <a:effectLst/>
                <a:latin typeface="Arial Unicode MS"/>
                <a:ea typeface="Times New Roman" panose="02020603050405020304" pitchFamily="18" charset="0"/>
                <a:cs typeface="B Nazanin" panose="00000400000000000000" pitchFamily="2" charset="-78"/>
              </a:rPr>
              <a:t>کلید واژه </a:t>
            </a:r>
            <a:r>
              <a:rPr kumimoji="0" lang="en-US" altLang="fa-IR" sz="1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kumimoji="0" lang="en-US" altLang="fa-IR" sz="800" b="0" i="0" u="none" strike="noStrike" cap="none" normalizeH="0" baseline="0">
                <a:ln>
                  <a:noFill/>
                </a:ln>
                <a:solidFill>
                  <a:schemeClr val="tx1"/>
                </a:solidFill>
                <a:effectLst/>
              </a:rPr>
              <a:t> </a:t>
            </a:r>
            <a:endParaRPr kumimoji="0" lang="en-US" altLang="fa-IR"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01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شئ‌گراییست، از این جنبه که با این عمل داده‌هایمان را به سادگی در معرض دسترس دیگری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راه حلی طی دو مرحله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مشخصه‌های شئ، ابتدا متدهایی برای خواندن یا تخصیص مقدار به متغیرهای نمونه‌ پیاده‌سازی می‌کنیم که به عنوان پل ارتباطی جهت دسترسی مستقیم به داده‌ها از طریق کد دیگر مورد فراخوانی قرار گیرند.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به چنین متدهایی معمولا به ترتیب </a:t>
            </a:r>
            <a:r>
              <a:rPr lang="fa-IR" sz="2800" i="1" dirty="0">
                <a:cs typeface="B Nazanin" panose="00000400000000000000" pitchFamily="2" charset="-78"/>
              </a:rPr>
              <a:t>گیرنده‌</a:t>
            </a:r>
            <a:r>
              <a:rPr lang="fa-IR" sz="2800" dirty="0">
                <a:cs typeface="B Nazanin" panose="00000400000000000000" pitchFamily="2" charset="-78"/>
              </a:rPr>
              <a:t> و </a:t>
            </a:r>
            <a:r>
              <a:rPr lang="fa-IR" sz="2800" i="1" dirty="0">
                <a:cs typeface="B Nazanin" panose="00000400000000000000" pitchFamily="2" charset="-78"/>
              </a:rPr>
              <a:t>تنظیم‌کننده‌</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برگرفتن</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1428837"/>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می‌توان برای متغیر نمونه‌ی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گیرنده را به شکل زیر تعریف نمود:</a:t>
            </a:r>
          </a:p>
          <a:p>
            <a:pPr marL="457200" indent="-457200" algn="r" rtl="1">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ext Box 14">
            <a:extLst>
              <a:ext uri="{FF2B5EF4-FFF2-40B4-BE49-F238E27FC236}">
                <a16:creationId xmlns:a16="http://schemas.microsoft.com/office/drawing/2014/main" id="{C5B503DA-6476-5746-D9A5-CC1BB5D00142}"/>
              </a:ext>
            </a:extLst>
          </p:cNvPr>
          <p:cNvSpPr txBox="1">
            <a:spLocks noChangeArrowheads="1"/>
          </p:cNvSpPr>
          <p:nvPr/>
        </p:nvSpPr>
        <p:spPr bwMode="auto">
          <a:xfrm>
            <a:off x="439272" y="3429000"/>
            <a:ext cx="7126941" cy="1673087"/>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a:effectLst/>
                <a:latin typeface="Courier New" panose="02070309020205020404" pitchFamily="49" charset="0"/>
                <a:ea typeface="Calibri" panose="020F0502020204030204" pitchFamily="34" charset="0"/>
                <a:cs typeface="Arial" panose="020B0604020202020204" pitchFamily="34" charset="0"/>
              </a:rPr>
              <a:t>public int </a:t>
            </a:r>
            <a:r>
              <a:rPr lang="en-US" sz="2800" b="1" dirty="0" err="1">
                <a:effectLst/>
                <a:latin typeface="Courier New" panose="02070309020205020404" pitchFamily="49" charset="0"/>
                <a:ea typeface="Calibri" panose="020F0502020204030204" pitchFamily="34" charset="0"/>
                <a:cs typeface="Arial" panose="020B0604020202020204" pitchFamily="34" charset="0"/>
              </a:rPr>
              <a:t>getSize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return size;</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A057F993-6134-D082-1D18-B8D2464339F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3108543"/>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latin typeface="Baskerville Old Face" panose="02020602080505020303" pitchFamily="18" charset="0"/>
                <a:cs typeface="B Nazanin" panose="00000400000000000000" pitchFamily="2" charset="-78"/>
              </a:rPr>
              <a:t>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متدی به نام</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fa-IR" sz="2800" dirty="0">
                <a:effectLst/>
                <a:latin typeface="Courier New" panose="02070309020205020404" pitchFamily="49" charset="0"/>
                <a:ea typeface="Calibri" panose="020F0502020204030204" pitchFamily="34" charset="0"/>
                <a:cs typeface="B Nazanin" panose="00000400000000000000" pitchFamily="2" charset="-78"/>
              </a:rPr>
              <a:t>، </a:t>
            </a:r>
            <a:r>
              <a:rPr lang="fa-IR" sz="2800" dirty="0">
                <a:cs typeface="B Nazanin" panose="00000400000000000000" pitchFamily="2" charset="-78"/>
              </a:rPr>
              <a:t>از تنظیم غیرمعتبر اندازه‌ی شئ </a:t>
            </a:r>
            <a:r>
              <a:rPr lang="en-US" sz="2800" dirty="0">
                <a:latin typeface="Baskerville Old Face" panose="02020602080505020303" pitchFamily="18" charset="0"/>
                <a:cs typeface="B Nazanin" panose="00000400000000000000" pitchFamily="2" charset="-78"/>
              </a:rPr>
              <a:t>Duck </a:t>
            </a:r>
            <a:r>
              <a:rPr lang="fa-IR" sz="2800" dirty="0">
                <a:latin typeface="Baskerville Old Face" panose="02020602080505020303" pitchFamily="18" charset="0"/>
                <a:cs typeface="B Nazanin" panose="00000400000000000000" pitchFamily="2" charset="-78"/>
              </a:rPr>
              <a:t> </a:t>
            </a:r>
            <a:r>
              <a:rPr lang="fa-IR" sz="2800" dirty="0">
                <a:cs typeface="B Nazanin" panose="00000400000000000000" pitchFamily="2" charset="-78"/>
              </a:rPr>
              <a:t>جلوگیری نماییم.</a:t>
            </a: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latin typeface="Times New Roman" panose="02020603050405020304" pitchFamily="18" charset="0"/>
                <a:ea typeface="Times New Roman" panose="02020603050405020304" pitchFamily="18" charset="0"/>
                <a:cs typeface="B Nazanin" panose="00000400000000000000" pitchFamily="2" charset="-78"/>
              </a:rPr>
              <a:t> می‌توان متغیر نمونه‌ی </a:t>
            </a:r>
            <a:r>
              <a:rPr lang="en-US" sz="2800" dirty="0">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latin typeface="Times New Roman" panose="02020603050405020304" pitchFamily="18" charset="0"/>
                <a:ea typeface="Times New Roman" panose="02020603050405020304" pitchFamily="18" charset="0"/>
                <a:cs typeface="B Nazanin" panose="00000400000000000000" pitchFamily="2" charset="-78"/>
              </a:rPr>
              <a:t> را مثلا به شکل زیر تنظیم نمود:</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403413" y="3805518"/>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8C920EE7-C7F7-0904-0C38-3B0E54D3DA47}"/>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اول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2311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72177" y="2294966"/>
            <a:ext cx="4229363" cy="3321090"/>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62113"/>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و تنظیم‌کننده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28600" y="896471"/>
            <a:ext cx="11734800"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حالت پیش‌فرض، وقتی از هیچ تعدیل کننده دسترسی استفاده نکنیم،</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یکی از چهار سطح دسترسی است اعمال می‌شود. </a:t>
            </a:r>
          </a:p>
          <a:p>
            <a:pPr algn="r" rtl="1"/>
            <a:endParaRPr lang="fa-IR" dirty="0">
              <a:solidFill>
                <a:srgbClr val="000000"/>
              </a:solidFill>
              <a:latin typeface="Times New Roman" panose="02020603050405020304" pitchFamily="18" charset="0"/>
              <a:cs typeface="B Nazanin" panose="00000400000000000000" pitchFamily="2" charset="-78"/>
            </a:endParaRPr>
          </a:p>
          <a:p>
            <a:pPr algn="r" rtl="1"/>
            <a:r>
              <a:rPr lang="fa-IR" dirty="0">
                <a:cs typeface="B Nazanin" panose="00000400000000000000" pitchFamily="2" charset="-78"/>
              </a:rPr>
              <a:t>در ادامه سطوح دسترسی را به ترتیب میزان محدودکنندگی از کم‌ترین به بیش ترین معرفی می‌نماییم.</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 تعدیل کننده‌ی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602847"/>
            <a:ext cx="11734800" cy="6111718"/>
          </a:xfrm>
        </p:spPr>
        <p:txBody>
          <a:bodyPr>
            <a:normAutofit/>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marL="0" indent="0" algn="r" rtl="1">
              <a:buNone/>
            </a:pPr>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می‌توان برای موارد زیر استفاده نمود:</a:t>
            </a: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کلاس‌ها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ثابت‌ها (متغیرهای نهایی ایستا</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که در آینده معرفی خواهند شد</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از جمله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گیرنده‌ها و تنظیم‌کننده‌ها)</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اکثر سازنده‌ها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endParaRPr lang="fa-IR" dirty="0">
              <a:latin typeface="Baskerville Old Face" panose="02020602080505020303" pitchFamily="18" charset="0"/>
              <a:cs typeface="B Nazanin" panose="00000400000000000000" pitchFamily="2" charset="-78"/>
            </a:endParaRPr>
          </a:p>
          <a:p>
            <a:pPr algn="just" rtl="1"/>
            <a:r>
              <a:rPr lang="fa-IR" dirty="0">
                <a:cs typeface="B Nazanin" panose="00000400000000000000" pitchFamily="2" charset="-78"/>
              </a:rPr>
              <a:t>بنابراین متغیرهای نمونه‌ی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کلاس </a:t>
            </a:r>
            <a:r>
              <a:rPr lang="en-US" dirty="0">
                <a:latin typeface="Baskerville Old Face" panose="02020602080505020303" pitchFamily="18" charset="0"/>
                <a:cs typeface="B Nazanin" panose="00000400000000000000" pitchFamily="2" charset="-78"/>
              </a:rPr>
              <a:t>A</a:t>
            </a:r>
            <a:r>
              <a:rPr lang="fa-IR" dirty="0">
                <a:cs typeface="B Nazanin" panose="00000400000000000000" pitchFamily="2" charset="-78"/>
              </a:rPr>
              <a:t> قابل دسترسی و تغییر توسط کلاس دیگر </a:t>
            </a:r>
            <a:r>
              <a:rPr lang="en-US" dirty="0">
                <a:latin typeface="Baskerville Old Face" panose="02020602080505020303" pitchFamily="18" charset="0"/>
                <a:cs typeface="B Nazanin" panose="00000400000000000000" pitchFamily="2" charset="-78"/>
              </a:rPr>
              <a:t>B</a:t>
            </a:r>
            <a:r>
              <a:rPr lang="fa-IR" dirty="0">
                <a:cs typeface="B Nazanin" panose="00000400000000000000" pitchFamily="2" charset="-78"/>
              </a:rPr>
              <a:t> که متدهای کلاس </a:t>
            </a:r>
            <a:r>
              <a:rPr lang="en-US" dirty="0">
                <a:latin typeface="Baskerville Old Face" panose="02020602080505020303" pitchFamily="18" charset="0"/>
                <a:cs typeface="B Nazanin" panose="00000400000000000000" pitchFamily="2" charset="-78"/>
              </a:rPr>
              <a:t>A</a:t>
            </a:r>
            <a:r>
              <a:rPr lang="en-US" dirty="0">
                <a:cs typeface="B Nazanin" panose="00000400000000000000" pitchFamily="2" charset="-78"/>
              </a:rPr>
              <a:t> </a:t>
            </a:r>
            <a:r>
              <a:rPr lang="fa-IR" dirty="0">
                <a:cs typeface="B Nazanin" panose="00000400000000000000" pitchFamily="2" charset="-78"/>
              </a:rPr>
              <a:t> را فراخوانی می‌کند هستند، حتی اگر این تغییر یک مقداردهی نامعتبر باشد!</a:t>
            </a:r>
          </a:p>
          <a:p>
            <a:pPr algn="r" rtl="1">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3852582" y="221625"/>
            <a:ext cx="38548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public</a:t>
            </a: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209330" cy="1384995"/>
          </a:xfrm>
          <a:prstGeom prst="rect">
            <a:avLst/>
          </a:prstGeom>
          <a:noFill/>
        </p:spPr>
        <p:txBody>
          <a:bodyPr wrap="square">
            <a:spAutoFit/>
          </a:bodyPr>
          <a:lstStyle/>
          <a:p>
            <a:pPr marL="285750" indent="-285750" algn="r" rtl="1">
              <a:buFont typeface="Arial" panose="020B0604020202020204" pitchFamily="34" charset="0"/>
              <a:buChar char="•"/>
            </a:pPr>
            <a:r>
              <a:rPr lang="fa-IR" sz="2800" dirty="0">
                <a:cs typeface="Mj_Typographer Bold" panose="00000400000000000000" pitchFamily="2" charset="-78"/>
              </a:rPr>
              <a:t>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یک مرتبه در همان بسته‌ی کلاس </a:t>
            </a:r>
            <a:r>
              <a:rPr lang="en-US" sz="2800" dirty="0">
                <a:latin typeface="Baskerville Old Face" panose="02020602080505020303" pitchFamily="18" charset="0"/>
                <a:cs typeface="Mj_Typographer Bold" panose="00000400000000000000" pitchFamily="2" charset="-78"/>
              </a:rPr>
              <a:t>Duck </a:t>
            </a:r>
            <a:r>
              <a:rPr lang="fa-IR" sz="2800" dirty="0">
                <a:latin typeface="Baskerville Old Face" panose="02020602080505020303" pitchFamily="18" charset="0"/>
                <a:cs typeface="Mj_Typographer Bold" panose="00000400000000000000" pitchFamily="2" charset="-78"/>
              </a:rPr>
              <a:t> و بار دیگر در </a:t>
            </a:r>
            <a:r>
              <a:rPr lang="fa-IR" sz="2800" dirty="0">
                <a:cs typeface="Mj_Typographer Bold" panose="00000400000000000000" pitchFamily="2" charset="-78"/>
              </a:rPr>
              <a:t>بسته‌ای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(ضمن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latin typeface="Baskerville Old Face" panose="02020602080505020303" pitchFamily="18" charset="0"/>
                <a:cs typeface="Mj_Typographer Bold" panose="00000400000000000000" pitchFamily="2" charset="-78"/>
              </a:rPr>
              <a:t> در حالت دوم)،</a:t>
            </a:r>
            <a:r>
              <a:rPr lang="fa-IR" sz="2800" dirty="0">
                <a:cs typeface="Mj_Typographer Bold" panose="00000400000000000000" pitchFamily="2" charset="-78"/>
              </a:rPr>
              <a:t>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327926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107577" y="1443037"/>
            <a:ext cx="11978916"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جز این که به زیرکلاس‌های خارج از بسته اجازه می‌دهد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ارث‌بری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2119110-692B-4996-4FAF-30A45392030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این 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صورتی که هیچ تعدیل‌کننده‌ی دسترسی‌ای قرار ندهیم به طور پیش‌فرض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باعث می‌شود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effectLst/>
                <a:latin typeface="Times New Roman" panose="02020603050405020304" pitchFamily="18" charset="0"/>
                <a:ea typeface="Calibri" panose="020F0502020204030204" pitchFamily="34" charset="0"/>
                <a:cs typeface="Times New Roman" panose="02020603050405020304" pitchFamily="18" charset="0"/>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بتواند به آنچه </a:t>
            </a:r>
            <a:r>
              <a:rPr lang="en-US" dirty="0">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D94ADB10-B1A3-C64C-CD3C-7C0EF8ACC1DA}"/>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111624"/>
            <a:ext cx="11770659" cy="4679577"/>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a:t>
            </a:r>
            <a:r>
              <a:rPr lang="en-US" sz="2800" dirty="0">
                <a:latin typeface="Times New Roman" panose="02020603050405020304" pitchFamily="18" charset="0"/>
                <a:ea typeface="Calibri" panose="020F0502020204030204" pitchFamily="34" charset="0"/>
                <a:cs typeface="Times New Roman" panose="02020603050405020304" pitchFamily="18" charset="0"/>
              </a:rPr>
              <a:t>default </a:t>
            </a:r>
            <a:r>
              <a:rPr lang="fa-IR" sz="2800" dirty="0">
                <a:latin typeface="Times New Roman" panose="02020603050405020304" pitchFamily="18" charset="0"/>
                <a:ea typeface="Calibri" panose="020F0502020204030204" pitchFamily="34" charset="0"/>
                <a:cs typeface="Times New Roman" panose="02020603050405020304" pitchFamily="18"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قرار گیرند. </a:t>
            </a:r>
          </a:p>
          <a:p>
            <a:pPr marL="742950" marR="0" lvl="1" indent="-285750" algn="just" rtl="1">
              <a:lnSpc>
                <a:spcPct val="115000"/>
              </a:lnSpc>
              <a:spcBef>
                <a:spcPts val="0"/>
              </a:spcBef>
              <a:spcAft>
                <a:spcPts val="1000"/>
              </a:spcAft>
              <a:buFont typeface="Symbol" panose="05050102010706020507" pitchFamily="18"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اکثر کلاس‌هایی که ما می‌نویسیم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a:t>
            </a:r>
            <a:r>
              <a:rPr lang="fa-IR" sz="2800" dirty="0">
                <a:latin typeface="Calibri" panose="020F0502020204030204" pitchFamily="34" charset="0"/>
                <a:ea typeface="Calibri" panose="020F0502020204030204" pitchFamily="34" charset="0"/>
                <a:cs typeface="B Nazanin" panose="00000400000000000000" pitchFamily="2" charset="-78"/>
              </a:rPr>
              <a:t>این کلاس‌ها </a:t>
            </a:r>
            <a:r>
              <a:rPr lang="fa-IR" sz="2800" dirty="0">
                <a:effectLst/>
                <a:latin typeface="Calibri" panose="020F0502020204030204" pitchFamily="34" charset="0"/>
                <a:ea typeface="Calibri" panose="020F0502020204030204" pitchFamily="34" charset="0"/>
                <a:cs typeface="B Nazanin" panose="00000400000000000000" pitchFamily="2" charset="-78"/>
              </a:rPr>
              <a:t>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تعدیل‌کننده دسترسی آن را ذکر نکنیم قابل دسترسی برای سایر کلاس‌ها هستند. </a:t>
            </a:r>
          </a:p>
          <a:p>
            <a:pPr marL="742950" marR="0" lvl="1" indent="-28575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پیش‌فرض نبوده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D0F-3EF7-1630-52E1-577FBCA0E07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marL="0" indent="0" algn="just"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i="1" dirty="0">
                <a:effectLst/>
                <a:latin typeface="Times New Roman" panose="02020603050405020304" pitchFamily="18" charset="0"/>
                <a:ea typeface="Calibri" panose="020F0502020204030204" pitchFamily="34" charset="0"/>
                <a:cs typeface="B Nazanin" panose="00000400000000000000" pitchFamily="2" charset="-78"/>
              </a:rPr>
              <a:t>تقریبا</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87D7CC5-0C23-5F48-0C01-5ECF6DADDCC2}"/>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242047" y="932330"/>
            <a:ext cx="11501718" cy="5602941"/>
          </a:xfrm>
        </p:spPr>
        <p:txBody>
          <a:bodyPr>
            <a:normAutofit/>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استفاده از تعدیل کننده‌ی دسترسی </a:t>
            </a:r>
            <a:r>
              <a:rPr lang="en-US" dirty="0">
                <a:latin typeface="Baskerville Old Face" panose="02020602080505020303" pitchFamily="18" charset="0"/>
                <a:cs typeface="B Nazanin" panose="00000400000000000000" pitchFamily="2" charset="-78"/>
              </a:rPr>
              <a:t>private</a:t>
            </a:r>
            <a:r>
              <a:rPr lang="fa-IR" dirty="0">
                <a:cs typeface="B Nazanin" panose="00000400000000000000" pitchFamily="2" charset="-78"/>
              </a:rPr>
              <a:t> باعث می‌شود متغیر نمونه فقط و فقط توسط متدهای </a:t>
            </a:r>
            <a:r>
              <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کلاسی که در آن اعلان شده در درون همان کلاس قابل دسترسی و مدیریت باشند.</a:t>
            </a:r>
          </a:p>
          <a:p>
            <a:pPr algn="just" rtl="1"/>
            <a:endParaRPr lang="fa-IR" dirty="0">
              <a:solidFill>
                <a:srgbClr val="000000"/>
              </a:solidFill>
              <a:latin typeface="B Nazanin" panose="00000400000000000000" pitchFamily="2" charset="-78"/>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متدهای کلاس دقیقا تصریح می کنند چگونه متغیرهای نمونه می‌توانند استفاده یا تغییر داده شوند. </a:t>
            </a:r>
          </a:p>
          <a:p>
            <a:pPr marL="342900" marR="0" lvl="0" indent="-342900" algn="just" rtl="1">
              <a:lnSpc>
                <a:spcPct val="115000"/>
              </a:lnSpc>
              <a:spcBef>
                <a:spcPts val="0"/>
              </a:spcBef>
              <a:spcAft>
                <a:spcPts val="1000"/>
              </a:spcAft>
              <a:buFont typeface="Symbol" panose="05050102010706020507" pitchFamily="18" charset="2"/>
              <a:buChar char=""/>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به عنوان مثال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فراهم می کنند</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 و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private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کردن متغیرهای نمونه‌ی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هیچ کلاس دیگری نمی‌تواند به آن‌ها دسترسی یابد، مگر از طریق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B Homa" panose="00000400000000000000" pitchFamily="2" charset="-78"/>
                <a:ea typeface="Calibri" panose="020F0502020204030204" pitchFamily="34" charset="0"/>
                <a:cs typeface="Arial" panose="020B0604020202020204" pitchFamily="34" charset="0"/>
              </a:rPr>
              <a:t>.</a:t>
            </a:r>
            <a:endParaRPr lang="fa-IR" sz="2800" dirty="0">
              <a:solidFill>
                <a:srgbClr val="000000"/>
              </a:solidFill>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dirty="0">
              <a:solidFill>
                <a:srgbClr val="000000"/>
              </a:solidFill>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280DEFF3-4851-569C-8E26-9499CADD1CF8}"/>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40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a:xfrm>
            <a:off x="161365" y="1825625"/>
            <a:ext cx="11555506" cy="4351338"/>
          </a:xfrm>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فقط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خواهند شد.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protected</a:t>
            </a:r>
            <a:r>
              <a:rPr lang="ar-SA" dirty="0">
                <a:latin typeface="Baskerville Old Face" panose="02020602080505020303" pitchFamily="18" charset="0"/>
                <a:ea typeface="Calibri" panose="020F0502020204030204" pitchFamily="34" charset="0"/>
                <a:cs typeface="B Nazanin" panose="00000400000000000000" pitchFamily="2" charset="-78"/>
              </a:rPr>
              <a:t> و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latin typeface="Baskerville Old Face" panose="02020602080505020303" pitchFamily="18" charset="0"/>
                <a:ea typeface="Calibri" panose="020F0502020204030204" pitchFamily="34" charset="0"/>
                <a:cs typeface="B Nazanin" panose="00000400000000000000" pitchFamily="2" charset="-78"/>
              </a:rPr>
              <a:t>‌</a:t>
            </a:r>
            <a:r>
              <a:rPr lang="ar-SA" dirty="0">
                <a:latin typeface="Baskerville Old Face" panose="02020602080505020303" pitchFamily="18" charset="0"/>
                <a:ea typeface="Calibri" panose="020F0502020204030204" pitchFamily="34" charset="0"/>
                <a:cs typeface="B Nazanin" panose="00000400000000000000" pitchFamily="2" charset="-78"/>
              </a:rPr>
              <a:t>ها </a:t>
            </a:r>
            <a:r>
              <a:rPr lang="fa-IR" dirty="0">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latin typeface="Baskerville Old Face" panose="02020602080505020303" pitchFamily="18" charset="0"/>
                <a:ea typeface="Calibri" panose="020F0502020204030204" pitchFamily="34" charset="0"/>
                <a:cs typeface="B Nazanin" panose="00000400000000000000" pitchFamily="2" charset="-78"/>
              </a:rPr>
              <a:t>.</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a:t>
            </a:r>
            <a:r>
              <a:rPr lang="fa-IR" dirty="0">
                <a:effectLst/>
                <a:latin typeface="Baskerville Old Face" panose="02020602080505020303" pitchFamily="18" charset="0"/>
                <a:ea typeface="Calibri" panose="020F0502020204030204" pitchFamily="34" charset="0"/>
                <a:cs typeface="B Nazanin" panose="00000400000000000000" pitchFamily="2" charset="-78"/>
              </a:rPr>
              <a:t>شو</a:t>
            </a:r>
            <a:r>
              <a:rPr lang="ar-SA" dirty="0">
                <a:effectLst/>
                <a:latin typeface="Baskerville Old Face" panose="02020602080505020303" pitchFamily="18" charset="0"/>
                <a:ea typeface="Calibri" panose="020F0502020204030204" pitchFamily="34" charset="0"/>
                <a:cs typeface="B Nazanin" panose="00000400000000000000" pitchFamily="2" charset="-78"/>
              </a:rPr>
              <a:t>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C7F0940-5A57-7E9F-C91E-DE505EFD792B}"/>
              </a:ext>
            </a:extLst>
          </p:cNvPr>
          <p:cNvSpPr txBox="1">
            <a:spLocks/>
          </p:cNvSpPr>
          <p:nvPr/>
        </p:nvSpPr>
        <p:spPr>
          <a:xfrm>
            <a:off x="2810435" y="299815"/>
            <a:ext cx="657113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سطوح دسترسی </a:t>
            </a:r>
            <a:r>
              <a:rPr lang="en-US" sz="3600" b="1" dirty="0">
                <a:solidFill>
                  <a:srgbClr val="C00000"/>
                </a:solidFill>
                <a:latin typeface="Baskerville Old Face "/>
              </a:rPr>
              <a:t>protected </a:t>
            </a:r>
            <a:r>
              <a:rPr lang="fa-IR" sz="3600" b="1" dirty="0">
                <a:solidFill>
                  <a:srgbClr val="C00000"/>
                </a:solidFill>
                <a:latin typeface="Baskerville Old Face "/>
              </a:rPr>
              <a:t> </a:t>
            </a:r>
            <a:r>
              <a:rPr lang="fa-IR" sz="3600" b="1" dirty="0">
                <a:solidFill>
                  <a:srgbClr val="C00000"/>
                </a:solidFill>
                <a:latin typeface="Baskerville Old Face "/>
                <a:cs typeface="2  Titr" panose="00000700000000000000" pitchFamily="2" charset="-78"/>
              </a:rPr>
              <a:t>و</a:t>
            </a:r>
            <a:r>
              <a:rPr lang="fa-IR" sz="3600" b="1" dirty="0">
                <a:solidFill>
                  <a:srgbClr val="C00000"/>
                </a:solidFill>
                <a:latin typeface="Baskerville Old Face "/>
              </a:rPr>
              <a:t>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03874"/>
          </a:xfrm>
        </p:spPr>
        <p:txBody>
          <a:bodyPr>
            <a:noAutofit/>
          </a:bodyPr>
          <a:lstStyle/>
          <a:p>
            <a:pPr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latin typeface="Calibri" panose="020F0502020204030204" pitchFamily="34" charset="0"/>
                <a:ea typeface="Calibri" panose="020F0502020204030204" pitchFamily="34" charset="0"/>
              </a:rPr>
              <a:t>–</a:t>
            </a:r>
            <a:r>
              <a:rPr lang="fa-IR" dirty="0">
                <a:latin typeface="Calibri" panose="020F0502020204030204" pitchFamily="34" charset="0"/>
                <a:ea typeface="Calibri" panose="020F0502020204030204" pitchFamily="34" charset="0"/>
              </a:rPr>
              <a:t> </a:t>
            </a:r>
            <a:r>
              <a:rPr lang="fa-IR" dirty="0">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دا</a:t>
            </a:r>
            <a:r>
              <a:rPr lang="fa-IR" dirty="0">
                <a:latin typeface="Baskerville Old Face" panose="02020602080505020303" pitchFamily="18" charset="0"/>
                <a:ea typeface="Calibri" panose="020F0502020204030204" pitchFamily="34" charset="0"/>
                <a:cs typeface="B Nazanin" panose="00000400000000000000" pitchFamily="2" charset="-78"/>
              </a:rPr>
              <a:t>ر</a:t>
            </a:r>
            <a:r>
              <a:rPr lang="ar-SA" dirty="0">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latin typeface="Baskerville Old Face" panose="02020602080505020303" pitchFamily="18" charset="0"/>
                <a:ea typeface="Calibri" panose="020F0502020204030204" pitchFamily="34" charset="0"/>
                <a:cs typeface="B Nazanin" panose="00000400000000000000" pitchFamily="2" charset="-78"/>
              </a:rPr>
              <a:t>کد با دسترسی </a:t>
            </a:r>
            <a:r>
              <a:rPr lang="en-GB" i="1"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a:t>
            </a:r>
            <a:r>
              <a:rPr lang="fa-IR" dirty="0">
                <a:latin typeface="Baskerville Old Face" panose="02020602080505020303" pitchFamily="18" charset="0"/>
                <a:ea typeface="Calibri" panose="020F0502020204030204" pitchFamily="34" charset="0"/>
                <a:cs typeface="B Nazanin" panose="00000400000000000000" pitchFamily="2" charset="-78"/>
              </a:rPr>
              <a:t>ه</a:t>
            </a:r>
            <a:r>
              <a:rPr lang="ar-SA" dirty="0">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ای که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خود 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66BB41DD-C681-C1D1-A101-F59E93C4A9AD}"/>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67264"/>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اگر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کدی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آن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 را مقداردهی اولیه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به عنوان یک نوع برای یک متغیر، آرگومان یا مقدار بازگشتی اعلان کنید. </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latin typeface="Baskerville Old Face" panose="02020602080505020303" pitchFamily="18" charset="0"/>
                <a:ea typeface="Calibri" panose="020F0502020204030204" pitchFamily="34" charset="0"/>
                <a:cs typeface="B Nazanin" panose="00000400000000000000" pitchFamily="2" charset="-78"/>
              </a:rPr>
              <a:t>نمی‌توانید </a:t>
            </a:r>
            <a:r>
              <a:rPr lang="ar-SA" dirty="0">
                <a:latin typeface="Baskerville Old Face" panose="02020602080505020303" pitchFamily="18" charset="0"/>
                <a:ea typeface="Calibri" panose="020F0502020204030204" pitchFamily="34" charset="0"/>
                <a:cs typeface="B Nazanin" panose="00000400000000000000" pitchFamily="2" charset="-78"/>
              </a:rPr>
              <a:t>کلاس را اصلا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درون کد خود تایپ کنید!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7EB5C037-3C37-3A0A-0DD5-AC493D9B93EB}"/>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F7DB111-2305-2AA6-8AB7-3CE1763730A6}"/>
              </a:ext>
            </a:extLst>
          </p:cNvPr>
          <p:cNvSpPr txBox="1">
            <a:spLocks/>
          </p:cNvSpPr>
          <p:nvPr/>
        </p:nvSpPr>
        <p:spPr>
          <a:xfrm>
            <a:off x="5121428" y="479871"/>
            <a:ext cx="1949144"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تمرین</a:t>
            </a:r>
          </a:p>
        </p:txBody>
      </p:sp>
      <p:sp>
        <p:nvSpPr>
          <p:cNvPr id="6" name="TextBox 5">
            <a:extLst>
              <a:ext uri="{FF2B5EF4-FFF2-40B4-BE49-F238E27FC236}">
                <a16:creationId xmlns:a16="http://schemas.microsoft.com/office/drawing/2014/main" id="{3C59F7AE-CD5E-81E4-3D0C-0B6C7F482848}"/>
              </a:ext>
            </a:extLst>
          </p:cNvPr>
          <p:cNvSpPr txBox="1"/>
          <p:nvPr/>
        </p:nvSpPr>
        <p:spPr>
          <a:xfrm>
            <a:off x="654424" y="1886634"/>
            <a:ext cx="11338284" cy="1384995"/>
          </a:xfrm>
          <a:prstGeom prst="rect">
            <a:avLst/>
          </a:prstGeom>
          <a:noFill/>
        </p:spPr>
        <p:txBody>
          <a:bodyPr wrap="square">
            <a:spAutoFit/>
          </a:bodyPr>
          <a:lstStyle/>
          <a:p>
            <a:pPr marL="285750" indent="-285750" algn="just" rtl="1">
              <a:buFont typeface="Arial" panose="020B0604020202020204" pitchFamily="34" charset="0"/>
              <a:buChar char="•"/>
            </a:pPr>
            <a:r>
              <a:rPr lang="fa-IR" sz="2800" dirty="0">
                <a:cs typeface="Mj_Typographer Bold" panose="00000400000000000000" pitchFamily="2" charset="-78"/>
              </a:rPr>
              <a:t>ابتدا تعدیل کننده‌ی دسترسی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به </a:t>
            </a:r>
            <a:r>
              <a:rPr lang="en-US" sz="2800" dirty="0">
                <a:latin typeface="Baskerville Old Face" panose="02020602080505020303" pitchFamily="18" charset="0"/>
                <a:cs typeface="Mj_Typographer Bold" panose="00000400000000000000" pitchFamily="2" charset="-78"/>
              </a:rPr>
              <a:t>default</a:t>
            </a:r>
            <a:r>
              <a:rPr lang="fa-IR" sz="2800" dirty="0">
                <a:cs typeface="Mj_Typographer Bold" panose="00000400000000000000" pitchFamily="2" charset="-78"/>
              </a:rPr>
              <a:t> تغییر دهید. سپس کلاس </a:t>
            </a:r>
            <a:r>
              <a:rPr lang="en-US" sz="2800" dirty="0">
                <a:latin typeface="Baskerville Old Face" panose="02020602080505020303" pitchFamily="18" charset="0"/>
                <a:cs typeface="Mj_Typographer Bold" panose="00000400000000000000" pitchFamily="2" charset="-78"/>
              </a:rPr>
              <a:t>Movie</a:t>
            </a:r>
            <a:r>
              <a:rPr lang="fa-IR" sz="2800" dirty="0">
                <a:cs typeface="Mj_Typographer Bold" panose="00000400000000000000" pitchFamily="2" charset="-78"/>
              </a:rPr>
              <a:t> را در بسته ای متفاوت از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قرار داده و با </a:t>
            </a:r>
            <a:r>
              <a:rPr lang="en-US" sz="2800" dirty="0">
                <a:latin typeface="Baskerville Old Face" panose="02020602080505020303" pitchFamily="18" charset="0"/>
                <a:cs typeface="Mj_Typographer Bold" panose="00000400000000000000" pitchFamily="2" charset="-78"/>
              </a:rPr>
              <a:t>import</a:t>
            </a:r>
            <a:r>
              <a:rPr lang="fa-IR" sz="2800" dirty="0">
                <a:cs typeface="Mj_Typographer Bold" panose="00000400000000000000" pitchFamily="2" charset="-78"/>
              </a:rPr>
              <a:t> نمودن کلاس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در درون کلاس </a:t>
            </a:r>
            <a:r>
              <a:rPr lang="en-US" sz="2800" dirty="0">
                <a:latin typeface="Baskerville Old Face" panose="02020602080505020303" pitchFamily="18" charset="0"/>
                <a:cs typeface="Mj_Typographer Bold" panose="00000400000000000000" pitchFamily="2" charset="-78"/>
              </a:rPr>
              <a:t>Movie</a:t>
            </a:r>
            <a:r>
              <a:rPr lang="fa-IR" sz="2800" dirty="0">
                <a:cs typeface="B Nazanin" panose="00000400000000000000" pitchFamily="2" charset="-78"/>
              </a:rPr>
              <a:t>،</a:t>
            </a:r>
            <a:r>
              <a:rPr lang="fa-IR" sz="2800" dirty="0">
                <a:cs typeface="Mj_Typographer Bold" panose="00000400000000000000" pitchFamily="2" charset="-78"/>
              </a:rPr>
              <a:t> عدم امکان‌پذیری دسترسی به </a:t>
            </a:r>
            <a:r>
              <a:rPr lang="en-US" sz="2800" dirty="0">
                <a:latin typeface="Baskerville Old Face" panose="02020602080505020303" pitchFamily="18" charset="0"/>
                <a:cs typeface="Mj_Typographer Bold" panose="00000400000000000000" pitchFamily="2" charset="-78"/>
              </a:rPr>
              <a:t>Duck</a:t>
            </a:r>
            <a:r>
              <a:rPr lang="fa-IR" sz="2800" dirty="0">
                <a:cs typeface="Mj_Typographer Bold" panose="00000400000000000000" pitchFamily="2" charset="-78"/>
              </a:rPr>
              <a:t> را بیازمایید.</a:t>
            </a:r>
          </a:p>
        </p:txBody>
      </p:sp>
    </p:spTree>
    <p:extLst>
      <p:ext uri="{BB962C8B-B14F-4D97-AF65-F5344CB8AC3E}">
        <p14:creationId xmlns:p14="http://schemas.microsoft.com/office/powerpoint/2010/main" val="183560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fa-IR" dirty="0">
                <a:latin typeface="Baskerville Old Face" panose="02020602080505020303" pitchFamily="18" charset="0"/>
                <a:ea typeface="Calibri" panose="020F0502020204030204" pitchFamily="34" charset="0"/>
                <a:cs typeface="B Nikoo" panose="00000400000000000000" pitchFamily="2" charset="-78"/>
              </a:rPr>
              <a:t>اساسا </a:t>
            </a:r>
            <a:r>
              <a:rPr lang="ar-SA" dirty="0">
                <a:effectLst/>
                <a:latin typeface="Baskerville Old Face" panose="02020602080505020303" pitchFamily="18" charset="0"/>
                <a:ea typeface="Calibri" panose="020F0502020204030204" pitchFamily="34" charset="0"/>
                <a:cs typeface="B Nikoo" panose="00000400000000000000" pitchFamily="2" charset="-78"/>
              </a:rPr>
              <a:t>چرا کسی باید بخواهد دسترسی به کد را محدود درون بسته</a:t>
            </a:r>
            <a:r>
              <a:rPr lang="fa-IR" dirty="0">
                <a:effectLst/>
                <a:latin typeface="Baskerville Old Face" panose="02020602080505020303" pitchFamily="18" charset="0"/>
                <a:ea typeface="Calibri" panose="020F0502020204030204" pitchFamily="34" charset="0"/>
                <a:cs typeface="B Nikoo" panose="00000400000000000000" pitchFamily="2" charset="-78"/>
              </a:rPr>
              <a:t>‌ی مشخصی</a:t>
            </a:r>
            <a:r>
              <a:rPr lang="ar-SA" dirty="0">
                <a:effectLst/>
                <a:latin typeface="Baskerville Old Face" panose="02020602080505020303" pitchFamily="18" charset="0"/>
                <a:ea typeface="Calibri" panose="020F0502020204030204" pitchFamily="34" charset="0"/>
                <a:cs typeface="B Nikoo" panose="00000400000000000000" pitchFamily="2" charset="-78"/>
              </a:rPr>
              <a:t> کند؟ </a:t>
            </a:r>
            <a:endParaRPr lang="fa-IR" dirty="0">
              <a:effectLst/>
              <a:latin typeface="Baskerville Old Face" panose="02020602080505020303" pitchFamily="18" charset="0"/>
              <a:ea typeface="Calibri" panose="020F0502020204030204" pitchFamily="34" charset="0"/>
              <a:cs typeface="B Nikoo"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یی</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 طراحی می شوند که به عنوان یک مجموعه‌ی مرتبط با هم کار می کنند. بنابراین ممکن است معنادار باشد که کلاس‌های داخل بسته </a:t>
            </a:r>
            <a:r>
              <a:rPr lang="fa-IR" dirty="0">
                <a:latin typeface="Baskerville Old Face" panose="02020602080505020303" pitchFamily="18" charset="0"/>
                <a:ea typeface="Calibri" panose="020F0502020204030204" pitchFamily="34" charset="0"/>
                <a:cs typeface="Mj_Sandbad Outline" panose="00000700000000000000" pitchFamily="2" charset="-78"/>
              </a:rPr>
              <a:t>یکسان </a:t>
            </a:r>
            <a:r>
              <a:rPr lang="ar-SA" dirty="0">
                <a:effectLst/>
                <a:latin typeface="Baskerville Old Face" panose="02020602080505020303" pitchFamily="18" charset="0"/>
                <a:ea typeface="Calibri" panose="020F0502020204030204" pitchFamily="34" charset="0"/>
                <a:cs typeface="Mj_Sandbad Outline" panose="00000700000000000000" pitchFamily="2" charset="-78"/>
              </a:rPr>
              <a:t>نیاز به دسترسی به کد یکدیگر داشته باشند، در حالی که به عنوان یک بسته، تنها تعداد کمی از کلاس‌ها و متدها در معرض کد خارج از آن بسته </a:t>
            </a:r>
            <a:r>
              <a:rPr lang="fa-IR" dirty="0">
                <a:effectLst/>
                <a:latin typeface="Baskerville Old Face" panose="02020602080505020303" pitchFamily="18" charset="0"/>
                <a:ea typeface="Calibri" panose="020F0502020204030204" pitchFamily="34" charset="0"/>
                <a:cs typeface="Mj_Sandbad Outline" panose="00000700000000000000" pitchFamily="2" charset="-78"/>
              </a:rPr>
              <a:t>قرار می‌گیرند.</a:t>
            </a:r>
          </a:p>
          <a:p>
            <a:pPr marL="0" marR="0" algn="r" rtl="1">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EA5924C5-2A27-203D-87CF-AE972DBE498A}"/>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868328"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ikoo"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 Nikoo" panose="00000400000000000000" pitchFamily="2" charset="-78"/>
              </a:rPr>
              <a:t>protected</a:t>
            </a:r>
            <a:r>
              <a:rPr lang="en-GB" sz="2800" dirty="0">
                <a:effectLst/>
                <a:latin typeface="B Nazanin" panose="00000400000000000000" pitchFamily="2" charset="-78"/>
                <a:ea typeface="Calibri" panose="020F0502020204030204" pitchFamily="34" charset="0"/>
                <a:cs typeface="B Nikoo" panose="00000400000000000000" pitchFamily="2" charset="-78"/>
              </a:rPr>
              <a:t> </a:t>
            </a:r>
            <a:r>
              <a:rPr lang="fa-IR" sz="2800" dirty="0">
                <a:effectLst/>
                <a:latin typeface="B Nazanin" panose="00000400000000000000" pitchFamily="2" charset="-78"/>
                <a:ea typeface="Calibri" panose="020F0502020204030204" pitchFamily="34" charset="0"/>
                <a:cs typeface="B Nikoo" panose="00000400000000000000" pitchFamily="2" charset="-78"/>
              </a:rPr>
              <a:t> </a:t>
            </a:r>
            <a:r>
              <a:rPr lang="ar-SA" sz="2800" dirty="0">
                <a:effectLst/>
                <a:latin typeface="Baskerville Old Face" panose="02020602080505020303" pitchFamily="18" charset="0"/>
                <a:ea typeface="Calibri" panose="020F0502020204030204" pitchFamily="34" charset="0"/>
                <a:cs typeface="B Nikoo" panose="00000400000000000000" pitchFamily="2" charset="-78"/>
              </a:rPr>
              <a:t>برای چیست؟</a:t>
            </a:r>
            <a:br>
              <a:rPr lang="en-US" sz="2800" dirty="0">
                <a:effectLst/>
                <a:latin typeface="Calibri" panose="020F0502020204030204" pitchFamily="34" charset="0"/>
                <a:ea typeface="Calibri" panose="020F0502020204030204" pitchFamily="34" charset="0"/>
                <a:cs typeface="B Nikoo" panose="00000400000000000000" pitchFamily="2" charset="-78"/>
              </a:rPr>
            </a:br>
            <a:endParaRPr lang="fa-IR" sz="2800" dirty="0">
              <a:cs typeface="B Nikoo" panose="00000400000000000000" pitchFamily="2" charset="-78"/>
            </a:endParaRPr>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0" y="3105577"/>
            <a:ext cx="1194098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دسترسی </a:t>
            </a:r>
            <a:r>
              <a:rPr lang="en-GB" dirty="0">
                <a:effectLst/>
                <a:latin typeface="Baskerville Old Face" panose="02020602080505020303" pitchFamily="18" charset="0"/>
                <a:ea typeface="Calibri" panose="020F0502020204030204" pitchFamily="34" charset="0"/>
                <a:cs typeface="Mj_Sandbad Outline" panose="00000700000000000000" pitchFamily="2" charset="-78"/>
              </a:rPr>
              <a:t>default</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a:t>
            </a:r>
            <a:r>
              <a:rPr lang="fa-IR" dirty="0">
                <a:latin typeface="Times New Roman" panose="02020603050405020304" pitchFamily="18" charset="0"/>
                <a:ea typeface="Calibri" panose="020F0502020204030204" pitchFamily="34" charset="0"/>
                <a:cs typeface="Mj_Sandbad Outline" panose="00000700000000000000" pitchFamily="2" charset="-78"/>
              </a:rPr>
              <a:t> (کد درون همان بسته به آنچه </a:t>
            </a:r>
            <a:r>
              <a:rPr lang="en-US" dirty="0">
                <a:latin typeface="Times New Roman" panose="02020603050405020304" pitchFamily="18" charset="0"/>
                <a:ea typeface="Calibri" panose="020F0502020204030204" pitchFamily="34" charset="0"/>
                <a:cs typeface="Mj_Sandbad Outline" panose="00000700000000000000" pitchFamily="2" charset="-78"/>
              </a:rPr>
              <a:t>protected</a:t>
            </a:r>
            <a:r>
              <a:rPr lang="fa-IR" dirty="0">
                <a:latin typeface="Times New Roman" panose="02020603050405020304" pitchFamily="18" charset="0"/>
                <a:ea typeface="Calibri" panose="020F0502020204030204" pitchFamily="34" charset="0"/>
                <a:cs typeface="Mj_Sandbad Outline" panose="00000700000000000000" pitchFamily="2" charset="-78"/>
              </a:rPr>
              <a:t> است دسترسی دارد)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با یک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Mj_Sandbad Outline" panose="00000700000000000000" pitchFamily="2" charset="-78"/>
            </a:endParaRPr>
          </a:p>
          <a:p>
            <a:pPr algn="r" rtl="1">
              <a:buFont typeface="Wingdings" panose="05000000000000000000" pitchFamily="2" charset="2"/>
              <a:buChar char="ü"/>
            </a:pP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protected </a:t>
            </a:r>
            <a:r>
              <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است </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Mj_Sandbad Outline" panose="00000700000000000000" pitchFamily="2" charset="-78"/>
            </a:endParaRPr>
          </a:p>
          <a:p>
            <a:pPr algn="r" rtl="1"/>
            <a:endParaRPr lang="fa-IR" dirty="0"/>
          </a:p>
        </p:txBody>
      </p:sp>
      <p:sp>
        <p:nvSpPr>
          <p:cNvPr id="5" name="Title 1">
            <a:extLst>
              <a:ext uri="{FF2B5EF4-FFF2-40B4-BE49-F238E27FC236}">
                <a16:creationId xmlns:a16="http://schemas.microsoft.com/office/drawing/2014/main" id="{6C26DD9D-BE0E-F2B3-689B-F865449C0DC7}"/>
              </a:ext>
            </a:extLst>
          </p:cNvPr>
          <p:cNvSpPr txBox="1">
            <a:spLocks/>
          </p:cNvSpPr>
          <p:nvPr/>
        </p:nvSpPr>
        <p:spPr>
          <a:xfrm>
            <a:off x="2429436" y="216775"/>
            <a:ext cx="82385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سوال در خصوص 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33083" y="466163"/>
            <a:ext cx="11564470" cy="6555959"/>
          </a:xfrm>
        </p:spPr>
        <p:txBody>
          <a:bodyPr>
            <a:normAutofit/>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dirty="0">
                <a:latin typeface="Calibri" panose="020F0502020204030204" pitchFamily="34" charset="0"/>
                <a:ea typeface="Calibri" panose="020F0502020204030204" pitchFamily="34" charset="0"/>
                <a:cs typeface="B Nazanin" panose="00000400000000000000" pitchFamily="2" charset="-78"/>
              </a:rPr>
              <a:t>راه حلی دو مرحله‌ای </a:t>
            </a:r>
            <a:r>
              <a:rPr lang="fa-IR" sz="2800" dirty="0">
                <a:latin typeface="Calibri" panose="020F0502020204030204" pitchFamily="34" charset="0"/>
                <a:ea typeface="Calibri" panose="020F0502020204030204" pitchFamily="34" charset="0"/>
                <a:cs typeface="B Nazanin" panose="00000400000000000000" pitchFamily="2" charset="-78"/>
              </a:rPr>
              <a:t>برای گاف غیرشئ گرایانه پیشنهاد می‌شود که یک </a:t>
            </a:r>
            <a:r>
              <a:rPr lang="fa-IR" dirty="0">
                <a:latin typeface="Calibri" panose="020F0502020204030204" pitchFamily="34" charset="0"/>
                <a:ea typeface="Calibri" panose="020F0502020204030204" pitchFamily="34" charset="0"/>
                <a:cs typeface="B Nazanin" panose="00000400000000000000" pitchFamily="2" charset="-78"/>
              </a:rPr>
              <a:t>مرحله</a:t>
            </a:r>
            <a:r>
              <a:rPr lang="fa-IR" sz="2800" dirty="0">
                <a:latin typeface="Calibri" panose="020F0502020204030204" pitchFamily="34" charset="0"/>
                <a:ea typeface="Calibri" panose="020F0502020204030204" pitchFamily="34" charset="0"/>
                <a:cs typeface="B Nazanin" panose="00000400000000000000" pitchFamily="2" charset="-78"/>
              </a:rPr>
              <a:t> آن </a:t>
            </a:r>
            <a:r>
              <a:rPr lang="fa-IR" dirty="0">
                <a:latin typeface="Calibri" panose="020F0502020204030204" pitchFamily="34" charset="0"/>
                <a:ea typeface="Calibri" panose="020F0502020204030204" pitchFamily="34" charset="0"/>
                <a:cs typeface="B Nazanin" panose="00000400000000000000" pitchFamily="2" charset="-78"/>
              </a:rPr>
              <a:t>(استفاده از گیرنده‌ها و تنظیم‌کننده‌ها) ذکر </a:t>
            </a:r>
            <a:r>
              <a:rPr lang="fa-IR" sz="2800" dirty="0">
                <a:latin typeface="Calibri" panose="020F0502020204030204" pitchFamily="34" charset="0"/>
                <a:ea typeface="Calibri" panose="020F0502020204030204" pitchFamily="34" charset="0"/>
                <a:cs typeface="B Nazanin" panose="00000400000000000000" pitchFamily="2" charset="-78"/>
              </a:rPr>
              <a:t>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latin typeface="Calibri" panose="020F0502020204030204" pitchFamily="34" charset="0"/>
                <a:ea typeface="Calibri" panose="020F0502020204030204" pitchFamily="34" charset="0"/>
                <a:cs typeface="B Nazanin" panose="00000400000000000000" pitchFamily="2" charset="-78"/>
              </a:rPr>
              <a:t>مرحله‌ی </a:t>
            </a:r>
            <a:r>
              <a:rPr lang="fa-IR" dirty="0">
                <a:effectLst/>
                <a:latin typeface="Calibri" panose="020F0502020204030204" pitchFamily="34" charset="0"/>
                <a:ea typeface="Calibri" panose="020F0502020204030204" pitchFamily="34" charset="0"/>
                <a:cs typeface="B Nazanin" panose="00000400000000000000" pitchFamily="2" charset="-78"/>
              </a:rPr>
              <a:t>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ar-SA" dirty="0">
                <a:latin typeface="Calibri" panose="020F0502020204030204" pitchFamily="34" charset="0"/>
                <a:ea typeface="Calibri" panose="020F0502020204030204" pitchFamily="34" charset="0"/>
                <a:cs typeface="B Nazanin" panose="00000400000000000000" pitchFamily="2" charset="-78"/>
              </a:rPr>
              <a:t>دسترسی </a:t>
            </a:r>
            <a:r>
              <a:rPr lang="fa-IR" dirty="0">
                <a:latin typeface="Courier New" panose="02070309020205020404" pitchFamily="49" charset="0"/>
                <a:ea typeface="Calibri" panose="020F0502020204030204" pitchFamily="34" charset="0"/>
                <a:cs typeface="B Nazanin" panose="00000400000000000000" pitchFamily="2" charset="-78"/>
              </a:rPr>
              <a:t>سطح دسترسی را </a:t>
            </a:r>
            <a:r>
              <a:rPr lang="ar-SA" dirty="0">
                <a:effectLst/>
                <a:latin typeface="Calibri" panose="020F0502020204030204" pitchFamily="34" charset="0"/>
                <a:ea typeface="Calibri" panose="020F0502020204030204" pitchFamily="34" charset="0"/>
                <a:cs typeface="B Nazanin" panose="00000400000000000000" pitchFamily="2" charset="-78"/>
              </a:rPr>
              <a:t>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a:t>
            </a:r>
            <a:r>
              <a:rPr lang="fa-IR" dirty="0">
                <a:effectLst/>
                <a:latin typeface="Courier New" panose="02070309020205020404" pitchFamily="49" charset="0"/>
                <a:ea typeface="Calibri" panose="020F0502020204030204" pitchFamily="34" charset="0"/>
                <a:cs typeface="B Nazanin" panose="00000400000000000000" pitchFamily="2" charset="-78"/>
              </a:rPr>
              <a:t>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با توجه به مطالب مطرح‌شده، </a:t>
            </a: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fa-IR" dirty="0">
                <a:effectLst/>
                <a:latin typeface="Calibri" panose="020F0502020204030204" pitchFamily="34" charset="0"/>
                <a:ea typeface="Calibri" panose="020F0502020204030204" pitchFamily="34" charset="0"/>
                <a:cs typeface="B Nazanin" panose="00000400000000000000" pitchFamily="2" charset="-78"/>
              </a:rPr>
              <a:t>برای </a:t>
            </a:r>
            <a:r>
              <a:rPr lang="ar-SA" i="1" dirty="0">
                <a:effectLst/>
                <a:latin typeface="Calibri" panose="020F0502020204030204" pitchFamily="34" charset="0"/>
                <a:ea typeface="Calibri" panose="020F0502020204030204" pitchFamily="34" charset="0"/>
                <a:cs typeface="B Nazanin" panose="00000400000000000000" pitchFamily="2" charset="-78"/>
              </a:rPr>
              <a:t>شروع </a:t>
            </a:r>
            <a:r>
              <a:rPr lang="fa-IR" i="1" dirty="0">
                <a:effectLst/>
                <a:latin typeface="Calibri" panose="020F0502020204030204" pitchFamily="34" charset="0"/>
                <a:ea typeface="Calibri" panose="020F0502020204030204" pitchFamily="34" charset="0"/>
                <a:cs typeface="B Nazanin" panose="00000400000000000000" pitchFamily="2" charset="-78"/>
              </a:rPr>
              <a:t>به رعایت</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اصل </a:t>
            </a:r>
            <a:r>
              <a:rPr lang="ar-SA" dirty="0">
                <a:effectLst/>
                <a:latin typeface="Calibri" panose="020F0502020204030204" pitchFamily="34" charset="0"/>
                <a:ea typeface="Calibri" panose="020F0502020204030204" pitchFamily="34" charset="0"/>
                <a:cs typeface="B Nazanin" panose="00000400000000000000" pitchFamily="2" charset="-78"/>
              </a:rPr>
              <a:t>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a:t>
            </a:r>
            <a:r>
              <a:rPr lang="fa-IR" dirty="0">
                <a:effectLst/>
                <a:latin typeface="B Nazanin" panose="00000400000000000000" pitchFamily="2" charset="-78"/>
                <a:ea typeface="Calibri" panose="020F0502020204030204" pitchFamily="34" charset="0"/>
                <a:cs typeface="B Nazanin" panose="00000400000000000000" pitchFamily="2" charset="-78"/>
              </a:rPr>
              <a:t>.</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B Nazanin" panose="00000400000000000000" pitchFamily="2" charset="-78"/>
                <a:ea typeface="Calibri" panose="020F0502020204030204" pitchFamily="34" charset="0"/>
                <a:cs typeface="B Nazanin" panose="00000400000000000000" pitchFamily="2" charset="-78"/>
              </a:rPr>
              <a:t>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a:t>
            </a:r>
            <a:r>
              <a:rPr lang="fa-IR" dirty="0">
                <a:effectLst/>
                <a:latin typeface="Calibri" panose="020F0502020204030204" pitchFamily="34" charset="0"/>
                <a:ea typeface="Calibri" panose="020F0502020204030204" pitchFamily="34" charset="0"/>
                <a:cs typeface="B Nazanin" panose="00000400000000000000" pitchFamily="2" charset="-78"/>
              </a:rPr>
              <a:t> را به صورت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6" name="TextBox 5">
            <a:extLst>
              <a:ext uri="{FF2B5EF4-FFF2-40B4-BE49-F238E27FC236}">
                <a16:creationId xmlns:a16="http://schemas.microsoft.com/office/drawing/2014/main" id="{2AE7029F-6553-9D08-70AB-2F2E72563AFA}"/>
              </a:ext>
            </a:extLst>
          </p:cNvPr>
          <p:cNvSpPr txBox="1"/>
          <p:nvPr/>
        </p:nvSpPr>
        <p:spPr>
          <a:xfrm>
            <a:off x="93785" y="5843620"/>
            <a:ext cx="12271303" cy="1014380"/>
          </a:xfrm>
          <a:prstGeom prst="rect">
            <a:avLst/>
          </a:prstGeom>
          <a:noFill/>
        </p:spPr>
        <p:txBody>
          <a:bodyPr wrap="square">
            <a:spAutoFit/>
          </a:bodyPr>
          <a:lstStyle/>
          <a:p>
            <a:pPr marL="457200" marR="0" indent="-457200" algn="just" rtl="1">
              <a:lnSpc>
                <a:spcPct val="107000"/>
              </a:lnSpc>
              <a:spcBef>
                <a:spcPts val="0"/>
              </a:spcBef>
              <a:spcAft>
                <a:spcPts val="0"/>
              </a:spcAft>
              <a:buFont typeface="Arial" panose="020B0604020202020204" pitchFamily="34" charset="0"/>
              <a:buChar char="•"/>
            </a:pPr>
            <a:r>
              <a:rPr lang="ar-SA" sz="2800" dirty="0">
                <a:effectLst/>
                <a:latin typeface="Calibri" panose="020F0502020204030204" pitchFamily="34" charset="0"/>
                <a:ea typeface="Calibri" panose="020F0502020204030204" pitchFamily="34" charset="0"/>
                <a:cs typeface="B Nazanin" panose="00000400000000000000" pitchFamily="2" charset="-78"/>
              </a:rPr>
              <a:t>هنگامی که در جاوا شم طراحی و کدنویسی بیشتری داشته باشید، کمی احتمالاً کارها را به طور متفاوت انجام خواهید داد، اما برای حال، این رویکرد </a:t>
            </a:r>
            <a:r>
              <a:rPr lang="fa-IR" sz="2800" dirty="0">
                <a:effectLst/>
                <a:latin typeface="Calibri" panose="020F0502020204030204" pitchFamily="34" charset="0"/>
                <a:ea typeface="Calibri" panose="020F0502020204030204" pitchFamily="34" charset="0"/>
                <a:cs typeface="B Nazanin" panose="00000400000000000000" pitchFamily="2" charset="-78"/>
              </a:rPr>
              <a:t>کد </a:t>
            </a:r>
            <a:r>
              <a:rPr lang="ar-SA" sz="2800" dirty="0">
                <a:effectLst/>
                <a:latin typeface="Calibri" panose="020F0502020204030204" pitchFamily="34" charset="0"/>
                <a:ea typeface="Calibri" panose="020F0502020204030204" pitchFamily="34" charset="0"/>
                <a:cs typeface="B Nazanin" panose="00000400000000000000" pitchFamily="2" charset="-78"/>
              </a:rPr>
              <a:t>شما را ایمن نگه خواهد داشت.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AC9E3CF-CFB3-7F13-B41C-210E338C5C10}"/>
              </a:ext>
            </a:extLst>
          </p:cNvPr>
          <p:cNvSpPr txBox="1">
            <a:spLocks/>
          </p:cNvSpPr>
          <p:nvPr/>
        </p:nvSpPr>
        <p:spPr>
          <a:xfrm>
            <a:off x="3773451" y="242502"/>
            <a:ext cx="464509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مرحله دوم تدبیر 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2C3C1-13B7-21EE-F9CD-93327A32F75B}"/>
              </a:ext>
            </a:extLst>
          </p:cNvPr>
          <p:cNvSpPr>
            <a:spLocks noGrp="1"/>
          </p:cNvSpPr>
          <p:nvPr>
            <p:ph idx="1"/>
          </p:nvPr>
        </p:nvSpPr>
        <p:spPr>
          <a:xfrm>
            <a:off x="349623" y="1055767"/>
            <a:ext cx="11492753" cy="1968788"/>
          </a:xfrm>
        </p:spPr>
        <p:txBody>
          <a:bodyPr/>
          <a:lstStyle/>
          <a:p>
            <a:pPr algn="just" rtl="1"/>
            <a:endParaRPr lang="fa-IR" dirty="0">
              <a:cs typeface="B Nazanin" panose="00000400000000000000" pitchFamily="2" charset="-78"/>
            </a:endParaRPr>
          </a:p>
          <a:p>
            <a:pPr algn="just" rtl="1"/>
            <a:r>
              <a:rPr lang="fa-IR" dirty="0">
                <a:cs typeface="B Nazanin" panose="00000400000000000000" pitchFamily="2" charset="-78"/>
              </a:rPr>
              <a:t>به عنوان مثال چنان چه در شکل به تصویر کشیده شده است وقتی در کلاس آزمونگر </a:t>
            </a:r>
            <a:r>
              <a:rPr lang="en-US" dirty="0" err="1">
                <a:latin typeface="Baskerville Old Face" panose="02020602080505020303" pitchFamily="18" charset="0"/>
                <a:cs typeface="B Nazanin" panose="00000400000000000000" pitchFamily="2" charset="-78"/>
              </a:rPr>
              <a:t>DuckTestDrive</a:t>
            </a:r>
            <a:r>
              <a:rPr lang="en-US" dirty="0">
                <a:cs typeface="B Nazanin" panose="00000400000000000000" pitchFamily="2" charset="-78"/>
              </a:rPr>
              <a:t> </a:t>
            </a:r>
            <a:r>
              <a:rPr lang="fa-IR" dirty="0">
                <a:cs typeface="B Nazanin" panose="00000400000000000000" pitchFamily="2" charset="-78"/>
              </a:rPr>
              <a:t> شیئی از کلاس </a:t>
            </a:r>
            <a:r>
              <a:rPr lang="en-US" dirty="0">
                <a:latin typeface="Baskerville Old Face" panose="02020602080505020303" pitchFamily="18" charset="0"/>
                <a:cs typeface="B Nazanin" panose="00000400000000000000" pitchFamily="2" charset="-78"/>
              </a:rPr>
              <a:t>Duck</a:t>
            </a:r>
            <a:r>
              <a:rPr lang="en-US" dirty="0">
                <a:cs typeface="B Nazanin" panose="00000400000000000000" pitchFamily="2" charset="-78"/>
              </a:rPr>
              <a:t> </a:t>
            </a:r>
            <a:r>
              <a:rPr lang="fa-IR" dirty="0">
                <a:cs typeface="B Nazanin" panose="00000400000000000000" pitchFamily="2" charset="-78"/>
              </a:rPr>
              <a:t> تولید می‌شود متغیر </a:t>
            </a:r>
            <a:r>
              <a:rPr lang="en-US" dirty="0">
                <a:latin typeface="Baskerville Old Face" panose="02020602080505020303" pitchFamily="18" charset="0"/>
                <a:cs typeface="B Nazanin" panose="00000400000000000000" pitchFamily="2" charset="-78"/>
              </a:rPr>
              <a:t>name</a:t>
            </a:r>
            <a:r>
              <a:rPr lang="en-US" dirty="0">
                <a:cs typeface="B Nazanin" panose="00000400000000000000" pitchFamily="2" charset="-78"/>
              </a:rPr>
              <a:t> </a:t>
            </a:r>
            <a:r>
              <a:rPr lang="fa-IR" dirty="0">
                <a:cs typeface="B Nazanin" panose="00000400000000000000" pitchFamily="2" charset="-78"/>
              </a:rPr>
              <a:t> در شئ جایدهی (پنهان) شده و فقط توسط متدهای کلاس شئ قابل دسترسی است. </a:t>
            </a:r>
          </a:p>
        </p:txBody>
      </p:sp>
      <p:pic>
        <p:nvPicPr>
          <p:cNvPr id="4" name="Content Placeholder 3">
            <a:extLst>
              <a:ext uri="{FF2B5EF4-FFF2-40B4-BE49-F238E27FC236}">
                <a16:creationId xmlns:a16="http://schemas.microsoft.com/office/drawing/2014/main" id="{04983BC8-0E35-B6CC-681C-B08A42A7C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6901" y="2895599"/>
            <a:ext cx="3718197" cy="3748924"/>
          </a:xfrm>
          <a:prstGeom prst="rect">
            <a:avLst/>
          </a:prstGeom>
        </p:spPr>
      </p:pic>
      <p:sp>
        <p:nvSpPr>
          <p:cNvPr id="5" name="Title 1">
            <a:extLst>
              <a:ext uri="{FF2B5EF4-FFF2-40B4-BE49-F238E27FC236}">
                <a16:creationId xmlns:a16="http://schemas.microsoft.com/office/drawing/2014/main" id="{77DAB35A-89D7-C69F-FC2B-E387CBB9DCD1}"/>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275490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7A1B8-9F09-8996-6AEC-113EE5B83E2C}"/>
              </a:ext>
            </a:extLst>
          </p:cNvPr>
          <p:cNvSpPr>
            <a:spLocks noGrp="1"/>
          </p:cNvSpPr>
          <p:nvPr>
            <p:ph idx="1"/>
          </p:nvPr>
        </p:nvSpPr>
        <p:spPr>
          <a:xfrm>
            <a:off x="384319" y="1750876"/>
            <a:ext cx="11483787" cy="2727339"/>
          </a:xfrm>
        </p:spPr>
        <p:txBody>
          <a:bodyPr>
            <a:normAutofit fontScale="92500" lnSpcReduction="10000"/>
          </a:bodyPr>
          <a:lstStyle/>
          <a:p>
            <a:pPr algn="r" rtl="1"/>
            <a:r>
              <a:rPr lang="fa-IR" sz="2800" dirty="0">
                <a:cs typeface="B Nazanin" panose="00000400000000000000" pitchFamily="2" charset="-78"/>
              </a:rPr>
              <a:t>اعلان متغیرهای نمونه با تعدیل کننده دسترسی </a:t>
            </a:r>
            <a:r>
              <a:rPr lang="en-US" sz="2800" dirty="0">
                <a:latin typeface="Baskerville Old Face" panose="02020602080505020303" pitchFamily="18" charset="0"/>
                <a:cs typeface="B Nazanin" panose="00000400000000000000" pitchFamily="2" charset="-78"/>
              </a:rPr>
              <a:t>private</a:t>
            </a:r>
            <a:r>
              <a:rPr lang="en-US" sz="2800" dirty="0">
                <a:cs typeface="B Nazanin" panose="00000400000000000000" pitchFamily="2" charset="-78"/>
              </a:rPr>
              <a:t> </a:t>
            </a:r>
            <a:r>
              <a:rPr lang="fa-IR" sz="2800" dirty="0">
                <a:cs typeface="B Nazanin" panose="00000400000000000000" pitchFamily="2" charset="-78"/>
              </a:rPr>
              <a:t> که منجر به مخفی کردن پیاده سازی از کاربر کلاس می‌شود به پنهان‌سازی داده‌ها معروف است.</a:t>
            </a: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dirty="0">
                <a:cs typeface="B Nazanin" panose="00000400000000000000" pitchFamily="2" charset="-78"/>
              </a:rPr>
              <a:t>به تکنیکی که داده‌ها و متدها را در یک جزء واحد قرار می‌دهد بسته‌سازی گویند.</a:t>
            </a:r>
          </a:p>
          <a:p>
            <a:pPr algn="r" rtl="1"/>
            <a:endParaRPr lang="fa-IR" dirty="0">
              <a:cs typeface="B Nazanin" panose="00000400000000000000" pitchFamily="2" charset="-78"/>
            </a:endParaRP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AF88EC4-C68A-F9A0-6DC6-E91C5BAA0E85}"/>
              </a:ext>
            </a:extLst>
          </p:cNvPr>
          <p:cNvSpPr txBox="1">
            <a:spLocks/>
          </p:cNvSpPr>
          <p:nvPr/>
        </p:nvSpPr>
        <p:spPr>
          <a:xfrm>
            <a:off x="4900245" y="614580"/>
            <a:ext cx="311527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پنهان‌سازی داده‌ها </a:t>
            </a:r>
          </a:p>
        </p:txBody>
      </p:sp>
    </p:spTree>
    <p:extLst>
      <p:ext uri="{BB962C8B-B14F-4D97-AF65-F5344CB8AC3E}">
        <p14:creationId xmlns:p14="http://schemas.microsoft.com/office/powerpoint/2010/main" val="3309775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178C01-2340-1641-3883-595E0889C59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66744" y="862789"/>
            <a:ext cx="5360424" cy="5995211"/>
          </a:xfrm>
        </p:spPr>
      </p:pic>
      <p:sp>
        <p:nvSpPr>
          <p:cNvPr id="8" name="Title 1">
            <a:extLst>
              <a:ext uri="{FF2B5EF4-FFF2-40B4-BE49-F238E27FC236}">
                <a16:creationId xmlns:a16="http://schemas.microsoft.com/office/drawing/2014/main" id="{2104A95E-316C-72FB-B7ED-458C2810F0F3}"/>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441472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99330-0182-F4E3-6984-71112949EF1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92B7C92-B1FA-788F-B9F0-17F227051F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5612" y="2091858"/>
            <a:ext cx="10280776" cy="3124912"/>
          </a:xfrm>
          <a:prstGeom prst="rect">
            <a:avLst/>
          </a:prstGeom>
        </p:spPr>
      </p:pic>
      <p:sp>
        <p:nvSpPr>
          <p:cNvPr id="8" name="Title 1">
            <a:extLst>
              <a:ext uri="{FF2B5EF4-FFF2-40B4-BE49-F238E27FC236}">
                <a16:creationId xmlns:a16="http://schemas.microsoft.com/office/drawing/2014/main" id="{E196F8D1-6016-BA78-D213-6E8514C6BDD1}"/>
              </a:ext>
            </a:extLst>
          </p:cNvPr>
          <p:cNvSpPr txBox="1">
            <a:spLocks/>
          </p:cNvSpPr>
          <p:nvPr/>
        </p:nvSpPr>
        <p:spPr>
          <a:xfrm>
            <a:off x="3409295" y="286334"/>
            <a:ext cx="456713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بسته سازی کلاس </a:t>
            </a:r>
            <a:r>
              <a:rPr lang="en-US" dirty="0">
                <a:solidFill>
                  <a:srgbClr val="C00000"/>
                </a:solidFill>
                <a:latin typeface="Baskerville Old Face" panose="02020602080505020303" pitchFamily="18" charset="0"/>
                <a:cs typeface="2  Titr" panose="00000700000000000000" pitchFamily="2" charset="-78"/>
              </a:rPr>
              <a:t>Duck</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001274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B4F45-72EE-1122-0CC9-ECCCF1A279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91395-7D6C-A156-A10D-DFA933EC44D8}"/>
              </a:ext>
            </a:extLst>
          </p:cNvPr>
          <p:cNvSpPr>
            <a:spLocks noGrp="1"/>
          </p:cNvSpPr>
          <p:nvPr>
            <p:ph idx="1"/>
          </p:nvPr>
        </p:nvSpPr>
        <p:spPr>
          <a:xfrm>
            <a:off x="354106" y="1164723"/>
            <a:ext cx="11483787" cy="4098939"/>
          </a:xfrm>
        </p:spPr>
        <p:txBody>
          <a:bodyPr>
            <a:normAutofit/>
          </a:bodyPr>
          <a:lstStyle/>
          <a:p>
            <a:pPr algn="r" rtl="1"/>
            <a:endParaRPr lang="fa-IR" dirty="0">
              <a:cs typeface="B Nazanin" panose="00000400000000000000" pitchFamily="2" charset="-78"/>
            </a:endParaRPr>
          </a:p>
          <a:p>
            <a:pPr algn="r" rtl="1"/>
            <a:r>
              <a:rPr lang="fa-IR" dirty="0">
                <a:cs typeface="B Nazanin" panose="00000400000000000000" pitchFamily="2" charset="-78"/>
              </a:rPr>
              <a:t>اکثر متدهای نمونه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در نظر گرفته می‌شوند. </a:t>
            </a:r>
            <a:endParaRPr lang="en-US" dirty="0">
              <a:cs typeface="B Nazanin" panose="00000400000000000000" pitchFamily="2" charset="-78"/>
            </a:endParaRPr>
          </a:p>
          <a:p>
            <a:pPr algn="r" rtl="1"/>
            <a:endParaRPr lang="en-US" dirty="0">
              <a:cs typeface="B Nazanin" panose="00000400000000000000" pitchFamily="2" charset="-78"/>
            </a:endParaRPr>
          </a:p>
          <a:p>
            <a:pPr algn="r" rtl="1"/>
            <a:r>
              <a:rPr lang="fa-IR" dirty="0">
                <a:cs typeface="B Nazanin" panose="00000400000000000000" pitchFamily="2" charset="-78"/>
              </a:rPr>
              <a:t>با این وجود گهگاه متدهایی تعریف می‌شوند که فقط مختص استفاده در درون کلاس هستند و این گونه متدها را می توان </a:t>
            </a:r>
            <a:r>
              <a:rPr lang="en-US" dirty="0">
                <a:latin typeface="Baskerville Old Face" panose="02020602080505020303" pitchFamily="18" charset="0"/>
                <a:cs typeface="B Nazanin" panose="00000400000000000000" pitchFamily="2" charset="-78"/>
              </a:rPr>
              <a:t>private</a:t>
            </a:r>
            <a:r>
              <a:rPr lang="en-US" dirty="0">
                <a:cs typeface="B Nazanin" panose="00000400000000000000" pitchFamily="2" charset="-78"/>
              </a:rPr>
              <a:t> </a:t>
            </a:r>
            <a:r>
              <a:rPr lang="fa-IR" dirty="0">
                <a:cs typeface="B Nazanin" panose="00000400000000000000" pitchFamily="2" charset="-78"/>
              </a:rPr>
              <a:t> در نظر گرفت.</a:t>
            </a:r>
          </a:p>
          <a:p>
            <a:pPr algn="r" rtl="1"/>
            <a:endParaRPr lang="fa-IR" dirty="0">
              <a:cs typeface="B Nazanin" panose="00000400000000000000" pitchFamily="2" charset="-78"/>
            </a:endParaRPr>
          </a:p>
          <a:p>
            <a:pPr algn="r" rtl="1"/>
            <a:r>
              <a:rPr lang="fa-IR" dirty="0">
                <a:cs typeface="B Nazanin" panose="00000400000000000000" pitchFamily="2" charset="-78"/>
              </a:rPr>
              <a:t>متدهای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کلاس تشکیل </a:t>
            </a:r>
            <a:r>
              <a:rPr lang="fa-IR" i="1" dirty="0">
                <a:cs typeface="B Nazanin" panose="00000400000000000000" pitchFamily="2" charset="-78"/>
              </a:rPr>
              <a:t>واسط</a:t>
            </a:r>
            <a:r>
              <a:rPr lang="fa-IR" dirty="0">
                <a:cs typeface="B Nazanin" panose="00000400000000000000" pitchFamily="2" charset="-78"/>
              </a:rPr>
              <a:t> کلاس را می دهند.</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0E663208-4C4B-423C-D85E-2BB567A137D5}"/>
              </a:ext>
            </a:extLst>
          </p:cNvPr>
          <p:cNvSpPr txBox="1">
            <a:spLocks/>
          </p:cNvSpPr>
          <p:nvPr/>
        </p:nvSpPr>
        <p:spPr>
          <a:xfrm>
            <a:off x="2459725" y="485626"/>
            <a:ext cx="7469720"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تعدیل کننده دسترسی متدهای نمونه</a:t>
            </a:r>
            <a:endParaRPr lang="fa-IR"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26492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976" y="1059709"/>
            <a:ext cx="8540108" cy="558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2594351"/>
            <a:ext cx="3080836" cy="1870705"/>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3600" dirty="0">
                <a:effectLst/>
                <a:latin typeface="Calibri" panose="020F0502020204030204" pitchFamily="34" charset="0"/>
                <a:ea typeface="Calibri" panose="020F0502020204030204" pitchFamily="34" charset="0"/>
                <a:cs typeface="B Nazanin" panose="00000400000000000000" pitchFamily="2" charset="-78"/>
              </a:rPr>
              <a:t>این ساختار صرفا مربوط به کلاس شامل </a:t>
            </a:r>
            <a:r>
              <a:rPr lang="en-US" sz="3600"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sz="3600" dirty="0">
                <a:effectLst/>
                <a:latin typeface="Calibri" panose="020F0502020204030204" pitchFamily="34" charset="0"/>
                <a:ea typeface="Calibri" panose="020F0502020204030204" pitchFamily="34" charset="0"/>
                <a:cs typeface="B Nazanin" panose="00000400000000000000" pitchFamily="2" charset="-78"/>
              </a:rPr>
              <a:t> بود.</a:t>
            </a:r>
            <a:endParaRPr lang="en-US" sz="36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5204012" y="217503"/>
            <a:ext cx="178397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یادآوری</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36650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DA4D9-0596-D37F-2156-66F36DFD9EB8}"/>
              </a:ext>
            </a:extLst>
          </p:cNvPr>
          <p:cNvSpPr>
            <a:spLocks noGrp="1"/>
          </p:cNvSpPr>
          <p:nvPr>
            <p:ph idx="1"/>
          </p:nvPr>
        </p:nvSpPr>
        <p:spPr>
          <a:xfrm>
            <a:off x="161364" y="1253331"/>
            <a:ext cx="11869271" cy="4351338"/>
          </a:xfrm>
        </p:spPr>
        <p:txBody>
          <a:bodyPr>
            <a:noAutofit/>
          </a:bodyPr>
          <a:lstStyle/>
          <a:p>
            <a:pPr algn="r" rtl="1"/>
            <a:r>
              <a:rPr lang="fa-IR" dirty="0">
                <a:cs typeface="B Nazanin" panose="00000400000000000000" pitchFamily="2" charset="-78"/>
              </a:rPr>
              <a:t>اکنون که با مثال‌هایی از یک کلاس خاص که خود طراحی کرده‌ایم (کلاس‌های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و </a:t>
            </a:r>
            <a:r>
              <a:rPr lang="en-US" dirty="0">
                <a:latin typeface="Baskerville Old Face" panose="02020602080505020303" pitchFamily="18" charset="0"/>
                <a:cs typeface="B Nazanin" panose="00000400000000000000" pitchFamily="2" charset="-78"/>
              </a:rPr>
              <a:t>Movie</a:t>
            </a:r>
            <a:r>
              <a:rPr lang="fa-IR" dirty="0">
                <a:cs typeface="B Nazanin" panose="00000400000000000000" pitchFamily="2" charset="-78"/>
              </a:rPr>
              <a:t>) آشنا شده‌ایم می توانیم شکل کلی یک کلاس را ارائه دهیم.</a:t>
            </a:r>
          </a:p>
          <a:p>
            <a:pPr algn="r" rtl="1"/>
            <a:endParaRPr lang="fa-IR" dirty="0">
              <a:cs typeface="B Nazanin" panose="00000400000000000000" pitchFamily="2" charset="-78"/>
            </a:endParaRPr>
          </a:p>
          <a:p>
            <a:pPr algn="r" rtl="1"/>
            <a:r>
              <a:rPr lang="fa-IR" dirty="0">
                <a:cs typeface="B Nazanin" panose="00000400000000000000" pitchFamily="2" charset="-78"/>
              </a:rPr>
              <a:t>ساختار کلی کلاس‌هایی که فعلا در</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می‌نویسیم به صورت زیر در نظر گرفته می‌شوند: </a:t>
            </a:r>
          </a:p>
          <a:p>
            <a:pPr algn="r" rtl="1"/>
            <a:endParaRPr lang="fa-IR" dirty="0">
              <a:cs typeface="B Nazanin" panose="00000400000000000000" pitchFamily="2" charset="-78"/>
            </a:endParaRPr>
          </a:p>
          <a:p>
            <a:pPr marL="0" indent="0" algn="l">
              <a:buNone/>
            </a:pPr>
            <a:r>
              <a:rPr lang="fa-IR" dirty="0">
                <a:cs typeface="B Nazanin" panose="00000400000000000000" pitchFamily="2" charset="-78"/>
              </a:rPr>
              <a:t>{تعدیل کننده دسترسی} </a:t>
            </a:r>
            <a:r>
              <a:rPr lang="en-US" dirty="0">
                <a:cs typeface="B Nazanin" panose="00000400000000000000" pitchFamily="2" charset="-78"/>
              </a:rPr>
              <a:t>   </a:t>
            </a:r>
            <a:r>
              <a:rPr lang="en-US" dirty="0">
                <a:latin typeface="Courier New" panose="02070309020205020404" pitchFamily="49" charset="0"/>
                <a:cs typeface="Courier New" panose="02070309020205020404" pitchFamily="49" charset="0"/>
              </a:rPr>
              <a:t>class</a:t>
            </a:r>
            <a:r>
              <a:rPr lang="en-US" dirty="0">
                <a:cs typeface="B Nazanin" panose="00000400000000000000" pitchFamily="2" charset="-78"/>
              </a:rPr>
              <a:t>   </a:t>
            </a:r>
            <a:r>
              <a:rPr lang="fa-IR" dirty="0">
                <a:cs typeface="B Nazanin" panose="00000400000000000000" pitchFamily="2" charset="-78"/>
              </a:rPr>
              <a:t>نام کلاس</a:t>
            </a:r>
            <a:r>
              <a:rPr lang="en-US" dirty="0">
                <a:cs typeface="B Nazanin" panose="00000400000000000000" pitchFamily="2" charset="-78"/>
              </a:rPr>
              <a:t>  </a:t>
            </a:r>
            <a:r>
              <a:rPr lang="fa-IR" dirty="0">
                <a:cs typeface="B Nazanin" panose="00000400000000000000" pitchFamily="2" charset="-78"/>
              </a:rPr>
              <a:t>}</a:t>
            </a:r>
          </a:p>
          <a:p>
            <a:pPr marL="0" indent="0" algn="l">
              <a:buNone/>
            </a:pPr>
            <a:r>
              <a:rPr lang="fa-IR" dirty="0">
                <a:cs typeface="B Nazanin" panose="00000400000000000000" pitchFamily="2" charset="-78"/>
              </a:rPr>
              <a:t>متغیرهای نمونه       		</a:t>
            </a:r>
          </a:p>
          <a:p>
            <a:pPr marL="0" indent="0" algn="l">
              <a:buNone/>
            </a:pPr>
            <a:r>
              <a:rPr lang="fa-IR" dirty="0">
                <a:cs typeface="B Nazanin" panose="00000400000000000000" pitchFamily="2" charset="-78"/>
              </a:rPr>
              <a:t>سازنده‌ها       </a:t>
            </a:r>
          </a:p>
          <a:p>
            <a:pPr marL="0" indent="0" algn="l">
              <a:buNone/>
            </a:pPr>
            <a:r>
              <a:rPr lang="fa-IR" dirty="0">
                <a:cs typeface="B Nazanin" panose="00000400000000000000" pitchFamily="2" charset="-78"/>
              </a:rPr>
              <a:t>متدها       </a:t>
            </a:r>
          </a:p>
          <a:p>
            <a:pPr marL="0" indent="0" algn="l">
              <a:buNone/>
            </a:pPr>
            <a:r>
              <a:rPr lang="fa-IR" dirty="0">
                <a:cs typeface="B Nazanin" panose="00000400000000000000" pitchFamily="2" charset="-78"/>
              </a:rPr>
              <a:t>{</a:t>
            </a:r>
          </a:p>
          <a:p>
            <a:pPr algn="r" rtl="1"/>
            <a:endParaRPr lang="fa-IR" dirty="0"/>
          </a:p>
        </p:txBody>
      </p:sp>
      <p:sp>
        <p:nvSpPr>
          <p:cNvPr id="4" name="TextBox 3">
            <a:extLst>
              <a:ext uri="{FF2B5EF4-FFF2-40B4-BE49-F238E27FC236}">
                <a16:creationId xmlns:a16="http://schemas.microsoft.com/office/drawing/2014/main" id="{657CC4FC-702B-8834-9BCA-819DE3A34CB9}"/>
              </a:ext>
            </a:extLst>
          </p:cNvPr>
          <p:cNvSpPr txBox="1"/>
          <p:nvPr/>
        </p:nvSpPr>
        <p:spPr>
          <a:xfrm>
            <a:off x="4027567" y="4232846"/>
            <a:ext cx="7844116" cy="523220"/>
          </a:xfrm>
          <a:prstGeom prst="rect">
            <a:avLst/>
          </a:prstGeom>
          <a:noFill/>
        </p:spPr>
        <p:txBody>
          <a:bodyPr wrap="square">
            <a:spAutoFit/>
          </a:bodyPr>
          <a:lstStyle/>
          <a:p>
            <a:pPr algn="r" rtl="1"/>
            <a:r>
              <a:rPr lang="fa-IR" sz="2800" dirty="0">
                <a:solidFill>
                  <a:srgbClr val="000000"/>
                </a:solidFill>
                <a:effectLst/>
                <a:latin typeface="Times New Roman" panose="02020603050405020304" pitchFamily="18" charset="0"/>
                <a:ea typeface="Calibri" panose="020F0502020204030204" pitchFamily="34" charset="0"/>
                <a:cs typeface="2  Kamran" panose="00000400000000000000" pitchFamily="2" charset="-78"/>
              </a:rPr>
              <a:t>متغیرهای نمونه درون یک کلاس اما خارج از بدنه‌ی متدهای آن کلاس اعلان می‌شوند.</a:t>
            </a:r>
            <a:endParaRPr lang="fa-IR" sz="2800" dirty="0">
              <a:cs typeface="2  Kamran" panose="00000400000000000000" pitchFamily="2" charset="-78"/>
            </a:endParaRPr>
          </a:p>
        </p:txBody>
      </p:sp>
      <p:sp>
        <p:nvSpPr>
          <p:cNvPr id="2" name="Title 1">
            <a:extLst>
              <a:ext uri="{FF2B5EF4-FFF2-40B4-BE49-F238E27FC236}">
                <a16:creationId xmlns:a16="http://schemas.microsoft.com/office/drawing/2014/main" id="{60876DB7-DD66-189C-784A-9B0CBDAAB3F4}"/>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ساختار کلی کلاس</a:t>
            </a:r>
            <a:endParaRPr lang="en-US" dirty="0">
              <a:solidFill>
                <a:srgbClr val="C00000"/>
              </a:solidFill>
              <a:cs typeface="2  Titr" panose="00000700000000000000" pitchFamily="2" charset="-78"/>
            </a:endParaRPr>
          </a:p>
        </p:txBody>
      </p:sp>
      <p:cxnSp>
        <p:nvCxnSpPr>
          <p:cNvPr id="6" name="Straight Arrow Connector 5">
            <a:extLst>
              <a:ext uri="{FF2B5EF4-FFF2-40B4-BE49-F238E27FC236}">
                <a16:creationId xmlns:a16="http://schemas.microsoft.com/office/drawing/2014/main" id="{F543D80E-45A0-E8D7-BDF5-40D041FBB430}"/>
              </a:ext>
            </a:extLst>
          </p:cNvPr>
          <p:cNvCxnSpPr/>
          <p:nvPr/>
        </p:nvCxnSpPr>
        <p:spPr>
          <a:xfrm>
            <a:off x="3165231" y="4494456"/>
            <a:ext cx="70338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5171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345141" y="1101970"/>
            <a:ext cx="11501718" cy="5522950"/>
          </a:xfrm>
        </p:spPr>
        <p:txBody>
          <a:bodyPr>
            <a:normAutofit/>
          </a:bodyPr>
          <a:lstStyle/>
          <a:p>
            <a:pPr algn="just" rtl="1"/>
            <a:r>
              <a:rPr lang="fa-IR" dirty="0">
                <a:cs typeface="B Nazanin" panose="00000400000000000000" pitchFamily="2" charset="-78"/>
              </a:rPr>
              <a:t>قرار دادن تعدیل کننده‌ی دسترسی برای یک کلاس اختیاریست. با این وجود ما معمولا هر کلاس را به صورت </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می کنیم.</a:t>
            </a:r>
          </a:p>
          <a:p>
            <a:pPr algn="just" rtl="1"/>
            <a:r>
              <a:rPr lang="fa-IR" dirty="0">
                <a:cs typeface="B Nazanin" panose="00000400000000000000" pitchFamily="2" charset="-78"/>
              </a:rPr>
              <a:t>در هر فایل</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تنها یک کلاس می‌تواند به صورت</a:t>
            </a:r>
            <a:r>
              <a:rPr lang="en-US" dirty="0">
                <a:latin typeface="Baskerville Old Face" panose="02020602080505020303" pitchFamily="18" charset="0"/>
                <a:cs typeface="B Nazanin" panose="00000400000000000000" pitchFamily="2" charset="-78"/>
              </a:rPr>
              <a:t>public</a:t>
            </a:r>
            <a:r>
              <a:rPr lang="en-US" dirty="0">
                <a:cs typeface="B Nazanin" panose="00000400000000000000" pitchFamily="2" charset="-78"/>
              </a:rPr>
              <a:t> </a:t>
            </a:r>
            <a:r>
              <a:rPr lang="fa-IR" dirty="0">
                <a:cs typeface="B Nazanin" panose="00000400000000000000" pitchFamily="2" charset="-78"/>
              </a:rPr>
              <a:t> اعلان شود، بنابراین هر کلاس </a:t>
            </a:r>
            <a:r>
              <a:rPr lang="en-US" dirty="0">
                <a:latin typeface="Baskerville Old Face" panose="02020602080505020303" pitchFamily="18" charset="0"/>
                <a:cs typeface="B Nazanin" panose="00000400000000000000" pitchFamily="2" charset="-78"/>
              </a:rPr>
              <a:t>public</a:t>
            </a:r>
            <a:r>
              <a:rPr lang="fa-IR" dirty="0">
                <a:cs typeface="B Nazanin" panose="00000400000000000000" pitchFamily="2" charset="-78"/>
              </a:rPr>
              <a:t> را باید در فایل مجزایی ذخیره نمود.</a:t>
            </a:r>
          </a:p>
          <a:p>
            <a:pPr algn="just" rtl="1"/>
            <a:r>
              <a:rPr lang="fa-IR" dirty="0">
                <a:cs typeface="B Nazanin" panose="00000400000000000000" pitchFamily="2" charset="-78"/>
              </a:rPr>
              <a:t>یک کلاس می‌تواند هر تعدادی متغیر نمونه داشته باشد. این متغیرهای نمونه قابل دسترسی برای همه‌ی متدهای کلاس هستند. </a:t>
            </a:r>
          </a:p>
          <a:p>
            <a:pPr algn="just" rtl="1"/>
            <a:r>
              <a:rPr lang="fa-IR" dirty="0">
                <a:cs typeface="B Nazanin" panose="00000400000000000000" pitchFamily="2" charset="-78"/>
              </a:rPr>
              <a:t>هر متغیر نمونه یک تعدیل کننده دسترسی اختیاری دارد. یک متغیر نمونه‌ی بدون تعدیل کننده دسترسی قابل دسترسی در درون بسته ای که قرار گرفته است می‌باشد. </a:t>
            </a:r>
          </a:p>
          <a:p>
            <a:pPr algn="just" rtl="1"/>
            <a:endParaRPr lang="fa-IR" dirty="0">
              <a:cs typeface="B Nazanin" panose="00000400000000000000" pitchFamily="2" charset="-78"/>
            </a:endParaRPr>
          </a:p>
          <a:p>
            <a:pPr algn="just" rtl="1"/>
            <a:r>
              <a:rPr lang="fa-IR" dirty="0">
                <a:cs typeface="B Nazanin" panose="00000400000000000000" pitchFamily="2" charset="-78"/>
              </a:rPr>
              <a:t>به این دلیل است که تا پیش از این می‌توانسته‌ایم از متغیرهای </a:t>
            </a:r>
            <a:r>
              <a:rPr lang="en-US" dirty="0">
                <a:latin typeface="Baskerville Old Face" panose="02020602080505020303" pitchFamily="18" charset="0"/>
                <a:cs typeface="B Nazanin" panose="00000400000000000000" pitchFamily="2" charset="-78"/>
              </a:rPr>
              <a:t>size</a:t>
            </a:r>
            <a:r>
              <a:rPr lang="fa-IR" dirty="0">
                <a:cs typeface="B Nazanin" panose="00000400000000000000" pitchFamily="2" charset="-78"/>
              </a:rPr>
              <a:t> و </a:t>
            </a:r>
            <a:r>
              <a:rPr lang="en-US" dirty="0">
                <a:latin typeface="Baskerville Old Face" panose="02020602080505020303" pitchFamily="18" charset="0"/>
                <a:cs typeface="B Nazanin" panose="00000400000000000000" pitchFamily="2" charset="-78"/>
              </a:rPr>
              <a:t>name</a:t>
            </a:r>
            <a:r>
              <a:rPr lang="fa-IR" dirty="0">
                <a:cs typeface="B Nazanin" panose="00000400000000000000" pitchFamily="2" charset="-78"/>
              </a:rPr>
              <a:t> در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خارج از خود کلاس </a:t>
            </a:r>
            <a:r>
              <a:rPr lang="en-US" dirty="0">
                <a:latin typeface="Baskerville Old Face" panose="02020602080505020303" pitchFamily="18" charset="0"/>
                <a:cs typeface="B Nazanin" panose="00000400000000000000" pitchFamily="2" charset="-78"/>
              </a:rPr>
              <a:t>Duck</a:t>
            </a:r>
            <a:r>
              <a:rPr lang="fa-IR" dirty="0">
                <a:cs typeface="B Nazanin" panose="00000400000000000000" pitchFamily="2" charset="-78"/>
              </a:rPr>
              <a:t> استفاده نماییم.</a:t>
            </a:r>
          </a:p>
        </p:txBody>
      </p:sp>
      <p:sp>
        <p:nvSpPr>
          <p:cNvPr id="2" name="Title 1">
            <a:extLst>
              <a:ext uri="{FF2B5EF4-FFF2-40B4-BE49-F238E27FC236}">
                <a16:creationId xmlns:a16="http://schemas.microsoft.com/office/drawing/2014/main" id="{183532DC-4CC6-BE2C-5DF2-13E7FBE632DF}"/>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چند نکته</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211690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1216440"/>
            <a:ext cx="11672047" cy="4938175"/>
          </a:xfrm>
        </p:spPr>
        <p:txBody>
          <a:bodyPr>
            <a:normAutofit/>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می‌نماییم که نمایشگر حساب بانکی ایجاد شده‌ی یک شخص حقیقی در بانک باشد. </a:t>
            </a: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چنین کلاسی در ساده ترین حالت باید شامل مشخصه‌هایی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a:t>
            </a:r>
            <a:r>
              <a:rPr lang="fa-IR" dirty="0">
                <a:solidFill>
                  <a:srgbClr val="000000"/>
                </a:solidFill>
                <a:latin typeface="LucidaSansTypewriter-OV-ITTDHA"/>
                <a:ea typeface="Calibri" panose="020F0502020204030204" pitchFamily="34" charset="0"/>
                <a:cs typeface="B Homa" panose="00000400000000000000" pitchFamily="2" charset="-78"/>
              </a:rPr>
              <a:t> </a:t>
            </a:r>
            <a:r>
              <a:rPr lang="fa-IR" dirty="0">
                <a:solidFill>
                  <a:srgbClr val="000000"/>
                </a:solidFill>
                <a:effectLst/>
                <a:latin typeface="LucidaSansTypewriter-OV-ITTDHA"/>
                <a:ea typeface="Calibri" panose="020F0502020204030204" pitchFamily="34" charset="0"/>
                <a:cs typeface="B Homa" panose="00000400000000000000" pitchFamily="2" charset="-78"/>
              </a:rPr>
              <a:t>که به ترتیب با</a:t>
            </a:r>
            <a:r>
              <a:rPr lang="en-US" dirty="0">
                <a:solidFill>
                  <a:srgbClr val="000000"/>
                </a:solidFill>
                <a:effectLst/>
                <a:latin typeface="LucidaSansTypewriter-OV-ITTDHA"/>
                <a:ea typeface="Calibri" panose="020F0502020204030204" pitchFamily="34" charset="0"/>
                <a:cs typeface="B Homa" panose="00000400000000000000" pitchFamily="2" charset="-78"/>
              </a:rPr>
              <a:t>name </a:t>
            </a:r>
            <a:r>
              <a:rPr lang="fa-IR" dirty="0">
                <a:solidFill>
                  <a:srgbClr val="000000"/>
                </a:solidFill>
                <a:effectLst/>
                <a:latin typeface="LucidaSansTypewriter-OV-ITTDHA"/>
                <a:ea typeface="Calibri" panose="020F0502020204030204" pitchFamily="34" charset="0"/>
                <a:cs typeface="B Homa" panose="00000400000000000000" pitchFamily="2" charset="-78"/>
              </a:rPr>
              <a:t> و </a:t>
            </a:r>
            <a:r>
              <a:rPr lang="en-US" dirty="0">
                <a:solidFill>
                  <a:srgbClr val="000000"/>
                </a:solidFill>
                <a:effectLst/>
                <a:latin typeface="LucidaSansTypewriter-OV-ITTDHA"/>
                <a:ea typeface="Calibri" panose="020F0502020204030204" pitchFamily="34" charset="0"/>
                <a:cs typeface="B Homa" panose="00000400000000000000" pitchFamily="2" charset="-78"/>
              </a:rPr>
              <a:t>balance </a:t>
            </a:r>
            <a:r>
              <a:rPr lang="fa-IR" dirty="0">
                <a:solidFill>
                  <a:srgbClr val="000000"/>
                </a:solidFill>
                <a:effectLst/>
                <a:latin typeface="LucidaSansTypewriter-OV-ITTDHA"/>
                <a:ea typeface="Calibri" panose="020F0502020204030204" pitchFamily="34" charset="0"/>
                <a:cs typeface="B Homa" panose="00000400000000000000" pitchFamily="2" charset="-78"/>
              </a:rPr>
              <a:t> نشان داده می‌شوند.</a:t>
            </a:r>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مثال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84900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977153"/>
            <a:ext cx="11672047" cy="5353310"/>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سازنده پیش‌فرض </a:t>
            </a: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سازنده دو آرگومانی </a:t>
            </a: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ترتیب به نام دارنده‌ی حساب و مقدار موجودی حساب وی تخصیص می‌دهد.</a:t>
            </a:r>
            <a:endParaRPr lang="fa-IR" dirty="0"/>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متد تنظیم‌کننده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متد گیرنده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latin typeface="Times New Roman" panose="02020603050405020304" pitchFamily="18" charset="0"/>
                <a:ea typeface="Calibri" panose="020F0502020204030204" pitchFamily="34" charset="0"/>
                <a:cs typeface="B Homa" panose="00000400000000000000" pitchFamily="2" charset="-78"/>
              </a:rPr>
              <a:t>متد تنظیم‌کننده </a:t>
            </a: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fa-IR" dirty="0">
                <a:latin typeface="Times New Roman" panose="02020603050405020304" pitchFamily="18" charset="0"/>
                <a:ea typeface="Calibri" panose="020F0502020204030204" pitchFamily="34" charset="0"/>
                <a:cs typeface="B Homa" panose="00000400000000000000" pitchFamily="2" charset="-78"/>
              </a:rPr>
              <a:t>متد </a:t>
            </a: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متدهای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9945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همه‌ی اشیا در</a:t>
            </a:r>
            <a:r>
              <a:rPr lang="en-US" dirty="0">
                <a:effectLst/>
                <a:latin typeface="Times New Roman" panose="02020603050405020304" pitchFamily="18" charset="0"/>
                <a:ea typeface="Calibri" panose="020F0502020204030204" pitchFamily="34" charset="0"/>
                <a:cs typeface="B Nazanin" panose="00000400000000000000" pitchFamily="2" charset="-78"/>
              </a:rPr>
              <a:t>Java </a:t>
            </a:r>
            <a:r>
              <a:rPr lang="fa-IR" dirty="0">
                <a:effectLst/>
                <a:latin typeface="Times New Roman" panose="02020603050405020304" pitchFamily="18" charset="0"/>
                <a:ea typeface="Calibri" panose="020F0502020204030204" pitchFamily="34" charset="0"/>
                <a:cs typeface="B Nazanin" panose="00000400000000000000" pitchFamily="2" charset="-78"/>
              </a:rPr>
              <a:t> دارای متد خاصی به نام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هستند که یک نمایش رشته‌ای از محتوای شئ را برمی‌گرداند.</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این متد به طور پیش‌فرض یک کد شناسه‌ی منحصر به فرد را چاپ می‌کند که معنادار نیست.</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منظور تعیین نحوه‌ی نمایش دلخواه خود از شئ در هر کلاس بایستی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را مجددا تعریف نماییم.  </a:t>
            </a:r>
          </a:p>
          <a:p>
            <a:pPr marR="0" lvl="0" algn="just" rtl="1">
              <a:lnSpc>
                <a:spcPct val="115000"/>
              </a:lnSpc>
              <a:spcBef>
                <a:spcPts val="0"/>
              </a:spcBef>
              <a:spcAft>
                <a:spcPts val="1000"/>
              </a:spcAft>
              <a:buFont typeface="Wingdings" panose="05000000000000000000" pitchFamily="2" charset="2"/>
              <a:buChar char="Ø"/>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این به بعد برای هر کلاسی که ایجاد می‌کنیم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را تعریف خواهیم نمود. </a:t>
            </a:r>
            <a:endParaRPr lang="en-US" sz="1800"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 </a:t>
            </a:r>
            <a:r>
              <a:rPr lang="en-US" dirty="0" err="1">
                <a:solidFill>
                  <a:srgbClr val="C00000"/>
                </a:solidFill>
                <a:latin typeface="Baskerville Old Face" panose="02020602080505020303" pitchFamily="18" charset="0"/>
                <a:cs typeface="2  Titr" panose="00000700000000000000" pitchFamily="2" charset="-78"/>
              </a:rPr>
              <a:t>toString</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7251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490E2D-4B51-9241-DA1E-41B2719E89C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199721" y="761999"/>
            <a:ext cx="7483541" cy="6047625"/>
          </a:xfrm>
        </p:spPr>
      </p:pic>
      <p:sp>
        <p:nvSpPr>
          <p:cNvPr id="2" name="Title 1">
            <a:extLst>
              <a:ext uri="{FF2B5EF4-FFF2-40B4-BE49-F238E27FC236}">
                <a16:creationId xmlns:a16="http://schemas.microsoft.com/office/drawing/2014/main" id="{C4FC260B-3FD4-AB5D-9DE1-819DED208516}"/>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678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F6496-371C-CBF1-ACEE-4404DC031DF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E8713A-A876-1146-1AC8-CD1D70B1A7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1879" y="2789496"/>
            <a:ext cx="11928241" cy="2504414"/>
          </a:xfrm>
          <a:prstGeom prst="rect">
            <a:avLst/>
          </a:prstGeom>
        </p:spPr>
      </p:pic>
      <p:sp>
        <p:nvSpPr>
          <p:cNvPr id="2" name="Title 1">
            <a:extLst>
              <a:ext uri="{FF2B5EF4-FFF2-40B4-BE49-F238E27FC236}">
                <a16:creationId xmlns:a16="http://schemas.microsoft.com/office/drawing/2014/main" id="{208B93D2-FBE6-2FE3-1141-88AE5CA9E5D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620661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C30A9-ABD2-A361-F6C3-C1E29DAE1034}"/>
              </a:ext>
            </a:extLst>
          </p:cNvPr>
          <p:cNvSpPr>
            <a:spLocks noGrp="1"/>
          </p:cNvSpPr>
          <p:nvPr>
            <p:ph idx="1"/>
          </p:nvPr>
        </p:nvSpPr>
        <p:spPr>
          <a:xfrm>
            <a:off x="-46313" y="1028557"/>
            <a:ext cx="11985812" cy="1067789"/>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سه شئ متفاوت از کلاس</a:t>
            </a:r>
            <a:r>
              <a:rPr lang="en-CA" dirty="0">
                <a:effectLst/>
                <a:latin typeface="Times New Roman" panose="02020603050405020304" pitchFamily="18" charset="0"/>
                <a:ea typeface="Calibri" panose="020F0502020204030204" pitchFamily="34" charset="0"/>
              </a:rPr>
              <a:t>Account</a:t>
            </a:r>
            <a:r>
              <a:rPr lang="en-CA" dirty="0">
                <a:effectLst/>
                <a:latin typeface="B Nazanin" panose="00000400000000000000" pitchFamily="2" charset="-78"/>
                <a:ea typeface="Calibri" panose="020F0502020204030204" pitchFamily="34" charset="0"/>
              </a:rPr>
              <a:t> </a:t>
            </a:r>
            <a:r>
              <a:rPr lang="fa-IR" dirty="0">
                <a:effectLst/>
                <a:latin typeface="B Nazanin" panose="00000400000000000000" pitchFamily="2" charset="-78"/>
                <a:ea typeface="Calibri" panose="020F050202020403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که هرکدام حاوی داده‌ی یکتای خود هستند، اما همگی متدهای یکسانی را به اشتراک می‌گذارند:</a:t>
            </a:r>
          </a:p>
          <a:p>
            <a:pPr algn="r" rtl="1"/>
            <a:endParaRPr lang="en-US" dirty="0"/>
          </a:p>
        </p:txBody>
      </p:sp>
      <p:graphicFrame>
        <p:nvGraphicFramePr>
          <p:cNvPr id="9" name="Table 8">
            <a:extLst>
              <a:ext uri="{FF2B5EF4-FFF2-40B4-BE49-F238E27FC236}">
                <a16:creationId xmlns:a16="http://schemas.microsoft.com/office/drawing/2014/main" id="{480F7B28-A526-58FA-25A8-D34A3BD6C150}"/>
              </a:ext>
            </a:extLst>
          </p:cNvPr>
          <p:cNvGraphicFramePr>
            <a:graphicFrameLocks noGrp="1"/>
          </p:cNvGraphicFramePr>
          <p:nvPr>
            <p:extLst>
              <p:ext uri="{D42A27DB-BD31-4B8C-83A1-F6EECF244321}">
                <p14:modId xmlns:p14="http://schemas.microsoft.com/office/powerpoint/2010/main" val="900657069"/>
              </p:ext>
            </p:extLst>
          </p:nvPr>
        </p:nvGraphicFramePr>
        <p:xfrm>
          <a:off x="766194" y="2097740"/>
          <a:ext cx="3493008" cy="4325112"/>
        </p:xfrm>
        <a:graphic>
          <a:graphicData uri="http://schemas.openxmlformats.org/drawingml/2006/table">
            <a:tbl>
              <a:tblPr rtl="1" firstRow="1" firstCol="1" bandRow="1"/>
              <a:tblGrid>
                <a:gridCol w="3493008">
                  <a:extLst>
                    <a:ext uri="{9D8B030D-6E8A-4147-A177-3AD203B41FA5}">
                      <a16:colId xmlns:a16="http://schemas.microsoft.com/office/drawing/2014/main" val="3575838420"/>
                    </a:ext>
                  </a:extLst>
                </a:gridCol>
              </a:tblGrid>
              <a:tr h="1019042">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nobody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nobody</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306070">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0" name="Table 9">
            <a:extLst>
              <a:ext uri="{FF2B5EF4-FFF2-40B4-BE49-F238E27FC236}">
                <a16:creationId xmlns:a16="http://schemas.microsoft.com/office/drawing/2014/main" id="{ACCCE1E6-AA09-7F26-AE47-859CB749E477}"/>
              </a:ext>
            </a:extLst>
          </p:cNvPr>
          <p:cNvGraphicFramePr>
            <a:graphicFrameLocks noGrp="1"/>
          </p:cNvGraphicFramePr>
          <p:nvPr>
            <p:extLst>
              <p:ext uri="{D42A27DB-BD31-4B8C-83A1-F6EECF244321}">
                <p14:modId xmlns:p14="http://schemas.microsoft.com/office/powerpoint/2010/main" val="2392741559"/>
              </p:ext>
            </p:extLst>
          </p:nvPr>
        </p:nvGraphicFramePr>
        <p:xfrm>
          <a:off x="4439792" y="2096346"/>
          <a:ext cx="3493008" cy="4325112"/>
        </p:xfrm>
        <a:graphic>
          <a:graphicData uri="http://schemas.openxmlformats.org/drawingml/2006/table">
            <a:tbl>
              <a:tblPr rtl="1" firstRow="1" firstCol="1" bandRow="1"/>
              <a:tblGrid>
                <a:gridCol w="3493008">
                  <a:extLst>
                    <a:ext uri="{9D8B030D-6E8A-4147-A177-3AD203B41FA5}">
                      <a16:colId xmlns:a16="http://schemas.microsoft.com/office/drawing/2014/main" val="3575838420"/>
                    </a:ext>
                  </a:extLst>
                </a:gridCol>
              </a:tblGrid>
              <a:tr h="1019042">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Jane Green</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$50</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306070">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1" name="Table 10">
            <a:extLst>
              <a:ext uri="{FF2B5EF4-FFF2-40B4-BE49-F238E27FC236}">
                <a16:creationId xmlns:a16="http://schemas.microsoft.com/office/drawing/2014/main" id="{E93688E4-3F80-6428-F086-F1E071F2D0DF}"/>
              </a:ext>
            </a:extLst>
          </p:cNvPr>
          <p:cNvGraphicFramePr>
            <a:graphicFrameLocks noGrp="1"/>
          </p:cNvGraphicFramePr>
          <p:nvPr>
            <p:extLst>
              <p:ext uri="{D42A27DB-BD31-4B8C-83A1-F6EECF244321}">
                <p14:modId xmlns:p14="http://schemas.microsoft.com/office/powerpoint/2010/main" val="3832572225"/>
              </p:ext>
            </p:extLst>
          </p:nvPr>
        </p:nvGraphicFramePr>
        <p:xfrm>
          <a:off x="8113390" y="2096346"/>
          <a:ext cx="3492594" cy="4321979"/>
        </p:xfrm>
        <a:graphic>
          <a:graphicData uri="http://schemas.openxmlformats.org/drawingml/2006/table">
            <a:tbl>
              <a:tblPr rtl="1" firstRow="1" firstCol="1" bandRow="1"/>
              <a:tblGrid>
                <a:gridCol w="3492594">
                  <a:extLst>
                    <a:ext uri="{9D8B030D-6E8A-4147-A177-3AD203B41FA5}">
                      <a16:colId xmlns:a16="http://schemas.microsoft.com/office/drawing/2014/main" val="3575838420"/>
                    </a:ext>
                  </a:extLst>
                </a:gridCol>
              </a:tblGrid>
              <a:tr h="921585">
                <a:tc>
                  <a:txBody>
                    <a:bodyPr/>
                    <a:lstStyle/>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name = John Blue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balance = $106.55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3400394">
                <a:tc>
                  <a:txBody>
                    <a:bodyPr/>
                    <a:lstStyle/>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4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4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4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4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spTree>
    <p:extLst>
      <p:ext uri="{BB962C8B-B14F-4D97-AF65-F5344CB8AC3E}">
        <p14:creationId xmlns:p14="http://schemas.microsoft.com/office/powerpoint/2010/main" val="23847282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1EDD0-BC4F-FE4F-AEB5-4A7804798F5B}"/>
              </a:ext>
            </a:extLst>
          </p:cNvPr>
          <p:cNvSpPr>
            <a:spLocks noGrp="1"/>
          </p:cNvSpPr>
          <p:nvPr>
            <p:ph idx="1"/>
          </p:nvPr>
        </p:nvSpPr>
        <p:spPr>
          <a:xfrm>
            <a:off x="228600" y="1053009"/>
            <a:ext cx="11734800" cy="5217739"/>
          </a:xfrm>
        </p:spPr>
        <p:txBody>
          <a:bodyPr>
            <a:noAutofit/>
          </a:bodyPr>
          <a:lstStyle/>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این مثال در کلاس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دو سازنده تعریف شده است.</a:t>
            </a:r>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خطوط 13-10 تشکیل </a:t>
            </a:r>
            <a:r>
              <a:rPr lang="fa-IR"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یا </a:t>
            </a:r>
            <a:r>
              <a:rPr lang="fa-IR"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بدون آرگومان</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کلاس را می دهند. سازنده‌ی پیش فرض نام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 </a:t>
            </a:r>
            <a:r>
              <a:rPr lang="en-US"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مقدارموجودی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0.0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تخصیص می‌دهد. </a:t>
            </a:r>
          </a:p>
          <a:p>
            <a:pPr marL="342900" marR="0" lvl="0" indent="-342900" algn="just" rtl="1">
              <a:lnSpc>
                <a:spcPct val="115000"/>
              </a:lnSpc>
              <a:spcBef>
                <a:spcPts val="0"/>
              </a:spcBef>
              <a:spcAft>
                <a:spcPts val="1000"/>
              </a:spcAft>
              <a:buFont typeface="Symbol" panose="05050102010706020507" pitchFamily="18" charset="2"/>
              <a:buChar char=""/>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fa-IR" dirty="0">
                <a:effectLst/>
                <a:latin typeface="Calibri" panose="020F0502020204030204" pitchFamily="34" charset="0"/>
                <a:ea typeface="Calibri" panose="020F0502020204030204" pitchFamily="34" charset="0"/>
                <a:cs typeface="B Nazanin" panose="00000400000000000000" pitchFamily="2" charset="-78"/>
              </a:rPr>
              <a:t>خطوط 26-15 شامل یک سازنده‌ی دو آرگومانی است</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 پارامتر از نوع رشته و پارامتر دیگری از نوع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double</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دریافت می‌کند</a:t>
            </a:r>
            <a:r>
              <a:rPr lang="fa-IR" dirty="0">
                <a:effectLst/>
                <a:latin typeface="Calibri" panose="020F0502020204030204" pitchFamily="34" charset="0"/>
                <a:ea typeface="Calibri" panose="020F0502020204030204" pitchFamily="34" charset="0"/>
                <a:cs typeface="B Nazanin" panose="00000400000000000000" pitchFamily="2" charset="-78"/>
              </a:rPr>
              <a:t>. مشابه سازنده‌ی بدون آرگومان این سازنده هم یک شئ </a:t>
            </a:r>
            <a:r>
              <a:rPr lang="en-US" dirty="0">
                <a:effectLst/>
                <a:latin typeface="Times New Roman" panose="02020603050405020304" pitchFamily="18" charset="0"/>
                <a:ea typeface="Calibri" panose="020F0502020204030204" pitchFamily="34" charset="0"/>
                <a:cs typeface="Arial" panose="020B0604020202020204" pitchFamily="34" charset="0"/>
              </a:rPr>
              <a:t>Account</a:t>
            </a:r>
            <a:r>
              <a:rPr lang="fa-IR" dirty="0">
                <a:effectLst/>
                <a:latin typeface="Calibri" panose="020F0502020204030204" pitchFamily="34" charset="0"/>
                <a:ea typeface="Calibri" panose="020F0502020204030204" pitchFamily="34" charset="0"/>
                <a:cs typeface="B Nazanin" panose="00000400000000000000" pitchFamily="2" charset="-78"/>
              </a:rPr>
              <a:t> ساخته و متغیرهای نمونه‌ی </a:t>
            </a:r>
            <a:r>
              <a:rPr lang="en-US" dirty="0">
                <a:effectLst/>
                <a:latin typeface="Times New Roman" panose="02020603050405020304" pitchFamily="18" charset="0"/>
                <a:ea typeface="Calibri" panose="020F0502020204030204" pitchFamily="34" charset="0"/>
                <a:cs typeface="Arial" panose="020B0604020202020204" pitchFamily="34" charset="0"/>
              </a:rPr>
              <a:t>name</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en-US"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را مقداردهی اولیه می‌کند. </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624758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C8693-4CFE-64CE-4A3E-B828288DB764}"/>
              </a:ext>
            </a:extLst>
          </p:cNvPr>
          <p:cNvSpPr>
            <a:spLocks noGrp="1"/>
          </p:cNvSpPr>
          <p:nvPr>
            <p:ph idx="1"/>
          </p:nvPr>
        </p:nvSpPr>
        <p:spPr>
          <a:xfrm>
            <a:off x="199292" y="1336432"/>
            <a:ext cx="11793416" cy="3880337"/>
          </a:xfrm>
        </p:spPr>
        <p:txBody>
          <a:bodyPr>
            <a:normAutofit/>
          </a:bodyPr>
          <a:lstStyle/>
          <a:p>
            <a:pPr algn="just" rtl="1"/>
            <a:r>
              <a:rPr lang="fa-IR" sz="3000" dirty="0">
                <a:cs typeface="B Nazanin" panose="00000400000000000000" pitchFamily="2" charset="-78"/>
              </a:rPr>
              <a:t>این باعث می‌شود سازنده‌ی دو آرگومانی فراخوانی شده، متغیر نمونه‌ی </a:t>
            </a:r>
            <a:r>
              <a:rPr lang="en-US" sz="3000" dirty="0">
                <a:latin typeface="Baskerville Old Face" panose="02020602080505020303" pitchFamily="18" charset="0"/>
                <a:cs typeface="B Nazanin" panose="00000400000000000000" pitchFamily="2" charset="-78"/>
              </a:rPr>
              <a:t>name</a:t>
            </a:r>
            <a:r>
              <a:rPr lang="en-US" sz="3000" dirty="0">
                <a:cs typeface="B Nazanin" panose="00000400000000000000" pitchFamily="2" charset="-78"/>
              </a:rPr>
              <a:t> </a:t>
            </a:r>
            <a:r>
              <a:rPr lang="fa-IR" sz="3000" dirty="0">
                <a:cs typeface="B Nazanin" panose="00000400000000000000" pitchFamily="2" charset="-78"/>
              </a:rPr>
              <a:t> در کلاس </a:t>
            </a:r>
            <a:r>
              <a:rPr lang="en-US" sz="3000" dirty="0">
                <a:latin typeface="Baskerville Old Face" panose="02020602080505020303" pitchFamily="18" charset="0"/>
                <a:cs typeface="B Nazanin" panose="00000400000000000000" pitchFamily="2" charset="-78"/>
              </a:rPr>
              <a:t>Account</a:t>
            </a:r>
            <a:r>
              <a:rPr lang="en-US" sz="3000" dirty="0">
                <a:cs typeface="B Nazanin" panose="00000400000000000000" pitchFamily="2" charset="-78"/>
              </a:rPr>
              <a:t> </a:t>
            </a:r>
            <a:r>
              <a:rPr lang="fa-IR" sz="3000" dirty="0">
                <a:cs typeface="B Nazanin" panose="00000400000000000000" pitchFamily="2" charset="-78"/>
              </a:rPr>
              <a:t> به </a:t>
            </a:r>
            <a:r>
              <a:rPr lang="en-US" sz="3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r>
              <a:rPr lang="en-US" sz="30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Jane Green</a:t>
            </a:r>
            <a:r>
              <a:rPr lang="en-US" sz="3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sz="3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sz="3000" dirty="0">
                <a:cs typeface="B Nazanin" panose="00000400000000000000" pitchFamily="2" charset="-78"/>
              </a:rPr>
              <a:t>و متغیر نمونه‌ی </a:t>
            </a:r>
            <a:r>
              <a:rPr lang="en-US" sz="3000" dirty="0">
                <a:latin typeface="Baskerville Old Face" panose="02020602080505020303" pitchFamily="18" charset="0"/>
                <a:cs typeface="B Nazanin" panose="00000400000000000000" pitchFamily="2" charset="-78"/>
              </a:rPr>
              <a:t>balance</a:t>
            </a:r>
            <a:r>
              <a:rPr lang="en-US" sz="3000" dirty="0">
                <a:cs typeface="B Nazanin" panose="00000400000000000000" pitchFamily="2" charset="-78"/>
              </a:rPr>
              <a:t> </a:t>
            </a:r>
            <a:r>
              <a:rPr lang="fa-IR" sz="3000" dirty="0">
                <a:cs typeface="B Nazanin" panose="00000400000000000000" pitchFamily="2" charset="-78"/>
              </a:rPr>
              <a:t> به </a:t>
            </a:r>
            <a:r>
              <a:rPr lang="en-US" sz="30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50.0</a:t>
            </a:r>
            <a:r>
              <a:rPr lang="fa-IR" sz="3000" dirty="0">
                <a:cs typeface="B Nazanin" panose="00000400000000000000" pitchFamily="2" charset="-78"/>
              </a:rPr>
              <a:t> مقداردهی اولیه شوند و شئ حاوی این محتوا </a:t>
            </a:r>
            <a:r>
              <a:rPr lang="en-US" sz="3000" dirty="0">
                <a:latin typeface="Baskerville Old Face" panose="02020602080505020303" pitchFamily="18" charset="0"/>
                <a:cs typeface="B Nazanin" panose="00000400000000000000" pitchFamily="2" charset="-78"/>
              </a:rPr>
              <a:t>account1</a:t>
            </a:r>
            <a:r>
              <a:rPr lang="en-US" sz="3000" dirty="0">
                <a:cs typeface="B Nazanin" panose="00000400000000000000" pitchFamily="2" charset="-78"/>
              </a:rPr>
              <a:t> </a:t>
            </a:r>
            <a:r>
              <a:rPr lang="fa-IR" sz="3000" dirty="0">
                <a:cs typeface="B Nazanin" panose="00000400000000000000" pitchFamily="2" charset="-78"/>
              </a:rPr>
              <a:t> نام‌گذاری شود. </a:t>
            </a:r>
          </a:p>
          <a:p>
            <a:pPr algn="just" rtl="1"/>
            <a:endParaRPr lang="fa-IR" sz="3000" dirty="0">
              <a:cs typeface="B Nazanin" panose="00000400000000000000" pitchFamily="2" charset="-78"/>
            </a:endParaRPr>
          </a:p>
          <a:p>
            <a:pPr algn="just" rtl="1"/>
            <a:endParaRPr lang="fa-IR" sz="3000" dirty="0">
              <a:cs typeface="B Nazanin" panose="00000400000000000000" pitchFamily="2" charset="-78"/>
            </a:endParaRPr>
          </a:p>
          <a:p>
            <a:pPr algn="just" rtl="1"/>
            <a:r>
              <a:rPr lang="fa-IR" sz="3000" dirty="0">
                <a:cs typeface="B Nazanin" panose="00000400000000000000" pitchFamily="2" charset="-78"/>
              </a:rPr>
              <a:t>متد </a:t>
            </a:r>
            <a:r>
              <a:rPr lang="en-US" sz="3000" dirty="0">
                <a:latin typeface="Baskerville Old Face" panose="02020602080505020303" pitchFamily="18" charset="0"/>
                <a:cs typeface="B Nazanin" panose="00000400000000000000" pitchFamily="2" charset="-78"/>
              </a:rPr>
              <a:t>deposit(double </a:t>
            </a:r>
            <a:r>
              <a:rPr lang="en-US" sz="3000" dirty="0" err="1">
                <a:latin typeface="Baskerville Old Face" panose="02020602080505020303" pitchFamily="18" charset="0"/>
                <a:cs typeface="B Nazanin" panose="00000400000000000000" pitchFamily="2" charset="-78"/>
              </a:rPr>
              <a:t>depositAmount</a:t>
            </a:r>
            <a:r>
              <a:rPr lang="en-US" sz="3000" dirty="0">
                <a:latin typeface="Baskerville Old Face" panose="02020602080505020303" pitchFamily="18" charset="0"/>
                <a:cs typeface="B Nazanin" panose="00000400000000000000" pitchFamily="2" charset="-78"/>
              </a:rPr>
              <a:t>) </a:t>
            </a:r>
            <a:r>
              <a:rPr lang="fa-IR" sz="3000" dirty="0">
                <a:latin typeface="Baskerville Old Face" panose="02020602080505020303" pitchFamily="18" charset="0"/>
                <a:cs typeface="B Nazanin" panose="00000400000000000000" pitchFamily="2" charset="-78"/>
              </a:rPr>
              <a:t> </a:t>
            </a:r>
            <a:r>
              <a:rPr lang="fa-IR" sz="3000" dirty="0">
                <a:cs typeface="B Nazanin" panose="00000400000000000000" pitchFamily="2" charset="-78"/>
              </a:rPr>
              <a:t>مقدار </a:t>
            </a:r>
            <a:r>
              <a:rPr lang="en-US" sz="3000" dirty="0" err="1">
                <a:latin typeface="Baskerville Old Face" panose="02020602080505020303" pitchFamily="18" charset="0"/>
                <a:cs typeface="B Nazanin" panose="00000400000000000000" pitchFamily="2" charset="-78"/>
              </a:rPr>
              <a:t>depositAmount</a:t>
            </a:r>
            <a:r>
              <a:rPr lang="en-US" sz="3000" dirty="0">
                <a:cs typeface="B Nazanin" panose="00000400000000000000" pitchFamily="2" charset="-78"/>
              </a:rPr>
              <a:t> </a:t>
            </a:r>
            <a:r>
              <a:rPr lang="fa-IR" sz="3000" dirty="0">
                <a:cs typeface="B Nazanin" panose="00000400000000000000" pitchFamily="2" charset="-78"/>
              </a:rPr>
              <a:t> را به </a:t>
            </a:r>
            <a:r>
              <a:rPr lang="en-US" sz="3000" dirty="0">
                <a:latin typeface="Baskerville Old Face" panose="02020602080505020303" pitchFamily="18" charset="0"/>
                <a:cs typeface="B Nazanin" panose="00000400000000000000" pitchFamily="2" charset="-78"/>
              </a:rPr>
              <a:t>balance</a:t>
            </a:r>
            <a:r>
              <a:rPr lang="en-US" sz="3000" dirty="0">
                <a:cs typeface="B Nazanin" panose="00000400000000000000" pitchFamily="2" charset="-78"/>
              </a:rPr>
              <a:t> </a:t>
            </a:r>
            <a:r>
              <a:rPr lang="fa-IR" sz="3000" dirty="0">
                <a:cs typeface="B Nazanin" panose="00000400000000000000" pitchFamily="2" charset="-78"/>
              </a:rPr>
              <a:t> اضافه می‌کند. تعدیل کننده‌ی دسترسی </a:t>
            </a:r>
            <a:r>
              <a:rPr lang="en-US" sz="3000" dirty="0">
                <a:latin typeface="Baskerville Old Face" panose="02020602080505020303" pitchFamily="18" charset="0"/>
                <a:cs typeface="B Nazanin" panose="00000400000000000000" pitchFamily="2" charset="-78"/>
              </a:rPr>
              <a:t>public</a:t>
            </a:r>
            <a:r>
              <a:rPr lang="en-US" sz="3000" dirty="0">
                <a:cs typeface="B Nazanin" panose="00000400000000000000" pitchFamily="2" charset="-78"/>
              </a:rPr>
              <a:t> </a:t>
            </a:r>
            <a:r>
              <a:rPr lang="fa-IR" sz="3000" dirty="0">
                <a:cs typeface="B Nazanin" panose="00000400000000000000" pitchFamily="2" charset="-78"/>
              </a:rPr>
              <a:t> تعیین می‌کند که متد </a:t>
            </a:r>
            <a:r>
              <a:rPr lang="en-US" sz="3000" dirty="0">
                <a:latin typeface="Baskerville Old Face" panose="02020602080505020303" pitchFamily="18" charset="0"/>
                <a:cs typeface="B Nazanin" panose="00000400000000000000" pitchFamily="2" charset="-78"/>
              </a:rPr>
              <a:t>deposit</a:t>
            </a:r>
            <a:r>
              <a:rPr lang="en-US" sz="3000" dirty="0">
                <a:cs typeface="B Nazanin" panose="00000400000000000000" pitchFamily="2" charset="-78"/>
              </a:rPr>
              <a:t> </a:t>
            </a:r>
            <a:r>
              <a:rPr lang="fa-IR" sz="3000" dirty="0">
                <a:cs typeface="B Nazanin" panose="00000400000000000000" pitchFamily="2" charset="-78"/>
              </a:rPr>
              <a:t> قابل رویت و دسترسی در درون و خارج از کلاس </a:t>
            </a:r>
            <a:r>
              <a:rPr lang="en-US" sz="3000" dirty="0">
                <a:latin typeface="Baskerville Old Face" panose="02020602080505020303" pitchFamily="18" charset="0"/>
                <a:cs typeface="B Nazanin" panose="00000400000000000000" pitchFamily="2" charset="-78"/>
              </a:rPr>
              <a:t>Account</a:t>
            </a:r>
            <a:r>
              <a:rPr lang="en-US" sz="3000" dirty="0">
                <a:cs typeface="B Nazanin" panose="00000400000000000000" pitchFamily="2" charset="-78"/>
              </a:rPr>
              <a:t> </a:t>
            </a:r>
            <a:r>
              <a:rPr lang="fa-IR" sz="3000" dirty="0">
                <a:cs typeface="B Nazanin" panose="00000400000000000000" pitchFamily="2" charset="-78"/>
              </a:rPr>
              <a:t> است.</a:t>
            </a:r>
          </a:p>
          <a:p>
            <a:pPr algn="r" rtl="1"/>
            <a:endParaRPr lang="en-US" dirty="0"/>
          </a:p>
        </p:txBody>
      </p:sp>
    </p:spTree>
    <p:extLst>
      <p:ext uri="{BB962C8B-B14F-4D97-AF65-F5344CB8AC3E}">
        <p14:creationId xmlns:p14="http://schemas.microsoft.com/office/powerpoint/2010/main" val="169323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5D95C-A40B-3A1E-474D-210E16FDD2A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1CAA2-0091-2A91-2C55-CB5BAC88A061}"/>
              </a:ext>
            </a:extLst>
          </p:cNvPr>
          <p:cNvSpPr>
            <a:spLocks noGrp="1"/>
          </p:cNvSpPr>
          <p:nvPr>
            <p:ph idx="1"/>
          </p:nvPr>
        </p:nvSpPr>
        <p:spPr>
          <a:xfrm>
            <a:off x="199293" y="726832"/>
            <a:ext cx="11793416" cy="5978768"/>
          </a:xfrm>
        </p:spPr>
        <p:txBody>
          <a:bodyPr>
            <a:normAutofit/>
          </a:bodyPr>
          <a:lstStyle/>
          <a:p>
            <a:pPr marL="0" indent="0" algn="just" rtl="1">
              <a:buNone/>
            </a:pPr>
            <a:endParaRPr lang="fa-IR" sz="3000" dirty="0">
              <a:cs typeface="B Nazanin" panose="00000400000000000000" pitchFamily="2" charset="-78"/>
            </a:endParaRPr>
          </a:p>
          <a:p>
            <a:pPr algn="just" rtl="1"/>
            <a:r>
              <a:rPr lang="fa-IR" sz="3000" dirty="0">
                <a:cs typeface="B Nazanin" panose="00000400000000000000" pitchFamily="2" charset="-78"/>
              </a:rPr>
              <a:t>از آن جا که تعدیل کننده‌ی دسترسی متغیرهای </a:t>
            </a:r>
            <a:r>
              <a:rPr lang="en-US" sz="3000" dirty="0">
                <a:latin typeface="Baskerville Old Face" panose="02020602080505020303" pitchFamily="18" charset="0"/>
                <a:cs typeface="B Nazanin" panose="00000400000000000000" pitchFamily="2" charset="-78"/>
              </a:rPr>
              <a:t>name</a:t>
            </a:r>
            <a:r>
              <a:rPr lang="en-US" sz="3000" dirty="0">
                <a:cs typeface="B Nazanin" panose="00000400000000000000" pitchFamily="2" charset="-78"/>
              </a:rPr>
              <a:t> </a:t>
            </a:r>
            <a:r>
              <a:rPr lang="fa-IR" sz="3000" dirty="0">
                <a:cs typeface="B Nazanin" panose="00000400000000000000" pitchFamily="2" charset="-78"/>
              </a:rPr>
              <a:t> و</a:t>
            </a:r>
            <a:r>
              <a:rPr lang="en-US" sz="3000" dirty="0">
                <a:latin typeface="Baskerville Old Face" panose="02020602080505020303" pitchFamily="18" charset="0"/>
                <a:cs typeface="B Nazanin" panose="00000400000000000000" pitchFamily="2" charset="-78"/>
              </a:rPr>
              <a:t>balance</a:t>
            </a:r>
            <a:r>
              <a:rPr lang="en-US" sz="3000" dirty="0">
                <a:cs typeface="B Nazanin" panose="00000400000000000000" pitchFamily="2" charset="-78"/>
              </a:rPr>
              <a:t> </a:t>
            </a:r>
            <a:r>
              <a:rPr lang="fa-IR" sz="3000" dirty="0">
                <a:cs typeface="B Nazanin" panose="00000400000000000000" pitchFamily="2" charset="-78"/>
              </a:rPr>
              <a:t> از نوع </a:t>
            </a:r>
            <a:r>
              <a:rPr lang="en-US" sz="3000" dirty="0">
                <a:latin typeface="Baskerville Old Face" panose="02020602080505020303" pitchFamily="18" charset="0"/>
                <a:cs typeface="B Nazanin" panose="00000400000000000000" pitchFamily="2" charset="-78"/>
              </a:rPr>
              <a:t>private</a:t>
            </a:r>
            <a:r>
              <a:rPr lang="en-US" sz="3000" dirty="0">
                <a:cs typeface="B Nazanin" panose="00000400000000000000" pitchFamily="2" charset="-78"/>
              </a:rPr>
              <a:t> </a:t>
            </a:r>
            <a:r>
              <a:rPr lang="fa-IR" sz="3000" dirty="0">
                <a:cs typeface="B Nazanin" panose="00000400000000000000" pitchFamily="2" charset="-78"/>
              </a:rPr>
              <a:t> می‌باشد مقادیر این متغیرها از خارج کلاس قابل رویت نیست. این متدهای گیرنده‌ی </a:t>
            </a:r>
            <a:r>
              <a:rPr lang="en-US" sz="3000" dirty="0" err="1">
                <a:latin typeface="Baskerville Old Face" panose="02020602080505020303" pitchFamily="18" charset="0"/>
                <a:cs typeface="B Nazanin" panose="00000400000000000000" pitchFamily="2" charset="-78"/>
              </a:rPr>
              <a:t>getName</a:t>
            </a:r>
            <a:r>
              <a:rPr lang="fa-IR" sz="3000" dirty="0">
                <a:cs typeface="B Nazanin" panose="00000400000000000000" pitchFamily="2" charset="-78"/>
              </a:rPr>
              <a:t>،</a:t>
            </a:r>
            <a:r>
              <a:rPr lang="en-US" sz="3000" dirty="0">
                <a:latin typeface="Baskerville Old Face" panose="02020602080505020303" pitchFamily="18" charset="0"/>
                <a:cs typeface="B Nazanin" panose="00000400000000000000" pitchFamily="2" charset="-78"/>
              </a:rPr>
              <a:t> </a:t>
            </a:r>
            <a:r>
              <a:rPr lang="en-US" sz="3000" dirty="0" err="1">
                <a:latin typeface="Baskerville Old Face" panose="02020602080505020303" pitchFamily="18" charset="0"/>
                <a:cs typeface="B Nazanin" panose="00000400000000000000" pitchFamily="2" charset="-78"/>
              </a:rPr>
              <a:t>setName</a:t>
            </a:r>
            <a:r>
              <a:rPr lang="fa-IR" sz="3000" dirty="0">
                <a:latin typeface="Baskerville Old Face" panose="02020602080505020303" pitchFamily="18" charset="0"/>
                <a:cs typeface="B Nazanin" panose="00000400000000000000" pitchFamily="2" charset="-78"/>
              </a:rPr>
              <a:t> و</a:t>
            </a:r>
            <a:r>
              <a:rPr lang="fa-IR" sz="3000" dirty="0">
                <a:cs typeface="B Nazanin" panose="00000400000000000000" pitchFamily="2" charset="-78"/>
              </a:rPr>
              <a:t> </a:t>
            </a:r>
            <a:r>
              <a:rPr lang="en-US" sz="3000" dirty="0" err="1">
                <a:latin typeface="Baskerville Old Face" panose="02020602080505020303" pitchFamily="18" charset="0"/>
                <a:cs typeface="B Nazanin" panose="00000400000000000000" pitchFamily="2" charset="-78"/>
              </a:rPr>
              <a:t>getBalance</a:t>
            </a:r>
            <a:r>
              <a:rPr lang="en-US" sz="3000" dirty="0">
                <a:cs typeface="B Nazanin" panose="00000400000000000000" pitchFamily="2" charset="-78"/>
              </a:rPr>
              <a:t> </a:t>
            </a:r>
            <a:r>
              <a:rPr lang="fa-IR" sz="3000" dirty="0">
                <a:cs typeface="B Nazanin" panose="00000400000000000000" pitchFamily="2" charset="-78"/>
              </a:rPr>
              <a:t> هستند که دسترسی به این متغیرها را برای خارج کلاس فراهم می‌سازند. </a:t>
            </a:r>
          </a:p>
          <a:p>
            <a:pPr marL="0" indent="0" algn="just" rtl="1">
              <a:buNone/>
            </a:pPr>
            <a:endParaRPr lang="fa-IR" sz="3000" dirty="0">
              <a:cs typeface="B Nazanin" panose="00000400000000000000" pitchFamily="2" charset="-78"/>
            </a:endParaRPr>
          </a:p>
          <a:p>
            <a:pPr algn="r" rtl="1"/>
            <a:endParaRPr lang="en-US" dirty="0"/>
          </a:p>
        </p:txBody>
      </p:sp>
    </p:spTree>
    <p:extLst>
      <p:ext uri="{BB962C8B-B14F-4D97-AF65-F5344CB8AC3E}">
        <p14:creationId xmlns:p14="http://schemas.microsoft.com/office/powerpoint/2010/main" val="13008577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BBC5A-9F9A-9BF2-BA66-FCE9131DE0A9}"/>
              </a:ext>
            </a:extLst>
          </p:cNvPr>
          <p:cNvSpPr>
            <a:spLocks noGrp="1"/>
          </p:cNvSpPr>
          <p:nvPr>
            <p:ph idx="1"/>
          </p:nvPr>
        </p:nvSpPr>
        <p:spPr>
          <a:xfrm>
            <a:off x="420129" y="1416275"/>
            <a:ext cx="11652422" cy="3897130"/>
          </a:xfrm>
        </p:spPr>
        <p:txBody>
          <a:bodyPr>
            <a:noAutofit/>
          </a:bodyPr>
          <a:lstStyle/>
          <a:p>
            <a:pPr algn="just" rtl="1"/>
            <a:r>
              <a:rPr lang="fa-IR" dirty="0">
                <a:cs typeface="B Nazanin" panose="00000400000000000000" pitchFamily="2" charset="-78"/>
              </a:rPr>
              <a:t>به منظور اجرای کلاس </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کلاس آزمونگر</a:t>
            </a:r>
            <a:r>
              <a:rPr lang="en-US" dirty="0" err="1">
                <a:latin typeface="Baskerville Old Face" panose="02020602080505020303" pitchFamily="18" charset="0"/>
                <a:cs typeface="B Nazanin" panose="00000400000000000000" pitchFamily="2" charset="-78"/>
              </a:rPr>
              <a:t>AccountTest</a:t>
            </a:r>
            <a:r>
              <a:rPr lang="en-US" dirty="0">
                <a:cs typeface="B Nazanin" panose="00000400000000000000" pitchFamily="2" charset="-78"/>
              </a:rPr>
              <a:t> </a:t>
            </a:r>
            <a:r>
              <a:rPr lang="fa-IR" dirty="0">
                <a:cs typeface="B Nazanin" panose="00000400000000000000" pitchFamily="2" charset="-78"/>
              </a:rPr>
              <a:t> را طراحی می کنیم که شامل متد </a:t>
            </a:r>
            <a:r>
              <a:rPr lang="en-US" dirty="0">
                <a:latin typeface="Baskerville Old Face" panose="02020602080505020303" pitchFamily="18" charset="0"/>
                <a:cs typeface="B Nazanin" panose="00000400000000000000" pitchFamily="2" charset="-78"/>
              </a:rPr>
              <a:t>main</a:t>
            </a:r>
            <a:r>
              <a:rPr lang="en-US" dirty="0">
                <a:cs typeface="B Nazanin" panose="00000400000000000000" pitchFamily="2" charset="-78"/>
              </a:rPr>
              <a:t> </a:t>
            </a:r>
            <a:r>
              <a:rPr lang="fa-IR" dirty="0">
                <a:cs typeface="B Nazanin" panose="00000400000000000000" pitchFamily="2" charset="-78"/>
              </a:rPr>
              <a:t> است. </a:t>
            </a:r>
          </a:p>
          <a:p>
            <a:pPr algn="just" rtl="1"/>
            <a:endParaRPr lang="en-US" dirty="0">
              <a:cs typeface="B Nazanin" panose="00000400000000000000" pitchFamily="2" charset="-78"/>
            </a:endParaRPr>
          </a:p>
          <a:p>
            <a:pPr algn="just" rtl="1"/>
            <a:endParaRPr lang="en-US"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در این کلاس سه شئ از کلاس </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مقداردهی اولیه شده و متدهای کلاس روی این اشیا فراخوانی می‌شوند. </a:t>
            </a:r>
          </a:p>
          <a:p>
            <a:pPr algn="r" rtl="1"/>
            <a:endParaRPr lang="en-US" dirty="0"/>
          </a:p>
        </p:txBody>
      </p:sp>
    </p:spTree>
    <p:extLst>
      <p:ext uri="{BB962C8B-B14F-4D97-AF65-F5344CB8AC3E}">
        <p14:creationId xmlns:p14="http://schemas.microsoft.com/office/powerpoint/2010/main" val="41818924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44A5F-A960-C173-86E1-25C7D3D82A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FCBAE-98AD-7F8C-6F4C-2BEFBCEE31E8}"/>
              </a:ext>
            </a:extLst>
          </p:cNvPr>
          <p:cNvSpPr>
            <a:spLocks noGrp="1"/>
          </p:cNvSpPr>
          <p:nvPr>
            <p:ph idx="1"/>
          </p:nvPr>
        </p:nvSpPr>
        <p:spPr>
          <a:xfrm>
            <a:off x="333632" y="835507"/>
            <a:ext cx="11652422" cy="4946040"/>
          </a:xfrm>
        </p:spPr>
        <p:txBody>
          <a:bodyPr>
            <a:noAutofit/>
          </a:bodyPr>
          <a:lstStyle/>
          <a:p>
            <a:pPr algn="just" rtl="1"/>
            <a:endParaRPr lang="fa-IR" dirty="0">
              <a:cs typeface="B Nazanin" panose="00000400000000000000" pitchFamily="2" charset="-78"/>
            </a:endParaRPr>
          </a:p>
          <a:p>
            <a:pPr algn="just" rtl="1"/>
            <a:r>
              <a:rPr lang="fa-IR" dirty="0">
                <a:effectLst/>
                <a:latin typeface="Times New Roman" panose="02020603050405020304" pitchFamily="18" charset="0"/>
                <a:ea typeface="Calibri" panose="020F0502020204030204" pitchFamily="34" charset="0"/>
                <a:cs typeface="B Nazanin" panose="00000400000000000000" pitchFamily="2" charset="-78"/>
              </a:rPr>
              <a:t>خط 8</a:t>
            </a:r>
            <a:r>
              <a:rPr lang="en-US" dirty="0">
                <a:latin typeface="Times New Roman" panose="02020603050405020304" pitchFamily="18" charset="0"/>
                <a:ea typeface="Calibri" panose="020F0502020204030204" pitchFamily="34" charset="0"/>
                <a:cs typeface="B Nazanin" panose="00000400000000000000" pitchFamily="2" charset="-78"/>
              </a:rPr>
              <a:t>:</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استفاده از دستورالعمل </a:t>
            </a:r>
            <a:r>
              <a:rPr lang="en-US" dirty="0">
                <a:effectLst/>
                <a:latin typeface="Times New Roman" panose="02020603050405020304" pitchFamily="18" charset="0"/>
                <a:ea typeface="Calibri" panose="020F0502020204030204" pitchFamily="34" charset="0"/>
                <a:cs typeface="B Nazanin" panose="00000400000000000000" pitchFamily="2" charset="-78"/>
              </a:rPr>
              <a:t>Account account0 = new Account();</a:t>
            </a:r>
            <a:r>
              <a:rPr lang="fa-IR" dirty="0">
                <a:effectLst/>
                <a:latin typeface="Times New Roman" panose="02020603050405020304" pitchFamily="18" charset="0"/>
                <a:ea typeface="Calibri" panose="020F0502020204030204" pitchFamily="34" charset="0"/>
                <a:cs typeface="B Nazanin" panose="00000400000000000000" pitchFamily="2" charset="-78"/>
              </a:rPr>
              <a:t> در کلاس آزمونگر </a:t>
            </a:r>
            <a:r>
              <a:rPr lang="en-US" dirty="0" err="1">
                <a:effectLst/>
                <a:latin typeface="Times New Roman" panose="02020603050405020304" pitchFamily="18" charset="0"/>
                <a:ea typeface="Calibri" panose="020F0502020204030204" pitchFamily="34" charset="0"/>
                <a:cs typeface="B Nazanin" panose="00000400000000000000" pitchFamily="2" charset="-78"/>
              </a:rPr>
              <a:t>AccountTest</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پیش‌فرض به طور خودکار فراخوانی شده و یک شئ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با نام </a:t>
            </a:r>
            <a:r>
              <a:rPr lang="en-US" dirty="0">
                <a:effectLst/>
                <a:latin typeface="Times New Roman" panose="02020603050405020304" pitchFamily="18" charset="0"/>
                <a:ea typeface="Calibri" panose="020F0502020204030204" pitchFamily="34" charset="0"/>
                <a:cs typeface="B Nazanin" panose="00000400000000000000" pitchFamily="2" charset="-78"/>
              </a:rPr>
              <a:t>account0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ایجاد می‌شود. </a:t>
            </a:r>
          </a:p>
          <a:p>
            <a:pPr marL="0" marR="0" lvl="0" indent="0" algn="just" rtl="1">
              <a:lnSpc>
                <a:spcPct val="115000"/>
              </a:lnSpc>
              <a:spcBef>
                <a:spcPts val="0"/>
              </a:spcBef>
              <a:spcAft>
                <a:spcPts val="1000"/>
              </a:spcAft>
              <a:buNone/>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dirty="0">
                <a:effectLst/>
                <a:latin typeface="Times New Roman" panose="02020603050405020304" pitchFamily="18" charset="0"/>
                <a:ea typeface="Calibri" panose="020F0502020204030204" pitchFamily="34" charset="0"/>
                <a:cs typeface="B Nazanin" panose="00000400000000000000" pitchFamily="2" charset="-78"/>
              </a:rPr>
              <a:t>خط 28</a:t>
            </a:r>
            <a:r>
              <a:rPr lang="en-US" dirty="0">
                <a:effectLst/>
                <a:latin typeface="Times New Roman" panose="02020603050405020304" pitchFamily="18" charset="0"/>
                <a:ea typeface="Calibri" panose="020F0502020204030204" pitchFamily="34" charset="0"/>
                <a:cs typeface="B Nazanin" panose="00000400000000000000" pitchFamily="2" charset="-78"/>
              </a:rPr>
              <a:t>:</a:t>
            </a:r>
            <a:r>
              <a:rPr lang="fa-IR" dirty="0">
                <a:effectLst/>
                <a:latin typeface="Times New Roman" panose="02020603050405020304" pitchFamily="18" charset="0"/>
                <a:ea typeface="Calibri" panose="020F0502020204030204" pitchFamily="34" charset="0"/>
                <a:cs typeface="B Nazanin" panose="00000400000000000000" pitchFamily="2" charset="-78"/>
              </a:rPr>
              <a:t> در کلاس آزمونگر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یک شئ</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Account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را در زمانی که ساخته می‌شود به شخص حقیقی صاحب حساب با نام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Jane Green</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fa-IR" dirty="0">
                <a:solidFill>
                  <a:srgbClr val="000000"/>
                </a:solidFill>
                <a:effectLst/>
                <a:latin typeface="B Nazanin" panose="00000400000000000000" pitchFamily="2" charset="-78"/>
                <a:ea typeface="Calibri" panose="020F0502020204030204" pitchFamily="34" charset="0"/>
                <a:cs typeface="B Nazanin" panose="00000400000000000000" pitchFamily="2" charset="-78"/>
              </a:rPr>
              <a:t>و با موجودی اولیه‌ی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ctr" rtl="1">
              <a:lnSpc>
                <a:spcPct val="115000"/>
              </a:lnSpc>
              <a:spcBef>
                <a:spcPts val="0"/>
              </a:spcBef>
              <a:spcAft>
                <a:spcPts val="1000"/>
              </a:spcAft>
            </a:pP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 account1 = new Account("</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Jane Green</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50.0);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a:p>
            <a:pPr algn="r" rtl="1"/>
            <a:endParaRPr lang="en-US" dirty="0"/>
          </a:p>
        </p:txBody>
      </p:sp>
    </p:spTree>
    <p:extLst>
      <p:ext uri="{BB962C8B-B14F-4D97-AF65-F5344CB8AC3E}">
        <p14:creationId xmlns:p14="http://schemas.microsoft.com/office/powerpoint/2010/main" val="31308404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454EA5-BE19-11F6-276D-1856224AED5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602523" y="474040"/>
            <a:ext cx="6229940" cy="6290175"/>
          </a:xfrm>
        </p:spPr>
      </p:pic>
    </p:spTree>
    <p:extLst>
      <p:ext uri="{BB962C8B-B14F-4D97-AF65-F5344CB8AC3E}">
        <p14:creationId xmlns:p14="http://schemas.microsoft.com/office/powerpoint/2010/main" val="13871484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111C1E-5DEE-5B24-322C-12D37E511B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97333" y="1860793"/>
            <a:ext cx="5936717" cy="4786191"/>
          </a:xfrm>
        </p:spPr>
      </p:pic>
    </p:spTree>
    <p:extLst>
      <p:ext uri="{BB962C8B-B14F-4D97-AF65-F5344CB8AC3E}">
        <p14:creationId xmlns:p14="http://schemas.microsoft.com/office/powerpoint/2010/main" val="274910468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92790-4AFF-D570-F5FE-B2A317066DD8}"/>
              </a:ext>
            </a:extLst>
          </p:cNvPr>
          <p:cNvSpPr>
            <a:spLocks noGrp="1"/>
          </p:cNvSpPr>
          <p:nvPr>
            <p:ph idx="1"/>
          </p:nvPr>
        </p:nvSpPr>
        <p:spPr>
          <a:xfrm>
            <a:off x="328246" y="1465385"/>
            <a:ext cx="11154508" cy="5520471"/>
          </a:xfrm>
        </p:spPr>
        <p:txBody>
          <a:bodyPr>
            <a:noAutofit/>
          </a:bodyPr>
          <a:lstStyle/>
          <a:p>
            <a:pPr algn="just" rtl="1"/>
            <a:r>
              <a:rPr lang="fa-IR" dirty="0">
                <a:cs typeface="B Nazanin" panose="00000400000000000000" pitchFamily="2" charset="-78"/>
              </a:rPr>
              <a:t>خطوط 10 و 11: فراخوانی متدهای</a:t>
            </a:r>
            <a:r>
              <a:rPr lang="en-US" dirty="0" err="1">
                <a:latin typeface="Baskerville Old Face" panose="02020602080505020303" pitchFamily="18" charset="0"/>
                <a:cs typeface="+mj-cs"/>
              </a:rPr>
              <a:t>getName</a:t>
            </a:r>
            <a:r>
              <a:rPr lang="en-US" dirty="0">
                <a:latin typeface="Baskerville Old Face" panose="02020602080505020303" pitchFamily="18" charset="0"/>
                <a:cs typeface="+mj-cs"/>
              </a:rPr>
              <a:t>() </a:t>
            </a:r>
            <a:r>
              <a:rPr lang="fa-IR" dirty="0">
                <a:latin typeface="Baskerville Old Face" panose="02020602080505020303" pitchFamily="18" charset="0"/>
                <a:cs typeface="+mj-cs"/>
              </a:rPr>
              <a:t> </a:t>
            </a:r>
            <a:r>
              <a:rPr lang="fa-IR" dirty="0">
                <a:cs typeface="B Nazanin" panose="00000400000000000000" pitchFamily="2" charset="-78"/>
              </a:rPr>
              <a:t>و </a:t>
            </a:r>
            <a:r>
              <a:rPr lang="en-US" dirty="0" err="1">
                <a:latin typeface="Baskerville Old Face" panose="02020602080505020303" pitchFamily="18" charset="0"/>
                <a:cs typeface="B Nazanin" panose="00000400000000000000" pitchFamily="2" charset="-78"/>
              </a:rPr>
              <a:t>getBalance</a:t>
            </a:r>
            <a:r>
              <a:rPr lang="en-US" dirty="0">
                <a:latin typeface="Baskerville Old Face" panose="02020602080505020303" pitchFamily="18" charset="0"/>
                <a:cs typeface="B Nazanin" panose="00000400000000000000" pitchFamily="2" charset="-78"/>
              </a:rPr>
              <a:t>()</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از کلاس </a:t>
            </a:r>
            <a:r>
              <a:rPr lang="en-US" dirty="0">
                <a:latin typeface="Baskerville Old Face" panose="02020602080505020303" pitchFamily="18" charset="0"/>
                <a:cs typeface="B Nazanin" panose="00000400000000000000" pitchFamily="2" charset="-78"/>
              </a:rPr>
              <a:t>Account</a:t>
            </a:r>
            <a:r>
              <a:rPr lang="en-US" dirty="0">
                <a:cs typeface="B Nazanin" panose="00000400000000000000" pitchFamily="2" charset="-78"/>
              </a:rPr>
              <a:t> </a:t>
            </a:r>
            <a:r>
              <a:rPr lang="fa-IR" dirty="0">
                <a:cs typeface="B Nazanin" panose="00000400000000000000" pitchFamily="2" charset="-78"/>
              </a:rPr>
              <a:t> روی شئ </a:t>
            </a:r>
            <a:r>
              <a:rPr lang="en-US" dirty="0">
                <a:latin typeface="Baskerville Old Face" panose="02020602080505020303" pitchFamily="18" charset="0"/>
                <a:cs typeface="B Nazanin" panose="00000400000000000000" pitchFamily="2" charset="-78"/>
              </a:rPr>
              <a:t>account0</a:t>
            </a:r>
          </a:p>
          <a:p>
            <a:pPr algn="just" rtl="1"/>
            <a:r>
              <a:rPr lang="fa-IR" dirty="0">
                <a:cs typeface="B Nazanin" panose="00000400000000000000" pitchFamily="2" charset="-78"/>
              </a:rPr>
              <a:t>خط 13: وقتی شیئی درون دستور چاپی نظیر </a:t>
            </a:r>
            <a:r>
              <a:rPr lang="en-US" dirty="0" err="1">
                <a:latin typeface="Baskerville Old Face" panose="02020602080505020303" pitchFamily="18" charset="0"/>
                <a:cs typeface="B Nazanin" panose="00000400000000000000" pitchFamily="2" charset="-78"/>
              </a:rPr>
              <a:t>System.out.print</a:t>
            </a:r>
            <a:r>
              <a:rPr lang="en-US" dirty="0">
                <a:latin typeface="Baskerville Old Face" panose="02020602080505020303" pitchFamily="18" charset="0"/>
                <a:cs typeface="B Nazanin" panose="00000400000000000000" pitchFamily="2" charset="-78"/>
              </a:rPr>
              <a:t> </a:t>
            </a:r>
            <a:r>
              <a:rPr lang="fa-IR" dirty="0">
                <a:latin typeface="Baskerville Old Face" panose="02020602080505020303" pitchFamily="18" charset="0"/>
                <a:cs typeface="B Nazanin" panose="00000400000000000000" pitchFamily="2" charset="-78"/>
              </a:rPr>
              <a:t> </a:t>
            </a:r>
            <a:r>
              <a:rPr lang="fa-IR" dirty="0">
                <a:cs typeface="B Nazanin" panose="00000400000000000000" pitchFamily="2" charset="-78"/>
              </a:rPr>
              <a:t>قرار می گیرد و یا با یک رشته در آن الحاق می‌شود </a:t>
            </a:r>
            <a:r>
              <a:rPr lang="en-US" dirty="0">
                <a:latin typeface="Baskerville Old Face" panose="02020602080505020303" pitchFamily="18" charset="0"/>
                <a:cs typeface="B Nazanin" panose="00000400000000000000" pitchFamily="2" charset="-78"/>
              </a:rPr>
              <a:t>Java</a:t>
            </a:r>
            <a:r>
              <a:rPr lang="en-US" dirty="0">
                <a:cs typeface="B Nazanin" panose="00000400000000000000" pitchFamily="2" charset="-78"/>
              </a:rPr>
              <a:t> </a:t>
            </a:r>
            <a:r>
              <a:rPr lang="fa-IR" dirty="0">
                <a:cs typeface="B Nazanin" panose="00000400000000000000" pitchFamily="2" charset="-78"/>
              </a:rPr>
              <a:t> به طور غیرمستقیم متد </a:t>
            </a:r>
            <a:r>
              <a:rPr lang="en-US" dirty="0" err="1">
                <a:latin typeface="Baskerville Old Face" panose="02020602080505020303" pitchFamily="18" charset="0"/>
                <a:cs typeface="B Nazanin" panose="00000400000000000000" pitchFamily="2" charset="-78"/>
              </a:rPr>
              <a:t>toString</a:t>
            </a:r>
            <a:r>
              <a:rPr lang="en-US" dirty="0">
                <a:cs typeface="B Nazanin" panose="00000400000000000000" pitchFamily="2" charset="-78"/>
              </a:rPr>
              <a:t> </a:t>
            </a:r>
            <a:r>
              <a:rPr lang="fa-IR">
                <a:cs typeface="B Nazanin" panose="00000400000000000000" pitchFamily="2" charset="-78"/>
              </a:rPr>
              <a:t> شئ </a:t>
            </a:r>
            <a:r>
              <a:rPr lang="fa-IR" dirty="0">
                <a:cs typeface="B Nazanin" panose="00000400000000000000" pitchFamily="2" charset="-78"/>
              </a:rPr>
              <a:t>را فراخوانی می‌کند تا نمایش رشته ای شئ را به دست آورد. بنابراین پس از اجرای این خط از کد محتوای شئ </a:t>
            </a:r>
            <a:r>
              <a:rPr lang="en-US" dirty="0">
                <a:latin typeface="Baskerville Old Face" panose="02020602080505020303" pitchFamily="18" charset="0"/>
                <a:cs typeface="B Nazanin" panose="00000400000000000000" pitchFamily="2" charset="-78"/>
              </a:rPr>
              <a:t>account0</a:t>
            </a:r>
            <a:r>
              <a:rPr lang="en-US" dirty="0">
                <a:cs typeface="B Nazanin" panose="00000400000000000000" pitchFamily="2" charset="-78"/>
              </a:rPr>
              <a:t> </a:t>
            </a:r>
            <a:r>
              <a:rPr lang="fa-IR" dirty="0">
                <a:cs typeface="B Nazanin" panose="00000400000000000000" pitchFamily="2" charset="-78"/>
              </a:rPr>
              <a:t> آن گونه که در متد </a:t>
            </a:r>
            <a:r>
              <a:rPr lang="en-US" dirty="0" err="1">
                <a:latin typeface="Baskerville Old Face" panose="02020602080505020303" pitchFamily="18" charset="0"/>
                <a:cs typeface="B Nazanin" panose="00000400000000000000" pitchFamily="2" charset="-78"/>
              </a:rPr>
              <a:t>toString</a:t>
            </a:r>
            <a:r>
              <a:rPr lang="en-US" dirty="0">
                <a:cs typeface="B Nazanin" panose="00000400000000000000" pitchFamily="2" charset="-78"/>
              </a:rPr>
              <a:t> </a:t>
            </a:r>
            <a:r>
              <a:rPr lang="fa-IR" dirty="0">
                <a:cs typeface="B Nazanin" panose="00000400000000000000" pitchFamily="2" charset="-78"/>
              </a:rPr>
              <a:t> تعیین کرده ایم نمایش داده می‌شود.</a:t>
            </a:r>
            <a:endParaRPr lang="en-US" dirty="0">
              <a:cs typeface="B Nazanin" panose="00000400000000000000" pitchFamily="2" charset="-78"/>
            </a:endParaRPr>
          </a:p>
        </p:txBody>
      </p:sp>
    </p:spTree>
    <p:extLst>
      <p:ext uri="{BB962C8B-B14F-4D97-AF65-F5344CB8AC3E}">
        <p14:creationId xmlns:p14="http://schemas.microsoft.com/office/powerpoint/2010/main" val="3500904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E78E9-726F-FF52-E975-359698B56F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CCEA1-35FE-BDA9-04FA-55CB62AE1120}"/>
              </a:ext>
            </a:extLst>
          </p:cNvPr>
          <p:cNvSpPr>
            <a:spLocks noGrp="1"/>
          </p:cNvSpPr>
          <p:nvPr>
            <p:ph idx="1"/>
          </p:nvPr>
        </p:nvSpPr>
        <p:spPr>
          <a:xfrm>
            <a:off x="199292" y="656492"/>
            <a:ext cx="11154508" cy="5520471"/>
          </a:xfrm>
        </p:spPr>
        <p:txBody>
          <a:bodyPr>
            <a:noAutofit/>
          </a:bodyPr>
          <a:lstStyle/>
          <a:p>
            <a:pPr algn="just" rtl="1"/>
            <a:r>
              <a:rPr lang="fa-IR" dirty="0">
                <a:cs typeface="B Nazanin" panose="00000400000000000000" pitchFamily="2" charset="-78"/>
              </a:rPr>
              <a:t>خط 18: این خط از متد </a:t>
            </a:r>
            <a:r>
              <a:rPr lang="en-US" dirty="0" err="1">
                <a:cs typeface="B Nazanin" panose="00000400000000000000" pitchFamily="2" charset="-78"/>
              </a:rPr>
              <a:t>nextLine</a:t>
            </a:r>
            <a:r>
              <a:rPr lang="en-US" dirty="0">
                <a:cs typeface="B Nazanin" panose="00000400000000000000" pitchFamily="2" charset="-78"/>
              </a:rPr>
              <a:t> </a:t>
            </a:r>
            <a:r>
              <a:rPr lang="fa-IR" dirty="0">
                <a:cs typeface="B Nazanin" panose="00000400000000000000" pitchFamily="2" charset="-78"/>
              </a:rPr>
              <a:t> شئ ایجاد شده از کلاس </a:t>
            </a:r>
            <a:r>
              <a:rPr lang="en-US" dirty="0">
                <a:cs typeface="B Nazanin" panose="00000400000000000000" pitchFamily="2" charset="-78"/>
              </a:rPr>
              <a:t>Scanner </a:t>
            </a:r>
            <a:r>
              <a:rPr lang="fa-IR" dirty="0">
                <a:cs typeface="B Nazanin" panose="00000400000000000000" pitchFamily="2" charset="-78"/>
              </a:rPr>
              <a:t> استفاده می‌کند. این متد کاراکترها (شامل کاراکتر فاصله) را تا زمانی که به کاراکتر خط جدید (که با فشردن کلید </a:t>
            </a:r>
            <a:r>
              <a:rPr lang="en-US" dirty="0">
                <a:cs typeface="B Nazanin" panose="00000400000000000000" pitchFamily="2" charset="-78"/>
              </a:rPr>
              <a:t>Enter </a:t>
            </a:r>
            <a:r>
              <a:rPr lang="fa-IR" dirty="0">
                <a:cs typeface="B Nazanin" panose="00000400000000000000" pitchFamily="2" charset="-78"/>
              </a:rPr>
              <a:t>ایجاد می‌شود) برسد می خواند. بدین ترتیب کاراکترهای واردشده به جز خط جدید در رشته </a:t>
            </a:r>
            <a:r>
              <a:rPr lang="en-US" dirty="0" err="1">
                <a:cs typeface="B Nazanin" panose="00000400000000000000" pitchFamily="2" charset="-78"/>
              </a:rPr>
              <a:t>theName</a:t>
            </a:r>
            <a:r>
              <a:rPr lang="en-US" dirty="0">
                <a:cs typeface="B Nazanin" panose="00000400000000000000" pitchFamily="2" charset="-78"/>
              </a:rPr>
              <a:t>  </a:t>
            </a:r>
            <a:r>
              <a:rPr lang="fa-IR" dirty="0">
                <a:cs typeface="B Nazanin" panose="00000400000000000000" pitchFamily="2" charset="-78"/>
              </a:rPr>
              <a:t> ذخیره می‌شوند.</a:t>
            </a:r>
          </a:p>
          <a:p>
            <a:pPr algn="just" rtl="1"/>
            <a:r>
              <a:rPr lang="fa-IR" dirty="0">
                <a:cs typeface="B Nazanin" panose="00000400000000000000" pitchFamily="2" charset="-78"/>
              </a:rPr>
              <a:t>خط 19: با فراخوانی متد </a:t>
            </a:r>
            <a:r>
              <a:rPr lang="en-US" dirty="0" err="1">
                <a:cs typeface="B Nazanin" panose="00000400000000000000" pitchFamily="2" charset="-78"/>
              </a:rPr>
              <a:t>setName</a:t>
            </a:r>
            <a:r>
              <a:rPr lang="en-US" dirty="0">
                <a:cs typeface="B Nazanin" panose="00000400000000000000" pitchFamily="2" charset="-78"/>
              </a:rPr>
              <a:t> </a:t>
            </a:r>
            <a:r>
              <a:rPr lang="fa-IR" dirty="0">
                <a:cs typeface="B Nazanin" panose="00000400000000000000" pitchFamily="2" charset="-78"/>
              </a:rPr>
              <a:t> نام پیش فرض شئ </a:t>
            </a:r>
            <a:r>
              <a:rPr lang="en-US" dirty="0">
                <a:cs typeface="B Nazanin" panose="00000400000000000000" pitchFamily="2" charset="-78"/>
              </a:rPr>
              <a:t>account1 </a:t>
            </a:r>
            <a:r>
              <a:rPr lang="fa-IR" dirty="0">
                <a:cs typeface="B Nazanin" panose="00000400000000000000" pitchFamily="2" charset="-78"/>
              </a:rPr>
              <a:t>به نام ذخیره شده در </a:t>
            </a:r>
            <a:r>
              <a:rPr lang="en-US" dirty="0" err="1">
                <a:cs typeface="B Nazanin" panose="00000400000000000000" pitchFamily="2" charset="-78"/>
              </a:rPr>
              <a:t>theName</a:t>
            </a:r>
            <a:r>
              <a:rPr lang="en-US" dirty="0">
                <a:cs typeface="B Nazanin" panose="00000400000000000000" pitchFamily="2" charset="-78"/>
              </a:rPr>
              <a:t> </a:t>
            </a:r>
            <a:r>
              <a:rPr lang="fa-IR" dirty="0">
                <a:cs typeface="B Nazanin" panose="00000400000000000000" pitchFamily="2" charset="-78"/>
              </a:rPr>
              <a:t> تنظیم می‌شود.</a:t>
            </a:r>
          </a:p>
          <a:p>
            <a:pPr algn="just" rtl="1"/>
            <a:r>
              <a:rPr lang="fa-IR" dirty="0">
                <a:cs typeface="B Nazanin" panose="00000400000000000000" pitchFamily="2" charset="-78"/>
              </a:rPr>
              <a:t>خط 21: مقدار ورودی </a:t>
            </a:r>
            <a:r>
              <a:rPr lang="en-US" dirty="0" err="1">
                <a:cs typeface="B Nazanin" panose="00000400000000000000" pitchFamily="2" charset="-78"/>
              </a:rPr>
              <a:t>depositAmount</a:t>
            </a:r>
            <a:r>
              <a:rPr lang="en-US" dirty="0">
                <a:cs typeface="B Nazanin" panose="00000400000000000000" pitchFamily="2" charset="-78"/>
              </a:rPr>
              <a:t> </a:t>
            </a:r>
            <a:r>
              <a:rPr lang="fa-IR" dirty="0">
                <a:cs typeface="B Nazanin" panose="00000400000000000000" pitchFamily="2" charset="-78"/>
              </a:rPr>
              <a:t>که نشانگر میزان افزایش موجودی حساب وی است از کاربر اخذ می‌شود.</a:t>
            </a:r>
          </a:p>
          <a:p>
            <a:pPr algn="just" rtl="1"/>
            <a:endParaRPr lang="fa-IR" dirty="0">
              <a:cs typeface="B Nazanin" panose="00000400000000000000" pitchFamily="2" charset="-78"/>
            </a:endParaRPr>
          </a:p>
          <a:p>
            <a:pPr algn="just" rtl="1"/>
            <a:r>
              <a:rPr lang="fa-IR" dirty="0">
                <a:cs typeface="B Nazanin" panose="00000400000000000000" pitchFamily="2" charset="-78"/>
              </a:rPr>
              <a:t>خط 23: با فراخوانی متد </a:t>
            </a:r>
            <a:r>
              <a:rPr lang="en-US" dirty="0">
                <a:cs typeface="B Nazanin" panose="00000400000000000000" pitchFamily="2" charset="-78"/>
              </a:rPr>
              <a:t>deposit </a:t>
            </a:r>
            <a:r>
              <a:rPr lang="fa-IR" dirty="0">
                <a:cs typeface="B Nazanin" panose="00000400000000000000" pitchFamily="2" charset="-78"/>
              </a:rPr>
              <a:t> مقدار موجودی شيء </a:t>
            </a:r>
            <a:r>
              <a:rPr lang="en-US" dirty="0">
                <a:cs typeface="B Nazanin" panose="00000400000000000000" pitchFamily="2" charset="-78"/>
              </a:rPr>
              <a:t>account1 </a:t>
            </a:r>
            <a:r>
              <a:rPr lang="fa-IR" dirty="0">
                <a:cs typeface="B Nazanin" panose="00000400000000000000" pitchFamily="2" charset="-78"/>
              </a:rPr>
              <a:t> با اضافه شدن پارامتر </a:t>
            </a:r>
            <a:r>
              <a:rPr lang="en-US" dirty="0" err="1">
                <a:cs typeface="B Nazanin" panose="00000400000000000000" pitchFamily="2" charset="-78"/>
              </a:rPr>
              <a:t>depositAmount</a:t>
            </a:r>
            <a:r>
              <a:rPr lang="en-US" dirty="0">
                <a:cs typeface="B Nazanin" panose="00000400000000000000" pitchFamily="2" charset="-78"/>
              </a:rPr>
              <a:t> </a:t>
            </a:r>
            <a:r>
              <a:rPr lang="fa-IR" dirty="0">
                <a:cs typeface="B Nazanin" panose="00000400000000000000" pitchFamily="2" charset="-78"/>
              </a:rPr>
              <a:t> به متغیر نمونه‌ی </a:t>
            </a:r>
            <a:r>
              <a:rPr lang="en-US" dirty="0">
                <a:cs typeface="B Nazanin" panose="00000400000000000000" pitchFamily="2" charset="-78"/>
              </a:rPr>
              <a:t>balance </a:t>
            </a:r>
            <a:r>
              <a:rPr lang="fa-IR" dirty="0">
                <a:cs typeface="B Nazanin" panose="00000400000000000000" pitchFamily="2" charset="-78"/>
              </a:rPr>
              <a:t> آن به روزرسانی می‌شود.</a:t>
            </a:r>
          </a:p>
          <a:p>
            <a:pPr algn="just" rtl="1"/>
            <a:r>
              <a:rPr lang="fa-IR" dirty="0">
                <a:cs typeface="B Nazanin" panose="00000400000000000000" pitchFamily="2" charset="-78"/>
              </a:rPr>
              <a:t>خطوط 24، 29 و 44: خروجی های متفاوت فراخوانی </a:t>
            </a:r>
            <a:r>
              <a:rPr lang="en-US" dirty="0" err="1">
                <a:cs typeface="B Nazanin" panose="00000400000000000000" pitchFamily="2" charset="-78"/>
              </a:rPr>
              <a:t>toString</a:t>
            </a:r>
            <a:r>
              <a:rPr lang="en-US" dirty="0">
                <a:cs typeface="B Nazanin" panose="00000400000000000000" pitchFamily="2" charset="-78"/>
              </a:rPr>
              <a:t> </a:t>
            </a:r>
            <a:r>
              <a:rPr lang="fa-IR" dirty="0">
                <a:cs typeface="B Nazanin" panose="00000400000000000000" pitchFamily="2" charset="-78"/>
              </a:rPr>
              <a:t> تایید می‌کند که هر شئ </a:t>
            </a:r>
            <a:r>
              <a:rPr lang="en-US" dirty="0">
                <a:cs typeface="B Nazanin" panose="00000400000000000000" pitchFamily="2" charset="-78"/>
              </a:rPr>
              <a:t>Account </a:t>
            </a:r>
            <a:r>
              <a:rPr lang="fa-IR" dirty="0">
                <a:cs typeface="B Nazanin" panose="00000400000000000000" pitchFamily="2" charset="-78"/>
              </a:rPr>
              <a:t> کپی منحصر به فرد خود از متغیرهای نمونه اش </a:t>
            </a:r>
            <a:r>
              <a:rPr lang="fa-IR">
                <a:cs typeface="B Nazanin" panose="00000400000000000000" pitchFamily="2" charset="-78"/>
              </a:rPr>
              <a:t>را در بر می گیرد.</a:t>
            </a:r>
            <a:endParaRPr lang="fa-IR" dirty="0">
              <a:cs typeface="B Nazanin" panose="00000400000000000000" pitchFamily="2" charset="-78"/>
            </a:endParaRPr>
          </a:p>
          <a:p>
            <a:pPr algn="just" rtl="1"/>
            <a:endParaRPr lang="en-US" dirty="0">
              <a:cs typeface="B Nazanin" panose="00000400000000000000" pitchFamily="2" charset="-78"/>
            </a:endParaRPr>
          </a:p>
        </p:txBody>
      </p:sp>
    </p:spTree>
    <p:extLst>
      <p:ext uri="{BB962C8B-B14F-4D97-AF65-F5344CB8AC3E}">
        <p14:creationId xmlns:p14="http://schemas.microsoft.com/office/powerpoint/2010/main" val="26819069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FC718-7002-9A59-4B9E-79794A3AB5FF}"/>
              </a:ext>
            </a:extLst>
          </p:cNvPr>
          <p:cNvSpPr>
            <a:spLocks noGrp="1"/>
          </p:cNvSpPr>
          <p:nvPr>
            <p:ph idx="1"/>
          </p:nvPr>
        </p:nvSpPr>
        <p:spPr>
          <a:xfrm>
            <a:off x="242047" y="1825624"/>
            <a:ext cx="11546541" cy="5032375"/>
          </a:xfrm>
        </p:spPr>
        <p:txBody>
          <a:bodyPr>
            <a:normAutofit fontScale="92500" lnSpcReduction="20000"/>
          </a:bodyPr>
          <a:lstStyle/>
          <a:p>
            <a:pPr algn="r" rtl="1"/>
            <a:r>
              <a:rPr lang="fa-IR" dirty="0"/>
              <a:t>به پارامترهای سازنده‌ی دو آرگومانی کلاس </a:t>
            </a:r>
            <a:r>
              <a:rPr lang="en-US" dirty="0"/>
              <a:t>Account </a:t>
            </a:r>
            <a:r>
              <a:rPr lang="fa-IR" dirty="0"/>
              <a:t>مجددا توجه کنید:</a:t>
            </a:r>
          </a:p>
          <a:p>
            <a:pPr algn="r" rtl="1"/>
            <a:r>
              <a:rPr lang="en-US" dirty="0"/>
              <a:t>public Account(String s, double b) {</a:t>
            </a:r>
          </a:p>
          <a:p>
            <a:pPr algn="r" rtl="1"/>
            <a:r>
              <a:rPr lang="en-US" dirty="0"/>
              <a:t>    name = s; </a:t>
            </a:r>
          </a:p>
          <a:p>
            <a:pPr algn="r" rtl="1"/>
            <a:r>
              <a:rPr lang="en-US" dirty="0"/>
              <a:t>    if (b &gt; 0.0) </a:t>
            </a:r>
          </a:p>
          <a:p>
            <a:pPr algn="r" rtl="1"/>
            <a:r>
              <a:rPr lang="en-US" dirty="0"/>
              <a:t>        balance = b; </a:t>
            </a:r>
          </a:p>
          <a:p>
            <a:pPr algn="r" rtl="1"/>
            <a:r>
              <a:rPr lang="en-US" dirty="0"/>
              <a:t>}</a:t>
            </a:r>
          </a:p>
          <a:p>
            <a:pPr algn="r" rtl="1"/>
            <a:endParaRPr lang="en-US" dirty="0"/>
          </a:p>
          <a:p>
            <a:pPr algn="r" rtl="1"/>
            <a:r>
              <a:rPr lang="fa-IR" dirty="0"/>
              <a:t>تخصیص </a:t>
            </a:r>
            <a:r>
              <a:rPr lang="en-US" dirty="0"/>
              <a:t>name = s; </a:t>
            </a:r>
            <a:r>
              <a:rPr lang="fa-IR" dirty="0"/>
              <a:t>پارامتر </a:t>
            </a:r>
            <a:r>
              <a:rPr lang="en-US" dirty="0"/>
              <a:t>s </a:t>
            </a:r>
            <a:r>
              <a:rPr lang="fa-IR" dirty="0"/>
              <a:t>را به متغیر نمونه‌ی </a:t>
            </a:r>
            <a:r>
              <a:rPr lang="en-US" dirty="0"/>
              <a:t>name  </a:t>
            </a:r>
            <a:r>
              <a:rPr lang="fa-IR" dirty="0"/>
              <a:t>و تخصیص   </a:t>
            </a:r>
            <a:r>
              <a:rPr lang="en-US" dirty="0"/>
              <a:t>balance = b;  </a:t>
            </a:r>
            <a:r>
              <a:rPr lang="fa-IR" dirty="0"/>
              <a:t>پارامتر </a:t>
            </a:r>
            <a:r>
              <a:rPr lang="en-US" dirty="0"/>
              <a:t>b </a:t>
            </a:r>
            <a:r>
              <a:rPr lang="fa-IR" dirty="0"/>
              <a:t>را به متغیر نمونه‌ی </a:t>
            </a:r>
            <a:r>
              <a:rPr lang="en-US" dirty="0"/>
              <a:t>balance  </a:t>
            </a:r>
            <a:r>
              <a:rPr lang="fa-IR" dirty="0"/>
              <a:t>تخصیص می‌دهد. نام های </a:t>
            </a:r>
            <a:r>
              <a:rPr lang="en-US" dirty="0"/>
              <a:t>s </a:t>
            </a:r>
            <a:r>
              <a:rPr lang="fa-IR" dirty="0"/>
              <a:t>و </a:t>
            </a:r>
            <a:r>
              <a:rPr lang="en-US" dirty="0"/>
              <a:t>b </a:t>
            </a:r>
            <a:r>
              <a:rPr lang="fa-IR" dirty="0"/>
              <a:t>اگرچه کاملا معتبر، اما تا حدودی غیر مرتبط هستند. آیا می توانیم نام پارامتری ای مربوط تر انتخاب کنیم؟ بدیهیست این کار امکان پذیر است. حتی نام پارامترهای </a:t>
            </a:r>
            <a:r>
              <a:rPr lang="en-US" dirty="0"/>
              <a:t>s </a:t>
            </a:r>
            <a:r>
              <a:rPr lang="fa-IR" dirty="0"/>
              <a:t>و </a:t>
            </a:r>
            <a:r>
              <a:rPr lang="en-US" dirty="0"/>
              <a:t>b </a:t>
            </a:r>
            <a:r>
              <a:rPr lang="fa-IR" dirty="0"/>
              <a:t>را می توان برابر با نام خود متغیرهای نمونه یعنی </a:t>
            </a:r>
            <a:r>
              <a:rPr lang="en-US" dirty="0"/>
              <a:t>name </a:t>
            </a:r>
            <a:r>
              <a:rPr lang="fa-IR" dirty="0"/>
              <a:t>و </a:t>
            </a:r>
            <a:r>
              <a:rPr lang="en-US" dirty="0"/>
              <a:t>balance </a:t>
            </a:r>
            <a:r>
              <a:rPr lang="fa-IR" dirty="0"/>
              <a:t>در نظر گرفت. با این وجود انجام این کار این امر را می طلبد که به نحوی متغیر نمونه‌ی </a:t>
            </a:r>
            <a:r>
              <a:rPr lang="en-US" dirty="0"/>
              <a:t>name </a:t>
            </a:r>
            <a:r>
              <a:rPr lang="fa-IR" dirty="0"/>
              <a:t>را از پارامتر </a:t>
            </a:r>
            <a:r>
              <a:rPr lang="en-US" dirty="0"/>
              <a:t>name </a:t>
            </a:r>
            <a:r>
              <a:rPr lang="fa-IR" dirty="0"/>
              <a:t>و متغیر نمونه‌ی </a:t>
            </a:r>
            <a:r>
              <a:rPr lang="en-US" dirty="0"/>
              <a:t>balance </a:t>
            </a:r>
            <a:r>
              <a:rPr lang="fa-IR" dirty="0"/>
              <a:t>را از پارامتر </a:t>
            </a:r>
            <a:r>
              <a:rPr lang="en-US" dirty="0"/>
              <a:t>balance </a:t>
            </a:r>
            <a:r>
              <a:rPr lang="fa-IR" dirty="0"/>
              <a:t>تفکیک کنیم. در این صورت سازنده‌ی بالا به شکل زیر خواهد بود.</a:t>
            </a:r>
          </a:p>
          <a:p>
            <a:pPr algn="r" rtl="1"/>
            <a:endParaRPr lang="fa-IR" dirty="0"/>
          </a:p>
        </p:txBody>
      </p:sp>
    </p:spTree>
    <p:extLst>
      <p:ext uri="{BB962C8B-B14F-4D97-AF65-F5344CB8AC3E}">
        <p14:creationId xmlns:p14="http://schemas.microsoft.com/office/powerpoint/2010/main" val="10010164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3DE0-A81C-9ED4-95E5-D4A7A37AAE23}"/>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4B44F5CB-6DAD-D442-E225-C4926005AA23}"/>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public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Account(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String</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double 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name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&gt; 0.0)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6534131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48E8-6A93-F246-CFC7-CAFED548B4EC}"/>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302F2009-9641-57C3-5955-F24AB48BC970}"/>
              </a:ext>
            </a:extLst>
          </p:cNvPr>
          <p:cNvSpPr>
            <a:spLocks noGrp="1"/>
          </p:cNvSpPr>
          <p:nvPr>
            <p:ph idx="1"/>
          </p:nvPr>
        </p:nvSpPr>
        <p:spPr/>
        <p:txBody>
          <a:bodyPr>
            <a:normAutofit lnSpcReduction="10000"/>
          </a:bodyPr>
          <a:lstStyle/>
          <a:p>
            <a:pPr algn="r" rtl="1"/>
            <a:endParaRPr lang="fa-IR" dirty="0"/>
          </a:p>
          <a:p>
            <a:pPr algn="r" rtl="1"/>
            <a:r>
              <a:rPr lang="fa-IR" dirty="0"/>
              <a:t>در این شکل کامپایلر همواره فرض خواهد کرد که دستورالعمل های </a:t>
            </a:r>
            <a:r>
              <a:rPr lang="en-US" dirty="0"/>
              <a:t>name = name; </a:t>
            </a:r>
            <a:r>
              <a:rPr lang="fa-IR" dirty="0"/>
              <a:t>یا </a:t>
            </a:r>
            <a:r>
              <a:rPr lang="en-US" dirty="0"/>
              <a:t>balance = balance;  </a:t>
            </a:r>
            <a:r>
              <a:rPr lang="fa-IR" dirty="0"/>
              <a:t>ناظر به متغیر موضعی یعنی پارامترهای </a:t>
            </a:r>
            <a:r>
              <a:rPr lang="en-US" dirty="0"/>
              <a:t>name </a:t>
            </a:r>
            <a:r>
              <a:rPr lang="fa-IR" dirty="0"/>
              <a:t>و </a:t>
            </a:r>
            <a:r>
              <a:rPr lang="en-US" dirty="0"/>
              <a:t>balance </a:t>
            </a:r>
            <a:r>
              <a:rPr lang="fa-IR" dirty="0"/>
              <a:t>می باشند. بنابراین این باعث می‌شود که پارامتر </a:t>
            </a:r>
            <a:r>
              <a:rPr lang="en-US" dirty="0"/>
              <a:t>name </a:t>
            </a:r>
            <a:r>
              <a:rPr lang="fa-IR" dirty="0"/>
              <a:t>مجددا به مقدار خودش و پارامتر </a:t>
            </a:r>
            <a:r>
              <a:rPr lang="en-US" dirty="0"/>
              <a:t>balance </a:t>
            </a:r>
            <a:r>
              <a:rPr lang="fa-IR" dirty="0"/>
              <a:t>نیز مجددا به خودشان تخصیص داده شوند و از طرفی به متغیرهای نمونه‌ی </a:t>
            </a:r>
            <a:r>
              <a:rPr lang="en-US" dirty="0"/>
              <a:t>name </a:t>
            </a:r>
            <a:r>
              <a:rPr lang="fa-IR" dirty="0"/>
              <a:t>و </a:t>
            </a:r>
            <a:r>
              <a:rPr lang="en-US" dirty="0"/>
              <a:t>balance </a:t>
            </a:r>
            <a:r>
              <a:rPr lang="fa-IR" dirty="0"/>
              <a:t>هیچ مقداری تخصیص داده نشود! </a:t>
            </a:r>
          </a:p>
          <a:p>
            <a:pPr algn="r" rtl="1"/>
            <a:r>
              <a:rPr lang="fa-IR" dirty="0"/>
              <a:t>به منظور تفکیک بین متغیرهای نمونه و پارامتر در </a:t>
            </a:r>
            <a:r>
              <a:rPr lang="en-US" dirty="0"/>
              <a:t>Java </a:t>
            </a:r>
            <a:r>
              <a:rPr lang="fa-IR" dirty="0"/>
              <a:t>می توان از ارجاع </a:t>
            </a:r>
            <a:r>
              <a:rPr lang="en-US" dirty="0"/>
              <a:t>this </a:t>
            </a:r>
            <a:r>
              <a:rPr lang="fa-IR" dirty="0"/>
              <a:t>استفاده نمود. کلید واژه‌ی </a:t>
            </a:r>
            <a:r>
              <a:rPr lang="en-US" dirty="0"/>
              <a:t>this </a:t>
            </a:r>
            <a:r>
              <a:rPr lang="fa-IR" dirty="0"/>
              <a:t>به شئ فعلی از کلاس که در حال استفاده است ارجاع می‌کند. با استفاده از </a:t>
            </a:r>
            <a:r>
              <a:rPr lang="en-US" dirty="0"/>
              <a:t>this </a:t>
            </a:r>
            <a:r>
              <a:rPr lang="fa-IR" dirty="0"/>
              <a:t>یک شئ می‌تواند به خودش ارجاع بکند. برای تفکیک متغیرهای نمونه‌ی </a:t>
            </a:r>
            <a:r>
              <a:rPr lang="en-US" dirty="0"/>
              <a:t>name </a:t>
            </a:r>
            <a:r>
              <a:rPr lang="fa-IR" dirty="0"/>
              <a:t>و </a:t>
            </a:r>
            <a:r>
              <a:rPr lang="en-US" dirty="0"/>
              <a:t>balance </a:t>
            </a:r>
            <a:r>
              <a:rPr lang="fa-IR" dirty="0"/>
              <a:t>از پارامترهای همنام نسخه‌ی سازنده زیر از </a:t>
            </a:r>
            <a:r>
              <a:rPr lang="en-US" dirty="0"/>
              <a:t>this </a:t>
            </a:r>
            <a:r>
              <a:rPr lang="fa-IR" dirty="0"/>
              <a:t>استفاده می‌کند.</a:t>
            </a:r>
          </a:p>
          <a:p>
            <a:pPr algn="r" rtl="1"/>
            <a:endParaRPr lang="fa-IR" dirty="0"/>
          </a:p>
        </p:txBody>
      </p:sp>
    </p:spTree>
    <p:extLst>
      <p:ext uri="{BB962C8B-B14F-4D97-AF65-F5344CB8AC3E}">
        <p14:creationId xmlns:p14="http://schemas.microsoft.com/office/powerpoint/2010/main" val="2880498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3898</TotalTime>
  <Words>6982</Words>
  <Application>Microsoft Office PowerPoint</Application>
  <PresentationFormat>Widescreen</PresentationFormat>
  <Paragraphs>680</Paragraphs>
  <Slides>104</Slides>
  <Notes>2</Notes>
  <HiddenSlides>0</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104</vt:i4>
      </vt:variant>
    </vt:vector>
  </HeadingPairs>
  <TitlesOfParts>
    <vt:vector size="139" baseType="lpstr">
      <vt:lpstr>2  Kamran</vt:lpstr>
      <vt:lpstr>2  Mitra</vt:lpstr>
      <vt:lpstr>2  Titr</vt:lpstr>
      <vt:lpstr>A Hayat</vt:lpstr>
      <vt:lpstr>Andalus</vt:lpstr>
      <vt:lpstr>Arial</vt:lpstr>
      <vt:lpstr>Arial Narrow</vt:lpstr>
      <vt:lpstr>Arial Unicode MS</vt:lpstr>
      <vt:lpstr>B Homa</vt:lpstr>
      <vt:lpstr>B Nazanin</vt:lpstr>
      <vt:lpstr>B Nikoo</vt:lpstr>
      <vt:lpstr>B Ziba</vt:lpstr>
      <vt:lpstr>Baskerville BT</vt:lpstr>
      <vt:lpstr>Baskerville Old Face</vt:lpstr>
      <vt:lpstr>Baskerville Old Face </vt:lpstr>
      <vt:lpstr>Calibri</vt:lpstr>
      <vt:lpstr>Calibri Light</vt:lpstr>
      <vt:lpstr>Cambria Math</vt:lpstr>
      <vt:lpstr>Comic Sans MS</vt:lpstr>
      <vt:lpstr>Courier New</vt:lpstr>
      <vt:lpstr>CourierNewPS-BoldMT</vt:lpstr>
      <vt:lpstr>CourierPSPro-Regular</vt:lpstr>
      <vt:lpstr>LucidaSansTypewriter-OV-ITTDHA</vt:lpstr>
      <vt:lpstr>Mj_Elegant Bold</vt:lpstr>
      <vt:lpstr>Mj_Typographer Bold</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کلید واژه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hamedfahimi</cp:lastModifiedBy>
  <cp:revision>1168</cp:revision>
  <dcterms:created xsi:type="dcterms:W3CDTF">2025-02-09T04:58:29Z</dcterms:created>
  <dcterms:modified xsi:type="dcterms:W3CDTF">2025-04-14T08:07:33Z</dcterms:modified>
</cp:coreProperties>
</file>