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1"/>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327" r:id="rId77"/>
    <p:sldId id="463" r:id="rId78"/>
    <p:sldId id="464" r:id="rId79"/>
    <p:sldId id="384" r:id="rId80"/>
    <p:sldId id="470" r:id="rId81"/>
    <p:sldId id="471" r:id="rId82"/>
    <p:sldId id="452" r:id="rId83"/>
    <p:sldId id="453" r:id="rId84"/>
    <p:sldId id="454" r:id="rId85"/>
    <p:sldId id="457" r:id="rId86"/>
    <p:sldId id="458" r:id="rId87"/>
    <p:sldId id="459" r:id="rId88"/>
    <p:sldId id="460" r:id="rId89"/>
    <p:sldId id="461" r:id="rId90"/>
    <p:sldId id="462" r:id="rId91"/>
    <p:sldId id="364" r:id="rId92"/>
    <p:sldId id="473" r:id="rId93"/>
    <p:sldId id="474" r:id="rId94"/>
    <p:sldId id="475" r:id="rId95"/>
    <p:sldId id="476" r:id="rId96"/>
    <p:sldId id="477" r:id="rId97"/>
    <p:sldId id="478" r:id="rId98"/>
    <p:sldId id="479" r:id="rId99"/>
    <p:sldId id="480" r:id="rId100"/>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3890"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14/10/1446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097306"/>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lnSpcReduction="10000"/>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وقتی متغیر نمونه‌ای </a:t>
            </a:r>
            <a:r>
              <a:rPr lang="en-US" dirty="0">
                <a:cs typeface="B Nazanin" panose="00000400000000000000" pitchFamily="2" charset="-78"/>
              </a:rPr>
              <a:t>public</a:t>
            </a:r>
            <a:r>
              <a:rPr lang="fa-IR" dirty="0">
                <a:cs typeface="B Nazanin" panose="00000400000000000000" pitchFamily="2" charset="-78"/>
              </a:rPr>
              <a:t> تعریف شود هر کلاس دیگر که متدهای کلاس مورد نظر را فراخوانی می‌کند امکان دیدن داده‌ها و دسترسی و تغییر در آن‌ها را دارد،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0883152" cy="954107"/>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cs typeface="Mj_Typographer Bold" panose="00000400000000000000" pitchFamily="2" charset="-78"/>
              </a:rPr>
              <a:t>Movie</a:t>
            </a:r>
            <a:r>
              <a:rPr lang="fa-IR" sz="2800" dirty="0">
                <a:cs typeface="Mj_Typographer Bold" panose="00000400000000000000" pitchFamily="2" charset="-78"/>
              </a:rPr>
              <a:t> امکان‌پذیری دسترسی به </a:t>
            </a:r>
            <a:r>
              <a:rPr lang="en-US" sz="2800" dirty="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آن کلاس‌ها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 دسترسی </a:t>
            </a:r>
            <a:r>
              <a:rPr lang="en-US" dirty="0">
                <a:cs typeface="B Nazanin" panose="00000400000000000000" pitchFamily="2" charset="-78"/>
              </a:rPr>
              <a:t>private </a:t>
            </a:r>
            <a:r>
              <a:rPr lang="fa-IR" dirty="0">
                <a:cs typeface="B Nazanin" panose="00000400000000000000" pitchFamily="2" charset="-78"/>
              </a:rPr>
              <a:t> باعث می‌شود متغیر نمونه صرفا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نمونه از طریق متدهای کلاس و فقط همان متدها صورت می پذیرد. هیچ کلاس دیگری نمی‌تواند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دسترسی یابد، مگر از طریق متدهای کلاس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Duck</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just" rtl="1"/>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Tree>
    <p:extLst>
      <p:ext uri="{BB962C8B-B14F-4D97-AF65-F5344CB8AC3E}">
        <p14:creationId xmlns:p14="http://schemas.microsoft.com/office/powerpoint/2010/main" val="3934046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effectLst/>
                <a:latin typeface="Baskerville Old Face" panose="02020602080505020303" pitchFamily="18" charset="0"/>
                <a:ea typeface="Calibri" panose="020F0502020204030204" pitchFamily="34" charset="0"/>
                <a:cs typeface="B Nazanin" panose="00000400000000000000" pitchFamily="2" charset="-78"/>
              </a:rPr>
              <a:t>اجازه ندارید 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0883152"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cs typeface="Mj_Typographer Bold" panose="00000400000000000000" pitchFamily="2" charset="-78"/>
              </a:rPr>
              <a:t>Duck</a:t>
            </a:r>
            <a:r>
              <a:rPr lang="fa-IR" sz="2800" dirty="0">
                <a:cs typeface="Mj_Typographer Bold" panose="00000400000000000000" pitchFamily="2" charset="-78"/>
              </a:rPr>
              <a:t> را به </a:t>
            </a:r>
            <a:r>
              <a:rPr lang="en-US" sz="2800" dirty="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cs typeface="Mj_Typographer Bold" panose="00000400000000000000" pitchFamily="2" charset="-78"/>
              </a:rPr>
              <a:t>Movie</a:t>
            </a:r>
            <a:r>
              <a:rPr lang="fa-IR" sz="2800" dirty="0">
                <a:cs typeface="Mj_Typographer Bold" panose="00000400000000000000" pitchFamily="2" charset="-78"/>
              </a:rPr>
              <a:t>، عدم امکان‌پذیری دسترسی به </a:t>
            </a:r>
            <a:r>
              <a:rPr lang="en-US" sz="2800" dirty="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58065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4" name="Title 1">
            <a:extLst>
              <a:ext uri="{FF2B5EF4-FFF2-40B4-BE49-F238E27FC236}">
                <a16:creationId xmlns:a16="http://schemas.microsoft.com/office/drawing/2014/main" id="{70CD8FBD-F911-532A-3B43-07E1DB6F61D5}"/>
              </a:ext>
            </a:extLst>
          </p:cNvPr>
          <p:cNvSpPr txBox="1">
            <a:spLocks/>
          </p:cNvSpPr>
          <p:nvPr/>
        </p:nvSpPr>
        <p:spPr>
          <a:xfrm>
            <a:off x="1743635" y="451081"/>
            <a:ext cx="845371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4"/>
            <a:ext cx="11564470" cy="5925672"/>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4126006" y="165301"/>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645459"/>
            <a:ext cx="11492753" cy="5065339"/>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cs typeface="B Nazanin" panose="00000400000000000000" pitchFamily="2" charset="-78"/>
              </a:rPr>
              <a:t>Duck </a:t>
            </a:r>
            <a:r>
              <a:rPr lang="fa-IR" dirty="0">
                <a:cs typeface="B Nazanin" panose="00000400000000000000" pitchFamily="2" charset="-78"/>
              </a:rPr>
              <a:t> تولید می‌شود متغیر </a:t>
            </a:r>
            <a:r>
              <a:rPr lang="en-US" dirty="0">
                <a:cs typeface="B Nazanin" panose="00000400000000000000" pitchFamily="2" charset="-78"/>
              </a:rPr>
              <a:t>name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000" y="2411349"/>
            <a:ext cx="2676415" cy="2698533"/>
          </a:xfrm>
          <a:prstGeom prst="rect">
            <a:avLst/>
          </a:prstGeom>
        </p:spPr>
      </p:pic>
      <p:sp>
        <p:nvSpPr>
          <p:cNvPr id="6" name="TextBox 5">
            <a:extLst>
              <a:ext uri="{FF2B5EF4-FFF2-40B4-BE49-F238E27FC236}">
                <a16:creationId xmlns:a16="http://schemas.microsoft.com/office/drawing/2014/main" id="{2AE7029F-6553-9D08-70AB-2F2E72563AFA}"/>
              </a:ext>
            </a:extLst>
          </p:cNvPr>
          <p:cNvSpPr txBox="1"/>
          <p:nvPr/>
        </p:nvSpPr>
        <p:spPr>
          <a:xfrm>
            <a:off x="300317" y="5109882"/>
            <a:ext cx="11748248"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27549091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215153" y="1281953"/>
            <a:ext cx="11483787" cy="4895010"/>
          </a:xfrm>
        </p:spPr>
        <p:txBody>
          <a:bodyPr/>
          <a:lstStyle/>
          <a:p>
            <a:pPr algn="r" rtl="1"/>
            <a:r>
              <a:rPr lang="fa-IR" sz="2800" dirty="0">
                <a:cs typeface="B Nazanin" panose="00000400000000000000" pitchFamily="2" charset="-78"/>
              </a:rPr>
              <a:t>اعلان متغیرهای نمونه با تعدیل کننده دسترسی </a:t>
            </a:r>
            <a:r>
              <a:rPr lang="en-US" sz="2800" dirty="0">
                <a:cs typeface="B Nazanin" panose="00000400000000000000" pitchFamily="2" charset="-78"/>
              </a:rPr>
              <a:t>private </a:t>
            </a:r>
            <a:r>
              <a:rPr lang="fa-IR" sz="2800" dirty="0">
                <a:cs typeface="B Nazanin" panose="00000400000000000000" pitchFamily="2" charset="-78"/>
              </a:rPr>
              <a:t> که منجر به مخفی کردن پیاده سازی از کاربر کلاس می‌شود به پنهان سازی اطلاعات  معروف است.</a:t>
            </a: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 سازی گویند.</a:t>
            </a:r>
          </a:p>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cs typeface="B Nazanin" panose="00000400000000000000" pitchFamily="2" charset="-78"/>
              </a:rPr>
              <a:t>public </a:t>
            </a:r>
            <a:r>
              <a:rPr lang="fa-IR" dirty="0">
                <a:cs typeface="B Nazanin" panose="00000400000000000000" pitchFamily="2" charset="-78"/>
              </a:rPr>
              <a:t> در نظر گرفته می‌شوند. با این وجود گهگاه متدهایی تعریف می‌شوند که فقط مختص استفاده در درون کلاس هستند و این گونه متدها را می توان </a:t>
            </a:r>
            <a:r>
              <a:rPr lang="en-US" dirty="0">
                <a:cs typeface="B Nazanin" panose="00000400000000000000" pitchFamily="2" charset="-78"/>
              </a:rPr>
              <a:t>private </a:t>
            </a:r>
            <a:r>
              <a:rPr lang="fa-IR" dirty="0">
                <a:cs typeface="B Nazanin" panose="00000400000000000000" pitchFamily="2" charset="-78"/>
              </a:rPr>
              <a:t>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cs typeface="B Nazanin" panose="00000400000000000000" pitchFamily="2" charset="-78"/>
              </a:rPr>
              <a:t>public </a:t>
            </a:r>
            <a:r>
              <a:rPr lang="fa-IR" dirty="0">
                <a:cs typeface="B Nazanin" panose="00000400000000000000" pitchFamily="2" charset="-78"/>
              </a:rPr>
              <a:t>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Tree>
    <p:extLst>
      <p:ext uri="{BB962C8B-B14F-4D97-AF65-F5344CB8AC3E}">
        <p14:creationId xmlns:p14="http://schemas.microsoft.com/office/powerpoint/2010/main" val="33097759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یادآوری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cs typeface="B Nazanin" panose="00000400000000000000" pitchFamily="2" charset="-78"/>
              </a:rPr>
              <a:t>Duck</a:t>
            </a:r>
            <a:r>
              <a:rPr lang="fa-IR" dirty="0">
                <a:cs typeface="B Nazanin" panose="00000400000000000000" pitchFamily="2" charset="-78"/>
              </a:rPr>
              <a:t> و </a:t>
            </a:r>
            <a:r>
              <a:rPr lang="en-US" dirty="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cs typeface="B Nazanin" panose="00000400000000000000" pitchFamily="2" charset="-78"/>
              </a:rPr>
              <a:t>Java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2716305" y="4177834"/>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کلی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604684"/>
            <a:ext cx="11501718" cy="5020235"/>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cs typeface="B Nazanin" panose="00000400000000000000" pitchFamily="2" charset="-78"/>
              </a:rPr>
              <a:t>public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a:t>
            </a:r>
            <a:r>
              <a:rPr lang="en-US" dirty="0">
                <a:cs typeface="B Nazanin" panose="00000400000000000000" pitchFamily="2" charset="-78"/>
              </a:rPr>
              <a:t>Java </a:t>
            </a:r>
            <a:r>
              <a:rPr lang="fa-IR" dirty="0">
                <a:cs typeface="B Nazanin" panose="00000400000000000000" pitchFamily="2" charset="-78"/>
              </a:rPr>
              <a:t> تنها یک کلاس می‌تواند به صورت</a:t>
            </a:r>
            <a:r>
              <a:rPr lang="en-US" dirty="0">
                <a:cs typeface="B Nazanin" panose="00000400000000000000" pitchFamily="2" charset="-78"/>
              </a:rPr>
              <a:t>public </a:t>
            </a:r>
            <a:r>
              <a:rPr lang="fa-IR" dirty="0">
                <a:cs typeface="B Nazanin" panose="00000400000000000000" pitchFamily="2" charset="-78"/>
              </a:rPr>
              <a:t> اعلان شود، بنابراین هر کلاس </a:t>
            </a:r>
            <a:r>
              <a:rPr lang="en-US" dirty="0">
                <a:cs typeface="B Nazanin" panose="00000400000000000000" pitchFamily="2" charset="-78"/>
              </a:rPr>
              <a:t>public</a:t>
            </a:r>
            <a:r>
              <a:rPr lang="fa-IR" dirty="0">
                <a:cs typeface="B Nazanin" panose="00000400000000000000" pitchFamily="2" charset="-78"/>
              </a:rPr>
              <a:t>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تاکنون می‌توانسته‌ایم از متغیرهای </a:t>
            </a:r>
            <a:r>
              <a:rPr lang="en-US" dirty="0">
                <a:cs typeface="B Nazanin" panose="00000400000000000000" pitchFamily="2" charset="-78"/>
              </a:rPr>
              <a:t>size</a:t>
            </a:r>
            <a:r>
              <a:rPr lang="fa-IR" dirty="0">
                <a:cs typeface="B Nazanin" panose="00000400000000000000" pitchFamily="2" charset="-78"/>
              </a:rPr>
              <a:t> و </a:t>
            </a:r>
            <a:r>
              <a:rPr lang="en-US" dirty="0">
                <a:cs typeface="B Nazanin" panose="00000400000000000000" pitchFamily="2" charset="-78"/>
              </a:rPr>
              <a:t>name</a:t>
            </a:r>
            <a:r>
              <a:rPr lang="fa-IR" dirty="0">
                <a:cs typeface="B Nazanin" panose="00000400000000000000" pitchFamily="2" charset="-78"/>
              </a:rPr>
              <a:t> در کلاس </a:t>
            </a:r>
            <a:r>
              <a:rPr lang="en-US" dirty="0">
                <a:cs typeface="B Nazanin" panose="00000400000000000000" pitchFamily="2" charset="-78"/>
              </a:rPr>
              <a:t>Duck</a:t>
            </a:r>
            <a:r>
              <a:rPr lang="fa-IR" dirty="0">
                <a:cs typeface="B Nazanin" panose="00000400000000000000" pitchFamily="2" charset="-78"/>
              </a:rPr>
              <a:t> خارج از خود کلاس </a:t>
            </a:r>
            <a:r>
              <a:rPr lang="en-US" dirty="0">
                <a:cs typeface="B Nazanin" panose="00000400000000000000" pitchFamily="2" charset="-78"/>
              </a:rPr>
              <a:t>Duck</a:t>
            </a:r>
            <a:r>
              <a:rPr lang="fa-IR" dirty="0">
                <a:cs typeface="B Nazanin" panose="00000400000000000000" pitchFamily="2" charset="-78"/>
              </a:rPr>
              <a:t> استفاده نماییم.</a:t>
            </a: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 </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762000"/>
            <a:ext cx="11672047" cy="4903694"/>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 </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 ای از محتوای شئ را برمی 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 فرض یک کد شناسه‌ی منحصر به فرد را چاپ می 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از این به بعد برای هر کلاسی که ایجاد می کنیم </a:t>
            </a: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را تعریف خواهیم نمود.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21" y="762000"/>
            <a:ext cx="7443563" cy="6015318"/>
          </a:xfrm>
        </p:spPr>
      </p:pic>
    </p:spTree>
    <p:extLst>
      <p:ext uri="{BB962C8B-B14F-4D97-AF65-F5344CB8AC3E}">
        <p14:creationId xmlns:p14="http://schemas.microsoft.com/office/powerpoint/2010/main" val="2776783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 y="1604683"/>
            <a:ext cx="11928241" cy="4874040"/>
          </a:xfrm>
          <a:prstGeom prst="rect">
            <a:avLst/>
          </a:prstGeom>
        </p:spPr>
      </p:pic>
    </p:spTree>
    <p:extLst>
      <p:ext uri="{BB962C8B-B14F-4D97-AF65-F5344CB8AC3E}">
        <p14:creationId xmlns:p14="http://schemas.microsoft.com/office/powerpoint/2010/main" val="3462066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170330" y="734116"/>
            <a:ext cx="1181548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 </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بوده و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3774388604"/>
              </p:ext>
            </p:extLst>
          </p:nvPr>
        </p:nvGraphicFramePr>
        <p:xfrm>
          <a:off x="0"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3672546649"/>
              </p:ext>
            </p:extLst>
          </p:nvPr>
        </p:nvGraphicFramePr>
        <p:xfrm>
          <a:off x="4246609"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605030684"/>
              </p:ext>
            </p:extLst>
          </p:nvPr>
        </p:nvGraphicFramePr>
        <p:xfrm>
          <a:off x="8493218"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197224" y="959224"/>
            <a:ext cx="11734800" cy="5217739"/>
          </a:xfrm>
        </p:spPr>
        <p:txBody>
          <a:bodyPr>
            <a:normAutofit/>
          </a:bodyPr>
          <a:lstStyle/>
          <a:p>
            <a:pPr marL="457200" marR="0" indent="0" algn="just" rtl="1">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A50-57AA-7FFB-E245-8D8944CA04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165" y="1825625"/>
            <a:ext cx="4804250" cy="4850700"/>
          </a:xfrm>
        </p:spPr>
      </p:pic>
    </p:spTree>
    <p:extLst>
      <p:ext uri="{BB962C8B-B14F-4D97-AF65-F5344CB8AC3E}">
        <p14:creationId xmlns:p14="http://schemas.microsoft.com/office/powerpoint/2010/main" val="13871484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625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dirty="0"/>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3703</TotalTime>
  <Words>7148</Words>
  <Application>Microsoft Office PowerPoint</Application>
  <PresentationFormat>Widescreen</PresentationFormat>
  <Paragraphs>665</Paragraphs>
  <Slides>99</Slides>
  <Notes>2</Notes>
  <HiddenSlides>0</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99</vt:i4>
      </vt:variant>
    </vt:vector>
  </HeadingPairs>
  <TitlesOfParts>
    <vt:vector size="130" baseType="lpstr">
      <vt:lpstr>2  Mitra</vt:lpstr>
      <vt:lpstr>A Hayat</vt:lpstr>
      <vt:lpstr>Andalus</vt:lpstr>
      <vt:lpstr>Arial</vt:lpstr>
      <vt:lpstr>Arial Narrow</vt:lpstr>
      <vt:lpstr>Arial Unicode MS</vt:lpstr>
      <vt:lpstr>B Homa</vt:lpstr>
      <vt:lpstr>B Nazanin</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1093</cp:revision>
  <dcterms:created xsi:type="dcterms:W3CDTF">2025-02-09T04:58:29Z</dcterms:created>
  <dcterms:modified xsi:type="dcterms:W3CDTF">2025-04-12T07:43:11Z</dcterms:modified>
</cp:coreProperties>
</file>