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9">
  <p:sldMasterIdLst>
    <p:sldMasterId id="2147483740" r:id="rId1"/>
  </p:sldMasterIdLst>
  <p:notesMasterIdLst>
    <p:notesMasterId r:id="rId100"/>
  </p:notesMasterIdLst>
  <p:sldIdLst>
    <p:sldId id="326" r:id="rId2"/>
    <p:sldId id="335" r:id="rId3"/>
    <p:sldId id="338" r:id="rId4"/>
    <p:sldId id="341" r:id="rId5"/>
    <p:sldId id="306" r:id="rId6"/>
    <p:sldId id="350" r:id="rId7"/>
    <p:sldId id="407" r:id="rId8"/>
    <p:sldId id="386" r:id="rId9"/>
    <p:sldId id="424" r:id="rId10"/>
    <p:sldId id="387" r:id="rId11"/>
    <p:sldId id="389" r:id="rId12"/>
    <p:sldId id="425" r:id="rId13"/>
    <p:sldId id="391" r:id="rId14"/>
    <p:sldId id="426" r:id="rId15"/>
    <p:sldId id="399" r:id="rId16"/>
    <p:sldId id="405" r:id="rId17"/>
    <p:sldId id="427" r:id="rId18"/>
    <p:sldId id="404" r:id="rId19"/>
    <p:sldId id="406" r:id="rId20"/>
    <p:sldId id="397" r:id="rId21"/>
    <p:sldId id="408" r:id="rId22"/>
    <p:sldId id="295" r:id="rId23"/>
    <p:sldId id="441" r:id="rId24"/>
    <p:sldId id="442" r:id="rId25"/>
    <p:sldId id="354" r:id="rId26"/>
    <p:sldId id="355" r:id="rId27"/>
    <p:sldId id="296" r:id="rId28"/>
    <p:sldId id="343" r:id="rId29"/>
    <p:sldId id="337" r:id="rId30"/>
    <p:sldId id="281" r:id="rId31"/>
    <p:sldId id="446" r:id="rId32"/>
    <p:sldId id="307" r:id="rId33"/>
    <p:sldId id="297" r:id="rId34"/>
    <p:sldId id="409" r:id="rId35"/>
    <p:sldId id="444" r:id="rId36"/>
    <p:sldId id="411" r:id="rId37"/>
    <p:sldId id="443" r:id="rId38"/>
    <p:sldId id="438" r:id="rId39"/>
    <p:sldId id="445" r:id="rId40"/>
    <p:sldId id="436" r:id="rId41"/>
    <p:sldId id="448" r:id="rId42"/>
    <p:sldId id="410" r:id="rId43"/>
    <p:sldId id="439" r:id="rId44"/>
    <p:sldId id="431" r:id="rId45"/>
    <p:sldId id="449" r:id="rId46"/>
    <p:sldId id="418" r:id="rId47"/>
    <p:sldId id="447" r:id="rId48"/>
    <p:sldId id="437" r:id="rId49"/>
    <p:sldId id="422" r:id="rId50"/>
    <p:sldId id="351" r:id="rId51"/>
    <p:sldId id="356" r:id="rId52"/>
    <p:sldId id="284" r:id="rId53"/>
    <p:sldId id="285" r:id="rId54"/>
    <p:sldId id="358" r:id="rId55"/>
    <p:sldId id="370" r:id="rId56"/>
    <p:sldId id="369" r:id="rId57"/>
    <p:sldId id="468" r:id="rId58"/>
    <p:sldId id="360" r:id="rId59"/>
    <p:sldId id="371" r:id="rId60"/>
    <p:sldId id="382" r:id="rId61"/>
    <p:sldId id="374" r:id="rId62"/>
    <p:sldId id="372" r:id="rId63"/>
    <p:sldId id="373" r:id="rId64"/>
    <p:sldId id="375" r:id="rId65"/>
    <p:sldId id="377" r:id="rId66"/>
    <p:sldId id="378" r:id="rId67"/>
    <p:sldId id="451" r:id="rId68"/>
    <p:sldId id="379" r:id="rId69"/>
    <p:sldId id="380" r:id="rId70"/>
    <p:sldId id="362" r:id="rId71"/>
    <p:sldId id="327" r:id="rId72"/>
    <p:sldId id="463" r:id="rId73"/>
    <p:sldId id="464" r:id="rId74"/>
    <p:sldId id="469" r:id="rId75"/>
    <p:sldId id="465" r:id="rId76"/>
    <p:sldId id="467" r:id="rId77"/>
    <p:sldId id="472" r:id="rId78"/>
    <p:sldId id="384" r:id="rId79"/>
    <p:sldId id="470" r:id="rId80"/>
    <p:sldId id="471" r:id="rId81"/>
    <p:sldId id="452" r:id="rId82"/>
    <p:sldId id="453" r:id="rId83"/>
    <p:sldId id="454" r:id="rId84"/>
    <p:sldId id="457" r:id="rId85"/>
    <p:sldId id="458" r:id="rId86"/>
    <p:sldId id="459" r:id="rId87"/>
    <p:sldId id="460" r:id="rId88"/>
    <p:sldId id="461" r:id="rId89"/>
    <p:sldId id="462" r:id="rId90"/>
    <p:sldId id="364" r:id="rId91"/>
    <p:sldId id="473" r:id="rId92"/>
    <p:sldId id="474" r:id="rId93"/>
    <p:sldId id="475" r:id="rId94"/>
    <p:sldId id="476" r:id="rId95"/>
    <p:sldId id="477" r:id="rId96"/>
    <p:sldId id="478" r:id="rId97"/>
    <p:sldId id="479" r:id="rId98"/>
    <p:sldId id="480" r:id="rId99"/>
  </p:sldIdLst>
  <p:sldSz cx="12192000" cy="6858000"/>
  <p:notesSz cx="6858000" cy="9144000"/>
  <p:defaultText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53" autoAdjust="0"/>
    <p:restoredTop sz="93890" autoAdjust="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fa-I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9DE7A38-E57A-44FB-A86B-9741A80E515D}" type="datetimeFigureOut">
              <a:rPr lang="fa-IR" smtClean="0"/>
              <a:t>13/10/1446</a:t>
            </a:fld>
            <a:endParaRPr lang="fa-I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a-I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fa-I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FB7260C3-A4BB-4BD1-A7AC-D9FA18AF3494}" type="slidenum">
              <a:rPr lang="fa-IR" smtClean="0"/>
              <a:t>‹#›</a:t>
            </a:fld>
            <a:endParaRPr lang="fa-IR"/>
          </a:p>
        </p:txBody>
      </p:sp>
    </p:spTree>
    <p:extLst>
      <p:ext uri="{BB962C8B-B14F-4D97-AF65-F5344CB8AC3E}">
        <p14:creationId xmlns:p14="http://schemas.microsoft.com/office/powerpoint/2010/main" val="28708251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40</a:t>
            </a:fld>
            <a:endParaRPr lang="fa-IR"/>
          </a:p>
        </p:txBody>
      </p:sp>
    </p:spTree>
    <p:extLst>
      <p:ext uri="{BB962C8B-B14F-4D97-AF65-F5344CB8AC3E}">
        <p14:creationId xmlns:p14="http://schemas.microsoft.com/office/powerpoint/2010/main" val="2175190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a-IR" dirty="0"/>
          </a:p>
        </p:txBody>
      </p:sp>
      <p:sp>
        <p:nvSpPr>
          <p:cNvPr id="4" name="Slide Number Placeholder 3"/>
          <p:cNvSpPr>
            <a:spLocks noGrp="1"/>
          </p:cNvSpPr>
          <p:nvPr>
            <p:ph type="sldNum" sz="quarter" idx="5"/>
          </p:nvPr>
        </p:nvSpPr>
        <p:spPr/>
        <p:txBody>
          <a:bodyPr/>
          <a:lstStyle/>
          <a:p>
            <a:fld id="{FB7260C3-A4BB-4BD1-A7AC-D9FA18AF3494}" type="slidenum">
              <a:rPr lang="fa-IR" smtClean="0"/>
              <a:t>43</a:t>
            </a:fld>
            <a:endParaRPr lang="fa-IR"/>
          </a:p>
        </p:txBody>
      </p:sp>
    </p:spTree>
    <p:extLst>
      <p:ext uri="{BB962C8B-B14F-4D97-AF65-F5344CB8AC3E}">
        <p14:creationId xmlns:p14="http://schemas.microsoft.com/office/powerpoint/2010/main" val="1089140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F1F69-40FE-BADB-F76D-07AF740F77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a-IR"/>
          </a:p>
        </p:txBody>
      </p:sp>
      <p:sp>
        <p:nvSpPr>
          <p:cNvPr id="3" name="Subtitle 2">
            <a:extLst>
              <a:ext uri="{FF2B5EF4-FFF2-40B4-BE49-F238E27FC236}">
                <a16:creationId xmlns:a16="http://schemas.microsoft.com/office/drawing/2014/main" id="{EDEFFCD6-4F59-6D10-F67F-0C771C9FF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a-IR"/>
          </a:p>
        </p:txBody>
      </p:sp>
      <p:sp>
        <p:nvSpPr>
          <p:cNvPr id="4" name="Date Placeholder 3">
            <a:extLst>
              <a:ext uri="{FF2B5EF4-FFF2-40B4-BE49-F238E27FC236}">
                <a16:creationId xmlns:a16="http://schemas.microsoft.com/office/drawing/2014/main" id="{185F522D-54BF-C24E-2C92-FF4CA537D12C}"/>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5" name="Footer Placeholder 4">
            <a:extLst>
              <a:ext uri="{FF2B5EF4-FFF2-40B4-BE49-F238E27FC236}">
                <a16:creationId xmlns:a16="http://schemas.microsoft.com/office/drawing/2014/main" id="{7E5D3A0C-924E-EDAB-D2D1-4A2D49AB983D}"/>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22EC07C2-5CEB-B143-52DE-2B76E16837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877286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7E616-20D5-A796-C134-049074F520B1}"/>
              </a:ext>
            </a:extLst>
          </p:cNvPr>
          <p:cNvSpPr>
            <a:spLocks noGrp="1"/>
          </p:cNvSpPr>
          <p:nvPr>
            <p:ph type="title"/>
          </p:nvPr>
        </p:nvSpPr>
        <p:spPr/>
        <p:txBody>
          <a:bodyPr/>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935F07CA-1E02-B87D-2411-8C097DB64D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348F6F0C-BB4B-B891-99C7-37641A09B4EE}"/>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5" name="Footer Placeholder 4">
            <a:extLst>
              <a:ext uri="{FF2B5EF4-FFF2-40B4-BE49-F238E27FC236}">
                <a16:creationId xmlns:a16="http://schemas.microsoft.com/office/drawing/2014/main" id="{A3FC2CB2-FAAC-2D22-B3E6-DC503257B184}"/>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EE7FAF06-FB92-676D-A4A4-95C82C9D83CF}"/>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07187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FB0C7-36E9-5076-090B-C9B44FC17B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fa-IR"/>
          </a:p>
        </p:txBody>
      </p:sp>
      <p:sp>
        <p:nvSpPr>
          <p:cNvPr id="3" name="Vertical Text Placeholder 2">
            <a:extLst>
              <a:ext uri="{FF2B5EF4-FFF2-40B4-BE49-F238E27FC236}">
                <a16:creationId xmlns:a16="http://schemas.microsoft.com/office/drawing/2014/main" id="{EACDC4BA-AD5D-18AD-7FB9-EA476D1073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444AFBEF-3EEE-4260-38F6-A9F7D29B97B1}"/>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5" name="Footer Placeholder 4">
            <a:extLst>
              <a:ext uri="{FF2B5EF4-FFF2-40B4-BE49-F238E27FC236}">
                <a16:creationId xmlns:a16="http://schemas.microsoft.com/office/drawing/2014/main" id="{5009BA50-035D-3D58-D262-D1E012D16F60}"/>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7A6AA4C8-B8B4-4404-6409-F92222FF8E5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9435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A6539-68A6-ED7C-FA95-A21878A6438F}"/>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DBB92C45-A295-C492-416C-A4ED497C08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5809F28B-8543-8453-824C-AF1C47279495}"/>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5" name="Footer Placeholder 4">
            <a:extLst>
              <a:ext uri="{FF2B5EF4-FFF2-40B4-BE49-F238E27FC236}">
                <a16:creationId xmlns:a16="http://schemas.microsoft.com/office/drawing/2014/main" id="{B43F001F-65CC-B1DA-82F0-1F5849DF3A76}"/>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F0A16E23-FF0B-1E25-9B19-D0E260C68F88}"/>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01235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292C-FEE8-B8A4-8E3B-4A1E03641C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a-IR"/>
          </a:p>
        </p:txBody>
      </p:sp>
      <p:sp>
        <p:nvSpPr>
          <p:cNvPr id="3" name="Text Placeholder 2">
            <a:extLst>
              <a:ext uri="{FF2B5EF4-FFF2-40B4-BE49-F238E27FC236}">
                <a16:creationId xmlns:a16="http://schemas.microsoft.com/office/drawing/2014/main" id="{8C3E5831-B42E-7F41-86BD-3198558AE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7CF92EA-ADCA-F7B3-0971-63FE62F29D2B}"/>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5" name="Footer Placeholder 4">
            <a:extLst>
              <a:ext uri="{FF2B5EF4-FFF2-40B4-BE49-F238E27FC236}">
                <a16:creationId xmlns:a16="http://schemas.microsoft.com/office/drawing/2014/main" id="{D34EA4FF-3049-4FCD-3B4C-CD64EC7A6BD5}"/>
              </a:ext>
            </a:extLst>
          </p:cNvPr>
          <p:cNvSpPr>
            <a:spLocks noGrp="1"/>
          </p:cNvSpPr>
          <p:nvPr>
            <p:ph type="ftr" sz="quarter" idx="11"/>
          </p:nvPr>
        </p:nvSpPr>
        <p:spPr/>
        <p:txBody>
          <a:bodyPr/>
          <a:lstStyle/>
          <a:p>
            <a:endParaRPr lang="fa-IR"/>
          </a:p>
        </p:txBody>
      </p:sp>
      <p:sp>
        <p:nvSpPr>
          <p:cNvPr id="6" name="Slide Number Placeholder 5">
            <a:extLst>
              <a:ext uri="{FF2B5EF4-FFF2-40B4-BE49-F238E27FC236}">
                <a16:creationId xmlns:a16="http://schemas.microsoft.com/office/drawing/2014/main" id="{DC292825-81E2-2FA6-141E-6E6505398454}"/>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1021018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1362D-685E-C2CB-956D-41AE3486FE1E}"/>
              </a:ext>
            </a:extLst>
          </p:cNvPr>
          <p:cNvSpPr>
            <a:spLocks noGrp="1"/>
          </p:cNvSpPr>
          <p:nvPr>
            <p:ph type="title"/>
          </p:nvPr>
        </p:nvSpPr>
        <p:spPr/>
        <p:txBody>
          <a:bodyPr/>
          <a:lstStyle/>
          <a:p>
            <a:r>
              <a:rPr lang="en-US"/>
              <a:t>Click to edit Master title style</a:t>
            </a:r>
            <a:endParaRPr lang="fa-IR"/>
          </a:p>
        </p:txBody>
      </p:sp>
      <p:sp>
        <p:nvSpPr>
          <p:cNvPr id="3" name="Content Placeholder 2">
            <a:extLst>
              <a:ext uri="{FF2B5EF4-FFF2-40B4-BE49-F238E27FC236}">
                <a16:creationId xmlns:a16="http://schemas.microsoft.com/office/drawing/2014/main" id="{0A9D9207-7120-D2CA-6A6A-AD8831F30A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Content Placeholder 3">
            <a:extLst>
              <a:ext uri="{FF2B5EF4-FFF2-40B4-BE49-F238E27FC236}">
                <a16:creationId xmlns:a16="http://schemas.microsoft.com/office/drawing/2014/main" id="{C93B6E0C-BB09-5488-6CD5-1EFFB699FD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Date Placeholder 4">
            <a:extLst>
              <a:ext uri="{FF2B5EF4-FFF2-40B4-BE49-F238E27FC236}">
                <a16:creationId xmlns:a16="http://schemas.microsoft.com/office/drawing/2014/main" id="{23107BB3-46E7-6F38-ED5D-7AB2C68CF2C2}"/>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6" name="Footer Placeholder 5">
            <a:extLst>
              <a:ext uri="{FF2B5EF4-FFF2-40B4-BE49-F238E27FC236}">
                <a16:creationId xmlns:a16="http://schemas.microsoft.com/office/drawing/2014/main" id="{2CDD2DE0-AB4B-595E-D139-DCB996BFEAD8}"/>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47C38386-FCA6-D7AD-E269-4CFAD0BD3F51}"/>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7456594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E1DA7-D2E7-177A-80CF-791C82C46A33}"/>
              </a:ext>
            </a:extLst>
          </p:cNvPr>
          <p:cNvSpPr>
            <a:spLocks noGrp="1"/>
          </p:cNvSpPr>
          <p:nvPr>
            <p:ph type="title"/>
          </p:nvPr>
        </p:nvSpPr>
        <p:spPr>
          <a:xfrm>
            <a:off x="839788" y="365125"/>
            <a:ext cx="10515600" cy="1325563"/>
          </a:xfrm>
        </p:spPr>
        <p:txBody>
          <a:bodyPr/>
          <a:lstStyle/>
          <a:p>
            <a:r>
              <a:rPr lang="en-US"/>
              <a:t>Click to edit Master title style</a:t>
            </a:r>
            <a:endParaRPr lang="fa-IR"/>
          </a:p>
        </p:txBody>
      </p:sp>
      <p:sp>
        <p:nvSpPr>
          <p:cNvPr id="3" name="Text Placeholder 2">
            <a:extLst>
              <a:ext uri="{FF2B5EF4-FFF2-40B4-BE49-F238E27FC236}">
                <a16:creationId xmlns:a16="http://schemas.microsoft.com/office/drawing/2014/main" id="{C645915A-C352-03C4-F4AD-97AF547FDD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B8BCCC-CAD7-B96D-F467-9B23FD3D6C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5" name="Text Placeholder 4">
            <a:extLst>
              <a:ext uri="{FF2B5EF4-FFF2-40B4-BE49-F238E27FC236}">
                <a16:creationId xmlns:a16="http://schemas.microsoft.com/office/drawing/2014/main" id="{AAC95F48-99BB-19E2-8076-CD0145BBC0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D84D0A3-B179-E551-29E3-0B5A1A3F71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7" name="Date Placeholder 6">
            <a:extLst>
              <a:ext uri="{FF2B5EF4-FFF2-40B4-BE49-F238E27FC236}">
                <a16:creationId xmlns:a16="http://schemas.microsoft.com/office/drawing/2014/main" id="{FE1AC42C-17B2-DBB9-1EAC-E8773E33C36C}"/>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8" name="Footer Placeholder 7">
            <a:extLst>
              <a:ext uri="{FF2B5EF4-FFF2-40B4-BE49-F238E27FC236}">
                <a16:creationId xmlns:a16="http://schemas.microsoft.com/office/drawing/2014/main" id="{DBD92C5B-8582-A261-761A-8DFDAAA36453}"/>
              </a:ext>
            </a:extLst>
          </p:cNvPr>
          <p:cNvSpPr>
            <a:spLocks noGrp="1"/>
          </p:cNvSpPr>
          <p:nvPr>
            <p:ph type="ftr" sz="quarter" idx="11"/>
          </p:nvPr>
        </p:nvSpPr>
        <p:spPr/>
        <p:txBody>
          <a:bodyPr/>
          <a:lstStyle/>
          <a:p>
            <a:endParaRPr lang="fa-IR"/>
          </a:p>
        </p:txBody>
      </p:sp>
      <p:sp>
        <p:nvSpPr>
          <p:cNvPr id="9" name="Slide Number Placeholder 8">
            <a:extLst>
              <a:ext uri="{FF2B5EF4-FFF2-40B4-BE49-F238E27FC236}">
                <a16:creationId xmlns:a16="http://schemas.microsoft.com/office/drawing/2014/main" id="{17947380-EB8D-0192-56A2-F1EDAC3A777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623105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81EB-4F35-7B3C-5AC7-27FCC7E34907}"/>
              </a:ext>
            </a:extLst>
          </p:cNvPr>
          <p:cNvSpPr>
            <a:spLocks noGrp="1"/>
          </p:cNvSpPr>
          <p:nvPr>
            <p:ph type="title"/>
          </p:nvPr>
        </p:nvSpPr>
        <p:spPr/>
        <p:txBody>
          <a:bodyPr/>
          <a:lstStyle/>
          <a:p>
            <a:r>
              <a:rPr lang="en-US"/>
              <a:t>Click to edit Master title style</a:t>
            </a:r>
            <a:endParaRPr lang="fa-IR"/>
          </a:p>
        </p:txBody>
      </p:sp>
      <p:sp>
        <p:nvSpPr>
          <p:cNvPr id="3" name="Date Placeholder 2">
            <a:extLst>
              <a:ext uri="{FF2B5EF4-FFF2-40B4-BE49-F238E27FC236}">
                <a16:creationId xmlns:a16="http://schemas.microsoft.com/office/drawing/2014/main" id="{3AE4865D-C8E4-B2B0-2E07-ADC1E6502234}"/>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4" name="Footer Placeholder 3">
            <a:extLst>
              <a:ext uri="{FF2B5EF4-FFF2-40B4-BE49-F238E27FC236}">
                <a16:creationId xmlns:a16="http://schemas.microsoft.com/office/drawing/2014/main" id="{AFEAB236-CC4D-8FEB-2517-6A0919FA4B33}"/>
              </a:ext>
            </a:extLst>
          </p:cNvPr>
          <p:cNvSpPr>
            <a:spLocks noGrp="1"/>
          </p:cNvSpPr>
          <p:nvPr>
            <p:ph type="ftr" sz="quarter" idx="11"/>
          </p:nvPr>
        </p:nvSpPr>
        <p:spPr/>
        <p:txBody>
          <a:bodyPr/>
          <a:lstStyle/>
          <a:p>
            <a:endParaRPr lang="fa-IR"/>
          </a:p>
        </p:txBody>
      </p:sp>
      <p:sp>
        <p:nvSpPr>
          <p:cNvPr id="5" name="Slide Number Placeholder 4">
            <a:extLst>
              <a:ext uri="{FF2B5EF4-FFF2-40B4-BE49-F238E27FC236}">
                <a16:creationId xmlns:a16="http://schemas.microsoft.com/office/drawing/2014/main" id="{60B8095C-06E2-8275-7B60-DE1AEF038BC2}"/>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8907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B057AD-4623-7101-2AB5-7EF9E5DAC39C}"/>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3" name="Footer Placeholder 2">
            <a:extLst>
              <a:ext uri="{FF2B5EF4-FFF2-40B4-BE49-F238E27FC236}">
                <a16:creationId xmlns:a16="http://schemas.microsoft.com/office/drawing/2014/main" id="{1B45758D-5222-D496-3267-BCF1A05DDE25}"/>
              </a:ext>
            </a:extLst>
          </p:cNvPr>
          <p:cNvSpPr>
            <a:spLocks noGrp="1"/>
          </p:cNvSpPr>
          <p:nvPr>
            <p:ph type="ftr" sz="quarter" idx="11"/>
          </p:nvPr>
        </p:nvSpPr>
        <p:spPr/>
        <p:txBody>
          <a:bodyPr/>
          <a:lstStyle/>
          <a:p>
            <a:endParaRPr lang="fa-IR"/>
          </a:p>
        </p:txBody>
      </p:sp>
      <p:sp>
        <p:nvSpPr>
          <p:cNvPr id="4" name="Slide Number Placeholder 3">
            <a:extLst>
              <a:ext uri="{FF2B5EF4-FFF2-40B4-BE49-F238E27FC236}">
                <a16:creationId xmlns:a16="http://schemas.microsoft.com/office/drawing/2014/main" id="{B8EFE050-2EB3-49CC-87BD-207C4DC59A39}"/>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3279639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53BB8-D8D0-40C7-02D4-ECED30D73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Content Placeholder 2">
            <a:extLst>
              <a:ext uri="{FF2B5EF4-FFF2-40B4-BE49-F238E27FC236}">
                <a16:creationId xmlns:a16="http://schemas.microsoft.com/office/drawing/2014/main" id="{7EE92046-3FD7-9BB7-7BB4-3BCCBE42B4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Text Placeholder 3">
            <a:extLst>
              <a:ext uri="{FF2B5EF4-FFF2-40B4-BE49-F238E27FC236}">
                <a16:creationId xmlns:a16="http://schemas.microsoft.com/office/drawing/2014/main" id="{3794F389-516B-59ED-E9CC-BF9AE7CB0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22DDA-5F34-2951-9C8A-6AB853D50A80}"/>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6" name="Footer Placeholder 5">
            <a:extLst>
              <a:ext uri="{FF2B5EF4-FFF2-40B4-BE49-F238E27FC236}">
                <a16:creationId xmlns:a16="http://schemas.microsoft.com/office/drawing/2014/main" id="{64BF0B96-9956-3D57-896C-9DC3EC984D9B}"/>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81E182C2-EC33-851A-815E-DA74F9F59A87}"/>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281194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34E-E22E-15CD-6E00-5DFE26B5AF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a-IR"/>
          </a:p>
        </p:txBody>
      </p:sp>
      <p:sp>
        <p:nvSpPr>
          <p:cNvPr id="3" name="Picture Placeholder 2">
            <a:extLst>
              <a:ext uri="{FF2B5EF4-FFF2-40B4-BE49-F238E27FC236}">
                <a16:creationId xmlns:a16="http://schemas.microsoft.com/office/drawing/2014/main" id="{F4203378-8F98-7C52-1262-9D3894F1A3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a-IR"/>
          </a:p>
        </p:txBody>
      </p:sp>
      <p:sp>
        <p:nvSpPr>
          <p:cNvPr id="4" name="Text Placeholder 3">
            <a:extLst>
              <a:ext uri="{FF2B5EF4-FFF2-40B4-BE49-F238E27FC236}">
                <a16:creationId xmlns:a16="http://schemas.microsoft.com/office/drawing/2014/main" id="{8C3BF3A8-A106-4612-BB34-DE1C3397A9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8DC3B1-893C-035E-1F03-780CDCF29BE0}"/>
              </a:ext>
            </a:extLst>
          </p:cNvPr>
          <p:cNvSpPr>
            <a:spLocks noGrp="1"/>
          </p:cNvSpPr>
          <p:nvPr>
            <p:ph type="dt" sz="half" idx="10"/>
          </p:nvPr>
        </p:nvSpPr>
        <p:spPr/>
        <p:txBody>
          <a:bodyPr/>
          <a:lstStyle/>
          <a:p>
            <a:fld id="{3624E1D2-6C11-4455-BBAD-57BDCFF54459}" type="datetimeFigureOut">
              <a:rPr lang="fa-IR" smtClean="0"/>
              <a:t>13/10/1446</a:t>
            </a:fld>
            <a:endParaRPr lang="fa-IR"/>
          </a:p>
        </p:txBody>
      </p:sp>
      <p:sp>
        <p:nvSpPr>
          <p:cNvPr id="6" name="Footer Placeholder 5">
            <a:extLst>
              <a:ext uri="{FF2B5EF4-FFF2-40B4-BE49-F238E27FC236}">
                <a16:creationId xmlns:a16="http://schemas.microsoft.com/office/drawing/2014/main" id="{A1A91093-DC99-49CD-8D63-DC4256015B6F}"/>
              </a:ext>
            </a:extLst>
          </p:cNvPr>
          <p:cNvSpPr>
            <a:spLocks noGrp="1"/>
          </p:cNvSpPr>
          <p:nvPr>
            <p:ph type="ftr" sz="quarter" idx="11"/>
          </p:nvPr>
        </p:nvSpPr>
        <p:spPr/>
        <p:txBody>
          <a:bodyPr/>
          <a:lstStyle/>
          <a:p>
            <a:endParaRPr lang="fa-IR"/>
          </a:p>
        </p:txBody>
      </p:sp>
      <p:sp>
        <p:nvSpPr>
          <p:cNvPr id="7" name="Slide Number Placeholder 6">
            <a:extLst>
              <a:ext uri="{FF2B5EF4-FFF2-40B4-BE49-F238E27FC236}">
                <a16:creationId xmlns:a16="http://schemas.microsoft.com/office/drawing/2014/main" id="{77AA5C93-119C-699B-DF11-98E4DD6D6856}"/>
              </a:ext>
            </a:extLst>
          </p:cNvPr>
          <p:cNvSpPr>
            <a:spLocks noGrp="1"/>
          </p:cNvSpPr>
          <p:nvPr>
            <p:ph type="sldNum" sz="quarter" idx="12"/>
          </p:nvPr>
        </p:nvSpPr>
        <p:spPr/>
        <p:txBody>
          <a:bodyPr/>
          <a:lstStyle/>
          <a:p>
            <a:fld id="{69CD8DFA-A8A2-4AFD-AC08-BBA0AF24A4D2}" type="slidenum">
              <a:rPr lang="fa-IR" smtClean="0"/>
              <a:t>‹#›</a:t>
            </a:fld>
            <a:endParaRPr lang="fa-IR"/>
          </a:p>
        </p:txBody>
      </p:sp>
    </p:spTree>
    <p:extLst>
      <p:ext uri="{BB962C8B-B14F-4D97-AF65-F5344CB8AC3E}">
        <p14:creationId xmlns:p14="http://schemas.microsoft.com/office/powerpoint/2010/main" val="683572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6A41D-0C0F-7A8A-1DD4-28D04E153A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a-IR"/>
          </a:p>
        </p:txBody>
      </p:sp>
      <p:sp>
        <p:nvSpPr>
          <p:cNvPr id="3" name="Text Placeholder 2">
            <a:extLst>
              <a:ext uri="{FF2B5EF4-FFF2-40B4-BE49-F238E27FC236}">
                <a16:creationId xmlns:a16="http://schemas.microsoft.com/office/drawing/2014/main" id="{89F40EA8-972E-18CD-5136-3E10984B38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a-IR"/>
          </a:p>
        </p:txBody>
      </p:sp>
      <p:sp>
        <p:nvSpPr>
          <p:cNvPr id="4" name="Date Placeholder 3">
            <a:extLst>
              <a:ext uri="{FF2B5EF4-FFF2-40B4-BE49-F238E27FC236}">
                <a16:creationId xmlns:a16="http://schemas.microsoft.com/office/drawing/2014/main" id="{EAC6992A-2362-9BB0-3F9C-45CF6793CA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24E1D2-6C11-4455-BBAD-57BDCFF54459}" type="datetimeFigureOut">
              <a:rPr lang="fa-IR" smtClean="0"/>
              <a:t>13/10/1446</a:t>
            </a:fld>
            <a:endParaRPr lang="fa-IR"/>
          </a:p>
        </p:txBody>
      </p:sp>
      <p:sp>
        <p:nvSpPr>
          <p:cNvPr id="5" name="Footer Placeholder 4">
            <a:extLst>
              <a:ext uri="{FF2B5EF4-FFF2-40B4-BE49-F238E27FC236}">
                <a16:creationId xmlns:a16="http://schemas.microsoft.com/office/drawing/2014/main" id="{5064DC9D-3D3F-25AD-9AED-753968FE91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a-IR"/>
          </a:p>
        </p:txBody>
      </p:sp>
      <p:sp>
        <p:nvSpPr>
          <p:cNvPr id="6" name="Slide Number Placeholder 5">
            <a:extLst>
              <a:ext uri="{FF2B5EF4-FFF2-40B4-BE49-F238E27FC236}">
                <a16:creationId xmlns:a16="http://schemas.microsoft.com/office/drawing/2014/main" id="{377F7D4D-257C-66E2-714C-8D8E5D52F8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CD8DFA-A8A2-4AFD-AC08-BBA0AF24A4D2}" type="slidenum">
              <a:rPr lang="fa-IR" smtClean="0"/>
              <a:t>‹#›</a:t>
            </a:fld>
            <a:endParaRPr lang="fa-IR"/>
          </a:p>
        </p:txBody>
      </p:sp>
    </p:spTree>
    <p:extLst>
      <p:ext uri="{BB962C8B-B14F-4D97-AF65-F5344CB8AC3E}">
        <p14:creationId xmlns:p14="http://schemas.microsoft.com/office/powerpoint/2010/main" val="1989253819"/>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a-I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B874D-C518-4106-FD7E-45F02E595A61}"/>
              </a:ext>
            </a:extLst>
          </p:cNvPr>
          <p:cNvSpPr>
            <a:spLocks noGrp="1"/>
          </p:cNvSpPr>
          <p:nvPr>
            <p:ph type="title"/>
          </p:nvPr>
        </p:nvSpPr>
        <p:spPr>
          <a:xfrm>
            <a:off x="4545106" y="1773095"/>
            <a:ext cx="2516918" cy="583253"/>
          </a:xfrm>
        </p:spPr>
        <p:txBody>
          <a:bodyPr>
            <a:noAutofit/>
          </a:bodyPr>
          <a:lstStyle/>
          <a:p>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فصل 3</a:t>
            </a:r>
            <a:br>
              <a:rPr lang="en-US" sz="6000" dirty="0">
                <a:solidFill>
                  <a:srgbClr val="7030A0"/>
                </a:solidFill>
                <a:effectLst/>
                <a:latin typeface="Calibri" panose="020F0502020204030204" pitchFamily="34" charset="0"/>
                <a:ea typeface="Calibri" panose="020F0502020204030204" pitchFamily="34" charset="0"/>
                <a:cs typeface="Arial" panose="020B0604020202020204" pitchFamily="34" charset="0"/>
              </a:rPr>
            </a:br>
            <a:endParaRPr lang="fa-IR" sz="6000" dirty="0">
              <a:solidFill>
                <a:srgbClr val="7030A0"/>
              </a:solidFill>
            </a:endParaRPr>
          </a:p>
        </p:txBody>
      </p:sp>
      <p:sp>
        <p:nvSpPr>
          <p:cNvPr id="3" name="Content Placeholder 2">
            <a:extLst>
              <a:ext uri="{FF2B5EF4-FFF2-40B4-BE49-F238E27FC236}">
                <a16:creationId xmlns:a16="http://schemas.microsoft.com/office/drawing/2014/main" id="{ADF7FB58-F803-CDEB-35A8-42376A26254D}"/>
              </a:ext>
            </a:extLst>
          </p:cNvPr>
          <p:cNvSpPr>
            <a:spLocks noGrp="1"/>
          </p:cNvSpPr>
          <p:nvPr>
            <p:ph idx="1"/>
          </p:nvPr>
        </p:nvSpPr>
        <p:spPr>
          <a:xfrm>
            <a:off x="2782382" y="2735656"/>
            <a:ext cx="6627235" cy="1626833"/>
          </a:xfrm>
        </p:spPr>
        <p:txBody>
          <a:bodyPr>
            <a:normAutofit fontScale="85000" lnSpcReduction="20000"/>
          </a:bodyPr>
          <a:lstStyle/>
          <a:p>
            <a:pPr marL="0" marR="0" indent="0" algn="ctr" rtl="1">
              <a:lnSpc>
                <a:spcPct val="107000"/>
              </a:lnSpc>
              <a:spcBef>
                <a:spcPts val="0"/>
              </a:spcBef>
              <a:spcAft>
                <a:spcPts val="800"/>
              </a:spcAft>
              <a:buNone/>
            </a:pPr>
            <a:r>
              <a:rPr lang="fa-IR" sz="6000" b="1" dirty="0">
                <a:ln>
                  <a:noFill/>
                </a:ln>
                <a:solidFill>
                  <a:srgbClr val="7030A0"/>
                </a:solidFill>
                <a:effectLst>
                  <a:reflection blurRad="6350" stA="53000" endA="300" endPos="35500" dir="5400000" sy="-90000" algn="bl"/>
                </a:effectLst>
                <a:latin typeface="Wingdings 3" panose="05040102010807070707" pitchFamily="18" charset="2"/>
                <a:ea typeface="Calibri" panose="020F0502020204030204" pitchFamily="34" charset="0"/>
                <a:cs typeface="2  Titr" panose="00000700000000000000" pitchFamily="2" charset="-78"/>
              </a:rPr>
              <a:t>برنامه‌سازی شئ‌گرا در </a:t>
            </a:r>
            <a:r>
              <a:rPr lang="en-US"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JAVA</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Arial" panose="020B0604020202020204" pitchFamily="34" charset="0"/>
              </a:rPr>
              <a:t> </a:t>
            </a:r>
            <a:r>
              <a:rPr lang="fa-IR" sz="6000" b="1" dirty="0">
                <a:ln>
                  <a:noFill/>
                </a:ln>
                <a:solidFill>
                  <a:srgbClr val="7030A0"/>
                </a:solidFill>
                <a:effectLst>
                  <a:reflection blurRad="6350" stA="53000" endA="300" endPos="35500" dir="5400000" sy="-90000" algn="bl"/>
                </a:effectLst>
                <a:latin typeface="Times New Roman" panose="02020603050405020304" pitchFamily="18" charset="0"/>
                <a:ea typeface="Yu Gothic UI Light" panose="020B0300000000000000" pitchFamily="34" charset="-128"/>
                <a:cs typeface="2  Titr" panose="00000700000000000000" pitchFamily="2" charset="-78"/>
              </a:rPr>
              <a:t>(ادامه)</a:t>
            </a:r>
            <a:endParaRPr lang="en-US" sz="6000" dirty="0">
              <a:solidFill>
                <a:srgbClr val="7030A0"/>
              </a:solidFill>
              <a:effectLst/>
              <a:latin typeface="Calibri" panose="020F0502020204030204" pitchFamily="34" charset="0"/>
              <a:ea typeface="Calibri" panose="020F0502020204030204" pitchFamily="34" charset="0"/>
              <a:cs typeface="2  Titr" panose="00000700000000000000" pitchFamily="2" charset="-78"/>
            </a:endParaRPr>
          </a:p>
          <a:p>
            <a:endParaRPr lang="fa-IR" dirty="0"/>
          </a:p>
        </p:txBody>
      </p:sp>
      <p:sp>
        <p:nvSpPr>
          <p:cNvPr id="4" name="Slide Number Placeholder 3">
            <a:extLst>
              <a:ext uri="{FF2B5EF4-FFF2-40B4-BE49-F238E27FC236}">
                <a16:creationId xmlns:a16="http://schemas.microsoft.com/office/drawing/2014/main" id="{24C3BB70-8373-7B06-3B4F-3907DEEEB088}"/>
              </a:ext>
            </a:extLst>
          </p:cNvPr>
          <p:cNvSpPr>
            <a:spLocks noGrp="1"/>
          </p:cNvSpPr>
          <p:nvPr>
            <p:ph type="sldNum" sz="quarter" idx="12"/>
          </p:nvPr>
        </p:nvSpPr>
        <p:spPr/>
        <p:txBody>
          <a:bodyPr/>
          <a:lstStyle/>
          <a:p>
            <a:fld id="{21C7DF5F-4BF1-494D-A836-53F226D76E52}" type="slidenum">
              <a:rPr lang="en-US" smtClean="0"/>
              <a:t>1</a:t>
            </a:fld>
            <a:endParaRPr lang="en-US"/>
          </a:p>
        </p:txBody>
      </p:sp>
    </p:spTree>
    <p:extLst>
      <p:ext uri="{BB962C8B-B14F-4D97-AF65-F5344CB8AC3E}">
        <p14:creationId xmlns:p14="http://schemas.microsoft.com/office/powerpoint/2010/main" val="15441355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63194-DF9F-AB75-86A1-6A7F3EAE1075}"/>
              </a:ext>
            </a:extLst>
          </p:cNvPr>
          <p:cNvSpPr>
            <a:spLocks noGrp="1"/>
          </p:cNvSpPr>
          <p:nvPr>
            <p:ph idx="1"/>
          </p:nvPr>
        </p:nvSpPr>
        <p:spPr>
          <a:xfrm>
            <a:off x="143435" y="1048871"/>
            <a:ext cx="11905130" cy="5128092"/>
          </a:xfrm>
        </p:spPr>
        <p:txBody>
          <a:bodyPr/>
          <a:lstStyle/>
          <a:p>
            <a:pPr algn="r" rtl="1">
              <a:lnSpc>
                <a:spcPct val="115000"/>
              </a:lnSpc>
              <a:spcBef>
                <a:spcPts val="0"/>
              </a:spcBef>
              <a:spcAft>
                <a:spcPts val="1000"/>
              </a:spcAft>
            </a:pPr>
            <a:r>
              <a:rPr lang="fa-IR" dirty="0">
                <a:effectLst/>
                <a:latin typeface="Calibri" panose="020F0502020204030204" pitchFamily="34" charset="0"/>
                <a:ea typeface="Calibri" panose="020F0502020204030204" pitchFamily="34" charset="0"/>
                <a:cs typeface="B Homa" panose="00000400000000000000" pitchFamily="2" charset="-78"/>
              </a:rPr>
              <a:t>کلاس </a:t>
            </a:r>
            <a:r>
              <a:rPr lang="en-US" dirty="0" err="1">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RandomGeneration</a:t>
            </a:r>
            <a:r>
              <a:rPr lang="fa-IR" dirty="0">
                <a:solidFill>
                  <a:srgbClr val="000000"/>
                </a:solidFill>
                <a:effectLst/>
                <a:latin typeface="Courier New" panose="02070309020205020404" pitchFamily="49" charset="0"/>
                <a:ea typeface="Times New Roman" panose="02020603050405020304" pitchFamily="18"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Homa" panose="00000400000000000000" pitchFamily="2" charset="-78"/>
              </a:rPr>
              <a:t>یک شئ </a:t>
            </a:r>
            <a:r>
              <a:rPr lang="en-US" dirty="0">
                <a:effectLst/>
                <a:latin typeface="Calibri" panose="020F0502020204030204" pitchFamily="34" charset="0"/>
                <a:ea typeface="Calibri" panose="020F0502020204030204" pitchFamily="34" charset="0"/>
                <a:cs typeface="B Homa" panose="00000400000000000000" pitchFamily="2" charset="-78"/>
              </a:rPr>
              <a:t>Random</a:t>
            </a:r>
            <a:r>
              <a:rPr lang="fa-IR" dirty="0">
                <a:effectLst/>
                <a:latin typeface="Calibri" panose="020F0502020204030204" pitchFamily="34" charset="0"/>
                <a:ea typeface="Calibri" panose="020F0502020204030204" pitchFamily="34" charset="0"/>
                <a:cs typeface="B Homa" panose="00000400000000000000" pitchFamily="2" charset="-78"/>
              </a:rPr>
              <a:t> را مقداردهی اولیه نموده و ده عدد تصادفی بین 1 و 100 تولید می‌کند.</a:t>
            </a:r>
          </a:p>
          <a:p>
            <a:pPr marL="0" marR="0" indent="0" algn="r" rtl="1">
              <a:lnSpc>
                <a:spcPct val="115000"/>
              </a:lnSpc>
              <a:spcBef>
                <a:spcPts val="0"/>
              </a:spcBef>
              <a:spcAft>
                <a:spcPts val="1000"/>
              </a:spcAft>
              <a:buNone/>
            </a:pPr>
            <a:endParaRPr lang="fa-IR" dirty="0">
              <a:latin typeface="Calibri" panose="020F0502020204030204" pitchFamily="34" charset="0"/>
              <a:ea typeface="Calibri" panose="020F0502020204030204" pitchFamily="34" charset="0"/>
              <a:cs typeface="B Homa" panose="00000400000000000000" pitchFamily="2" charset="-78"/>
            </a:endParaRPr>
          </a:p>
          <a:p>
            <a:pPr marL="0" marR="0" indent="0" algn="r"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pic>
        <p:nvPicPr>
          <p:cNvPr id="5" name="Picture 4">
            <a:extLst>
              <a:ext uri="{FF2B5EF4-FFF2-40B4-BE49-F238E27FC236}">
                <a16:creationId xmlns:a16="http://schemas.microsoft.com/office/drawing/2014/main" id="{EA20CE0B-683D-C762-2BD3-2B5FF17F2CD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24543" y="2247858"/>
            <a:ext cx="8049442" cy="2959353"/>
          </a:xfrm>
          <a:prstGeom prst="rect">
            <a:avLst/>
          </a:prstGeom>
        </p:spPr>
      </p:pic>
      <p:sp>
        <p:nvSpPr>
          <p:cNvPr id="7" name="TextBox 6">
            <a:extLst>
              <a:ext uri="{FF2B5EF4-FFF2-40B4-BE49-F238E27FC236}">
                <a16:creationId xmlns:a16="http://schemas.microsoft.com/office/drawing/2014/main" id="{A22C2C0B-A5BE-D0DD-35C4-114C47CAE3F1}"/>
              </a:ext>
            </a:extLst>
          </p:cNvPr>
          <p:cNvSpPr txBox="1"/>
          <p:nvPr/>
        </p:nvSpPr>
        <p:spPr>
          <a:xfrm>
            <a:off x="143434" y="5310125"/>
            <a:ext cx="9233647" cy="954107"/>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با وارد نمودن یک </a:t>
            </a:r>
            <a:r>
              <a:rPr lang="en-US" sz="2800" dirty="0">
                <a:effectLst/>
                <a:latin typeface="Times New Roman" panose="02020603050405020304" pitchFamily="18" charset="0"/>
                <a:ea typeface="Calibri" panose="020F0502020204030204" pitchFamily="34" charset="0"/>
                <a:cs typeface="B Nazanin" panose="00000400000000000000" pitchFamily="2" charset="-78"/>
              </a:rPr>
              <a:t>seed</a:t>
            </a:r>
            <a:r>
              <a:rPr lang="fa-IR" sz="2800" dirty="0">
                <a:effectLst/>
                <a:latin typeface="Calibri" panose="020F0502020204030204" pitchFamily="34" charset="0"/>
                <a:ea typeface="Calibri" panose="020F0502020204030204" pitchFamily="34" charset="0"/>
                <a:cs typeface="B Nazanin" panose="00000400000000000000" pitchFamily="2" charset="-78"/>
              </a:rPr>
              <a:t> واحد به عنوان عدد صحیحی از نوع </a:t>
            </a:r>
            <a:r>
              <a:rPr lang="en-US" sz="2800" dirty="0">
                <a:effectLst/>
                <a:latin typeface="Times New Roman" panose="02020603050405020304" pitchFamily="18" charset="0"/>
                <a:ea typeface="Calibri" panose="020F0502020204030204" pitchFamily="34" charset="0"/>
                <a:cs typeface="B Nazanin" panose="00000400000000000000" pitchFamily="2" charset="-78"/>
              </a:rPr>
              <a:t>long</a:t>
            </a:r>
            <a:r>
              <a:rPr lang="fa-IR" sz="2800" dirty="0">
                <a:effectLst/>
                <a:latin typeface="Calibri" panose="020F0502020204030204" pitchFamily="34" charset="0"/>
                <a:ea typeface="Calibri" panose="020F0502020204030204" pitchFamily="34" charset="0"/>
                <a:cs typeface="B Nazanin" panose="00000400000000000000" pitchFamily="2" charset="-78"/>
              </a:rPr>
              <a:t> به داخل آرگومان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Random(…) </a:t>
            </a:r>
            <a:r>
              <a:rPr lang="fa-IR" sz="2800" dirty="0">
                <a:effectLst/>
                <a:latin typeface="Times New Roman" panose="02020603050405020304" pitchFamily="18" charset="0"/>
                <a:ea typeface="Calibri" panose="020F0502020204030204" pitchFamily="34" charset="0"/>
                <a:cs typeface="B Nazanin" panose="00000400000000000000" pitchFamily="2" charset="-78"/>
              </a:rPr>
              <a:t> در هر بار اجرا اعداد تصادفی یکنواخت تولید می‌شود.</a:t>
            </a:r>
            <a:endParaRPr lang="fa-IR" sz="2800" dirty="0">
              <a:cs typeface="B Nazanin" panose="00000400000000000000" pitchFamily="2" charset="-78"/>
            </a:endParaRPr>
          </a:p>
        </p:txBody>
      </p:sp>
      <p:sp>
        <p:nvSpPr>
          <p:cNvPr id="2" name="Title 1">
            <a:extLst>
              <a:ext uri="{FF2B5EF4-FFF2-40B4-BE49-F238E27FC236}">
                <a16:creationId xmlns:a16="http://schemas.microsoft.com/office/drawing/2014/main" id="{ED63B071-F0AE-0CFB-6FBF-208D881809EA}"/>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4" name="TextBox 3">
            <a:extLst>
              <a:ext uri="{FF2B5EF4-FFF2-40B4-BE49-F238E27FC236}">
                <a16:creationId xmlns:a16="http://schemas.microsoft.com/office/drawing/2014/main" id="{D3354CAB-B842-903C-5E3B-6705FE0C7290}"/>
              </a:ext>
            </a:extLst>
          </p:cNvPr>
          <p:cNvSpPr txBox="1"/>
          <p:nvPr/>
        </p:nvSpPr>
        <p:spPr>
          <a:xfrm>
            <a:off x="10099082" y="2257303"/>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5165DB8D-07B9-E79C-1935-9B3167D5A16B}"/>
              </a:ext>
            </a:extLst>
          </p:cNvPr>
          <p:cNvSpPr/>
          <p:nvPr/>
        </p:nvSpPr>
        <p:spPr>
          <a:xfrm rot="5400000">
            <a:off x="10271697" y="322650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9" name="Picture 8">
            <a:extLst>
              <a:ext uri="{FF2B5EF4-FFF2-40B4-BE49-F238E27FC236}">
                <a16:creationId xmlns:a16="http://schemas.microsoft.com/office/drawing/2014/main" id="{550DB962-D2AC-2EC5-62F4-E231A8118E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16641" y="4027007"/>
            <a:ext cx="2410944" cy="2668113"/>
          </a:xfrm>
          <a:prstGeom prst="rect">
            <a:avLst/>
          </a:prstGeom>
        </p:spPr>
      </p:pic>
    </p:spTree>
    <p:extLst>
      <p:ext uri="{BB962C8B-B14F-4D97-AF65-F5344CB8AC3E}">
        <p14:creationId xmlns:p14="http://schemas.microsoft.com/office/powerpoint/2010/main" val="242616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61364" y="1141160"/>
            <a:ext cx="11869271" cy="4085263"/>
          </a:xfrm>
        </p:spPr>
        <p:txBody>
          <a:bodyPr>
            <a:noAutofit/>
          </a:bodyPr>
          <a:lstStyle/>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رشته‌ها 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خودشان شئ هستند. </a:t>
            </a: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در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java.lang</a:t>
            </a:r>
            <a:r>
              <a:rPr lang="fa-IR" dirty="0">
                <a:effectLst/>
                <a:latin typeface="Times New Roman" panose="02020603050405020304" pitchFamily="18" charset="0"/>
                <a:ea typeface="Calibri" panose="020F0502020204030204" pitchFamily="34" charset="0"/>
                <a:cs typeface="B Nazanin" panose="00000400000000000000" pitchFamily="2" charset="-78"/>
              </a:rPr>
              <a:t> قرار دارد و لذا به طور خودکار در هر برنامه </a:t>
            </a:r>
            <a:r>
              <a:rPr lang="en-US" dirty="0">
                <a:effectLst/>
                <a:latin typeface="Times New Roman" panose="02020603050405020304" pitchFamily="18" charset="0"/>
                <a:ea typeface="Calibri" panose="020F0502020204030204" pitchFamily="34" charset="0"/>
                <a:cs typeface="B Nazanin" panose="00000400000000000000" pitchFamily="2" charset="-78"/>
              </a:rPr>
              <a:t>import</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می‌شود. </a:t>
            </a: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effectLst/>
                <a:latin typeface="B Nazanin" panose="00000400000000000000" pitchFamily="2" charset="-78"/>
                <a:ea typeface="Calibri" panose="020F0502020204030204" pitchFamily="34" charset="0"/>
                <a:cs typeface="B Nazanin" panose="00000400000000000000" pitchFamily="2" charset="-78"/>
              </a:rPr>
              <a:t>مانند همه‌ی اشیا مقداردهی اولیه‌ی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با استفاده از عملگر </a:t>
            </a:r>
            <a:r>
              <a:rPr lang="en-US" dirty="0">
                <a:effectLst/>
                <a:latin typeface="Times New Roman" panose="02020603050405020304" pitchFamily="18" charset="0"/>
                <a:ea typeface="Calibri" panose="020F0502020204030204" pitchFamily="34" charset="0"/>
                <a:cs typeface="B Nazanin" panose="00000400000000000000" pitchFamily="2" charset="-78"/>
              </a:rPr>
              <a:t>new</a:t>
            </a:r>
            <a:r>
              <a:rPr lang="fa-IR" dirty="0">
                <a:effectLst/>
                <a:latin typeface="Times New Roman" panose="02020603050405020304" pitchFamily="18" charset="0"/>
                <a:ea typeface="Calibri" panose="020F0502020204030204" pitchFamily="34" charset="0"/>
                <a:cs typeface="B Nazanin" panose="00000400000000000000" pitchFamily="2" charset="-78"/>
              </a:rPr>
              <a:t> انجام می پذیرد، مانند: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B Nazanin" panose="00000400000000000000" pitchFamily="2" charset="-78"/>
              </a:rPr>
              <a:t>String </a:t>
            </a:r>
            <a:r>
              <a:rPr lang="en-US" dirty="0" err="1">
                <a:effectLst/>
                <a:latin typeface="Courier New" panose="02070309020205020404" pitchFamily="49" charset="0"/>
                <a:ea typeface="Calibri" panose="020F0502020204030204" pitchFamily="34" charset="0"/>
                <a:cs typeface="B Nazanin" panose="00000400000000000000" pitchFamily="2" charset="-78"/>
              </a:rPr>
              <a:t>myString</a:t>
            </a:r>
            <a:r>
              <a:rPr lang="en-US" dirty="0">
                <a:effectLst/>
                <a:latin typeface="Courier New" panose="02070309020205020404" pitchFamily="49" charset="0"/>
                <a:ea typeface="Calibri" panose="020F0502020204030204" pitchFamily="34" charset="0"/>
                <a:cs typeface="B Nazanin" panose="00000400000000000000" pitchFamily="2" charset="-78"/>
              </a:rPr>
              <a:t> = new String("Java Course");</a:t>
            </a: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52012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A761EB-C7A1-831B-2F56-4F8E40B80C1F}"/>
              </a:ext>
            </a:extLst>
          </p:cNvPr>
          <p:cNvSpPr>
            <a:spLocks noGrp="1"/>
          </p:cNvSpPr>
          <p:nvPr>
            <p:ph idx="1"/>
          </p:nvPr>
        </p:nvSpPr>
        <p:spPr>
          <a:xfrm>
            <a:off x="1" y="762444"/>
            <a:ext cx="12048564" cy="5848668"/>
          </a:xfrm>
        </p:spPr>
        <p:txBody>
          <a:bodyPr>
            <a:noAutofit/>
          </a:bodyPr>
          <a:lstStyle/>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آن جا که اشیای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خیلی مورد استفاده هستند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Times New Roman" panose="02020603050405020304" pitchFamily="18" charset="0"/>
                <a:ea typeface="Calibri" panose="020F0502020204030204" pitchFamily="34" charset="0"/>
                <a:cs typeface="B Nazanin" panose="00000400000000000000" pitchFamily="2" charset="-78"/>
              </a:rPr>
              <a:t> شکل کوتاه تری از مقداردهی اولیه‌ی </a:t>
            </a:r>
            <a:r>
              <a:rPr lang="en-US" dirty="0">
                <a:effectLst/>
                <a:latin typeface="Times New Roman" panose="02020603050405020304" pitchFamily="18" charset="0"/>
                <a:ea typeface="Calibri" panose="020F0502020204030204" pitchFamily="34" charset="0"/>
                <a:cs typeface="B Nazanin" panose="00000400000000000000" pitchFamily="2" charset="-78"/>
              </a:rPr>
              <a:t>String</a:t>
            </a:r>
            <a:r>
              <a:rPr lang="fa-IR" dirty="0">
                <a:effectLst/>
                <a:latin typeface="Times New Roman" panose="02020603050405020304" pitchFamily="18" charset="0"/>
                <a:ea typeface="Calibri" panose="020F0502020204030204" pitchFamily="34" charset="0"/>
                <a:cs typeface="B Nazanin" panose="00000400000000000000" pitchFamily="2" charset="-78"/>
              </a:rPr>
              <a:t> را ارائه می‌کند.</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دستورالعمل</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indent="0" algn="l" rtl="1">
              <a:lnSpc>
                <a:spcPct val="115000"/>
              </a:lnSpc>
              <a:spcBef>
                <a:spcPts val="0"/>
              </a:spcBef>
              <a:spcAft>
                <a:spcPts val="1000"/>
              </a:spcAft>
              <a:buNone/>
            </a:pPr>
            <a:r>
              <a:rPr lang="en-US" dirty="0">
                <a:effectLst/>
                <a:latin typeface="Courier New" panose="02070309020205020404" pitchFamily="49" charset="0"/>
                <a:ea typeface="Calibri" panose="020F0502020204030204" pitchFamily="34" charset="0"/>
                <a:cs typeface="Courier New" panose="02070309020205020404" pitchFamily="49" charset="0"/>
              </a:rPr>
              <a:t>String </a:t>
            </a:r>
            <a:r>
              <a:rPr lang="en-US" dirty="0" err="1">
                <a:effectLst/>
                <a:latin typeface="Courier New" panose="02070309020205020404" pitchFamily="49" charset="0"/>
                <a:ea typeface="Calibri" panose="020F0502020204030204" pitchFamily="34" charset="0"/>
                <a:cs typeface="Courier New" panose="02070309020205020404" pitchFamily="49" charset="0"/>
              </a:rPr>
              <a:t>myString</a:t>
            </a:r>
            <a:r>
              <a:rPr lang="en-US" dirty="0">
                <a:effectLst/>
                <a:latin typeface="Courier New" panose="02070309020205020404" pitchFamily="49" charset="0"/>
                <a:ea typeface="Calibri" panose="020F0502020204030204" pitchFamily="34" charset="0"/>
                <a:cs typeface="Courier New" panose="02070309020205020404" pitchFamily="49" charset="0"/>
              </a:rPr>
              <a:t> = "Java Course";</a:t>
            </a:r>
          </a:p>
          <a:p>
            <a:pPr marL="0" marR="0" indent="0" algn="r"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آدرس عبارت </a:t>
            </a:r>
            <a:r>
              <a:rPr lang="en-US" dirty="0">
                <a:effectLst/>
                <a:latin typeface="Times New Roman" panose="02020603050405020304" pitchFamily="18" charset="0"/>
                <a:ea typeface="Calibri" panose="020F0502020204030204" pitchFamily="34" charset="0"/>
                <a:cs typeface="B Nazanin" panose="00000400000000000000" pitchFamily="2" charset="-78"/>
              </a:rPr>
              <a:t>"Java Course" </a:t>
            </a:r>
            <a:r>
              <a:rPr lang="fa-IR" dirty="0">
                <a:effectLst/>
                <a:latin typeface="Times New Roman" panose="02020603050405020304" pitchFamily="18" charset="0"/>
                <a:ea typeface="Calibri" panose="020F0502020204030204" pitchFamily="34" charset="0"/>
                <a:cs typeface="B Nazanin" panose="00000400000000000000" pitchFamily="2" charset="-78"/>
              </a:rPr>
              <a:t> را به مرجع </a:t>
            </a:r>
            <a:r>
              <a:rPr lang="en-US" dirty="0" err="1">
                <a:effectLst/>
                <a:latin typeface="Times New Roman" panose="02020603050405020304" pitchFamily="18" charset="0"/>
                <a:ea typeface="Calibri" panose="020F0502020204030204" pitchFamily="34" charset="0"/>
                <a:cs typeface="B Nazanin" panose="00000400000000000000" pitchFamily="2" charset="-78"/>
              </a:rPr>
              <a:t>myString</a:t>
            </a:r>
            <a:r>
              <a:rPr lang="fa-IR" dirty="0">
                <a:effectLst/>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cs typeface="B Nazanin" panose="00000400000000000000" pitchFamily="2" charset="-78"/>
            </a:endParaRPr>
          </a:p>
        </p:txBody>
      </p:sp>
      <p:sp>
        <p:nvSpPr>
          <p:cNvPr id="4" name="Title 1">
            <a:extLst>
              <a:ext uri="{FF2B5EF4-FFF2-40B4-BE49-F238E27FC236}">
                <a16:creationId xmlns:a16="http://schemas.microsoft.com/office/drawing/2014/main" id="{A1241138-C880-A0DA-75BD-1384C799DB87}"/>
              </a:ext>
            </a:extLst>
          </p:cNvPr>
          <p:cNvSpPr txBox="1">
            <a:spLocks/>
          </p:cNvSpPr>
          <p:nvPr/>
        </p:nvSpPr>
        <p:spPr>
          <a:xfrm>
            <a:off x="4469608" y="-35859"/>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3432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arn(inVertical)">
                                      <p:cBhvr>
                                        <p:cTn id="18"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1353670" y="1201270"/>
            <a:ext cx="10721789" cy="5396754"/>
          </a:xfrm>
        </p:spPr>
        <p:txBody>
          <a:bodyPr>
            <a:norm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a:effectLst/>
                <a:latin typeface="Times New Roman" panose="02020603050405020304" pitchFamily="18" charset="0"/>
                <a:ea typeface="Calibri" panose="020F0502020204030204" pitchFamily="34" charset="0"/>
                <a:cs typeface="Arial" panose="020B0604020202020204" pitchFamily="34" charset="0"/>
              </a:rPr>
              <a:t>int length()</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s.length</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B Nazanin" panose="00000400000000000000" pitchFamily="2" charset="-78"/>
              </a:rPr>
              <a:t> تعداد کاراکترهای رشته‌ی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charAt</a:t>
            </a:r>
            <a:r>
              <a:rPr lang="en-US" dirty="0">
                <a:effectLst/>
                <a:latin typeface="Times New Roman" panose="02020603050405020304" pitchFamily="18" charset="0"/>
                <a:ea typeface="Calibri" panose="020F0502020204030204" pitchFamily="34" charset="0"/>
                <a:cs typeface="Arial" panose="020B0604020202020204" pitchFamily="34" charset="0"/>
              </a:rPr>
              <a:t>(int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s.charAt</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کاراکتر موجود در مکان </a:t>
            </a:r>
            <a:r>
              <a:rPr lang="en-US" dirty="0" err="1">
                <a:effectLst/>
                <a:latin typeface="Times New Roman" panose="02020603050405020304" pitchFamily="18" charset="0"/>
                <a:ea typeface="Calibri" panose="020F0502020204030204" pitchFamily="34" charset="0"/>
                <a:cs typeface="Arial" panose="020B0604020202020204" pitchFamily="34" charset="0"/>
              </a:rPr>
              <a:t>i</a:t>
            </a:r>
            <a:r>
              <a:rPr lang="fa-IR" dirty="0">
                <a:effectLst/>
                <a:latin typeface="Times New Roman" panose="02020603050405020304" pitchFamily="18" charset="0"/>
                <a:ea typeface="Calibri" panose="020F0502020204030204" pitchFamily="34" charset="0"/>
                <a:cs typeface="B Nazanin" panose="00000400000000000000" pitchFamily="2" charset="-78"/>
              </a:rPr>
              <a:t>ام</a:t>
            </a:r>
            <a:r>
              <a:rPr lang="fa-IR" dirty="0">
                <a:effectLst/>
                <a:latin typeface="Calibri" panose="020F0502020204030204" pitchFamily="34" charset="0"/>
                <a:ea typeface="Calibri" panose="020F0502020204030204" pitchFamily="34" charset="0"/>
                <a:cs typeface="B Nazanin" panose="00000400000000000000" pitchFamily="2" charset="-78"/>
              </a:rPr>
              <a:t> را برمی‌گرداند. </a:t>
            </a: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buFont typeface="Wingdings" panose="05000000000000000000" pitchFamily="2" charset="2"/>
              <a:buChar char="Ø"/>
            </a:pPr>
            <a:r>
              <a:rPr lang="fa-IR" sz="2800" dirty="0">
                <a:effectLst/>
                <a:latin typeface="Calibri" panose="020F0502020204030204" pitchFamily="34" charset="0"/>
                <a:ea typeface="Calibri" panose="020F0502020204030204" pitchFamily="34" charset="0"/>
                <a:cs typeface="B Nazanin" panose="00000400000000000000" pitchFamily="2" charset="-78"/>
              </a:rPr>
              <a:t> فراخوانی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charAt</a:t>
            </a:r>
            <a:r>
              <a:rPr lang="fa-IR" sz="2800" dirty="0">
                <a:effectLst/>
                <a:latin typeface="Calibri" panose="020F0502020204030204" pitchFamily="34" charset="0"/>
                <a:ea typeface="Calibri" panose="020F0502020204030204" pitchFamily="34" charset="0"/>
                <a:cs typeface="B Nazanin" panose="00000400000000000000" pitchFamily="2" charset="-78"/>
              </a:rPr>
              <a:t> برای یک مکان ناموجود منجر به خطا در زمان اجرا خواهد شد.</a:t>
            </a:r>
            <a:endParaRPr lang="fa-IR" dirty="0"/>
          </a:p>
        </p:txBody>
      </p:sp>
      <p:sp>
        <p:nvSpPr>
          <p:cNvPr id="4" name="Title 1">
            <a:extLst>
              <a:ext uri="{FF2B5EF4-FFF2-40B4-BE49-F238E27FC236}">
                <a16:creationId xmlns:a16="http://schemas.microsoft.com/office/drawing/2014/main" id="{55DDAAFA-5455-7616-FB27-B9AF69F506F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32769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DE71E9-72AE-41C7-B74A-90724961F8F5}"/>
              </a:ext>
            </a:extLst>
          </p:cNvPr>
          <p:cNvSpPr>
            <a:spLocks noGrp="1"/>
          </p:cNvSpPr>
          <p:nvPr>
            <p:ph idx="1"/>
          </p:nvPr>
        </p:nvSpPr>
        <p:spPr>
          <a:xfrm>
            <a:off x="286871" y="1093694"/>
            <a:ext cx="11797553" cy="5692589"/>
          </a:xfrm>
        </p:spPr>
        <p:txBody>
          <a:bodyPr>
            <a:normAutofit/>
          </a:bodyPr>
          <a:lstStyle/>
          <a:p>
            <a:pPr marL="342900" indent="-342900" algn="just" rtl="1">
              <a:lnSpc>
                <a:spcPct val="115000"/>
              </a:lnSpc>
              <a:spcBef>
                <a:spcPts val="0"/>
              </a:spcBef>
              <a:spcAft>
                <a:spcPts val="1000"/>
              </a:spcAft>
              <a:buFont typeface="Symbol" panose="05050102010706020507" pitchFamily="18" charset="2"/>
              <a:buChar char=""/>
            </a:pPr>
            <a:r>
              <a:rPr lang="en-US" sz="2800" dirty="0">
                <a:effectLst/>
                <a:latin typeface="Times New Roman" panose="02020603050405020304" pitchFamily="18" charset="0"/>
                <a:ea typeface="Calibri" panose="020F0502020204030204" pitchFamily="34" charset="0"/>
                <a:cs typeface="Arial" panose="020B0604020202020204" pitchFamily="34" charset="0"/>
              </a:rPr>
              <a:t>substring(int a, int b)</a:t>
            </a:r>
            <a:r>
              <a:rPr lang="fa-IR" sz="2800" dirty="0">
                <a:effectLst/>
                <a:latin typeface="CourierPSPro-Regular"/>
                <a:ea typeface="Calibri" panose="020F0502020204030204" pitchFamily="34" charset="0"/>
                <a:cs typeface="B Nazanin" panose="00000400000000000000" pitchFamily="2" charset="-78"/>
              </a:rPr>
              <a:t>: زیررشته‌ای از یک رشته که ابتدای آن اندیس </a:t>
            </a:r>
            <a:r>
              <a:rPr lang="en-US" sz="2800" dirty="0">
                <a:effectLst/>
                <a:latin typeface="CourierPSPro-Regular"/>
                <a:ea typeface="Calibri" panose="020F0502020204030204" pitchFamily="34" charset="0"/>
                <a:cs typeface="B Nazanin" panose="00000400000000000000" pitchFamily="2" charset="-78"/>
              </a:rPr>
              <a:t>a</a:t>
            </a:r>
            <a:r>
              <a:rPr lang="fa-IR" sz="2800" dirty="0">
                <a:effectLst/>
                <a:latin typeface="CourierPSPro-Regular"/>
                <a:ea typeface="Calibri" panose="020F0502020204030204" pitchFamily="34" charset="0"/>
                <a:cs typeface="B Nazanin" panose="00000400000000000000" pitchFamily="2" charset="-78"/>
              </a:rPr>
              <a:t>ام و انتهایش اندیس      </a:t>
            </a:r>
            <a:r>
              <a:rPr lang="en-US" sz="2800" dirty="0">
                <a:effectLst/>
                <a:latin typeface="CourierPSPro-Regular"/>
                <a:ea typeface="Calibri" panose="020F0502020204030204" pitchFamily="34" charset="0"/>
                <a:cs typeface="B Nazanin" panose="00000400000000000000" pitchFamily="2" charset="-78"/>
              </a:rPr>
              <a:t>(b-1)</a:t>
            </a:r>
            <a:r>
              <a:rPr lang="fa-IR" sz="2800" dirty="0">
                <a:effectLst/>
                <a:latin typeface="CourierPSPro-Regular"/>
                <a:ea typeface="Calibri" panose="020F0502020204030204" pitchFamily="34" charset="0"/>
                <a:cs typeface="B Nazanin" panose="00000400000000000000" pitchFamily="2" charset="-78"/>
              </a:rPr>
              <a:t>ام است را برمی‌گرداند.</a:t>
            </a:r>
            <a:endParaRPr lang="en-US" sz="2800" dirty="0">
              <a:effectLst/>
              <a:latin typeface="CourierPSPro-Regular"/>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endParaRPr lang="fa-IR" sz="2800" dirty="0">
              <a:effectLst/>
              <a:latin typeface="CourierPSPro-Regular"/>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sz="2800" dirty="0">
                <a:solidFill>
                  <a:srgbClr val="000000"/>
                </a:solidFill>
                <a:effectLst/>
                <a:latin typeface="CourierPSPro-Regular"/>
                <a:ea typeface="Calibri" panose="020F0502020204030204" pitchFamily="34" charset="0"/>
                <a:cs typeface="B Nazanin" panose="00000400000000000000" pitchFamily="2" charset="-78"/>
              </a:rPr>
              <a:t>دقت کنید که دومین مقداری که به متد </a:t>
            </a:r>
            <a:r>
              <a:rPr lang="en-US" sz="2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می‌گذرانید باید یکی پس از انتهای زیررشته‌ای که می‌خواهید تشکیل دهید باشد.</a:t>
            </a:r>
          </a:p>
          <a:p>
            <a:pPr marL="0" marR="0" algn="r" rtl="1">
              <a:lnSpc>
                <a:spcPct val="115000"/>
              </a:lnSpc>
              <a:spcBef>
                <a:spcPts val="0"/>
              </a:spcBef>
              <a:spcAft>
                <a:spcPts val="1000"/>
              </a:spcAft>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حقیقت با متد </a:t>
            </a:r>
            <a:r>
              <a:rPr lang="en-US" sz="2800" dirty="0">
                <a:effectLst/>
                <a:latin typeface="Times New Roman" panose="02020603050405020304" pitchFamily="18" charset="0"/>
                <a:ea typeface="Calibri" panose="020F0502020204030204" pitchFamily="34" charset="0"/>
                <a:cs typeface="Arial" panose="020B0604020202020204" pitchFamily="34" charset="0"/>
              </a:rPr>
              <a:t>substring</a:t>
            </a:r>
            <a:r>
              <a:rPr lang="fa-IR" sz="2800" dirty="0">
                <a:effectLst/>
                <a:latin typeface="Calibri" panose="020F0502020204030204" pitchFamily="34" charset="0"/>
                <a:ea typeface="Calibri" panose="020F0502020204030204" pitchFamily="34" charset="0"/>
                <a:cs typeface="B Nazanin" panose="00000400000000000000" pitchFamily="2" charset="-78"/>
              </a:rPr>
              <a:t> می توان مکان دقیقا بعد انتهای رشته را وارد نمود و نمی‌توان برای اندیسی ورای آن سوال کرد.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70AA4B63-EA97-A293-E726-0000FFA74979}"/>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42306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88258" y="923809"/>
            <a:ext cx="11681012" cy="4665685"/>
          </a:xfrm>
        </p:spPr>
        <p:txBody>
          <a:bodyPr>
            <a:noAutofit/>
          </a:bodyPr>
          <a:lstStyle/>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boolean</a:t>
            </a:r>
            <a:r>
              <a:rPr lang="en-US" dirty="0">
                <a:effectLst/>
                <a:latin typeface="Times New Roman" panose="02020603050405020304" pitchFamily="18" charset="0"/>
                <a:ea typeface="Calibri" panose="020F0502020204030204" pitchFamily="34" charset="0"/>
                <a:cs typeface="Arial" panose="020B0604020202020204" pitchFamily="34" charset="0"/>
              </a:rPr>
              <a:t> equals(…)</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در صورتی که رشته‌های </a:t>
            </a:r>
            <a:r>
              <a:rPr lang="en-US" dirty="0">
                <a:effectLst/>
                <a:latin typeface="Times New Roman" panose="02020603050405020304" pitchFamily="18" charset="0"/>
                <a:ea typeface="Calibri" panose="020F0502020204030204" pitchFamily="34" charset="0"/>
                <a:cs typeface="Arial" panose="020B0604020202020204" pitchFamily="34" charset="0"/>
              </a:rPr>
              <a:t>s</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یکسان باشند </a:t>
            </a:r>
            <a:r>
              <a:rPr lang="en-US" dirty="0" err="1">
                <a:effectLst/>
                <a:latin typeface="Times New Roman" panose="02020603050405020304" pitchFamily="18" charset="0"/>
                <a:ea typeface="Calibri" panose="020F0502020204030204" pitchFamily="34" charset="0"/>
                <a:cs typeface="Arial" panose="020B0604020202020204" pitchFamily="34" charset="0"/>
              </a:rPr>
              <a:t>s.equals</a:t>
            </a:r>
            <a:r>
              <a:rPr lang="en-US" dirty="0">
                <a:effectLst/>
                <a:latin typeface="Times New Roman" panose="02020603050405020304" pitchFamily="18" charset="0"/>
                <a:ea typeface="Calibri" panose="020F0502020204030204" pitchFamily="34" charset="0"/>
                <a:cs typeface="Arial" panose="020B0604020202020204" pitchFamily="34" charset="0"/>
              </a:rPr>
              <a:t>(t)</a:t>
            </a:r>
            <a:r>
              <a:rPr lang="fa-IR" dirty="0">
                <a:effectLst/>
                <a:latin typeface="Calibri" panose="020F0502020204030204" pitchFamily="34" charset="0"/>
                <a:ea typeface="Calibri" panose="020F0502020204030204" pitchFamily="34" charset="0"/>
                <a:cs typeface="B Nazanin" panose="00000400000000000000" pitchFamily="2" charset="-78"/>
              </a:rPr>
              <a:t> مقدار </a:t>
            </a:r>
            <a:r>
              <a:rPr lang="en-US" dirty="0">
                <a:effectLst/>
                <a:latin typeface="Times New Roman" panose="02020603050405020304" pitchFamily="18" charset="0"/>
                <a:ea typeface="Calibri" panose="020F0502020204030204" pitchFamily="34" charset="0"/>
                <a:cs typeface="Arial" panose="020B0604020202020204" pitchFamily="34" charset="0"/>
              </a:rPr>
              <a:t>true</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a:t>
            </a:r>
            <a:r>
              <a:rPr lang="en-US" dirty="0" err="1">
                <a:latin typeface="Times New Roman" panose="02020603050405020304" pitchFamily="18" charset="0"/>
                <a:ea typeface="Calibri" panose="020F0502020204030204" pitchFamily="34" charset="0"/>
                <a:cs typeface="Arial" panose="020B0604020202020204" pitchFamily="34" charset="0"/>
              </a:rPr>
              <a:t>concat</a:t>
            </a:r>
            <a:r>
              <a:rPr lang="en-US" dirty="0">
                <a:latin typeface="Times New Roman" panose="02020603050405020304" pitchFamily="18" charset="0"/>
                <a:ea typeface="Calibri" panose="020F0502020204030204" pitchFamily="34" charset="0"/>
                <a:cs typeface="Arial" panose="020B0604020202020204" pitchFamily="34" charset="0"/>
              </a:rPr>
              <a:t>(String t)</a:t>
            </a:r>
            <a:r>
              <a:rPr lang="fa-IR" dirty="0">
                <a:latin typeface="Calibri" panose="020F0502020204030204" pitchFamily="34" charset="0"/>
                <a:ea typeface="Calibri" panose="020F0502020204030204" pitchFamily="34" charset="0"/>
                <a:cs typeface="Times New Roman" panose="02020603050405020304" pitchFamily="18" charset="0"/>
              </a:rPr>
              <a:t>: </a:t>
            </a:r>
            <a:r>
              <a:rPr lang="en-US" dirty="0" err="1">
                <a:latin typeface="Times New Roman" panose="02020603050405020304" pitchFamily="18" charset="0"/>
                <a:ea typeface="Calibri" panose="020F0502020204030204" pitchFamily="34" charset="0"/>
                <a:cs typeface="Arial" panose="020B0604020202020204" pitchFamily="34" charset="0"/>
              </a:rPr>
              <a:t>s.concat</a:t>
            </a:r>
            <a:r>
              <a:rPr lang="en-US" dirty="0">
                <a:latin typeface="Times New Roman" panose="02020603050405020304" pitchFamily="18" charset="0"/>
                <a:ea typeface="Calibri" panose="020F0502020204030204" pitchFamily="34" charset="0"/>
                <a:cs typeface="Arial" panose="020B0604020202020204" pitchFamily="34" charset="0"/>
              </a:rPr>
              <a:t>(t) </a:t>
            </a:r>
            <a:r>
              <a:rPr lang="fa-IR" dirty="0">
                <a:latin typeface="Times New Roman" panose="02020603050405020304" pitchFamily="18" charset="0"/>
                <a:ea typeface="Calibri" panose="020F050202020403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رشته‌ی </a:t>
            </a:r>
            <a:r>
              <a:rPr lang="en-US" dirty="0">
                <a:latin typeface="Times New Roman" panose="02020603050405020304" pitchFamily="18" charset="0"/>
                <a:ea typeface="Calibri" panose="020F0502020204030204" pitchFamily="34" charset="0"/>
                <a:cs typeface="B Nazanin" panose="00000400000000000000" pitchFamily="2" charset="-78"/>
              </a:rPr>
              <a:t>t</a:t>
            </a:r>
            <a:r>
              <a:rPr lang="fa-IR" dirty="0">
                <a:latin typeface="Times New Roman" panose="02020603050405020304" pitchFamily="18" charset="0"/>
                <a:ea typeface="Calibri" panose="020F0502020204030204" pitchFamily="34" charset="0"/>
                <a:cs typeface="B Nazanin" panose="00000400000000000000" pitchFamily="2" charset="-78"/>
              </a:rPr>
              <a:t> را به رشته‌ی </a:t>
            </a:r>
            <a:r>
              <a:rPr lang="en-US" dirty="0">
                <a:latin typeface="Times New Roman" panose="02020603050405020304" pitchFamily="18" charset="0"/>
                <a:ea typeface="Calibri" panose="020F0502020204030204" pitchFamily="34" charset="0"/>
                <a:cs typeface="B Nazanin" panose="00000400000000000000" pitchFamily="2" charset="-78"/>
              </a:rPr>
              <a:t>s</a:t>
            </a:r>
            <a:r>
              <a:rPr lang="fa-IR" dirty="0">
                <a:latin typeface="Times New Roman" panose="02020603050405020304" pitchFamily="18" charset="0"/>
                <a:ea typeface="Calibri" panose="020F0502020204030204" pitchFamily="34" charset="0"/>
                <a:cs typeface="B Nazanin" panose="00000400000000000000" pitchFamily="2" charset="-78"/>
              </a:rPr>
              <a:t> الحاق می‌کند.</a:t>
            </a:r>
          </a:p>
          <a:p>
            <a:pPr marL="342900" indent="-342900" algn="just" rtl="1">
              <a:lnSpc>
                <a:spcPct val="115000"/>
              </a:lnSpc>
              <a:spcBef>
                <a:spcPts val="0"/>
              </a:spcBef>
              <a:spcAft>
                <a:spcPts val="1000"/>
              </a:spcAft>
              <a:buFont typeface="Symbol" panose="05050102010706020507" pitchFamily="18" charset="2"/>
              <a:buChar char=""/>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String format ()</a:t>
            </a:r>
            <a:r>
              <a:rPr lang="fa-IR" dirty="0">
                <a:latin typeface="Calibri" panose="020F0502020204030204" pitchFamily="34" charset="0"/>
                <a:ea typeface="Calibri" panose="020F0502020204030204" pitchFamily="34" charset="0"/>
                <a:cs typeface="Times New Roman" panose="02020603050405020304" pitchFamily="18" charset="0"/>
              </a:rPr>
              <a:t>:</a:t>
            </a:r>
            <a:r>
              <a:rPr lang="fa-IR" dirty="0">
                <a:latin typeface="Calibri" panose="020F0502020204030204" pitchFamily="34" charset="0"/>
                <a:ea typeface="Calibri" panose="020F0502020204030204" pitchFamily="34" charset="0"/>
                <a:cs typeface="B Nazanin" panose="00000400000000000000" pitchFamily="2" charset="-78"/>
              </a:rPr>
              <a:t> مشابه دستور </a:t>
            </a:r>
            <a:r>
              <a:rPr lang="en-US" dirty="0" err="1">
                <a:latin typeface="Times New Roman" panose="02020603050405020304" pitchFamily="18" charset="0"/>
                <a:ea typeface="Calibri" panose="020F0502020204030204" pitchFamily="34" charset="0"/>
                <a:cs typeface="Arial" panose="020B0604020202020204" pitchFamily="34" charset="0"/>
              </a:rPr>
              <a:t>System.out.printf</a:t>
            </a:r>
            <a:r>
              <a:rPr lang="fa-IR" dirty="0">
                <a:latin typeface="Calibri" panose="020F0502020204030204" pitchFamily="34" charset="0"/>
                <a:ea typeface="Calibri" panose="020F0502020204030204" pitchFamily="34" charset="0"/>
                <a:cs typeface="B Nazanin" panose="00000400000000000000" pitchFamily="2" charset="-78"/>
              </a:rPr>
              <a:t> عمل کرده و رشته‌ی فرمت‌شده را برمی‌گرداند.</a:t>
            </a:r>
          </a:p>
          <a:p>
            <a:pPr marL="34290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indent="-342900" algn="just" rtl="1">
              <a:lnSpc>
                <a:spcPct val="115000"/>
              </a:lnSpc>
              <a:spcBef>
                <a:spcPts val="0"/>
              </a:spcBef>
              <a:spcAft>
                <a:spcPts val="1000"/>
              </a:spcAft>
              <a:buFont typeface="Symbol" panose="05050102010706020507" pitchFamily="18" charset="2"/>
              <a:buChar char=""/>
            </a:pPr>
            <a:r>
              <a:rPr lang="en-US" dirty="0">
                <a:latin typeface="Times New Roman" panose="02020603050405020304" pitchFamily="18" charset="0"/>
                <a:ea typeface="Calibri" panose="020F0502020204030204" pitchFamily="34" charset="0"/>
                <a:cs typeface="Arial" panose="020B0604020202020204" pitchFamily="34" charset="0"/>
              </a:rPr>
              <a:t>replace(s1, s2)</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کل رخدادهای زیررشته‌ی </a:t>
            </a:r>
            <a:r>
              <a:rPr lang="en-US" dirty="0">
                <a:latin typeface="Times New Roman" panose="02020603050405020304" pitchFamily="18" charset="0"/>
                <a:ea typeface="Calibri" panose="020F0502020204030204" pitchFamily="34" charset="0"/>
                <a:cs typeface="Arial" panose="020B0604020202020204" pitchFamily="34" charset="0"/>
              </a:rPr>
              <a:t>s1</a:t>
            </a:r>
            <a:r>
              <a:rPr lang="fa-IR" dirty="0">
                <a:latin typeface="Calibri" panose="020F0502020204030204" pitchFamily="34" charset="0"/>
                <a:ea typeface="Calibri" panose="020F0502020204030204" pitchFamily="34" charset="0"/>
                <a:cs typeface="B Nazanin" panose="00000400000000000000" pitchFamily="2" charset="-78"/>
              </a:rPr>
              <a:t> را با </a:t>
            </a:r>
            <a:r>
              <a:rPr lang="en-US" dirty="0">
                <a:latin typeface="Times New Roman" panose="02020603050405020304" pitchFamily="18" charset="0"/>
                <a:ea typeface="Calibri" panose="020F0502020204030204" pitchFamily="34" charset="0"/>
                <a:cs typeface="Arial" panose="020B0604020202020204" pitchFamily="34" charset="0"/>
              </a:rPr>
              <a:t>s2</a:t>
            </a:r>
            <a:r>
              <a:rPr lang="fa-IR" dirty="0">
                <a:latin typeface="Calibri" panose="020F0502020204030204" pitchFamily="34" charset="0"/>
                <a:ea typeface="Calibri" panose="020F0502020204030204" pitchFamily="34" charset="0"/>
                <a:cs typeface="B Nazanin" panose="00000400000000000000" pitchFamily="2" charset="-78"/>
              </a:rPr>
              <a:t> جایگزین می‌کند.</a:t>
            </a:r>
          </a:p>
        </p:txBody>
      </p:sp>
      <p:sp>
        <p:nvSpPr>
          <p:cNvPr id="4" name="Title 1">
            <a:extLst>
              <a:ext uri="{FF2B5EF4-FFF2-40B4-BE49-F238E27FC236}">
                <a16:creationId xmlns:a16="http://schemas.microsoft.com/office/drawing/2014/main" id="{5E16CD0F-F011-790A-94BC-B3B05C837370}"/>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603296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arn(inVertic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wheel(1)">
                                      <p:cBhvr>
                                        <p:cTn id="17" dur="2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DFE928-C8EA-4B93-A448-47017ED6B9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2083" y="1039978"/>
            <a:ext cx="9782199" cy="4303060"/>
          </a:xfrm>
        </p:spPr>
      </p:pic>
      <p:sp>
        <p:nvSpPr>
          <p:cNvPr id="2" name="Title 1">
            <a:extLst>
              <a:ext uri="{FF2B5EF4-FFF2-40B4-BE49-F238E27FC236}">
                <a16:creationId xmlns:a16="http://schemas.microsoft.com/office/drawing/2014/main" id="{0CF681C5-A7BC-2467-7D16-AE8842E11162}"/>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3" name="TextBox 2">
            <a:extLst>
              <a:ext uri="{FF2B5EF4-FFF2-40B4-BE49-F238E27FC236}">
                <a16:creationId xmlns:a16="http://schemas.microsoft.com/office/drawing/2014/main" id="{1A167448-5157-5108-D7A2-68025F5C3757}"/>
              </a:ext>
            </a:extLst>
          </p:cNvPr>
          <p:cNvSpPr txBox="1"/>
          <p:nvPr/>
        </p:nvSpPr>
        <p:spPr>
          <a:xfrm>
            <a:off x="9039366" y="2918622"/>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4" name="Arrow: Right 3">
            <a:extLst>
              <a:ext uri="{FF2B5EF4-FFF2-40B4-BE49-F238E27FC236}">
                <a16:creationId xmlns:a16="http://schemas.microsoft.com/office/drawing/2014/main" id="{35724C4F-5D42-FDDD-62E9-2D9BEEEFED71}"/>
              </a:ext>
            </a:extLst>
          </p:cNvPr>
          <p:cNvSpPr/>
          <p:nvPr/>
        </p:nvSpPr>
        <p:spPr>
          <a:xfrm rot="5400000">
            <a:off x="9126351" y="383293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pic>
        <p:nvPicPr>
          <p:cNvPr id="7" name="Picture 6">
            <a:extLst>
              <a:ext uri="{FF2B5EF4-FFF2-40B4-BE49-F238E27FC236}">
                <a16:creationId xmlns:a16="http://schemas.microsoft.com/office/drawing/2014/main" id="{ADAAC735-DE85-C9DE-6AC0-A0DC08944E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4661" y="4550809"/>
            <a:ext cx="5125256" cy="2062797"/>
          </a:xfrm>
          <a:prstGeom prst="rect">
            <a:avLst/>
          </a:prstGeom>
        </p:spPr>
      </p:pic>
    </p:spTree>
    <p:extLst>
      <p:ext uri="{BB962C8B-B14F-4D97-AF65-F5344CB8AC3E}">
        <p14:creationId xmlns:p14="http://schemas.microsoft.com/office/powerpoint/2010/main" val="59691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5E339A-570C-A3E5-9457-C14ADEC9CC61}"/>
              </a:ext>
            </a:extLst>
          </p:cNvPr>
          <p:cNvSpPr>
            <a:spLocks noGrp="1"/>
          </p:cNvSpPr>
          <p:nvPr>
            <p:ph idx="1"/>
          </p:nvPr>
        </p:nvSpPr>
        <p:spPr>
          <a:xfrm>
            <a:off x="143435" y="816233"/>
            <a:ext cx="11793071" cy="5880402"/>
          </a:xfrm>
        </p:spPr>
        <p:txBody>
          <a:bodyPr>
            <a:noAutofit/>
          </a:bodyPr>
          <a:lstStyle/>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indexOf</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Times New Roman" panose="02020603050405020304" pitchFamily="18" charset="0"/>
                <a:ea typeface="Calibri" panose="020F0502020204030204" pitchFamily="34" charset="0"/>
                <a:cs typeface="B Nazanin" panose="00000400000000000000" pitchFamily="2" charset="-78"/>
              </a:rPr>
              <a:t>در صورتی که آرگومان رشته باشد</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اندیس </a:t>
            </a:r>
            <a:r>
              <a:rPr lang="fa-IR" i="1" dirty="0">
                <a:latin typeface="Calibri" panose="020F0502020204030204" pitchFamily="34" charset="0"/>
                <a:ea typeface="Calibri" panose="020F0502020204030204" pitchFamily="34" charset="0"/>
                <a:cs typeface="B Nazanin" panose="00000400000000000000" pitchFamily="2" charset="-78"/>
              </a:rPr>
              <a:t>ابتدای</a:t>
            </a:r>
            <a:r>
              <a:rPr lang="fa-IR" dirty="0">
                <a:latin typeface="Calibri" panose="020F0502020204030204" pitchFamily="34" charset="0"/>
                <a:ea typeface="Calibri" panose="020F0502020204030204" pitchFamily="34" charset="0"/>
                <a:cs typeface="B Nazanin" panose="00000400000000000000" pitchFamily="2" charset="-78"/>
              </a:rPr>
              <a:t> اولین رخداد آن و اگر کاراکتر باشد اندیس اولین رخداد آن را برمی‌گرداند و در صورتی که آرگومان موجود نباشد 1- برمی‌گرداند.</a:t>
            </a:r>
            <a:endParaRPr lang="fa-IR" dirty="0"/>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toLowerCase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a:t>
            </a:r>
            <a:r>
              <a:rPr lang="fa-IR" dirty="0">
                <a:latin typeface="Calibri" panose="020F0502020204030204" pitchFamily="34" charset="0"/>
                <a:ea typeface="Calibri" panose="020F0502020204030204" pitchFamily="34" charset="0"/>
                <a:cs typeface="B Nazanin" panose="00000400000000000000" pitchFamily="2" charset="-78"/>
              </a:rPr>
              <a:t>برمی‌گرداند که </a:t>
            </a:r>
            <a:r>
              <a:rPr lang="fa-IR" dirty="0">
                <a:effectLst/>
                <a:latin typeface="Calibri" panose="020F0502020204030204" pitchFamily="34" charset="0"/>
                <a:ea typeface="Calibri" panose="020F0502020204030204" pitchFamily="34" charset="0"/>
                <a:cs typeface="B Nazanin" panose="00000400000000000000" pitchFamily="2" charset="-78"/>
              </a:rPr>
              <a:t>تمام حروفش کوچک هستند.</a:t>
            </a: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effectLst/>
                <a:latin typeface="Times New Roman" panose="02020603050405020304" pitchFamily="18" charset="0"/>
                <a:ea typeface="Calibri" panose="020F0502020204030204" pitchFamily="34" charset="0"/>
                <a:cs typeface="Arial" panose="020B0604020202020204" pitchFamily="34" charset="0"/>
              </a:rPr>
              <a:t>toUpperCase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Calibri" panose="020F0502020204030204" pitchFamily="34" charset="0"/>
                <a:ea typeface="Calibri" panose="020F0502020204030204" pitchFamily="34" charset="0"/>
                <a:cs typeface="Times New Roman" panose="02020603050405020304" pitchFamily="18"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رشته‌ای برمی‌گرداند که تمام حروفش بزرگ هستند.</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en-US" dirty="0" err="1">
                <a:latin typeface="Times New Roman" panose="02020603050405020304" pitchFamily="18" charset="0"/>
                <a:ea typeface="Calibri" panose="020F0502020204030204" pitchFamily="34" charset="0"/>
                <a:cs typeface="Arial" panose="020B0604020202020204" pitchFamily="34" charset="0"/>
              </a:rPr>
              <a:t>startsWith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آغاز می‌شود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en-US" dirty="0" err="1">
                <a:latin typeface="Times New Roman" panose="02020603050405020304" pitchFamily="18" charset="0"/>
                <a:ea typeface="Calibri" panose="020F0502020204030204" pitchFamily="34" charset="0"/>
                <a:cs typeface="Arial" panose="020B0604020202020204" pitchFamily="34" charset="0"/>
              </a:rPr>
              <a:t>endsWith</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Times New Roman" panose="02020603050405020304" pitchFamily="18" charset="0"/>
              </a:rPr>
              <a:t>: </a:t>
            </a:r>
            <a:r>
              <a:rPr lang="fa-IR" dirty="0">
                <a:latin typeface="Calibri" panose="020F0502020204030204" pitchFamily="34" charset="0"/>
                <a:ea typeface="Calibri" panose="020F0502020204030204" pitchFamily="34" charset="0"/>
                <a:cs typeface="B Nazanin" panose="00000400000000000000" pitchFamily="2" charset="-78"/>
              </a:rPr>
              <a:t>بررسی می‌کند که آیا رشته با متن </a:t>
            </a:r>
            <a:r>
              <a:rPr lang="en-US" dirty="0">
                <a:latin typeface="Times New Roman" panose="02020603050405020304" pitchFamily="18" charset="0"/>
                <a:ea typeface="Calibri" panose="020F0502020204030204" pitchFamily="34" charset="0"/>
                <a:cs typeface="Arial" panose="020B0604020202020204" pitchFamily="34" charset="0"/>
              </a:rPr>
              <a:t>text</a:t>
            </a:r>
            <a:r>
              <a:rPr lang="fa-IR" dirty="0">
                <a:latin typeface="Calibri" panose="020F0502020204030204" pitchFamily="34" charset="0"/>
                <a:ea typeface="Calibri" panose="020F0502020204030204" pitchFamily="34" charset="0"/>
                <a:cs typeface="B Nazanin" panose="00000400000000000000" pitchFamily="2" charset="-78"/>
              </a:rPr>
              <a:t> پایان می‌پذیرد یا خیر.</a:t>
            </a:r>
          </a:p>
          <a:p>
            <a:pPr marL="342900" marR="0" lvl="0" indent="-342900" algn="just" rtl="1">
              <a:lnSpc>
                <a:spcPct val="115000"/>
              </a:lnSpc>
              <a:spcBef>
                <a:spcPts val="0"/>
              </a:spcBef>
              <a:spcAft>
                <a:spcPts val="1000"/>
              </a:spcAft>
              <a:buFont typeface="Symbol" panose="05050102010706020507" pitchFamily="18" charset="2"/>
              <a:buChar char=""/>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BB3430AF-F068-A50C-3305-D947850BD2C6}"/>
              </a:ext>
            </a:extLst>
          </p:cNvPr>
          <p:cNvSpPr txBox="1">
            <a:spLocks/>
          </p:cNvSpPr>
          <p:nvPr/>
        </p:nvSpPr>
        <p:spPr>
          <a:xfrm>
            <a:off x="2545976" y="161365"/>
            <a:ext cx="647251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چند نمونه از متدهای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38680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B00BF-AC83-CBBE-0A56-A6C02AFCAE8B}"/>
              </a:ext>
            </a:extLst>
          </p:cNvPr>
          <p:cNvSpPr>
            <a:spLocks noGrp="1"/>
          </p:cNvSpPr>
          <p:nvPr>
            <p:ph idx="1"/>
          </p:nvPr>
        </p:nvSpPr>
        <p:spPr>
          <a:xfrm>
            <a:off x="125506" y="1057836"/>
            <a:ext cx="11779623" cy="5800164"/>
          </a:xfrm>
        </p:spPr>
        <p:txBody>
          <a:bodyPr>
            <a:normAutofit/>
          </a:bodyPr>
          <a:lstStyle/>
          <a:p>
            <a:pPr algn="just" rtl="1"/>
            <a:r>
              <a:rPr lang="fa-IR" dirty="0">
                <a:cs typeface="B Nazanin" panose="00000400000000000000" pitchFamily="2" charset="-78"/>
              </a:rPr>
              <a:t>رشته‌ها در جاوا تغییرناپذیرند، بدین معنا که هنگامی که ساخته شوند مقادیرشان هرگز قابل تغییر نیست.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Mj_Elegant Bold" panose="020A0503020102020204" pitchFamily="18" charset="-78"/>
              </a:rPr>
              <a:t>پس چگونه از متدهایی چون </a:t>
            </a:r>
            <a:r>
              <a:rPr lang="en-US" dirty="0" err="1">
                <a:latin typeface="Baskerville BT" panose="02020602070506020303" pitchFamily="18" charset="0"/>
                <a:cs typeface="Mj_Elegant Bold" panose="020A0503020102020204" pitchFamily="18" charset="-78"/>
              </a:rPr>
              <a:t>toUpperCase</a:t>
            </a:r>
            <a:r>
              <a:rPr lang="fa-IR" dirty="0">
                <a:cs typeface="Mj_Elegant Bold" panose="020A0503020102020204" pitchFamily="18" charset="-78"/>
              </a:rPr>
              <a:t> و </a:t>
            </a:r>
            <a:r>
              <a:rPr lang="en-US" dirty="0" err="1">
                <a:latin typeface="Baskerville BT" panose="02020602070506020303" pitchFamily="18" charset="0"/>
                <a:cs typeface="Mj_Elegant Bold" panose="020A0503020102020204" pitchFamily="18" charset="-78"/>
              </a:rPr>
              <a:t>toLowerCase</a:t>
            </a:r>
            <a:r>
              <a:rPr lang="en-US" dirty="0">
                <a:cs typeface="Mj_Elegant Bold" panose="020A0503020102020204" pitchFamily="18" charset="-78"/>
              </a:rPr>
              <a:t> </a:t>
            </a:r>
            <a:r>
              <a:rPr lang="fa-IR" dirty="0">
                <a:cs typeface="Mj_Elegant Bold" panose="020A0503020102020204" pitchFamily="18" charset="-78"/>
              </a:rPr>
              <a:t> پشتیبانی می‌کنند؟</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endParaRPr lang="fa-IR" dirty="0">
              <a:cs typeface="B Nazanin" panose="00000400000000000000" pitchFamily="2" charset="-78"/>
            </a:endParaRPr>
          </a:p>
          <a:p>
            <a:pPr algn="just" rtl="1"/>
            <a:r>
              <a:rPr lang="fa-IR" dirty="0">
                <a:cs typeface="B Nazanin" panose="00000400000000000000" pitchFamily="2" charset="-78"/>
              </a:rPr>
              <a:t>این متدها شئ رشته‌ی داده شده را تغییر نمی‌دهند، بلکه یک رشته‌ی جدید برمی‌گردانند. </a:t>
            </a:r>
          </a:p>
          <a:p>
            <a:pPr algn="just" rtl="1"/>
            <a:endParaRPr lang="fa-IR" dirty="0">
              <a:cs typeface="B Nazanin" panose="00000400000000000000" pitchFamily="2" charset="-78"/>
            </a:endParaRPr>
          </a:p>
          <a:p>
            <a:pPr algn="just"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F038F083-F255-6A86-6DBA-59095EC7144E}"/>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تغییرناپذیری رشته‌ها</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718954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CA9447A-8D31-314B-2AA3-67B2E250EA4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72926" y="1071224"/>
            <a:ext cx="10195096" cy="4099058"/>
          </a:xfrm>
        </p:spPr>
      </p:pic>
      <p:sp>
        <p:nvSpPr>
          <p:cNvPr id="2" name="Title 1">
            <a:extLst>
              <a:ext uri="{FF2B5EF4-FFF2-40B4-BE49-F238E27FC236}">
                <a16:creationId xmlns:a16="http://schemas.microsoft.com/office/drawing/2014/main" id="{8D4EBC87-55EF-B8D0-83C3-3A08711551F8}"/>
              </a:ext>
            </a:extLst>
          </p:cNvPr>
          <p:cNvSpPr txBox="1">
            <a:spLocks/>
          </p:cNvSpPr>
          <p:nvPr/>
        </p:nvSpPr>
        <p:spPr>
          <a:xfrm>
            <a:off x="4267199" y="690002"/>
            <a:ext cx="36576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مثال کلاس </a:t>
            </a:r>
            <a:r>
              <a:rPr lang="en-US" sz="3600" b="1" dirty="0">
                <a:solidFill>
                  <a:srgbClr val="C00000"/>
                </a:solidFill>
                <a:latin typeface="Baskerville Old Face" panose="02020602080505020303" pitchFamily="18" charset="0"/>
                <a:cs typeface="2  Titr" panose="00000700000000000000" pitchFamily="2" charset="-78"/>
              </a:rPr>
              <a:t>String</a:t>
            </a:r>
            <a:endParaRPr lang="fa-IR" sz="3600" b="1" dirty="0">
              <a:solidFill>
                <a:srgbClr val="C00000"/>
              </a:solidFill>
              <a:latin typeface="Baskerville Old Face" panose="02020602080505020303" pitchFamily="18" charset="0"/>
              <a:cs typeface="2  Titr" panose="00000700000000000000" pitchFamily="2" charset="-78"/>
            </a:endParaRPr>
          </a:p>
          <a:p>
            <a:pPr rtl="1"/>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68168049-39EC-972C-D36A-3C6321F4B3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8496" y="5405553"/>
            <a:ext cx="5502302" cy="1362799"/>
          </a:xfrm>
          <a:prstGeom prst="rect">
            <a:avLst/>
          </a:prstGeom>
        </p:spPr>
      </p:pic>
      <p:sp>
        <p:nvSpPr>
          <p:cNvPr id="6" name="TextBox 5">
            <a:extLst>
              <a:ext uri="{FF2B5EF4-FFF2-40B4-BE49-F238E27FC236}">
                <a16:creationId xmlns:a16="http://schemas.microsoft.com/office/drawing/2014/main" id="{39F2E9CD-2BE6-1DF0-B916-147BFA968C35}"/>
              </a:ext>
            </a:extLst>
          </p:cNvPr>
          <p:cNvSpPr txBox="1"/>
          <p:nvPr/>
        </p:nvSpPr>
        <p:spPr>
          <a:xfrm>
            <a:off x="8865835" y="3627754"/>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7" name="Arrow: Right 6">
            <a:extLst>
              <a:ext uri="{FF2B5EF4-FFF2-40B4-BE49-F238E27FC236}">
                <a16:creationId xmlns:a16="http://schemas.microsoft.com/office/drawing/2014/main" id="{54428E4F-014F-99E0-7829-568B3F2CD1F3}"/>
              </a:ext>
            </a:extLst>
          </p:cNvPr>
          <p:cNvSpPr/>
          <p:nvPr/>
        </p:nvSpPr>
        <p:spPr>
          <a:xfrm rot="5400000">
            <a:off x="8952820" y="460100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402967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412544"/>
            <a:ext cx="11594237" cy="6116714"/>
          </a:xfrm>
        </p:spPr>
        <p:txBody>
          <a:bodyPr>
            <a:noAutofit/>
          </a:bodyPr>
          <a:lstStyle/>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285750" indent="-285750" algn="just" rtl="1">
              <a:lnSpc>
                <a:spcPct val="115000"/>
              </a:lnSpc>
              <a:spcBef>
                <a:spcPts val="0"/>
              </a:spcBef>
              <a:spcAft>
                <a:spcPts val="1000"/>
              </a:spcAft>
              <a:buFont typeface="Arial" panose="020B0604020202020204" pitchFamily="34" charset="0"/>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یادآوری: به طور کلی زبان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دو نوع متغیر است:</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متغیرهای اولیه </a:t>
            </a:r>
          </a:p>
          <a:p>
            <a:pPr marL="285750" indent="-285750" algn="just" rtl="1">
              <a:lnSpc>
                <a:spcPct val="115000"/>
              </a:lnSpc>
              <a:spcBef>
                <a:spcPts val="0"/>
              </a:spcBef>
              <a:spcAft>
                <a:spcPts val="1000"/>
              </a:spcAft>
              <a:buFont typeface="Wingdings" panose="05000000000000000000" pitchFamily="2" charset="2"/>
              <a:buChar char="ü"/>
            </a:pPr>
            <a:r>
              <a:rPr lang="fa-IR" sz="2800" dirty="0">
                <a:effectLst/>
                <a:latin typeface="Calibri" panose="020F0502020204030204" pitchFamily="34" charset="0"/>
                <a:ea typeface="Calibri" panose="020F0502020204030204" pitchFamily="34" charset="0"/>
                <a:cs typeface="2  Sina" panose="00000700000000000000" pitchFamily="2" charset="-78"/>
              </a:rPr>
              <a:t>مرجع شئ</a:t>
            </a: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r>
              <a:rPr lang="fa-IR" sz="2800" dirty="0">
                <a:effectLst/>
                <a:latin typeface="Calibri" panose="020F0502020204030204" pitchFamily="34" charset="0"/>
                <a:ea typeface="Calibri" panose="020F0502020204030204" pitchFamily="34" charset="0"/>
                <a:cs typeface="B Nazanin" panose="00000400000000000000" pitchFamily="2" charset="-78"/>
              </a:rPr>
              <a:t>با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a:t>
            </a:r>
            <a:r>
              <a:rPr lang="fa-IR" sz="2800" dirty="0">
                <a:effectLst/>
                <a:latin typeface="Calibri" panose="020F0502020204030204" pitchFamily="34" charset="0"/>
                <a:ea typeface="Calibri" panose="020F0502020204030204" pitchFamily="34" charset="0"/>
                <a:cs typeface="B Nazanin" panose="00000400000000000000" pitchFamily="2" charset="-78"/>
              </a:rPr>
              <a:t>های</a:t>
            </a:r>
            <a:r>
              <a:rPr lang="ar-SA" sz="2800" dirty="0">
                <a:effectLst/>
                <a:latin typeface="Calibri" panose="020F0502020204030204" pitchFamily="34" charset="0"/>
                <a:ea typeface="Calibri" panose="020F0502020204030204" pitchFamily="34" charset="0"/>
                <a:cs typeface="B Nazanin" panose="00000400000000000000" pitchFamily="2" charset="-78"/>
              </a:rPr>
              <a:t> اولیه</a:t>
            </a:r>
            <a:r>
              <a:rPr lang="fa-IR" sz="2800" dirty="0">
                <a:effectLst/>
                <a:latin typeface="Calibri" panose="020F0502020204030204" pitchFamily="34" charset="0"/>
                <a:ea typeface="Calibri" panose="020F0502020204030204" pitchFamily="34" charset="0"/>
                <a:cs typeface="B Nazanin" panose="00000400000000000000" pitchFamily="2" charset="-78"/>
              </a:rPr>
              <a:t> در </a:t>
            </a:r>
            <a:r>
              <a:rPr lang="en-US" sz="2800" dirty="0">
                <a:effectLst/>
                <a:latin typeface="Times New Roman" panose="02020603050405020304" pitchFamily="18" charset="0"/>
                <a:ea typeface="Calibri" panose="020F0502020204030204" pitchFamily="34" charset="0"/>
                <a:cs typeface="B Nazanin" panose="00000400000000000000" pitchFamily="2" charset="-78"/>
              </a:rPr>
              <a:t>J</a:t>
            </a:r>
            <a:r>
              <a:rPr lang="en-US" sz="2800" cap="none" dirty="0">
                <a:effectLst/>
                <a:latin typeface="Times New Roman" panose="02020603050405020304" pitchFamily="18" charset="0"/>
                <a:ea typeface="Calibri" panose="020F0502020204030204" pitchFamily="34" charset="0"/>
                <a:cs typeface="B Nazanin" panose="00000400000000000000" pitchFamily="2" charset="-78"/>
              </a:rPr>
              <a:t>ava</a:t>
            </a:r>
            <a:r>
              <a:rPr lang="fa-IR" sz="2800" dirty="0">
                <a:effectLst/>
                <a:latin typeface="Calibri" panose="020F0502020204030204" pitchFamily="34" charset="0"/>
                <a:ea typeface="Calibri" panose="020F0502020204030204" pitchFamily="34" charset="0"/>
                <a:cs typeface="B Nazanin" panose="00000400000000000000" pitchFamily="2" charset="-78"/>
              </a:rPr>
              <a:t> آشنا شدیم و می‌دانیم چگونه آن‌ها</a:t>
            </a:r>
            <a:r>
              <a:rPr lang="ar-SA" sz="2800" dirty="0">
                <a:effectLst/>
                <a:latin typeface="Calibri" panose="020F0502020204030204" pitchFamily="34" charset="0"/>
                <a:ea typeface="Calibri" panose="020F0502020204030204" pitchFamily="34" charset="0"/>
                <a:cs typeface="B Nazanin" panose="00000400000000000000" pitchFamily="2" charset="-78"/>
              </a:rPr>
              <a:t> را اعلان </a:t>
            </a:r>
            <a:r>
              <a:rPr lang="fa-IR" sz="2800" dirty="0">
                <a:effectLst/>
                <a:latin typeface="Calibri" panose="020F0502020204030204" pitchFamily="34" charset="0"/>
                <a:ea typeface="Calibri" panose="020F0502020204030204" pitchFamily="34" charset="0"/>
                <a:cs typeface="B Nazanin" panose="00000400000000000000" pitchFamily="2" charset="-78"/>
              </a:rPr>
              <a:t>کرده </a:t>
            </a:r>
            <a:r>
              <a:rPr lang="ar-SA" sz="2800" dirty="0">
                <a:effectLst/>
                <a:latin typeface="Calibri" panose="020F0502020204030204" pitchFamily="34" charset="0"/>
                <a:ea typeface="Calibri" panose="020F0502020204030204" pitchFamily="34" charset="0"/>
                <a:cs typeface="B Nazanin" panose="00000400000000000000" pitchFamily="2" charset="-78"/>
              </a:rPr>
              <a:t>و مقداری تخصیص دهی</a:t>
            </a:r>
            <a:r>
              <a:rPr lang="fa-IR" sz="2800" dirty="0">
                <a:effectLst/>
                <a:latin typeface="Calibri" panose="020F0502020204030204" pitchFamily="34" charset="0"/>
                <a:ea typeface="Calibri" panose="020F0502020204030204" pitchFamily="34" charset="0"/>
                <a:cs typeface="B Nazanin" panose="00000400000000000000" pitchFamily="2" charset="-78"/>
              </a:rPr>
              <a:t>م</a:t>
            </a:r>
            <a:r>
              <a:rPr lang="ar-SA" sz="2800" dirty="0">
                <a:effectLst/>
                <a:latin typeface="Calibri" panose="020F0502020204030204" pitchFamily="34" charset="0"/>
                <a:ea typeface="Calibri" panose="020F0502020204030204" pitchFamily="34" charset="0"/>
                <a:cs typeface="B Nazanin" panose="00000400000000000000" pitchFamily="2" charset="-78"/>
              </a:rPr>
              <a:t>.</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dirty="0">
              <a:latin typeface="Calibri" panose="020F0502020204030204" pitchFamily="34" charset="0"/>
              <a:ea typeface="Calibri" panose="020F0502020204030204" pitchFamily="34" charset="0"/>
              <a:cs typeface="B Nazanin" panose="00000400000000000000" pitchFamily="2" charset="-78"/>
            </a:endParaRPr>
          </a:p>
          <a:p>
            <a:pPr algn="r" rtl="1"/>
            <a:r>
              <a:rPr lang="fa-IR" dirty="0">
                <a:latin typeface="Calibri" panose="020F0502020204030204" pitchFamily="34" charset="0"/>
                <a:ea typeface="Calibri" panose="020F0502020204030204" pitchFamily="34" charset="0"/>
                <a:cs typeface="B Nazanin" panose="00000400000000000000" pitchFamily="2" charset="-78"/>
              </a:rPr>
              <a:t>اما  </a:t>
            </a:r>
            <a:r>
              <a:rPr lang="ar-SA" i="1" dirty="0">
                <a:latin typeface="Calibri" panose="020F0502020204030204" pitchFamily="34" charset="0"/>
                <a:ea typeface="Calibri" panose="020F0502020204030204" pitchFamily="34" charset="0"/>
                <a:cs typeface="B Nazanin" panose="00000400000000000000" pitchFamily="2" charset="-78"/>
              </a:rPr>
              <a:t>اشیا </a:t>
            </a:r>
            <a:r>
              <a:rPr lang="fa-IR" dirty="0">
                <a:latin typeface="Calibri" panose="020F0502020204030204" pitchFamily="34" charset="0"/>
                <a:ea typeface="Calibri" panose="020F0502020204030204" pitchFamily="34" charset="0"/>
                <a:cs typeface="B Nazanin" panose="00000400000000000000" pitchFamily="2" charset="-78"/>
              </a:rPr>
              <a:t>چگونه قابل ذخیره‌سازی هستند</a:t>
            </a:r>
            <a:r>
              <a:rPr lang="ar-SA" dirty="0">
                <a:latin typeface="Calibri" panose="020F0502020204030204" pitchFamily="34" charset="0"/>
                <a:ea typeface="Calibri" panose="020F0502020204030204" pitchFamily="34" charset="0"/>
                <a:cs typeface="B Nazanin" panose="00000400000000000000" pitchFamily="2" charset="-78"/>
              </a:rPr>
              <a:t>؟ </a:t>
            </a:r>
            <a:endParaRPr lang="fa-IR" dirty="0"/>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r" rtl="1"/>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4667536" y="31322"/>
            <a:ext cx="2856927"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ذخیره‌سازی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3586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5ECCF4C-CF69-971F-E931-7CE06AE5DB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045" y="2583756"/>
            <a:ext cx="8032838" cy="4270818"/>
          </a:xfrm>
        </p:spPr>
      </p:pic>
      <p:sp>
        <p:nvSpPr>
          <p:cNvPr id="9" name="TextBox 8">
            <a:extLst>
              <a:ext uri="{FF2B5EF4-FFF2-40B4-BE49-F238E27FC236}">
                <a16:creationId xmlns:a16="http://schemas.microsoft.com/office/drawing/2014/main" id="{AABF6874-B274-3724-F0D3-47BA5F4593E2}"/>
              </a:ext>
            </a:extLst>
          </p:cNvPr>
          <p:cNvSpPr txBox="1"/>
          <p:nvPr/>
        </p:nvSpPr>
        <p:spPr>
          <a:xfrm>
            <a:off x="242045" y="876622"/>
            <a:ext cx="11878237" cy="1707134"/>
          </a:xfrm>
          <a:prstGeom prst="rect">
            <a:avLst/>
          </a:prstGeom>
          <a:noFill/>
        </p:spPr>
        <p:txBody>
          <a:bodyPr wrap="square">
            <a:spAutoFit/>
          </a:bodyPr>
          <a:lstStyle/>
          <a:p>
            <a:pPr marL="457200" marR="0" indent="-457200" algn="just" rtl="1">
              <a:lnSpc>
                <a:spcPct val="115000"/>
              </a:lnSpc>
              <a:spcBef>
                <a:spcPts val="0"/>
              </a:spcBef>
              <a:spcAft>
                <a:spcPts val="1000"/>
              </a:spcAft>
              <a:buFont typeface="Arial" panose="020B0604020202020204" pitchFamily="34" charset="0"/>
              <a:buChar char="•"/>
            </a:pPr>
            <a:r>
              <a:rPr lang="ar-SA" sz="2800" dirty="0">
                <a:solidFill>
                  <a:srgbClr val="000000"/>
                </a:solidFill>
                <a:effectLst/>
                <a:latin typeface="CourierPSPro-Regular"/>
                <a:ea typeface="Calibri" panose="020F0502020204030204" pitchFamily="34" charset="0"/>
                <a:cs typeface="B Nazanin" panose="00000400000000000000" pitchFamily="2" charset="-78"/>
              </a:rPr>
              <a:t>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توان از یک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fa-IR" sz="2800" dirty="0">
                <a:solidFill>
                  <a:srgbClr val="000000"/>
                </a:solidFill>
                <a:effectLst/>
                <a:latin typeface="CourierPSPro-Regular"/>
                <a:ea typeface="Calibri" panose="020F0502020204030204" pitchFamily="34" charset="0"/>
                <a:cs typeface="B Nazanin" panose="00000400000000000000" pitchFamily="2" charset="-78"/>
              </a:rPr>
              <a:t> به عنوان پارامتری برای یک متد نیز استفاده کرد. </a:t>
            </a:r>
          </a:p>
          <a:p>
            <a:pPr marL="457200" marR="0" indent="-457200" algn="just" rtl="1">
              <a:lnSpc>
                <a:spcPct val="115000"/>
              </a:lnSpc>
              <a:spcBef>
                <a:spcPts val="0"/>
              </a:spcBef>
              <a:spcAft>
                <a:spcPts val="1000"/>
              </a:spcAft>
              <a:buFont typeface="Arial" panose="020B0604020202020204" pitchFamily="34" charset="0"/>
              <a:buChar char="•"/>
            </a:pPr>
            <a:r>
              <a:rPr lang="fa-IR" sz="2800" dirty="0">
                <a:solidFill>
                  <a:srgbClr val="000000"/>
                </a:solidFill>
                <a:effectLst/>
                <a:latin typeface="CourierPSPro-Regular"/>
                <a:ea typeface="Calibri" panose="020F0502020204030204" pitchFamily="34" charset="0"/>
                <a:cs typeface="B Nazanin" panose="00000400000000000000" pitchFamily="2" charset="-78"/>
              </a:rPr>
              <a:t>برنامه‌ی زیر از پارامترهای </a:t>
            </a:r>
            <a:r>
              <a:rPr lang="en-US" sz="2800" dirty="0">
                <a:solidFill>
                  <a:srgbClr val="000000"/>
                </a:solidFill>
                <a:effectLst/>
                <a:latin typeface="CourierPSPro-Regular"/>
                <a:ea typeface="Calibri" panose="020F0502020204030204" pitchFamily="34" charset="0"/>
                <a:cs typeface="B Nazanin" panose="00000400000000000000" pitchFamily="2" charset="-78"/>
              </a:rPr>
              <a:t>String</a:t>
            </a:r>
            <a:r>
              <a:rPr lang="ar-SA" sz="2800" dirty="0">
                <a:solidFill>
                  <a:srgbClr val="000000"/>
                </a:solidFill>
                <a:effectLst/>
                <a:latin typeface="CourierPSPro-Regular"/>
                <a:ea typeface="Calibri" panose="020F0502020204030204" pitchFamily="34" charset="0"/>
                <a:cs typeface="B Nazanin" panose="00000400000000000000" pitchFamily="2" charset="-78"/>
              </a:rPr>
              <a:t> برای چاپ یک پیام سفارشی برای شخصی بر مبنای نام وی استفاده می</a:t>
            </a:r>
            <a:r>
              <a:rPr lang="fa-IR" sz="2800" dirty="0">
                <a:solidFill>
                  <a:srgbClr val="000000"/>
                </a:solidFill>
                <a:effectLst/>
                <a:latin typeface="CourierPSPro-Regular"/>
                <a:ea typeface="Calibri" panose="020F0502020204030204" pitchFamily="34" charset="0"/>
                <a:cs typeface="B Nazanin" panose="00000400000000000000" pitchFamily="2" charset="-78"/>
              </a:rPr>
              <a:t>‌</a:t>
            </a:r>
            <a:r>
              <a:rPr lang="ar-SA" sz="2800" dirty="0">
                <a:solidFill>
                  <a:srgbClr val="000000"/>
                </a:solidFill>
                <a:effectLst/>
                <a:latin typeface="CourierPSPro-Regular"/>
                <a:ea typeface="Calibri" panose="020F0502020204030204" pitchFamily="34" charset="0"/>
                <a:cs typeface="B Nazanin" panose="00000400000000000000" pitchFamily="2" charset="-78"/>
              </a:rPr>
              <a:t>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C3E3587B-137C-7543-A3E5-233C25BB17D4}"/>
              </a:ext>
            </a:extLst>
          </p:cNvPr>
          <p:cNvSpPr txBox="1">
            <a:spLocks/>
          </p:cNvSpPr>
          <p:nvPr/>
        </p:nvSpPr>
        <p:spPr>
          <a:xfrm>
            <a:off x="4253752" y="107577"/>
            <a:ext cx="352312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رشته‌ در پارامتر متد</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4" name="Picture 3">
            <a:extLst>
              <a:ext uri="{FF2B5EF4-FFF2-40B4-BE49-F238E27FC236}">
                <a16:creationId xmlns:a16="http://schemas.microsoft.com/office/drawing/2014/main" id="{1F1C60CF-E723-2366-C824-EBB0A1642A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2604" y="4719165"/>
            <a:ext cx="3709957" cy="2074828"/>
          </a:xfrm>
          <a:prstGeom prst="rect">
            <a:avLst/>
          </a:prstGeom>
        </p:spPr>
      </p:pic>
      <p:sp>
        <p:nvSpPr>
          <p:cNvPr id="5" name="TextBox 4">
            <a:extLst>
              <a:ext uri="{FF2B5EF4-FFF2-40B4-BE49-F238E27FC236}">
                <a16:creationId xmlns:a16="http://schemas.microsoft.com/office/drawing/2014/main" id="{1A79B6C0-33F2-4AFB-A118-5EE1FB35DB4C}"/>
              </a:ext>
            </a:extLst>
          </p:cNvPr>
          <p:cNvSpPr txBox="1"/>
          <p:nvPr/>
        </p:nvSpPr>
        <p:spPr>
          <a:xfrm>
            <a:off x="9560183" y="2967335"/>
            <a:ext cx="1274799" cy="461665"/>
          </a:xfrm>
          <a:prstGeom prst="rect">
            <a:avLst/>
          </a:prstGeom>
          <a:noFill/>
        </p:spPr>
        <p:txBody>
          <a:bodyPr wrap="square">
            <a:spAutoFit/>
          </a:bodyPr>
          <a:lstStyle/>
          <a:p>
            <a:pPr algn="r" defTabSz="914400" rtl="1" eaLnBrk="0" fontAlgn="base" hangingPunct="0">
              <a:spcBef>
                <a:spcPct val="0"/>
              </a:spcBef>
              <a:spcAft>
                <a:spcPct val="0"/>
              </a:spcAft>
            </a:pPr>
            <a:r>
              <a:rPr lang="fa-IR"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4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
        <p:nvSpPr>
          <p:cNvPr id="6" name="Arrow: Right 5">
            <a:extLst>
              <a:ext uri="{FF2B5EF4-FFF2-40B4-BE49-F238E27FC236}">
                <a16:creationId xmlns:a16="http://schemas.microsoft.com/office/drawing/2014/main" id="{6BC0857E-42D5-C6EF-50B5-1B5BA024445D}"/>
              </a:ext>
            </a:extLst>
          </p:cNvPr>
          <p:cNvSpPr/>
          <p:nvPr/>
        </p:nvSpPr>
        <p:spPr>
          <a:xfrm rot="5400000">
            <a:off x="9647168" y="3940586"/>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Tree>
    <p:extLst>
      <p:ext uri="{BB962C8B-B14F-4D97-AF65-F5344CB8AC3E}">
        <p14:creationId xmlns:p14="http://schemas.microsoft.com/office/powerpoint/2010/main" val="3970957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FDF9C6-FA47-F22B-8DAB-C9E5C56DB068}"/>
              </a:ext>
            </a:extLst>
          </p:cNvPr>
          <p:cNvSpPr>
            <a:spLocks noGrp="1"/>
          </p:cNvSpPr>
          <p:nvPr>
            <p:ph idx="1"/>
          </p:nvPr>
        </p:nvSpPr>
        <p:spPr>
          <a:xfrm>
            <a:off x="107576" y="986118"/>
            <a:ext cx="11806518" cy="5683623"/>
          </a:xfrm>
        </p:spPr>
        <p:txBody>
          <a:bodyPr>
            <a:normAutofit lnSpcReduction="10000"/>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علاوه بر کلاس‌های ذکر شده، </a:t>
            </a:r>
            <a:r>
              <a:rPr lang="en-US" dirty="0">
                <a:effectLst/>
                <a:latin typeface="Times New Roman" panose="02020603050405020304" pitchFamily="18" charset="0"/>
                <a:ea typeface="Calibri" panose="020F0502020204030204" pitchFamily="34" charset="0"/>
                <a:cs typeface="Arial" panose="020B0604020202020204" pitchFamily="34" charset="0"/>
              </a:rPr>
              <a:t>Java</a:t>
            </a:r>
            <a:r>
              <a:rPr lang="fa-IR" dirty="0">
                <a:effectLst/>
                <a:latin typeface="Calibri" panose="020F0502020204030204" pitchFamily="34" charset="0"/>
                <a:ea typeface="Calibri" panose="020F0502020204030204" pitchFamily="34" charset="0"/>
                <a:cs typeface="B Nazanin" panose="00000400000000000000" pitchFamily="2" charset="-78"/>
              </a:rPr>
              <a:t> شامل صدها کلاس از جمله کلاس‌های مربوط به کارهای گرافیکی، مدیریت خطا، پردازش فایل، کار کردن با مجموعه‌ها و ... است.</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یادآوری می‌کنیم که کلاس‌ها اشیا را تعریف می‌کنند و یک شئ اساسا </a:t>
            </a:r>
            <a:r>
              <a:rPr lang="fa-IR" i="1" dirty="0">
                <a:effectLst/>
                <a:latin typeface="Calibri" panose="020F0502020204030204" pitchFamily="34" charset="0"/>
                <a:ea typeface="Calibri" panose="020F0502020204030204" pitchFamily="34" charset="0"/>
                <a:cs typeface="B Nazanin" panose="00000400000000000000" pitchFamily="2" charset="-78"/>
              </a:rPr>
              <a:t>هر چیزیست</a:t>
            </a:r>
            <a:r>
              <a:rPr lang="fa-IR" dirty="0">
                <a:effectLst/>
                <a:latin typeface="Calibri" panose="020F0502020204030204" pitchFamily="34" charset="0"/>
                <a:ea typeface="Calibri" panose="020F0502020204030204" pitchFamily="34" charset="0"/>
                <a:cs typeface="B Nazanin" panose="00000400000000000000" pitchFamily="2" charset="-78"/>
              </a:rPr>
              <a:t> که بتوان تصور نمود.</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بنابراین در برنامه‌نویسی هیچ‌گاه نمی‌توانیم هر گونه کلاس ممکنی که مورد نیازمان خواهد بود را پیش‌بینی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اکنون آمادگی آن را داریم که خودمان یک کلاس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طراحی و پیاده‌سازی نماییم.</a:t>
            </a:r>
          </a:p>
          <a:p>
            <a:pPr algn="r" rtl="1"/>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هر کلاسی که خود می‌سازیم خود یک </a:t>
            </a:r>
            <a:r>
              <a:rPr lang="fa-IR" i="1" dirty="0">
                <a:effectLst/>
                <a:latin typeface="Calibri" panose="020F0502020204030204" pitchFamily="34" charset="0"/>
                <a:ea typeface="Calibri" panose="020F0502020204030204" pitchFamily="34" charset="0"/>
                <a:cs typeface="B Nazanin" panose="00000400000000000000" pitchFamily="2" charset="-78"/>
              </a:rPr>
              <a:t>نوع</a:t>
            </a:r>
            <a:r>
              <a:rPr lang="fa-IR" dirty="0">
                <a:effectLst/>
                <a:latin typeface="Calibri" panose="020F0502020204030204" pitchFamily="34" charset="0"/>
                <a:ea typeface="Calibri" panose="020F0502020204030204" pitchFamily="34" charset="0"/>
                <a:cs typeface="B Nazanin" panose="00000400000000000000" pitchFamily="2" charset="-78"/>
              </a:rPr>
              <a:t> جدید می‌شود که می توان از آن برای اعلان متغیرها و ایجاد اشیا استفاده نمود.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dirty="0"/>
          </a:p>
        </p:txBody>
      </p:sp>
      <p:sp>
        <p:nvSpPr>
          <p:cNvPr id="2" name="Title 1">
            <a:extLst>
              <a:ext uri="{FF2B5EF4-FFF2-40B4-BE49-F238E27FC236}">
                <a16:creationId xmlns:a16="http://schemas.microsoft.com/office/drawing/2014/main" id="{FA0F857E-2CF7-A561-9252-9E66768333E1}"/>
              </a:ext>
            </a:extLst>
          </p:cNvPr>
          <p:cNvSpPr txBox="1">
            <a:spLocks/>
          </p:cNvSpPr>
          <p:nvPr/>
        </p:nvSpPr>
        <p:spPr>
          <a:xfrm>
            <a:off x="2075330" y="107577"/>
            <a:ext cx="80413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از کلاسهای جاوا به پیاده‌سازی کلاس توسط کاربر </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55849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A8D9D915-B4E3-B9A8-C90B-6ADF8164B2BC}"/>
              </a:ext>
            </a:extLst>
          </p:cNvPr>
          <p:cNvSpPr txBox="1">
            <a:spLocks/>
          </p:cNvSpPr>
          <p:nvPr/>
        </p:nvSpPr>
        <p:spPr>
          <a:xfrm>
            <a:off x="2066365" y="400460"/>
            <a:ext cx="805927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کلاس  توسط ما (کلاس </a:t>
            </a:r>
            <a:r>
              <a:rPr lang="en-US" sz="3600" dirty="0">
                <a:solidFill>
                  <a:srgbClr val="C00000"/>
                </a:solidFill>
                <a:cs typeface="2  Titr" panose="00000700000000000000" pitchFamily="2" charset="-78"/>
              </a:rPr>
              <a:t>(</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pic>
        <p:nvPicPr>
          <p:cNvPr id="8" name="Picture 7">
            <a:extLst>
              <a:ext uri="{FF2B5EF4-FFF2-40B4-BE49-F238E27FC236}">
                <a16:creationId xmlns:a16="http://schemas.microsoft.com/office/drawing/2014/main" id="{82CEF4B8-4B0F-B3A7-18D1-D4BB2F25310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53886" y="1845300"/>
            <a:ext cx="5955632" cy="2621191"/>
          </a:xfrm>
          <a:prstGeom prst="rect">
            <a:avLst/>
          </a:prstGeom>
        </p:spPr>
      </p:pic>
      <p:pic>
        <p:nvPicPr>
          <p:cNvPr id="3" name="Picture 2">
            <a:extLst>
              <a:ext uri="{FF2B5EF4-FFF2-40B4-BE49-F238E27FC236}">
                <a16:creationId xmlns:a16="http://schemas.microsoft.com/office/drawing/2014/main" id="{7D3DA4B0-EC1D-27D9-D512-009AA786128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287888" y="2528047"/>
            <a:ext cx="4410884" cy="3713812"/>
          </a:xfrm>
          <a:prstGeom prst="rect">
            <a:avLst/>
          </a:prstGeom>
        </p:spPr>
      </p:pic>
      <p:sp>
        <p:nvSpPr>
          <p:cNvPr id="4" name="TextBox 3">
            <a:extLst>
              <a:ext uri="{FF2B5EF4-FFF2-40B4-BE49-F238E27FC236}">
                <a16:creationId xmlns:a16="http://schemas.microsoft.com/office/drawing/2014/main" id="{E9C3EBFC-829B-B5FD-C543-20634F66F886}"/>
              </a:ext>
            </a:extLst>
          </p:cNvPr>
          <p:cNvSpPr txBox="1"/>
          <p:nvPr/>
        </p:nvSpPr>
        <p:spPr>
          <a:xfrm>
            <a:off x="7351059" y="2779060"/>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Tree>
    <p:extLst>
      <p:ext uri="{BB962C8B-B14F-4D97-AF65-F5344CB8AC3E}">
        <p14:creationId xmlns:p14="http://schemas.microsoft.com/office/powerpoint/2010/main" val="41335982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065929" y="1557352"/>
            <a:ext cx="9018494" cy="2266096"/>
          </a:xfrm>
        </p:spPr>
        <p:txBody>
          <a:bodyPr>
            <a:noAutofit/>
          </a:bodyPr>
          <a:lstStyle/>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ساخت شئ از یک کلاس تعریف‌شده مشتمل بر سه مرحله‌ به ترتیب زیر است:</a:t>
            </a:r>
          </a:p>
          <a:p>
            <a:pPr algn="r" rtl="1"/>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اعلان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ایجاد شئ</a:t>
            </a:r>
          </a:p>
          <a:p>
            <a:pPr algn="r" rtl="1">
              <a:buFont typeface="Wingdings" panose="05000000000000000000" pitchFamily="2" charset="2"/>
              <a:buChar char="ü"/>
            </a:pPr>
            <a:endPar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algn="r" rtl="1">
              <a:buFont typeface="Wingdings" panose="05000000000000000000" pitchFamily="2" charset="2"/>
              <a:buChar char="ü"/>
            </a:pP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 برقراری پیوند بین دو مرحله‌ی اول با استفاده از عملگر تخصیص </a:t>
            </a:r>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084980" y="248059"/>
            <a:ext cx="602204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مراحل ساخت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51790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51011" y="1387022"/>
            <a:ext cx="11851341" cy="5309614"/>
          </a:xfrm>
        </p:spPr>
        <p:txBody>
          <a:bodyPr>
            <a:normAutofit/>
          </a:bodyPr>
          <a:lstStyle/>
          <a:p>
            <a:pPr algn="l"/>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algn="r" rtl="1"/>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ffectLst/>
                <a:ea typeface="Calibri" panose="020F0502020204030204" pitchFamily="34" charset="0"/>
                <a:cs typeface="B Nazanin" panose="00000400000000000000" pitchFamily="2" charset="-78"/>
              </a:rPr>
              <a:t>باعث می‌شود</a:t>
            </a:r>
            <a:r>
              <a:rPr lang="ar-SA" sz="2800" dirty="0">
                <a:effectLst/>
                <a:ea typeface="Calibri" panose="020F0502020204030204" pitchFamily="34" charset="0"/>
                <a:cs typeface="B Nazanin" panose="00000400000000000000" pitchFamily="2" charset="-78"/>
              </a:rPr>
              <a:t> </a:t>
            </a:r>
            <a:r>
              <a:rPr lang="en-US" sz="2800" dirty="0">
                <a:effectLst/>
                <a:latin typeface="Myriad Pro" panose="020B050303040302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ea typeface="Calibri" panose="020F0502020204030204" pitchFamily="34" charset="0"/>
                <a:cs typeface="B Nazanin" panose="00000400000000000000" pitchFamily="2" charset="-78"/>
              </a:rPr>
              <a:t>برای یک متغیر مرجع فضا تخصیص </a:t>
            </a:r>
            <a:r>
              <a:rPr lang="fa-IR" sz="2800" dirty="0">
                <a:effectLst/>
                <a:ea typeface="Calibri" panose="020F0502020204030204" pitchFamily="34" charset="0"/>
                <a:cs typeface="B Nazanin" panose="00000400000000000000" pitchFamily="2" charset="-78"/>
              </a:rPr>
              <a:t>داده </a:t>
            </a:r>
            <a:r>
              <a:rPr lang="ar-SA" sz="2800" dirty="0">
                <a:effectLst/>
                <a:ea typeface="Calibri" panose="020F0502020204030204" pitchFamily="34" charset="0"/>
                <a:cs typeface="B Nazanin" panose="00000400000000000000" pitchFamily="2" charset="-78"/>
              </a:rPr>
              <a:t>و آن متغیر را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نام‌گذاری کند.</a:t>
            </a:r>
            <a:endParaRPr lang="en-US" sz="2800" dirty="0">
              <a:effectLst/>
              <a:latin typeface="Ramsar" pitchFamily="2" charset="-78"/>
              <a:ea typeface="Calibri" panose="020F0502020204030204" pitchFamily="34" charset="0"/>
              <a:cs typeface="B Nazanin" panose="00000400000000000000" pitchFamily="2" charset="-78"/>
            </a:endParaRPr>
          </a:p>
          <a:p>
            <a:pPr algn="r" rtl="1"/>
            <a:endParaRPr lang="en-US" sz="2800" dirty="0">
              <a:effectLst/>
              <a:latin typeface="Ramsar" pitchFamily="2" charset="-78"/>
              <a:ea typeface="Calibri" panose="020F0502020204030204" pitchFamily="34" charset="0"/>
              <a:cs typeface="B Nazanin" panose="00000400000000000000" pitchFamily="2" charset="-78"/>
            </a:endParaRPr>
          </a:p>
          <a:p>
            <a:pPr algn="r" rtl="1"/>
            <a:r>
              <a:rPr lang="ar-SA" sz="2800" dirty="0">
                <a:effectLst/>
                <a:ea typeface="Calibri" panose="020F0502020204030204" pitchFamily="34" charset="0"/>
                <a:cs typeface="B Nazanin" panose="00000400000000000000" pitchFamily="2" charset="-78"/>
              </a:rPr>
              <a:t>متغیر مرجع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ar-SA" sz="2800" dirty="0">
                <a:effectLst/>
                <a:ea typeface="Calibri" panose="020F0502020204030204" pitchFamily="34" charset="0"/>
                <a:cs typeface="B Nazanin" panose="00000400000000000000" pitchFamily="2" charset="-78"/>
              </a:rPr>
              <a:t>برای همیشه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fa-IR" sz="2800" dirty="0">
                <a:effectLst/>
                <a:ea typeface="Calibri" panose="020F0502020204030204" pitchFamily="34" charset="0"/>
                <a:cs typeface="B Nazanin" panose="00000400000000000000" pitchFamily="2" charset="-78"/>
              </a:rPr>
              <a:t>خواهد بود، </a:t>
            </a:r>
            <a:r>
              <a:rPr lang="ar-SA" sz="2800" dirty="0">
                <a:effectLst/>
                <a:ea typeface="Calibri" panose="020F0502020204030204" pitchFamily="34" charset="0"/>
                <a:cs typeface="B Nazanin" panose="00000400000000000000" pitchFamily="2" charset="-78"/>
              </a:rPr>
              <a:t>نه </a:t>
            </a:r>
            <a:r>
              <a:rPr lang="fa-IR" sz="2800" dirty="0">
                <a:effectLst/>
                <a:ea typeface="Calibri" panose="020F0502020204030204" pitchFamily="34" charset="0"/>
                <a:cs typeface="B Nazanin" panose="00000400000000000000" pitchFamily="2" charset="-78"/>
              </a:rPr>
              <a:t>نوع دیگری.</a:t>
            </a: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248466F6-0D6E-BB6C-3D0C-36C5CD9B88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اعلان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919585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p:cTn id="1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p:cTn id="1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2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358588" y="1162904"/>
            <a:ext cx="11618260" cy="4888272"/>
          </a:xfrm>
        </p:spPr>
        <p:txBody>
          <a:bodyPr>
            <a:normAutofit/>
          </a:bodyPr>
          <a:lstStyle/>
          <a:p>
            <a:pPr marL="0" algn="r" rtl="1">
              <a:lnSpc>
                <a:spcPct val="107000"/>
              </a:lnSpc>
              <a:spcBef>
                <a:spcPts val="0"/>
              </a:spcBef>
              <a:spcAft>
                <a:spcPts val="800"/>
              </a:spcAft>
            </a:pPr>
            <a:r>
              <a:rPr lang="fa-IR" sz="2800" dirty="0">
                <a:cs typeface="B Nazanin" panose="00000400000000000000" pitchFamily="2" charset="-78"/>
              </a:rPr>
              <a:t>به طور کلی برای مقداردهی اولیه یا ایجاد شئ از یک کلاس از کلیدواژه‌ی </a:t>
            </a:r>
            <a:r>
              <a:rPr lang="en-US" sz="2800" cap="none" dirty="0">
                <a:latin typeface="Courier New" panose="02070309020205020404" pitchFamily="49" charset="0"/>
                <a:cs typeface="B Nazanin" panose="00000400000000000000" pitchFamily="2" charset="-78"/>
              </a:rPr>
              <a:t>new</a:t>
            </a:r>
            <a:r>
              <a:rPr lang="fa-IR" sz="2800" dirty="0">
                <a:cs typeface="B Nazanin" panose="00000400000000000000" pitchFamily="2" charset="-78"/>
              </a:rPr>
              <a:t> استفاده می‌کنیم. </a:t>
            </a:r>
          </a:p>
          <a:p>
            <a:pPr marL="0" algn="r" rtl="1">
              <a:lnSpc>
                <a:spcPct val="107000"/>
              </a:lnSpc>
              <a:spcBef>
                <a:spcPts val="0"/>
              </a:spcBef>
              <a:spcAft>
                <a:spcPts val="800"/>
              </a:spcAft>
            </a:pPr>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b="1"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457200" indent="-457200" algn="r" rtl="1">
              <a:spcBef>
                <a:spcPts val="10"/>
              </a:spcBef>
            </a:pP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 Duck();</a:t>
            </a:r>
            <a:r>
              <a:rPr lang="fa-IR"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sz="2800" dirty="0">
                <a:ea typeface="Calibri" panose="020F0502020204030204" pitchFamily="34" charset="0"/>
                <a:cs typeface="B Nazanin" panose="00000400000000000000" pitchFamily="2" charset="-78"/>
              </a:rPr>
              <a:t>باعث می‌شود</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800" dirty="0">
                <a:effectLst/>
                <a:latin typeface="Baskerville Old Face" panose="02020602080505020303" pitchFamily="18" charset="0"/>
                <a:ea typeface="Times New Roman" panose="02020603050405020304" pitchFamily="18" charset="0"/>
                <a:cs typeface="B Nazanin" panose="00000400000000000000" pitchFamily="2" charset="-78"/>
              </a:rPr>
              <a:t>JVM</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برای یک شئ جدید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 </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که مرجع آن در متغیری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ذخیره‌سازی شده </a:t>
            </a:r>
            <a:r>
              <a:rPr lang="ar-SA" dirty="0">
                <a:latin typeface="Times New Roman" panose="02020603050405020304" pitchFamily="18" charset="0"/>
                <a:ea typeface="Times New Roman" panose="02020603050405020304" pitchFamily="18" charset="0"/>
                <a:cs typeface="B Nazanin" panose="00000400000000000000" pitchFamily="2" charset="-78"/>
              </a:rPr>
              <a:t>فضایی از حافظه‌ی سیستم را تخصیص </a:t>
            </a:r>
            <a:r>
              <a:rPr lang="ar-SA" sz="2800" dirty="0">
                <a:effectLst/>
                <a:latin typeface="Times New Roman" panose="02020603050405020304" pitchFamily="18" charset="0"/>
                <a:ea typeface="Times New Roman" panose="02020603050405020304" pitchFamily="18" charset="0"/>
                <a:cs typeface="B Nazanin" panose="00000400000000000000" pitchFamily="2" charset="-78"/>
              </a:rPr>
              <a:t>دهد</a:t>
            </a:r>
            <a:r>
              <a:rPr lang="fa-IR" sz="2800" dirty="0">
                <a:latin typeface="Times New Roman" panose="02020603050405020304" pitchFamily="18" charset="0"/>
                <a:ea typeface="Times New Roman" panose="02020603050405020304" pitchFamily="18" charset="0"/>
                <a:cs typeface="B Nazanin" panose="00000400000000000000" pitchFamily="2" charset="-78"/>
              </a:rPr>
              <a:t>. </a:t>
            </a:r>
          </a:p>
          <a:p>
            <a:pPr marL="457200" indent="-457200" algn="r" rtl="1">
              <a:spcBef>
                <a:spcPts val="10"/>
              </a:spcBef>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spcBef>
                <a:spcPts val="10"/>
              </a:spcBef>
            </a:pPr>
            <a:endParaRPr lang="fa-IR" dirty="0">
              <a:latin typeface="Times New Roman" panose="02020603050405020304" pitchFamily="18" charset="0"/>
              <a:cs typeface="B Nazanin" panose="00000400000000000000" pitchFamily="2" charset="-78"/>
            </a:endParaRPr>
          </a:p>
          <a:p>
            <a:pPr algn="r" rtl="1"/>
            <a:endParaRPr lang="fa-IR" sz="2800" dirty="0">
              <a:cs typeface="B Nazanin" panose="00000400000000000000" pitchFamily="2" charset="-78"/>
            </a:endParaRPr>
          </a:p>
          <a:p>
            <a:pPr marL="457200" marR="0" indent="-457200" algn="r" rtl="1">
              <a:spcBef>
                <a:spcPts val="10"/>
              </a:spcBef>
              <a:spcAft>
                <a:spcPts val="0"/>
              </a:spcAft>
              <a:buFont typeface="Arial" panose="020B0604020202020204" pitchFamily="34" charset="0"/>
              <a:buChar char="•"/>
            </a:pP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r" rtl="1"/>
            <a:endParaRPr lang="fa-IR" sz="2800" dirty="0"/>
          </a:p>
        </p:txBody>
      </p:sp>
      <p:sp>
        <p:nvSpPr>
          <p:cNvPr id="2" name="Title 1">
            <a:extLst>
              <a:ext uri="{FF2B5EF4-FFF2-40B4-BE49-F238E27FC236}">
                <a16:creationId xmlns:a16="http://schemas.microsoft.com/office/drawing/2014/main" id="{AB092102-605E-8437-094C-3A104863BB5A}"/>
              </a:ext>
            </a:extLst>
          </p:cNvPr>
          <p:cNvSpPr txBox="1">
            <a:spLocks/>
          </p:cNvSpPr>
          <p:nvPr/>
        </p:nvSpPr>
        <p:spPr>
          <a:xfrm>
            <a:off x="3695699" y="265989"/>
            <a:ext cx="4800600"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ایجاد شئ  از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977375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C2F5B7-D443-BA94-59BB-79036ED74557}"/>
              </a:ext>
            </a:extLst>
          </p:cNvPr>
          <p:cNvSpPr>
            <a:spLocks noGrp="1"/>
          </p:cNvSpPr>
          <p:nvPr>
            <p:ph idx="1"/>
          </p:nvPr>
        </p:nvSpPr>
        <p:spPr>
          <a:xfrm>
            <a:off x="201705" y="591671"/>
            <a:ext cx="11788590" cy="5396753"/>
          </a:xfrm>
        </p:spPr>
        <p:txBody>
          <a:bodyPr>
            <a:normAutofit/>
          </a:bodyPr>
          <a:lstStyle/>
          <a:p>
            <a:pPr marL="0" marR="0" indent="0" algn="ctr" rtl="1">
              <a:lnSpc>
                <a:spcPct val="107000"/>
              </a:lnSpc>
              <a:spcBef>
                <a:spcPts val="0"/>
              </a:spcBef>
              <a:spcAft>
                <a:spcPts val="800"/>
              </a:spcAft>
              <a:buNone/>
            </a:pPr>
            <a:endPar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endParaRPr>
          </a:p>
          <a:p>
            <a:pPr marL="0" marR="0" indent="0" algn="ctr" rtl="1">
              <a:lnSpc>
                <a:spcPct val="107000"/>
              </a:lnSpc>
              <a:spcBef>
                <a:spcPts val="0"/>
              </a:spcBef>
              <a:spcAft>
                <a:spcPts val="800"/>
              </a:spcAft>
              <a:buNone/>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b="1"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new</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en-US" sz="2800"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endParaRPr lang="en-US" sz="2800" dirty="0">
              <a:cs typeface="B Nazanin" panose="00000400000000000000" pitchFamily="2" charset="-78"/>
            </a:endParaRPr>
          </a:p>
          <a:p>
            <a:pPr algn="r" rtl="1"/>
            <a:endParaRPr lang="en-US" sz="2800" dirty="0">
              <a:solidFill>
                <a:srgbClr val="000000"/>
              </a:solidFill>
              <a:effectLst/>
              <a:latin typeface="Calibri" panose="020F0502020204030204" pitchFamily="34" charset="0"/>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ar-SA" sz="2800" dirty="0">
                <a:effectLst/>
                <a:ea typeface="Calibri" panose="020F0502020204030204" pitchFamily="34" charset="0"/>
                <a:cs typeface="B Nazanin" panose="00000400000000000000" pitchFamily="2" charset="-78"/>
              </a:rPr>
              <a:t> جدید را به متغیر مرجع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effectLst/>
                <a:latin typeface="Ramsar" pitchFamily="2" charset="-78"/>
                <a:ea typeface="Calibri" panose="020F0502020204030204" pitchFamily="34" charset="0"/>
                <a:cs typeface="B Nazanin" panose="00000400000000000000" pitchFamily="2" charset="-78"/>
              </a:rPr>
              <a:t> </a:t>
            </a:r>
            <a:r>
              <a:rPr lang="fa-IR" sz="2800" dirty="0">
                <a:effectLst/>
                <a:latin typeface="Ramsar" pitchFamily="2" charset="-78"/>
                <a:ea typeface="Calibri" panose="020F0502020204030204" pitchFamily="34" charset="0"/>
                <a:cs typeface="B Nazanin" panose="00000400000000000000" pitchFamily="2" charset="-78"/>
              </a:rPr>
              <a:t> </a:t>
            </a:r>
            <a:r>
              <a:rPr lang="ar-SA" sz="2800" dirty="0">
                <a:effectLst/>
                <a:latin typeface="Ramsar" pitchFamily="2" charset="-78"/>
                <a:ea typeface="Calibri" panose="020F0502020204030204" pitchFamily="34" charset="0"/>
                <a:cs typeface="B Nazanin" panose="00000400000000000000" pitchFamily="2" charset="-78"/>
              </a:rPr>
              <a:t>تخصیص می‌دهد. </a:t>
            </a:r>
            <a:endParaRPr lang="fa-IR" sz="2800" dirty="0">
              <a:effectLst/>
              <a:latin typeface="Ramsar" pitchFamily="2" charset="-78"/>
              <a:ea typeface="Calibri" panose="020F0502020204030204" pitchFamily="34" charset="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marL="285750" indent="-285750" algn="r" rtl="1">
              <a:lnSpc>
                <a:spcPct val="107000"/>
              </a:lnSpc>
              <a:spcBef>
                <a:spcPts val="0"/>
              </a:spcBef>
            </a:pPr>
            <a:r>
              <a:rPr lang="fa-IR" sz="2800" dirty="0">
                <a:cs typeface="B Nazanin" panose="00000400000000000000" pitchFamily="2" charset="-78"/>
              </a:rPr>
              <a:t>علامت </a:t>
            </a:r>
            <a:r>
              <a:rPr lang="en-US" sz="2800" dirty="0">
                <a:latin typeface="Courier New" panose="02070309020205020404" pitchFamily="49" charset="0"/>
                <a:cs typeface="Courier New" panose="02070309020205020404" pitchFamily="49" charset="0"/>
              </a:rPr>
              <a:t>=</a:t>
            </a:r>
            <a:r>
              <a:rPr lang="fa-IR" sz="2800" dirty="0">
                <a:cs typeface="B Nazanin" panose="00000400000000000000" pitchFamily="2" charset="-78"/>
              </a:rPr>
              <a:t>  نشان می‌دهد که متغیر از نوع </a:t>
            </a:r>
            <a:r>
              <a:rPr lang="en-US" sz="2800" cap="none"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Duck</a:t>
            </a:r>
            <a:r>
              <a:rPr lang="fa-IR" sz="2800" dirty="0">
                <a:cs typeface="B Nazanin" panose="00000400000000000000" pitchFamily="2" charset="-78"/>
              </a:rPr>
              <a:t> با نام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a:cs typeface="B Nazanin" panose="00000400000000000000" pitchFamily="2" charset="-78"/>
              </a:rPr>
              <a:t> </a:t>
            </a:r>
            <a:r>
              <a:rPr lang="fa-IR" sz="2800" dirty="0">
                <a:cs typeface="B Nazanin" panose="00000400000000000000" pitchFamily="2" charset="-78"/>
              </a:rPr>
              <a:t> باید با نتیجه‌ی عبارت سمت راست </a:t>
            </a:r>
            <a:r>
              <a:rPr lang="ar-SA" sz="2800" dirty="0">
                <a:cs typeface="B Nazanin" panose="00000400000000000000" pitchFamily="2" charset="-78"/>
              </a:rPr>
              <a:t>مقداردهی اولیه (</a:t>
            </a:r>
            <a:r>
              <a:rPr lang="fa-IR" sz="2800" dirty="0">
                <a:cs typeface="B Nazanin" panose="00000400000000000000" pitchFamily="2" charset="-78"/>
              </a:rPr>
              <a:t>: </a:t>
            </a:r>
            <a:r>
              <a:rPr lang="ar-SA" sz="2800" dirty="0">
                <a:cs typeface="B Nazanin" panose="00000400000000000000" pitchFamily="2" charset="-78"/>
              </a:rPr>
              <a:t>آماده</a:t>
            </a:r>
            <a:r>
              <a:rPr lang="fa-IR" sz="2800" dirty="0">
                <a:cs typeface="B Nazanin" panose="00000400000000000000" pitchFamily="2" charset="-78"/>
              </a:rPr>
              <a:t>‌</a:t>
            </a:r>
            <a:r>
              <a:rPr lang="ar-SA" sz="2800" dirty="0">
                <a:cs typeface="B Nazanin" panose="00000400000000000000" pitchFamily="2" charset="-78"/>
              </a:rPr>
              <a:t>سازی برای استفاده در یک برنامه) شود.</a:t>
            </a:r>
            <a:endParaRPr lang="fa-IR" sz="2800" dirty="0">
              <a:cs typeface="B Nazanin" panose="00000400000000000000" pitchFamily="2" charset="-78"/>
            </a:endParaRPr>
          </a:p>
          <a:p>
            <a:pPr marL="285750" indent="-285750" algn="r" rtl="1">
              <a:lnSpc>
                <a:spcPct val="107000"/>
              </a:lnSpc>
              <a:spcBef>
                <a:spcPts val="0"/>
              </a:spcBef>
            </a:pPr>
            <a:endParaRPr lang="fa-IR" sz="2800" dirty="0">
              <a:cs typeface="B Nazanin" panose="00000400000000000000" pitchFamily="2" charset="-78"/>
            </a:endParaRPr>
          </a:p>
          <a:p>
            <a:pPr marL="285750" indent="-285750" algn="r" rtl="1">
              <a:lnSpc>
                <a:spcPct val="107000"/>
              </a:lnSpc>
              <a:spcBef>
                <a:spcPts val="0"/>
              </a:spcBef>
            </a:pPr>
            <a:r>
              <a:rPr lang="fa-IR" dirty="0">
                <a:cs typeface="B Nazanin" panose="00000400000000000000" pitchFamily="2" charset="-78"/>
              </a:rPr>
              <a:t>بدین ترتیب شئ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dirty="0">
                <a:cs typeface="B Nazanin" panose="00000400000000000000" pitchFamily="2" charset="-78"/>
              </a:rPr>
              <a:t> </a:t>
            </a:r>
            <a:r>
              <a:rPr lang="fa-IR" dirty="0">
                <a:cs typeface="B Nazanin" panose="00000400000000000000" pitchFamily="2" charset="-78"/>
              </a:rPr>
              <a:t> مقداردهی اولیه می‌شود.</a:t>
            </a:r>
            <a:endParaRPr lang="en-US" sz="2800" dirty="0">
              <a:cs typeface="B Nazanin" panose="00000400000000000000" pitchFamily="2" charset="-78"/>
            </a:endParaRPr>
          </a:p>
          <a:p>
            <a:pPr marL="285750" marR="0" indent="-285750" algn="r" rtl="1">
              <a:lnSpc>
                <a:spcPct val="107000"/>
              </a:lnSpc>
              <a:spcBef>
                <a:spcPts val="0"/>
              </a:spcBef>
              <a:spcAft>
                <a:spcPts val="0"/>
              </a:spcAft>
              <a:buFont typeface="Arial" panose="020B0604020202020204" pitchFamily="34" charset="0"/>
              <a:buChar char="•"/>
            </a:pPr>
            <a:endParaRPr lang="en-US" sz="2800" dirty="0">
              <a:effectLst/>
              <a:ea typeface="Calibri" panose="020F0502020204030204" pitchFamily="34" charset="0"/>
              <a:cs typeface="B Nazanin" panose="00000400000000000000" pitchFamily="2" charset="-78"/>
            </a:endParaRPr>
          </a:p>
          <a:p>
            <a:pPr algn="r" rtl="1"/>
            <a:endParaRPr lang="fa-IR" sz="2800" dirty="0"/>
          </a:p>
        </p:txBody>
      </p:sp>
      <p:sp>
        <p:nvSpPr>
          <p:cNvPr id="4" name="Title 1">
            <a:extLst>
              <a:ext uri="{FF2B5EF4-FFF2-40B4-BE49-F238E27FC236}">
                <a16:creationId xmlns:a16="http://schemas.microsoft.com/office/drawing/2014/main" id="{BB466388-F06F-19CD-D01E-52DF285F57C5}"/>
              </a:ext>
            </a:extLst>
          </p:cNvPr>
          <p:cNvSpPr txBox="1">
            <a:spLocks/>
          </p:cNvSpPr>
          <p:nvPr/>
        </p:nvSpPr>
        <p:spPr>
          <a:xfrm>
            <a:off x="1568824" y="265989"/>
            <a:ext cx="10192869"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endParaRPr lang="fa-IR" sz="3600" b="1" dirty="0">
              <a:solidFill>
                <a:srgbClr val="C00000"/>
              </a:solidFill>
              <a:latin typeface="Baskerville Old Face" panose="02020602080505020303" pitchFamily="18" charset="0"/>
              <a:cs typeface="2  Titr" panose="00000700000000000000" pitchFamily="2" charset="-78"/>
            </a:endParaRPr>
          </a:p>
        </p:txBody>
      </p:sp>
      <p:sp>
        <p:nvSpPr>
          <p:cNvPr id="5" name="TextBox 4">
            <a:extLst>
              <a:ext uri="{FF2B5EF4-FFF2-40B4-BE49-F238E27FC236}">
                <a16:creationId xmlns:a16="http://schemas.microsoft.com/office/drawing/2014/main" id="{F02A0706-76AB-835E-1D6A-325866F9B428}"/>
              </a:ext>
            </a:extLst>
          </p:cNvPr>
          <p:cNvSpPr txBox="1"/>
          <p:nvPr/>
        </p:nvSpPr>
        <p:spPr>
          <a:xfrm>
            <a:off x="3048000" y="265989"/>
            <a:ext cx="6096000" cy="646331"/>
          </a:xfrm>
          <a:prstGeom prst="rect">
            <a:avLst/>
          </a:prstGeom>
          <a:noFill/>
        </p:spPr>
        <p:txBody>
          <a:bodyPr wrap="square">
            <a:spAutoFit/>
          </a:bodyPr>
          <a:lstStyle/>
          <a:p>
            <a:pPr algn="ctr" rtl="1"/>
            <a:r>
              <a:rPr lang="fa-IR" sz="3600" dirty="0">
                <a:solidFill>
                  <a:srgbClr val="C00000"/>
                </a:solidFill>
                <a:cs typeface="2  Titr" panose="00000700000000000000" pitchFamily="2" charset="-78"/>
              </a:rPr>
              <a:t>پیوند شئ و مرجع کلاس </a:t>
            </a:r>
            <a:r>
              <a:rPr lang="en-US" sz="3600" b="1" dirty="0">
                <a:solidFill>
                  <a:srgbClr val="C00000"/>
                </a:solidFill>
                <a:latin typeface="Baskerville Old Face" panose="02020602080505020303" pitchFamily="18" charset="0"/>
                <a:cs typeface="2  Titr" panose="00000700000000000000" pitchFamily="2" charset="-78"/>
              </a:rPr>
              <a:t>Duck</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277752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0" y="1091186"/>
            <a:ext cx="12075458" cy="5668202"/>
          </a:xfrm>
        </p:spPr>
        <p:txBody>
          <a:bodyPr>
            <a:noAutofit/>
          </a:bodyPr>
          <a:lstStyle/>
          <a:p>
            <a:pPr algn="r" rtl="1"/>
            <a:r>
              <a:rPr lang="fa-IR"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دسترسی (غیرمحتاطانه!) به وضعیت یک شئ و رفتارهایش (متغیرهای نمونه و متدها) می‌توان از عملگر نقطه استفاده نمود.</a:t>
            </a:r>
            <a:endParaRPr lang="en-US" sz="2800"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endParaRPr>
          </a:p>
          <a:p>
            <a:pPr marL="0" indent="0" algn="r" rtl="1">
              <a:lnSpc>
                <a:spcPct val="107000"/>
              </a:lnSpc>
              <a:spcBef>
                <a:spcPts val="0"/>
              </a:spcBef>
              <a:spcAft>
                <a:spcPts val="800"/>
              </a:spcAft>
              <a:buNone/>
            </a:pPr>
            <a:endPar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تعیین اندازه‌ی شئ </a:t>
            </a:r>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sz="2800"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 با استفاده از عملگر نقطه: </a:t>
            </a:r>
          </a:p>
          <a:p>
            <a:r>
              <a:rPr lang="en-US" sz="2800" cap="none"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en-US" sz="2800" dirty="0" err="1">
                <a:latin typeface="Courier New" panose="02070309020205020404" pitchFamily="49" charset="0"/>
                <a:ea typeface="Calibri" panose="020F0502020204030204" pitchFamily="34" charset="0"/>
                <a:cs typeface="Courier New" panose="02070309020205020404" pitchFamily="49" charset="0"/>
              </a:rPr>
              <a:t>.</a:t>
            </a:r>
            <a:r>
              <a:rPr lang="en-US" sz="2800" cap="none" dirty="0" err="1">
                <a:latin typeface="Courier New" panose="02070309020205020404" pitchFamily="49" charset="0"/>
                <a:ea typeface="Calibri" panose="020F0502020204030204" pitchFamily="34" charset="0"/>
                <a:cs typeface="Courier New" panose="02070309020205020404" pitchFamily="49" charset="0"/>
              </a:rPr>
              <a:t>size</a:t>
            </a:r>
            <a:r>
              <a:rPr lang="en-US" sz="2800" dirty="0">
                <a:latin typeface="Courier New" panose="02070309020205020404" pitchFamily="49" charset="0"/>
                <a:ea typeface="Calibri" panose="020F0502020204030204" pitchFamily="34" charset="0"/>
                <a:cs typeface="Courier New" panose="02070309020205020404" pitchFamily="49" charset="0"/>
              </a:rPr>
              <a:t> = 40;</a:t>
            </a:r>
            <a:endParaRPr lang="fa-IR" sz="2800" dirty="0">
              <a:effectLst/>
              <a:latin typeface="Courier New" panose="02070309020205020404" pitchFamily="49" charset="0"/>
              <a:ea typeface="Calibri" panose="020F0502020204030204" pitchFamily="34" charset="0"/>
              <a:cs typeface="Courier New" panose="02070309020205020404" pitchFamily="49" charset="0"/>
            </a:endParaRPr>
          </a:p>
          <a:p>
            <a:pPr algn="r" rtl="1">
              <a:lnSpc>
                <a:spcPct val="115000"/>
              </a:lnSpc>
              <a:spcBef>
                <a:spcPts val="0"/>
              </a:spcBef>
              <a:spcAft>
                <a:spcPts val="1000"/>
              </a:spcAft>
            </a:pPr>
            <a:r>
              <a:rPr lang="fa-IR" dirty="0">
                <a:latin typeface="Calibri" panose="020F0502020204030204" pitchFamily="34" charset="0"/>
                <a:ea typeface="Calibri" panose="020F0502020204030204" pitchFamily="34" charset="0"/>
                <a:cs typeface="B Nazanin" panose="00000400000000000000" pitchFamily="2" charset="-78"/>
              </a:rPr>
              <a:t>نحو کلی برای فراخوانی متد یک شئ به صورت زیر است:</a:t>
            </a:r>
            <a:endParaRPr lang="en-US" dirty="0">
              <a:latin typeface="Calibri" panose="020F0502020204030204" pitchFamily="34" charset="0"/>
              <a:ea typeface="Calibri" panose="020F0502020204030204" pitchFamily="34" charset="0"/>
              <a:cs typeface="B Nazanin" panose="00000400000000000000" pitchFamily="2" charset="-78"/>
            </a:endParaRPr>
          </a:p>
          <a:p>
            <a:pPr marL="0" indent="0" algn="ctr" rtl="1">
              <a:lnSpc>
                <a:spcPct val="115000"/>
              </a:lnSpc>
              <a:spcBef>
                <a:spcPts val="0"/>
              </a:spcBef>
              <a:spcAft>
                <a:spcPts val="1000"/>
              </a:spcAft>
              <a:buNone/>
            </a:pPr>
            <a:r>
              <a:rPr lang="fa-IR" dirty="0">
                <a:latin typeface="Calibri" panose="020F0502020204030204" pitchFamily="34" charset="0"/>
                <a:ea typeface="Calibri" panose="020F0502020204030204" pitchFamily="34" charset="0"/>
                <a:cs typeface="B Nazanin" panose="00000400000000000000" pitchFamily="2" charset="-78"/>
              </a:rPr>
              <a:t>(لیست پارامتری) </a:t>
            </a:r>
            <a:r>
              <a:rPr lang="fa-IR" b="1" dirty="0">
                <a:latin typeface="Calibri" panose="020F0502020204030204" pitchFamily="34" charset="0"/>
                <a:ea typeface="Calibri" panose="020F0502020204030204" pitchFamily="34" charset="0"/>
                <a:cs typeface="B Nazanin" panose="00000400000000000000" pitchFamily="2" charset="-78"/>
              </a:rPr>
              <a:t>نام متد.نام شئ</a:t>
            </a:r>
            <a:endParaRPr lang="en-US" b="1" dirty="0">
              <a:latin typeface="Calibri" panose="020F050202020403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endPar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endParaRPr>
          </a:p>
          <a:p>
            <a:pPr algn="r" rtl="1">
              <a:lnSpc>
                <a:spcPct val="107000"/>
              </a:lnSpc>
              <a:spcBef>
                <a:spcPts val="0"/>
              </a:spcBef>
              <a:spcAft>
                <a:spcPts val="800"/>
              </a:spcAft>
            </a:pP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فراخوانی متد </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quack()</a:t>
            </a:r>
            <a:r>
              <a:rPr lang="fa-IR"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 </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با استفاده از عملگر نقطه روی متغیر </a:t>
            </a: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a:t>
            </a:r>
            <a:r>
              <a:rPr lang="fa-IR" dirty="0">
                <a:solidFill>
                  <a:schemeClr val="tx1">
                    <a:lumMod val="95000"/>
                    <a:lumOff val="5000"/>
                  </a:schemeClr>
                </a:solidFill>
                <a:latin typeface="MyriadPro-Bold" panose="020B0703030403020204" pitchFamily="34" charset="0"/>
                <a:ea typeface="Calibri" panose="020F0502020204030204" pitchFamily="34" charset="0"/>
                <a:cs typeface="B Nazanin" panose="00000400000000000000" pitchFamily="2" charset="-78"/>
              </a:rPr>
              <a:t>:</a:t>
            </a:r>
            <a:endParaRPr lang="en-US"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endParaRPr>
          </a:p>
          <a:p>
            <a:pPr marL="0">
              <a:lnSpc>
                <a:spcPct val="107000"/>
              </a:lnSpc>
              <a:spcBef>
                <a:spcPts val="0"/>
              </a:spcBef>
              <a:spcAft>
                <a:spcPts val="800"/>
              </a:spcAft>
            </a:pPr>
            <a:r>
              <a:rPr lang="en-US" dirty="0" err="1">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MyDuck.quack</a:t>
            </a:r>
            <a:r>
              <a:rPr lang="en-US" dirty="0">
                <a:solidFill>
                  <a:schemeClr val="tx1">
                    <a:lumMod val="95000"/>
                    <a:lumOff val="5000"/>
                  </a:schemeClr>
                </a:solidFill>
                <a:latin typeface="Courier New" panose="02070309020205020404" pitchFamily="49" charset="0"/>
                <a:ea typeface="Calibri" panose="020F0502020204030204" pitchFamily="34" charset="0"/>
                <a:cs typeface="Courier New" panose="02070309020205020404" pitchFamily="49" charset="0"/>
              </a:rPr>
              <a:t>();</a:t>
            </a:r>
          </a:p>
          <a:p>
            <a:pPr marL="0" algn="r" rtl="1">
              <a:lnSpc>
                <a:spcPct val="115000"/>
              </a:lnSpc>
              <a:spcBef>
                <a:spcPts val="0"/>
              </a:spcBef>
              <a:spcAft>
                <a:spcPts val="10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Tree>
    <p:extLst>
      <p:ext uri="{BB962C8B-B14F-4D97-AF65-F5344CB8AC3E}">
        <p14:creationId xmlns:p14="http://schemas.microsoft.com/office/powerpoint/2010/main" val="339641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FF380F3-B03C-611E-31B4-83B8D86BDC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78453"/>
            <a:ext cx="3783892" cy="3901093"/>
          </a:xfrm>
          <a:prstGeom prst="rect">
            <a:avLst/>
          </a:prstGeom>
        </p:spPr>
      </p:pic>
      <p:sp>
        <p:nvSpPr>
          <p:cNvPr id="3" name="Content Placeholder 2">
            <a:extLst>
              <a:ext uri="{FF2B5EF4-FFF2-40B4-BE49-F238E27FC236}">
                <a16:creationId xmlns:a16="http://schemas.microsoft.com/office/drawing/2014/main" id="{DB003626-E11A-0302-BB06-43EEF3D0088E}"/>
              </a:ext>
            </a:extLst>
          </p:cNvPr>
          <p:cNvSpPr>
            <a:spLocks noGrp="1"/>
          </p:cNvSpPr>
          <p:nvPr>
            <p:ph idx="1"/>
          </p:nvPr>
        </p:nvSpPr>
        <p:spPr>
          <a:xfrm>
            <a:off x="2528047" y="1091186"/>
            <a:ext cx="9547411" cy="5853953"/>
          </a:xfrm>
        </p:spPr>
        <p:txBody>
          <a:bodyPr>
            <a:noAutofit/>
          </a:bodyPr>
          <a:lstStyle/>
          <a:p>
            <a:pPr marL="0" algn="r" rtl="1">
              <a:lnSpc>
                <a:spcPct val="107000"/>
              </a:lnSpc>
              <a:spcBef>
                <a:spcPts val="0"/>
              </a:spcBef>
              <a:spcAft>
                <a:spcPts val="800"/>
              </a:spcAft>
            </a:pPr>
            <a:r>
              <a:rPr lang="ar-SA" dirty="0">
                <a:latin typeface="Andalus" panose="02020603050405020304" pitchFamily="18" charset="-78"/>
                <a:ea typeface="Calibri" panose="020F0502020204030204" pitchFamily="34" charset="0"/>
                <a:cs typeface="B Nazanin" panose="00000400000000000000" pitchFamily="2" charset="-78"/>
              </a:rPr>
              <a:t>وقتی از عملگر نقطه بر یک متغیر مرجع شئ استفاده می‌کنید، </a:t>
            </a:r>
            <a:r>
              <a:rPr lang="fa-IR" dirty="0">
                <a:latin typeface="Andalus" panose="02020603050405020304" pitchFamily="18" charset="-78"/>
                <a:ea typeface="Calibri" panose="020F0502020204030204" pitchFamily="34" charset="0"/>
                <a:cs typeface="B Nazanin" panose="00000400000000000000" pitchFamily="2" charset="-78"/>
              </a:rPr>
              <a:t>به </a:t>
            </a:r>
            <a:r>
              <a:rPr lang="ar-SA" dirty="0">
                <a:latin typeface="Andalus" panose="02020603050405020304" pitchFamily="18" charset="-78"/>
                <a:ea typeface="Calibri" panose="020F0502020204030204" pitchFamily="34" charset="0"/>
                <a:cs typeface="B Nazanin" panose="00000400000000000000" pitchFamily="2" charset="-78"/>
              </a:rPr>
              <a:t>آن مانند فشار دادن یک دکمه بر کنترل از راه دور</a:t>
            </a:r>
            <a:r>
              <a:rPr lang="fa-IR" dirty="0">
                <a:latin typeface="Andalus" panose="02020603050405020304" pitchFamily="18" charset="-78"/>
                <a:ea typeface="Calibri" panose="020F0502020204030204" pitchFamily="34" charset="0"/>
                <a:cs typeface="B Nazanin" panose="00000400000000000000" pitchFamily="2" charset="-78"/>
              </a:rPr>
              <a:t>ی</a:t>
            </a:r>
            <a:r>
              <a:rPr lang="ar-SA" dirty="0">
                <a:latin typeface="Andalus" panose="02020603050405020304" pitchFamily="18" charset="-78"/>
                <a:ea typeface="Calibri" panose="020F0502020204030204" pitchFamily="34" charset="0"/>
                <a:cs typeface="B Nazanin" panose="00000400000000000000" pitchFamily="2" charset="-78"/>
              </a:rPr>
              <a:t> برای آن شئ بیندیشید. </a:t>
            </a:r>
            <a:endParaRPr lang="fa-IR" dirty="0"/>
          </a:p>
          <a:p>
            <a:pPr marL="0" algn="r"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در حقیقت ما</a:t>
            </a:r>
            <a:r>
              <a:rPr lang="ar-SA" sz="2800" dirty="0">
                <a:latin typeface="Calibri" panose="020F0502020204030204" pitchFamily="34" charset="0"/>
                <a:ea typeface="Calibri" panose="020F0502020204030204" pitchFamily="34" charset="0"/>
                <a:cs typeface="B Nazanin" panose="00000400000000000000" pitchFamily="2" charset="-78"/>
              </a:rPr>
              <a:t> از عملگر نقطه (.) روی یک متغیر مرجع استفاده می‌کنی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تا بگویی</a:t>
            </a:r>
            <a:r>
              <a:rPr lang="fa-IR" sz="2800" dirty="0">
                <a:latin typeface="Calibri" panose="020F0502020204030204" pitchFamily="34" charset="0"/>
                <a:ea typeface="Calibri" panose="020F0502020204030204" pitchFamily="34" charset="0"/>
                <a:cs typeface="B Nazanin" panose="00000400000000000000" pitchFamily="2" charset="-78"/>
              </a:rPr>
              <a:t>م</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آن‌چه </a:t>
            </a:r>
            <a:r>
              <a:rPr lang="ar-SA" sz="2800" i="1" dirty="0">
                <a:latin typeface="Calibri" panose="020F0502020204030204" pitchFamily="34" charset="0"/>
                <a:ea typeface="Calibri" panose="020F0502020204030204" pitchFamily="34" charset="0"/>
                <a:cs typeface="B Nazanin" panose="00000400000000000000" pitchFamily="2" charset="-78"/>
              </a:rPr>
              <a:t> قبل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استفاده کن تا </a:t>
            </a:r>
            <a:r>
              <a:rPr lang="fa-IR" sz="2800" i="1" dirty="0">
                <a:latin typeface="Calibri" panose="020F0502020204030204" pitchFamily="34" charset="0"/>
                <a:ea typeface="Calibri" panose="020F0502020204030204" pitchFamily="34" charset="0"/>
                <a:cs typeface="B Nazanin" panose="00000400000000000000" pitchFamily="2" charset="-78"/>
              </a:rPr>
              <a:t>آنچه</a:t>
            </a:r>
            <a:r>
              <a:rPr lang="ar-SA" sz="2800" i="1" dirty="0">
                <a:latin typeface="Calibri" panose="020F0502020204030204" pitchFamily="34" charset="0"/>
                <a:ea typeface="Calibri" panose="020F0502020204030204" pitchFamily="34" charset="0"/>
                <a:cs typeface="B Nazanin" panose="00000400000000000000" pitchFamily="2" charset="-78"/>
              </a:rPr>
              <a:t> </a:t>
            </a:r>
            <a:r>
              <a:rPr lang="fa-IR" sz="2800" i="1" dirty="0">
                <a:latin typeface="Calibri" panose="020F0502020204030204" pitchFamily="34" charset="0"/>
                <a:ea typeface="Calibri" panose="020F0502020204030204" pitchFamily="34" charset="0"/>
                <a:cs typeface="B Nazanin" panose="00000400000000000000" pitchFamily="2" charset="-78"/>
              </a:rPr>
              <a:t>پس</a:t>
            </a:r>
            <a:r>
              <a:rPr lang="ar-SA" sz="2800" i="1" dirty="0">
                <a:latin typeface="Calibri" panose="020F0502020204030204" pitchFamily="34" charset="0"/>
                <a:ea typeface="Calibri" panose="020F0502020204030204" pitchFamily="34" charset="0"/>
                <a:cs typeface="B Nazanin" panose="00000400000000000000" pitchFamily="2" charset="-78"/>
              </a:rPr>
              <a:t> از نقطه </a:t>
            </a:r>
            <a:r>
              <a:rPr lang="fa-IR" sz="2800" i="1" dirty="0">
                <a:latin typeface="Calibri" panose="020F0502020204030204" pitchFamily="34" charset="0"/>
                <a:ea typeface="Calibri" panose="020F0502020204030204" pitchFamily="34" charset="0"/>
                <a:cs typeface="B Nazanin" panose="00000400000000000000" pitchFamily="2" charset="-78"/>
              </a:rPr>
              <a:t>است </a:t>
            </a:r>
            <a:r>
              <a:rPr lang="ar-SA" sz="2800" i="1" dirty="0">
                <a:latin typeface="Calibri" panose="020F0502020204030204" pitchFamily="34" charset="0"/>
                <a:ea typeface="Calibri" panose="020F0502020204030204" pitchFamily="34" charset="0"/>
                <a:cs typeface="B Nazanin" panose="00000400000000000000" pitchFamily="2" charset="-78"/>
              </a:rPr>
              <a:t>را به من بدهی</a:t>
            </a:r>
            <a:r>
              <a:rPr lang="ar-SA"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r" rtl="1">
              <a:lnSpc>
                <a:spcPct val="107000"/>
              </a:lnSpc>
              <a:spcBef>
                <a:spcPts val="0"/>
              </a:spcBef>
              <a:spcAft>
                <a:spcPts val="800"/>
              </a:spcAft>
              <a:buNone/>
            </a:pPr>
            <a:r>
              <a:rPr lang="ar-SA" sz="2800" dirty="0">
                <a:latin typeface="Calibri" panose="020F0502020204030204" pitchFamily="34" charset="0"/>
                <a:ea typeface="Calibri" panose="020F0502020204030204" pitchFamily="34" charset="0"/>
                <a:cs typeface="B Nazanin" panose="00000400000000000000" pitchFamily="2" charset="-78"/>
              </a:rPr>
              <a:t> </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برای مثال</a:t>
            </a:r>
            <a:r>
              <a:rPr lang="en-US" sz="2800" b="1" cap="none" dirty="0" err="1">
                <a:latin typeface="Courier New" panose="02070309020205020404" pitchFamily="49" charset="0"/>
                <a:ea typeface="Calibri" panose="020F0502020204030204" pitchFamily="34" charset="0"/>
                <a:cs typeface="B Nazanin" panose="00000400000000000000" pitchFamily="2" charset="-78"/>
              </a:rPr>
              <a:t>MyDuck.quack</a:t>
            </a:r>
            <a:r>
              <a:rPr lang="en-US" sz="2800" b="1" cap="none" dirty="0">
                <a:latin typeface="Courier New" panose="02070309020205020404" pitchFamily="49" charset="0"/>
                <a:ea typeface="Calibri" panose="020F0502020204030204" pitchFamily="34" charset="0"/>
                <a:cs typeface="B Nazanin" panose="00000400000000000000" pitchFamily="2" charset="-78"/>
              </a:rPr>
              <a:t>();</a:t>
            </a:r>
            <a:r>
              <a:rPr lang="fa-IR" sz="2800" b="1" cap="none" dirty="0">
                <a:latin typeface="Calibri" panose="020F0502020204030204" pitchFamily="34"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یعنی «از شئ ارجاع</a:t>
            </a:r>
            <a:r>
              <a:rPr lang="fa-IR" sz="2800" dirty="0">
                <a:latin typeface="Andalus" panose="02020603050405020304" pitchFamily="18" charset="-78"/>
                <a:ea typeface="Calibri" panose="020F0502020204030204" pitchFamily="34" charset="0"/>
                <a:cs typeface="B Nazanin" panose="00000400000000000000" pitchFamily="2" charset="-78"/>
              </a:rPr>
              <a:t>‌</a:t>
            </a:r>
            <a:r>
              <a:rPr lang="ar-SA" sz="2800" dirty="0">
                <a:latin typeface="Andalus" panose="02020603050405020304" pitchFamily="18" charset="-78"/>
                <a:ea typeface="Calibri" panose="020F0502020204030204" pitchFamily="34" charset="0"/>
                <a:cs typeface="B Nazanin" panose="00000400000000000000" pitchFamily="2" charset="-78"/>
              </a:rPr>
              <a:t>شده توسط متغیر </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ar-SA" sz="2800" dirty="0">
                <a:latin typeface="Andalus" panose="02020603050405020304" pitchFamily="18" charset="-78"/>
                <a:ea typeface="Calibri" panose="020F0502020204030204" pitchFamily="34" charset="0"/>
                <a:cs typeface="B Nazanin" panose="00000400000000000000" pitchFamily="2" charset="-78"/>
              </a:rPr>
              <a:t> برای فراخوانی متد </a:t>
            </a:r>
            <a:r>
              <a:rPr lang="en-US" sz="2800" cap="none" dirty="0">
                <a:latin typeface="Courier New" panose="02070309020205020404" pitchFamily="49" charset="0"/>
                <a:ea typeface="Calibri" panose="020F0502020204030204" pitchFamily="34" charset="0"/>
                <a:cs typeface="B Nazanin" panose="00000400000000000000" pitchFamily="2" charset="-78"/>
              </a:rPr>
              <a:t>quack</a:t>
            </a:r>
            <a:r>
              <a:rPr lang="en-US" sz="2800" dirty="0">
                <a:latin typeface="Courier New" panose="02070309020205020404" pitchFamily="49" charset="0"/>
                <a:ea typeface="Calibri" panose="020F0502020204030204" pitchFamily="34" charset="0"/>
                <a:cs typeface="B Nazanin" panose="00000400000000000000" pitchFamily="2" charset="-78"/>
              </a:rPr>
              <a:t>()</a:t>
            </a:r>
            <a:r>
              <a:rPr lang="ar-SA" sz="2800" dirty="0">
                <a:latin typeface="Courier New" panose="02070309020205020404" pitchFamily="49" charset="0"/>
                <a:ea typeface="Calibri" panose="020F0502020204030204" pitchFamily="34" charset="0"/>
                <a:cs typeface="B Nazanin" panose="00000400000000000000" pitchFamily="2" charset="-78"/>
              </a:rPr>
              <a:t> </a:t>
            </a:r>
            <a:r>
              <a:rPr lang="ar-SA" sz="2800" dirty="0">
                <a:latin typeface="Andalus" panose="02020603050405020304" pitchFamily="18" charset="-78"/>
                <a:ea typeface="Calibri" panose="020F0502020204030204" pitchFamily="34" charset="0"/>
                <a:cs typeface="B Nazanin" panose="00000400000000000000" pitchFamily="2" charset="-78"/>
              </a:rPr>
              <a:t>استفاده کن.» </a:t>
            </a: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به بیان دیگر از متغیر مرجع</a:t>
            </a:r>
            <a:r>
              <a:rPr lang="en-US" sz="2800" dirty="0" err="1">
                <a:latin typeface="Baskerville Old Face" panose="02020602080505020303" pitchFamily="18" charset="0"/>
                <a:ea typeface="Calibri" panose="020F0502020204030204" pitchFamily="34" charset="0"/>
                <a:cs typeface="B Nazanin" panose="00000400000000000000" pitchFamily="2" charset="-78"/>
              </a:rPr>
              <a:t>M</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y</a:t>
            </a:r>
            <a:r>
              <a:rPr lang="en-US" sz="2800" dirty="0" err="1">
                <a:latin typeface="Baskerville Old Face" panose="02020602080505020303" pitchFamily="18" charset="0"/>
                <a:ea typeface="Calibri" panose="020F0502020204030204" pitchFamily="34" charset="0"/>
                <a:cs typeface="B Nazanin" panose="00000400000000000000" pitchFamily="2" charset="-78"/>
              </a:rPr>
              <a:t>D</a:t>
            </a:r>
            <a:r>
              <a:rPr lang="en-US" sz="2800" cap="none" dirty="0" err="1">
                <a:latin typeface="Baskerville Old Face" panose="02020602080505020303" pitchFamily="18" charset="0"/>
                <a:ea typeface="Calibri" panose="020F0502020204030204" pitchFamily="34" charset="0"/>
                <a:cs typeface="B Nazanin" panose="00000400000000000000" pitchFamily="2" charset="-78"/>
              </a:rPr>
              <a:t>uck</a:t>
            </a:r>
            <a:r>
              <a:rPr lang="en-US"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cap="none" dirty="0">
                <a:latin typeface="Baskerville Old Face" panose="02020602080505020303" pitchFamily="18" charset="0"/>
                <a:ea typeface="Calibri" panose="020F0502020204030204" pitchFamily="34" charset="0"/>
                <a:cs typeface="B Nazanin" panose="00000400000000000000" pitchFamily="2" charset="-78"/>
              </a:rPr>
              <a:t> </a:t>
            </a:r>
            <a:r>
              <a:rPr lang="fa-IR" sz="2800" dirty="0">
                <a:latin typeface="B Nazanin" panose="00000400000000000000" pitchFamily="2" charset="-78"/>
                <a:ea typeface="Calibri" panose="020F0502020204030204" pitchFamily="34" charset="0"/>
                <a:cs typeface="B Nazanin" panose="00000400000000000000" pitchFamily="2" charset="-78"/>
              </a:rPr>
              <a:t>برای اجبار اردک به تولید صدا (قات قات کردن) استفاده کرده‌ایم.</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latin typeface="Andalus" panose="02020603050405020304" pitchFamily="18" charset="-78"/>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sz="2800" dirty="0">
              <a:cs typeface="B Nazanin" panose="00000400000000000000" pitchFamily="2" charset="-78"/>
            </a:endParaRPr>
          </a:p>
          <a:p>
            <a:pPr algn="r" rtl="1"/>
            <a:endParaRPr lang="fa-IR" sz="2800" dirty="0">
              <a:cs typeface="B Nazanin" panose="00000400000000000000" pitchFamily="2" charset="-78"/>
            </a:endParaRPr>
          </a:p>
        </p:txBody>
      </p:sp>
      <p:sp>
        <p:nvSpPr>
          <p:cNvPr id="4" name="Title 1">
            <a:extLst>
              <a:ext uri="{FF2B5EF4-FFF2-40B4-BE49-F238E27FC236}">
                <a16:creationId xmlns:a16="http://schemas.microsoft.com/office/drawing/2014/main" id="{66EE225B-73A5-2797-5E55-EC19C566B43E}"/>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عملگر نقطه (.)</a:t>
            </a:r>
          </a:p>
        </p:txBody>
      </p:sp>
      <p:sp>
        <p:nvSpPr>
          <p:cNvPr id="5" name="TextBox 4">
            <a:extLst>
              <a:ext uri="{FF2B5EF4-FFF2-40B4-BE49-F238E27FC236}">
                <a16:creationId xmlns:a16="http://schemas.microsoft.com/office/drawing/2014/main" id="{FE84E704-6B09-F281-38FF-F10FD80D3E01}"/>
              </a:ext>
            </a:extLst>
          </p:cNvPr>
          <p:cNvSpPr txBox="1"/>
          <p:nvPr/>
        </p:nvSpPr>
        <p:spPr>
          <a:xfrm rot="18511634">
            <a:off x="1469519" y="2982723"/>
            <a:ext cx="974947" cy="523220"/>
          </a:xfrm>
          <a:prstGeom prst="rect">
            <a:avLst/>
          </a:prstGeom>
          <a:noFill/>
        </p:spPr>
        <p:txBody>
          <a:bodyPr wrap="none" rtlCol="1">
            <a:spAutoFit/>
          </a:bodyPr>
          <a:lstStyle/>
          <a:p>
            <a:r>
              <a:rPr lang="en-US" sz="2800" dirty="0">
                <a:solidFill>
                  <a:schemeClr val="bg1"/>
                </a:solidFill>
                <a:latin typeface="Baskerville Old Face" panose="02020602080505020303" pitchFamily="18" charset="0"/>
              </a:rPr>
              <a:t>Duck</a:t>
            </a:r>
            <a:endParaRPr lang="fa-IR" sz="2800" dirty="0">
              <a:solidFill>
                <a:schemeClr val="bg1"/>
              </a:solidFill>
              <a:latin typeface="Baskerville Old Face" panose="02020602080505020303" pitchFamily="18" charset="0"/>
            </a:endParaRPr>
          </a:p>
        </p:txBody>
      </p:sp>
      <p:sp>
        <p:nvSpPr>
          <p:cNvPr id="6" name="TextBox 5">
            <a:extLst>
              <a:ext uri="{FF2B5EF4-FFF2-40B4-BE49-F238E27FC236}">
                <a16:creationId xmlns:a16="http://schemas.microsoft.com/office/drawing/2014/main" id="{77E81A17-2F38-6B4A-C3EC-F83639713CEA}"/>
              </a:ext>
            </a:extLst>
          </p:cNvPr>
          <p:cNvSpPr txBox="1"/>
          <p:nvPr/>
        </p:nvSpPr>
        <p:spPr>
          <a:xfrm rot="1739275">
            <a:off x="2571834" y="2105295"/>
            <a:ext cx="729687" cy="369332"/>
          </a:xfrm>
          <a:prstGeom prst="rect">
            <a:avLst/>
          </a:prstGeom>
          <a:noFill/>
        </p:spPr>
        <p:txBody>
          <a:bodyPr wrap="none" rtlCol="1">
            <a:spAutoFit/>
          </a:bodyPr>
          <a:lstStyle/>
          <a:p>
            <a:r>
              <a:rPr lang="en-US" dirty="0">
                <a:solidFill>
                  <a:schemeClr val="bg1"/>
                </a:solidFill>
                <a:latin typeface="Baskerville Old Face" panose="02020602080505020303" pitchFamily="18" charset="0"/>
              </a:rPr>
              <a:t>quack</a:t>
            </a:r>
            <a:endParaRPr lang="fa-IR" dirty="0">
              <a:solidFill>
                <a:schemeClr val="bg1"/>
              </a:solidFill>
              <a:latin typeface="Baskerville Old Face" panose="02020602080505020303" pitchFamily="18" charset="0"/>
            </a:endParaRPr>
          </a:p>
        </p:txBody>
      </p:sp>
    </p:spTree>
    <p:extLst>
      <p:ext uri="{BB962C8B-B14F-4D97-AF65-F5344CB8AC3E}">
        <p14:creationId xmlns:p14="http://schemas.microsoft.com/office/powerpoint/2010/main" val="150053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D08E43F-8B8C-7424-E183-A0376E341730}"/>
              </a:ext>
            </a:extLst>
          </p:cNvPr>
          <p:cNvPicPr>
            <a:picLocks noGrp="1" noChangeAspect="1"/>
          </p:cNvPicPr>
          <p:nvPr>
            <p:ph idx="1"/>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1110927"/>
            <a:ext cx="2250606" cy="2472168"/>
          </a:xfrm>
          <a:prstGeom prst="rect">
            <a:avLst/>
          </a:prstGeom>
        </p:spPr>
      </p:pic>
      <p:sp>
        <p:nvSpPr>
          <p:cNvPr id="5" name="Text Box 2">
            <a:extLst>
              <a:ext uri="{FF2B5EF4-FFF2-40B4-BE49-F238E27FC236}">
                <a16:creationId xmlns:a16="http://schemas.microsoft.com/office/drawing/2014/main" id="{B89A7983-331B-69EE-92DC-104144233443}"/>
              </a:ext>
            </a:extLst>
          </p:cNvPr>
          <p:cNvSpPr txBox="1">
            <a:spLocks noChangeArrowheads="1"/>
          </p:cNvSpPr>
          <p:nvPr/>
        </p:nvSpPr>
        <p:spPr bwMode="auto">
          <a:xfrm flipH="1">
            <a:off x="1647805" y="2202840"/>
            <a:ext cx="1205601" cy="51371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80000"/>
              </a:lnSpc>
              <a:spcBef>
                <a:spcPts val="0"/>
              </a:spcBef>
              <a:spcAft>
                <a:spcPts val="0"/>
              </a:spcAft>
            </a:pPr>
            <a:r>
              <a:rPr lang="ar-SA"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اولیه</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6" name="Text Box 17">
            <a:extLst>
              <a:ext uri="{FF2B5EF4-FFF2-40B4-BE49-F238E27FC236}">
                <a16:creationId xmlns:a16="http://schemas.microsoft.com/office/drawing/2014/main" id="{DDE39FD9-D9DD-6865-5578-B5791484BA7A}"/>
              </a:ext>
            </a:extLst>
          </p:cNvPr>
          <p:cNvSpPr txBox="1"/>
          <p:nvPr/>
        </p:nvSpPr>
        <p:spPr>
          <a:xfrm>
            <a:off x="1647805" y="2629104"/>
            <a:ext cx="2678792" cy="34290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byte x = 7;</a:t>
            </a:r>
            <a:endParaRPr lang="en-US" sz="2800" dirty="0">
              <a:effectLst/>
              <a:ea typeface="Calibri" panose="020F0502020204030204" pitchFamily="34" charset="0"/>
              <a:cs typeface="Arial" panose="020B0604020202020204" pitchFamily="34" charset="0"/>
            </a:endParaRPr>
          </a:p>
        </p:txBody>
      </p:sp>
      <p:sp>
        <p:nvSpPr>
          <p:cNvPr id="7" name="Text Box 18">
            <a:extLst>
              <a:ext uri="{FF2B5EF4-FFF2-40B4-BE49-F238E27FC236}">
                <a16:creationId xmlns:a16="http://schemas.microsoft.com/office/drawing/2014/main" id="{BAD40B87-45D1-FC2A-B76B-0982A1A09B76}"/>
              </a:ext>
            </a:extLst>
          </p:cNvPr>
          <p:cNvSpPr txBox="1"/>
          <p:nvPr/>
        </p:nvSpPr>
        <p:spPr>
          <a:xfrm>
            <a:off x="972745" y="3128315"/>
            <a:ext cx="3473749" cy="1325564"/>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7  را نشان می‌دهند وارد متغیر (00000111</a:t>
            </a:r>
            <a:r>
              <a:rPr lang="en-US"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 می</a:t>
            </a:r>
            <a:r>
              <a:rPr lang="fa-IR" sz="2800" dirty="0">
                <a:effectLst/>
                <a:latin typeface="Andalus" panose="02020603050405020304" pitchFamily="18" charset="-78"/>
                <a:ea typeface="Calibri" panose="020F0502020204030204" pitchFamily="34" charset="0"/>
                <a:cs typeface="Ramsar" pitchFamily="2" charset="-78"/>
              </a:rPr>
              <a:t>‌</a:t>
            </a:r>
            <a:r>
              <a:rPr lang="ar-SA" sz="2800" dirty="0">
                <a:effectLst/>
                <a:latin typeface="Andalus" panose="02020603050405020304" pitchFamily="18" charset="-78"/>
                <a:ea typeface="Calibri" panose="020F0502020204030204" pitchFamily="34" charset="0"/>
                <a:cs typeface="Ramsar" pitchFamily="2" charset="-78"/>
              </a:rPr>
              <a:t>شوند.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pic>
        <p:nvPicPr>
          <p:cNvPr id="3" name="Content Placeholder 3">
            <a:extLst>
              <a:ext uri="{FF2B5EF4-FFF2-40B4-BE49-F238E27FC236}">
                <a16:creationId xmlns:a16="http://schemas.microsoft.com/office/drawing/2014/main" id="{633B4D4C-6CC9-9B64-3496-B728BCEECD8C}"/>
              </a:ext>
            </a:extLst>
          </p:cNvPr>
          <p:cNvPicPr>
            <a:picLocks noChangeAspect="1"/>
          </p:cNvPicPr>
          <p:nvPr/>
        </p:nvPicPr>
        <p:blipFill rotWithShape="1">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r="12223" b="9576"/>
          <a:stretch/>
        </p:blipFill>
        <p:spPr bwMode="auto">
          <a:xfrm>
            <a:off x="5304310" y="1150990"/>
            <a:ext cx="2260439" cy="3042054"/>
          </a:xfrm>
          <a:prstGeom prst="rect">
            <a:avLst/>
          </a:prstGeom>
          <a:ln>
            <a:noFill/>
          </a:ln>
          <a:extLst>
            <a:ext uri="{53640926-AAD7-44D8-BBD7-CCE9431645EC}">
              <a14:shadowObscured xmlns:a14="http://schemas.microsoft.com/office/drawing/2010/main"/>
            </a:ext>
          </a:extLst>
        </p:spPr>
      </p:pic>
      <p:sp>
        <p:nvSpPr>
          <p:cNvPr id="8" name="Text Box 2">
            <a:extLst>
              <a:ext uri="{FF2B5EF4-FFF2-40B4-BE49-F238E27FC236}">
                <a16:creationId xmlns:a16="http://schemas.microsoft.com/office/drawing/2014/main" id="{66D25278-2B72-469E-27A3-858BCB81EC5C}"/>
              </a:ext>
            </a:extLst>
          </p:cNvPr>
          <p:cNvSpPr txBox="1">
            <a:spLocks noChangeArrowheads="1"/>
          </p:cNvSpPr>
          <p:nvPr/>
        </p:nvSpPr>
        <p:spPr bwMode="auto">
          <a:xfrm rot="283777">
            <a:off x="4447591" y="1412566"/>
            <a:ext cx="1911148" cy="105514"/>
          </a:xfrm>
          <a:prstGeom prst="rect">
            <a:avLst/>
          </a:prstGeom>
          <a:solidFill>
            <a:srgbClr val="FFFFFF"/>
          </a:solidFill>
          <a:ln w="9525">
            <a:noFill/>
            <a:miter lim="800000"/>
            <a:headEnd/>
            <a:tailEnd/>
          </a:ln>
        </p:spPr>
        <p:txBody>
          <a:bodyPr rot="0" spcFirstLastPara="1" vert="horz" wrap="square" lIns="91440" tIns="45720" rIns="91440" bIns="45720" numCol="1" anchor="t" anchorCtr="0">
            <a:prstTxWarp prst="textArchDown">
              <a:avLst>
                <a:gd name="adj" fmla="val 805762"/>
              </a:avLst>
            </a:prstTxWarp>
            <a:noAutofit/>
          </a:bodyPr>
          <a:lstStyle/>
          <a:p>
            <a:pPr marL="0" marR="0" algn="r" rtl="1">
              <a:lnSpc>
                <a:spcPct val="107000"/>
              </a:lnSpc>
              <a:spcBef>
                <a:spcPts val="0"/>
              </a:spcBef>
              <a:spcAft>
                <a:spcPts val="800"/>
              </a:spcAft>
            </a:pPr>
            <a:r>
              <a:rPr lang="fa-IR" sz="2800" b="1" dirty="0">
                <a:effectLst/>
                <a:latin typeface="Calibri" panose="020F0502020204030204" pitchFamily="34" charset="0"/>
                <a:ea typeface="Calibri" panose="020F0502020204030204" pitchFamily="34" charset="0"/>
                <a:cs typeface="B Ziba" panose="00000400000000000000" pitchFamily="2" charset="-78"/>
              </a:rPr>
              <a:t>شئ</a:t>
            </a:r>
            <a:r>
              <a:rPr lang="fa-IR" sz="2800" b="1" dirty="0">
                <a:effectLst/>
                <a:latin typeface="Calibri" panose="020F0502020204030204" pitchFamily="34" charset="0"/>
                <a:ea typeface="Calibri" panose="020F0502020204030204" pitchFamily="34" charset="0"/>
                <a:cs typeface="2  Kamran" panose="00000400000000000000" pitchFamily="2" charset="-78"/>
              </a:rPr>
              <a:t> </a:t>
            </a:r>
            <a:r>
              <a:rPr lang="en-US" sz="2800" dirty="0">
                <a:effectLst/>
                <a:latin typeface="Comic Sans MS" panose="030F0702030302020204" pitchFamily="66" charset="0"/>
                <a:ea typeface="Calibri" panose="020F0502020204030204" pitchFamily="34" charset="0"/>
                <a:cs typeface="Times New Roman" panose="02020603050405020304" pitchFamily="18" charset="0"/>
              </a:rPr>
              <a:t>Duck</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9" name="Text Box 2">
            <a:extLst>
              <a:ext uri="{FF2B5EF4-FFF2-40B4-BE49-F238E27FC236}">
                <a16:creationId xmlns:a16="http://schemas.microsoft.com/office/drawing/2014/main" id="{D72237EB-E94D-09DF-E83B-860D22C87C9E}"/>
              </a:ext>
            </a:extLst>
          </p:cNvPr>
          <p:cNvSpPr txBox="1">
            <a:spLocks noChangeArrowheads="1"/>
          </p:cNvSpPr>
          <p:nvPr/>
        </p:nvSpPr>
        <p:spPr bwMode="auto">
          <a:xfrm>
            <a:off x="6206373" y="3089122"/>
            <a:ext cx="1615326" cy="281940"/>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fa-IR" sz="2800" b="1" dirty="0">
                <a:solidFill>
                  <a:srgbClr val="808080"/>
                </a:solidFill>
                <a:effectLst/>
                <a:latin typeface="Calibri" panose="020F0502020204030204" pitchFamily="34" charset="0"/>
                <a:ea typeface="Calibri" panose="020F0502020204030204" pitchFamily="34" charset="0"/>
                <a:cs typeface="2  Kamran" panose="00000400000000000000" pitchFamily="2" charset="-78"/>
              </a:rPr>
              <a:t>مقدار مرجع</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10" name="Text Box 22">
            <a:extLst>
              <a:ext uri="{FF2B5EF4-FFF2-40B4-BE49-F238E27FC236}">
                <a16:creationId xmlns:a16="http://schemas.microsoft.com/office/drawing/2014/main" id="{E92C6C6D-D1E6-376C-3A13-F5C7E65BABA2}"/>
              </a:ext>
            </a:extLst>
          </p:cNvPr>
          <p:cNvSpPr txBox="1"/>
          <p:nvPr/>
        </p:nvSpPr>
        <p:spPr>
          <a:xfrm>
            <a:off x="6730728" y="3544393"/>
            <a:ext cx="1615326" cy="23368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800" dirty="0">
                <a:effectLst/>
                <a:latin typeface="Comic Sans MS" panose="030F0702030302020204" pitchFamily="66" charset="0"/>
                <a:ea typeface="Calibri" panose="020F0502020204030204" pitchFamily="34" charset="0"/>
                <a:cs typeface="Arial" panose="020B0604020202020204" pitchFamily="34" charset="0"/>
              </a:rPr>
              <a:t>Duck</a:t>
            </a:r>
            <a:endParaRPr lang="en-US" sz="2800" dirty="0">
              <a:effectLst/>
              <a:ea typeface="Calibri" panose="020F0502020204030204" pitchFamily="34" charset="0"/>
              <a:cs typeface="Arial" panose="020B0604020202020204" pitchFamily="34" charset="0"/>
            </a:endParaRPr>
          </a:p>
        </p:txBody>
      </p:sp>
      <p:sp>
        <p:nvSpPr>
          <p:cNvPr id="11" name="Text Box 21">
            <a:extLst>
              <a:ext uri="{FF2B5EF4-FFF2-40B4-BE49-F238E27FC236}">
                <a16:creationId xmlns:a16="http://schemas.microsoft.com/office/drawing/2014/main" id="{A05EAB80-9BE1-D692-48F6-5753EAEE1475}"/>
              </a:ext>
            </a:extLst>
          </p:cNvPr>
          <p:cNvSpPr txBox="1"/>
          <p:nvPr/>
        </p:nvSpPr>
        <p:spPr>
          <a:xfrm>
            <a:off x="7274171" y="2114171"/>
            <a:ext cx="4774394" cy="28575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2400" b="1" dirty="0">
                <a:effectLst/>
                <a:latin typeface="Courier New" panose="02070309020205020404" pitchFamily="49" charset="0"/>
                <a:ea typeface="Calibri" panose="020F0502020204030204" pitchFamily="34" charset="0"/>
                <a:cs typeface="Arial" panose="020B0604020202020204" pitchFamily="34" charset="0"/>
              </a:rPr>
              <a:t>Duck </a:t>
            </a:r>
            <a:r>
              <a:rPr lang="en-US" sz="2400" b="1" dirty="0" err="1">
                <a:effectLst/>
                <a:latin typeface="Courier New" panose="02070309020205020404" pitchFamily="49" charset="0"/>
                <a:ea typeface="Calibri" panose="020F0502020204030204" pitchFamily="34" charset="0"/>
                <a:cs typeface="Arial" panose="020B0604020202020204" pitchFamily="34" charset="0"/>
              </a:rPr>
              <a:t>MyDuck</a:t>
            </a:r>
            <a:r>
              <a:rPr lang="en-US" sz="2400" b="1" dirty="0">
                <a:effectLst/>
                <a:latin typeface="Courier New" panose="02070309020205020404" pitchFamily="49" charset="0"/>
                <a:ea typeface="Calibri" panose="020F0502020204030204" pitchFamily="34" charset="0"/>
                <a:cs typeface="Arial" panose="020B0604020202020204" pitchFamily="34" charset="0"/>
              </a:rPr>
              <a:t> = new Duck();</a:t>
            </a:r>
          </a:p>
        </p:txBody>
      </p:sp>
      <p:sp>
        <p:nvSpPr>
          <p:cNvPr id="12" name="Text Box 20">
            <a:extLst>
              <a:ext uri="{FF2B5EF4-FFF2-40B4-BE49-F238E27FC236}">
                <a16:creationId xmlns:a16="http://schemas.microsoft.com/office/drawing/2014/main" id="{25EAB3C9-35AF-2733-7A50-1E940A22FC71}"/>
              </a:ext>
            </a:extLst>
          </p:cNvPr>
          <p:cNvSpPr txBox="1"/>
          <p:nvPr/>
        </p:nvSpPr>
        <p:spPr>
          <a:xfrm>
            <a:off x="8260970" y="2507548"/>
            <a:ext cx="3309845" cy="809625"/>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800" dirty="0">
                <a:effectLst/>
                <a:latin typeface="Andalus" panose="02020603050405020304" pitchFamily="18" charset="-78"/>
                <a:ea typeface="Calibri" panose="020F0502020204030204" pitchFamily="34" charset="0"/>
                <a:cs typeface="Ramsar" pitchFamily="2" charset="-78"/>
              </a:rPr>
              <a:t>بیت‌هایی که راهی برای رسیدن به شئ</a:t>
            </a:r>
            <a:r>
              <a:rPr lang="ar-SA" sz="2800" dirty="0">
                <a:effectLst/>
                <a:ea typeface="Calibri" panose="020F0502020204030204" pitchFamily="34" charset="0"/>
                <a:cs typeface="Andalus" panose="02020603050405020304" pitchFamily="18" charset="-78"/>
              </a:rPr>
              <a:t> </a:t>
            </a:r>
            <a:r>
              <a:rPr lang="ar-SA" sz="2800" dirty="0">
                <a:effectLst/>
                <a:latin typeface="Andalus" panose="02020603050405020304" pitchFamily="18" charset="-78"/>
                <a:ea typeface="Calibri" panose="020F0502020204030204" pitchFamily="34" charset="0"/>
                <a:cs typeface="Ramsar" pitchFamily="2" charset="-78"/>
              </a:rPr>
              <a:t> </a:t>
            </a:r>
            <a:r>
              <a:rPr lang="en-US" sz="2800" dirty="0">
                <a:effectLst/>
                <a:latin typeface="Myriad Pro" panose="020B0503030403020204" pitchFamily="34" charset="0"/>
                <a:ea typeface="Calibri" panose="020F0502020204030204" pitchFamily="34" charset="0"/>
                <a:cs typeface="Ramsar" pitchFamily="2" charset="-78"/>
              </a:rPr>
              <a:t>Duck</a:t>
            </a:r>
            <a:r>
              <a:rPr lang="ar-SA" sz="2800" dirty="0">
                <a:effectLst/>
                <a:latin typeface="Andalus" panose="02020603050405020304" pitchFamily="18" charset="-78"/>
                <a:ea typeface="Calibri" panose="020F0502020204030204" pitchFamily="34" charset="0"/>
                <a:cs typeface="Ramsar" pitchFamily="2" charset="-78"/>
              </a:rPr>
              <a:t>  را نشان می‌دهند درون متغیر می‌روند. </a:t>
            </a:r>
            <a:endParaRPr lang="en-US" sz="2800" dirty="0">
              <a:effectLst/>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r>
              <a:rPr lang="ar-SA" sz="2800" b="1" i="1" dirty="0">
                <a:effectLst/>
                <a:latin typeface="Andalus" panose="02020603050405020304" pitchFamily="18" charset="-78"/>
                <a:ea typeface="Calibri" panose="020F0502020204030204" pitchFamily="34" charset="0"/>
                <a:cs typeface="Ramsar" pitchFamily="2" charset="-78"/>
              </a:rPr>
              <a:t>شئ </a:t>
            </a:r>
            <a:r>
              <a:rPr lang="en-US" sz="2800" dirty="0" err="1">
                <a:effectLst/>
                <a:latin typeface="Myriad Pro" panose="020B0503030403020204" pitchFamily="34" charset="0"/>
                <a:ea typeface="Calibri" panose="020F0502020204030204" pitchFamily="34" charset="0"/>
                <a:cs typeface="Ramsar" pitchFamily="2" charset="-78"/>
              </a:rPr>
              <a:t>MyDuck</a:t>
            </a:r>
            <a:r>
              <a:rPr lang="ar-SA" sz="2800" b="1" i="1" dirty="0">
                <a:effectLst/>
                <a:latin typeface="Andalus" panose="02020603050405020304" pitchFamily="18" charset="-78"/>
                <a:ea typeface="Calibri" panose="020F0502020204030204" pitchFamily="34" charset="0"/>
                <a:cs typeface="Ramsar" pitchFamily="2" charset="-78"/>
              </a:rPr>
              <a:t> خود درون متغیر نمی</a:t>
            </a:r>
            <a:r>
              <a:rPr lang="ar-SA" sz="2800" dirty="0">
                <a:effectLst/>
                <a:ea typeface="Calibri" panose="020F0502020204030204" pitchFamily="34" charset="0"/>
                <a:cs typeface="Ramsar" pitchFamily="2" charset="-78"/>
              </a:rPr>
              <a:t> </a:t>
            </a:r>
            <a:r>
              <a:rPr lang="ar-SA" sz="2800" b="1" i="1" dirty="0">
                <a:effectLst/>
                <a:latin typeface="Andalus" panose="02020603050405020304" pitchFamily="18" charset="-78"/>
                <a:ea typeface="Calibri" panose="020F0502020204030204" pitchFamily="34" charset="0"/>
                <a:cs typeface="Ramsar" pitchFamily="2" charset="-78"/>
              </a:rPr>
              <a:t>رود!</a:t>
            </a:r>
            <a:endParaRPr lang="en-US" sz="2800" dirty="0">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dirty="0">
                <a:effectLst/>
                <a:ea typeface="Calibri" panose="020F0502020204030204" pitchFamily="34" charset="0"/>
                <a:cs typeface="Arial" panose="020B0604020202020204" pitchFamily="34" charset="0"/>
              </a:rPr>
              <a:t> </a:t>
            </a:r>
          </a:p>
        </p:txBody>
      </p:sp>
      <p:sp>
        <p:nvSpPr>
          <p:cNvPr id="2" name="Title 1">
            <a:extLst>
              <a:ext uri="{FF2B5EF4-FFF2-40B4-BE49-F238E27FC236}">
                <a16:creationId xmlns:a16="http://schemas.microsoft.com/office/drawing/2014/main" id="{E790B9D2-06BB-E42B-8928-4F4F9ACF545A}"/>
              </a:ext>
            </a:extLst>
          </p:cNvPr>
          <p:cNvSpPr txBox="1">
            <a:spLocks/>
          </p:cNvSpPr>
          <p:nvPr/>
        </p:nvSpPr>
        <p:spPr>
          <a:xfrm>
            <a:off x="1924875" y="268574"/>
            <a:ext cx="8562995"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مقایسه‌ی مقداردهی اولیه در متغیر اولیه و مرجع شئ</a:t>
            </a:r>
          </a:p>
        </p:txBody>
      </p:sp>
      <p:sp>
        <p:nvSpPr>
          <p:cNvPr id="14" name="TextBox 13">
            <a:extLst>
              <a:ext uri="{FF2B5EF4-FFF2-40B4-BE49-F238E27FC236}">
                <a16:creationId xmlns:a16="http://schemas.microsoft.com/office/drawing/2014/main" id="{2EDBA215-E44C-F9A9-0AC5-92E081401036}"/>
              </a:ext>
            </a:extLst>
          </p:cNvPr>
          <p:cNvSpPr txBox="1"/>
          <p:nvPr/>
        </p:nvSpPr>
        <p:spPr>
          <a:xfrm>
            <a:off x="8136233" y="1242666"/>
            <a:ext cx="2796754" cy="1014380"/>
          </a:xfrm>
          <a:prstGeom prst="rect">
            <a:avLst/>
          </a:prstGeom>
          <a:noFill/>
        </p:spPr>
        <p:txBody>
          <a:bodyPr wrap="square">
            <a:spAutoFit/>
          </a:bodyPr>
          <a:lstStyle/>
          <a:p>
            <a:pPr marR="0" algn="r" rtl="1">
              <a:lnSpc>
                <a:spcPct val="107000"/>
              </a:lnSpc>
              <a:spcBef>
                <a:spcPts val="0"/>
              </a:spcBef>
              <a:spcAft>
                <a:spcPts val="0"/>
              </a:spcAft>
            </a:pPr>
            <a:r>
              <a:rPr lang="fa-IR" sz="2800" dirty="0">
                <a:effectLst/>
                <a:latin typeface="Ramsar" pitchFamily="2" charset="-78"/>
                <a:ea typeface="Calibri" panose="020F0502020204030204" pitchFamily="34" charset="0"/>
                <a:cs typeface="2  Kamran" panose="00000400000000000000" pitchFamily="2" charset="-78"/>
              </a:rPr>
              <a:t>این تخصیص،</a:t>
            </a:r>
            <a:r>
              <a:rPr lang="ar-SA" sz="2800" dirty="0">
                <a:effectLst/>
                <a:latin typeface="Ramsar" pitchFamily="2" charset="-78"/>
                <a:ea typeface="Calibri" panose="020F0502020204030204" pitchFamily="34" charset="0"/>
                <a:cs typeface="2  Kamran" panose="00000400000000000000" pitchFamily="2" charset="-78"/>
              </a:rPr>
              <a:t> </a:t>
            </a:r>
            <a:r>
              <a:rPr lang="ar-SA" sz="2800" dirty="0">
                <a:effectLst/>
                <a:ea typeface="Calibri" panose="020F0502020204030204" pitchFamily="34" charset="0"/>
                <a:cs typeface="2  Kamran" panose="00000400000000000000" pitchFamily="2" charset="-78"/>
              </a:rPr>
              <a:t>کنترل از راه دور را برنامه‌ریزی می‌کند.</a:t>
            </a:r>
            <a:endParaRPr lang="en-US" sz="2800" dirty="0">
              <a:effectLst/>
              <a:ea typeface="Calibri" panose="020F0502020204030204" pitchFamily="34" charset="0"/>
              <a:cs typeface="2  Kamran" panose="00000400000000000000" pitchFamily="2" charset="-78"/>
            </a:endParaRPr>
          </a:p>
        </p:txBody>
      </p:sp>
    </p:spTree>
    <p:extLst>
      <p:ext uri="{BB962C8B-B14F-4D97-AF65-F5344CB8AC3E}">
        <p14:creationId xmlns:p14="http://schemas.microsoft.com/office/powerpoint/2010/main" val="387809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p:bldP spid="10" grpId="0"/>
      <p:bldP spid="11" grpId="0"/>
      <p:bldP spid="12"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algn="r" rtl="1"/>
            <a:endParaRPr lang="fa-IR"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عملا چیزی به نام متغیر شئ وجود ندارد</a:t>
            </a:r>
            <a:r>
              <a:rPr lang="fa-IR" sz="2800" dirty="0">
                <a:solidFill>
                  <a:schemeClr val="tx1">
                    <a:lumMod val="95000"/>
                    <a:lumOff val="5000"/>
                  </a:schemeClr>
                </a:solidFill>
                <a:latin typeface="Calibri" panose="020F0502020204030204" pitchFamily="34" charset="0"/>
                <a:ea typeface="Calibri" panose="020F0502020204030204" pitchFamily="34" charset="0"/>
                <a:cs typeface="B Nazanin" panose="00000400000000000000" pitchFamily="2" charset="-78"/>
              </a:rPr>
              <a:t>، آنچه وجود دارد یک </a:t>
            </a:r>
            <a:r>
              <a:rPr lang="ar-SA" sz="2800" i="1" dirty="0">
                <a:solidFill>
                  <a:schemeClr val="tx1">
                    <a:lumMod val="95000"/>
                    <a:lumOff val="5000"/>
                  </a:schemeClr>
                </a:solidFill>
                <a:effectLst/>
                <a:latin typeface="Calibri" panose="020F0502020204030204" pitchFamily="34" charset="0"/>
                <a:ea typeface="Calibri" panose="020F0502020204030204" pitchFamily="34" charset="0"/>
                <a:cs typeface="B Nazanin" panose="00000400000000000000" pitchFamily="2" charset="-78"/>
              </a:rPr>
              <a:t>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است.</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effectLst/>
                <a:latin typeface="Calibri" panose="020F0502020204030204" pitchFamily="34" charset="0"/>
                <a:ea typeface="Calibri" panose="020F0502020204030204" pitchFamily="34" charset="0"/>
                <a:cs typeface="B Nazanin" panose="00000400000000000000" pitchFamily="2" charset="-78"/>
              </a:rPr>
              <a:t>متغیر مرجع خود شئ را در بر نمی‌گیرد، </a:t>
            </a:r>
            <a:r>
              <a:rPr lang="fa-IR" sz="2800" dirty="0">
                <a:effectLst/>
                <a:latin typeface="Calibri" panose="020F0502020204030204" pitchFamily="34" charset="0"/>
                <a:ea typeface="Calibri" panose="020F0502020204030204" pitchFamily="34" charset="0"/>
                <a:cs typeface="B Nazanin" panose="00000400000000000000" pitchFamily="2" charset="-78"/>
              </a:rPr>
              <a:t>بلکه</a:t>
            </a:r>
            <a:r>
              <a:rPr lang="ar-SA" sz="2800" dirty="0">
                <a:effectLst/>
                <a:latin typeface="Calibri" panose="020F0502020204030204" pitchFamily="34" charset="0"/>
                <a:ea typeface="Calibri" panose="020F0502020204030204" pitchFamily="34" charset="0"/>
                <a:cs typeface="B Nazanin" panose="00000400000000000000" pitchFamily="2" charset="-78"/>
              </a:rPr>
              <a:t> چیزی شبیه اشاره‌گر یا یک آدرس را در بر می‌گیرد. </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به عبارت دقیق‌تر بر خلاف </a:t>
            </a:r>
            <a:r>
              <a:rPr lang="ar-SA" sz="2800" dirty="0">
                <a:effectLst/>
                <a:latin typeface="Calibri" panose="020F0502020204030204" pitchFamily="34" charset="0"/>
                <a:ea typeface="Calibri" panose="020F0502020204030204" pitchFamily="34" charset="0"/>
                <a:cs typeface="B Nazanin" panose="00000400000000000000" pitchFamily="2" charset="-78"/>
              </a:rPr>
              <a:t>متغیر اولیه </a:t>
            </a:r>
            <a:r>
              <a:rPr lang="fa-IR" sz="2800" dirty="0">
                <a:effectLst/>
                <a:latin typeface="Calibri" panose="020F0502020204030204" pitchFamily="34" charset="0"/>
                <a:ea typeface="Calibri" panose="020F0502020204030204" pitchFamily="34" charset="0"/>
                <a:cs typeface="B Nazanin" panose="00000400000000000000" pitchFamily="2" charset="-78"/>
              </a:rPr>
              <a:t>که شامل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بیت‌هاییست که </a:t>
            </a:r>
            <a:r>
              <a:rPr lang="ar-SA" sz="2800" b="1" i="1" dirty="0">
                <a:effectLst/>
                <a:latin typeface="Calibri" panose="020F0502020204030204" pitchFamily="34" charset="0"/>
                <a:ea typeface="Calibri" panose="020F0502020204030204" pitchFamily="34" charset="0"/>
                <a:cs typeface="B Nazanin" panose="00000400000000000000" pitchFamily="2" charset="-78"/>
              </a:rPr>
              <a:t>مقدار</a:t>
            </a:r>
            <a:r>
              <a:rPr lang="ar-SA" sz="2800" dirty="0">
                <a:effectLst/>
                <a:latin typeface="Calibri" panose="020F0502020204030204" pitchFamily="34" charset="0"/>
                <a:ea typeface="Calibri" panose="020F0502020204030204" pitchFamily="34" charset="0"/>
                <a:cs typeface="B Nazanin" panose="00000400000000000000" pitchFamily="2" charset="-78"/>
              </a:rPr>
              <a:t> واقعی متغیر را نشان می‌دهند</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ar-SA" sz="2800" dirty="0">
                <a:effectLst/>
                <a:latin typeface="Calibri" panose="020F0502020204030204" pitchFamily="34" charset="0"/>
                <a:ea typeface="Calibri" panose="020F0502020204030204" pitchFamily="34" charset="0"/>
                <a:cs typeface="B Nazanin" panose="00000400000000000000" pitchFamily="2" charset="-78"/>
              </a:rPr>
              <a:t> یک متغیر مرجع شئ </a:t>
            </a:r>
            <a:r>
              <a:rPr lang="fa-IR" sz="2800" dirty="0">
                <a:effectLst/>
                <a:latin typeface="Calibri" panose="020F0502020204030204" pitchFamily="34" charset="0"/>
                <a:ea typeface="Calibri" panose="020F0502020204030204" pitchFamily="34" charset="0"/>
                <a:cs typeface="B Nazanin" panose="00000400000000000000" pitchFamily="2" charset="-78"/>
              </a:rPr>
              <a:t>حاوی </a:t>
            </a:r>
            <a:r>
              <a:rPr lang="ar-SA" sz="2800" dirty="0">
                <a:effectLst/>
                <a:latin typeface="Calibri" panose="020F0502020204030204" pitchFamily="34" charset="0"/>
                <a:ea typeface="Calibri" panose="020F0502020204030204" pitchFamily="34" charset="0"/>
                <a:cs typeface="B Nazanin" panose="00000400000000000000" pitchFamily="2" charset="-78"/>
              </a:rPr>
              <a:t>بیت‌هایی</a:t>
            </a:r>
            <a:r>
              <a:rPr lang="fa-IR" sz="2800" dirty="0">
                <a:effectLst/>
                <a:latin typeface="Calibri" panose="020F0502020204030204" pitchFamily="34" charset="0"/>
                <a:ea typeface="Calibri" panose="020F0502020204030204" pitchFamily="34" charset="0"/>
                <a:cs typeface="B Nazanin" panose="00000400000000000000" pitchFamily="2" charset="-78"/>
              </a:rPr>
              <a:t>ست </a:t>
            </a:r>
            <a:r>
              <a:rPr lang="ar-SA" sz="2800" dirty="0">
                <a:effectLst/>
                <a:latin typeface="Calibri" panose="020F0502020204030204" pitchFamily="34" charset="0"/>
                <a:ea typeface="Calibri" panose="020F0502020204030204" pitchFamily="34" charset="0"/>
                <a:cs typeface="B Nazanin" panose="00000400000000000000" pitchFamily="2" charset="-78"/>
              </a:rPr>
              <a:t>که راهی برای دسترسی به یک شئ را نمایش می‌دهند.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در جاوا ما </a:t>
            </a:r>
            <a:r>
              <a:rPr lang="fa-IR" sz="2800" dirty="0">
                <a:latin typeface="Calibri" panose="020F0502020204030204" pitchFamily="34" charset="0"/>
                <a:ea typeface="Calibri" panose="020F0502020204030204" pitchFamily="34" charset="0"/>
                <a:cs typeface="B Nazanin" panose="00000400000000000000" pitchFamily="2" charset="-78"/>
              </a:rPr>
              <a:t>در حقیقت</a:t>
            </a:r>
            <a:r>
              <a:rPr lang="ar-SA" sz="2800" dirty="0">
                <a:latin typeface="Calibri" panose="020F0502020204030204" pitchFamily="34" charset="0"/>
                <a:ea typeface="Calibri" panose="020F0502020204030204" pitchFamily="34" charset="0"/>
                <a:cs typeface="B Nazanin" panose="00000400000000000000" pitchFamily="2" charset="-78"/>
              </a:rPr>
              <a:t> نمی‌دانیم درون یک متغیر مرجع </a:t>
            </a:r>
            <a:r>
              <a:rPr lang="fa-IR" sz="2800" dirty="0">
                <a:latin typeface="Calibri" panose="020F0502020204030204" pitchFamily="34" charset="0"/>
                <a:ea typeface="Calibri" panose="020F0502020204030204" pitchFamily="34" charset="0"/>
                <a:cs typeface="B Nazanin" panose="00000400000000000000" pitchFamily="2" charset="-78"/>
              </a:rPr>
              <a:t>شئ </a:t>
            </a:r>
            <a:r>
              <a:rPr lang="ar-SA" sz="2800" dirty="0">
                <a:latin typeface="Calibri" panose="020F0502020204030204" pitchFamily="34" charset="0"/>
                <a:ea typeface="Calibri" panose="020F0502020204030204" pitchFamily="34" charset="0"/>
                <a:cs typeface="B Nazanin" panose="00000400000000000000" pitchFamily="2" charset="-78"/>
              </a:rPr>
              <a:t>چیست. </a:t>
            </a:r>
            <a:r>
              <a:rPr lang="fa-IR" sz="2800" dirty="0">
                <a:latin typeface="Calibri" panose="020F0502020204030204" pitchFamily="34" charset="0"/>
                <a:ea typeface="Calibri" panose="020F0502020204030204" pitchFamily="34" charset="0"/>
                <a:cs typeface="B Nazanin" panose="00000400000000000000" pitchFamily="2" charset="-78"/>
              </a:rPr>
              <a:t>صرفا </a:t>
            </a:r>
            <a:r>
              <a:rPr lang="ar-SA" sz="2800" dirty="0">
                <a:latin typeface="Calibri" panose="020F0502020204030204" pitchFamily="34" charset="0"/>
                <a:ea typeface="Calibri" panose="020F0502020204030204" pitchFamily="34" charset="0"/>
                <a:cs typeface="B Nazanin" panose="00000400000000000000" pitchFamily="2" charset="-78"/>
              </a:rPr>
              <a:t>می‌دانیم هرچه هست، یک و تنها یک شئ را نمایش می‌دهد.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مرجع شئ</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189098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dow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dow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wipe(down)">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wipe(down)">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524445"/>
            <a:ext cx="11578230" cy="4184694"/>
          </a:xfrm>
        </p:spPr>
        <p:txBody>
          <a:bodyPr>
            <a:noAutofit/>
          </a:bodyPr>
          <a:lstStyle/>
          <a:p>
            <a:pPr algn="just" rtl="1"/>
            <a:r>
              <a:rPr lang="fa-IR" dirty="0">
                <a:cs typeface="B Nazanin" panose="00000400000000000000" pitchFamily="2" charset="-78"/>
              </a:rPr>
              <a:t>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به طور مستقل قابل اجرا نیست، چرا که شامل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نمی‌باشد.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در صورتی که کلاس </a:t>
            </a:r>
            <a:r>
              <a:rPr lang="en-CA" dirty="0">
                <a:latin typeface="Courier New" panose="02070309020205020404" pitchFamily="49" charset="0"/>
                <a:cs typeface="Courier New" panose="02070309020205020404" pitchFamily="49" charset="0"/>
              </a:rPr>
              <a:t>Duck</a:t>
            </a:r>
            <a:r>
              <a:rPr lang="en-US" dirty="0">
                <a:cs typeface="B Nazanin" panose="00000400000000000000" pitchFamily="2" charset="-78"/>
              </a:rPr>
              <a:t> </a:t>
            </a:r>
            <a:r>
              <a:rPr lang="fa-IR" dirty="0">
                <a:cs typeface="B Nazanin" panose="00000400000000000000" pitchFamily="2" charset="-78"/>
              </a:rPr>
              <a:t> را اجرا کنیم با پیغام خطایی با محتوایی مشابه پیغام              </a:t>
            </a:r>
            <a:r>
              <a:rPr lang="en-US" dirty="0">
                <a:latin typeface="Courier New" panose="02070309020205020404" pitchFamily="49" charset="0"/>
                <a:cs typeface="Courier New" panose="02070309020205020404" pitchFamily="49" charset="0"/>
              </a:rPr>
              <a:t>"Main method not found in class </a:t>
            </a:r>
            <a:r>
              <a:rPr lang="en-CA" dirty="0">
                <a:latin typeface="Courier New" panose="02070309020205020404" pitchFamily="49" charset="0"/>
                <a:cs typeface="Courier New" panose="02070309020205020404" pitchFamily="49" charset="0"/>
              </a:rPr>
              <a:t>Duck …</a:t>
            </a:r>
            <a:r>
              <a:rPr lang="en-US" dirty="0">
                <a:latin typeface="Courier New" panose="02070309020205020404" pitchFamily="49" charset="0"/>
                <a:cs typeface="Courier New" panose="02070309020205020404" pitchFamily="49" charset="0"/>
              </a:rPr>
              <a:t>"</a:t>
            </a:r>
            <a:r>
              <a:rPr lang="fa-IR" dirty="0">
                <a:latin typeface="Courier New" panose="02070309020205020404" pitchFamily="49" charset="0"/>
                <a:cs typeface="Courier New" panose="02070309020205020404" pitchFamily="49" charset="0"/>
              </a:rPr>
              <a:t> </a:t>
            </a:r>
            <a:r>
              <a:rPr lang="fa-IR" dirty="0">
                <a:cs typeface="B Nazanin" panose="00000400000000000000" pitchFamily="2" charset="-78"/>
              </a:rPr>
              <a:t>مواجه خواهیم شد.</a:t>
            </a:r>
          </a:p>
          <a:p>
            <a:pPr algn="just" rtl="1"/>
            <a:endParaRPr lang="fa-IR" dirty="0">
              <a:cs typeface="B Nazanin" panose="00000400000000000000" pitchFamily="2" charset="-78"/>
            </a:endParaRPr>
          </a:p>
          <a:p>
            <a:pPr algn="just" rtl="1"/>
            <a:r>
              <a:rPr lang="fa-IR" dirty="0">
                <a:cs typeface="B Nazanin" panose="00000400000000000000" pitchFamily="2" charset="-78"/>
              </a:rPr>
              <a:t>جهت حل این مشکل بایستی یا متد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را در کلاس </a:t>
            </a:r>
            <a:r>
              <a:rPr lang="en-CA" dirty="0">
                <a:latin typeface="Courier New" panose="02070309020205020404" pitchFamily="49" charset="0"/>
                <a:cs typeface="Courier New" panose="02070309020205020404" pitchFamily="49" charset="0"/>
              </a:rPr>
              <a:t>Duck</a:t>
            </a:r>
            <a:r>
              <a:rPr lang="fa-IR" dirty="0">
                <a:cs typeface="B Nazanin" panose="00000400000000000000" pitchFamily="2" charset="-78"/>
              </a:rPr>
              <a:t> قرار داده یا کلاس مجزایی تعریف کرد که شامل </a:t>
            </a:r>
            <a:r>
              <a:rPr lang="en-CA" dirty="0">
                <a:latin typeface="Courier New" panose="02070309020205020404" pitchFamily="49" charset="0"/>
                <a:cs typeface="Courier New" panose="02070309020205020404" pitchFamily="49" charset="0"/>
              </a:rPr>
              <a:t>main</a:t>
            </a:r>
            <a:r>
              <a:rPr lang="fa-IR" dirty="0">
                <a:cs typeface="B Nazanin" panose="00000400000000000000" pitchFamily="2" charset="-78"/>
              </a:rPr>
              <a:t> باشد. </a:t>
            </a:r>
            <a:endParaRPr lang="fa-IR" dirty="0">
              <a:latin typeface="B Nazanin" panose="00000400000000000000" pitchFamily="2" charset="-78"/>
              <a:ea typeface="Times New Roman" panose="02020603050405020304" pitchFamily="18" charset="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07722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4"/>
            <a:ext cx="11578230" cy="5578555"/>
          </a:xfrm>
        </p:spPr>
        <p:txBody>
          <a:bodyPr>
            <a:noAutofit/>
          </a:bodyPr>
          <a:lstStyle/>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dirty="0">
                <a:latin typeface="Times New Roman" panose="02020603050405020304" pitchFamily="18" charset="0"/>
                <a:ea typeface="Times New Roman" panose="02020603050405020304" pitchFamily="18" charset="0"/>
                <a:cs typeface="B Nazanin" panose="00000400000000000000" pitchFamily="2" charset="-78"/>
              </a:rPr>
              <a:t> جاییست که شما متد </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Times New Roman" panose="02020603050405020304" pitchFamily="18" charset="0"/>
                <a:ea typeface="Times New Roman" panose="02020603050405020304" pitchFamily="18" charset="0"/>
                <a:cs typeface="B Nazanin" panose="00000400000000000000" pitchFamily="2" charset="-78"/>
              </a:rPr>
              <a:t> را قرار می‌دهید، و در آن متد</a:t>
            </a:r>
            <a:r>
              <a:rPr lang="en-US" dirty="0">
                <a:latin typeface="Courier New" panose="02070309020205020404" pitchFamily="49" charset="0"/>
                <a:ea typeface="Times New Roman" panose="02020603050405020304" pitchFamily="18" charset="0"/>
                <a:cs typeface="Courier New" panose="02070309020205020404" pitchFamily="49" charset="0"/>
              </a:rPr>
              <a:t>main()</a:t>
            </a:r>
            <a:r>
              <a:rPr lang="fa-IR" dirty="0">
                <a:latin typeface="Courier New" panose="02070309020205020404" pitchFamily="49" charset="0"/>
                <a:ea typeface="Times New Roman" panose="02020603050405020304" pitchFamily="18" charset="0"/>
                <a:cs typeface="Courier New" panose="02070309020205020404" pitchFamily="49" charset="0"/>
              </a:rPr>
              <a:t> </a:t>
            </a:r>
            <a:r>
              <a:rPr lang="fa-IR" dirty="0">
                <a:latin typeface="Times New Roman" panose="02020603050405020304" pitchFamily="18" charset="0"/>
                <a:ea typeface="Times New Roman" panose="02020603050405020304" pitchFamily="18" charset="0"/>
                <a:cs typeface="B Nazanin" panose="00000400000000000000" pitchFamily="2" charset="-78"/>
              </a:rPr>
              <a:t>شما اشیایی از نوع کلاس جدید خودتان ایجاد کرده و به آن‌ها دسترسی می‌یابید. </a:t>
            </a:r>
          </a:p>
          <a:p>
            <a:pPr marL="0" algn="just" rtl="1">
              <a:spcBef>
                <a:spcPts val="10"/>
              </a:spcBef>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0" algn="just" rtl="1">
              <a:spcBef>
                <a:spcPts val="10"/>
              </a:spcBef>
            </a:pPr>
            <a:r>
              <a:rPr lang="fa-IR" dirty="0">
                <a:latin typeface="Times New Roman" panose="02020603050405020304" pitchFamily="18" charset="0"/>
                <a:ea typeface="Times New Roman" panose="02020603050405020304" pitchFamily="18" charset="0"/>
                <a:cs typeface="B Nazanin" panose="00000400000000000000" pitchFamily="2" charset="-78"/>
              </a:rPr>
              <a:t>این </a:t>
            </a:r>
            <a:r>
              <a:rPr lang="fa-IR" dirty="0">
                <a:latin typeface="B Nazanin" panose="00000400000000000000" pitchFamily="2" charset="-78"/>
                <a:ea typeface="Times New Roman" panose="02020603050405020304" pitchFamily="18" charset="0"/>
                <a:cs typeface="B Nazanin" panose="00000400000000000000" pitchFamily="2" charset="-78"/>
              </a:rPr>
              <a:t>کلاس تنها یک کار دارد: </a:t>
            </a:r>
            <a:r>
              <a:rPr lang="fa-IR" i="1" dirty="0">
                <a:latin typeface="B Nazanin" panose="00000400000000000000" pitchFamily="2" charset="-78"/>
                <a:ea typeface="Times New Roman" panose="02020603050405020304" pitchFamily="18" charset="0"/>
                <a:cs typeface="B Nazanin" panose="00000400000000000000" pitchFamily="2" charset="-78"/>
              </a:rPr>
              <a:t>آزمودن سازگاری</a:t>
            </a:r>
            <a:r>
              <a:rPr lang="fa-IR" dirty="0">
                <a:latin typeface="B Nazanin" panose="00000400000000000000" pitchFamily="2" charset="-78"/>
                <a:ea typeface="Times New Roman" panose="02020603050405020304" pitchFamily="18" charset="0"/>
                <a:cs typeface="B Nazanin" panose="00000400000000000000" pitchFamily="2" charset="-78"/>
              </a:rPr>
              <a:t> متدها و متغیرهای شئ جدید شما.</a:t>
            </a:r>
          </a:p>
          <a:p>
            <a:pPr marL="0" marR="0" algn="just" rtl="1">
              <a:spcBef>
                <a:spcPts val="10"/>
              </a:spcBef>
              <a:spcAft>
                <a:spcPts val="0"/>
              </a:spcAft>
            </a:pPr>
            <a:endParaRPr lang="en-US"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dirty="0">
                <a:latin typeface="Times New Roman" panose="02020603050405020304" pitchFamily="18" charset="0"/>
                <a:ea typeface="Times New Roman" panose="02020603050405020304" pitchFamily="18" charset="0"/>
                <a:cs typeface="B Nazanin" panose="00000400000000000000" pitchFamily="2" charset="-78"/>
              </a:rPr>
              <a:t>از این به بعد، دو کلاس را در بسیاری از مثال‌ها خواهیم دید:</a:t>
            </a:r>
          </a:p>
          <a:p>
            <a:pPr marL="57150" marR="0" indent="-285750" algn="just" rtl="1">
              <a:spcBef>
                <a:spcPts val="10"/>
              </a:spcBef>
              <a:spcAft>
                <a:spcPts val="0"/>
              </a:spcAft>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برای نوع شیئی که می‌خواهید استفاده کنید (از قبیل </a:t>
            </a:r>
            <a:r>
              <a:rPr lang="en-US" dirty="0">
                <a:latin typeface="Baskerville Old Face" panose="02020602080505020303" pitchFamily="18" charset="0"/>
                <a:ea typeface="Times New Roman" panose="02020603050405020304" pitchFamily="18" charset="0"/>
                <a:cs typeface="B Nazanin" panose="00000400000000000000" pitchFamily="2" charset="-78"/>
              </a:rPr>
              <a:t>Student</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err="1">
                <a:latin typeface="Baskerville Old Face" panose="02020602080505020303" pitchFamily="18" charset="0"/>
                <a:ea typeface="Times New Roman" panose="02020603050405020304" pitchFamily="18" charset="0"/>
                <a:cs typeface="B Nazanin" panose="00000400000000000000" pitchFamily="2" charset="-78"/>
              </a:rPr>
              <a:t>AlarmClock</a:t>
            </a: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Baskerville Old Face" panose="02020602080505020303" pitchFamily="18" charset="0"/>
                <a:ea typeface="Times New Roman" panose="02020603050405020304" pitchFamily="18" charset="0"/>
                <a:cs typeface="B Nazanin" panose="00000400000000000000" pitchFamily="2" charset="-78"/>
              </a:rPr>
              <a:t>Television</a:t>
            </a:r>
            <a:r>
              <a:rPr lang="en-US"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B Nazanin" panose="00000400000000000000" pitchFamily="2" charset="-78"/>
                <a:ea typeface="Times New Roman" panose="02020603050405020304" pitchFamily="18" charset="0"/>
                <a:cs typeface="B Nazanin" panose="00000400000000000000" pitchFamily="2" charset="-78"/>
              </a:rPr>
              <a:t> </a:t>
            </a:r>
            <a:r>
              <a:rPr lang="fa-IR" dirty="0">
                <a:latin typeface="Times New Roman" panose="02020603050405020304" pitchFamily="18" charset="0"/>
                <a:ea typeface="Times New Roman" panose="02020603050405020304" pitchFamily="18" charset="0"/>
                <a:cs typeface="B Nazanin" panose="00000400000000000000" pitchFamily="2" charset="-78"/>
              </a:rPr>
              <a:t>و غیره) </a:t>
            </a:r>
          </a:p>
          <a:p>
            <a:pPr marL="57150" marR="0" indent="-285750" algn="just" rtl="1">
              <a:spcBef>
                <a:spcPts val="10"/>
              </a:spcBef>
              <a:spcAft>
                <a:spcPts val="0"/>
              </a:spcAft>
              <a:buFont typeface="Wingdings" panose="05000000000000000000" pitchFamily="2" charset="2"/>
              <a:buChar char="ü"/>
            </a:pPr>
            <a:endParaRPr lang="fa-IR" dirty="0">
              <a:latin typeface="Times New Roman" panose="02020603050405020304" pitchFamily="18" charset="0"/>
              <a:ea typeface="Times New Roman" panose="02020603050405020304" pitchFamily="18" charset="0"/>
              <a:cs typeface="B Nazanin" panose="00000400000000000000" pitchFamily="2" charset="-78"/>
            </a:endParaRPr>
          </a:p>
          <a:p>
            <a:pPr marL="57150" indent="-285750" algn="just" rtl="1">
              <a:spcBef>
                <a:spcPts val="10"/>
              </a:spcBef>
              <a:buFont typeface="Wingdings" panose="05000000000000000000" pitchFamily="2" charset="2"/>
              <a:buChar char="ü"/>
            </a:pPr>
            <a:r>
              <a:rPr lang="fa-IR" dirty="0">
                <a:latin typeface="Times New Roman" panose="02020603050405020304" pitchFamily="18" charset="0"/>
                <a:ea typeface="Times New Roman" panose="02020603050405020304" pitchFamily="18" charset="0"/>
                <a:cs typeface="B Nazanin" panose="00000400000000000000" pitchFamily="2" charset="-78"/>
              </a:rPr>
              <a:t>یک کلاس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آزمونگر </a:t>
            </a:r>
            <a:r>
              <a:rPr lang="fa-IR" dirty="0">
                <a:latin typeface="Times New Roman" panose="02020603050405020304" pitchFamily="18" charset="0"/>
                <a:ea typeface="Times New Roman" panose="02020603050405020304" pitchFamily="18" charset="0"/>
                <a:cs typeface="B Nazanin" panose="00000400000000000000" pitchFamily="2" charset="-78"/>
              </a:rPr>
              <a:t>برای </a:t>
            </a:r>
            <a:r>
              <a:rPr lang="fa-IR" i="1" dirty="0">
                <a:latin typeface="Times New Roman" panose="02020603050405020304" pitchFamily="18" charset="0"/>
                <a:ea typeface="Times New Roman" panose="02020603050405020304" pitchFamily="18" charset="0"/>
                <a:cs typeface="B Nazanin" panose="00000400000000000000" pitchFamily="2" charset="-78"/>
              </a:rPr>
              <a:t>آزمودن</a:t>
            </a:r>
            <a:r>
              <a:rPr lang="fa-IR" dirty="0">
                <a:latin typeface="Times New Roman" panose="02020603050405020304" pitchFamily="18" charset="0"/>
                <a:ea typeface="Times New Roman" panose="02020603050405020304" pitchFamily="18" charset="0"/>
                <a:cs typeface="B Nazanin" panose="00000400000000000000" pitchFamily="2" charset="-78"/>
              </a:rPr>
              <a:t> کلاس جدیدتان که ما آن را</a:t>
            </a:r>
          </a:p>
          <a:p>
            <a:pPr marL="0" indent="0" algn="ctr" rtl="1">
              <a:spcBef>
                <a:spcPts val="10"/>
              </a:spcBef>
              <a:buNone/>
            </a:pPr>
            <a:r>
              <a:rPr lang="fa-IR" dirty="0">
                <a:latin typeface="Times New Roman" panose="02020603050405020304" pitchFamily="18" charset="0"/>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 &lt;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a:t>
            </a:r>
            <a:r>
              <a:rPr lang="en-US" dirty="0" err="1">
                <a:latin typeface="Times New Roman" panose="02020603050405020304" pitchFamily="18" charset="0"/>
                <a:ea typeface="Times New Roman" panose="02020603050405020304" pitchFamily="18" charset="0"/>
                <a:cs typeface="B Nazanin" panose="00000400000000000000" pitchFamily="2" charset="-78"/>
              </a:rPr>
              <a:t>TestDrive</a:t>
            </a:r>
            <a:r>
              <a:rPr lang="en-US" dirty="0">
                <a:latin typeface="B Nazanin" panose="00000400000000000000" pitchFamily="2" charset="-78"/>
                <a:ea typeface="Times New Roman" panose="02020603050405020304" pitchFamily="18" charset="0"/>
                <a:cs typeface="B Nazanin" panose="00000400000000000000" pitchFamily="2" charset="-78"/>
              </a:rPr>
              <a:t> </a:t>
            </a:r>
            <a:endParaRPr lang="fa-IR" dirty="0">
              <a:latin typeface="B Nazanin" panose="00000400000000000000" pitchFamily="2" charset="-78"/>
              <a:ea typeface="Times New Roman" panose="02020603050405020304" pitchFamily="18" charset="0"/>
              <a:cs typeface="B Nazanin" panose="00000400000000000000" pitchFamily="2" charset="-78"/>
            </a:endParaRP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یا صرفا</a:t>
            </a:r>
          </a:p>
          <a:p>
            <a:pPr marL="0" indent="0" algn="ctr"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 </a:t>
            </a:r>
            <a:r>
              <a:rPr lang="en-US" dirty="0">
                <a:latin typeface="Times New Roman" panose="02020603050405020304" pitchFamily="18" charset="0"/>
                <a:ea typeface="Times New Roman" panose="02020603050405020304" pitchFamily="18" charset="0"/>
                <a:cs typeface="B Nazanin" panose="00000400000000000000" pitchFamily="2" charset="-78"/>
              </a:rPr>
              <a:t>&lt;</a:t>
            </a:r>
            <a:r>
              <a:rPr lang="en-US" dirty="0" err="1">
                <a:latin typeface="Times New Roman" panose="02020603050405020304" pitchFamily="18" charset="0"/>
                <a:ea typeface="Times New Roman" panose="02020603050405020304" pitchFamily="18" charset="0"/>
                <a:cs typeface="B Nazanin" panose="00000400000000000000" pitchFamily="2" charset="-78"/>
              </a:rPr>
              <a:t>WhateverYourClassNameIs</a:t>
            </a:r>
            <a:r>
              <a:rPr lang="en-US" dirty="0">
                <a:latin typeface="Times New Roman" panose="02020603050405020304" pitchFamily="18" charset="0"/>
                <a:ea typeface="Times New Roman" panose="02020603050405020304" pitchFamily="18" charset="0"/>
                <a:cs typeface="B Nazanin" panose="00000400000000000000" pitchFamily="2" charset="-78"/>
              </a:rPr>
              <a:t>&gt;Test</a:t>
            </a:r>
            <a:r>
              <a:rPr lang="fa-IR" dirty="0">
                <a:latin typeface="B Nazanin" panose="00000400000000000000" pitchFamily="2" charset="-78"/>
                <a:ea typeface="Times New Roman" panose="02020603050405020304" pitchFamily="18" charset="0"/>
                <a:cs typeface="B Nazanin" panose="00000400000000000000" pitchFamily="2" charset="-78"/>
              </a:rPr>
              <a:t> </a:t>
            </a:r>
          </a:p>
          <a:p>
            <a:pPr marL="0" indent="0" algn="just" rtl="1">
              <a:spcBef>
                <a:spcPts val="10"/>
              </a:spcBef>
              <a:buNone/>
            </a:pPr>
            <a:r>
              <a:rPr lang="fa-IR" dirty="0">
                <a:latin typeface="B Nazanin" panose="00000400000000000000" pitchFamily="2" charset="-78"/>
                <a:ea typeface="Times New Roman" panose="02020603050405020304" pitchFamily="18" charset="0"/>
                <a:cs typeface="B Nazanin" panose="00000400000000000000" pitchFamily="2" charset="-78"/>
              </a:rPr>
              <a:t>می‌نامیم. </a:t>
            </a: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2933874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Effect transition="in" filter="fade">
                                      <p:cBhvr>
                                        <p:cTn id="33" dur="500"/>
                                        <p:tgtEl>
                                          <p:spTgt spid="3">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0" end="10"/>
                                            </p:txEl>
                                          </p:spTgt>
                                        </p:tgtEl>
                                        <p:attrNameLst>
                                          <p:attrName>style.visibility</p:attrName>
                                        </p:attrNameLst>
                                      </p:cBhvr>
                                      <p:to>
                                        <p:strVal val="visible"/>
                                      </p:to>
                                    </p:set>
                                    <p:animEffect transition="in" filter="fade">
                                      <p:cBhvr>
                                        <p:cTn id="36" dur="500"/>
                                        <p:tgtEl>
                                          <p:spTgt spid="3">
                                            <p:txEl>
                                              <p:pRg st="10" end="1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Effect transition="in" filter="fade">
                                      <p:cBhvr>
                                        <p:cTn id="39"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11016B-411F-7A57-81D9-A1088F095EF6}"/>
              </a:ext>
            </a:extLst>
          </p:cNvPr>
          <p:cNvSpPr>
            <a:spLocks noGrp="1"/>
          </p:cNvSpPr>
          <p:nvPr>
            <p:ph idx="1"/>
          </p:nvPr>
        </p:nvSpPr>
        <p:spPr>
          <a:xfrm>
            <a:off x="306885" y="1127045"/>
            <a:ext cx="11578230" cy="5818094"/>
          </a:xfrm>
        </p:spPr>
        <p:txBody>
          <a:bodyPr>
            <a:normAutofit/>
          </a:bodyPr>
          <a:lstStyle/>
          <a:p>
            <a:pPr marL="57150" indent="-285750" algn="just" rtl="1">
              <a:spcBef>
                <a:spcPts val="10"/>
              </a:spcBef>
              <a:buFont typeface="Wingdings" panose="05000000000000000000" pitchFamily="2" charset="2"/>
              <a:buChar char="ü"/>
            </a:pPr>
            <a:endParaRPr lang="fa-IR" sz="2400" dirty="0">
              <a:effectLst/>
              <a:latin typeface="B Nazanin" panose="00000400000000000000" pitchFamily="2" charset="-78"/>
              <a:ea typeface="Times New Roman" panose="02020603050405020304" pitchFamily="18" charset="0"/>
              <a:cs typeface="B Nazanin" panose="00000400000000000000" pitchFamily="2" charset="-78"/>
            </a:endParaRPr>
          </a:p>
          <a:p>
            <a:pPr marL="57150" indent="-285750" algn="just" rtl="1">
              <a:spcBef>
                <a:spcPts val="10"/>
              </a:spcBef>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فقط کلاس </a:t>
            </a:r>
            <a:r>
              <a:rPr lang="fa-IR" sz="2400" dirty="0">
                <a:latin typeface="Times New Roman" panose="02020603050405020304" pitchFamily="18" charset="0"/>
                <a:ea typeface="Times New Roman" panose="02020603050405020304" pitchFamily="18" charset="0"/>
                <a:cs typeface="B Nazanin" panose="00000400000000000000" pitchFamily="2" charset="-78"/>
              </a:rPr>
              <a:t>آزمونگر</a:t>
            </a:r>
            <a:r>
              <a:rPr lang="fa-IR" sz="2400" i="1" dirty="0">
                <a:latin typeface="Times New Roman" panose="02020603050405020304" pitchFamily="18" charset="0"/>
                <a:ea typeface="Times New Roman" panose="02020603050405020304" pitchFamily="18" charset="0"/>
                <a:cs typeface="B Nazanin" panose="00000400000000000000" pitchFamily="2" charset="-78"/>
              </a:rPr>
              <a:t>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یک متد</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a:effectLst/>
                <a:latin typeface="Courier New" panose="02070309020205020404" pitchFamily="49" charset="0"/>
                <a:ea typeface="Times New Roman" panose="02020603050405020304" pitchFamily="18" charset="0"/>
                <a:cs typeface="Courier New" panose="02070309020205020404" pitchFamily="49" charset="0"/>
              </a:rPr>
              <a:t>main() </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خواهد داشت و تنها هدف آن ایجاد اشیا از کلاس جدید شما (کلاس غیر آزمونگر) و سپس دسترسی به متدها و متغیرهای اشیای جدید است. </a:t>
            </a:r>
          </a:p>
          <a:p>
            <a:pPr marL="0" marR="0" indent="0" algn="just" rtl="1">
              <a:spcBef>
                <a:spcPts val="10"/>
              </a:spcBef>
              <a:spcAft>
                <a:spcPts val="0"/>
              </a:spcAft>
              <a:buNone/>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57150" marR="0" indent="-285750" algn="just" rtl="1">
              <a:spcBef>
                <a:spcPts val="10"/>
              </a:spcBef>
              <a:spcAft>
                <a:spcPts val="0"/>
              </a:spcAft>
              <a:buFont typeface="Wingdings" panose="05000000000000000000" pitchFamily="2" charset="2"/>
              <a:buChar char="ü"/>
            </a:pPr>
            <a:endParaRPr lang="fa-IR" sz="2400" dirty="0">
              <a:effectLst/>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r>
              <a:rPr lang="fa-IR" sz="2400" dirty="0">
                <a:effectLst/>
                <a:latin typeface="B Nazanin" panose="00000400000000000000" pitchFamily="2" charset="-78"/>
                <a:ea typeface="Times New Roman" panose="02020603050405020304" pitchFamily="18" charset="0"/>
                <a:cs typeface="B Nazanin" panose="00000400000000000000" pitchFamily="2" charset="-78"/>
              </a:rPr>
              <a:t>پس اکنون که کلاس </a:t>
            </a:r>
            <a:r>
              <a:rPr lang="en-US" sz="2400" b="1" cap="none" dirty="0">
                <a:effectLst/>
                <a:latin typeface="CourierNewPS-BoldMT"/>
                <a:ea typeface="Times New Roman" panose="02020603050405020304" pitchFamily="18" charset="0"/>
                <a:cs typeface="B Nazanin" panose="00000400000000000000" pitchFamily="2" charset="-78"/>
              </a:rPr>
              <a:t>Duck</a:t>
            </a:r>
            <a:r>
              <a:rPr lang="fa-IR" sz="2400" dirty="0">
                <a:effectLst/>
                <a:latin typeface="Times New Roman" panose="02020603050405020304" pitchFamily="18" charset="0"/>
                <a:ea typeface="Times New Roman" panose="02020603050405020304" pitchFamily="18" charset="0"/>
                <a:cs typeface="B Nazanin" panose="00000400000000000000" pitchFamily="2" charset="-78"/>
              </a:rPr>
              <a:t> را ساخته‌ایم، به یک کلاس</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cap="none" dirty="0" err="1">
                <a:effectLst/>
                <a:latin typeface="Times New Roman" panose="02020603050405020304" pitchFamily="18" charset="0"/>
                <a:ea typeface="Times New Roman" panose="02020603050405020304" pitchFamily="18" charset="0"/>
                <a:cs typeface="B Nazanin" panose="00000400000000000000" pitchFamily="2" charset="-78"/>
              </a:rPr>
              <a:t>DuckTestDrive</a:t>
            </a:r>
            <a:r>
              <a:rPr lang="en-US" sz="2400" dirty="0">
                <a:effectLst/>
                <a:latin typeface="Times New Roman" panose="02020603050405020304" pitchFamily="18" charset="0"/>
                <a:ea typeface="Times New Roman" panose="02020603050405020304" pitchFamily="18" charset="0"/>
                <a:cs typeface="B Nazanin" panose="00000400000000000000" pitchFamily="2" charset="-78"/>
              </a:rPr>
              <a:t> </a:t>
            </a:r>
            <a:r>
              <a:rPr lang="en-US" sz="2400" dirty="0">
                <a:effectLst/>
                <a:latin typeface="B Nazanin" panose="00000400000000000000" pitchFamily="2" charset="-78"/>
                <a:ea typeface="Times New Roman" panose="02020603050405020304" pitchFamily="18" charset="0"/>
                <a:cs typeface="B Nazanin" panose="00000400000000000000" pitchFamily="2" charset="-78"/>
              </a:rPr>
              <a:t> </a:t>
            </a:r>
            <a:r>
              <a:rPr lang="fa-IR" sz="2400" dirty="0">
                <a:effectLst/>
                <a:latin typeface="B Nazanin" panose="00000400000000000000" pitchFamily="2" charset="-78"/>
                <a:ea typeface="Times New Roman" panose="02020603050405020304" pitchFamily="18" charset="0"/>
                <a:cs typeface="B Nazanin" panose="00000400000000000000" pitchFamily="2" charset="-78"/>
              </a:rPr>
              <a:t>نیز نیاز خواهیم داشت. </a:t>
            </a:r>
          </a:p>
          <a:p>
            <a:pPr marL="0" marR="0" algn="just" rtl="1">
              <a:spcBef>
                <a:spcPts val="10"/>
              </a:spcBef>
              <a:spcAft>
                <a:spcPts val="0"/>
              </a:spcAft>
            </a:pPr>
            <a:endParaRPr lang="fa-IR" sz="2400" dirty="0">
              <a:latin typeface="Times New Roman" panose="02020603050405020304" pitchFamily="18" charset="0"/>
              <a:ea typeface="Times New Roman" panose="02020603050405020304" pitchFamily="18" charset="0"/>
              <a:cs typeface="B Nazanin" panose="00000400000000000000" pitchFamily="2" charset="-78"/>
            </a:endParaRPr>
          </a:p>
          <a:p>
            <a:pPr marL="0" marR="0" algn="just" rtl="1">
              <a:spcBef>
                <a:spcPts val="10"/>
              </a:spcBef>
              <a:spcAft>
                <a:spcPts val="0"/>
              </a:spcAft>
            </a:pPr>
            <a:endParaRPr lang="fa-IR" sz="2400" dirty="0">
              <a:cs typeface="B Nazanin" panose="00000400000000000000" pitchFamily="2" charset="-78"/>
            </a:endParaRPr>
          </a:p>
        </p:txBody>
      </p:sp>
      <p:sp>
        <p:nvSpPr>
          <p:cNvPr id="6" name="Title 1">
            <a:extLst>
              <a:ext uri="{FF2B5EF4-FFF2-40B4-BE49-F238E27FC236}">
                <a16:creationId xmlns:a16="http://schemas.microsoft.com/office/drawing/2014/main" id="{9A449A50-1EB8-EFD9-AF81-B3DC448E766D}"/>
              </a:ext>
            </a:extLst>
          </p:cNvPr>
          <p:cNvSpPr txBox="1">
            <a:spLocks/>
          </p:cNvSpPr>
          <p:nvPr/>
        </p:nvSpPr>
        <p:spPr>
          <a:xfrm>
            <a:off x="3246631" y="364601"/>
            <a:ext cx="5698738"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کلاس اصلی و کلاس آزمونگر آن</a:t>
            </a:r>
          </a:p>
        </p:txBody>
      </p:sp>
    </p:spTree>
    <p:extLst>
      <p:ext uri="{BB962C8B-B14F-4D97-AF65-F5344CB8AC3E}">
        <p14:creationId xmlns:p14="http://schemas.microsoft.com/office/powerpoint/2010/main" val="3553082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43A5DA7-D2A3-AB5D-97F5-3AC68DEADC9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40332" y="1547447"/>
            <a:ext cx="6951550" cy="2067426"/>
          </a:xfrm>
          <a:prstGeom prst="rect">
            <a:avLst/>
          </a:prstGeom>
        </p:spPr>
      </p:pic>
      <p:pic>
        <p:nvPicPr>
          <p:cNvPr id="3" name="Picture 2">
            <a:extLst>
              <a:ext uri="{FF2B5EF4-FFF2-40B4-BE49-F238E27FC236}">
                <a16:creationId xmlns:a16="http://schemas.microsoft.com/office/drawing/2014/main" id="{EF6BBA93-E331-0D55-68EA-1AFDAAF103D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437236" y="5474488"/>
            <a:ext cx="3879263" cy="726066"/>
          </a:xfrm>
          <a:prstGeom prst="rect">
            <a:avLst/>
          </a:prstGeom>
        </p:spPr>
      </p:pic>
      <p:sp>
        <p:nvSpPr>
          <p:cNvPr id="4" name="Arrow: Right 3">
            <a:extLst>
              <a:ext uri="{FF2B5EF4-FFF2-40B4-BE49-F238E27FC236}">
                <a16:creationId xmlns:a16="http://schemas.microsoft.com/office/drawing/2014/main" id="{C03E5BB3-27A7-2EB5-AE82-11AB902ADA85}"/>
              </a:ext>
            </a:extLst>
          </p:cNvPr>
          <p:cNvSpPr/>
          <p:nvPr/>
        </p:nvSpPr>
        <p:spPr>
          <a:xfrm rot="5400000">
            <a:off x="3826453" y="45951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6" name="TextBox 5">
            <a:extLst>
              <a:ext uri="{FF2B5EF4-FFF2-40B4-BE49-F238E27FC236}">
                <a16:creationId xmlns:a16="http://schemas.microsoft.com/office/drawing/2014/main" id="{AD14B47E-9867-9786-409E-C3ADA885AED2}"/>
              </a:ext>
            </a:extLst>
          </p:cNvPr>
          <p:cNvSpPr txBox="1"/>
          <p:nvPr/>
        </p:nvSpPr>
        <p:spPr>
          <a:xfrm>
            <a:off x="3759047" y="3768325"/>
            <a:ext cx="1054916" cy="369332"/>
          </a:xfrm>
          <a:prstGeom prst="rect">
            <a:avLst/>
          </a:prstGeom>
          <a:noFill/>
        </p:spPr>
        <p:txBody>
          <a:bodyPr wrap="square">
            <a:spAutoFit/>
          </a:bodyPr>
          <a:lstStyle/>
          <a:p>
            <a:pPr algn="r" defTabSz="914400" rtl="1" eaLnBrk="0" fontAlgn="base" hangingPunct="0">
              <a:spcBef>
                <a:spcPct val="0"/>
              </a:spcBef>
              <a:spcAft>
                <a:spcPct val="0"/>
              </a:spcAft>
            </a:pPr>
            <a:r>
              <a:rPr lang="fa-IR"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pic>
        <p:nvPicPr>
          <p:cNvPr id="2" name="Picture 1">
            <a:extLst>
              <a:ext uri="{FF2B5EF4-FFF2-40B4-BE49-F238E27FC236}">
                <a16:creationId xmlns:a16="http://schemas.microsoft.com/office/drawing/2014/main" id="{22529062-F3AD-2D62-5A6D-694A97B36C1A}"/>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599331" y="3144188"/>
            <a:ext cx="4410884" cy="3713812"/>
          </a:xfrm>
          <a:prstGeom prst="rect">
            <a:avLst/>
          </a:prstGeom>
        </p:spPr>
      </p:pic>
      <p:sp>
        <p:nvSpPr>
          <p:cNvPr id="7" name="TextBox 6">
            <a:extLst>
              <a:ext uri="{FF2B5EF4-FFF2-40B4-BE49-F238E27FC236}">
                <a16:creationId xmlns:a16="http://schemas.microsoft.com/office/drawing/2014/main" id="{B3541AF7-7971-07C3-9F3B-9961D58F80DB}"/>
              </a:ext>
            </a:extLst>
          </p:cNvPr>
          <p:cNvSpPr txBox="1"/>
          <p:nvPr/>
        </p:nvSpPr>
        <p:spPr>
          <a:xfrm>
            <a:off x="7599331" y="3379461"/>
            <a:ext cx="2420471" cy="369332"/>
          </a:xfrm>
          <a:prstGeom prst="rect">
            <a:avLst/>
          </a:prstGeom>
          <a:noFill/>
        </p:spPr>
        <p:txBody>
          <a:bodyPr wrap="square" rtlCol="1">
            <a:spAutoFit/>
          </a:bodyPr>
          <a:lstStyle/>
          <a:p>
            <a:r>
              <a:rPr lang="en-US" sz="1800" dirty="0">
                <a:latin typeface="Courier New" panose="02070309020205020404" pitchFamily="49" charset="0"/>
              </a:rPr>
              <a:t>quack! quack!</a:t>
            </a:r>
            <a:endParaRPr lang="fa-IR" dirty="0"/>
          </a:p>
        </p:txBody>
      </p:sp>
      <p:sp>
        <p:nvSpPr>
          <p:cNvPr id="8" name="Title 1">
            <a:extLst>
              <a:ext uri="{FF2B5EF4-FFF2-40B4-BE49-F238E27FC236}">
                <a16:creationId xmlns:a16="http://schemas.microsoft.com/office/drawing/2014/main" id="{51031D33-70BB-288D-BE8A-2425BCED990E}"/>
              </a:ext>
            </a:extLst>
          </p:cNvPr>
          <p:cNvSpPr txBox="1">
            <a:spLocks/>
          </p:cNvSpPr>
          <p:nvPr/>
        </p:nvSpPr>
        <p:spPr>
          <a:xfrm>
            <a:off x="1065627" y="411670"/>
            <a:ext cx="9811701"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ساخت اولین شئ  ما از کلاس </a:t>
            </a:r>
            <a:r>
              <a:rPr lang="en-US" sz="3600" dirty="0">
                <a:solidFill>
                  <a:srgbClr val="C00000"/>
                </a:solidFill>
                <a:cs typeface="2  Titr" panose="00000700000000000000" pitchFamily="2" charset="-78"/>
              </a:rPr>
              <a:t>  </a:t>
            </a:r>
            <a:r>
              <a:rPr lang="en-US" sz="3600" b="1" dirty="0">
                <a:solidFill>
                  <a:srgbClr val="C00000"/>
                </a:solidFill>
                <a:latin typeface="Baskerville Old Face" panose="02020602080505020303" pitchFamily="18" charset="0"/>
                <a:cs typeface="2  Titr" panose="00000700000000000000" pitchFamily="2" charset="-78"/>
              </a:rPr>
              <a:t>Quack </a:t>
            </a:r>
            <a:r>
              <a:rPr lang="fa-IR" sz="3600" b="1" dirty="0">
                <a:solidFill>
                  <a:srgbClr val="C00000"/>
                </a:solidFill>
                <a:latin typeface="Baskerville Old Face" panose="02020602080505020303" pitchFamily="18" charset="0"/>
                <a:cs typeface="2  Titr" panose="00000700000000000000" pitchFamily="2" charset="-78"/>
              </a:rPr>
              <a:t>در کلاس آزمونگر</a:t>
            </a:r>
          </a:p>
        </p:txBody>
      </p:sp>
    </p:spTree>
    <p:extLst>
      <p:ext uri="{BB962C8B-B14F-4D97-AF65-F5344CB8AC3E}">
        <p14:creationId xmlns:p14="http://schemas.microsoft.com/office/powerpoint/2010/main" val="3388548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725836" cy="5916706"/>
          </a:xfrm>
        </p:spPr>
        <p:txBody>
          <a:bodyPr>
            <a:normAutofit/>
          </a:bodyPr>
          <a:lstStyle/>
          <a:p>
            <a:pPr algn="just"/>
            <a:endParaRPr lang="fa-IR" sz="3600" dirty="0">
              <a:cs typeface="B Nazanin" panose="00000400000000000000" pitchFamily="2" charset="-78"/>
            </a:endParaRPr>
          </a:p>
          <a:p>
            <a:pPr algn="r" rtl="1"/>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برای ایجاد یک شئ از کلاس </a:t>
            </a:r>
            <a:r>
              <a:rPr lang="en-US" kern="0" dirty="0">
                <a:solidFill>
                  <a:srgbClr val="626466"/>
                </a:solidFill>
                <a:effectLst/>
                <a:latin typeface="CourierNewPS-BoldMT"/>
                <a:ea typeface="Calibri" panose="020F0502020204030204" pitchFamily="34" charset="0"/>
                <a:cs typeface="B Nazanin" panose="00000400000000000000" pitchFamily="2" charset="-78"/>
              </a:rPr>
              <a:t>Duck</a:t>
            </a:r>
            <a:r>
              <a:rPr lang="fa-IR" kern="0" dirty="0">
                <a:solidFill>
                  <a:srgbClr val="626466"/>
                </a:solidFill>
                <a:effectLst/>
                <a:latin typeface="CourierNewPS-BoldMT"/>
                <a:ea typeface="Calibri" panose="020F0502020204030204" pitchFamily="34" charset="0"/>
                <a:cs typeface="B Nazanin" panose="00000400000000000000" pitchFamily="2" charset="-78"/>
              </a:rPr>
              <a:t> </a:t>
            </a:r>
            <a:r>
              <a:rPr lang="fa-IR" dirty="0">
                <a:solidFill>
                  <a:schemeClr val="tx1">
                    <a:lumMod val="95000"/>
                    <a:lumOff val="5000"/>
                  </a:schemeClr>
                </a:solidFill>
                <a:latin typeface="Times New Roman" panose="02020603050405020304" pitchFamily="18" charset="0"/>
                <a:ea typeface="Times New Roman" panose="02020603050405020304" pitchFamily="18" charset="0"/>
                <a:cs typeface="B Nazanin" panose="00000400000000000000" pitchFamily="2" charset="-78"/>
              </a:rPr>
              <a:t>از نحو زیر استفاده نمودیم:</a:t>
            </a:r>
          </a:p>
          <a:p>
            <a:pPr marL="0" indent="0" algn="ctr">
              <a:buNone/>
            </a:pPr>
            <a:r>
              <a:rPr lang="en-US" kern="0" dirty="0">
                <a:solidFill>
                  <a:srgbClr val="626466"/>
                </a:solidFill>
                <a:effectLst/>
                <a:latin typeface="CourierNewPS-BoldMT"/>
                <a:ea typeface="Calibri" panose="020F0502020204030204" pitchFamily="34" charset="0"/>
                <a:cs typeface="B Nazanin" panose="00000400000000000000" pitchFamily="2" charset="-78"/>
              </a:rPr>
              <a:t>Duck </a:t>
            </a:r>
            <a:r>
              <a:rPr lang="en-US" kern="0" dirty="0" err="1">
                <a:solidFill>
                  <a:srgbClr val="626466"/>
                </a:solidFill>
                <a:effectLst/>
                <a:latin typeface="CourierNewPS-BoldMT"/>
                <a:ea typeface="Calibri" panose="020F0502020204030204" pitchFamily="34" charset="0"/>
                <a:cs typeface="B Nazanin" panose="00000400000000000000" pitchFamily="2" charset="-78"/>
              </a:rPr>
              <a:t>myDuck</a:t>
            </a:r>
            <a:r>
              <a:rPr lang="en-US" kern="0" dirty="0">
                <a:solidFill>
                  <a:srgbClr val="404040"/>
                </a:solidFill>
                <a:effectLst/>
                <a:latin typeface="CourierNewPS-BoldMT"/>
                <a:ea typeface="Calibri" panose="020F0502020204030204" pitchFamily="34" charset="0"/>
                <a:cs typeface="B Nazanin" panose="00000400000000000000" pitchFamily="2" charset="-78"/>
              </a:rPr>
              <a:t> = </a:t>
            </a:r>
            <a:r>
              <a:rPr lang="en-US" kern="0" dirty="0">
                <a:solidFill>
                  <a:srgbClr val="000000"/>
                </a:solidFill>
                <a:effectLst/>
                <a:latin typeface="CourierNewPS-BoldMT"/>
                <a:ea typeface="Calibri" panose="020F0502020204030204" pitchFamily="34" charset="0"/>
                <a:cs typeface="B Nazanin" panose="00000400000000000000" pitchFamily="2" charset="-78"/>
              </a:rPr>
              <a:t>new Duck();</a:t>
            </a:r>
            <a:r>
              <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rPr>
              <a:t> </a:t>
            </a:r>
          </a:p>
          <a:p>
            <a:pPr marL="0" indent="0" algn="ctr">
              <a:buNone/>
            </a:pPr>
            <a:endParaRPr lang="en-US" kern="100"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در حقیقت این دستورالعمل </a:t>
            </a:r>
            <a:r>
              <a:rPr lang="fa-IR" kern="100" dirty="0">
                <a:solidFill>
                  <a:srgbClr val="000000"/>
                </a:solidFill>
                <a:latin typeface="Calibri" panose="020F0502020204030204" pitchFamily="34" charset="0"/>
                <a:ea typeface="Calibri" panose="020F0502020204030204" pitchFamily="34" charset="0"/>
                <a:cs typeface="B Nazanin" panose="00000400000000000000" pitchFamily="2" charset="-78"/>
              </a:rPr>
              <a:t>ناظر به</a:t>
            </a:r>
            <a:r>
              <a:rPr lang="fa-IR" kern="100" dirty="0">
                <a:effectLst/>
                <a:latin typeface="Calibri" panose="020F0502020204030204" pitchFamily="34" charset="0"/>
                <a:ea typeface="Calibri" panose="020F0502020204030204" pitchFamily="34" charset="0"/>
                <a:cs typeface="B Nazanin" panose="00000400000000000000" pitchFamily="2" charset="-78"/>
              </a:rPr>
              <a:t> فراخوانی </a:t>
            </a:r>
            <a:r>
              <a:rPr lang="fa-IR" i="1" kern="100" dirty="0">
                <a:effectLst/>
                <a:latin typeface="2  Mitra" panose="00000400000000000000" pitchFamily="2" charset="-78"/>
                <a:ea typeface="Calibri" panose="020F0502020204030204" pitchFamily="34" charset="0"/>
                <a:cs typeface="B Nazanin" panose="00000400000000000000" pitchFamily="2" charset="-78"/>
              </a:rPr>
              <a:t>سازنده‌ی</a:t>
            </a:r>
            <a:r>
              <a:rPr lang="en-US" kern="0" dirty="0">
                <a:solidFill>
                  <a:srgbClr val="000000"/>
                </a:solidFill>
                <a:effectLst/>
                <a:latin typeface="CourierNewPS-BoldMT"/>
                <a:ea typeface="Calibri" panose="020F0502020204030204" pitchFamily="34" charset="0"/>
                <a:cs typeface="B Nazanin" panose="00000400000000000000" pitchFamily="2" charset="-78"/>
              </a:rPr>
              <a:t>Duck</a:t>
            </a:r>
            <a:r>
              <a:rPr lang="en-US" kern="100" dirty="0">
                <a:effectLst/>
                <a:latin typeface="2  Mitra" panose="00000400000000000000" pitchFamily="2" charset="-78"/>
                <a:ea typeface="Calibri" panose="020F0502020204030204" pitchFamily="34" charset="0"/>
                <a:cs typeface="B Nazanin" panose="00000400000000000000" pitchFamily="2" charset="-78"/>
              </a:rPr>
              <a:t> </a:t>
            </a:r>
            <a:r>
              <a:rPr lang="fa-IR" kern="100" dirty="0">
                <a:effectLst/>
                <a:latin typeface="2  Mitra" panose="00000400000000000000" pitchFamily="2" charset="-78"/>
                <a:ea typeface="Calibri" panose="020F0502020204030204" pitchFamily="34" charset="0"/>
                <a:cs typeface="B Nazanin" panose="00000400000000000000" pitchFamily="2" charset="-78"/>
              </a:rPr>
              <a:t> است.</a:t>
            </a:r>
          </a:p>
          <a:p>
            <a:pPr algn="just" rtl="1"/>
            <a:endParaRPr lang="fa-IR" kern="100" dirty="0">
              <a:latin typeface="2  Mitra"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2  Mitra" panose="00000400000000000000" pitchFamily="2" charset="-78"/>
                <a:ea typeface="Calibri" panose="020F0502020204030204" pitchFamily="34" charset="0"/>
                <a:cs typeface="B Nazanin" panose="00000400000000000000" pitchFamily="2" charset="-78"/>
              </a:rPr>
              <a:t>شکل کلی سازنده‌ی مورد فراخوانی در اینجا:</a:t>
            </a:r>
          </a:p>
          <a:p>
            <a:pPr algn="just" rtl="1"/>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4" name="TextBox 3">
            <a:extLst>
              <a:ext uri="{FF2B5EF4-FFF2-40B4-BE49-F238E27FC236}">
                <a16:creationId xmlns:a16="http://schemas.microsoft.com/office/drawing/2014/main" id="{32D3ACEE-BDCE-072D-5E81-FDC05E9F6174}"/>
              </a:ext>
            </a:extLst>
          </p:cNvPr>
          <p:cNvSpPr txBox="1"/>
          <p:nvPr/>
        </p:nvSpPr>
        <p:spPr>
          <a:xfrm>
            <a:off x="143435" y="4306386"/>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789001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691DE5-EC6B-CA4A-51F7-82A5A9E4305C}"/>
              </a:ext>
            </a:extLst>
          </p:cNvPr>
          <p:cNvSpPr>
            <a:spLocks noGrp="1"/>
          </p:cNvSpPr>
          <p:nvPr>
            <p:ph idx="1"/>
          </p:nvPr>
        </p:nvSpPr>
        <p:spPr>
          <a:xfrm>
            <a:off x="143435" y="770965"/>
            <a:ext cx="11914094" cy="6149788"/>
          </a:xfrm>
        </p:spPr>
        <p:txBody>
          <a:bodyPr>
            <a:normAutofit/>
          </a:bodyPr>
          <a:lstStyle/>
          <a:p>
            <a:pPr algn="just" rtl="1"/>
            <a:r>
              <a:rPr lang="fa-IR" kern="100" dirty="0">
                <a:latin typeface="Calibri" panose="020F0502020204030204" pitchFamily="34" charset="0"/>
                <a:ea typeface="Calibri" panose="020F0502020204030204" pitchFamily="34" charset="0"/>
                <a:cs typeface="B Nazanin" panose="00000400000000000000" pitchFamily="2" charset="-78"/>
              </a:rPr>
              <a:t>یک </a:t>
            </a:r>
            <a:r>
              <a:rPr lang="fa-IR" i="1" kern="100" dirty="0">
                <a:latin typeface="Calibri" panose="020F0502020204030204" pitchFamily="34" charset="0"/>
                <a:ea typeface="Calibri" panose="020F0502020204030204" pitchFamily="34" charset="0"/>
                <a:cs typeface="B Nazanin" panose="00000400000000000000" pitchFamily="2" charset="-78"/>
              </a:rPr>
              <a:t>سازنده</a:t>
            </a:r>
            <a:r>
              <a:rPr lang="fa-IR" kern="100" dirty="0">
                <a:latin typeface="Calibri" panose="020F0502020204030204" pitchFamily="34" charset="0"/>
                <a:ea typeface="Calibri" panose="020F0502020204030204" pitchFamily="34" charset="0"/>
                <a:cs typeface="B Nazanin" panose="00000400000000000000" pitchFamily="2" charset="-78"/>
              </a:rPr>
              <a:t> بسیار شبیه و به نظر یک متد </a:t>
            </a:r>
            <a:r>
              <a:rPr lang="fa-IR" i="1" kern="100" dirty="0">
                <a:latin typeface="Calibri" panose="020F0502020204030204" pitchFamily="34" charset="0"/>
                <a:ea typeface="Calibri" panose="020F0502020204030204" pitchFamily="34" charset="0"/>
                <a:cs typeface="B Nazanin" panose="00000400000000000000" pitchFamily="2" charset="-78"/>
              </a:rPr>
              <a:t>می‌رسد</a:t>
            </a:r>
            <a:r>
              <a:rPr lang="fa-IR" kern="100" dirty="0">
                <a:latin typeface="Calibri" panose="020F0502020204030204" pitchFamily="34" charset="0"/>
                <a:ea typeface="Calibri" panose="020F0502020204030204" pitchFamily="34" charset="0"/>
                <a:cs typeface="B Nazanin" panose="00000400000000000000" pitchFamily="2" charset="-78"/>
              </a:rPr>
              <a:t>، اما یک متد نیست!</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latin typeface="Calibri" panose="020F0502020204030204" pitchFamily="34" charset="0"/>
                <a:ea typeface="Calibri" panose="020F0502020204030204" pitchFamily="34" charset="0"/>
                <a:cs typeface="B Nazanin" panose="00000400000000000000" pitchFamily="2" charset="-78"/>
              </a:rPr>
              <a:t>سازنده نوع خاصی از متد است که به منظور مقداردهی اولیه‌ی شئ جدیدی از یک کلاس استفاده می‌شود.</a:t>
            </a:r>
          </a:p>
          <a:p>
            <a:pPr algn="just" rtl="1"/>
            <a:endParaRPr lang="fa-IR" kern="100" dirty="0">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به عبارت دیگر، سازنده شامل </a:t>
            </a:r>
            <a:r>
              <a:rPr lang="fa-IR" i="1" kern="100" dirty="0">
                <a:effectLst/>
                <a:latin typeface="Calibri" panose="020F0502020204030204" pitchFamily="34" charset="0"/>
                <a:ea typeface="Calibri" panose="020F0502020204030204" pitchFamily="34" charset="0"/>
                <a:cs typeface="B Nazanin" panose="00000400000000000000" pitchFamily="2" charset="-78"/>
              </a:rPr>
              <a:t>کدیست که هنگامی که شما یک شئ را مقداردهی اولیه می‌کنید اجرا می‌شود.</a:t>
            </a:r>
          </a:p>
          <a:p>
            <a:pPr algn="just" rtl="1"/>
            <a:endParaRPr lang="fa-IR" i="1" kern="100" dirty="0">
              <a:latin typeface="Calibri" panose="020F0502020204030204" pitchFamily="34" charset="0"/>
              <a:cs typeface="B Nazanin" panose="00000400000000000000" pitchFamily="2" charset="-78"/>
            </a:endParaRPr>
          </a:p>
          <a:p>
            <a:pPr algn="just" rtl="1"/>
            <a:r>
              <a:rPr lang="fa-IR" dirty="0">
                <a:cs typeface="B Nazanin" panose="00000400000000000000" pitchFamily="2" charset="-78"/>
              </a:rPr>
              <a:t>در یک برنامه نمی‌توان به طور مستقیم سازنده‌ را فراخوانی نمود.</a:t>
            </a:r>
          </a:p>
          <a:p>
            <a:pPr algn="just" rtl="1"/>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algn="just" rtl="1"/>
            <a:r>
              <a:rPr lang="fa-IR" kern="100" dirty="0">
                <a:effectLst/>
                <a:latin typeface="Calibri" panose="020F0502020204030204" pitchFamily="34" charset="0"/>
                <a:ea typeface="Calibri" panose="020F0502020204030204" pitchFamily="34" charset="0"/>
                <a:cs typeface="B Nazanin" panose="00000400000000000000" pitchFamily="2" charset="-78"/>
              </a:rPr>
              <a:t>برای فراخوانی یک سازنده از خارج آن کلیدواژه‌ی </a:t>
            </a:r>
            <a:r>
              <a:rPr lang="en-US" kern="100" dirty="0">
                <a:effectLst/>
                <a:latin typeface="Courier New" panose="02070309020205020404" pitchFamily="49" charset="0"/>
                <a:ea typeface="Calibri" panose="020F0502020204030204" pitchFamily="34" charset="0"/>
                <a:cs typeface="B Nazanin" panose="00000400000000000000" pitchFamily="2" charset="-78"/>
              </a:rPr>
              <a:t>new</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و به دنبالش نام کلاس می‌آید.</a:t>
            </a:r>
          </a:p>
          <a:p>
            <a:pPr marL="0" indent="0" algn="just" rtl="1">
              <a:buNone/>
            </a:pPr>
            <a:endParaRPr lang="fa-IR" kern="100" dirty="0">
              <a:latin typeface="B Nazanin" panose="00000400000000000000" pitchFamily="2" charset="-78"/>
              <a:ea typeface="Calibri" panose="020F0502020204030204" pitchFamily="34" charset="0"/>
              <a:cs typeface="B Nazanin" panose="00000400000000000000" pitchFamily="2" charset="-78"/>
            </a:endParaRPr>
          </a:p>
          <a:p>
            <a:pPr algn="just" rtl="1"/>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با این کار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JVM</a:t>
            </a:r>
            <a:r>
              <a:rPr lang="fa-IR" kern="100" dirty="0">
                <a:effectLst/>
                <a:latin typeface="Calibri" panose="020F0502020204030204" pitchFamily="34" charset="0"/>
                <a:ea typeface="Calibri" panose="020F0502020204030204" pitchFamily="34" charset="0"/>
                <a:cs typeface="B Nazanin" panose="00000400000000000000" pitchFamily="2" charset="-78"/>
              </a:rPr>
              <a:t>  آن کلاس را پیدا کرده و سازنده‌اش را فراخوانی می‌کند. </a:t>
            </a:r>
          </a:p>
          <a:p>
            <a:pPr algn="just" rtl="1"/>
            <a:endParaRPr lang="fa-IR" sz="3000" kern="100" dirty="0">
              <a:effectLst/>
              <a:latin typeface="B Nazanin" panose="00000400000000000000" pitchFamily="2" charset="-78"/>
              <a:ea typeface="Calibri" panose="020F0502020204030204" pitchFamily="34" charset="0"/>
              <a:cs typeface="B Nazanin" panose="00000400000000000000" pitchFamily="2" charset="-78"/>
            </a:endParaRPr>
          </a:p>
          <a:p>
            <a:pPr algn="just" rtl="1"/>
            <a:endParaRPr lang="fa-IR" sz="3000" kern="100" dirty="0">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9F2CF970-300C-6989-96CC-E05D64167A6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420101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9">
            <a:extLst>
              <a:ext uri="{FF2B5EF4-FFF2-40B4-BE49-F238E27FC236}">
                <a16:creationId xmlns:a16="http://schemas.microsoft.com/office/drawing/2014/main" id="{1C0DB94F-0E1F-10F4-12B0-FF95E093C27E}"/>
              </a:ext>
            </a:extLst>
          </p:cNvPr>
          <p:cNvSpPr txBox="1"/>
          <p:nvPr/>
        </p:nvSpPr>
        <p:spPr>
          <a:xfrm>
            <a:off x="385482" y="1232980"/>
            <a:ext cx="11421036" cy="41864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just" rtl="1">
              <a:lnSpc>
                <a:spcPct val="115000"/>
              </a:lnSpc>
              <a:spcBef>
                <a:spcPts val="0"/>
              </a:spcBef>
              <a:spcAft>
                <a:spcPts val="1000"/>
              </a:spcAft>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دو نکته</a:t>
            </a:r>
            <a:r>
              <a:rPr lang="fa-IR" sz="2800" dirty="0">
                <a:solidFill>
                  <a:srgbClr val="000000"/>
                </a:solidFill>
                <a:effectLst/>
                <a:latin typeface="Times New Roman" panose="02020603050405020304" pitchFamily="18" charset="0"/>
                <a:ea typeface="Calibri" panose="020F0502020204030204" pitchFamily="34" charset="0"/>
                <a:cs typeface="Calibri" panose="020F0502020204030204" pitchFamily="34" charset="0"/>
              </a:rPr>
              <a:t>‌</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ی اساسی در مورد سازنده ها که آن‌ها  را از متدهای معمول متمایز می‌کند: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نام یک سازنده باید دقیقا مطابق با نام کلاس باشد.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Wingdings" panose="05000000000000000000" pitchFamily="2"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 ها مقداربرنمی‌گردانند. بنابراین نمی‌توان برایشان یک نوع بازگشتی، حتی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void</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نظر گرفت.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2C47427A-CBD2-ED67-281A-EF0E7874B6F4}"/>
              </a:ext>
            </a:extLst>
          </p:cNvPr>
          <p:cNvSpPr txBox="1"/>
          <p:nvPr/>
        </p:nvSpPr>
        <p:spPr>
          <a:xfrm>
            <a:off x="385482" y="3429000"/>
            <a:ext cx="7728922" cy="1467902"/>
          </a:xfrm>
          <a:prstGeom prst="rect">
            <a:avLst/>
          </a:prstGeom>
          <a:noFill/>
        </p:spPr>
        <p:txBody>
          <a:bodyPr wrap="square" rtlCol="1">
            <a:spAutoFit/>
          </a:bodyPr>
          <a:lstStyle/>
          <a:p>
            <a:pPr marL="0" marR="0" indent="0">
              <a:lnSpc>
                <a:spcPct val="107000"/>
              </a:lnSpc>
              <a:spcBef>
                <a:spcPts val="0"/>
              </a:spcBef>
              <a:spcAft>
                <a:spcPts val="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public  Duck() {</a:t>
            </a:r>
          </a:p>
          <a:p>
            <a:pPr marL="0" marR="0" indent="0">
              <a:lnSpc>
                <a:spcPct val="107000"/>
              </a:lnSpc>
              <a:spcBef>
                <a:spcPts val="0"/>
              </a:spcBef>
              <a:spcAft>
                <a:spcPts val="0"/>
              </a:spcAft>
              <a:buNone/>
            </a:pPr>
            <a:r>
              <a:rPr lang="en-US" sz="2800" b="1" i="0" u="none" strike="noStrike" baseline="0" dirty="0">
                <a:latin typeface="Courier New" panose="02070309020205020404" pitchFamily="49" charset="0"/>
                <a:cs typeface="Courier New" panose="02070309020205020404" pitchFamily="49" charset="0"/>
              </a:rPr>
              <a:t>   // constructor code goes here</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a:p>
            <a:pPr marL="0" marR="0" indent="0">
              <a:lnSpc>
                <a:spcPct val="107000"/>
              </a:lnSpc>
              <a:spcBef>
                <a:spcPts val="0"/>
              </a:spcBef>
              <a:spcAft>
                <a:spcPts val="800"/>
              </a:spcAft>
              <a:buNone/>
            </a:pPr>
            <a:r>
              <a:rPr lang="en-US" sz="2800" b="1" kern="0" dirty="0">
                <a:effectLst/>
                <a:latin typeface="Courier New" panose="02070309020205020404" pitchFamily="49" charset="0"/>
                <a:ea typeface="Calibri" panose="020F0502020204030204" pitchFamily="34" charset="0"/>
                <a:cs typeface="Courier New" panose="02070309020205020404" pitchFamily="49" charset="0"/>
              </a:rPr>
              <a:t>}</a:t>
            </a:r>
            <a:endParaRPr lang="en-US" sz="2800" kern="10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93E42F37-B419-1000-747A-903D476AED15}"/>
              </a:ext>
            </a:extLst>
          </p:cNvPr>
          <p:cNvSpPr txBox="1">
            <a:spLocks/>
          </p:cNvSpPr>
          <p:nvPr/>
        </p:nvSpPr>
        <p:spPr>
          <a:xfrm>
            <a:off x="2848708" y="170329"/>
            <a:ext cx="468023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شروط سازنده در جاوا</a:t>
            </a:r>
          </a:p>
        </p:txBody>
      </p:sp>
    </p:spTree>
    <p:extLst>
      <p:ext uri="{BB962C8B-B14F-4D97-AF65-F5344CB8AC3E}">
        <p14:creationId xmlns:p14="http://schemas.microsoft.com/office/powerpoint/2010/main" val="579523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down)">
                                      <p:cBhvr>
                                        <p:cTn id="11" dur="500"/>
                                        <p:tgtEl>
                                          <p:spTgt spid="5">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wipe(down)">
                                      <p:cBhvr>
                                        <p:cTn id="16"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FA8838CC-4FA6-40CF-E421-30F51A17EFBE}"/>
              </a:ext>
            </a:extLst>
          </p:cNvPr>
          <p:cNvSpPr>
            <a:spLocks noGrp="1"/>
          </p:cNvSpPr>
          <p:nvPr>
            <p:ph idx="1"/>
          </p:nvPr>
        </p:nvSpPr>
        <p:spPr>
          <a:xfrm>
            <a:off x="0" y="1230924"/>
            <a:ext cx="11645152" cy="5439508"/>
          </a:xfrm>
        </p:spPr>
        <p:txBody>
          <a:bodyPr>
            <a:noAutofit/>
          </a:bodyPr>
          <a:lstStyle/>
          <a:p>
            <a:pPr marL="0" marR="0" algn="r" rtl="1">
              <a:lnSpc>
                <a:spcPct val="107000"/>
              </a:lnSpc>
              <a:spcBef>
                <a:spcPts val="0"/>
              </a:spcBef>
              <a:spcAft>
                <a:spcPts val="0"/>
              </a:spcAft>
            </a:pPr>
            <a:r>
              <a:rPr lang="fa-IR" b="1" kern="100" dirty="0">
                <a:effectLst/>
                <a:latin typeface="Cambria Math" panose="02040503050406030204" pitchFamily="18" charset="0"/>
                <a:ea typeface="Calibri" panose="020F0502020204030204" pitchFamily="34" charset="0"/>
                <a:cs typeface="B Nikoo" panose="00000400000000000000" pitchFamily="2" charset="-78"/>
              </a:rPr>
              <a:t>چگونه می‌توان سازنده را از یک متد تشخیص داد؟ آیا می‌توان متدی همنام با کلاس نیز داشت؟</a:t>
            </a:r>
            <a:endParaRPr lang="en-US" kern="100" dirty="0">
              <a:effectLst/>
              <a:latin typeface="Calibri" panose="020F0502020204030204" pitchFamily="34" charset="0"/>
              <a:ea typeface="Calibri" panose="020F0502020204030204" pitchFamily="34" charset="0"/>
              <a:cs typeface="B Nikoo" panose="00000400000000000000" pitchFamily="2" charset="-78"/>
            </a:endParaRPr>
          </a:p>
          <a:p>
            <a:pPr marL="0" marR="0" algn="r" rtl="1">
              <a:lnSpc>
                <a:spcPct val="107000"/>
              </a:lnSpc>
              <a:spcBef>
                <a:spcPts val="0"/>
              </a:spcBef>
              <a:spcAft>
                <a:spcPts val="0"/>
              </a:spcAft>
            </a:pP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جاوا به شما اجازه می‌دهد متدی را با همنام با کلاس خود اعلان کنید، اما این آن را تبدیل به سازنده نمی‌نماید. آنچه یک متد را از یک سازنده متمایز می کند نوع بازگشتی است. متدها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بایستی یک</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نوع بازگشتی داشته باشند، اما سازنده‌ها </a:t>
            </a:r>
            <a:r>
              <a:rPr lang="fa-IR" i="1" kern="100" dirty="0">
                <a:effectLst/>
                <a:latin typeface="Cambria Math" panose="02040503050406030204" pitchFamily="18" charset="0"/>
                <a:ea typeface="Calibri" panose="020F0502020204030204" pitchFamily="34" charset="0"/>
                <a:cs typeface="Mj_Sandbad Outline" panose="00000700000000000000" pitchFamily="2" charset="-78"/>
              </a:rPr>
              <a:t>نمی‌توانند</a:t>
            </a:r>
            <a:r>
              <a:rPr lang="fa-IR" kern="100" dirty="0">
                <a:effectLst/>
                <a:latin typeface="Cambria Math" panose="02040503050406030204" pitchFamily="18" charset="0"/>
                <a:ea typeface="Calibri" panose="020F0502020204030204" pitchFamily="34" charset="0"/>
                <a:cs typeface="Mj_Sandbad Outline" panose="00000700000000000000" pitchFamily="2" charset="-78"/>
              </a:rPr>
              <a:t> یک نوع بازگشتی داشته باشند. </a:t>
            </a:r>
            <a:endParaRPr lang="en-US" kern="1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L="0" marR="0" indent="0">
              <a:lnSpc>
                <a:spcPct val="107000"/>
              </a:lnSpc>
              <a:spcBef>
                <a:spcPts val="0"/>
              </a:spcBef>
              <a:spcAft>
                <a:spcPts val="0"/>
              </a:spcAft>
              <a:buNone/>
            </a:pPr>
            <a:r>
              <a:rPr lang="en-US" b="1" kern="0" dirty="0">
                <a:effectLst/>
                <a:latin typeface="CourierNewPS-BoldMT"/>
                <a:ea typeface="Calibri" panose="020F0502020204030204" pitchFamily="34" charset="0"/>
                <a:cs typeface="CourierNewPS-BoldMT"/>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r" rtl="1">
              <a:lnSpc>
                <a:spcPct val="107000"/>
              </a:lnSpc>
              <a:spcBef>
                <a:spcPts val="0"/>
              </a:spcBef>
              <a:spcAft>
                <a:spcPts val="0"/>
              </a:spcAft>
              <a:buNone/>
            </a:pP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اگرچه کامپایلر متدی با اعلان </a:t>
            </a:r>
            <a:r>
              <a:rPr lang="en-US" b="1" kern="0" dirty="0">
                <a:latin typeface="CourierNewPS-BoldMT"/>
                <a:ea typeface="Calibri" panose="020F0502020204030204" pitchFamily="34" charset="0"/>
                <a:cs typeface="CourierNewPS-BoldMT"/>
              </a:rPr>
              <a:t>public void Duck() { }</a:t>
            </a:r>
            <a:r>
              <a:rPr lang="en-US" kern="100" dirty="0">
                <a:latin typeface="Calibri" panose="020F0502020204030204" pitchFamily="34" charset="0"/>
                <a:ea typeface="Calibri" panose="020F0502020204030204" pitchFamily="34" charset="0"/>
                <a:cs typeface="Arial" panose="020B0604020202020204" pitchFamily="34" charset="0"/>
              </a:rPr>
              <a:t> </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معتبر خواهد دانست اما توصیه می‌شود چنین عمل نکنید. این برخلاف قرارداد نام‌گذاری عادی (:متدها با یک حرف کوچک شروع می‌شوند)، بلکه مهم‌تر از آن به شدت گیج‌کننده است.</a:t>
            </a:r>
            <a:endParaRPr lang="en-US" kern="1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FAAAB7B-0FAC-2CDD-AFC5-FF99293472A8}"/>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سازنده</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207047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42"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1000"/>
                                        <p:tgtEl>
                                          <p:spTgt spid="4">
                                            <p:txEl>
                                              <p:pRg st="3" end="3"/>
                                            </p:txEl>
                                          </p:spTgt>
                                        </p:tgtEl>
                                      </p:cBhvr>
                                    </p:animEffect>
                                    <p:anim calcmode="lin" valueType="num">
                                      <p:cBhvr>
                                        <p:cTn id="14"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15" dur="1000" fill="hold"/>
                                        <p:tgtEl>
                                          <p:spTgt spid="4">
                                            <p:txEl>
                                              <p:pRg st="3" end="3"/>
                                            </p:txEl>
                                          </p:spTgt>
                                        </p:tgtEl>
                                        <p:attrNameLst>
                                          <p:attrName>ppt_y</p:attrName>
                                        </p:attrNameLst>
                                      </p:cBhvr>
                                      <p:tavLst>
                                        <p:tav tm="0">
                                          <p:val>
                                            <p:strVal val="#ppt_y+.1"/>
                                          </p:val>
                                        </p:tav>
                                        <p:tav tm="100000">
                                          <p:val>
                                            <p:strVal val="#ppt_y"/>
                                          </p:val>
                                        </p:tav>
                                      </p:tavLst>
                                    </p:anim>
                                  </p:childTnLst>
                                </p:cTn>
                              </p:par>
                              <p:par>
                                <p:cTn id="16" presetID="42"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1000"/>
                                        <p:tgtEl>
                                          <p:spTgt spid="4">
                                            <p:txEl>
                                              <p:pRg st="4" end="4"/>
                                            </p:txEl>
                                          </p:spTgt>
                                        </p:tgtEl>
                                      </p:cBhvr>
                                    </p:animEffect>
                                    <p:anim calcmode="lin" valueType="num">
                                      <p:cBhvr>
                                        <p:cTn id="19"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0"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2"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1000"/>
                                        <p:tgtEl>
                                          <p:spTgt spid="4">
                                            <p:txEl>
                                              <p:pRg st="5" end="5"/>
                                            </p:txEl>
                                          </p:spTgt>
                                        </p:tgtEl>
                                      </p:cBhvr>
                                    </p:animEffect>
                                    <p:anim calcmode="lin" valueType="num">
                                      <p:cBhvr>
                                        <p:cTn id="26"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27"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1248493"/>
            <a:ext cx="11636188" cy="5128861"/>
          </a:xfrm>
        </p:spPr>
        <p:txBody>
          <a:bodyPr>
            <a:normAutofit lnSpcReduction="10000"/>
          </a:bodyPr>
          <a:lstStyle/>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هر کلاس در </a:t>
            </a:r>
            <a:r>
              <a:rPr lang="en-US" kern="100" dirty="0">
                <a:effectLst/>
                <a:latin typeface="Baskerville Old Face" panose="02020602080505020303" pitchFamily="18" charset="0"/>
                <a:ea typeface="Calibri" panose="020F0502020204030204" pitchFamily="34" charset="0"/>
                <a:cs typeface="+mj-cs"/>
              </a:rPr>
              <a:t>Java</a:t>
            </a:r>
            <a:r>
              <a:rPr lang="en-US" kern="100" dirty="0">
                <a:effectLst/>
                <a:latin typeface="Calibri" panose="020F0502020204030204" pitchFamily="34" charset="0"/>
                <a:ea typeface="Calibri" panose="020F0502020204030204" pitchFamily="34" charset="0"/>
                <a:cs typeface="B Nazanin" panose="00000400000000000000" pitchFamily="2" charset="-78"/>
              </a:rPr>
              <a:t> </a:t>
            </a:r>
            <a:r>
              <a:rPr lang="fa-IR" kern="100" dirty="0">
                <a:effectLst/>
                <a:latin typeface="Calibri" panose="020F0502020204030204" pitchFamily="34" charset="0"/>
                <a:ea typeface="Calibri" panose="020F0502020204030204" pitchFamily="34" charset="0"/>
                <a:cs typeface="B Nazanin" panose="00000400000000000000" pitchFamily="2" charset="-78"/>
              </a:rPr>
              <a:t>  باید دارای حداقل یک سازنده باشد.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Koodak" panose="00000700000000000000" pitchFamily="2" charset="-78"/>
              </a:rPr>
              <a:t>پس آیا کلاس </a:t>
            </a:r>
            <a:r>
              <a:rPr lang="en-US" sz="2800" b="1" kern="0" dirty="0">
                <a:effectLst/>
                <a:latin typeface="Courier New" panose="02070309020205020404" pitchFamily="49" charset="0"/>
                <a:ea typeface="Calibri" panose="020F0502020204030204" pitchFamily="34" charset="0"/>
                <a:cs typeface="B Koodak" panose="00000700000000000000" pitchFamily="2" charset="-78"/>
              </a:rPr>
              <a:t>Duck</a:t>
            </a:r>
            <a:r>
              <a:rPr lang="fa-IR" sz="2800" b="1" kern="0" dirty="0">
                <a:effectLst/>
                <a:latin typeface="Courier New" panose="02070309020205020404" pitchFamily="49" charset="0"/>
                <a:ea typeface="Calibri" panose="020F0502020204030204" pitchFamily="34" charset="0"/>
                <a:cs typeface="B Koodak" panose="00000700000000000000" pitchFamily="2" charset="-78"/>
              </a:rPr>
              <a:t> </a:t>
            </a:r>
            <a:r>
              <a:rPr lang="fa-IR" kern="100" dirty="0">
                <a:latin typeface="Calibri" panose="020F0502020204030204" pitchFamily="34" charset="0"/>
                <a:ea typeface="Calibri" panose="020F0502020204030204" pitchFamily="34" charset="0"/>
                <a:cs typeface="B Koodak" panose="00000700000000000000" pitchFamily="2" charset="-78"/>
              </a:rPr>
              <a:t>سازنده‌ ندارد؟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r>
              <a:rPr lang="fa-IR" kern="100" dirty="0">
                <a:latin typeface="Calibri" panose="020F0502020204030204" pitchFamily="34" charset="0"/>
                <a:ea typeface="Calibri" panose="020F0502020204030204" pitchFamily="34" charset="0"/>
                <a:cs typeface="B Koodak" panose="00000700000000000000" pitchFamily="2" charset="-78"/>
              </a:rPr>
              <a:t>خیر، دارد!</a:t>
            </a:r>
            <a:endParaRPr lang="fa-IR" kern="100" dirty="0">
              <a:effectLst/>
              <a:latin typeface="Calibri" panose="020F0502020204030204" pitchFamily="34" charset="0"/>
              <a:ea typeface="Calibri" panose="020F0502020204030204" pitchFamily="34" charset="0"/>
              <a:cs typeface="B Koodak" panose="00000700000000000000" pitchFamily="2" charset="-78"/>
            </a:endParaRPr>
          </a:p>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p:txBody>
      </p:sp>
      <p:pic>
        <p:nvPicPr>
          <p:cNvPr id="2" name="Picture 1">
            <a:extLst>
              <a:ext uri="{FF2B5EF4-FFF2-40B4-BE49-F238E27FC236}">
                <a16:creationId xmlns:a16="http://schemas.microsoft.com/office/drawing/2014/main" id="{58B5061C-9597-DB0B-8F1A-11B5B9BA20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35017" y="2042919"/>
            <a:ext cx="6298655" cy="2772162"/>
          </a:xfrm>
          <a:prstGeom prst="rect">
            <a:avLst/>
          </a:prstGeom>
        </p:spPr>
      </p:pic>
      <p:sp>
        <p:nvSpPr>
          <p:cNvPr id="4" name="Title 1">
            <a:extLst>
              <a:ext uri="{FF2B5EF4-FFF2-40B4-BE49-F238E27FC236}">
                <a16:creationId xmlns:a16="http://schemas.microsoft.com/office/drawing/2014/main" id="{941B55C1-BF1E-7FB0-F282-C9BC1B06D0DB}"/>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14506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F6CC5C-14A5-C2A0-7F33-EF16AF38466F}"/>
              </a:ext>
            </a:extLst>
          </p:cNvPr>
          <p:cNvSpPr>
            <a:spLocks noGrp="1"/>
          </p:cNvSpPr>
          <p:nvPr>
            <p:ph idx="1"/>
          </p:nvPr>
        </p:nvSpPr>
        <p:spPr>
          <a:xfrm>
            <a:off x="277906" y="788894"/>
            <a:ext cx="11636188" cy="5934635"/>
          </a:xfrm>
        </p:spPr>
        <p:txBody>
          <a:bodyPr>
            <a:normAutofit/>
          </a:bodyPr>
          <a:lstStyle/>
          <a:p>
            <a:pPr marL="0" marR="0" algn="r" rtl="1">
              <a:lnSpc>
                <a:spcPct val="107000"/>
              </a:lnSpc>
              <a:spcBef>
                <a:spcPts val="0"/>
              </a:spcBef>
              <a:spcAft>
                <a:spcPts val="0"/>
              </a:spcAft>
            </a:pPr>
            <a:endParaRPr lang="fa-IR" kern="100" dirty="0">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fa-IR" kern="100" dirty="0">
                <a:effectLst/>
                <a:latin typeface="Calibri" panose="020F0502020204030204" pitchFamily="34" charset="0"/>
                <a:ea typeface="Calibri" panose="020F0502020204030204" pitchFamily="34" charset="0"/>
                <a:cs typeface="B Nazanin" panose="00000400000000000000" pitchFamily="2" charset="-78"/>
              </a:rPr>
              <a:t>درهر کلاسی که به طور صریح یک سازنده تعریف نکرده باشیم کامپایلر خود به خود سازنده‌ی پیش‌فرضی (همواره بدون پارامتر) تامین می‌کند که با استفاده از آن می‌توان اشیا را ایجاد و مقداردهی اولیه کرد.</a:t>
            </a: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در اینجا چون برای کلاس </a:t>
            </a:r>
            <a:r>
              <a:rPr lang="en-US" sz="2800" b="1" kern="0" dirty="0">
                <a:effectLst/>
                <a:latin typeface="Courier New" panose="02070309020205020404" pitchFamily="49" charset="0"/>
                <a:ea typeface="Calibri" panose="020F0502020204030204" pitchFamily="34" charset="0"/>
                <a:cs typeface="A Goldan" panose="02000400000000000000" pitchFamily="2" charset="-78"/>
              </a:rPr>
              <a:t>Duck</a:t>
            </a:r>
            <a:r>
              <a:rPr lang="fa-IR" sz="2800" b="1" kern="0" dirty="0">
                <a:effectLst/>
                <a:latin typeface="Courier New" panose="02070309020205020404" pitchFamily="49" charset="0"/>
                <a:ea typeface="Calibri" panose="020F0502020204030204" pitchFamily="34" charset="0"/>
                <a:cs typeface="A Goldan" panose="02000400000000000000" pitchFamily="2" charset="-78"/>
              </a:rPr>
              <a:t> </a:t>
            </a:r>
            <a:r>
              <a:rPr lang="fa-IR" sz="2800" kern="0" dirty="0">
                <a:effectLst/>
                <a:latin typeface="Courier New" panose="02070309020205020404" pitchFamily="49" charset="0"/>
                <a:ea typeface="Calibri" panose="020F0502020204030204" pitchFamily="34" charset="0"/>
                <a:cs typeface="B Nazanin" panose="00000400000000000000" pitchFamily="2" charset="-78"/>
              </a:rPr>
              <a:t>سازنده‌ای </a:t>
            </a:r>
            <a:r>
              <a:rPr lang="fa-IR" sz="2800" dirty="0">
                <a:effectLst/>
                <a:latin typeface="Calibri" panose="020F0502020204030204" pitchFamily="34" charset="0"/>
                <a:ea typeface="Calibri" panose="020F0502020204030204" pitchFamily="34" charset="0"/>
                <a:cs typeface="B Nazanin" panose="00000400000000000000" pitchFamily="2" charset="-78"/>
              </a:rPr>
              <a:t>تعریف نشده است کامپایلر خود به خود سازنده‌ی پیش فرض بدون پارامتر را ایجاد می کند</a:t>
            </a:r>
            <a:r>
              <a:rPr lang="fa-IR" dirty="0">
                <a:latin typeface="Calibri" panose="020F0502020204030204" pitchFamily="34" charset="0"/>
                <a:ea typeface="Calibri" panose="020F0502020204030204" pitchFamily="34" charset="0"/>
                <a:cs typeface="B Nazanin" panose="00000400000000000000" pitchFamily="2" charset="-78"/>
              </a:rPr>
              <a:t>.</a:t>
            </a:r>
          </a:p>
          <a:p>
            <a:pPr marL="0" algn="r" rtl="1">
              <a:lnSpc>
                <a:spcPct val="107000"/>
              </a:lnSpc>
              <a:spcBef>
                <a:spcPts val="0"/>
              </a:spcBef>
            </a:pPr>
            <a:endParaRPr lang="fa-IR" kern="100"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pPr>
            <a:r>
              <a:rPr lang="fa-IR" kern="100" dirty="0">
                <a:latin typeface="Calibri" panose="020F0502020204030204" pitchFamily="34" charset="0"/>
                <a:ea typeface="Calibri" panose="020F0502020204030204" pitchFamily="34" charset="0"/>
                <a:cs typeface="B Nazanin" panose="00000400000000000000" pitchFamily="2" charset="-78"/>
              </a:rPr>
              <a:t>معادل کلاس </a:t>
            </a:r>
            <a:r>
              <a:rPr lang="en-US" kern="100" dirty="0">
                <a:latin typeface="Calibri" panose="020F0502020204030204" pitchFamily="34" charset="0"/>
                <a:ea typeface="Calibri" panose="020F0502020204030204" pitchFamily="34" charset="0"/>
                <a:cs typeface="B Nazanin" panose="00000400000000000000" pitchFamily="2" charset="-78"/>
              </a:rPr>
              <a:t>Duck</a:t>
            </a:r>
            <a:r>
              <a:rPr lang="fa-IR" kern="100" dirty="0">
                <a:latin typeface="Calibri" panose="020F0502020204030204" pitchFamily="34" charset="0"/>
                <a:ea typeface="Calibri" panose="020F0502020204030204" pitchFamily="34" charset="0"/>
                <a:cs typeface="B Nazanin" panose="00000400000000000000" pitchFamily="2" charset="-78"/>
              </a:rPr>
              <a:t>:</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pic>
        <p:nvPicPr>
          <p:cNvPr id="4" name="Picture 3">
            <a:extLst>
              <a:ext uri="{FF2B5EF4-FFF2-40B4-BE49-F238E27FC236}">
                <a16:creationId xmlns:a16="http://schemas.microsoft.com/office/drawing/2014/main" id="{87EB47C3-FFCE-BF0F-195F-D0D75CEBE2F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33718" y="4108287"/>
            <a:ext cx="3977600" cy="2615241"/>
          </a:xfrm>
          <a:prstGeom prst="rect">
            <a:avLst/>
          </a:prstGeom>
        </p:spPr>
      </p:pic>
      <p:sp>
        <p:nvSpPr>
          <p:cNvPr id="2" name="Title 1">
            <a:extLst>
              <a:ext uri="{FF2B5EF4-FFF2-40B4-BE49-F238E27FC236}">
                <a16:creationId xmlns:a16="http://schemas.microsoft.com/office/drawing/2014/main" id="{B089BC77-A7AF-0C4C-CA1E-8118B36882A5}"/>
              </a:ext>
            </a:extLst>
          </p:cNvPr>
          <p:cNvSpPr txBox="1">
            <a:spLocks/>
          </p:cNvSpPr>
          <p:nvPr/>
        </p:nvSpPr>
        <p:spPr>
          <a:xfrm>
            <a:off x="3786554" y="170329"/>
            <a:ext cx="374239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پیش فرض</a:t>
            </a:r>
          </a:p>
        </p:txBody>
      </p:sp>
      <p:sp>
        <p:nvSpPr>
          <p:cNvPr id="5" name="TextBox 4">
            <a:extLst>
              <a:ext uri="{FF2B5EF4-FFF2-40B4-BE49-F238E27FC236}">
                <a16:creationId xmlns:a16="http://schemas.microsoft.com/office/drawing/2014/main" id="{65BE4E19-1C81-9E52-5B52-7D5A6C000FC9}"/>
              </a:ext>
            </a:extLst>
          </p:cNvPr>
          <p:cNvSpPr txBox="1"/>
          <p:nvPr/>
        </p:nvSpPr>
        <p:spPr>
          <a:xfrm>
            <a:off x="2473569" y="4572000"/>
            <a:ext cx="3376246" cy="954107"/>
          </a:xfrm>
          <a:prstGeom prst="rect">
            <a:avLst/>
          </a:prstGeom>
          <a:noFill/>
        </p:spPr>
        <p:txBody>
          <a:bodyPr wrap="square" rtlCol="0">
            <a:spAutoFit/>
          </a:bodyPr>
          <a:lstStyle/>
          <a:p>
            <a:pPr algn="r" rtl="1"/>
            <a:r>
              <a:rPr lang="fa-IR" sz="2800" dirty="0">
                <a:cs typeface="2  Kamran" panose="00000400000000000000" pitchFamily="2" charset="-78"/>
              </a:rPr>
              <a:t>اگر صریحا این سازنده نوشته نشود، خودبه خود توسط کامپایلر ایجاد می‌شود.</a:t>
            </a:r>
            <a:endParaRPr lang="en-US" sz="2800" dirty="0">
              <a:cs typeface="2  Kamran" panose="00000400000000000000" pitchFamily="2" charset="-78"/>
            </a:endParaRPr>
          </a:p>
        </p:txBody>
      </p:sp>
    </p:spTree>
    <p:extLst>
      <p:ext uri="{BB962C8B-B14F-4D97-AF65-F5344CB8AC3E}">
        <p14:creationId xmlns:p14="http://schemas.microsoft.com/office/powerpoint/2010/main" val="3960905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اهمیتی ندارد بدانیم که</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JVM</a:t>
            </a:r>
            <a:r>
              <a:rPr lang="ar-SA" sz="2800" dirty="0">
                <a:effectLst/>
                <a:latin typeface="Calibri" panose="020F0502020204030204" pitchFamily="34" charset="0"/>
                <a:ea typeface="Calibri" panose="020F0502020204030204" pitchFamily="34" charset="0"/>
                <a:cs typeface="B Nazanin" panose="00000400000000000000" pitchFamily="2" charset="-78"/>
              </a:rPr>
              <a:t> </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ar-SA" sz="2800" dirty="0">
                <a:effectLst/>
                <a:latin typeface="Calibri" panose="020F0502020204030204" pitchFamily="34" charset="0"/>
                <a:ea typeface="Calibri" panose="020F0502020204030204" pitchFamily="34" charset="0"/>
                <a:cs typeface="B Nazanin" panose="00000400000000000000" pitchFamily="2" charset="-78"/>
              </a:rPr>
              <a:t>چگونه از مرجع برای رسیدن به شئ استفاده </a:t>
            </a:r>
            <a:r>
              <a:rPr lang="fa-IR" sz="2800" dirty="0">
                <a:effectLst/>
                <a:latin typeface="Calibri" panose="020F0502020204030204" pitchFamily="34" charset="0"/>
                <a:ea typeface="Calibri" panose="020F0502020204030204" pitchFamily="34" charset="0"/>
                <a:cs typeface="B Nazanin" panose="00000400000000000000" pitchFamily="2" charset="-78"/>
              </a:rPr>
              <a:t>می‌</a:t>
            </a:r>
            <a:r>
              <a:rPr lang="ar-SA" sz="2800" dirty="0">
                <a:effectLst/>
                <a:latin typeface="Calibri" panose="020F0502020204030204" pitchFamily="34" charset="0"/>
                <a:ea typeface="Calibri" panose="020F0502020204030204" pitchFamily="34" charset="0"/>
                <a:cs typeface="B Nazanin" panose="00000400000000000000" pitchFamily="2" charset="-78"/>
              </a:rPr>
              <a:t>کند.</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حتی اگر از چگونگی این امر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آگاه باشی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همچنان</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نمی‌توانی</a:t>
            </a:r>
            <a:r>
              <a:rPr lang="fa-IR"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م</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 از بیت‌ها جز </a:t>
            </a:r>
            <a:r>
              <a:rPr lang="ar-SA" dirty="0">
                <a:solidFill>
                  <a:srgbClr val="000000"/>
                </a:solidFill>
                <a:latin typeface="W_asir" panose="00000400000000000000" pitchFamily="2" charset="0"/>
                <a:ea typeface="Times New Roman" panose="02020603050405020304" pitchFamily="18" charset="0"/>
                <a:cs typeface="B Nazanin" panose="00000400000000000000" pitchFamily="2" charset="-78"/>
              </a:rPr>
              <a:t>برای دسترسی </a:t>
            </a:r>
            <a:r>
              <a:rPr lang="ar-SA" sz="2800" dirty="0">
                <a:solidFill>
                  <a:srgbClr val="000000"/>
                </a:solidFill>
                <a:effectLst/>
                <a:latin typeface="W_asir" panose="00000400000000000000" pitchFamily="2" charset="0"/>
                <a:ea typeface="Times New Roman" panose="02020603050405020304" pitchFamily="18" charset="0"/>
                <a:cs typeface="B Nazanin" panose="00000400000000000000" pitchFamily="2" charset="-78"/>
              </a:rPr>
              <a:t>به یک شئ استفاده کنید</a:t>
            </a:r>
            <a:r>
              <a:rPr lang="ar-SA" sz="2800" dirty="0">
                <a:solidFill>
                  <a:srgbClr val="000000"/>
                </a:solidFill>
                <a:effectLst/>
                <a:latin typeface="Times New Roman" panose="02020603050405020304" pitchFamily="18" charset="0"/>
                <a:ea typeface="Times New Roman" panose="02020603050405020304" pitchFamily="18" charset="0"/>
                <a:cs typeface="B Nazanin" panose="00000400000000000000" pitchFamily="2" charset="-78"/>
              </a:rPr>
              <a:t>. </a:t>
            </a:r>
            <a:endParaRPr lang="en-US"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در قیاس با مثال فنجان در مورد متغیرهای اولیه، برای مراجع اشیا می‌توان گفت </a:t>
            </a:r>
            <a:r>
              <a:rPr lang="ar-SA" sz="2800" dirty="0">
                <a:effectLst/>
                <a:latin typeface="Calibri" panose="020F0502020204030204" pitchFamily="34" charset="0"/>
                <a:ea typeface="Calibri" panose="020F0502020204030204" pitchFamily="34" charset="0"/>
                <a:cs typeface="B Nazanin" panose="00000400000000000000" pitchFamily="2" charset="-78"/>
              </a:rPr>
              <a:t>فنجان‌های خیلی بزرگ قابل گسترشی که به اندازه‌ی هر شیئی رشد کنند وجود ندارند.</a:t>
            </a: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اگرچه متغیرهای مرجع را می توان با یکدیگر مقایسه نمود و همچنین در دستورالعمل های تخصیص از آن‌ها استفاده کرد، برخلاف اعداد صحیح یا نقطه شناور مراجع نمی‌توانند بخشی از یک عبارت حسابی باشند. </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R="0" lvl="0"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07000"/>
              </a:lnSpc>
              <a:spcBef>
                <a:spcPts val="0"/>
              </a:spcBef>
              <a:spcAft>
                <a:spcPts val="800"/>
              </a:spcAft>
              <a:buFont typeface="Wingdings" panose="05000000000000000000" pitchFamily="2"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701992" y="656948"/>
            <a:ext cx="478801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چند نکته راجع به مرجع شئ</a:t>
            </a:r>
            <a:endParaRPr lang="en-US" sz="3600" dirty="0">
              <a:solidFill>
                <a:srgbClr val="C00000"/>
              </a:solidFill>
              <a:cs typeface="2  Titr" panose="00000700000000000000" pitchFamily="2" charset="-78"/>
            </a:endParaRPr>
          </a:p>
          <a:p>
            <a:pPr rtl="1"/>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08369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1739153"/>
            <a:ext cx="11936506" cy="3738282"/>
          </a:xfrm>
        </p:spPr>
        <p:txBody>
          <a:bodyPr>
            <a:noAutofit/>
          </a:bodyPr>
          <a:lstStyle/>
          <a:p>
            <a:pPr marL="0" algn="r" rtl="1">
              <a:lnSpc>
                <a:spcPct val="107000"/>
              </a:lnSpc>
              <a:spcBef>
                <a:spcPts val="0"/>
              </a:spcBef>
              <a:spcAft>
                <a:spcPts val="500"/>
              </a:spcAft>
            </a:pPr>
            <a:r>
              <a:rPr lang="fa-IR" dirty="0">
                <a:effectLst/>
                <a:latin typeface="Calibri" panose="020F0502020204030204" pitchFamily="34" charset="0"/>
                <a:ea typeface="Calibri" panose="020F0502020204030204" pitchFamily="34" charset="0"/>
                <a:cs typeface="B Nazanin" panose="00000400000000000000" pitchFamily="2" charset="-78"/>
              </a:rPr>
              <a:t>در کلاسی که فقط دارای یک سازنده‌ی پیش فرض است متغیرهای نمونه‌ی کلاس به مقادیر پیش فرضشان مقداردهی اولیه می‌شوند.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algn="r" rtl="1">
              <a:lnSpc>
                <a:spcPct val="107000"/>
              </a:lnSpc>
              <a:spcBef>
                <a:spcPts val="0"/>
              </a:spcBef>
              <a:spcAft>
                <a:spcPts val="500"/>
              </a:spcAft>
            </a:pPr>
            <a:endParaRPr lang="fa-IR" kern="100" baseline="30000" dirty="0">
              <a:latin typeface="Cambria Math" panose="02040503050406030204"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متغیرهای نمونه دارای مقادیر پیش‌فرضی هستند، بدین شرح:</a:t>
            </a:r>
          </a:p>
          <a:p>
            <a:pPr indent="-457200" algn="r" rtl="1">
              <a:lnSpc>
                <a:spcPct val="107000"/>
              </a:lnSpc>
              <a:spcBef>
                <a:spcPts val="0"/>
              </a:spcBef>
              <a:spcAft>
                <a:spcPts val="500"/>
              </a:spcAft>
              <a:buFont typeface="Wingdings" panose="05000000000000000000" pitchFamily="2" charset="2"/>
              <a:buChar char="ü"/>
            </a:pPr>
            <a:r>
              <a:rPr lang="en-US" kern="100" dirty="0">
                <a:latin typeface="Cambria Math" panose="02040503050406030204" pitchFamily="18" charset="0"/>
                <a:ea typeface="Calibri" panose="020F0502020204030204" pitchFamily="34" charset="0"/>
                <a:cs typeface="B Nazanin" panose="00000400000000000000" pitchFamily="2" charset="-78"/>
              </a:rPr>
              <a:t>0 </a:t>
            </a:r>
            <a:r>
              <a:rPr lang="fa-IR" kern="100" dirty="0">
                <a:latin typeface="Cambria Math" panose="02040503050406030204" pitchFamily="18" charset="0"/>
                <a:ea typeface="Calibri" panose="020F0502020204030204" pitchFamily="34" charset="0"/>
                <a:cs typeface="B Nazanin" panose="00000400000000000000" pitchFamily="2" charset="-78"/>
              </a:rPr>
              <a:t> یا </a:t>
            </a:r>
            <a:r>
              <a:rPr lang="en-US" kern="100" dirty="0">
                <a:latin typeface="Cambria Math" panose="02040503050406030204" pitchFamily="18" charset="0"/>
                <a:ea typeface="Calibri" panose="020F0502020204030204" pitchFamily="34" charset="0"/>
                <a:cs typeface="B Nazanin" panose="00000400000000000000" pitchFamily="2" charset="-78"/>
              </a:rPr>
              <a:t>0.0</a:t>
            </a:r>
            <a:r>
              <a:rPr lang="fa-IR" kern="100" dirty="0">
                <a:latin typeface="Cambria Math" panose="02040503050406030204" pitchFamily="18" charset="0"/>
                <a:ea typeface="Calibri" panose="020F0502020204030204" pitchFamily="34" charset="0"/>
                <a:cs typeface="B Nazanin" panose="00000400000000000000" pitchFamily="2" charset="-78"/>
              </a:rPr>
              <a:t> برای اعداد متغیر اولیه</a:t>
            </a: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false</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بولی‌ها</a:t>
            </a:r>
          </a:p>
          <a:p>
            <a:pPr indent="-457200" algn="r" rtl="1">
              <a:lnSpc>
                <a:spcPct val="107000"/>
              </a:lnSpc>
              <a:spcBef>
                <a:spcPts val="0"/>
              </a:spcBef>
              <a:spcAft>
                <a:spcPts val="500"/>
              </a:spcAft>
              <a:buFont typeface="Wingdings" panose="05000000000000000000" pitchFamily="2" charset="2"/>
              <a:buChar char="ü"/>
            </a:pPr>
            <a:r>
              <a:rPr lang="en-US" kern="100" dirty="0">
                <a:effectLst/>
                <a:latin typeface="Arial Narrow" panose="020B0606020202030204" pitchFamily="34" charset="0"/>
                <a:ea typeface="Calibri" panose="020F0502020204030204" pitchFamily="34" charset="0"/>
                <a:cs typeface="B Nazanin" panose="00000400000000000000" pitchFamily="2" charset="-78"/>
              </a:rPr>
              <a:t>null</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برای مراجع</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A8A8D2FE-85A0-7324-8445-5B30B3ABA275}"/>
              </a:ext>
            </a:extLst>
          </p:cNvPr>
          <p:cNvSpPr txBox="1">
            <a:spLocks/>
          </p:cNvSpPr>
          <p:nvPr/>
        </p:nvSpPr>
        <p:spPr>
          <a:xfrm>
            <a:off x="2532185" y="357899"/>
            <a:ext cx="6178061"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مقادیر پیش فرض متغیرهای نمونه</a:t>
            </a:r>
          </a:p>
        </p:txBody>
      </p:sp>
    </p:spTree>
    <p:extLst>
      <p:ext uri="{BB962C8B-B14F-4D97-AF65-F5344CB8AC3E}">
        <p14:creationId xmlns:p14="http://schemas.microsoft.com/office/powerpoint/2010/main" val="2804643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 calcmode="lin" valueType="num">
                                      <p:cBhvr additive="base">
                                        <p:cTn id="2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210E52-3410-4B1A-3ED5-99D8FA06A3E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330176" y="4975075"/>
            <a:ext cx="6549405" cy="1677680"/>
          </a:xfrm>
          <a:prstGeom prst="rect">
            <a:avLst/>
          </a:prstGeom>
        </p:spPr>
      </p:pic>
      <p:pic>
        <p:nvPicPr>
          <p:cNvPr id="7" name="Picture 6">
            <a:extLst>
              <a:ext uri="{FF2B5EF4-FFF2-40B4-BE49-F238E27FC236}">
                <a16:creationId xmlns:a16="http://schemas.microsoft.com/office/drawing/2014/main" id="{7F3FB6D3-6699-9FC7-4050-A6CF857F5AF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649643" y="1319480"/>
            <a:ext cx="8705143" cy="2448845"/>
          </a:xfrm>
          <a:prstGeom prst="rect">
            <a:avLst/>
          </a:prstGeom>
        </p:spPr>
      </p:pic>
      <p:sp>
        <p:nvSpPr>
          <p:cNvPr id="8" name="Title 1">
            <a:extLst>
              <a:ext uri="{FF2B5EF4-FFF2-40B4-BE49-F238E27FC236}">
                <a16:creationId xmlns:a16="http://schemas.microsoft.com/office/drawing/2014/main" id="{9D20BC89-D492-B4E5-BA8F-0C77C7F87D9E}"/>
              </a:ext>
            </a:extLst>
          </p:cNvPr>
          <p:cNvSpPr txBox="1">
            <a:spLocks/>
          </p:cNvSpPr>
          <p:nvPr/>
        </p:nvSpPr>
        <p:spPr>
          <a:xfrm>
            <a:off x="2109010" y="451117"/>
            <a:ext cx="8156118" cy="762444"/>
          </a:xfrm>
          <a:prstGeom prst="rect">
            <a:avLst/>
          </a:prstGeom>
        </p:spPr>
        <p:txBody>
          <a:bodyPr vert="horz" lIns="91440" tIns="45720" rIns="91440" bIns="45720" rtlCol="0" anchor="b">
            <a:normAutofit fontScale="850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مقداردهی اولیه متغیرهای نمونه با مقادیر پیش فرض </a:t>
            </a:r>
          </a:p>
        </p:txBody>
      </p:sp>
      <p:sp>
        <p:nvSpPr>
          <p:cNvPr id="2" name="Arrow: Right 1">
            <a:extLst>
              <a:ext uri="{FF2B5EF4-FFF2-40B4-BE49-F238E27FC236}">
                <a16:creationId xmlns:a16="http://schemas.microsoft.com/office/drawing/2014/main" id="{051D3B63-9B25-D585-622B-62F11F08E37F}"/>
              </a:ext>
            </a:extLst>
          </p:cNvPr>
          <p:cNvSpPr/>
          <p:nvPr/>
        </p:nvSpPr>
        <p:spPr>
          <a:xfrm rot="5400000">
            <a:off x="4748787" y="4172259"/>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91EB29BD-5BAF-C9C2-3A6A-061354413A7D}"/>
              </a:ext>
            </a:extLst>
          </p:cNvPr>
          <p:cNvSpPr txBox="1"/>
          <p:nvPr/>
        </p:nvSpPr>
        <p:spPr>
          <a:xfrm>
            <a:off x="4548262" y="3167390"/>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238785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83776" y="1478896"/>
            <a:ext cx="11824447" cy="5379104"/>
          </a:xfrm>
        </p:spPr>
        <p:txBody>
          <a:bodyPr>
            <a:noAutofit/>
          </a:bodyPr>
          <a:lstStyle/>
          <a:p>
            <a:pPr marL="0" marR="0" algn="just"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اغلب از سازنده‌ها برای مقداردهی اولیه‌ی یک شئ و به عبارت دیگر، برای ایجاد و تخصیص مقادیر به متغیرهای نمونه‌ی شئ استفاده می‌شود.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public Duck ()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   size = 34 ;</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indent="0" algn="l" rtl="1">
              <a:lnSpc>
                <a:spcPct val="115000"/>
              </a:lnSpc>
              <a:spcBef>
                <a:spcPts val="0"/>
              </a:spcBef>
              <a:spcAft>
                <a:spcPts val="500"/>
              </a:spcAft>
              <a:buNone/>
            </a:pPr>
            <a:r>
              <a:rPr lang="en-US" b="1" kern="100" dirty="0">
                <a:effectLst/>
                <a:latin typeface="Courier New" panose="02070309020205020404" pitchFamily="49" charset="0"/>
                <a:ea typeface="Calibri" panose="020F0502020204030204" pitchFamily="34" charset="0"/>
                <a:cs typeface="Arial" panose="020B0604020202020204" pitchFamily="34" charset="0"/>
              </a:rPr>
              <a:t>}</a:t>
            </a:r>
            <a:endParaRPr lang="en-US" kern="100"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وقتی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توسعه‌دهنده‌ی</a:t>
            </a:r>
            <a:r>
              <a:rPr lang="fa-IR" kern="100" dirty="0">
                <a:effectLst/>
                <a:latin typeface="Cambria Math" panose="02040503050406030204" pitchFamily="18" charset="0"/>
                <a:ea typeface="Calibri" panose="020F0502020204030204" pitchFamily="34" charset="0"/>
                <a:cs typeface="B Nazanin" panose="00000400000000000000" pitchFamily="2" charset="-78"/>
              </a:rPr>
              <a:t>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خود </a:t>
            </a:r>
            <a:r>
              <a:rPr lang="fa-IR" kern="100" dirty="0">
                <a:latin typeface="Cambria Math" panose="02040503050406030204" pitchFamily="18" charset="0"/>
                <a:ea typeface="Calibri" panose="020F0502020204030204" pitchFamily="34" charset="0"/>
                <a:cs typeface="B Nazanin" panose="00000400000000000000" pitchFamily="2" charset="-78"/>
              </a:rPr>
              <a:t>ب</a:t>
            </a:r>
            <a:r>
              <a:rPr lang="fa-IR" kern="100" dirty="0">
                <a:effectLst/>
                <a:latin typeface="Cambria Math" panose="02040503050406030204" pitchFamily="18" charset="0"/>
                <a:ea typeface="Calibri" panose="020F0502020204030204" pitchFamily="34" charset="0"/>
                <a:cs typeface="B Nazanin" panose="00000400000000000000" pitchFamily="2" charset="-78"/>
              </a:rPr>
              <a:t>داند شئ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باید چقدر بزرگ باشد این امر بدون اشکال است. </a:t>
            </a:r>
          </a:p>
        </p:txBody>
      </p:sp>
      <p:sp>
        <p:nvSpPr>
          <p:cNvPr id="2" name="Title 1">
            <a:extLst>
              <a:ext uri="{FF2B5EF4-FFF2-40B4-BE49-F238E27FC236}">
                <a16:creationId xmlns:a16="http://schemas.microsoft.com/office/drawing/2014/main" id="{B5B64E5E-340A-FD01-5590-2811BFE2D18F}"/>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783035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27747" y="788205"/>
            <a:ext cx="11936506" cy="3756211"/>
          </a:xfrm>
        </p:spPr>
        <p:txBody>
          <a:bodyPr>
            <a:noAutofit/>
          </a:bodyPr>
          <a:lstStyle/>
          <a:p>
            <a:pPr marL="0" marR="0" algn="r" rtl="1">
              <a:lnSpc>
                <a:spcPct val="107000"/>
              </a:lnSpc>
              <a:spcBef>
                <a:spcPts val="0"/>
              </a:spcBef>
              <a:spcAft>
                <a:spcPts val="500"/>
              </a:spcAft>
            </a:pPr>
            <a:endParaRPr lang="fa-IR" kern="100" dirty="0">
              <a:effectLst/>
              <a:latin typeface="Cambria Math" panose="02040503050406030204"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اگر برنامه نویسی که در حال استفاده از کلاس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شما است بخواهد اندازه‌ی</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 Nazanin" panose="00000400000000000000" pitchFamily="2" charset="-78"/>
                <a:ea typeface="Calibri" panose="020F0502020204030204" pitchFamily="34" charset="0"/>
                <a:cs typeface="B Nazanin" panose="00000400000000000000" pitchFamily="2" charset="-78"/>
              </a:rPr>
              <a:t> </a:t>
            </a:r>
            <a:r>
              <a:rPr lang="fa-IR" kern="100" dirty="0">
                <a:effectLst/>
                <a:latin typeface="Baskerville Old Face" panose="02020602080505020303" pitchFamily="18" charset="0"/>
                <a:ea typeface="Calibri" panose="020F0502020204030204" pitchFamily="34" charset="0"/>
                <a:cs typeface="B Nazanin" panose="00000400000000000000" pitchFamily="2" charset="-78"/>
              </a:rPr>
              <a:t>جدید </a:t>
            </a:r>
            <a:r>
              <a:rPr lang="fa-IR" kern="100" dirty="0">
                <a:effectLst/>
                <a:latin typeface="Cambria Math" panose="02040503050406030204" pitchFamily="18" charset="0"/>
                <a:ea typeface="Calibri" panose="020F0502020204030204" pitchFamily="34" charset="0"/>
                <a:cs typeface="B Nazanin" panose="00000400000000000000" pitchFamily="2" charset="-78"/>
              </a:rPr>
              <a:t>را در متغیر نمونه‌ی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size</a:t>
            </a:r>
            <a:r>
              <a:rPr lang="fa-IR" kern="100" dirty="0">
                <a:effectLst/>
                <a:latin typeface="Cambria Math" panose="02040503050406030204" pitchFamily="18" charset="0"/>
                <a:ea typeface="Calibri" panose="020F0502020204030204" pitchFamily="34" charset="0"/>
                <a:cs typeface="B Nazanin" panose="00000400000000000000" pitchFamily="2" charset="-78"/>
              </a:rPr>
              <a:t> تنظیم کند چطور؟</a:t>
            </a:r>
          </a:p>
          <a:p>
            <a:pPr marL="0" marR="0" indent="0" algn="r" rtl="1">
              <a:lnSpc>
                <a:spcPct val="107000"/>
              </a:lnSpc>
              <a:spcBef>
                <a:spcPts val="0"/>
              </a:spcBef>
              <a:spcAft>
                <a:spcPts val="500"/>
              </a:spcAft>
              <a:buNone/>
            </a:pP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در این صورت دو کار امکان پذیر است:</a:t>
            </a:r>
          </a:p>
          <a:p>
            <a:pPr marL="0" marR="0" indent="0" algn="r" rtl="1">
              <a:lnSpc>
                <a:spcPct val="107000"/>
              </a:lnSpc>
              <a:spcBef>
                <a:spcPts val="0"/>
              </a:spcBef>
              <a:spcAft>
                <a:spcPts val="500"/>
              </a:spcAft>
              <a:buNone/>
            </a:pPr>
            <a:r>
              <a:rPr lang="fa-IR" kern="100" dirty="0">
                <a:latin typeface="Cambria Math" panose="02040503050406030204" pitchFamily="18" charset="0"/>
                <a:ea typeface="Calibri" panose="020F0502020204030204" pitchFamily="34" charset="0"/>
                <a:cs typeface="B Nazanin" panose="00000400000000000000" pitchFamily="2" charset="-78"/>
              </a:rPr>
              <a:t>1- </a:t>
            </a:r>
            <a:r>
              <a:rPr lang="fa-IR" kern="100" dirty="0">
                <a:effectLst/>
                <a:latin typeface="Cambria Math" panose="02040503050406030204" pitchFamily="18" charset="0"/>
                <a:ea typeface="Calibri" panose="020F0502020204030204" pitchFamily="34" charset="0"/>
                <a:cs typeface="B Nazanin" panose="00000400000000000000" pitchFamily="2" charset="-78"/>
              </a:rPr>
              <a:t>می‌توانید یک متد تنظیم‌کننده‌ی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mbria Math" panose="02040503050406030204" pitchFamily="18" charset="0"/>
                <a:ea typeface="Calibri" panose="020F0502020204030204" pitchFamily="34" charset="0"/>
                <a:cs typeface="B Nazanin" panose="00000400000000000000" pitchFamily="2" charset="-78"/>
              </a:rPr>
              <a:t> به کلاس اضافه کنید. این امر </a:t>
            </a:r>
            <a:r>
              <a:rPr lang="fa-IR" kern="100" dirty="0">
                <a:effectLst/>
                <a:latin typeface="B Nazanin" panose="00000400000000000000" pitchFamily="2" charset="-78"/>
                <a:ea typeface="Calibri" panose="020F0502020204030204" pitchFamily="34" charset="0"/>
                <a:cs typeface="B Nazanin" panose="00000400000000000000" pitchFamily="2" charset="-78"/>
              </a:rPr>
              <a:t>کاربر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را مجبور می‌کند که </a:t>
            </a:r>
            <a:r>
              <a:rPr lang="fa-IR" i="1" kern="100" dirty="0">
                <a:effectLst/>
                <a:latin typeface="Cambria Math" panose="02040503050406030204" pitchFamily="18" charset="0"/>
                <a:ea typeface="Calibri" panose="020F0502020204030204" pitchFamily="34" charset="0"/>
                <a:cs typeface="B Nazanin" panose="00000400000000000000" pitchFamily="2" charset="-78"/>
              </a:rPr>
              <a:t>دو</a:t>
            </a:r>
            <a:r>
              <a:rPr lang="fa-IR" kern="100" dirty="0">
                <a:effectLst/>
                <a:latin typeface="Cambria Math" panose="02040503050406030204" pitchFamily="18" charset="0"/>
                <a:ea typeface="Calibri" panose="020F0502020204030204" pitchFamily="34" charset="0"/>
                <a:cs typeface="B Nazanin" panose="00000400000000000000" pitchFamily="2" charset="-78"/>
              </a:rPr>
              <a:t> دستورالعمل بنویسد</a:t>
            </a:r>
            <a:r>
              <a:rPr lang="fa-IR" kern="100" dirty="0">
                <a:effectLst/>
                <a:latin typeface="Calibri" panose="020F0502020204030204" pitchFamily="34"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یکی برای ایجاد </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a:t>
            </a:r>
          </a:p>
          <a:p>
            <a:pPr marR="0" indent="-457200" algn="r" rtl="1">
              <a:lnSpc>
                <a:spcPct val="107000"/>
              </a:lnSpc>
              <a:spcBef>
                <a:spcPts val="0"/>
              </a:spcBef>
              <a:spcAft>
                <a:spcPts val="500"/>
              </a:spcAft>
              <a:buFont typeface="Wingdings" panose="05000000000000000000" pitchFamily="2" charset="2"/>
              <a:buChar char="ü"/>
            </a:pPr>
            <a:r>
              <a:rPr lang="fa-IR" kern="100" dirty="0">
                <a:effectLst/>
                <a:latin typeface="Cambria Math" panose="02040503050406030204" pitchFamily="18" charset="0"/>
                <a:ea typeface="Calibri" panose="020F0502020204030204" pitchFamily="34" charset="0"/>
                <a:cs typeface="B Nazanin" panose="00000400000000000000" pitchFamily="2" charset="-78"/>
              </a:rPr>
              <a:t>دیگری برای فراخوانی متد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setSize</a:t>
            </a:r>
            <a:r>
              <a:rPr lang="en-US" kern="100" dirty="0">
                <a:effectLst/>
                <a:latin typeface="Baskerville Old Face" panose="02020602080505020303" pitchFamily="18" charset="0"/>
                <a:ea typeface="Calibri" panose="020F0502020204030204" pitchFamily="34" charset="0"/>
                <a:cs typeface="B Nazanin" panose="00000400000000000000" pitchFamily="2" charset="-78"/>
              </a:rPr>
              <a:t>()</a:t>
            </a:r>
            <a:r>
              <a:rPr lang="fa-IR" kern="100" dirty="0">
                <a:effectLst/>
                <a:latin typeface="Calibri" panose="020F0502020204030204" pitchFamily="34" charset="0"/>
                <a:ea typeface="Calibri" panose="020F0502020204030204" pitchFamily="34" charset="0"/>
                <a:cs typeface="B Nazanin" panose="00000400000000000000" pitchFamily="2" charset="-78"/>
              </a:rPr>
              <a:t> </a:t>
            </a: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137C600C-061E-346A-BDFE-8605CE5B2E20}"/>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22265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barn(inVertical)">
                                      <p:cBhvr>
                                        <p:cTn id="2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36F6C-CF37-66ED-1B77-256DB1FBE6FE}"/>
              </a:ext>
            </a:extLst>
          </p:cNvPr>
          <p:cNvSpPr>
            <a:spLocks noGrp="1"/>
          </p:cNvSpPr>
          <p:nvPr>
            <p:ph idx="1"/>
          </p:nvPr>
        </p:nvSpPr>
        <p:spPr>
          <a:xfrm>
            <a:off x="116541" y="797860"/>
            <a:ext cx="11842377" cy="5379104"/>
          </a:xfrm>
        </p:spPr>
        <p:txBody>
          <a:bodyPr>
            <a:noAutofit/>
          </a:bodyPr>
          <a:lstStyle/>
          <a:p>
            <a:pPr marL="0" algn="r" rtl="1">
              <a:lnSpc>
                <a:spcPct val="107000"/>
              </a:lnSpc>
              <a:spcBef>
                <a:spcPts val="0"/>
              </a:spcBef>
              <a:spcAft>
                <a:spcPts val="500"/>
              </a:spcAft>
            </a:pPr>
            <a:r>
              <a:rPr lang="fa-IR" kern="100" dirty="0">
                <a:effectLst/>
                <a:latin typeface="Cambria Math" panose="02040503050406030204" pitchFamily="18" charset="0"/>
                <a:ea typeface="Calibri" panose="020F0502020204030204" pitchFamily="34" charset="0"/>
                <a:cs typeface="B Nazanin" panose="00000400000000000000" pitchFamily="2" charset="-78"/>
              </a:rPr>
              <a:t>کد زیر از یک متد تنظیم‌کننده برای تنظیم اندازه‌ی اولیه‌ی </a:t>
            </a:r>
            <a:r>
              <a:rPr lang="en-US" kern="100" dirty="0" err="1">
                <a:effectLst/>
                <a:latin typeface="Baskerville Old Face" panose="02020602080505020303" pitchFamily="18" charset="0"/>
                <a:ea typeface="Calibri" panose="020F0502020204030204" pitchFamily="34" charset="0"/>
                <a:cs typeface="B Nazanin" panose="00000400000000000000" pitchFamily="2" charset="-78"/>
              </a:rPr>
              <a:t>newDuck</a:t>
            </a:r>
            <a:r>
              <a:rPr lang="fa-IR" kern="100" dirty="0">
                <a:effectLst/>
                <a:latin typeface="Cambria Math" panose="02040503050406030204" pitchFamily="18" charset="0"/>
                <a:ea typeface="Calibri" panose="020F0502020204030204" pitchFamily="34" charset="0"/>
                <a:cs typeface="B Nazanin" panose="00000400000000000000" pitchFamily="2" charset="-78"/>
              </a:rPr>
              <a:t> استفاده می‌کند.</a:t>
            </a:r>
            <a:endParaRPr lang="en-US" kern="100" dirty="0">
              <a:effectLst/>
              <a:latin typeface="Calibri" panose="020F0502020204030204" pitchFamily="34" charset="0"/>
              <a:ea typeface="Calibri" panose="020F0502020204030204" pitchFamily="34" charset="0"/>
              <a:cs typeface="B Nazanin" panose="00000400000000000000" pitchFamily="2" charset="-78"/>
            </a:endParaRPr>
          </a:p>
          <a:p>
            <a:pPr marL="0" marR="0" indent="0">
              <a:lnSpc>
                <a:spcPct val="107000"/>
              </a:lnSpc>
              <a:spcBef>
                <a:spcPts val="0"/>
              </a:spcBef>
              <a:spcAft>
                <a:spcPts val="500"/>
              </a:spcAft>
              <a:buNone/>
            </a:pPr>
            <a:r>
              <a:rPr lang="en-US" kern="100" dirty="0">
                <a:effectLst/>
                <a:latin typeface="Calibri" panose="020F0502020204030204" pitchFamily="34" charset="0"/>
                <a:ea typeface="Calibri" panose="020F0502020204030204" pitchFamily="34" charset="0"/>
                <a:cs typeface="B Nazanin" panose="00000400000000000000" pitchFamily="2" charset="-78"/>
              </a:rPr>
              <a:t> </a:t>
            </a:r>
          </a:p>
          <a:p>
            <a:pPr algn="r" rtl="1"/>
            <a:endParaRPr lang="fa-IR" dirty="0">
              <a:cs typeface="B Nazanin" panose="00000400000000000000" pitchFamily="2" charset="-78"/>
            </a:endParaRPr>
          </a:p>
        </p:txBody>
      </p:sp>
      <p:pic>
        <p:nvPicPr>
          <p:cNvPr id="6" name="Picture 5">
            <a:extLst>
              <a:ext uri="{FF2B5EF4-FFF2-40B4-BE49-F238E27FC236}">
                <a16:creationId xmlns:a16="http://schemas.microsoft.com/office/drawing/2014/main" id="{AC4019D7-9D1E-F34B-2F9B-1F787C1568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2198536"/>
            <a:ext cx="5789739" cy="3796831"/>
          </a:xfrm>
          <a:prstGeom prst="rect">
            <a:avLst/>
          </a:prstGeom>
        </p:spPr>
      </p:pic>
      <p:pic>
        <p:nvPicPr>
          <p:cNvPr id="8" name="Picture 7">
            <a:extLst>
              <a:ext uri="{FF2B5EF4-FFF2-40B4-BE49-F238E27FC236}">
                <a16:creationId xmlns:a16="http://schemas.microsoft.com/office/drawing/2014/main" id="{AADE39E8-C577-B84F-868C-5369E6CDF69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496377" y="2379785"/>
            <a:ext cx="6695623" cy="1717167"/>
          </a:xfrm>
          <a:prstGeom prst="rect">
            <a:avLst/>
          </a:prstGeom>
        </p:spPr>
      </p:pic>
      <p:pic>
        <p:nvPicPr>
          <p:cNvPr id="4" name="Picture 3">
            <a:extLst>
              <a:ext uri="{FF2B5EF4-FFF2-40B4-BE49-F238E27FC236}">
                <a16:creationId xmlns:a16="http://schemas.microsoft.com/office/drawing/2014/main" id="{41D13B02-4C41-503B-598E-FB611E1747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75183" y="5671459"/>
            <a:ext cx="6293280" cy="632657"/>
          </a:xfrm>
          <a:prstGeom prst="rect">
            <a:avLst/>
          </a:prstGeom>
        </p:spPr>
      </p:pic>
      <p:sp>
        <p:nvSpPr>
          <p:cNvPr id="5" name="Title 1">
            <a:extLst>
              <a:ext uri="{FF2B5EF4-FFF2-40B4-BE49-F238E27FC236}">
                <a16:creationId xmlns:a16="http://schemas.microsoft.com/office/drawing/2014/main" id="{2885A42B-045D-97AD-E8DE-2AEA38F27FE1}"/>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39C41AFB-1D7B-C164-72CA-73ACA6EBAC13}"/>
              </a:ext>
            </a:extLst>
          </p:cNvPr>
          <p:cNvSpPr/>
          <p:nvPr/>
        </p:nvSpPr>
        <p:spPr>
          <a:xfrm rot="5400000">
            <a:off x="8195372" y="4676925"/>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7" name="TextBox 6">
            <a:extLst>
              <a:ext uri="{FF2B5EF4-FFF2-40B4-BE49-F238E27FC236}">
                <a16:creationId xmlns:a16="http://schemas.microsoft.com/office/drawing/2014/main" id="{CA1B7758-2DDC-4D46-C949-F397C7C1EC14}"/>
              </a:ext>
            </a:extLst>
          </p:cNvPr>
          <p:cNvSpPr txBox="1"/>
          <p:nvPr/>
        </p:nvSpPr>
        <p:spPr>
          <a:xfrm>
            <a:off x="7994847" y="3672056"/>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3820256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0" presetClass="entr" presetSubtype="0" fill="hold"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A73A12-A36D-EC5A-FFA1-D193A5AFF43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28063" y="5808462"/>
            <a:ext cx="5248253" cy="510642"/>
          </a:xfrm>
          <a:prstGeom prst="rect">
            <a:avLst/>
          </a:prstGeom>
        </p:spPr>
      </p:pic>
      <p:pic>
        <p:nvPicPr>
          <p:cNvPr id="7" name="Picture 6">
            <a:extLst>
              <a:ext uri="{FF2B5EF4-FFF2-40B4-BE49-F238E27FC236}">
                <a16:creationId xmlns:a16="http://schemas.microsoft.com/office/drawing/2014/main" id="{2B3D8373-6D22-D9F7-46DE-60002F7112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0" y="2819662"/>
            <a:ext cx="4985230" cy="3244121"/>
          </a:xfrm>
          <a:prstGeom prst="rect">
            <a:avLst/>
          </a:prstGeom>
        </p:spPr>
      </p:pic>
      <p:pic>
        <p:nvPicPr>
          <p:cNvPr id="9" name="Picture 8">
            <a:extLst>
              <a:ext uri="{FF2B5EF4-FFF2-40B4-BE49-F238E27FC236}">
                <a16:creationId xmlns:a16="http://schemas.microsoft.com/office/drawing/2014/main" id="{1F0CF75F-71EE-AEC0-49F6-18A7E0066E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3248" y="2945676"/>
            <a:ext cx="7488752" cy="1707436"/>
          </a:xfrm>
          <a:prstGeom prst="rect">
            <a:avLst/>
          </a:prstGeom>
        </p:spPr>
      </p:pic>
      <p:sp>
        <p:nvSpPr>
          <p:cNvPr id="10" name="TextBox 9">
            <a:extLst>
              <a:ext uri="{FF2B5EF4-FFF2-40B4-BE49-F238E27FC236}">
                <a16:creationId xmlns:a16="http://schemas.microsoft.com/office/drawing/2014/main" id="{487CE14B-7736-7232-F4C7-19C040446E5D}"/>
              </a:ext>
            </a:extLst>
          </p:cNvPr>
          <p:cNvSpPr txBox="1"/>
          <p:nvPr/>
        </p:nvSpPr>
        <p:spPr>
          <a:xfrm>
            <a:off x="-178047" y="1451509"/>
            <a:ext cx="12370047" cy="954107"/>
          </a:xfrm>
          <a:prstGeom prst="rect">
            <a:avLst/>
          </a:prstGeom>
          <a:noFill/>
        </p:spPr>
        <p:txBody>
          <a:bodyPr wrap="square" rtlCol="0">
            <a:spAutoFit/>
          </a:bodyPr>
          <a:lstStyle/>
          <a:p>
            <a:pPr algn="r" rtl="1"/>
            <a:r>
              <a:rPr lang="fa-IR" sz="2800" dirty="0">
                <a:cs typeface="B Nazanin" panose="00000400000000000000" pitchFamily="2" charset="-78"/>
              </a:rPr>
              <a:t>2- سازنده‌ی جدیدی با یک آرگومان تعریف کنید که به واسطه‌ی آن متغیر نمونه‌ی </a:t>
            </a:r>
            <a:r>
              <a:rPr lang="en-US" sz="2800" dirty="0">
                <a:cs typeface="B Nazanin" panose="00000400000000000000" pitchFamily="2" charset="-78"/>
              </a:rPr>
              <a:t>size</a:t>
            </a:r>
            <a:r>
              <a:rPr lang="fa-IR" sz="2800" dirty="0">
                <a:cs typeface="B Nazanin" panose="00000400000000000000" pitchFamily="2" charset="-78"/>
              </a:rPr>
              <a:t> توسط کاربر مقداردهی اولیه شود.</a:t>
            </a:r>
            <a:endParaRPr lang="en-US" sz="2800" dirty="0">
              <a:cs typeface="B Nazanin" panose="00000400000000000000" pitchFamily="2" charset="-78"/>
            </a:endParaRPr>
          </a:p>
        </p:txBody>
      </p:sp>
      <p:sp>
        <p:nvSpPr>
          <p:cNvPr id="11" name="Title 1">
            <a:extLst>
              <a:ext uri="{FF2B5EF4-FFF2-40B4-BE49-F238E27FC236}">
                <a16:creationId xmlns:a16="http://schemas.microsoft.com/office/drawing/2014/main" id="{D36C8635-4B58-F19B-75CD-A4C071442FF8}"/>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
        <p:nvSpPr>
          <p:cNvPr id="2" name="Arrow: Right 1">
            <a:extLst>
              <a:ext uri="{FF2B5EF4-FFF2-40B4-BE49-F238E27FC236}">
                <a16:creationId xmlns:a16="http://schemas.microsoft.com/office/drawing/2014/main" id="{E2D7D8F3-3B97-C7DC-8E66-ECC260C4A9B9}"/>
              </a:ext>
            </a:extLst>
          </p:cNvPr>
          <p:cNvSpPr/>
          <p:nvPr/>
        </p:nvSpPr>
        <p:spPr>
          <a:xfrm rot="5400000">
            <a:off x="8062164" y="4989214"/>
            <a:ext cx="1100831" cy="292963"/>
          </a:xfrm>
          <a:prstGeom prst="rightArrow">
            <a:avLst/>
          </a:prstGeom>
        </p:spPr>
        <p:style>
          <a:lnRef idx="3">
            <a:schemeClr val="lt1"/>
          </a:lnRef>
          <a:fillRef idx="1">
            <a:schemeClr val="accent6"/>
          </a:fillRef>
          <a:effectRef idx="1">
            <a:schemeClr val="accent6"/>
          </a:effectRef>
          <a:fontRef idx="minor">
            <a:schemeClr val="lt1"/>
          </a:fontRef>
        </p:style>
        <p:txBody>
          <a:bodyPr rtlCol="1" anchor="ctr"/>
          <a:lstStyle/>
          <a:p>
            <a:pPr algn="ctr"/>
            <a:endParaRPr lang="fa-IR" dirty="0"/>
          </a:p>
        </p:txBody>
      </p:sp>
      <p:sp>
        <p:nvSpPr>
          <p:cNvPr id="3" name="TextBox 2">
            <a:extLst>
              <a:ext uri="{FF2B5EF4-FFF2-40B4-BE49-F238E27FC236}">
                <a16:creationId xmlns:a16="http://schemas.microsoft.com/office/drawing/2014/main" id="{70A71A74-DCA6-E93A-D04C-DBDE7431454D}"/>
              </a:ext>
            </a:extLst>
          </p:cNvPr>
          <p:cNvSpPr txBox="1"/>
          <p:nvPr/>
        </p:nvSpPr>
        <p:spPr>
          <a:xfrm>
            <a:off x="7861639" y="3984345"/>
            <a:ext cx="1453952" cy="523220"/>
          </a:xfrm>
          <a:prstGeom prst="rect">
            <a:avLst/>
          </a:prstGeom>
          <a:noFill/>
        </p:spPr>
        <p:txBody>
          <a:bodyPr wrap="square">
            <a:spAutoFit/>
          </a:bodyPr>
          <a:lstStyle/>
          <a:p>
            <a:pPr algn="r" defTabSz="914400" rtl="1" eaLnBrk="0" fontAlgn="base" hangingPunct="0">
              <a:spcBef>
                <a:spcPct val="0"/>
              </a:spcBef>
              <a:spcAft>
                <a:spcPct val="0"/>
              </a:spcAft>
            </a:pPr>
            <a:r>
              <a:rPr lang="fa-IR"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rPr>
              <a:t>خروجی:</a:t>
            </a:r>
            <a:endParaRPr lang="en-US" sz="2800" b="1" dirty="0">
              <a:solidFill>
                <a:srgbClr val="000000"/>
              </a:solidFill>
              <a:latin typeface="Courier New" panose="02070309020205020404" pitchFamily="49" charset="0"/>
              <a:ea typeface="Times New Roman" panose="02020603050405020304" pitchFamily="18" charset="0"/>
              <a:cs typeface="MRT_Rajab" panose="00000400000000000000" pitchFamily="2" charset="-78"/>
            </a:endParaRPr>
          </a:p>
        </p:txBody>
      </p:sp>
    </p:spTree>
    <p:extLst>
      <p:ext uri="{BB962C8B-B14F-4D97-AF65-F5344CB8AC3E}">
        <p14:creationId xmlns:p14="http://schemas.microsoft.com/office/powerpoint/2010/main" val="417047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0" y="1034389"/>
            <a:ext cx="12121834" cy="5163671"/>
          </a:xfrm>
        </p:spPr>
        <p:txBody>
          <a:bodyPr>
            <a:noAutofit/>
          </a:bodyPr>
          <a:lstStyle/>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این که سازنده‌ی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يک آرگومان بگيرد ممکن است مشکل بزرگي نباشد، ولي ساختن يک شئ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را براي برنامه‌نويس سخت‌تر مي‌کند، مخصوصا اگر برنامه‌نويس نداند اندازه‌ی یک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چه بايد باشد. </a:t>
            </a:r>
          </a:p>
          <a:p>
            <a:pPr marL="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داشتن يک اندازه‌ی پيش فرض براي يک </a:t>
            </a:r>
            <a:r>
              <a:rPr lang="en-US" dirty="0">
                <a:effectLst/>
                <a:latin typeface="Baskerville Old Face" panose="02020602080505020303" pitchFamily="18" charset="0"/>
                <a:ea typeface="Calibri" panose="020F0502020204030204" pitchFamily="34" charset="0"/>
                <a:cs typeface="B Nazanin" panose="00000400000000000000" pitchFamily="2" charset="-78"/>
              </a:rPr>
              <a:t>Duck</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در حالتی که کاربر اندازه‌ی مناسبي را نداند کمک‌کننده خواهد بود.</a:t>
            </a:r>
            <a:r>
              <a:rPr lang="fa-IR" dirty="0">
                <a:cs typeface="B Nazanin" panose="00000400000000000000" pitchFamily="2" charset="-78"/>
              </a:rPr>
              <a:t> </a:t>
            </a:r>
          </a:p>
          <a:p>
            <a:pPr marL="0" marR="0" algn="r" rtl="1">
              <a:lnSpc>
                <a:spcPct val="107000"/>
              </a:lnSpc>
              <a:spcBef>
                <a:spcPts val="0"/>
              </a:spcBef>
              <a:spcAft>
                <a:spcPts val="800"/>
              </a:spcAft>
            </a:pP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از آن جا که سازنده ها خود متد می باشند، می‌توان سازنده‌ها را نیز سربارگیری نمود. </a:t>
            </a:r>
          </a:p>
          <a:p>
            <a:pPr marL="0" marR="0" algn="r" rtl="1">
              <a:lnSpc>
                <a:spcPct val="107000"/>
              </a:lnSpc>
              <a:spcBef>
                <a:spcPts val="0"/>
              </a:spcBef>
              <a:spcAft>
                <a:spcPts val="800"/>
              </a:spcAft>
            </a:pPr>
            <a:endParaRPr lang="fa-IR" dirty="0">
              <a:solidFill>
                <a:srgbClr val="000000"/>
              </a:solidFill>
              <a:latin typeface="Times New Roman" panose="02020603050405020304" pitchFamily="18" charset="0"/>
              <a:cs typeface="B Nazanin" panose="00000400000000000000" pitchFamily="2" charset="-78"/>
            </a:endParaRPr>
          </a:p>
          <a:p>
            <a:pPr marL="0" algn="r" rtl="1">
              <a:lnSpc>
                <a:spcPct val="107000"/>
              </a:lnSpc>
              <a:spcBef>
                <a:spcPts val="0"/>
              </a:spcBef>
              <a:spcAft>
                <a:spcPts val="800"/>
              </a:spcAft>
            </a:pPr>
            <a:r>
              <a:rPr lang="fa-IR" dirty="0">
                <a:latin typeface="Calibri" panose="020F0502020204030204" pitchFamily="34" charset="0"/>
                <a:ea typeface="Calibri" panose="020F0502020204030204" pitchFamily="34" charset="0"/>
                <a:cs typeface="B Nazanin" panose="00000400000000000000" pitchFamily="2" charset="-78"/>
              </a:rPr>
              <a:t>بنابراین </a:t>
            </a:r>
            <a:r>
              <a:rPr lang="ar-SA" dirty="0">
                <a:effectLst/>
                <a:latin typeface="Calibri" panose="020F0502020204030204" pitchFamily="34" charset="0"/>
                <a:ea typeface="Calibri" panose="020F0502020204030204" pitchFamily="34" charset="0"/>
                <a:cs typeface="B Nazanin" panose="00000400000000000000" pitchFamily="2" charset="-78"/>
              </a:rPr>
              <a:t>می‌توان</a:t>
            </a:r>
            <a:r>
              <a:rPr lang="fa-IR" dirty="0">
                <a:effectLst/>
                <a:latin typeface="Calibri" panose="020F0502020204030204" pitchFamily="34" charset="0"/>
                <a:ea typeface="Calibri" panose="020F0502020204030204" pitchFamily="34" charset="0"/>
                <a:cs typeface="B Nazanin" panose="00000400000000000000" pitchFamily="2" charset="-78"/>
              </a:rPr>
              <a:t> 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فاقد لیست پارامتری و </a:t>
            </a:r>
            <a:r>
              <a:rPr lang="fa-IR" dirty="0">
                <a:effectLst/>
                <a:latin typeface="Calibri" panose="020F0502020204030204" pitchFamily="34" charset="0"/>
                <a:ea typeface="Calibri" panose="020F0502020204030204" pitchFamily="34" charset="0"/>
                <a:cs typeface="B Nazanin" panose="00000400000000000000" pitchFamily="2" charset="-78"/>
              </a:rPr>
              <a:t>هم سازنده‌ی</a:t>
            </a:r>
            <a:r>
              <a:rPr lang="ar-SA" dirty="0">
                <a:effectLst/>
                <a:latin typeface="Calibri" panose="020F0502020204030204" pitchFamily="34" charset="0"/>
                <a:ea typeface="Calibri" panose="020F0502020204030204" pitchFamily="34" charset="0"/>
                <a:cs typeface="B Nazanin" panose="00000400000000000000" pitchFamily="2" charset="-78"/>
              </a:rPr>
              <a:t> شامل آرگومان </a:t>
            </a:r>
            <a:r>
              <a:rPr lang="fa-IR" dirty="0">
                <a:effectLst/>
                <a:latin typeface="Calibri" panose="020F0502020204030204" pitchFamily="34" charset="0"/>
                <a:ea typeface="Calibri" panose="020F0502020204030204" pitchFamily="34" charset="0"/>
                <a:cs typeface="B Nazanin" panose="00000400000000000000" pitchFamily="2" charset="-78"/>
              </a:rPr>
              <a:t>داشت</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endParaRPr lang="fa-IR" dirty="0">
              <a:solidFill>
                <a:srgbClr val="000000"/>
              </a:solidFill>
              <a:latin typeface="Calibri" panose="020F0502020204030204" pitchFamily="34"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لیست پارامترهای یک سازنده بیانگر آن است که سازنده برای انجام هدف خاصی از برنامه نیاز به یک یا تعداد بیش تری داده دارد.</a:t>
            </a:r>
          </a:p>
          <a:p>
            <a:pPr marL="0" marR="0" algn="r" rtl="1">
              <a:lnSpc>
                <a:spcPct val="107000"/>
              </a:lnSpc>
              <a:spcBef>
                <a:spcPts val="0"/>
              </a:spcBef>
              <a:spcAft>
                <a:spcPts val="800"/>
              </a:spcAft>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DF63EE6-1554-B6D6-0A4E-19FCE7EA8293}"/>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4096315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44779-4E60-F396-9EB7-2C354C9CEFDC}"/>
              </a:ext>
            </a:extLst>
          </p:cNvPr>
          <p:cNvSpPr>
            <a:spLocks noGrp="1"/>
          </p:cNvSpPr>
          <p:nvPr>
            <p:ph idx="1"/>
          </p:nvPr>
        </p:nvSpPr>
        <p:spPr>
          <a:xfrm>
            <a:off x="293594" y="1169893"/>
            <a:ext cx="11604811" cy="4518213"/>
          </a:xfrm>
        </p:spPr>
        <p:txBody>
          <a:bodyPr>
            <a:noAutofit/>
          </a:bodyPr>
          <a:lstStyle/>
          <a:p>
            <a:pPr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پس می‌توان چنین در نظر گرفت که کاربران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دو گزينه براي ساختن یک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داشته باشند:</a:t>
            </a:r>
          </a:p>
          <a:p>
            <a:pPr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یکی اندازه‌ی</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en-US" dirty="0">
                <a:effectLst/>
                <a:latin typeface="Calibri" panose="020F0502020204030204" pitchFamily="34" charset="0"/>
                <a:ea typeface="Calibri" panose="020F0502020204030204" pitchFamily="34" charset="0"/>
                <a:cs typeface="B Nazanin" panose="00000400000000000000" pitchFamily="2" charset="-78"/>
              </a:rPr>
              <a:t> </a:t>
            </a:r>
            <a:r>
              <a:rPr lang="en-US" dirty="0">
                <a:effectLst/>
                <a:latin typeface="2  Mitra" panose="00000400000000000000" pitchFamily="2" charset="-78"/>
                <a:ea typeface="Calibri" panose="020F0502020204030204" pitchFamily="34" charset="0"/>
                <a:cs typeface="B Nazanin" panose="00000400000000000000" pitchFamily="2" charset="-78"/>
              </a:rPr>
              <a:t> </a:t>
            </a:r>
            <a:r>
              <a:rPr lang="fa-IR" dirty="0">
                <a:effectLst/>
                <a:latin typeface="2  Mitra" panose="00000400000000000000" pitchFamily="2" charset="-78"/>
                <a:ea typeface="Calibri" panose="020F0502020204030204" pitchFamily="34" charset="0"/>
                <a:cs typeface="B Nazanin" panose="00000400000000000000" pitchFamily="2" charset="-78"/>
              </a:rPr>
              <a:t> را (به عنوان آرگومان سازنده) ارائه کنند.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 = new Duck(15);</a:t>
            </a:r>
            <a:endParaRPr lang="fa-IR" b="1" dirty="0">
              <a:effectLst/>
              <a:latin typeface="Courier New" panose="02070309020205020404" pitchFamily="49" charset="0"/>
              <a:ea typeface="Calibri" panose="020F0502020204030204" pitchFamily="34" charset="0"/>
              <a:cs typeface="Arial" panose="020B0604020202020204" pitchFamily="34" charset="0"/>
            </a:endParaRPr>
          </a:p>
          <a:p>
            <a:pPr indent="-457200" algn="l">
              <a:lnSpc>
                <a:spcPct val="107000"/>
              </a:lnSpc>
              <a:spcBef>
                <a:spcPts val="0"/>
              </a:spcBef>
              <a:spcAft>
                <a:spcPts val="800"/>
              </a:spcAft>
              <a:buFont typeface="Wingdings" panose="05000000000000000000" pitchFamily="2" charset="2"/>
              <a:buChar char="ü"/>
            </a:pPr>
            <a:endParaRPr lang="fa-IR" dirty="0">
              <a:effectLst/>
              <a:latin typeface="2  Mitra" panose="00000400000000000000" pitchFamily="2" charset="-78"/>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fa-IR" dirty="0">
                <a:effectLst/>
                <a:latin typeface="2  Mitra" panose="00000400000000000000" pitchFamily="2" charset="-78"/>
                <a:ea typeface="Calibri" panose="020F0502020204030204" pitchFamily="34" charset="0"/>
                <a:cs typeface="B Nazanin" panose="00000400000000000000" pitchFamily="2" charset="-78"/>
              </a:rPr>
              <a:t>در دیگری اندازه‌اي را مشخص نمي‌کنند، لذا اندازه‌ی پيش‌فرض </a:t>
            </a:r>
            <a:r>
              <a:rPr lang="en-US" dirty="0">
                <a:effectLst/>
                <a:latin typeface="Arial" panose="020B0604020202020204" pitchFamily="34" charset="0"/>
                <a:ea typeface="Calibri" panose="020F0502020204030204" pitchFamily="34" charset="0"/>
                <a:cs typeface="B Nazanin" panose="00000400000000000000" pitchFamily="2" charset="-78"/>
              </a:rPr>
              <a:t>Duck</a:t>
            </a:r>
            <a:r>
              <a:rPr lang="fa-IR" dirty="0">
                <a:effectLst/>
                <a:latin typeface="Calibri" panose="020F0502020204030204" pitchFamily="34" charset="0"/>
                <a:ea typeface="Calibri" panose="020F0502020204030204" pitchFamily="34" charset="0"/>
                <a:cs typeface="B Nazanin" panose="00000400000000000000" pitchFamily="2" charset="-78"/>
              </a:rPr>
              <a:t> را مي‌گيرند.</a:t>
            </a:r>
          </a:p>
          <a:p>
            <a:pPr indent="-457200" algn="l">
              <a:lnSpc>
                <a:spcPct val="107000"/>
              </a:lnSpc>
              <a:spcBef>
                <a:spcPts val="0"/>
              </a:spcBef>
              <a:spcAft>
                <a:spcPts val="800"/>
              </a:spcAft>
              <a:buFont typeface="Wingdings" panose="05000000000000000000" pitchFamily="2" charset="2"/>
              <a:buChar char="ü"/>
            </a:pPr>
            <a:r>
              <a:rPr lang="en-US" b="1" dirty="0">
                <a:effectLst/>
                <a:latin typeface="Courier New" panose="02070309020205020404" pitchFamily="49" charset="0"/>
                <a:ea typeface="Calibri" panose="020F0502020204030204" pitchFamily="34" charset="0"/>
                <a:cs typeface="Arial" panose="020B0604020202020204" pitchFamily="34" charset="0"/>
              </a:rPr>
              <a:t>Duck d2 = new Duck();</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07000"/>
              </a:lnSpc>
              <a:spcBef>
                <a:spcPts val="0"/>
              </a:spcBef>
              <a:spcAft>
                <a:spcPts val="800"/>
              </a:spcAft>
              <a:buFont typeface="Wingdings" panose="05000000000000000000" pitchFamily="2" charset="2"/>
              <a:buChar char="ü"/>
            </a:pP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D206AAF5-9153-90F3-1656-AD5415D2C914}"/>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61565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arn(inVertical)">
                                      <p:cBhvr>
                                        <p:cTn id="11" dur="500"/>
                                        <p:tgtEl>
                                          <p:spTgt spid="3">
                                            <p:txEl>
                                              <p:pRg st="2" end="2"/>
                                            </p:txEl>
                                          </p:spTgt>
                                        </p:tgtEl>
                                      </p:cBhvr>
                                    </p:animEffect>
                                  </p:childTnLst>
                                </p:cTn>
                              </p:par>
                              <p:par>
                                <p:cTn id="12" presetID="16" presetClass="entr" presetSubtype="21" fill="hold" nodeType="with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barn(inVertical)">
                                      <p:cBhvr>
                                        <p:cTn id="14" dur="500"/>
                                        <p:tgtEl>
                                          <p:spTgt spid="3">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A79B82-6112-2EA3-C5EC-7955D8ABBF9B}"/>
              </a:ext>
            </a:extLst>
          </p:cNvPr>
          <p:cNvSpPr txBox="1"/>
          <p:nvPr/>
        </p:nvSpPr>
        <p:spPr>
          <a:xfrm>
            <a:off x="259976" y="1203883"/>
            <a:ext cx="11645153" cy="4642746"/>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اگر حداقل یک سازنده در یک کلاس وجود داشته باشد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سازنده‌ی پیش فرضی ایجاد نخواهد کرد.</a:t>
            </a:r>
          </a:p>
          <a:p>
            <a:pPr marL="342900" marR="0" lvl="0" indent="-342900" algn="just" rtl="1">
              <a:lnSpc>
                <a:spcPct val="115000"/>
              </a:lnSpc>
              <a:spcBef>
                <a:spcPts val="0"/>
              </a:spcBef>
              <a:spcAft>
                <a:spcPts val="1000"/>
              </a:spcAft>
              <a:buFont typeface="Symbol" panose="05050102010706020507" pitchFamily="18" charset="2"/>
              <a:buChar char=""/>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بنابراین به عنوان مثال در کلاس </a:t>
            </a:r>
            <a:r>
              <a:rPr lang="en-US" sz="2800" b="1" dirty="0">
                <a:effectLst/>
                <a:latin typeface="Courier New" panose="02070309020205020404" pitchFamily="49" charset="0"/>
                <a:ea typeface="Calibri" panose="020F0502020204030204" pitchFamily="34" charset="0"/>
                <a:cs typeface="Arial" panose="020B0604020202020204" pitchFamily="34" charset="0"/>
              </a:rPr>
              <a:t>Duck </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اگر سازنده‌ی پیش فرض ایجاد نکنیم و فقط کلاس شامل سازنده‌ی تک آرگومانی باشد نمی‌توان از </a:t>
            </a:r>
            <a:r>
              <a:rPr lang="en-US" sz="2800" b="1" dirty="0">
                <a:effectLst/>
                <a:latin typeface="Courier New" panose="02070309020205020404" pitchFamily="49" charset="0"/>
                <a:ea typeface="Calibri" panose="020F0502020204030204" pitchFamily="34" charset="0"/>
                <a:cs typeface="Arial" panose="020B0604020202020204" pitchFamily="34" charset="0"/>
              </a:rPr>
              <a:t>Duck d = new Duck()</a:t>
            </a:r>
            <a:r>
              <a:rPr lang="fa-IR" sz="2800" b="1" dirty="0">
                <a:effectLst/>
                <a:latin typeface="Courier New" panose="02070309020205020404" pitchFamily="49" charset="0"/>
                <a:ea typeface="Calibri" panose="020F0502020204030204" pitchFamily="34" charset="0"/>
                <a:cs typeface="Arial" panose="020B0604020202020204" pitchFamily="34"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برای ایجاد شئ استفاده کرد، مگر این که سازنده‌ای دیگر تعریف شود که خود پارامتری نگیرد.</a:t>
            </a:r>
          </a:p>
          <a:p>
            <a:pPr marL="342900" marR="0" lvl="0" indent="-34290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r"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بهتر است همواره یک سازنده‌ی پیش فرض به عنوان بخشی از کلاسی که طراحی می کنیم ایجاد نماییم.</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07000"/>
              </a:lnSpc>
              <a:spcBef>
                <a:spcPts val="0"/>
              </a:spcBef>
              <a:spcAft>
                <a:spcPts val="8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B3DE625F-27E9-4204-4944-59CDBD3AE849}"/>
              </a:ext>
            </a:extLst>
          </p:cNvPr>
          <p:cNvSpPr txBox="1">
            <a:spLocks/>
          </p:cNvSpPr>
          <p:nvPr/>
        </p:nvSpPr>
        <p:spPr>
          <a:xfrm>
            <a:off x="4600302" y="170329"/>
            <a:ext cx="292864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سازنده در جاوا</a:t>
            </a:r>
          </a:p>
        </p:txBody>
      </p:sp>
    </p:spTree>
    <p:extLst>
      <p:ext uri="{BB962C8B-B14F-4D97-AF65-F5344CB8AC3E}">
        <p14:creationId xmlns:p14="http://schemas.microsoft.com/office/powerpoint/2010/main" val="3337486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38D0A-AAA7-7549-B57B-08E3F9C7E0B5}"/>
              </a:ext>
            </a:extLst>
          </p:cNvPr>
          <p:cNvSpPr>
            <a:spLocks noGrp="1"/>
          </p:cNvSpPr>
          <p:nvPr>
            <p:ph idx="1"/>
          </p:nvPr>
        </p:nvSpPr>
        <p:spPr>
          <a:xfrm>
            <a:off x="-107576" y="1577788"/>
            <a:ext cx="12111317" cy="4625789"/>
          </a:xfrm>
        </p:spPr>
        <p:txBody>
          <a:bodyPr>
            <a:noAutofit/>
          </a:bodyPr>
          <a:lstStyle/>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چنانچه در مبحث سربارگیری متدها نیز ذکر شد، در سربارگیری سازنده‌ها بايستی ليست‌هاي آرگومانی مختلفي داشته باشند.</a:t>
            </a:r>
          </a:p>
          <a:p>
            <a:pPr marL="0" marR="0" algn="r" rtl="1">
              <a:lnSpc>
                <a:spcPct val="107000"/>
              </a:lnSpc>
              <a:spcBef>
                <a:spcPts val="0"/>
              </a:spcBef>
              <a:spcAft>
                <a:spcPts val="80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Calibri" panose="020F0502020204030204" pitchFamily="34" charset="0"/>
                <a:ea typeface="Calibri" panose="020F0502020204030204" pitchFamily="34" charset="0"/>
                <a:cs typeface="B Nazanin" panose="00000400000000000000" pitchFamily="2" charset="-78"/>
              </a:rPr>
              <a:t>تا زماني که ترتیب و نوع آرگومان‌ها از یکدیگر متفاوت باشند، می توان به تعداد دلخواه سازنده سربارگیری نمود.</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7B0B1D23-8ECF-F5F9-78FB-B30B3FD33DCD}"/>
              </a:ext>
            </a:extLst>
          </p:cNvPr>
          <p:cNvSpPr txBox="1">
            <a:spLocks/>
          </p:cNvSpPr>
          <p:nvPr/>
        </p:nvSpPr>
        <p:spPr>
          <a:xfrm>
            <a:off x="3341077" y="381345"/>
            <a:ext cx="5509846"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سربارگیری سازنده در جاوا</a:t>
            </a:r>
          </a:p>
        </p:txBody>
      </p:sp>
    </p:spTree>
    <p:extLst>
      <p:ext uri="{BB962C8B-B14F-4D97-AF65-F5344CB8AC3E}">
        <p14:creationId xmlns:p14="http://schemas.microsoft.com/office/powerpoint/2010/main" val="382594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CD8CC7-532E-44E9-7565-D63C76988806}"/>
              </a:ext>
            </a:extLst>
          </p:cNvPr>
          <p:cNvSpPr>
            <a:spLocks noGrp="1"/>
          </p:cNvSpPr>
          <p:nvPr>
            <p:ph idx="1"/>
          </p:nvPr>
        </p:nvSpPr>
        <p:spPr>
          <a:xfrm>
            <a:off x="197224" y="932740"/>
            <a:ext cx="11788587" cy="3424107"/>
          </a:xfrm>
        </p:spPr>
        <p:txBody>
          <a:bodyPr>
            <a:noAutofit/>
          </a:bodyPr>
          <a:lstStyle/>
          <a:p>
            <a:pPr marL="0" marR="0" algn="r"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عمق بیتی یک متغیر مرجع چقدر است؟</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اطلاعات راجع به نحوه نمایش متغیر مرجع مختص توسعه‌</a:t>
            </a:r>
            <a:r>
              <a:rPr lang="fa-IR" sz="2800" dirty="0">
                <a:latin typeface="Calibri" panose="020F0502020204030204" pitchFamily="34" charset="0"/>
                <a:ea typeface="Calibri" panose="020F0502020204030204" pitchFamily="34" charset="0"/>
                <a:cs typeface="Mj_Sandbad Outline" panose="00000700000000000000" pitchFamily="2" charset="-78"/>
              </a:rPr>
              <a:t>دهندگان</a:t>
            </a:r>
            <a:r>
              <a:rPr lang="fa-IR" sz="2800" dirty="0">
                <a:effectLst/>
                <a:latin typeface="Calibri" panose="020F0502020204030204" pitchFamily="34" charset="0"/>
                <a:ea typeface="Calibri" panose="020F0502020204030204" pitchFamily="34" charset="0"/>
                <a:cs typeface="Mj_Sandbad Outline" panose="00000700000000000000" pitchFamily="2" charset="-78"/>
              </a:rPr>
              <a:t>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است و نیازی به دانستنشان نیست. می‌توانید تصور کنید که یک مقدار 64 بیتی </a:t>
            </a:r>
            <a:r>
              <a:rPr lang="fa-IR" sz="2800" dirty="0">
                <a:latin typeface="Ramsar" pitchFamily="2" charset="-78"/>
                <a:ea typeface="Calibri" panose="020F0502020204030204" pitchFamily="34" charset="0"/>
                <a:cs typeface="Mj_Sandbad Outline" panose="00000700000000000000" pitchFamily="2" charset="-78"/>
              </a:rPr>
              <a:t> است. عمده دانستن تعداد اشیای در حال ایجاد </a:t>
            </a:r>
            <a:r>
              <a:rPr lang="fa-IR" sz="2800" dirty="0">
                <a:effectLst/>
                <a:latin typeface="Ramsar" pitchFamily="2" charset="-78"/>
                <a:ea typeface="Calibri" panose="020F0502020204030204" pitchFamily="34" charset="0"/>
                <a:cs typeface="Mj_Sandbad Outline" panose="00000700000000000000" pitchFamily="2" charset="-78"/>
              </a:rPr>
              <a:t>(بر خلاف </a:t>
            </a:r>
            <a:r>
              <a:rPr lang="fa-IR" sz="2800" i="1" dirty="0">
                <a:effectLst/>
                <a:latin typeface="Ramsar" pitchFamily="2" charset="-78"/>
                <a:ea typeface="Calibri" panose="020F0502020204030204" pitchFamily="34" charset="0"/>
                <a:cs typeface="Mj_Sandbad Outline" panose="00000700000000000000" pitchFamily="2" charset="-78"/>
              </a:rPr>
              <a:t>ارجاعات</a:t>
            </a:r>
            <a:r>
              <a:rPr lang="fa-IR" sz="2800" dirty="0">
                <a:effectLst/>
                <a:latin typeface="Ramsar" pitchFamily="2" charset="-78"/>
                <a:ea typeface="Calibri" panose="020F0502020204030204" pitchFamily="34" charset="0"/>
                <a:cs typeface="Mj_Sandbad Outline" panose="00000700000000000000" pitchFamily="2" charset="-78"/>
              </a:rPr>
              <a:t> شئ) و بزرگی آن‌هاست که در تخصیص حافظه حائز اهمیت است.</a:t>
            </a:r>
          </a:p>
          <a:p>
            <a:pPr marL="0" marR="0" algn="just" rtl="1">
              <a:spcBef>
                <a:spcPts val="0"/>
              </a:spcBef>
              <a:spcAft>
                <a:spcPts val="0"/>
              </a:spcAft>
            </a:pPr>
            <a:endParaRPr lang="fa-IR"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pPr marL="0" marR="0" algn="just" rtl="1">
              <a:spcBef>
                <a:spcPts val="0"/>
              </a:spcBef>
              <a:spcAft>
                <a:spcPts val="0"/>
              </a:spcAft>
            </a:pPr>
            <a:r>
              <a:rPr lang="fa-IR" sz="2800" b="1" dirty="0">
                <a:effectLst/>
                <a:latin typeface="Calibri" panose="020F0502020204030204" pitchFamily="34" charset="0"/>
                <a:ea typeface="Calibri" panose="020F0502020204030204" pitchFamily="34" charset="0"/>
                <a:cs typeface="B Nikoo" panose="00000400000000000000" pitchFamily="2" charset="-78"/>
              </a:rPr>
              <a:t>بنابراین، آیا این بدان معناست که همه‌ی ارجاعات شئ بدون توجه به اندازه‌ی اشیای واقعی که به آن‌ها ارجاع می کنند، یک اندازه هستند؟ </a:t>
            </a:r>
            <a:endParaRPr lang="en-US" sz="2800" dirty="0">
              <a:effectLst/>
              <a:latin typeface="Calibri" panose="020F0502020204030204" pitchFamily="34" charset="0"/>
              <a:ea typeface="Calibri" panose="020F0502020204030204" pitchFamily="34" charset="0"/>
              <a:cs typeface="B Nikoo" panose="00000400000000000000" pitchFamily="2" charset="-78"/>
            </a:endParaRPr>
          </a:p>
          <a:p>
            <a:pPr marL="0" marR="0" algn="just" rtl="1">
              <a:spcBef>
                <a:spcPts val="0"/>
              </a:spcBef>
              <a:spcAft>
                <a:spcPts val="0"/>
              </a:spcAft>
            </a:pPr>
            <a:r>
              <a:rPr lang="fa-IR" sz="2800" dirty="0">
                <a:effectLst/>
                <a:latin typeface="Calibri" panose="020F0502020204030204" pitchFamily="34" charset="0"/>
                <a:ea typeface="Calibri" panose="020F0502020204030204" pitchFamily="34" charset="0"/>
                <a:cs typeface="Mj_Sandbad Outline" panose="00000700000000000000" pitchFamily="2" charset="-78"/>
              </a:rPr>
              <a:t>بله. </a:t>
            </a:r>
            <a:r>
              <a:rPr lang="fa-IR" dirty="0">
                <a:latin typeface="Calibri" panose="020F0502020204030204" pitchFamily="34" charset="0"/>
                <a:ea typeface="Calibri" panose="020F0502020204030204" pitchFamily="34" charset="0"/>
                <a:cs typeface="Mj_Sandbad Outline" panose="00000700000000000000" pitchFamily="2" charset="-78"/>
              </a:rPr>
              <a:t>برای یک </a:t>
            </a:r>
            <a:r>
              <a:rPr lang="en-US" dirty="0">
                <a:latin typeface="Myriad Pro Light" panose="020B0403030403020204" pitchFamily="34" charset="0"/>
                <a:ea typeface="Calibri" panose="020F0502020204030204" pitchFamily="34" charset="0"/>
                <a:cs typeface="Mj_Sandbad Outline" panose="00000700000000000000" pitchFamily="2" charset="-78"/>
              </a:rPr>
              <a:t>JVM</a:t>
            </a:r>
            <a:r>
              <a:rPr lang="en-US" dirty="0">
                <a:latin typeface="Ramsar" pitchFamily="2" charset="-78"/>
                <a:ea typeface="Calibri" panose="020F0502020204030204" pitchFamily="34" charset="0"/>
                <a:cs typeface="Mj_Sandbad Outline" panose="00000700000000000000" pitchFamily="2" charset="-78"/>
              </a:rPr>
              <a:t> </a:t>
            </a:r>
            <a:r>
              <a:rPr lang="fa-IR" dirty="0">
                <a:latin typeface="Ramsar" pitchFamily="2" charset="-78"/>
                <a:ea typeface="Calibri" panose="020F0502020204030204" pitchFamily="34" charset="0"/>
                <a:cs typeface="Mj_Sandbad Outline" panose="00000700000000000000" pitchFamily="2" charset="-78"/>
              </a:rPr>
              <a:t> </a:t>
            </a:r>
            <a:r>
              <a:rPr lang="fa-IR" dirty="0">
                <a:latin typeface="Calibri" panose="020F0502020204030204" pitchFamily="34" charset="0"/>
                <a:ea typeface="Calibri" panose="020F0502020204030204" pitchFamily="34" charset="0"/>
                <a:cs typeface="Mj_Sandbad Outline" panose="00000700000000000000" pitchFamily="2" charset="-78"/>
              </a:rPr>
              <a:t>داده شده همه‌ی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مراجع بدون توجه به اشیایی که به آن‌ها ارجاع می‌دهند، اندازه‌ی یکسانی خواهند داشت، اما هر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روش متفاوتی از نمایش دادن مراجع داشته باشد، بنابراین مراجع روی یک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ممکن است کوچکتر یا بزرگتر از مراجع بر </a:t>
            </a:r>
            <a:r>
              <a:rPr lang="en-US" sz="2800" dirty="0">
                <a:effectLst/>
                <a:latin typeface="Myriad Pro Light" panose="020B0403030403020204" pitchFamily="34" charset="0"/>
                <a:ea typeface="Calibri" panose="020F0502020204030204" pitchFamily="34" charset="0"/>
                <a:cs typeface="Mj_Sandbad Outline" panose="00000700000000000000" pitchFamily="2" charset="-78"/>
              </a:rPr>
              <a:t>JVM</a:t>
            </a:r>
            <a:r>
              <a:rPr lang="en-US"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Ramsar" pitchFamily="2" charset="-78"/>
                <a:ea typeface="Calibri" panose="020F0502020204030204" pitchFamily="34" charset="0"/>
                <a:cs typeface="Mj_Sandbad Outline" panose="00000700000000000000" pitchFamily="2" charset="-78"/>
              </a:rPr>
              <a:t> </a:t>
            </a:r>
            <a:r>
              <a:rPr lang="fa-IR" sz="2800" dirty="0">
                <a:effectLst/>
                <a:latin typeface="Calibri" panose="020F0502020204030204" pitchFamily="34" charset="0"/>
                <a:ea typeface="Calibri" panose="020F0502020204030204" pitchFamily="34" charset="0"/>
                <a:cs typeface="Mj_Sandbad Outline" panose="00000700000000000000" pitchFamily="2" charset="-78"/>
              </a:rPr>
              <a:t>دیگری باشند. </a:t>
            </a:r>
            <a:endParaRPr lang="en-US" sz="2800" dirty="0">
              <a:effectLst/>
              <a:latin typeface="Calibri" panose="020F0502020204030204" pitchFamily="34" charset="0"/>
              <a:ea typeface="Calibri" panose="020F0502020204030204" pitchFamily="34" charset="0"/>
              <a:cs typeface="Mj_Sandbad Outline" panose="00000700000000000000" pitchFamily="2" charset="-78"/>
            </a:endParaRPr>
          </a:p>
          <a:p>
            <a:endParaRPr lang="fa-IR" sz="2800" dirty="0"/>
          </a:p>
        </p:txBody>
      </p:sp>
      <p:sp>
        <p:nvSpPr>
          <p:cNvPr id="4" name="Title 1">
            <a:extLst>
              <a:ext uri="{FF2B5EF4-FFF2-40B4-BE49-F238E27FC236}">
                <a16:creationId xmlns:a16="http://schemas.microsoft.com/office/drawing/2014/main" id="{EDBFDAD7-97AC-AAF8-C72B-339122B0B8A1}"/>
              </a:ext>
            </a:extLst>
          </p:cNvPr>
          <p:cNvSpPr txBox="1">
            <a:spLocks/>
          </p:cNvSpPr>
          <p:nvPr/>
        </p:nvSpPr>
        <p:spPr>
          <a:xfrm>
            <a:off x="2882152" y="231028"/>
            <a:ext cx="6418730" cy="701712"/>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b="1" dirty="0">
                <a:solidFill>
                  <a:srgbClr val="C00000"/>
                </a:solidFill>
                <a:latin typeface="Courier New" panose="02070309020205020404" pitchFamily="49" charset="0"/>
                <a:cs typeface="2  Titr" panose="00000700000000000000" pitchFamily="2" charset="-78"/>
              </a:rPr>
              <a:t>سوال در خصوص اندازه متغیر مرجع</a:t>
            </a:r>
            <a:endParaRPr lang="en-US" b="1" dirty="0">
              <a:solidFill>
                <a:srgbClr val="C00000"/>
              </a:solidFill>
              <a:latin typeface="Courier New" panose="02070309020205020404" pitchFamily="49" charset="0"/>
              <a:cs typeface="2  Titr" panose="00000700000000000000" pitchFamily="2" charset="-78"/>
            </a:endParaRPr>
          </a:p>
        </p:txBody>
      </p:sp>
    </p:spTree>
    <p:extLst>
      <p:ext uri="{BB962C8B-B14F-4D97-AF65-F5344CB8AC3E}">
        <p14:creationId xmlns:p14="http://schemas.microsoft.com/office/powerpoint/2010/main" val="403428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wipe(down)">
                                      <p:cBhvr>
                                        <p:cTn id="2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هر عنصر در یک آرایه می تواند متغیر مرجع هم باشد. </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cs typeface="B Nazanin" panose="00000400000000000000" pitchFamily="2" charset="-78"/>
              </a:rPr>
              <a:t>در حالت متغیر مرجع فقط یک مرجع (یک کنترل از راه دور) را در بر دارد، نه خود شئ را. بنابراین در یک آرایه‌ی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هر عنصر می‌تواند یک کنترل از راه دور به یک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cs typeface="B Nazanin" panose="00000400000000000000" pitchFamily="2" charset="-78"/>
              </a:rPr>
              <a:t> </a:t>
            </a:r>
            <a:r>
              <a:rPr lang="fa-IR" sz="2800" dirty="0">
                <a:cs typeface="B Nazanin" panose="00000400000000000000" pitchFamily="2" charset="-78"/>
              </a:rPr>
              <a:t> در برداشته باشد.</a:t>
            </a:r>
          </a:p>
          <a:p>
            <a:pPr algn="just" rtl="1">
              <a:lnSpc>
                <a:spcPct val="107000"/>
              </a:lnSpc>
              <a:spcBef>
                <a:spcPts val="0"/>
              </a:spcBef>
              <a:spcAft>
                <a:spcPts val="800"/>
              </a:spcAft>
            </a:pPr>
            <a:endParaRPr lang="fa-IR" sz="2800" dirty="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تعریف متغیر آرایه‌ای </a:t>
            </a:r>
            <a:r>
              <a:rPr lang="en-US" sz="2800" cap="none" dirty="0">
                <a:latin typeface="Courier New" panose="02070309020205020404" pitchFamily="49" charset="0"/>
                <a:cs typeface="B Nazanin" panose="00000400000000000000" pitchFamily="2" charset="-78"/>
              </a:rPr>
              <a:t>Dog[] pets= new Dog[7];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fa-IR" sz="2800" cap="none" dirty="0">
                <a:latin typeface="Courier New" panose="02070309020205020404" pitchFamily="49" charset="0"/>
                <a:cs typeface="B Nazanin" panose="00000400000000000000" pitchFamily="2" charset="-78"/>
              </a:rPr>
              <a:t>یک آرایه‌ی</a:t>
            </a:r>
            <a:r>
              <a:rPr lang="en-US" sz="2800" cap="none" dirty="0">
                <a:latin typeface="Courier New" panose="02070309020205020404" pitchFamily="49" charset="0"/>
                <a:cs typeface="B Nazanin" panose="00000400000000000000" pitchFamily="2" charset="-78"/>
              </a:rPr>
              <a:t>Dog </a:t>
            </a:r>
            <a:r>
              <a:rPr lang="fa-IR" sz="2800" cap="none" dirty="0">
                <a:latin typeface="Courier New" panose="02070309020205020404" pitchFamily="49" charset="0"/>
                <a:cs typeface="B Nazanin" panose="00000400000000000000" pitchFamily="2" charset="-78"/>
              </a:rPr>
              <a:t> جدید با طول ۷ ایجاد کرده و آن را به متغیر  </a:t>
            </a:r>
            <a:r>
              <a:rPr lang="en-US" sz="2800" cap="none" dirty="0">
                <a:latin typeface="Courier New" panose="02070309020205020404" pitchFamily="49" charset="0"/>
                <a:cs typeface="B Nazanin" panose="00000400000000000000" pitchFamily="2" charset="-78"/>
              </a:rPr>
              <a:t>Pets</a:t>
            </a:r>
            <a:r>
              <a:rPr lang="fa-IR" sz="2800" cap="none" dirty="0">
                <a:latin typeface="Courier New" panose="02070309020205020404" pitchFamily="49" charset="0"/>
                <a:cs typeface="B Nazanin" panose="00000400000000000000" pitchFamily="2" charset="-78"/>
              </a:rPr>
              <a:t> تخصیص می‌دهید.</a:t>
            </a: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4" name="Content Placeholder 5">
            <a:extLst>
              <a:ext uri="{FF2B5EF4-FFF2-40B4-BE49-F238E27FC236}">
                <a16:creationId xmlns:a16="http://schemas.microsoft.com/office/drawing/2014/main" id="{16CFC83B-2F26-453F-A371-D8F0739A8AC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3917697"/>
            <a:ext cx="4922763" cy="2888727"/>
          </a:xfrm>
          <a:prstGeom prst="rect">
            <a:avLst/>
          </a:prstGeom>
          <a:noFill/>
          <a:ln>
            <a:noFill/>
          </a:ln>
        </p:spPr>
      </p:pic>
    </p:spTree>
    <p:extLst>
      <p:ext uri="{BB962C8B-B14F-4D97-AF65-F5344CB8AC3E}">
        <p14:creationId xmlns:p14="http://schemas.microsoft.com/office/powerpoint/2010/main" val="80866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96870" y="183201"/>
            <a:ext cx="11808259" cy="6116714"/>
          </a:xfrm>
        </p:spPr>
        <p:txBody>
          <a:bodyPr>
            <a:noAutofit/>
          </a:bodyPr>
          <a:lstStyle/>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اکنون اعضا در یک </a:t>
            </a:r>
            <a:r>
              <a:rPr lang="fa-IR" sz="2800" i="1" dirty="0">
                <a:latin typeface="Calibri" panose="020F0502020204030204" pitchFamily="34" charset="0"/>
                <a:ea typeface="Calibri" panose="020F0502020204030204" pitchFamily="34" charset="0"/>
                <a:cs typeface="B Nazanin" panose="00000400000000000000" pitchFamily="2" charset="-78"/>
              </a:rPr>
              <a:t>آرایه‌ی</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صرفا </a:t>
            </a:r>
            <a:r>
              <a:rPr lang="fa-IR" sz="2800" i="1" dirty="0">
                <a:latin typeface="B Ziba" panose="00000400000000000000" pitchFamily="2" charset="-78"/>
                <a:ea typeface="Calibri" panose="020F0502020204030204" pitchFamily="34" charset="0"/>
                <a:cs typeface="B Nazanin" panose="00000400000000000000" pitchFamily="2" charset="-78"/>
              </a:rPr>
              <a:t>متغیرهای</a:t>
            </a:r>
            <a:r>
              <a:rPr lang="fa-IR" sz="2800" dirty="0">
                <a:latin typeface="B Ziba" panose="00000400000000000000" pitchFamily="2" charset="-78"/>
                <a:ea typeface="Calibri" panose="020F0502020204030204" pitchFamily="34" charset="0"/>
                <a:cs typeface="B Nazanin" panose="00000400000000000000" pitchFamily="2" charset="-78"/>
              </a:rPr>
              <a:t> مرجع</a:t>
            </a:r>
            <a:r>
              <a:rPr lang="fa-IR" sz="2800" dirty="0">
                <a:latin typeface="Calibri" panose="020F0502020204030204" pitchFamily="34" charset="0"/>
                <a:ea typeface="Calibri" panose="020F0502020204030204" pitchFamily="34" charset="0"/>
                <a:cs typeface="B Nazanin" panose="00000400000000000000" pitchFamily="2" charset="-78"/>
              </a:rPr>
              <a:t> </a:t>
            </a:r>
            <a:r>
              <a:rPr lang="en-US" sz="2800" dirty="0">
                <a:latin typeface="Baskerville Old Face" panose="02020602080505020303" pitchFamily="18" charset="0"/>
              </a:rPr>
              <a:t>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هستند. ما همچنان به خود</a:t>
            </a:r>
            <a:r>
              <a:rPr lang="en-US" sz="2800" dirty="0">
                <a:latin typeface="Baskerville Old Face" panose="02020602080505020303" pitchFamily="18" charset="0"/>
              </a:rPr>
              <a:t>D</a:t>
            </a:r>
            <a:r>
              <a:rPr lang="en-US" sz="2800" cap="none" dirty="0">
                <a:latin typeface="Baskerville Old Face" panose="02020602080505020303" pitchFamily="18" charset="0"/>
              </a:rPr>
              <a:t>og </a:t>
            </a:r>
            <a:r>
              <a:rPr lang="fa-IR" sz="2800" dirty="0">
                <a:latin typeface="Calibri" panose="020F0502020204030204" pitchFamily="34" charset="0"/>
                <a:ea typeface="Calibri" panose="020F0502020204030204" pitchFamily="34" charset="0"/>
                <a:cs typeface="B Nazanin" panose="00000400000000000000" pitchFamily="2" charset="-78"/>
              </a:rPr>
              <a:t>ها نیازمندیم! </a:t>
            </a: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B Ziba" panose="00000400000000000000" pitchFamily="2" charset="-78"/>
                <a:ea typeface="Calibri" panose="020F0502020204030204" pitchFamily="34" charset="0"/>
                <a:cs typeface="B Nazanin" panose="00000400000000000000" pitchFamily="2" charset="-78"/>
              </a:rPr>
              <a:t>ایجاد </a:t>
            </a:r>
            <a:r>
              <a:rPr lang="fa-IR" sz="2800" dirty="0">
                <a:latin typeface="Calibri" panose="020F0502020204030204" pitchFamily="34" charset="0"/>
                <a:ea typeface="Calibri" panose="020F0502020204030204" pitchFamily="34" charset="0"/>
                <a:cs typeface="B Nazanin" panose="00000400000000000000" pitchFamily="2" charset="-78"/>
              </a:rPr>
              <a:t>اشیای</a:t>
            </a:r>
            <a:r>
              <a:rPr lang="en-US" sz="2800" dirty="0">
                <a:latin typeface="Baskerville Old Face" panose="02020602080505020303" pitchFamily="18" charset="0"/>
              </a:rPr>
              <a:t> D</a:t>
            </a:r>
            <a:r>
              <a:rPr lang="en-US" sz="2800" cap="none" dirty="0">
                <a:latin typeface="Baskerville Old Face" panose="02020602080505020303" pitchFamily="18" charset="0"/>
              </a:rPr>
              <a:t>og</a:t>
            </a:r>
            <a:r>
              <a:rPr lang="en-US" sz="2800" dirty="0">
                <a:latin typeface="B Ziba" panose="00000400000000000000" pitchFamily="2" charset="-78"/>
                <a:ea typeface="Calibri" panose="020F0502020204030204" pitchFamily="34" charset="0"/>
                <a:cs typeface="B Nazanin" panose="00000400000000000000" pitchFamily="2" charset="-78"/>
              </a:rPr>
              <a:t> </a:t>
            </a:r>
            <a:r>
              <a:rPr lang="fa-IR" sz="2800" dirty="0">
                <a:latin typeface="B Ziba" panose="00000400000000000000" pitchFamily="2" charset="-78"/>
                <a:ea typeface="Calibri" panose="020F0502020204030204" pitchFamily="34" charset="0"/>
                <a:cs typeface="B Nazanin" panose="00000400000000000000" pitchFamily="2" charset="-78"/>
              </a:rPr>
              <a:t> جدید و تخصیص آن‌ها به اعضای آرایه:</a:t>
            </a:r>
          </a:p>
          <a:p>
            <a:pPr marL="0" indent="0" algn="just">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Pets[0] = new Dog(); </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marR="0" indent="0" algn="l">
              <a:lnSpc>
                <a:spcPct val="107000"/>
              </a:lnSpc>
              <a:spcBef>
                <a:spcPts val="0"/>
              </a:spcBef>
              <a:spcAft>
                <a:spcPts val="800"/>
              </a:spcAft>
              <a:buNone/>
            </a:pPr>
            <a:r>
              <a:rPr lang="en-US" sz="2800" b="1" cap="none" dirty="0">
                <a:latin typeface="Courier New" panose="02070309020205020404" pitchFamily="49" charset="0"/>
                <a:ea typeface="Calibri" panose="020F0502020204030204" pitchFamily="34" charset="0"/>
                <a:cs typeface="B Nazanin" panose="00000400000000000000" pitchFamily="2" charset="-78"/>
              </a:rPr>
              <a:t>                         Pets[1] = new Dog();</a:t>
            </a:r>
            <a:endParaRPr lang="en-US" sz="2800" cap="none"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en-US"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ar-SA" sz="2800" dirty="0">
                <a:latin typeface="Calibri" panose="020F0502020204030204" pitchFamily="34" charset="0"/>
                <a:ea typeface="Calibri" panose="020F0502020204030204" pitchFamily="34" charset="0"/>
                <a:cs typeface="B Nazanin" panose="00000400000000000000" pitchFamily="2" charset="-78"/>
              </a:rPr>
              <a:t>آرایه‌ </a:t>
            </a:r>
            <a:r>
              <a:rPr lang="fa-IR" sz="2800" dirty="0">
                <a:latin typeface="Calibri" panose="020F0502020204030204" pitchFamily="34" charset="0"/>
                <a:ea typeface="Calibri" panose="020F0502020204030204" pitchFamily="34" charset="0"/>
                <a:cs typeface="B Nazanin" panose="00000400000000000000" pitchFamily="2" charset="-78"/>
              </a:rPr>
              <a:t>خود </a:t>
            </a:r>
            <a:r>
              <a:rPr lang="ar-SA" sz="2800" dirty="0">
                <a:latin typeface="Calibri" panose="020F0502020204030204" pitchFamily="34" charset="0"/>
                <a:ea typeface="Calibri" panose="020F0502020204030204" pitchFamily="34" charset="0"/>
                <a:cs typeface="B Nazanin" panose="00000400000000000000" pitchFamily="2" charset="-78"/>
              </a:rPr>
              <a:t>همیشه </a:t>
            </a:r>
            <a:r>
              <a:rPr lang="fa-IR" sz="2800" dirty="0">
                <a:latin typeface="Calibri" panose="020F0502020204030204" pitchFamily="34" charset="0"/>
                <a:ea typeface="Calibri" panose="020F0502020204030204" pitchFamily="34" charset="0"/>
                <a:cs typeface="B Nazanin" panose="00000400000000000000" pitchFamily="2" charset="-78"/>
              </a:rPr>
              <a:t>یک شئ</a:t>
            </a:r>
            <a:r>
              <a:rPr lang="ar-SA" sz="2800" dirty="0">
                <a:latin typeface="Calibri" panose="020F0502020204030204" pitchFamily="34" charset="0"/>
                <a:ea typeface="Calibri" panose="020F0502020204030204" pitchFamily="34" charset="0"/>
                <a:cs typeface="B Nazanin" panose="00000400000000000000" pitchFamily="2" charset="-78"/>
              </a:rPr>
              <a:t> </a:t>
            </a:r>
            <a:r>
              <a:rPr lang="fa-IR" sz="2800" dirty="0">
                <a:latin typeface="Calibri" panose="020F0502020204030204" pitchFamily="34" charset="0"/>
                <a:ea typeface="Calibri" panose="020F0502020204030204" pitchFamily="34" charset="0"/>
                <a:cs typeface="B Nazanin" panose="00000400000000000000" pitchFamily="2" charset="-78"/>
              </a:rPr>
              <a:t>است</a:t>
            </a:r>
            <a:r>
              <a:rPr lang="ar-SA" sz="2800" dirty="0">
                <a:latin typeface="Calibri" panose="020F0502020204030204" pitchFamily="34" charset="0"/>
                <a:ea typeface="Calibri" panose="020F0502020204030204" pitchFamily="34" charset="0"/>
                <a:cs typeface="B Nazanin" panose="00000400000000000000" pitchFamily="2" charset="-78"/>
              </a:rPr>
              <a:t>، خواه برای نگهداری متغیرهای اولیه یا مراجع شیء اعلان شده باشند</a:t>
            </a:r>
            <a:r>
              <a:rPr lang="fa-IR" sz="2800" dirty="0">
                <a:latin typeface="Calibri" panose="020F0502020204030204" pitchFamily="34" charset="0"/>
                <a:ea typeface="Calibri" panose="020F0502020204030204" pitchFamily="34" charset="0"/>
                <a:cs typeface="B Nazanin" panose="00000400000000000000" pitchFamily="2" charset="-78"/>
              </a:rPr>
              <a:t>.</a:t>
            </a:r>
            <a:endParaRPr lang="en-US"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en-US" sz="2800" b="1" dirty="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pic>
        <p:nvPicPr>
          <p:cNvPr id="6" name="Picture 5">
            <a:extLst>
              <a:ext uri="{FF2B5EF4-FFF2-40B4-BE49-F238E27FC236}">
                <a16:creationId xmlns:a16="http://schemas.microsoft.com/office/drawing/2014/main" id="{9627AA8E-197A-AD70-7820-8D2E32AE9220}"/>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bwMode="auto">
          <a:xfrm>
            <a:off x="96870" y="2286570"/>
            <a:ext cx="3829671" cy="3518966"/>
          </a:xfrm>
          <a:prstGeom prst="rect">
            <a:avLst/>
          </a:prstGeom>
          <a:noFill/>
          <a:ln>
            <a:noFill/>
          </a:ln>
        </p:spPr>
      </p:pic>
    </p:spTree>
    <p:extLst>
      <p:ext uri="{BB962C8B-B14F-4D97-AF65-F5344CB8AC3E}">
        <p14:creationId xmlns:p14="http://schemas.microsoft.com/office/powerpoint/2010/main" val="338762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par>
                                <p:cTn id="12" presetID="1"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4B4BFEF-7394-56A8-59E4-E29A9C2480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5553" y="806824"/>
            <a:ext cx="4497955" cy="5991261"/>
          </a:xfrm>
          <a:prstGeom prst="rect">
            <a:avLst/>
          </a:prstGeom>
        </p:spPr>
      </p:pic>
      <p:sp>
        <p:nvSpPr>
          <p:cNvPr id="5" name="Title 1">
            <a:extLst>
              <a:ext uri="{FF2B5EF4-FFF2-40B4-BE49-F238E27FC236}">
                <a16:creationId xmlns:a16="http://schemas.microsoft.com/office/drawing/2014/main" id="{42E7C53E-9514-8DCA-7B0C-33D6A15E6056}"/>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pic>
        <p:nvPicPr>
          <p:cNvPr id="8" name="Picture 7">
            <a:extLst>
              <a:ext uri="{FF2B5EF4-FFF2-40B4-BE49-F238E27FC236}">
                <a16:creationId xmlns:a16="http://schemas.microsoft.com/office/drawing/2014/main" id="{DAB2D2D2-81B9-4577-69A4-337F318A40E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3050" y="916581"/>
            <a:ext cx="4702980" cy="5881504"/>
          </a:xfrm>
          <a:prstGeom prst="rect">
            <a:avLst/>
          </a:prstGeom>
        </p:spPr>
      </p:pic>
    </p:spTree>
    <p:extLst>
      <p:ext uri="{BB962C8B-B14F-4D97-AF65-F5344CB8AC3E}">
        <p14:creationId xmlns:p14="http://schemas.microsoft.com/office/powerpoint/2010/main" val="5386222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F3471-87A2-CE7B-8E49-7B8AB92668FD}"/>
              </a:ext>
            </a:extLst>
          </p:cNvPr>
          <p:cNvSpPr>
            <a:spLocks noGrp="1"/>
          </p:cNvSpPr>
          <p:nvPr>
            <p:ph idx="1"/>
          </p:nvPr>
        </p:nvSpPr>
        <p:spPr>
          <a:xfrm>
            <a:off x="123504" y="857796"/>
            <a:ext cx="11914094" cy="3424107"/>
          </a:xfrm>
        </p:spPr>
        <p:txBody>
          <a:bodyPr>
            <a:normAutofit/>
          </a:bodyPr>
          <a:lstStyle/>
          <a:p>
            <a:pPr algn="r" rtl="1"/>
            <a:r>
              <a:rPr lang="fa-IR" sz="2400" dirty="0">
                <a:effectLst/>
                <a:latin typeface="Calibri" panose="020F0502020204030204" pitchFamily="34" charset="0"/>
                <a:ea typeface="Calibri" panose="020F0502020204030204" pitchFamily="34" charset="0"/>
                <a:cs typeface="Ramsar" pitchFamily="2" charset="-78"/>
              </a:rPr>
              <a:t>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اشیایی از کلاس </a:t>
            </a:r>
            <a:r>
              <a:rPr lang="en-US" sz="2400" cap="none" dirty="0">
                <a:effectLst/>
                <a:latin typeface="Myriad Pro" panose="020B0503030403020204" pitchFamily="34" charset="0"/>
                <a:ea typeface="Calibri" panose="020F0502020204030204" pitchFamily="34" charset="0"/>
                <a:cs typeface="Ramsar" pitchFamily="2" charset="-78"/>
              </a:rPr>
              <a:t>Movie</a:t>
            </a:r>
            <a:r>
              <a:rPr lang="en-US" sz="2400" dirty="0">
                <a:effectLst/>
                <a:latin typeface="Calibri" panose="020F0502020204030204" pitchFamily="34" charset="0"/>
                <a:ea typeface="Calibri" panose="020F0502020204030204" pitchFamily="34" charset="0"/>
                <a:cs typeface="Ramsar" pitchFamily="2" charset="-78"/>
              </a:rPr>
              <a:t> </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ایجاد کرده و از عملگر نقطه (.) برای تنظیم متغیرهای نمونه به یک مقدار خاص استفاده می‌کند. کلاس </a:t>
            </a:r>
            <a:r>
              <a:rPr lang="en-US" sz="2400" cap="none" dirty="0" err="1">
                <a:effectLst/>
                <a:latin typeface="Myriad Pro" panose="020B0503030403020204" pitchFamily="34" charset="0"/>
                <a:ea typeface="Calibri" panose="020F0502020204030204" pitchFamily="34" charset="0"/>
                <a:cs typeface="Ramsar" pitchFamily="2" charset="-78"/>
              </a:rPr>
              <a:t>MovieTestDrive</a:t>
            </a:r>
            <a:r>
              <a:rPr lang="en-US" sz="2400" cap="none" dirty="0">
                <a:effectLst/>
                <a:latin typeface="Calibri" panose="020F0502020204030204" pitchFamily="34" charset="0"/>
                <a:ea typeface="Calibri" panose="020F0502020204030204" pitchFamily="34" charset="0"/>
                <a:cs typeface="Ramsar" pitchFamily="2" charset="-78"/>
              </a:rPr>
              <a:t> </a:t>
            </a:r>
            <a:r>
              <a:rPr lang="fa-IR" sz="2400" cap="none"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همچنین متدی را بر روی یکی از اشیا فراخوانی می‌کند</a:t>
            </a:r>
            <a:r>
              <a:rPr lang="fa-IR" sz="2400" dirty="0">
                <a:effectLst/>
                <a:latin typeface="Calibri" panose="020F0502020204030204" pitchFamily="34" charset="0"/>
                <a:ea typeface="Calibri" panose="020F0502020204030204" pitchFamily="34" charset="0"/>
                <a:cs typeface="Ramsar" pitchFamily="2" charset="-78"/>
              </a:rPr>
              <a:t>. </a:t>
            </a:r>
            <a:r>
              <a:rPr lang="ar-SA" sz="2400" dirty="0">
                <a:effectLst/>
                <a:latin typeface="Calibri" panose="020F0502020204030204" pitchFamily="34" charset="0"/>
                <a:ea typeface="Calibri" panose="020F0502020204030204" pitchFamily="34" charset="0"/>
                <a:cs typeface="Ramsar" pitchFamily="2" charset="-78"/>
              </a:rPr>
              <a:t>نمودار سمت چپ را با مقادیری که سه شئ در انتهای </a:t>
            </a:r>
            <a:r>
              <a:rPr lang="en-US" sz="2400" cap="none" dirty="0">
                <a:effectLst/>
                <a:latin typeface="Myriad Pro" panose="020B0503030403020204" pitchFamily="34" charset="0"/>
                <a:ea typeface="Calibri" panose="020F0502020204030204" pitchFamily="34" charset="0"/>
                <a:cs typeface="Ramsar" pitchFamily="2" charset="-78"/>
              </a:rPr>
              <a:t>main()</a:t>
            </a:r>
            <a:r>
              <a:rPr lang="en-US" sz="2400" cap="none" dirty="0">
                <a:effectLst/>
                <a:latin typeface="Ramsar" pitchFamily="2" charset="-78"/>
                <a:ea typeface="Calibri" panose="020F0502020204030204" pitchFamily="34" charset="0"/>
                <a:cs typeface="Arial" panose="020B0604020202020204" pitchFamily="34" charset="0"/>
              </a:rPr>
              <a:t> </a:t>
            </a:r>
            <a:r>
              <a:rPr lang="fa-IR" sz="2400" cap="none" dirty="0">
                <a:effectLst/>
                <a:latin typeface="Ramsar" pitchFamily="2" charset="-78"/>
                <a:ea typeface="Calibri" panose="020F0502020204030204" pitchFamily="34" charset="0"/>
                <a:cs typeface="Arial" panose="020B0604020202020204" pitchFamily="34" charset="0"/>
              </a:rPr>
              <a:t> </a:t>
            </a:r>
            <a:r>
              <a:rPr lang="ar-SA" sz="2400" dirty="0">
                <a:effectLst/>
                <a:latin typeface="Calibri" panose="020F0502020204030204" pitchFamily="34" charset="0"/>
                <a:ea typeface="Calibri" panose="020F0502020204030204" pitchFamily="34" charset="0"/>
                <a:cs typeface="Ramsar" pitchFamily="2" charset="-78"/>
              </a:rPr>
              <a:t>دارند پرکنید.</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fa-IR" sz="2400" dirty="0"/>
          </a:p>
        </p:txBody>
      </p:sp>
      <p:pic>
        <p:nvPicPr>
          <p:cNvPr id="4" name="Picture 3">
            <a:extLst>
              <a:ext uri="{FF2B5EF4-FFF2-40B4-BE49-F238E27FC236}">
                <a16:creationId xmlns:a16="http://schemas.microsoft.com/office/drawing/2014/main" id="{2C2B931A-2A52-380C-7961-171287861310}"/>
              </a:ext>
            </a:extLst>
          </p:cNvPr>
          <p:cNvPicPr>
            <a:picLocks noChangeAspect="1"/>
          </p:cNvPicPr>
          <p:nvPr/>
        </p:nvPicPr>
        <p:blipFill>
          <a:blip r:embed="rId2">
            <a:clrChange>
              <a:clrFrom>
                <a:srgbClr val="FEFEFE"/>
              </a:clrFrom>
              <a:clrTo>
                <a:srgbClr val="FEFEFE">
                  <a:alpha val="0"/>
                </a:srgbClr>
              </a:clrTo>
            </a:clrChange>
            <a:extLst>
              <a:ext uri="{28A0092B-C50C-407E-A947-70E740481C1C}">
                <a14:useLocalDpi xmlns:a14="http://schemas.microsoft.com/office/drawing/2010/main" val="0"/>
              </a:ext>
            </a:extLst>
          </a:blip>
          <a:stretch>
            <a:fillRect/>
          </a:stretch>
        </p:blipFill>
        <p:spPr>
          <a:xfrm>
            <a:off x="6426082" y="2859487"/>
            <a:ext cx="2377239" cy="2844832"/>
          </a:xfrm>
          <a:prstGeom prst="rect">
            <a:avLst/>
          </a:prstGeom>
        </p:spPr>
      </p:pic>
      <p:pic>
        <p:nvPicPr>
          <p:cNvPr id="5" name="Picture 4">
            <a:extLst>
              <a:ext uri="{FF2B5EF4-FFF2-40B4-BE49-F238E27FC236}">
                <a16:creationId xmlns:a16="http://schemas.microsoft.com/office/drawing/2014/main" id="{D7A35F0B-E310-6083-AA59-F0359FE75FB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rot="10800000" flipH="1" flipV="1">
            <a:off x="171691" y="2423423"/>
            <a:ext cx="3999871" cy="3921981"/>
          </a:xfrm>
          <a:prstGeom prst="rect">
            <a:avLst/>
          </a:prstGeom>
        </p:spPr>
      </p:pic>
      <p:sp>
        <p:nvSpPr>
          <p:cNvPr id="6" name="Text Box 2">
            <a:extLst>
              <a:ext uri="{FF2B5EF4-FFF2-40B4-BE49-F238E27FC236}">
                <a16:creationId xmlns:a16="http://schemas.microsoft.com/office/drawing/2014/main" id="{04E399DB-24AB-60ED-93F3-6E53D1F55417}"/>
              </a:ext>
            </a:extLst>
          </p:cNvPr>
          <p:cNvSpPr txBox="1">
            <a:spLocks noChangeArrowheads="1"/>
          </p:cNvSpPr>
          <p:nvPr/>
        </p:nvSpPr>
        <p:spPr bwMode="auto">
          <a:xfrm>
            <a:off x="6080551" y="3300412"/>
            <a:ext cx="471170" cy="257175"/>
          </a:xfrm>
          <a:prstGeom prst="rect">
            <a:avLst/>
          </a:prstGeom>
          <a:noFill/>
          <a:ln w="9525">
            <a:noFill/>
            <a:miter lim="800000"/>
            <a:headEnd/>
            <a:tailEnd/>
          </a:ln>
        </p:spPr>
        <p:txBody>
          <a:bodyPr rot="0" vert="horz" wrap="square" lIns="91440" tIns="45720" rIns="91440" bIns="45720" anchor="t" anchorCtr="0">
            <a:noAutofit/>
          </a:bodyPr>
          <a:lstStyle/>
          <a:p>
            <a:pPr marL="0" marR="0" algn="r" rtl="1">
              <a:lnSpc>
                <a:spcPct val="107000"/>
              </a:lnSpc>
              <a:spcBef>
                <a:spcPts val="0"/>
              </a:spcBef>
              <a:spcAft>
                <a:spcPts val="800"/>
              </a:spcAft>
            </a:pPr>
            <a:r>
              <a:rPr lang="ar-SA" sz="900">
                <a:effectLst/>
                <a:latin typeface="Calibri" panose="020F0502020204030204" pitchFamily="34" charset="0"/>
                <a:ea typeface="Calibri" panose="020F0502020204030204" pitchFamily="34" charset="0"/>
                <a:cs typeface="2  Mitra" panose="00000400000000000000" pitchFamily="2" charset="-78"/>
              </a:rPr>
              <a:t>شئ  1</a:t>
            </a:r>
            <a:endParaRPr lang="en-US" sz="1100">
              <a:effectLst/>
              <a:latin typeface="Calibri" panose="020F0502020204030204" pitchFamily="34" charset="0"/>
              <a:ea typeface="Calibri" panose="020F0502020204030204" pitchFamily="34" charset="0"/>
              <a:cs typeface="Arial" panose="020B0604020202020204" pitchFamily="34" charset="0"/>
            </a:endParaRPr>
          </a:p>
        </p:txBody>
      </p:sp>
      <p:sp>
        <p:nvSpPr>
          <p:cNvPr id="9" name="Title 1">
            <a:extLst>
              <a:ext uri="{FF2B5EF4-FFF2-40B4-BE49-F238E27FC236}">
                <a16:creationId xmlns:a16="http://schemas.microsoft.com/office/drawing/2014/main" id="{05675C90-4BB5-B76B-ABFD-B0EB6EFD0171}"/>
              </a:ext>
            </a:extLst>
          </p:cNvPr>
          <p:cNvSpPr txBox="1">
            <a:spLocks/>
          </p:cNvSpPr>
          <p:nvPr/>
        </p:nvSpPr>
        <p:spPr>
          <a:xfrm>
            <a:off x="2048435" y="210124"/>
            <a:ext cx="8095129"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کار در کلاس (ساختن و آزمودن اشیای فیلم)</a:t>
            </a:r>
            <a:endParaRPr lang="en-US" dirty="0">
              <a:solidFill>
                <a:srgbClr val="C00000"/>
              </a:solidFill>
              <a:cs typeface="2  Titr" panose="00000700000000000000" pitchFamily="2" charset="-78"/>
            </a:endParaRPr>
          </a:p>
        </p:txBody>
      </p:sp>
    </p:spTree>
    <p:extLst>
      <p:ext uri="{BB962C8B-B14F-4D97-AF65-F5344CB8AC3E}">
        <p14:creationId xmlns:p14="http://schemas.microsoft.com/office/powerpoint/2010/main" val="18507669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262979"/>
          </a:xfrm>
          <a:prstGeom prst="rect">
            <a:avLst/>
          </a:prstGeom>
          <a:noFill/>
        </p:spPr>
        <p:txBody>
          <a:bodyPr wrap="square">
            <a:spAutoFit/>
          </a:bodyPr>
          <a:lstStyle/>
          <a:p>
            <a:pPr marL="457200" indent="-457200" algn="r" rtl="1">
              <a:buFont typeface="Arial" panose="020B0604020202020204" pitchFamily="34" charset="0"/>
              <a:buChar char="•"/>
            </a:pPr>
            <a:r>
              <a:rPr lang="fa-IR" sz="2800" dirty="0">
                <a:cs typeface="B Nazanin" panose="00000400000000000000" pitchFamily="2" charset="-78"/>
              </a:rPr>
              <a:t>قابلیت دسترسی مستقیم به مشخصه‌ها با عملگر نقطه که تاکنون انجام می داده‌ایم، یکی از بدترین گاف‌ها از دیدگاه شئ‌گراییست، از این جنبه که با این عمل داده‌هایمان را به سادگی در معرض دسترس دیگری قرار می‌داده‌ایم به طوری که هم امکان رویت و هم اصلاح آن را داشته است.</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مثلا مادامی که به سادگی تخصیص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40;</a:t>
            </a:r>
            <a:r>
              <a:rPr lang="fa-IR" sz="2800" dirty="0">
                <a:latin typeface="Courier New" panose="02070309020205020404" pitchFamily="49" charset="0"/>
                <a:cs typeface="Courier New" panose="02070309020205020404" pitchFamily="49" charset="0"/>
              </a:rPr>
              <a:t> </a:t>
            </a:r>
            <a:r>
              <a:rPr lang="fa-IR" sz="2800" dirty="0">
                <a:latin typeface="Courier New" panose="02070309020205020404" pitchFamily="49" charset="0"/>
                <a:cs typeface="B Nazanin" panose="00000400000000000000" pitchFamily="2" charset="-78"/>
              </a:rPr>
              <a:t>امکان‌پذیر باشد </a:t>
            </a:r>
            <a:r>
              <a:rPr lang="fa-IR" sz="2800" dirty="0">
                <a:cs typeface="B Nazanin" panose="00000400000000000000" pitchFamily="2" charset="-78"/>
              </a:rPr>
              <a:t>نمی‌توان از تخصیص نامعتبری مانند </a:t>
            </a:r>
            <a:r>
              <a:rPr lang="en-US" sz="2800" dirty="0" err="1">
                <a:latin typeface="Courier New" panose="02070309020205020404" pitchFamily="49" charset="0"/>
                <a:cs typeface="Courier New" panose="02070309020205020404" pitchFamily="49" charset="0"/>
              </a:rPr>
              <a:t>MyDuck.size</a:t>
            </a:r>
            <a:r>
              <a:rPr lang="en-US" sz="2800" dirty="0">
                <a:latin typeface="Courier New" panose="02070309020205020404" pitchFamily="49" charset="0"/>
                <a:cs typeface="Courier New" panose="02070309020205020404" pitchFamily="49" charset="0"/>
              </a:rPr>
              <a:t> = 0;</a:t>
            </a:r>
            <a:r>
              <a:rPr lang="fa-IR" sz="2800" dirty="0">
                <a:latin typeface="Courier New" panose="02070309020205020404" pitchFamily="49" charset="0"/>
                <a:cs typeface="Courier New" panose="02070309020205020404" pitchFamily="49" charset="0"/>
              </a:rPr>
              <a:t> </a:t>
            </a:r>
            <a:r>
              <a:rPr lang="fa-IR" sz="2800" dirty="0">
                <a:cs typeface="B Nazanin" panose="00000400000000000000" pitchFamily="2" charset="-78"/>
              </a:rPr>
              <a:t>پیشگیری نمود. </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A Hayat" panose="020B0800040000020004" pitchFamily="34" charset="-78"/>
                <a:ea typeface="A Hayat" panose="020B0800040000020004" pitchFamily="34" charset="-78"/>
                <a:cs typeface="A Hayat" panose="020B0800040000020004" pitchFamily="34" charset="-78"/>
              </a:rPr>
              <a:t>پس چه باید کرد؟!</a:t>
            </a:r>
          </a:p>
          <a:p>
            <a:pPr marL="457200" indent="-457200" algn="r" rtl="1">
              <a:buFont typeface="Arial" panose="020B0604020202020204" pitchFamily="34" charset="0"/>
              <a:buChar char="•"/>
            </a:pPr>
            <a:endParaRPr lang="fa-IR" sz="2800" dirty="0">
              <a:latin typeface="Calibri" panose="020F0502020204030204" pitchFamily="34" charset="0"/>
              <a:ea typeface="Calibri" panose="020F0502020204030204" pitchFamily="34" charset="0"/>
              <a:cs typeface="A Goldan" panose="02000400000000000000" pitchFamily="2" charset="-78"/>
            </a:endParaRPr>
          </a:p>
          <a:p>
            <a:pPr marL="457200" indent="-457200" algn="r" rtl="1">
              <a:buFont typeface="Arial" panose="020B0604020202020204" pitchFamily="34" charset="0"/>
              <a:buChar char="•"/>
            </a:pPr>
            <a:r>
              <a:rPr lang="fa-IR" sz="2800" dirty="0">
                <a:latin typeface="Calibri" panose="020F0502020204030204" pitchFamily="34" charset="0"/>
                <a:ea typeface="Calibri" panose="020F0502020204030204" pitchFamily="34" charset="0"/>
                <a:cs typeface="B Nazanin" panose="00000400000000000000" pitchFamily="2" charset="-78"/>
              </a:rPr>
              <a:t>در ادامه راه حلی طی دو مرحله پیشنهاد می‌شود.</a:t>
            </a: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3283897" y="51576"/>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گاف غیرشئ‌گرایانه!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9689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21632"/>
            <a:ext cx="12192000" cy="5693866"/>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cs typeface="B Nazanin" panose="00000400000000000000" pitchFamily="2" charset="-78"/>
              </a:rPr>
              <a:t>برای رفع این مشکل و به منظور امکان تغییر در مشخصه‌های شئ، ابتدا متدهایی برای خواندن یا تخصیص مقدار به متغیرهای نمونه‌ پیاده‌سازی می‌کنیم که به عنوان پل ارتباطی جهت دسترسی مستقیم به داده‌ها از طریق کد دیگر مورد فراخوانی قرار گیرند.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به چنین متدهایی معمولا به ترتیب </a:t>
            </a:r>
            <a:r>
              <a:rPr lang="fa-IR" sz="2800" i="1" dirty="0">
                <a:cs typeface="B Nazanin" panose="00000400000000000000" pitchFamily="2" charset="-78"/>
              </a:rPr>
              <a:t>گیرنده‌</a:t>
            </a:r>
            <a:r>
              <a:rPr lang="fa-IR" sz="2800" dirty="0">
                <a:cs typeface="B Nazanin" panose="00000400000000000000" pitchFamily="2" charset="-78"/>
              </a:rPr>
              <a:t> و </a:t>
            </a:r>
            <a:r>
              <a:rPr lang="fa-IR" sz="2800" i="1" dirty="0">
                <a:cs typeface="B Nazanin" panose="00000400000000000000" pitchFamily="2" charset="-78"/>
              </a:rPr>
              <a:t>تنظیم‌کننده‌</a:t>
            </a:r>
            <a:r>
              <a:rPr lang="fa-IR" sz="2800" dirty="0">
                <a:cs typeface="B Nazanin" panose="00000400000000000000" pitchFamily="2" charset="-78"/>
              </a:rPr>
              <a:t> (یا </a:t>
            </a:r>
            <a:r>
              <a:rPr lang="fa-IR" sz="2800" i="1" dirty="0">
                <a:cs typeface="B Nazanin" panose="00000400000000000000" pitchFamily="2" charset="-78"/>
              </a:rPr>
              <a:t>دسترسی‌یاب</a:t>
            </a:r>
            <a:r>
              <a:rPr lang="fa-IR" sz="2800" dirty="0">
                <a:cs typeface="B Nazanin" panose="00000400000000000000" pitchFamily="2" charset="-78"/>
              </a:rPr>
              <a:t> و </a:t>
            </a:r>
            <a:r>
              <a:rPr lang="fa-IR" sz="2800" i="1" dirty="0">
                <a:cs typeface="B Nazanin" panose="00000400000000000000" pitchFamily="2" charset="-78"/>
              </a:rPr>
              <a:t>تغییردهنده</a:t>
            </a:r>
            <a:r>
              <a:rPr lang="fa-IR" sz="2800" dirty="0">
                <a:cs typeface="B Nazanin" panose="00000400000000000000" pitchFamily="2" charset="-78"/>
              </a:rPr>
              <a:t>) گفته می‌شود.</a:t>
            </a: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برای مثال، اشیای </a:t>
            </a:r>
            <a:r>
              <a:rPr lang="en-US" sz="2800" dirty="0">
                <a:latin typeface="Baskerville Old Face" panose="02020602080505020303" pitchFamily="18" charset="0"/>
                <a:ea typeface="Times New Roman" panose="02020603050405020304" pitchFamily="18" charset="0"/>
                <a:cs typeface="B Nazanin" panose="00000400000000000000" pitchFamily="2" charset="-78"/>
              </a:rPr>
              <a:t>Alarm</a:t>
            </a:r>
            <a:r>
              <a:rPr lang="fa-IR" sz="2800" dirty="0">
                <a:latin typeface="Times New Roman" panose="02020603050405020304" pitchFamily="18" charset="0"/>
                <a:ea typeface="Times New Roman" panose="02020603050405020304" pitchFamily="18" charset="0"/>
                <a:cs typeface="B Nazanin" panose="00000400000000000000" pitchFamily="2" charset="-78"/>
              </a:rPr>
              <a:t> دارای یک متغیر نمونه برای در برگرفتن</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و دو متد برای گرفتن و تنظیم </a:t>
            </a:r>
            <a:r>
              <a:rPr lang="en-US" sz="2800" dirty="0">
                <a:latin typeface="Times New Roman" panose="02020603050405020304" pitchFamily="18" charset="0"/>
                <a:ea typeface="Times New Roman" panose="02020603050405020304" pitchFamily="18" charset="0"/>
                <a:cs typeface="B Nazanin" panose="00000400000000000000" pitchFamily="2" charset="-78"/>
              </a:rPr>
              <a:t> </a:t>
            </a:r>
            <a:r>
              <a:rPr lang="en-US" sz="2800" dirty="0" err="1">
                <a:latin typeface="Times New Roman" panose="02020603050405020304" pitchFamily="18" charset="0"/>
                <a:ea typeface="Times New Roman" panose="02020603050405020304" pitchFamily="18" charset="0"/>
                <a:cs typeface="B Nazanin" panose="00000400000000000000" pitchFamily="2" charset="-78"/>
              </a:rPr>
              <a:t>AlarmTime</a:t>
            </a:r>
            <a:r>
              <a:rPr lang="en-US" sz="2800" dirty="0">
                <a:latin typeface="B Nazanin" panose="00000400000000000000" pitchFamily="2" charset="-78"/>
                <a:ea typeface="Times New Roman" panose="02020603050405020304" pitchFamily="18" charset="0"/>
                <a:cs typeface="B Nazanin" panose="00000400000000000000" pitchFamily="2" charset="-78"/>
              </a:rPr>
              <a:t> </a:t>
            </a:r>
            <a:r>
              <a:rPr lang="fa-IR" sz="2800" dirty="0">
                <a:latin typeface="B Nazanin" panose="00000400000000000000" pitchFamily="2" charset="-78"/>
                <a:ea typeface="Times New Roman" panose="02020603050405020304" pitchFamily="18" charset="0"/>
                <a:cs typeface="B Nazanin" panose="00000400000000000000" pitchFamily="2" charset="-78"/>
              </a:rPr>
              <a:t> هستند.</a:t>
            </a:r>
            <a:endParaRPr lang="fa-IR" sz="2800" dirty="0">
              <a:latin typeface="Calibri" panose="020F0502020204030204" pitchFamily="34"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a:p>
            <a:pPr marL="457200" indent="-457200" algn="r" rtl="1">
              <a:buFont typeface="Arial" panose="020B0604020202020204" pitchFamily="34" charset="0"/>
              <a:buChar char="•"/>
            </a:pPr>
            <a:endParaRPr lang="fa-IR" sz="2800" dirty="0">
              <a:cs typeface="B Nazanin" panose="00000400000000000000" pitchFamily="2" charset="-78"/>
            </a:endParaRPr>
          </a:p>
        </p:txBody>
      </p:sp>
      <p:sp>
        <p:nvSpPr>
          <p:cNvPr id="3" name="Title 1">
            <a:extLst>
              <a:ext uri="{FF2B5EF4-FFF2-40B4-BE49-F238E27FC236}">
                <a16:creationId xmlns:a16="http://schemas.microsoft.com/office/drawing/2014/main" id="{2FD1FE9C-4E35-659E-881F-C9690691E774}"/>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1816952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2677656"/>
          </a:xfrm>
          <a:prstGeom prst="rect">
            <a:avLst/>
          </a:prstGeom>
          <a:noFill/>
        </p:spPr>
        <p:txBody>
          <a:bodyPr wrap="square">
            <a:spAutoFit/>
          </a:bodyPr>
          <a:lstStyle/>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یک گیرنده به عنوان یک مقدار بازگشتی، مقدار متغیر نمونه را پس می‌دهد. </a:t>
            </a: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می‌توان برای متغیر نمونه‌ی </a:t>
            </a:r>
            <a:r>
              <a:rPr lang="en-US" sz="2800" dirty="0">
                <a:effectLst/>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effectLst/>
                <a:latin typeface="Times New Roman" panose="02020603050405020304" pitchFamily="18" charset="0"/>
                <a:ea typeface="Times New Roman" panose="02020603050405020304" pitchFamily="18" charset="0"/>
                <a:cs typeface="B Nazanin" panose="00000400000000000000" pitchFamily="2" charset="-78"/>
              </a:rPr>
              <a:t> گیرنده را به شکل زیر تعریف نمود:</a:t>
            </a:r>
          </a:p>
          <a:p>
            <a:pPr marL="457200" indent="-457200" algn="r" rtl="1">
              <a:buFont typeface="Arial" panose="020B0604020202020204" pitchFamily="34" charset="0"/>
              <a:buChar char="•"/>
            </a:pPr>
            <a:endParaRPr lang="fa-IR" sz="2800" dirty="0">
              <a:effectLst/>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3" name="Title 1">
            <a:extLst>
              <a:ext uri="{FF2B5EF4-FFF2-40B4-BE49-F238E27FC236}">
                <a16:creationId xmlns:a16="http://schemas.microsoft.com/office/drawing/2014/main" id="{4FEEE2CA-0B52-18F7-BBE6-4C613EFB897A}"/>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
        <p:nvSpPr>
          <p:cNvPr id="4" name="Text Box 14">
            <a:extLst>
              <a:ext uri="{FF2B5EF4-FFF2-40B4-BE49-F238E27FC236}">
                <a16:creationId xmlns:a16="http://schemas.microsoft.com/office/drawing/2014/main" id="{C5B503DA-6476-5746-D9A5-CC1BB5D00142}"/>
              </a:ext>
            </a:extLst>
          </p:cNvPr>
          <p:cNvSpPr txBox="1">
            <a:spLocks noChangeArrowheads="1"/>
          </p:cNvSpPr>
          <p:nvPr/>
        </p:nvSpPr>
        <p:spPr bwMode="auto">
          <a:xfrm>
            <a:off x="439272" y="3097306"/>
            <a:ext cx="7126941" cy="1673087"/>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getSize</a:t>
            </a:r>
            <a:r>
              <a:rPr lang="en-US" sz="2800" b="1" dirty="0">
                <a:effectLst/>
                <a:latin typeface="Courier New" panose="02070309020205020404" pitchFamily="49"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return size;</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262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5253F90-ADA6-9B9F-DFF7-2C0351728565}"/>
              </a:ext>
            </a:extLst>
          </p:cNvPr>
          <p:cNvSpPr txBox="1"/>
          <p:nvPr/>
        </p:nvSpPr>
        <p:spPr>
          <a:xfrm>
            <a:off x="0" y="995083"/>
            <a:ext cx="12030634" cy="3108543"/>
          </a:xfrm>
          <a:prstGeom prst="rect">
            <a:avLst/>
          </a:prstGeom>
          <a:noFill/>
        </p:spPr>
        <p:txBody>
          <a:bodyPr wrap="square">
            <a:spAutoFit/>
          </a:bodyPr>
          <a:lstStyle/>
          <a:p>
            <a:pPr marL="457200" indent="-457200" algn="r" rtl="1">
              <a:buFont typeface="Arial" panose="020B0604020202020204" pitchFamily="34" charset="0"/>
              <a:buChar char="•"/>
            </a:pPr>
            <a:endParaRPr lang="fa-IR" sz="2800" dirty="0">
              <a:latin typeface="Times New Roman" panose="02020603050405020304" pitchFamily="18" charset="0"/>
              <a:ea typeface="Times New Roman" panose="02020603050405020304" pitchFamily="18" charset="0"/>
              <a:cs typeface="B Nazanin" panose="00000400000000000000" pitchFamily="2" charset="-78"/>
            </a:endParaRPr>
          </a:p>
          <a:p>
            <a:pPr marL="457200" indent="-457200" algn="r" rtl="1">
              <a:buFont typeface="Arial" panose="020B0604020202020204" pitchFamily="34" charset="0"/>
              <a:buChar char="•"/>
            </a:pPr>
            <a:r>
              <a:rPr lang="fa-IR" sz="2800" dirty="0">
                <a:latin typeface="Baskerville Old Face" panose="02020602080505020303" pitchFamily="18" charset="0"/>
                <a:cs typeface="B Nazanin" panose="00000400000000000000" pitchFamily="2" charset="-78"/>
              </a:rPr>
              <a:t>می‌توانیم</a:t>
            </a:r>
            <a:r>
              <a:rPr lang="ar-SA" sz="2800" dirty="0">
                <a:effectLst/>
                <a:latin typeface="Calibri" panose="020F0502020204030204" pitchFamily="34" charset="0"/>
                <a:ea typeface="Calibri" panose="020F0502020204030204" pitchFamily="34" charset="0"/>
                <a:cs typeface="B Nazanin" panose="00000400000000000000" pitchFamily="2" charset="-78"/>
              </a:rPr>
              <a:t> با وادار کردن </a:t>
            </a:r>
            <a:r>
              <a:rPr lang="fa-IR" sz="2800" dirty="0">
                <a:effectLst/>
                <a:latin typeface="Calibri" panose="020F0502020204030204" pitchFamily="34" charset="0"/>
                <a:ea typeface="Calibri" panose="020F0502020204030204" pitchFamily="34" charset="0"/>
                <a:cs typeface="B Nazanin" panose="00000400000000000000" pitchFamily="2" charset="-78"/>
              </a:rPr>
              <a:t>سایرین </a:t>
            </a:r>
            <a:r>
              <a:rPr lang="ar-SA" sz="2800" dirty="0">
                <a:effectLst/>
                <a:latin typeface="Calibri" panose="020F0502020204030204" pitchFamily="34" charset="0"/>
                <a:ea typeface="Calibri" panose="020F0502020204030204" pitchFamily="34" charset="0"/>
                <a:cs typeface="B Nazanin" panose="00000400000000000000" pitchFamily="2" charset="-78"/>
              </a:rPr>
              <a:t>به فراخوانی </a:t>
            </a:r>
            <a:r>
              <a:rPr lang="fa-IR" sz="2800" dirty="0">
                <a:latin typeface="Baskerville Old Face" panose="02020602080505020303" pitchFamily="18" charset="0"/>
                <a:cs typeface="B Nazanin" panose="00000400000000000000" pitchFamily="2" charset="-78"/>
              </a:rPr>
              <a:t>متدی به نام</a:t>
            </a:r>
            <a:r>
              <a:rPr lang="ar-SA" sz="2800" dirty="0">
                <a:effectLst/>
                <a:latin typeface="Calibri" panose="020F0502020204030204" pitchFamily="34" charset="0"/>
                <a:ea typeface="Calibri" panose="020F0502020204030204" pitchFamily="34" charset="0"/>
                <a:cs typeface="B Nazanin" panose="00000400000000000000" pitchFamily="2" charset="-78"/>
              </a:rPr>
              <a:t> تنظیم‌کننده</a:t>
            </a:r>
            <a:r>
              <a:rPr lang="fa-IR" sz="2800" dirty="0">
                <a:effectLst/>
                <a:latin typeface="Calibri" panose="020F0502020204030204" pitchFamily="34" charset="0"/>
                <a:ea typeface="Calibri" panose="020F0502020204030204" pitchFamily="34" charset="0"/>
                <a:cs typeface="B Nazanin" panose="00000400000000000000" pitchFamily="2" charset="-78"/>
              </a:rPr>
              <a:t>‌</a:t>
            </a:r>
            <a:r>
              <a:rPr lang="fa-IR" sz="2800" dirty="0">
                <a:effectLst/>
                <a:latin typeface="Courier New" panose="02070309020205020404" pitchFamily="49" charset="0"/>
                <a:ea typeface="Calibri" panose="020F0502020204030204" pitchFamily="34" charset="0"/>
                <a:cs typeface="B Nazanin" panose="00000400000000000000" pitchFamily="2" charset="-78"/>
              </a:rPr>
              <a:t>، </a:t>
            </a:r>
            <a:r>
              <a:rPr lang="fa-IR" sz="2800" dirty="0">
                <a:cs typeface="B Nazanin" panose="00000400000000000000" pitchFamily="2" charset="-78"/>
              </a:rPr>
              <a:t>از تنظیم غیرمعتبر اندازه‌ی شئ </a:t>
            </a:r>
            <a:r>
              <a:rPr lang="en-US" sz="2800" dirty="0">
                <a:latin typeface="Baskerville Old Face" panose="02020602080505020303" pitchFamily="18" charset="0"/>
                <a:cs typeface="B Nazanin" panose="00000400000000000000" pitchFamily="2" charset="-78"/>
              </a:rPr>
              <a:t>Duck </a:t>
            </a:r>
            <a:r>
              <a:rPr lang="fa-IR" sz="2800" dirty="0">
                <a:latin typeface="Baskerville Old Face" panose="02020602080505020303" pitchFamily="18" charset="0"/>
                <a:cs typeface="B Nazanin" panose="00000400000000000000" pitchFamily="2" charset="-78"/>
              </a:rPr>
              <a:t> </a:t>
            </a:r>
            <a:r>
              <a:rPr lang="fa-IR" sz="2800" dirty="0">
                <a:cs typeface="B Nazanin" panose="00000400000000000000" pitchFamily="2" charset="-78"/>
              </a:rPr>
              <a:t>جلوگیری نماییم.</a:t>
            </a: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endParaRPr lang="fa-IR" sz="2800" dirty="0">
              <a:effectLst/>
              <a:latin typeface="Courier New" panose="02070309020205020404" pitchFamily="49" charset="0"/>
              <a:ea typeface="Calibri" panose="020F0502020204030204" pitchFamily="34" charset="0"/>
              <a:cs typeface="B Nazanin" panose="00000400000000000000" pitchFamily="2" charset="-78"/>
            </a:endParaRPr>
          </a:p>
          <a:p>
            <a:pPr marL="457200" indent="-457200" algn="r" rtl="1">
              <a:buFont typeface="Arial" panose="020B0604020202020204" pitchFamily="34" charset="0"/>
              <a:buChar char="•"/>
            </a:pPr>
            <a:r>
              <a:rPr lang="fa-IR" sz="2800" dirty="0">
                <a:latin typeface="Times New Roman" panose="02020603050405020304" pitchFamily="18" charset="0"/>
                <a:ea typeface="Times New Roman" panose="02020603050405020304" pitchFamily="18" charset="0"/>
                <a:cs typeface="B Nazanin" panose="00000400000000000000" pitchFamily="2" charset="-78"/>
              </a:rPr>
              <a:t>در کلاس </a:t>
            </a:r>
            <a:r>
              <a:rPr lang="en-US" sz="2800" dirty="0">
                <a:latin typeface="Times New Roman" panose="02020603050405020304" pitchFamily="18" charset="0"/>
                <a:ea typeface="Times New Roman" panose="02020603050405020304" pitchFamily="18" charset="0"/>
                <a:cs typeface="B Nazanin" panose="00000400000000000000" pitchFamily="2" charset="-78"/>
              </a:rPr>
              <a:t>Duck</a:t>
            </a:r>
            <a:r>
              <a:rPr lang="fa-IR" sz="2800" dirty="0">
                <a:latin typeface="Times New Roman" panose="02020603050405020304" pitchFamily="18" charset="0"/>
                <a:ea typeface="Times New Roman" panose="02020603050405020304" pitchFamily="18" charset="0"/>
                <a:cs typeface="B Nazanin" panose="00000400000000000000" pitchFamily="2" charset="-78"/>
              </a:rPr>
              <a:t> می‌توان متغیر نمونه‌ی </a:t>
            </a:r>
            <a:r>
              <a:rPr lang="en-US" sz="2800" dirty="0">
                <a:latin typeface="Times New Roman" panose="02020603050405020304" pitchFamily="18" charset="0"/>
                <a:ea typeface="Times New Roman" panose="02020603050405020304" pitchFamily="18" charset="0"/>
                <a:cs typeface="B Nazanin" panose="00000400000000000000" pitchFamily="2" charset="-78"/>
              </a:rPr>
              <a:t>size</a:t>
            </a:r>
            <a:r>
              <a:rPr lang="fa-IR" sz="2800" dirty="0">
                <a:latin typeface="Times New Roman" panose="02020603050405020304" pitchFamily="18" charset="0"/>
                <a:ea typeface="Times New Roman" panose="02020603050405020304" pitchFamily="18" charset="0"/>
                <a:cs typeface="B Nazanin" panose="00000400000000000000" pitchFamily="2" charset="-78"/>
              </a:rPr>
              <a:t> را مثلا به شکل زیر تنظیم نمود:</a:t>
            </a:r>
          </a:p>
          <a:p>
            <a:pPr marL="457200" indent="-457200" algn="r" rtl="1">
              <a:buFont typeface="Arial" panose="020B0604020202020204" pitchFamily="34" charset="0"/>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ext Box 14">
            <a:extLst>
              <a:ext uri="{FF2B5EF4-FFF2-40B4-BE49-F238E27FC236}">
                <a16:creationId xmlns:a16="http://schemas.microsoft.com/office/drawing/2014/main" id="{6D9252BA-1081-6879-9313-8C7BD246331F}"/>
              </a:ext>
            </a:extLst>
          </p:cNvPr>
          <p:cNvSpPr txBox="1">
            <a:spLocks noChangeArrowheads="1"/>
          </p:cNvSpPr>
          <p:nvPr/>
        </p:nvSpPr>
        <p:spPr bwMode="auto">
          <a:xfrm>
            <a:off x="403413" y="3805518"/>
            <a:ext cx="7126941" cy="2800318"/>
          </a:xfrm>
          <a:prstGeom prst="rect">
            <a:avLst/>
          </a:prstGeom>
          <a:noFill/>
          <a:ln>
            <a:noFill/>
          </a:ln>
        </p:spPr>
        <p:txBody>
          <a:bodyPr rot="0" vert="horz" wrap="square" lIns="91440" tIns="45720" rIns="91440" bIns="45720" anchor="t" anchorCtr="0" upright="1">
            <a:spAutoFit/>
          </a:bodyPr>
          <a:lstStyle/>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public void </a:t>
            </a:r>
            <a:r>
              <a:rPr lang="en-US" sz="2800" b="1" dirty="0" err="1">
                <a:effectLst/>
                <a:latin typeface="Courier New" panose="02070309020205020404" pitchFamily="49" charset="0"/>
                <a:ea typeface="Calibri" panose="020F0502020204030204" pitchFamily="34" charset="0"/>
                <a:cs typeface="Arial" panose="020B0604020202020204" pitchFamily="34" charset="0"/>
              </a:rPr>
              <a:t>setSize</a:t>
            </a:r>
            <a:r>
              <a:rPr lang="en-US" sz="2800" b="1" dirty="0">
                <a:effectLst/>
                <a:latin typeface="Courier New" panose="02070309020205020404" pitchFamily="49" charset="0"/>
                <a:ea typeface="Calibri" panose="020F0502020204030204" pitchFamily="34" charset="0"/>
                <a:cs typeface="Arial" panose="020B0604020202020204" pitchFamily="34" charset="0"/>
              </a:rPr>
              <a:t>(int s)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if (s &gt; 5)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size = s;</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07000"/>
              </a:lnSpc>
              <a:spcBef>
                <a:spcPts val="0"/>
              </a:spcBef>
              <a:spcAft>
                <a:spcPts val="800"/>
              </a:spcAft>
            </a:pPr>
            <a:r>
              <a:rPr lang="en-US" sz="2800" b="1" dirty="0">
                <a:effectLst/>
                <a:latin typeface="Courier New" panose="02070309020205020404" pitchFamily="49"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 name="Title 1">
            <a:extLst>
              <a:ext uri="{FF2B5EF4-FFF2-40B4-BE49-F238E27FC236}">
                <a16:creationId xmlns:a16="http://schemas.microsoft.com/office/drawing/2014/main" id="{4FEEE2CA-0B52-18F7-BBE6-4C613EFB897A}"/>
              </a:ext>
            </a:extLst>
          </p:cNvPr>
          <p:cNvSpPr txBox="1">
            <a:spLocks/>
          </p:cNvSpPr>
          <p:nvPr/>
        </p:nvSpPr>
        <p:spPr>
          <a:xfrm>
            <a:off x="1640540" y="51576"/>
            <a:ext cx="962809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تدبیر شئ‌گرایانه با استفاده از گیرنده‌ها و تنظیم کننده‌ها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4231147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2E98787-06BF-1B50-5F6E-8B68072DA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658863" y="962775"/>
            <a:ext cx="3369301" cy="5736166"/>
          </a:xfrm>
          <a:prstGeom prst="rect">
            <a:avLst/>
          </a:prstGeom>
        </p:spPr>
      </p:pic>
      <p:pic>
        <p:nvPicPr>
          <p:cNvPr id="7" name="Picture 6">
            <a:extLst>
              <a:ext uri="{FF2B5EF4-FFF2-40B4-BE49-F238E27FC236}">
                <a16:creationId xmlns:a16="http://schemas.microsoft.com/office/drawing/2014/main" id="{FDD870A0-D00D-71A3-87B9-689E7DA4E6EA}"/>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72177" y="2294966"/>
            <a:ext cx="4229363" cy="3321090"/>
          </a:xfrm>
          <a:prstGeom prst="rect">
            <a:avLst/>
          </a:prstGeom>
        </p:spPr>
      </p:pic>
      <p:pic>
        <p:nvPicPr>
          <p:cNvPr id="3" name="Picture 2">
            <a:extLst>
              <a:ext uri="{FF2B5EF4-FFF2-40B4-BE49-F238E27FC236}">
                <a16:creationId xmlns:a16="http://schemas.microsoft.com/office/drawing/2014/main" id="{1F71994B-84A5-BA48-FFE7-C465027B20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460" y="862113"/>
            <a:ext cx="4073378" cy="6045066"/>
          </a:xfrm>
          <a:prstGeom prst="rect">
            <a:avLst/>
          </a:prstGeom>
        </p:spPr>
      </p:pic>
      <p:sp>
        <p:nvSpPr>
          <p:cNvPr id="2" name="Title 1">
            <a:extLst>
              <a:ext uri="{FF2B5EF4-FFF2-40B4-BE49-F238E27FC236}">
                <a16:creationId xmlns:a16="http://schemas.microsoft.com/office/drawing/2014/main" id="{EE5FE76F-93D1-EEBA-059A-267B292644B4}"/>
              </a:ext>
            </a:extLst>
          </p:cNvPr>
          <p:cNvSpPr txBox="1">
            <a:spLocks/>
          </p:cNvSpPr>
          <p:nvPr/>
        </p:nvSpPr>
        <p:spPr>
          <a:xfrm>
            <a:off x="778743" y="56347"/>
            <a:ext cx="1063451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مثال کلاس گیتار به همراه متدهای گیرنده و تنظیم کننده</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394055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28600" y="896471"/>
            <a:ext cx="11734800" cy="5611906"/>
          </a:xfrm>
        </p:spPr>
        <p:txBody>
          <a:bodyPr>
            <a:normAutofit/>
          </a:bodyPr>
          <a:lstStyle/>
          <a:p>
            <a:pPr marL="0" marR="0" algn="just" rtl="1">
              <a:lnSpc>
                <a:spcPct val="115000"/>
              </a:lnSpc>
              <a:spcBef>
                <a:spcPts val="0"/>
              </a:spcBef>
              <a:spcAft>
                <a:spcPts val="1000"/>
              </a:spcAft>
            </a:pPr>
            <a:r>
              <a:rPr lang="fa-IR" b="1" dirty="0">
                <a:effectLst/>
                <a:latin typeface="Calibri" panose="020F0502020204030204" pitchFamily="34" charset="0"/>
                <a:ea typeface="Calibri" panose="020F0502020204030204" pitchFamily="34" charset="0"/>
                <a:cs typeface="B Nazanin" panose="00000400000000000000" pitchFamily="2" charset="-78"/>
              </a:rPr>
              <a:t>تعدیل‌کننده‌ی دسترسی:</a:t>
            </a:r>
            <a:r>
              <a:rPr lang="fa-IR" dirty="0">
                <a:effectLst/>
                <a:latin typeface="Calibri" panose="020F0502020204030204" pitchFamily="34" charset="0"/>
                <a:ea typeface="Calibri" panose="020F0502020204030204" pitchFamily="34" charset="0"/>
                <a:cs typeface="B Nazanin" panose="00000400000000000000" pitchFamily="2" charset="-78"/>
              </a:rPr>
              <a:t> کلیدواژه‌ایست که با استفاده از آن می‌توان سطح دسترسی‌پذیری یک کلاس و متدها و مشخصه‌های آن را تعیین نمود.</a:t>
            </a:r>
          </a:p>
          <a:p>
            <a:pPr marL="0" marR="0"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algn="r" rtl="1"/>
            <a:r>
              <a:rPr lang="fa-IR" dirty="0">
                <a:effectLst/>
                <a:latin typeface="Calibri" panose="020F0502020204030204" pitchFamily="34" charset="0"/>
                <a:ea typeface="Calibri" panose="020F0502020204030204" pitchFamily="34" charset="0"/>
                <a:cs typeface="B Nazanin" panose="00000400000000000000" pitchFamily="2" charset="-78"/>
              </a:rPr>
              <a:t>در زبان </a:t>
            </a:r>
            <a:r>
              <a:rPr lang="en-US" dirty="0">
                <a:effectLst/>
                <a:latin typeface="Times New Roman" panose="02020603050405020304" pitchFamily="18" charset="0"/>
                <a:ea typeface="Calibri" panose="020F0502020204030204" pitchFamily="34" charset="0"/>
                <a:cs typeface="B Nazanin" panose="00000400000000000000" pitchFamily="2" charset="-78"/>
              </a:rPr>
              <a:t>Java</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چهار سطح دسترسی و سه تعدیل کننده‌ی دسترسی وجود دارد.</a:t>
            </a: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سه تعدیل کننده دسترسی از این جهت است که</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حالت پیش‌فرض، وقتی از هیچ تعدیل کننده دسترسی استفاده نکنیم،</a:t>
            </a:r>
            <a:r>
              <a:rPr lang="ar-SA"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t>
            </a:r>
            <a:r>
              <a:rPr lang="en-US"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یکی از چهار سطح دسترسی است اعمال می‌شود. </a:t>
            </a:r>
          </a:p>
          <a:p>
            <a:pPr algn="r" rtl="1"/>
            <a:endParaRPr lang="fa-IR" dirty="0">
              <a:solidFill>
                <a:srgbClr val="000000"/>
              </a:solidFill>
              <a:latin typeface="Times New Roman" panose="02020603050405020304" pitchFamily="18" charset="0"/>
              <a:cs typeface="B Nazanin" panose="00000400000000000000" pitchFamily="2" charset="-78"/>
            </a:endParaRPr>
          </a:p>
          <a:p>
            <a:pPr algn="r" rtl="1"/>
            <a:r>
              <a:rPr lang="fa-IR" dirty="0">
                <a:cs typeface="B Nazanin" panose="00000400000000000000" pitchFamily="2" charset="-78"/>
              </a:rPr>
              <a:t>در ادامه سطوح دسترسی را به ترتیب میزان محدودکنندگی از کم‌ترین به بیش ترین معرفی می‌نماییم.</a:t>
            </a:r>
          </a:p>
          <a:p>
            <a:pPr algn="r" rtl="1"/>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448235" y="51576"/>
            <a:ext cx="1082040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 تعدیل کننده‌ی دسترسی</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1192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EAEC3-1614-2422-D94A-C242440045CF}"/>
              </a:ext>
            </a:extLst>
          </p:cNvPr>
          <p:cNvSpPr>
            <a:spLocks noGrp="1"/>
          </p:cNvSpPr>
          <p:nvPr>
            <p:ph idx="1"/>
          </p:nvPr>
        </p:nvSpPr>
        <p:spPr>
          <a:xfrm>
            <a:off x="177553" y="656948"/>
            <a:ext cx="11594237" cy="6116714"/>
          </a:xfrm>
        </p:spPr>
        <p:txBody>
          <a:bodyPr>
            <a:noAutofit/>
          </a:bodyPr>
          <a:lstStyle/>
          <a:p>
            <a:pPr marL="0" indent="0" algn="just" rtl="1">
              <a:lnSpc>
                <a:spcPct val="107000"/>
              </a:lnSpc>
              <a:spcBef>
                <a:spcPts val="0"/>
              </a:spcBef>
              <a:spcAft>
                <a:spcPts val="800"/>
              </a:spcAft>
              <a:buNone/>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effectLst/>
                <a:latin typeface="Calibri" panose="020F0502020204030204" pitchFamily="34" charset="0"/>
                <a:ea typeface="Calibri" panose="020F0502020204030204" pitchFamily="34" charset="0"/>
                <a:cs typeface="B Nazanin" panose="00000400000000000000" pitchFamily="2" charset="-78"/>
              </a:rPr>
              <a:t>با تعریف متغیر آرایه‌ای </a:t>
            </a:r>
            <a:r>
              <a:rPr lang="en-US" sz="2800" cap="none" dirty="0">
                <a:latin typeface="Courier New" panose="02070309020205020404" pitchFamily="49" charset="0"/>
                <a:cs typeface="Courier New" panose="02070309020205020404" pitchFamily="49" charset="0"/>
              </a:rPr>
              <a:t>int[] </a:t>
            </a:r>
            <a:r>
              <a:rPr lang="en-US" sz="2800" cap="none" dirty="0" err="1">
                <a:latin typeface="Courier New" panose="02070309020205020404" pitchFamily="49" charset="0"/>
                <a:cs typeface="Courier New" panose="02070309020205020404" pitchFamily="49" charset="0"/>
              </a:rPr>
              <a:t>nums</a:t>
            </a:r>
            <a:r>
              <a:rPr lang="en-US" sz="2800" cap="none" dirty="0">
                <a:latin typeface="Courier New" panose="02070309020205020404" pitchFamily="49" charset="0"/>
                <a:cs typeface="Courier New" panose="02070309020205020404" pitchFamily="49" charset="0"/>
              </a:rPr>
              <a:t> = new int[7];</a:t>
            </a:r>
            <a:r>
              <a:rPr lang="fa-IR" sz="2800" dirty="0">
                <a:effectLst/>
                <a:latin typeface="Calibri" panose="020F0502020204030204" pitchFamily="34" charset="0"/>
                <a:ea typeface="Calibri" panose="020F0502020204030204" pitchFamily="34" charset="0"/>
                <a:cs typeface="B Nazanin" panose="00000400000000000000" pitchFamily="2" charset="-78"/>
              </a:rPr>
              <a:t>، </a:t>
            </a:r>
            <a:r>
              <a:rPr lang="en-US" sz="2800" cap="none" dirty="0" err="1">
                <a:latin typeface="Courier New" panose="02070309020205020404" pitchFamily="49" charset="0"/>
                <a:cs typeface="Courier New" panose="02070309020205020404" pitchFamily="49" charset="0"/>
              </a:rPr>
              <a:t>nums</a:t>
            </a:r>
            <a:r>
              <a:rPr lang="fa-IR" sz="2800" dirty="0">
                <a:effectLst/>
                <a:latin typeface="Calibri" panose="020F0502020204030204" pitchFamily="34" charset="0"/>
                <a:ea typeface="Calibri" panose="020F0502020204030204" pitchFamily="34" charset="0"/>
                <a:cs typeface="B Nazanin" panose="00000400000000000000" pitchFamily="2" charset="-78"/>
              </a:rPr>
              <a:t> شامل آدرس حافظه، یعنی آدرس اولین سلول دنباله‌ی مکان‌های ذخیره‌سازی آرایه است.</a:t>
            </a:r>
            <a:endParaRPr lang="fa-IR" sz="2800"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indent="0" algn="just" rtl="1">
              <a:lnSpc>
                <a:spcPct val="107000"/>
              </a:lnSpc>
              <a:spcBef>
                <a:spcPts val="0"/>
              </a:spcBef>
              <a:spcAft>
                <a:spcPts val="800"/>
              </a:spcAft>
              <a:buNone/>
            </a:pPr>
            <a:endParaRPr lang="fa-IR" sz="2800" dirty="0">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r>
              <a:rPr lang="fa-IR" sz="2800" dirty="0">
                <a:latin typeface="Calibri" panose="020F0502020204030204" pitchFamily="34" charset="0"/>
                <a:ea typeface="Calibri" panose="020F0502020204030204" pitchFamily="34" charset="0"/>
                <a:cs typeface="B Nazanin" panose="00000400000000000000" pitchFamily="2" charset="-78"/>
              </a:rPr>
              <a:t>مرجع آرایه توسط سیستم برای دسترسی به اولین سلول ذخیره‌سازی یک آرایه مورد استفاده قرار می‌گیرد.</a:t>
            </a:r>
          </a:p>
          <a:p>
            <a:pPr algn="just" rtl="1">
              <a:lnSpc>
                <a:spcPct val="107000"/>
              </a:lnSpc>
              <a:spcBef>
                <a:spcPts val="0"/>
              </a:spcBef>
              <a:spcAft>
                <a:spcPts val="800"/>
              </a:spcAft>
            </a:pPr>
            <a:endParaRPr lang="en-US" sz="2800" b="1" dirty="0"/>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algn="just" rtl="1">
              <a:lnSpc>
                <a:spcPct val="107000"/>
              </a:lnSpc>
              <a:spcBef>
                <a:spcPts val="0"/>
              </a:spcBef>
              <a:spcAft>
                <a:spcPts val="800"/>
              </a:spcAft>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38F36231-7B4C-F015-6D6A-6CC51041BE45}"/>
              </a:ext>
            </a:extLst>
          </p:cNvPr>
          <p:cNvSpPr txBox="1">
            <a:spLocks/>
          </p:cNvSpPr>
          <p:nvPr/>
        </p:nvSpPr>
        <p:spPr>
          <a:xfrm>
            <a:off x="3283897" y="328742"/>
            <a:ext cx="514379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آرایه به عنوان شئ</a:t>
            </a:r>
            <a:endParaRPr lang="en-US" sz="3600" dirty="0">
              <a:solidFill>
                <a:srgbClr val="C00000"/>
              </a:solidFill>
              <a:cs typeface="2  Titr" panose="00000700000000000000" pitchFamily="2" charset="-78"/>
            </a:endParaRPr>
          </a:p>
        </p:txBody>
      </p:sp>
      <p:sp>
        <p:nvSpPr>
          <p:cNvPr id="5" name="Text Box 2">
            <a:extLst>
              <a:ext uri="{FF2B5EF4-FFF2-40B4-BE49-F238E27FC236}">
                <a16:creationId xmlns:a16="http://schemas.microsoft.com/office/drawing/2014/main" id="{E70D37C3-0C2B-C17A-C33A-6F93580CA7B3}"/>
              </a:ext>
            </a:extLst>
          </p:cNvPr>
          <p:cNvSpPr txBox="1">
            <a:spLocks noChangeArrowheads="1"/>
          </p:cNvSpPr>
          <p:nvPr/>
        </p:nvSpPr>
        <p:spPr bwMode="auto">
          <a:xfrm>
            <a:off x="4693330" y="3015245"/>
            <a:ext cx="6302188" cy="311328"/>
          </a:xfrm>
          <a:prstGeom prst="rect">
            <a:avLst/>
          </a:prstGeom>
          <a:noFill/>
          <a:ln w="9525">
            <a:noFill/>
            <a:miter lim="800000"/>
            <a:headEnd/>
            <a:tailEnd/>
          </a:ln>
        </p:spPr>
        <p:txBody>
          <a:bodyPr rot="0" vert="horz" wrap="square" lIns="91440" tIns="45720" rIns="91440" bIns="45720" anchor="t" anchorCtr="0">
            <a:noAutofit/>
          </a:bodyPr>
          <a:lstStyle/>
          <a:p>
            <a:pPr marL="0" marR="0" algn="ctr" rtl="1">
              <a:lnSpc>
                <a:spcPct val="107000"/>
              </a:lnSpc>
              <a:spcBef>
                <a:spcPts val="0"/>
              </a:spcBef>
              <a:spcAft>
                <a:spcPts val="800"/>
              </a:spcAft>
            </a:pPr>
            <a:r>
              <a:rPr lang="ar-SA" sz="2400" dirty="0">
                <a:effectLst/>
                <a:latin typeface="Calibri" panose="020F0502020204030204" pitchFamily="34" charset="0"/>
                <a:ea typeface="Calibri" panose="020F0502020204030204" pitchFamily="34" charset="0"/>
                <a:cs typeface="Mj_Faraz" panose="00000700000000000000" pitchFamily="2" charset="-78"/>
              </a:rPr>
              <a:t>ذخیره</a:t>
            </a:r>
            <a:r>
              <a:rPr lang="fa-IR" sz="2400" dirty="0">
                <a:effectLst/>
                <a:latin typeface="Calibri" panose="020F0502020204030204" pitchFamily="34" charset="0"/>
                <a:ea typeface="Calibri" panose="020F0502020204030204" pitchFamily="34" charset="0"/>
                <a:cs typeface="Mj_Faraz" panose="00000700000000000000" pitchFamily="2" charset="-78"/>
              </a:rPr>
              <a:t>‌</a:t>
            </a:r>
            <a:r>
              <a:rPr lang="ar-SA" sz="2400" dirty="0">
                <a:effectLst/>
                <a:latin typeface="Calibri" panose="020F0502020204030204" pitchFamily="34" charset="0"/>
                <a:ea typeface="Calibri" panose="020F0502020204030204" pitchFamily="34" charset="0"/>
                <a:cs typeface="Mj_Faraz" panose="00000700000000000000" pitchFamily="2" charset="-78"/>
              </a:rPr>
              <a:t>سازی متوالی در حافظه برای چندین مقدار در یک آرایه (متغیر مرجع)</a:t>
            </a:r>
            <a:endParaRPr lang="en-US" sz="2400" dirty="0">
              <a:effectLst/>
              <a:latin typeface="Calibri" panose="020F0502020204030204" pitchFamily="34" charset="0"/>
              <a:ea typeface="Calibri" panose="020F0502020204030204" pitchFamily="34" charset="0"/>
              <a:cs typeface="Mj_Faraz" panose="00000700000000000000" pitchFamily="2" charset="-78"/>
            </a:endParaRPr>
          </a:p>
        </p:txBody>
      </p:sp>
      <p:pic>
        <p:nvPicPr>
          <p:cNvPr id="7" name="Picture 6">
            <a:extLst>
              <a:ext uri="{FF2B5EF4-FFF2-40B4-BE49-F238E27FC236}">
                <a16:creationId xmlns:a16="http://schemas.microsoft.com/office/drawing/2014/main" id="{148A11B1-5FD7-BFCE-F6A1-2563FC0D89C3}"/>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7553" y="2247870"/>
            <a:ext cx="4582096" cy="2567115"/>
          </a:xfrm>
          <a:prstGeom prst="rect">
            <a:avLst/>
          </a:prstGeom>
        </p:spPr>
      </p:pic>
      <p:sp>
        <p:nvSpPr>
          <p:cNvPr id="8" name="Text Box 24">
            <a:extLst>
              <a:ext uri="{FF2B5EF4-FFF2-40B4-BE49-F238E27FC236}">
                <a16:creationId xmlns:a16="http://schemas.microsoft.com/office/drawing/2014/main" id="{EFC48798-1AAA-BA68-0402-233233E40B18}"/>
              </a:ext>
            </a:extLst>
          </p:cNvPr>
          <p:cNvSpPr txBox="1"/>
          <p:nvPr/>
        </p:nvSpPr>
        <p:spPr>
          <a:xfrm>
            <a:off x="1263047" y="2096740"/>
            <a:ext cx="2220637"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fa-IR" sz="2400" b="1" dirty="0">
                <a:effectLst/>
                <a:ea typeface="Calibri" panose="020F0502020204030204" pitchFamily="34" charset="0"/>
                <a:cs typeface="B Ziba" panose="00000400000000000000" pitchFamily="2" charset="-78"/>
              </a:rPr>
              <a:t>7  متغیر  </a:t>
            </a:r>
            <a:r>
              <a:rPr lang="en-US" sz="2400" b="1" dirty="0">
                <a:effectLst/>
                <a:ea typeface="Calibri" panose="020F0502020204030204" pitchFamily="34" charset="0"/>
                <a:cs typeface="B Ziba" panose="00000400000000000000" pitchFamily="2" charset="-78"/>
              </a:rPr>
              <a:t>int</a:t>
            </a:r>
            <a:endParaRPr lang="en-US" sz="2400" dirty="0">
              <a:effectLst/>
              <a:ea typeface="Calibri" panose="020F0502020204030204" pitchFamily="34" charset="0"/>
              <a:cs typeface="Arial" panose="020B0604020202020204" pitchFamily="34" charset="0"/>
            </a:endParaRPr>
          </a:p>
        </p:txBody>
      </p:sp>
      <p:sp>
        <p:nvSpPr>
          <p:cNvPr id="9" name="Text Box 32">
            <a:extLst>
              <a:ext uri="{FF2B5EF4-FFF2-40B4-BE49-F238E27FC236}">
                <a16:creationId xmlns:a16="http://schemas.microsoft.com/office/drawing/2014/main" id="{52658B15-834F-C17E-3555-CCD80AEBF28C}"/>
              </a:ext>
            </a:extLst>
          </p:cNvPr>
          <p:cNvSpPr txBox="1"/>
          <p:nvPr/>
        </p:nvSpPr>
        <p:spPr>
          <a:xfrm>
            <a:off x="1325600" y="3989922"/>
            <a:ext cx="2771271" cy="302260"/>
          </a:xfrm>
          <a:prstGeom prst="rect">
            <a:avLst/>
          </a:prstGeom>
          <a:noFill/>
          <a:ln>
            <a:noFill/>
          </a:ln>
        </p:spPr>
        <p:style>
          <a:lnRef idx="0">
            <a:scrgbClr r="0" g="0" b="0"/>
          </a:lnRef>
          <a:fillRef idx="0">
            <a:scrgbClr r="0" g="0" b="0"/>
          </a:fillRef>
          <a:effectRef idx="0">
            <a:scrgbClr r="0" g="0" b="0"/>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r" rtl="1">
              <a:lnSpc>
                <a:spcPct val="107000"/>
              </a:lnSpc>
              <a:spcBef>
                <a:spcPts val="0"/>
              </a:spcBef>
              <a:spcAft>
                <a:spcPts val="800"/>
              </a:spcAft>
            </a:pPr>
            <a:r>
              <a:rPr lang="ar-SA" sz="2400" dirty="0">
                <a:effectLst/>
                <a:ea typeface="Calibri" panose="020F0502020204030204" pitchFamily="34" charset="0"/>
                <a:cs typeface="B Ziba" panose="00000400000000000000" pitchFamily="2" charset="-78"/>
              </a:rPr>
              <a:t>شيء آرایه</a:t>
            </a:r>
            <a:r>
              <a:rPr lang="fa-IR" sz="2400" dirty="0">
                <a:effectLst/>
                <a:ea typeface="Calibri" panose="020F0502020204030204" pitchFamily="34" charset="0"/>
                <a:cs typeface="B Ziba" panose="00000400000000000000" pitchFamily="2" charset="-78"/>
              </a:rPr>
              <a:t>‌</a:t>
            </a:r>
            <a:r>
              <a:rPr lang="ar-SA" sz="2400" dirty="0">
                <a:effectLst/>
                <a:ea typeface="Calibri" panose="020F0502020204030204" pitchFamily="34" charset="0"/>
                <a:cs typeface="B Ziba" panose="00000400000000000000" pitchFamily="2" charset="-78"/>
              </a:rPr>
              <a:t>ای</a:t>
            </a:r>
            <a:r>
              <a:rPr lang="ar-SA" sz="2400" dirty="0">
                <a:effectLst/>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r>
              <a:rPr lang="en-US" sz="2400" dirty="0">
                <a:effectLst/>
                <a:latin typeface="Arial" panose="020B0604020202020204" pitchFamily="34" charset="0"/>
                <a:ea typeface="Calibri" panose="020F0502020204030204" pitchFamily="34" charset="0"/>
                <a:cs typeface="Arial" panose="020B0604020202020204" pitchFamily="34" charset="0"/>
              </a:rPr>
              <a:t> </a:t>
            </a:r>
            <a:r>
              <a:rPr lang="en-US" sz="2400" dirty="0">
                <a:effectLst/>
                <a:ea typeface="Calibri" panose="020F0502020204030204" pitchFamily="34" charset="0"/>
                <a:cs typeface="Arial" panose="020B0604020202020204" pitchFamily="34" charset="0"/>
              </a:rPr>
              <a:t>(int[])</a:t>
            </a:r>
          </a:p>
          <a:p>
            <a:pPr marL="0" marR="0" algn="r" rtl="1">
              <a:lnSpc>
                <a:spcPct val="107000"/>
              </a:lnSpc>
              <a:spcBef>
                <a:spcPts val="0"/>
              </a:spcBef>
              <a:spcAft>
                <a:spcPts val="800"/>
              </a:spcAft>
            </a:pPr>
            <a:r>
              <a:rPr lang="en-US" sz="900" b="1" dirty="0">
                <a:effectLst/>
                <a:ea typeface="Calibri" panose="020F0502020204030204" pitchFamily="34" charset="0"/>
                <a:cs typeface="B Ziba" panose="00000400000000000000" pitchFamily="2" charset="-78"/>
              </a:rPr>
              <a:t> </a:t>
            </a:r>
            <a:endParaRPr lang="en-US" sz="1100" dirty="0">
              <a:effectLst/>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9055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1000"/>
                                        <p:tgtEl>
                                          <p:spTgt spid="3">
                                            <p:txEl>
                                              <p:pRg st="7" end="7"/>
                                            </p:txEl>
                                          </p:spTgt>
                                        </p:tgtEl>
                                      </p:cBhvr>
                                    </p:animEffect>
                                    <p:anim calcmode="lin" valueType="num">
                                      <p:cBhvr>
                                        <p:cTn id="2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91D266-B973-6B5C-A83F-0CEE0AB770FD}"/>
              </a:ext>
            </a:extLst>
          </p:cNvPr>
          <p:cNvSpPr>
            <a:spLocks noGrp="1"/>
          </p:cNvSpPr>
          <p:nvPr>
            <p:ph idx="1"/>
          </p:nvPr>
        </p:nvSpPr>
        <p:spPr>
          <a:xfrm>
            <a:off x="206188" y="602847"/>
            <a:ext cx="11734800" cy="5358682"/>
          </a:xfrm>
        </p:spPr>
        <p:txBody>
          <a:bodyPr>
            <a:normAutofit/>
          </a:bodyPr>
          <a:lstStyle/>
          <a:p>
            <a:pPr algn="r" rtl="1"/>
            <a:endParaRPr lang="en-US" dirty="0">
              <a:effectLst/>
              <a:latin typeface="Times New Roman" panose="02020603050405020304" pitchFamily="18" charset="0"/>
              <a:ea typeface="Calibri" panose="020F0502020204030204" pitchFamily="34" charset="0"/>
              <a:cs typeface="B Nazanin" panose="00000400000000000000" pitchFamily="2" charset="-78"/>
            </a:endParaRPr>
          </a:p>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Calibri" panose="020F0502020204030204" pitchFamily="34" charset="0"/>
                <a:ea typeface="Calibri" panose="020F0502020204030204" pitchFamily="34" charset="0"/>
                <a:cs typeface="B Nazanin" panose="00000400000000000000" pitchFamily="2" charset="-78"/>
              </a:rPr>
              <a:t>: استفاده از این تعدیل کننده‌ی دسترسی منجر به قابلیت دسترسی هر کدی از هر جا به آنچه که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است، اعم از کلاس، متغیر، متد، سازنده، غیره می‌شود.</a:t>
            </a: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endParaRPr lang="fa-IR" dirty="0">
              <a:latin typeface="B Nazanin" panose="00000400000000000000" pitchFamily="2" charset="-78"/>
              <a:ea typeface="Calibri" panose="020F0502020204030204" pitchFamily="34" charset="0"/>
              <a:cs typeface="B Nazanin" panose="00000400000000000000" pitchFamily="2" charset="-78"/>
            </a:endParaRPr>
          </a:p>
          <a:p>
            <a:pPr algn="r" rtl="1"/>
            <a:r>
              <a:rPr lang="ar-SA" sz="2800" dirty="0">
                <a:effectLst/>
                <a:latin typeface="Baskerville Old Face" panose="02020602080505020303" pitchFamily="18" charset="0"/>
                <a:ea typeface="Calibri" panose="020F0502020204030204" pitchFamily="34" charset="0"/>
                <a:cs typeface="B Nazanin" panose="00000400000000000000" pitchFamily="2" charset="-78"/>
              </a:rPr>
              <a:t>از</a:t>
            </a:r>
            <a:r>
              <a:rPr lang="en-US" sz="2800" dirty="0">
                <a:effectLst/>
                <a:latin typeface="Baskerville Old Face" panose="02020602080505020303" pitchFamily="18" charset="0"/>
                <a:ea typeface="Calibri" panose="020F0502020204030204" pitchFamily="34" charset="0"/>
                <a:cs typeface="B Nazanin" panose="00000400000000000000" pitchFamily="2" charset="-78"/>
              </a:rPr>
              <a:t>public </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می‌توان برای موارد زیر استفاده نمود:</a:t>
            </a: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کلاس‌ها</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ثابت‌ها (متغیرهای نهایی ایستا</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که در آینده معرفی خواهند شد</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متد‌هایی که در معرض کد دیگر قرار می‌دهید</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a:t>
            </a:r>
            <a:r>
              <a:rPr lang="fa-IR" sz="2800" dirty="0">
                <a:effectLst/>
                <a:latin typeface="Baskerville Old Face" panose="02020602080505020303" pitchFamily="18" charset="0"/>
                <a:ea typeface="Calibri" panose="020F0502020204030204" pitchFamily="34" charset="0"/>
                <a:cs typeface="B Nazanin" panose="00000400000000000000" pitchFamily="2" charset="-78"/>
              </a:rPr>
              <a:t>از جمله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گیرنده‌ها و تنظیم‌کننده‌ها)</a:t>
            </a:r>
            <a:endParaRPr lang="fa-IR" sz="2800" dirty="0">
              <a:effectLst/>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 اکثر سازنده‌ها</a:t>
            </a:r>
            <a:endParaRPr lang="fa-IR" dirty="0">
              <a:cs typeface="B Nazanin" panose="00000400000000000000" pitchFamily="2" charset="-78"/>
            </a:endParaRPr>
          </a:p>
        </p:txBody>
      </p:sp>
      <p:sp>
        <p:nvSpPr>
          <p:cNvPr id="2" name="Title 1">
            <a:extLst>
              <a:ext uri="{FF2B5EF4-FFF2-40B4-BE49-F238E27FC236}">
                <a16:creationId xmlns:a16="http://schemas.microsoft.com/office/drawing/2014/main" id="{E37733ED-FEF9-A41F-7381-BF48991EF938}"/>
              </a:ext>
            </a:extLst>
          </p:cNvPr>
          <p:cNvSpPr txBox="1">
            <a:spLocks/>
          </p:cNvSpPr>
          <p:nvPr/>
        </p:nvSpPr>
        <p:spPr>
          <a:xfrm>
            <a:off x="3852582" y="221625"/>
            <a:ext cx="3854823"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public</a:t>
            </a:r>
          </a:p>
        </p:txBody>
      </p:sp>
    </p:spTree>
    <p:extLst>
      <p:ext uri="{BB962C8B-B14F-4D97-AF65-F5344CB8AC3E}">
        <p14:creationId xmlns:p14="http://schemas.microsoft.com/office/powerpoint/2010/main" val="3524136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107577" y="1443037"/>
            <a:ext cx="11978916" cy="3351701"/>
          </a:xfrm>
        </p:spPr>
        <p:txBody>
          <a:bodyPr>
            <a:noAutofit/>
          </a:bodyPr>
          <a:lstStyle/>
          <a:p>
            <a:pPr algn="r" rtl="1"/>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آگاهی از این تعدیل‌کننده‌ی دسترسی منوط به کسب اطلاعاتیست که در آینده خواهیم آموخت. </a:t>
            </a: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endParaRPr lang="fa-IR" dirty="0">
              <a:latin typeface="Times New Roman" panose="02020603050405020304" pitchFamily="18" charset="0"/>
              <a:ea typeface="Calibri" panose="020F0502020204030204" pitchFamily="34" charset="0"/>
              <a:cs typeface="B Nazanin" panose="00000400000000000000" pitchFamily="2" charset="-78"/>
            </a:endParaRPr>
          </a:p>
          <a:p>
            <a:pPr algn="r" rtl="1"/>
            <a:r>
              <a:rPr lang="fa-IR" dirty="0">
                <a:effectLst/>
                <a:latin typeface="Times New Roman" panose="02020603050405020304" pitchFamily="18" charset="0"/>
                <a:ea typeface="Calibri" panose="020F0502020204030204" pitchFamily="34" charset="0"/>
                <a:cs typeface="B Nazanin" panose="00000400000000000000" pitchFamily="2" charset="-78"/>
              </a:rPr>
              <a:t>با فرض دانسته بودن، خلاصه این است که این تعدیل‌کننده دقیقا مانند </a:t>
            </a:r>
            <a:r>
              <a:rPr lang="en-US" dirty="0">
                <a:effectLst/>
                <a:latin typeface="Times New Roman" panose="02020603050405020304" pitchFamily="18" charset="0"/>
                <a:ea typeface="Calibri" panose="020F0502020204030204" pitchFamily="34" charset="0"/>
                <a:cs typeface="B Nazanin" panose="00000400000000000000" pitchFamily="2" charset="-78"/>
              </a:rPr>
              <a:t>default</a:t>
            </a:r>
            <a:r>
              <a:rPr lang="fa-IR" dirty="0">
                <a:effectLst/>
                <a:latin typeface="Times New Roman" panose="02020603050405020304" pitchFamily="18" charset="0"/>
                <a:ea typeface="Calibri" panose="020F0502020204030204" pitchFamily="34" charset="0"/>
                <a:cs typeface="B Nazanin" panose="00000400000000000000" pitchFamily="2" charset="-78"/>
              </a:rPr>
              <a:t> کار می‌کند، جز این که به زیرکلاس‌های خارج از بسته اجازه می‌دهد آنچه </a:t>
            </a:r>
            <a:r>
              <a:rPr lang="en-US" dirty="0">
                <a:effectLst/>
                <a:latin typeface="Times New Roman" panose="02020603050405020304" pitchFamily="18" charset="0"/>
                <a:ea typeface="Calibri" panose="020F0502020204030204" pitchFamily="34" charset="0"/>
                <a:cs typeface="B Nazanin" panose="00000400000000000000" pitchFamily="2" charset="-78"/>
              </a:rPr>
              <a:t>protected</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ارث‌بری کنند.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C2119110-692B-4996-4FAF-30A45392030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80267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419100" y="1307672"/>
            <a:ext cx="11353800" cy="5414963"/>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 صورتی که هیچ تعدیل کننده‌ی دسترسی‌ای قرار ندهیم این سطح دسترسی به طور پیش فرض اعمال می‌شود. </a:t>
            </a: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endPar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endParaRPr>
          </a:p>
          <a:p>
            <a:pPr algn="just" rtl="1">
              <a:lnSpc>
                <a:spcPct val="115000"/>
              </a:lnSpc>
              <a:spcBef>
                <a:spcPts val="0"/>
              </a:spcBef>
              <a:spcAft>
                <a:spcPts val="1000"/>
              </a:spcAft>
            </a:pP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این </a:t>
            </a:r>
            <a:r>
              <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rPr>
              <a:t>سطح دسترسی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باعث می‌شود فقط کد درون همان بسته (و نه خارج از بسته)ای که کلاس با مورد</a:t>
            </a:r>
            <a:r>
              <a:rPr lang="en-US" dirty="0">
                <a:effectLst/>
                <a:latin typeface="Times New Roman" panose="02020603050405020304" pitchFamily="18" charset="0"/>
                <a:ea typeface="Calibri" panose="020F0502020204030204" pitchFamily="34" charset="0"/>
                <a:cs typeface="Times New Roman" panose="02020603050405020304" pitchFamily="18" charset="0"/>
              </a:rPr>
              <a:t>default </a:t>
            </a:r>
            <a:r>
              <a:rPr lang="fa-IR" dirty="0">
                <a:effectLst/>
                <a:latin typeface="Times New Roman" panose="02020603050405020304" pitchFamily="18" charset="0"/>
                <a:ea typeface="Calibri" panose="020F0502020204030204" pitchFamily="34" charset="0"/>
                <a:cs typeface="Times New Roman" panose="02020603050405020304" pitchFamily="18" charset="0"/>
              </a:rPr>
              <a:t> </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هست بتواند به آنچه </a:t>
            </a:r>
            <a:r>
              <a:rPr lang="en-US" dirty="0">
                <a:latin typeface="Times New Roman" panose="02020603050405020304" pitchFamily="18" charset="0"/>
                <a:ea typeface="Calibri" panose="020F0502020204030204" pitchFamily="34" charset="0"/>
                <a:cs typeface="Times New Roman" panose="02020603050405020304" pitchFamily="18" charset="0"/>
              </a:rPr>
              <a:t>default</a:t>
            </a:r>
            <a:r>
              <a:rPr lang="fa-IR"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است دسترسی یابد. </a:t>
            </a:r>
          </a:p>
          <a:p>
            <a:pPr marL="0" marR="0" lvl="0" indent="0" algn="just" rtl="1">
              <a:lnSpc>
                <a:spcPct val="115000"/>
              </a:lnSpc>
              <a:spcBef>
                <a:spcPts val="0"/>
              </a:spcBef>
              <a:spcAft>
                <a:spcPts val="1000"/>
              </a:spcAft>
              <a:buNone/>
            </a:pPr>
            <a:endParaRPr lang="fa-IR" dirty="0">
              <a:solidFill>
                <a:srgbClr val="000000"/>
              </a:solidFill>
              <a:latin typeface="Times New Roman" panose="02020603050405020304" pitchFamily="18"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D94ADB10-B1A3-C64C-CD3C-7C0EF8ACC1DA}"/>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243105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210670" y="1111624"/>
            <a:ext cx="11770659" cy="4679577"/>
          </a:xfrm>
        </p:spPr>
        <p:txBody>
          <a:bodyPr>
            <a:noAutofit/>
          </a:bodyPr>
          <a:lstStyle/>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هر کلاس در بسته ایست و بدون تصریح یک بسته‌ی خاص ما به کلاس‌هایمان این اجازه را می دهیم که به طور خودکار در بسته‌ی</a:t>
            </a:r>
            <a:r>
              <a:rPr lang="en-US" sz="2800" dirty="0">
                <a:latin typeface="Times New Roman" panose="02020603050405020304" pitchFamily="18" charset="0"/>
                <a:ea typeface="Calibri" panose="020F0502020204030204" pitchFamily="34" charset="0"/>
                <a:cs typeface="Times New Roman" panose="02020603050405020304" pitchFamily="18" charset="0"/>
              </a:rPr>
              <a:t>default </a:t>
            </a:r>
            <a:r>
              <a:rPr lang="fa-IR" sz="2800" dirty="0">
                <a:latin typeface="Times New Roman" panose="02020603050405020304" pitchFamily="18" charset="0"/>
                <a:ea typeface="Calibri" panose="020F0502020204030204" pitchFamily="34" charset="0"/>
                <a:cs typeface="Times New Roman" panose="02020603050405020304" pitchFamily="18" charset="0"/>
              </a:rPr>
              <a:t> </a:t>
            </a:r>
            <a:r>
              <a:rPr lang="fa-IR" sz="2800" dirty="0">
                <a:effectLst/>
                <a:latin typeface="Calibri" panose="020F0502020204030204" pitchFamily="34" charset="0"/>
                <a:ea typeface="Calibri" panose="020F0502020204030204" pitchFamily="34" charset="0"/>
                <a:cs typeface="B Nazanin" panose="00000400000000000000" pitchFamily="2" charset="-78"/>
              </a:rPr>
              <a:t>قرار گیرند. </a:t>
            </a:r>
          </a:p>
          <a:p>
            <a:pPr marL="742950" marR="0" lvl="1" indent="-285750" algn="just" rtl="1">
              <a:lnSpc>
                <a:spcPct val="115000"/>
              </a:lnSpc>
              <a:spcBef>
                <a:spcPts val="0"/>
              </a:spcBef>
              <a:spcAft>
                <a:spcPts val="1000"/>
              </a:spcAft>
              <a:buFont typeface="Symbol" panose="05050102010706020507" pitchFamily="18" charset="2"/>
              <a:buChar char=""/>
            </a:pPr>
            <a:endParaRPr lang="fa-IR" sz="2800" dirty="0">
              <a:effectLst/>
              <a:latin typeface="Calibri" panose="020F0502020204030204" pitchFamily="34" charset="0"/>
              <a:ea typeface="Calibri" panose="020F0502020204030204" pitchFamily="34" charset="0"/>
              <a:cs typeface="B Nazanin" panose="00000400000000000000" pitchFamily="2" charset="-78"/>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فعلا کلاس‌هایی که ما می‌نویسیم همه درون بسته‌ی پیش فرض </a:t>
            </a:r>
            <a:r>
              <a:rPr lang="en-US" sz="2800" dirty="0">
                <a:effectLst/>
                <a:latin typeface="Times New Roman" panose="02020603050405020304" pitchFamily="18" charset="0"/>
                <a:ea typeface="Calibri" panose="020F0502020204030204" pitchFamily="34" charset="0"/>
                <a:cs typeface="Arial" panose="020B0604020202020204" pitchFamily="34" charset="0"/>
              </a:rPr>
              <a:t>Java</a:t>
            </a:r>
            <a:r>
              <a:rPr lang="fa-IR" sz="2800" dirty="0">
                <a:effectLst/>
                <a:latin typeface="Calibri" panose="020F0502020204030204" pitchFamily="34" charset="0"/>
                <a:ea typeface="Calibri" panose="020F0502020204030204" pitchFamily="34" charset="0"/>
                <a:cs typeface="B Nazanin" panose="00000400000000000000" pitchFamily="2" charset="-78"/>
              </a:rPr>
              <a:t> قرار دارند. نتیجتا چه کلاس را </a:t>
            </a:r>
            <a:r>
              <a:rPr lang="en-US" sz="2800" dirty="0">
                <a:effectLst/>
                <a:latin typeface="Times New Roman" panose="02020603050405020304" pitchFamily="18" charset="0"/>
                <a:ea typeface="Calibri" panose="020F0502020204030204" pitchFamily="34" charset="0"/>
                <a:cs typeface="Arial" panose="020B0604020202020204" pitchFamily="34" charset="0"/>
              </a:rPr>
              <a:t>public</a:t>
            </a:r>
            <a:r>
              <a:rPr lang="fa-IR" sz="2800" dirty="0">
                <a:effectLst/>
                <a:latin typeface="Calibri" panose="020F0502020204030204" pitchFamily="34" charset="0"/>
                <a:ea typeface="Calibri" panose="020F0502020204030204" pitchFamily="34" charset="0"/>
                <a:cs typeface="B Nazanin" panose="00000400000000000000" pitchFamily="2" charset="-78"/>
              </a:rPr>
              <a:t> اعلان کنیم یا تعدیل کننده دسترسی آن را ذکر نکنیم همه‌ی کلاس‌هایی که می نویسیم قابل دسترسی برای سایر کلاس‌ها هستند. </a:t>
            </a:r>
          </a:p>
          <a:p>
            <a:pPr marL="742950" marR="0" lvl="1" indent="-285750" algn="just" rtl="1">
              <a:lnSpc>
                <a:spcPct val="115000"/>
              </a:lnSpc>
              <a:spcBef>
                <a:spcPts val="0"/>
              </a:spcBef>
              <a:spcAft>
                <a:spcPts val="1000"/>
              </a:spcAft>
              <a:buFont typeface="Symbol" panose="05050102010706020507" pitchFamily="18" charset="2"/>
              <a:buChar char=""/>
            </a:pP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742950" marR="0" lvl="1" indent="-285750" algn="just" rtl="1">
              <a:lnSpc>
                <a:spcPct val="115000"/>
              </a:lnSpc>
              <a:spcBef>
                <a:spcPts val="0"/>
              </a:spcBef>
              <a:spcAft>
                <a:spcPts val="1000"/>
              </a:spcAft>
              <a:buFont typeface="Symbol" panose="05050102010706020507" pitchFamily="18" charset="2"/>
              <a:buChar char=""/>
            </a:pPr>
            <a:r>
              <a:rPr lang="fa-IR" sz="2800" dirty="0">
                <a:effectLst/>
                <a:latin typeface="Calibri" panose="020F0502020204030204" pitchFamily="34" charset="0"/>
                <a:ea typeface="Calibri" panose="020F0502020204030204" pitchFamily="34" charset="0"/>
                <a:cs typeface="B Nazanin" panose="00000400000000000000" pitchFamily="2" charset="-78"/>
              </a:rPr>
              <a:t>از طرفی به عنوان مثال کلاس‌های </a:t>
            </a:r>
            <a:r>
              <a:rPr lang="en-US" sz="2800" dirty="0">
                <a:effectLst/>
                <a:latin typeface="Times New Roman" panose="02020603050405020304" pitchFamily="18" charset="0"/>
                <a:ea typeface="Calibri" panose="020F0502020204030204" pitchFamily="34" charset="0"/>
                <a:cs typeface="Arial" panose="020B0604020202020204" pitchFamily="34" charset="0"/>
              </a:rPr>
              <a:t>Scanner</a:t>
            </a:r>
            <a:r>
              <a:rPr lang="fa-IR" sz="2800" dirty="0">
                <a:effectLst/>
                <a:latin typeface="Calibri" panose="020F0502020204030204" pitchFamily="34" charset="0"/>
                <a:ea typeface="Calibri" panose="020F0502020204030204" pitchFamily="34" charset="0"/>
                <a:cs typeface="B Nazanin" panose="00000400000000000000" pitchFamily="2" charset="-78"/>
              </a:rPr>
              <a:t> و </a:t>
            </a:r>
            <a:r>
              <a:rPr lang="en-US" sz="2800" dirty="0">
                <a:effectLst/>
                <a:latin typeface="Times New Roman" panose="02020603050405020304" pitchFamily="18" charset="0"/>
                <a:ea typeface="Calibri" panose="020F0502020204030204" pitchFamily="34" charset="0"/>
                <a:cs typeface="Arial" panose="020B0604020202020204" pitchFamily="34" charset="0"/>
              </a:rPr>
              <a:t>Random</a:t>
            </a:r>
            <a:r>
              <a:rPr lang="fa-IR" sz="2800" dirty="0">
                <a:effectLst/>
                <a:latin typeface="Calibri" panose="020F0502020204030204" pitchFamily="34" charset="0"/>
                <a:ea typeface="Calibri" panose="020F0502020204030204" pitchFamily="34" charset="0"/>
                <a:cs typeface="B Nazanin" panose="00000400000000000000" pitchFamily="2" charset="-78"/>
              </a:rPr>
              <a:t> اعضایی از بسته‌ی پیش فرض نیستند و متعلق به بسته‌ی </a:t>
            </a:r>
            <a:r>
              <a:rPr lang="en-US" sz="2800" dirty="0" err="1">
                <a:effectLst/>
                <a:latin typeface="Times New Roman" panose="02020603050405020304" pitchFamily="18" charset="0"/>
                <a:ea typeface="Calibri" panose="020F0502020204030204" pitchFamily="34" charset="0"/>
                <a:cs typeface="Arial" panose="020B0604020202020204" pitchFamily="34" charset="0"/>
              </a:rPr>
              <a:t>java.util</a:t>
            </a:r>
            <a:r>
              <a:rPr lang="fa-IR" sz="2800" dirty="0">
                <a:effectLst/>
                <a:latin typeface="Calibri" panose="020F0502020204030204" pitchFamily="34" charset="0"/>
                <a:ea typeface="Calibri" panose="020F0502020204030204" pitchFamily="34" charset="0"/>
                <a:cs typeface="B Nazanin" panose="00000400000000000000" pitchFamily="2" charset="-78"/>
              </a:rPr>
              <a:t> هستند. نتیجتا این دو کلاس مستقیما قابل دسترسی به کلاس‌های بسته‌ی پیش فرض نمی باشند. لذا استفاده از دستورالعمل </a:t>
            </a:r>
            <a:r>
              <a:rPr lang="en-US" sz="2800" dirty="0">
                <a:effectLst/>
                <a:latin typeface="Times New Roman" panose="02020603050405020304" pitchFamily="18" charset="0"/>
                <a:ea typeface="Calibri" panose="020F0502020204030204" pitchFamily="34" charset="0"/>
                <a:cs typeface="Arial" panose="020B0604020202020204" pitchFamily="34" charset="0"/>
              </a:rPr>
              <a:t>import</a:t>
            </a:r>
            <a:r>
              <a:rPr lang="fa-IR" sz="2800" dirty="0">
                <a:effectLst/>
                <a:latin typeface="Calibri" panose="020F0502020204030204" pitchFamily="34" charset="0"/>
                <a:ea typeface="Calibri" panose="020F0502020204030204" pitchFamily="34" charset="0"/>
                <a:cs typeface="B Nazanin" panose="00000400000000000000" pitchFamily="2" charset="-78"/>
              </a:rPr>
              <a:t> الزامیست.</a:t>
            </a:r>
            <a:endParaRPr lang="en-US"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2" name="Title 1">
            <a:extLst>
              <a:ext uri="{FF2B5EF4-FFF2-40B4-BE49-F238E27FC236}">
                <a16:creationId xmlns:a16="http://schemas.microsoft.com/office/drawing/2014/main" id="{70783D0F-3EF7-1630-52E1-577FBCA0E07F}"/>
              </a:ext>
            </a:extLst>
          </p:cNvPr>
          <p:cNvSpPr txBox="1">
            <a:spLocks/>
          </p:cNvSpPr>
          <p:nvPr/>
        </p:nvSpPr>
        <p:spPr>
          <a:xfrm>
            <a:off x="3591140" y="203695"/>
            <a:ext cx="5197288"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497915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ADE428-C486-72AC-0313-21F729B902ED}"/>
              </a:ext>
            </a:extLst>
          </p:cNvPr>
          <p:cNvSpPr>
            <a:spLocks noGrp="1"/>
          </p:cNvSpPr>
          <p:nvPr>
            <p:ph idx="1"/>
          </p:nvPr>
        </p:nvSpPr>
        <p:spPr>
          <a:xfrm>
            <a:off x="394447" y="978186"/>
            <a:ext cx="11797553" cy="3500028"/>
          </a:xfrm>
        </p:spPr>
        <p:txBody>
          <a:bodyPr>
            <a:noAutofit/>
          </a:bodyPr>
          <a:lstStyle/>
          <a:p>
            <a:pPr algn="just" rtl="1">
              <a:lnSpc>
                <a:spcPct val="115000"/>
              </a:lnSpc>
              <a:spcBef>
                <a:spcPts val="0"/>
              </a:spcBef>
              <a:spcAft>
                <a:spcPts val="1000"/>
              </a:spcAft>
            </a:pP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این تعدیل کننده سطح دسترسی را فقط محدود به درون کلاس می‌کند و لذا امکان دسترسی از خارج از کلاس سلب می‌شود. </a:t>
            </a:r>
          </a:p>
          <a:p>
            <a:pPr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معنایش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کلاس است، نه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 شئ. یک اردک می تواند آنچه در اردک دیگری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 را ببیند، اما یک گنجشک نمی‌تواند </a:t>
            </a:r>
            <a:r>
              <a:rPr lang="en-US" dirty="0">
                <a:effectLst/>
                <a:latin typeface="Times New Roman" panose="02020603050405020304" pitchFamily="18" charset="0"/>
                <a:ea typeface="Calibri" panose="020F0502020204030204" pitchFamily="34" charset="0"/>
                <a:cs typeface="B Nazanin" panose="00000400000000000000" pitchFamily="2" charset="-78"/>
              </a:rPr>
              <a:t>private </a:t>
            </a:r>
            <a:r>
              <a:rPr lang="fa-IR" dirty="0">
                <a:effectLst/>
                <a:latin typeface="Times New Roman" panose="02020603050405020304" pitchFamily="18" charset="0"/>
                <a:ea typeface="Calibri" panose="020F0502020204030204" pitchFamily="34" charset="0"/>
                <a:cs typeface="B Nazanin" panose="00000400000000000000" pitchFamily="2" charset="-78"/>
              </a:rPr>
              <a:t>های یک اردک را ببیند.</a:t>
            </a:r>
          </a:p>
          <a:p>
            <a:pPr algn="just"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685800" indent="-457200" algn="just"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از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i="1" dirty="0">
                <a:effectLst/>
                <a:latin typeface="Times New Roman" panose="02020603050405020304" pitchFamily="18" charset="0"/>
                <a:ea typeface="Calibri" panose="020F0502020204030204" pitchFamily="34" charset="0"/>
                <a:cs typeface="B Nazanin" panose="00000400000000000000" pitchFamily="2" charset="-78"/>
              </a:rPr>
              <a:t>تقریبا</a:t>
            </a:r>
            <a:r>
              <a:rPr lang="fa-IR" dirty="0">
                <a:effectLst/>
                <a:latin typeface="Times New Roman" panose="02020603050405020304" pitchFamily="18" charset="0"/>
                <a:ea typeface="Calibri" panose="020F0502020204030204" pitchFamily="34" charset="0"/>
                <a:cs typeface="B Nazanin" panose="00000400000000000000" pitchFamily="2" charset="-78"/>
              </a:rPr>
              <a:t> برای</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همه‌ی متغیرهای نمونه</a:t>
            </a:r>
          </a:p>
          <a:p>
            <a:pPr marL="685800" marR="0" indent="-457200" algn="just" rtl="1">
              <a:lnSpc>
                <a:spcPct val="115000"/>
              </a:lnSpc>
              <a:spcBef>
                <a:spcPts val="0"/>
              </a:spcBef>
              <a:spcAft>
                <a:spcPts val="1000"/>
              </a:spcAft>
              <a:buFont typeface="Wingdings" panose="05000000000000000000" pitchFamily="2" charset="2"/>
              <a:buChar char="ü"/>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نمی‌خواهید کد خارجی فراخوانی کند: متدهای استفاده شده توسط متدهای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خودتان</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0" algn="just" rtl="1">
              <a:lnSpc>
                <a:spcPct val="115000"/>
              </a:lnSpc>
              <a:spcBef>
                <a:spcPts val="0"/>
              </a:spcBef>
              <a:spcAft>
                <a:spcPts val="1000"/>
              </a:spcAft>
              <a:buNone/>
            </a:pPr>
            <a:r>
              <a:rPr lang="fa-IR" dirty="0">
                <a:effectLst/>
                <a:latin typeface="Times New Roman" panose="02020603050405020304" pitchFamily="18" charset="0"/>
                <a:ea typeface="Calibri" panose="020F0502020204030204" pitchFamily="34" charset="0"/>
                <a:cs typeface="B Nazanin" panose="00000400000000000000" pitchFamily="2" charset="-78"/>
              </a:rPr>
              <a:t>استفاده کنید.</a:t>
            </a:r>
            <a:endParaRPr lang="fa-IR" dirty="0"/>
          </a:p>
          <a:p>
            <a:pPr algn="just" rtl="1">
              <a:lnSpc>
                <a:spcPct val="115000"/>
              </a:lnSpc>
              <a:spcBef>
                <a:spcPts val="0"/>
              </a:spcBef>
              <a:spcAft>
                <a:spcPts val="10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rtl="1">
              <a:lnSpc>
                <a:spcPct val="115000"/>
              </a:lnSpc>
              <a:spcBef>
                <a:spcPts val="0"/>
              </a:spcBef>
              <a:spcAft>
                <a:spcPts val="1000"/>
              </a:spcAft>
              <a:buNone/>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itle 1">
            <a:extLst>
              <a:ext uri="{FF2B5EF4-FFF2-40B4-BE49-F238E27FC236}">
                <a16:creationId xmlns:a16="http://schemas.microsoft.com/office/drawing/2014/main" id="{687D7CC5-0C23-5F48-0C01-5ECF6DADDCC2}"/>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private</a:t>
            </a:r>
          </a:p>
        </p:txBody>
      </p:sp>
    </p:spTree>
    <p:extLst>
      <p:ext uri="{BB962C8B-B14F-4D97-AF65-F5344CB8AC3E}">
        <p14:creationId xmlns:p14="http://schemas.microsoft.com/office/powerpoint/2010/main" val="3937507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17C96F-B59C-A9DB-9488-79057175065E}"/>
              </a:ext>
            </a:extLst>
          </p:cNvPr>
          <p:cNvSpPr>
            <a:spLocks noGrp="1"/>
          </p:cNvSpPr>
          <p:nvPr>
            <p:ph idx="1"/>
          </p:nvPr>
        </p:nvSpPr>
        <p:spPr>
          <a:xfrm>
            <a:off x="161365" y="1825625"/>
            <a:ext cx="11555506" cy="4351338"/>
          </a:xfrm>
        </p:spPr>
        <p:txBody>
          <a:bodyPr/>
          <a:lstStyle/>
          <a:p>
            <a:pPr marL="0" algn="r" rtl="1">
              <a:lnSpc>
                <a:spcPct val="107000"/>
              </a:lnSpc>
              <a:spcBef>
                <a:spcPts val="0"/>
              </a:spcBef>
            </a:pPr>
            <a:r>
              <a:rPr lang="fa-IR" dirty="0">
                <a:effectLst/>
                <a:latin typeface="Times New Roman" panose="02020603050405020304" pitchFamily="18" charset="0"/>
                <a:ea typeface="Calibri" panose="020F0502020204030204" pitchFamily="34" charset="0"/>
                <a:cs typeface="B Nazanin" panose="00000400000000000000" pitchFamily="2" charset="-78"/>
              </a:rPr>
              <a:t>اکثر اوقات فقط سطوح دسترسی </a:t>
            </a:r>
            <a:r>
              <a:rPr lang="en-US" dirty="0">
                <a:effectLst/>
                <a:latin typeface="Times New Roman" panose="02020603050405020304" pitchFamily="18" charset="0"/>
                <a:ea typeface="Calibri" panose="020F0502020204030204" pitchFamily="34" charset="0"/>
                <a:cs typeface="B Nazanin" panose="00000400000000000000" pitchFamily="2" charset="-78"/>
              </a:rPr>
              <a:t>public</a:t>
            </a:r>
            <a:r>
              <a:rPr lang="fa-IR" dirty="0">
                <a:effectLst/>
                <a:latin typeface="Times New Roman" panose="02020603050405020304" pitchFamily="18" charset="0"/>
                <a:ea typeface="Calibri" panose="020F0502020204030204" pitchFamily="34" charset="0"/>
                <a:cs typeface="B Nazanin" panose="00000400000000000000" pitchFamily="2" charset="-78"/>
              </a:rPr>
              <a:t> و </a:t>
            </a:r>
            <a:r>
              <a:rPr lang="en-US" dirty="0">
                <a:effectLst/>
                <a:latin typeface="Times New Roman" panose="02020603050405020304" pitchFamily="18" charset="0"/>
                <a:ea typeface="Calibri" panose="020F0502020204030204" pitchFamily="34" charset="0"/>
                <a:cs typeface="B Nazanin" panose="00000400000000000000" pitchFamily="2" charset="-78"/>
              </a:rPr>
              <a:t>private</a:t>
            </a:r>
            <a:r>
              <a:rPr lang="fa-IR" dirty="0">
                <a:effectLst/>
                <a:latin typeface="Times New Roman" panose="02020603050405020304" pitchFamily="18" charset="0"/>
                <a:ea typeface="Calibri" panose="020F0502020204030204" pitchFamily="34" charset="0"/>
                <a:cs typeface="B Nazanin" panose="00000400000000000000" pitchFamily="2" charset="-78"/>
              </a:rPr>
              <a:t> استفاده خواهند شد. </a:t>
            </a: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اگرچه ممکن است از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effectLst/>
                <a:latin typeface="Baskerville Old Face" panose="02020602080505020303" pitchFamily="18" charset="0"/>
                <a:ea typeface="Calibri" panose="020F0502020204030204" pitchFamily="34" charset="0"/>
                <a:cs typeface="B Nazanin" panose="00000400000000000000" pitchFamily="2" charset="-78"/>
              </a:rPr>
              <a:t> و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زیاد استفاده ن</a:t>
            </a:r>
            <a:r>
              <a:rPr lang="fa-IR" dirty="0">
                <a:effectLst/>
                <a:latin typeface="Baskerville Old Face" panose="02020602080505020303" pitchFamily="18" charset="0"/>
                <a:ea typeface="Calibri" panose="020F0502020204030204" pitchFamily="34" charset="0"/>
                <a:cs typeface="B Nazanin" panose="00000400000000000000" pitchFamily="2" charset="-78"/>
              </a:rPr>
              <a:t>شو</a:t>
            </a:r>
            <a:r>
              <a:rPr lang="ar-SA" dirty="0">
                <a:effectLst/>
                <a:latin typeface="Baskerville Old Face" panose="02020602080505020303" pitchFamily="18" charset="0"/>
                <a:ea typeface="Calibri" panose="020F0502020204030204" pitchFamily="34" charset="0"/>
                <a:cs typeface="B Nazanin" panose="00000400000000000000" pitchFamily="2" charset="-78"/>
              </a:rPr>
              <a:t>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اما</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لازم است </a:t>
            </a:r>
            <a:r>
              <a:rPr lang="ar-SA" dirty="0">
                <a:effectLst/>
                <a:latin typeface="Baskerville Old Face" panose="02020602080505020303" pitchFamily="18" charset="0"/>
                <a:ea typeface="Calibri" panose="020F0502020204030204" pitchFamily="34" charset="0"/>
                <a:cs typeface="B Nazanin" panose="00000400000000000000" pitchFamily="2" charset="-78"/>
              </a:rPr>
              <a:t>بدانید که آنها چه می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کنند، زیرا آن‌ها را در کد</a:t>
            </a:r>
            <a:r>
              <a:rPr lang="fa-IR" dirty="0">
                <a:effectLst/>
                <a:latin typeface="Baskerville Old Face" panose="02020602080505020303" pitchFamily="18" charset="0"/>
                <a:ea typeface="Calibri" panose="020F0502020204030204" pitchFamily="34" charset="0"/>
                <a:cs typeface="B Nazanin" panose="00000400000000000000" pitchFamily="2" charset="-78"/>
              </a:rPr>
              <a:t>های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دیگر خواهید </a:t>
            </a:r>
            <a:r>
              <a:rPr lang="fa-IR" dirty="0">
                <a:effectLst/>
                <a:latin typeface="Baskerville Old Face" panose="02020602080505020303" pitchFamily="18" charset="0"/>
                <a:ea typeface="Calibri" panose="020F0502020204030204" pitchFamily="34" charset="0"/>
                <a:cs typeface="B Nazanin" panose="00000400000000000000" pitchFamily="2" charset="-78"/>
              </a:rPr>
              <a:t>یافت</a:t>
            </a:r>
            <a:r>
              <a:rPr lang="ar-SA" dirty="0">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هر دو سطح 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protected</a:t>
            </a:r>
            <a:r>
              <a:rPr lang="ar-SA" dirty="0">
                <a:latin typeface="Baskerville Old Face" panose="02020602080505020303" pitchFamily="18" charset="0"/>
                <a:ea typeface="Calibri" panose="020F0502020204030204" pitchFamily="34" charset="0"/>
                <a:cs typeface="B Nazanin" panose="00000400000000000000" pitchFamily="2" charset="-78"/>
              </a:rPr>
              <a:t> و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به بسته</a:t>
            </a:r>
            <a:r>
              <a:rPr lang="fa-IR" dirty="0">
                <a:latin typeface="Baskerville Old Face" panose="02020602080505020303" pitchFamily="18" charset="0"/>
                <a:ea typeface="Calibri" panose="020F0502020204030204" pitchFamily="34" charset="0"/>
                <a:cs typeface="B Nazanin" panose="00000400000000000000" pitchFamily="2" charset="-78"/>
              </a:rPr>
              <a:t>‌</a:t>
            </a:r>
            <a:r>
              <a:rPr lang="ar-SA" dirty="0">
                <a:latin typeface="Baskerville Old Face" panose="02020602080505020303" pitchFamily="18" charset="0"/>
                <a:ea typeface="Calibri" panose="020F0502020204030204" pitchFamily="34" charset="0"/>
                <a:cs typeface="B Nazanin" panose="00000400000000000000" pitchFamily="2" charset="-78"/>
              </a:rPr>
              <a:t>ها </a:t>
            </a:r>
            <a:r>
              <a:rPr lang="fa-IR" dirty="0">
                <a:latin typeface="Baskerville Old Face" panose="02020602080505020303" pitchFamily="18" charset="0"/>
                <a:ea typeface="Calibri" panose="020F0502020204030204" pitchFamily="34" charset="0"/>
                <a:cs typeface="B Nazanin" panose="00000400000000000000" pitchFamily="2" charset="-78"/>
              </a:rPr>
              <a:t>مرتبطند</a:t>
            </a:r>
            <a:r>
              <a:rPr lang="ar-SA" dirty="0">
                <a:latin typeface="Baskerville Old Face" panose="02020602080505020303" pitchFamily="18" charset="0"/>
                <a:ea typeface="Calibri" panose="020F0502020204030204" pitchFamily="34" charset="0"/>
                <a:cs typeface="B Nazanin" panose="00000400000000000000" pitchFamily="2" charset="-78"/>
              </a:rPr>
              <a:t>.</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4C7F0940-5A57-7E9F-C91E-DE505EFD792B}"/>
              </a:ext>
            </a:extLst>
          </p:cNvPr>
          <p:cNvSpPr txBox="1">
            <a:spLocks/>
          </p:cNvSpPr>
          <p:nvPr/>
        </p:nvSpPr>
        <p:spPr>
          <a:xfrm>
            <a:off x="2810435" y="299815"/>
            <a:ext cx="6571130"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سطوح دسترسی </a:t>
            </a:r>
            <a:r>
              <a:rPr lang="en-US" sz="3600" b="1" dirty="0">
                <a:solidFill>
                  <a:srgbClr val="C00000"/>
                </a:solidFill>
                <a:latin typeface="Baskerville Old Face "/>
              </a:rPr>
              <a:t>protected </a:t>
            </a:r>
            <a:r>
              <a:rPr lang="fa-IR" sz="3600" b="1" dirty="0">
                <a:solidFill>
                  <a:srgbClr val="C00000"/>
                </a:solidFill>
                <a:latin typeface="Baskerville Old Face "/>
              </a:rPr>
              <a:t> </a:t>
            </a:r>
            <a:r>
              <a:rPr lang="fa-IR" sz="3600" b="1" dirty="0">
                <a:solidFill>
                  <a:srgbClr val="C00000"/>
                </a:solidFill>
                <a:latin typeface="Baskerville Old Face "/>
                <a:cs typeface="2  Titr" panose="00000700000000000000" pitchFamily="2" charset="-78"/>
              </a:rPr>
              <a:t>و</a:t>
            </a:r>
            <a:r>
              <a:rPr lang="fa-IR" sz="3600" b="1" dirty="0">
                <a:solidFill>
                  <a:srgbClr val="C00000"/>
                </a:solidFill>
                <a:latin typeface="Baskerville Old Face "/>
              </a:rPr>
              <a:t>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16966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C089C4-DE21-21D2-9686-7488B7BB47FD}"/>
              </a:ext>
            </a:extLst>
          </p:cNvPr>
          <p:cNvSpPr>
            <a:spLocks noGrp="1"/>
          </p:cNvSpPr>
          <p:nvPr>
            <p:ph idx="1"/>
          </p:nvPr>
        </p:nvSpPr>
        <p:spPr>
          <a:xfrm>
            <a:off x="156882" y="1668127"/>
            <a:ext cx="11878235" cy="2903874"/>
          </a:xfrm>
        </p:spPr>
        <p:txBody>
          <a:bodyPr>
            <a:noAutofit/>
          </a:bodyPr>
          <a:lstStyle/>
          <a:p>
            <a:pPr algn="r" rtl="1">
              <a:lnSpc>
                <a:spcPct val="107000"/>
              </a:lnSpc>
              <a:spcBef>
                <a:spcPts val="0"/>
              </a:spcBef>
            </a:pP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ساده است </a:t>
            </a:r>
            <a:r>
              <a:rPr lang="ar-SA" dirty="0">
                <a:latin typeface="Calibri" panose="020F0502020204030204" pitchFamily="34" charset="0"/>
                <a:ea typeface="Calibri" panose="020F0502020204030204" pitchFamily="34" charset="0"/>
              </a:rPr>
              <a:t>–</a:t>
            </a:r>
            <a:r>
              <a:rPr lang="fa-IR" dirty="0">
                <a:latin typeface="Calibri" panose="020F0502020204030204" pitchFamily="34" charset="0"/>
                <a:ea typeface="Calibri" panose="020F0502020204030204" pitchFamily="34" charset="0"/>
              </a:rPr>
              <a:t> </a:t>
            </a:r>
            <a:r>
              <a:rPr lang="fa-IR" dirty="0">
                <a:latin typeface="Baskerville Old Face" panose="02020602080505020303" pitchFamily="18" charset="0"/>
                <a:ea typeface="Calibri" panose="020F0502020204030204" pitchFamily="34" charset="0"/>
                <a:cs typeface="B Nazanin" panose="00000400000000000000" pitchFamily="2" charset="-78"/>
              </a:rPr>
              <a:t>به آنچه </a:t>
            </a:r>
            <a:r>
              <a:rPr lang="ar-SA" dirty="0">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دا</a:t>
            </a:r>
            <a:r>
              <a:rPr lang="fa-IR" dirty="0">
                <a:latin typeface="Baskerville Old Face" panose="02020602080505020303" pitchFamily="18" charset="0"/>
                <a:ea typeface="Calibri" panose="020F0502020204030204" pitchFamily="34" charset="0"/>
                <a:cs typeface="B Nazanin" panose="00000400000000000000" pitchFamily="2" charset="-78"/>
              </a:rPr>
              <a:t>ر</a:t>
            </a:r>
            <a:r>
              <a:rPr lang="ar-SA" dirty="0">
                <a:latin typeface="Baskerville Old Face" panose="02020602080505020303" pitchFamily="18" charset="0"/>
                <a:ea typeface="Calibri" panose="020F0502020204030204" pitchFamily="34" charset="0"/>
                <a:cs typeface="B Nazanin" panose="00000400000000000000" pitchFamily="2" charset="-78"/>
              </a:rPr>
              <a:t>د فقط کد درون همان بسته‌ای که </a:t>
            </a:r>
            <a:r>
              <a:rPr lang="ar-SA" i="1" dirty="0">
                <a:latin typeface="Baskerville Old Face" panose="02020602080505020303" pitchFamily="18" charset="0"/>
                <a:ea typeface="Calibri" panose="020F0502020204030204" pitchFamily="34" charset="0"/>
                <a:cs typeface="B Nazanin" panose="00000400000000000000" pitchFamily="2" charset="-78"/>
              </a:rPr>
              <a:t>کد با دسترسی </a:t>
            </a:r>
            <a:r>
              <a:rPr lang="en-GB" i="1"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latin typeface="Baskerville Old Face" panose="02020602080505020303" pitchFamily="18" charset="0"/>
                <a:ea typeface="Calibri" panose="020F0502020204030204" pitchFamily="34" charset="0"/>
                <a:cs typeface="B Nazanin" panose="00000400000000000000" pitchFamily="2" charset="-78"/>
              </a:rPr>
              <a:t> </a:t>
            </a:r>
            <a:r>
              <a:rPr lang="fa-IR" dirty="0">
                <a:latin typeface="Baskerville Old Face" panose="02020602080505020303" pitchFamily="18" charset="0"/>
                <a:ea typeface="Calibri" panose="020F0502020204030204" pitchFamily="34" charset="0"/>
                <a:cs typeface="B Nazanin" panose="00000400000000000000" pitchFamily="2" charset="-78"/>
              </a:rPr>
              <a:t>ه</a:t>
            </a:r>
            <a:r>
              <a:rPr lang="ar-SA" dirty="0">
                <a:latin typeface="Baskerville Old Face" panose="02020602080505020303" pitchFamily="18" charset="0"/>
                <a:ea typeface="Calibri" panose="020F0502020204030204" pitchFamily="34" charset="0"/>
                <a:cs typeface="B Nazanin" panose="00000400000000000000" pitchFamily="2" charset="-78"/>
              </a:rPr>
              <a:t>ست (کلاس، متغیر، متد، کلاس داخلی) می‌تواند دسترسی داشته باشد</a:t>
            </a:r>
            <a:r>
              <a:rPr lang="fa-IR" dirty="0">
                <a:latin typeface="Baskerville Old Face" panose="02020602080505020303" pitchFamily="18" charset="0"/>
                <a:ea typeface="Calibri" panose="020F0502020204030204" pitchFamily="34" charset="0"/>
                <a:cs typeface="B Nazanin" panose="00000400000000000000" pitchFamily="2" charset="-78"/>
              </a:rPr>
              <a:t>.</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بنابراین، برای مثال، یک کلاس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(که به معنای کلاسی است که صراحتاً به عنوان </a:t>
            </a:r>
            <a:r>
              <a:rPr lang="en-GB" i="1" dirty="0">
                <a:effectLst/>
                <a:latin typeface="Baskerville Old Face" panose="02020602080505020303" pitchFamily="18" charset="0"/>
                <a:ea typeface="Calibri" panose="020F0502020204030204" pitchFamily="34" charset="0"/>
                <a:cs typeface="Baskerville-Italic"/>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اعلان نشده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باشد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فقط می‌تواند توسط کلاس‌های درون همان بسته</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ای که </a:t>
            </a:r>
            <a:r>
              <a:rPr lang="fa-IR" dirty="0">
                <a:effectLst/>
                <a:latin typeface="Baskerville Old Face" panose="02020602080505020303" pitchFamily="18" charset="0"/>
                <a:ea typeface="Calibri" panose="020F0502020204030204" pitchFamily="34" charset="0"/>
                <a:cs typeface="B Nazanin" panose="00000400000000000000" pitchFamily="2" charset="-78"/>
              </a:rPr>
              <a:t>خود ه</a:t>
            </a:r>
            <a:r>
              <a:rPr lang="ar-SA" dirty="0">
                <a:effectLst/>
                <a:latin typeface="Baskerville Old Face" panose="02020602080505020303" pitchFamily="18" charset="0"/>
                <a:ea typeface="Calibri" panose="020F0502020204030204" pitchFamily="34" charset="0"/>
                <a:cs typeface="B Nazanin" panose="00000400000000000000" pitchFamily="2" charset="-78"/>
              </a:rPr>
              <a:t>ست مورد دسترسی قرار گیرد.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66BB41DD-C681-C1D1-A101-F59E93C4A9AD}"/>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390733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960EC0-437C-6CE5-D310-A75776858F7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49E08B-A43F-5132-0A3D-27C1B6992C90}"/>
              </a:ext>
            </a:extLst>
          </p:cNvPr>
          <p:cNvSpPr>
            <a:spLocks noGrp="1"/>
          </p:cNvSpPr>
          <p:nvPr>
            <p:ph idx="1"/>
          </p:nvPr>
        </p:nvSpPr>
        <p:spPr>
          <a:xfrm>
            <a:off x="156882" y="867264"/>
            <a:ext cx="11878235" cy="5908431"/>
          </a:xfrm>
        </p:spPr>
        <p:txBody>
          <a:bodyPr>
            <a:noAutofit/>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اما واقعاً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دسترسی یافتن</a:t>
            </a:r>
            <a:r>
              <a:rPr lang="ar-SA" dirty="0">
                <a:effectLst/>
                <a:latin typeface="Baskerville Old Face" panose="02020602080505020303" pitchFamily="18" charset="0"/>
                <a:ea typeface="Calibri" panose="020F0502020204030204" pitchFamily="34" charset="0"/>
                <a:cs typeface="B Nazanin" panose="00000400000000000000" pitchFamily="2" charset="-78"/>
              </a:rPr>
              <a:t> به یک کلاس به چه معناست؟</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fa-IR" dirty="0">
                <a:effectLst/>
                <a:latin typeface="Baskerville Old Face" panose="02020602080505020303" pitchFamily="18" charset="0"/>
                <a:ea typeface="Calibri" panose="020F0502020204030204" pitchFamily="34" charset="0"/>
                <a:cs typeface="B Nazanin" panose="00000400000000000000" pitchFamily="2" charset="-78"/>
              </a:rPr>
              <a:t>اگر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کدی به یک کلاس دسترسی ندا</a:t>
            </a:r>
            <a:r>
              <a:rPr lang="fa-IR" dirty="0">
                <a:effectLst/>
                <a:latin typeface="Baskerville Old Face" panose="02020602080505020303" pitchFamily="18" charset="0"/>
                <a:ea typeface="Calibri" panose="020F0502020204030204" pitchFamily="34" charset="0"/>
                <a:cs typeface="B Nazanin" panose="00000400000000000000" pitchFamily="2" charset="-78"/>
              </a:rPr>
              <a:t>شته باش</a:t>
            </a:r>
            <a:r>
              <a:rPr lang="ar-SA" dirty="0">
                <a:effectLst/>
                <a:latin typeface="Baskerville Old Face" panose="02020602080505020303" pitchFamily="18" charset="0"/>
                <a:ea typeface="Calibri" panose="020F0502020204030204" pitchFamily="34" charset="0"/>
                <a:cs typeface="B Nazanin" panose="00000400000000000000" pitchFamily="2" charset="-78"/>
              </a:rPr>
              <a:t>د حتی اجازه ندارد </a:t>
            </a:r>
            <a:r>
              <a:rPr lang="fa-IR" dirty="0">
                <a:effectLst/>
                <a:latin typeface="Baskerville Old Face" panose="02020602080505020303" pitchFamily="18" charset="0"/>
                <a:ea typeface="Calibri" panose="020F0502020204030204" pitchFamily="34" charset="0"/>
                <a:cs typeface="B Nazanin" panose="00000400000000000000" pitchFamily="2" charset="-78"/>
              </a:rPr>
              <a:t>از آن </a:t>
            </a:r>
            <a:r>
              <a:rPr lang="ar-SA" dirty="0">
                <a:effectLst/>
                <a:latin typeface="Baskerville Old Face" panose="02020602080505020303" pitchFamily="18" charset="0"/>
                <a:ea typeface="Calibri" panose="020F0502020204030204" pitchFamily="34" charset="0"/>
                <a:cs typeface="B Nazanin" panose="00000400000000000000" pitchFamily="2" charset="-78"/>
              </a:rPr>
              <a:t>کلاس</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استفاده‌</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Baskerville Old Face" panose="02020602080505020303" pitchFamily="18" charset="0"/>
                <a:ea typeface="Calibri" panose="020F0502020204030204" pitchFamily="34" charset="0"/>
                <a:cs typeface="B Nazanin" panose="00000400000000000000" pitchFamily="2" charset="-78"/>
              </a:rPr>
              <a:t>کند</a:t>
            </a:r>
            <a:r>
              <a:rPr lang="ar-SA" dirty="0">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برای مثال، اگر شما به یک کلاس به دلیل محدودیت دسترسی</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نداشته باشید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ar-SA" dirty="0">
                <a:effectLst/>
                <a:latin typeface="Baskerville Old Face" panose="02020602080505020303" pitchFamily="18" charset="0"/>
                <a:ea typeface="Calibri" panose="020F0502020204030204" pitchFamily="34" charset="0"/>
                <a:cs typeface="B Nazanin" panose="00000400000000000000" pitchFamily="2" charset="-78"/>
              </a:rPr>
              <a:t>اجازه ندارید کلاس را مقداردهی اولیه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p>
          <a:p>
            <a:pPr marR="0" indent="-457200" algn="r" rtl="1">
              <a:lnSpc>
                <a:spcPct val="107000"/>
              </a:lnSpc>
              <a:spcBef>
                <a:spcPts val="0"/>
              </a:spcBef>
              <a:spcAft>
                <a:spcPts val="800"/>
              </a:spcAft>
              <a:buFont typeface="Wingdings" panose="05000000000000000000" pitchFamily="2" charset="2"/>
              <a:buChar char="ü"/>
            </a:pPr>
            <a:r>
              <a:rPr lang="ar-SA" dirty="0">
                <a:latin typeface="Baskerville Old Face" panose="02020602080505020303" pitchFamily="18" charset="0"/>
                <a:ea typeface="Calibri" panose="020F0502020204030204" pitchFamily="34" charset="0"/>
                <a:cs typeface="B Nazanin" panose="00000400000000000000" pitchFamily="2" charset="-78"/>
              </a:rPr>
              <a:t>اجازه ندارید کلاس را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به عنوان یک نوع برای یک متغیر، آرگومان یا مقدار بازگشتی اعلان کنید. </a:t>
            </a: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R="0" indent="-457200" algn="r" rtl="1">
              <a:lnSpc>
                <a:spcPct val="107000"/>
              </a:lnSpc>
              <a:spcBef>
                <a:spcPts val="0"/>
              </a:spcBef>
              <a:spcAft>
                <a:spcPts val="800"/>
              </a:spcAft>
              <a:buFont typeface="Wingdings" panose="05000000000000000000" pitchFamily="2" charset="2"/>
              <a:buChar char="ü"/>
            </a:pPr>
            <a:r>
              <a:rPr lang="ar-SA" dirty="0">
                <a:latin typeface="Baskerville Old Face" panose="02020602080505020303" pitchFamily="18" charset="0"/>
                <a:ea typeface="Calibri" panose="020F0502020204030204" pitchFamily="34" charset="0"/>
                <a:cs typeface="B Nazanin" panose="00000400000000000000" pitchFamily="2" charset="-78"/>
              </a:rPr>
              <a:t>اجازه ندارید کلاس را اصلا </a:t>
            </a:r>
            <a:r>
              <a:rPr lang="ar-SA" dirty="0">
                <a:effectLst/>
                <a:latin typeface="Baskerville Old Face" panose="02020602080505020303" pitchFamily="18" charset="0"/>
                <a:ea typeface="Calibri" panose="020F0502020204030204" pitchFamily="34" charset="0"/>
                <a:cs typeface="B Nazanin" panose="00000400000000000000" pitchFamily="2" charset="-78"/>
              </a:rPr>
              <a:t>درون کد خود تایپ کنید! اگر چنین کنید، کامپایلر شکایت خواهد کرد.</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algn="r" rtl="1">
              <a:lnSpc>
                <a:spcPct val="107000"/>
              </a:lnSpc>
              <a:spcBef>
                <a:spcPts val="0"/>
              </a:spcBef>
              <a:spcAft>
                <a:spcPts val="800"/>
              </a:spcAft>
            </a:pP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پیامد</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این امر آن است که در </a:t>
            </a:r>
            <a:r>
              <a:rPr lang="ar-SA" dirty="0">
                <a:effectLst/>
                <a:latin typeface="Baskerville Old Face" panose="02020602080505020303" pitchFamily="18" charset="0"/>
                <a:ea typeface="Calibri" panose="020F0502020204030204" pitchFamily="34" charset="0"/>
                <a:cs typeface="B Nazanin" panose="00000400000000000000" pitchFamily="2" charset="-78"/>
              </a:rPr>
              <a:t>یک کلاس </a:t>
            </a:r>
            <a:r>
              <a:rPr lang="en-GB" dirty="0">
                <a:latin typeface="Baskerville Old Face" panose="02020602080505020303" pitchFamily="18" charset="0"/>
                <a:ea typeface="Calibri" panose="020F0502020204030204" pitchFamily="34" charset="0"/>
                <a:cs typeface="Baskerville" panose="02020400000000000000" pitchFamily="18" charset="0"/>
              </a:rPr>
              <a:t>default</a:t>
            </a:r>
            <a:r>
              <a:rPr lang="ar-SA" dirty="0">
                <a:effectLst/>
                <a:latin typeface="Baskerville Old Face" panose="02020602080505020303" pitchFamily="18" charset="0"/>
                <a:ea typeface="Calibri" panose="020F0502020204030204" pitchFamily="34" charset="0"/>
                <a:cs typeface="B Nazanin" panose="00000400000000000000" pitchFamily="2" charset="-78"/>
              </a:rPr>
              <a:t> متدهای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public</a:t>
            </a:r>
            <a:r>
              <a:rPr lang="en-GB" dirty="0">
                <a:effectLst/>
                <a:latin typeface="B Nazanin" panose="00000400000000000000" pitchFamily="2" charset="-78"/>
                <a:ea typeface="Calibri" panose="020F0502020204030204" pitchFamily="34" charset="0"/>
                <a:cs typeface="Arial" panose="020B0604020202020204" pitchFamily="34" charset="0"/>
              </a:rPr>
              <a:t> </a:t>
            </a:r>
            <a:r>
              <a:rPr lang="fa-IR" dirty="0">
                <a:effectLst/>
                <a:latin typeface="B Nazanin" panose="00000400000000000000" pitchFamily="2" charset="-78"/>
                <a:ea typeface="Calibri" panose="020F0502020204030204" pitchFamily="34" charset="0"/>
                <a:cs typeface="Arial" panose="020B0604020202020204" pitchFamily="34" charset="0"/>
              </a:rPr>
              <a:t> </a:t>
            </a:r>
            <a:r>
              <a:rPr lang="ar-SA" dirty="0">
                <a:effectLst/>
                <a:latin typeface="Baskerville Old Face" panose="02020602080505020303" pitchFamily="18" charset="0"/>
                <a:ea typeface="Calibri" panose="020F0502020204030204" pitchFamily="34" charset="0"/>
                <a:cs typeface="B Nazanin" panose="00000400000000000000" pitchFamily="2" charset="-78"/>
              </a:rPr>
              <a:t>اصلاً </a:t>
            </a:r>
            <a:r>
              <a:rPr lang="fa-IR" dirty="0">
                <a:effectLst/>
                <a:latin typeface="Baskerville Old Face" panose="02020602080505020303" pitchFamily="18" charset="0"/>
                <a:ea typeface="Calibri" panose="020F0502020204030204" pitchFamily="34" charset="0"/>
                <a:cs typeface="B Nazanin" panose="00000400000000000000" pitchFamily="2" charset="-78"/>
              </a:rPr>
              <a:t>در حقیقت</a:t>
            </a:r>
            <a:r>
              <a:rPr lang="ar-SA" dirty="0">
                <a:effectLst/>
                <a:latin typeface="Baskerville Old Face" panose="02020602080505020303" pitchFamily="18" charset="0"/>
                <a:ea typeface="Calibri" panose="020F0502020204030204" pitchFamily="34" charset="0"/>
                <a:cs typeface="B Nazanin" panose="00000400000000000000" pitchFamily="2" charset="-78"/>
              </a:rPr>
              <a:t> عمومی نیستند. </a:t>
            </a:r>
            <a:r>
              <a:rPr lang="fa-IR" dirty="0">
                <a:effectLst/>
                <a:latin typeface="Baskerville Old Face" panose="02020602080505020303" pitchFamily="18" charset="0"/>
                <a:ea typeface="Calibri" panose="020F0502020204030204" pitchFamily="34" charset="0"/>
                <a:cs typeface="B Nazanin" panose="00000400000000000000" pitchFamily="2" charset="-78"/>
              </a:rPr>
              <a:t>چرا که </a:t>
            </a:r>
            <a:r>
              <a:rPr lang="ar-SA" dirty="0">
                <a:effectLst/>
                <a:latin typeface="Baskerville Old Face" panose="02020602080505020303" pitchFamily="18" charset="0"/>
                <a:ea typeface="Calibri" panose="020F0502020204030204" pitchFamily="34" charset="0"/>
                <a:cs typeface="B Nazanin" panose="00000400000000000000" pitchFamily="2" charset="-78"/>
              </a:rPr>
              <a:t>اگر شما نتوانید کلاس را </a:t>
            </a:r>
            <a:r>
              <a:rPr lang="ar-SA" i="1" dirty="0">
                <a:effectLst/>
                <a:latin typeface="Baskerville Old Face" panose="02020602080505020303" pitchFamily="18" charset="0"/>
                <a:ea typeface="Calibri" panose="020F0502020204030204" pitchFamily="34" charset="0"/>
                <a:cs typeface="B Nazanin" panose="00000400000000000000" pitchFamily="2" charset="-78"/>
              </a:rPr>
              <a:t>ببینید</a:t>
            </a:r>
            <a:r>
              <a:rPr lang="ar-SA" dirty="0">
                <a:effectLst/>
                <a:latin typeface="Baskerville Old Face" panose="02020602080505020303" pitchFamily="18" charset="0"/>
                <a:ea typeface="Calibri" panose="020F0502020204030204" pitchFamily="34" charset="0"/>
                <a:cs typeface="B Nazanin" panose="00000400000000000000" pitchFamily="2" charset="-78"/>
              </a:rPr>
              <a:t>، نمی‌توانید به یک متد</a:t>
            </a:r>
            <a:r>
              <a:rPr lang="fa-IR" dirty="0">
                <a:effectLst/>
                <a:latin typeface="Baskerville Old Face" panose="02020602080505020303" pitchFamily="18" charset="0"/>
                <a:ea typeface="Calibri" panose="020F0502020204030204" pitchFamily="34" charset="0"/>
                <a:cs typeface="B Nazanin" panose="00000400000000000000" pitchFamily="2" charset="-78"/>
              </a:rPr>
              <a:t> نیز</a:t>
            </a:r>
            <a:r>
              <a:rPr lang="ar-SA" dirty="0">
                <a:effectLst/>
                <a:latin typeface="Baskerville Old Face" panose="02020602080505020303" pitchFamily="18" charset="0"/>
                <a:ea typeface="Calibri" panose="020F0502020204030204" pitchFamily="34" charset="0"/>
                <a:cs typeface="B Nazanin" panose="00000400000000000000" pitchFamily="2" charset="-78"/>
              </a:rPr>
              <a:t> دسترسی پیدا کنید</a:t>
            </a:r>
            <a:r>
              <a:rPr lang="fa-IR" dirty="0">
                <a:effectLst/>
                <a:latin typeface="Baskerville Old Face" panose="02020602080505020303" pitchFamily="18"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r" rtl="1">
              <a:buNone/>
            </a:pPr>
            <a:endParaRPr lang="fa-IR" dirty="0"/>
          </a:p>
        </p:txBody>
      </p:sp>
      <p:sp>
        <p:nvSpPr>
          <p:cNvPr id="2" name="Title 1">
            <a:extLst>
              <a:ext uri="{FF2B5EF4-FFF2-40B4-BE49-F238E27FC236}">
                <a16:creationId xmlns:a16="http://schemas.microsoft.com/office/drawing/2014/main" id="{7EB5C037-3C37-3A0A-0DD5-AC493D9B93EB}"/>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476005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E12404-024B-145A-7ED6-5E6DB9D84C70}"/>
              </a:ext>
            </a:extLst>
          </p:cNvPr>
          <p:cNvSpPr>
            <a:spLocks noGrp="1"/>
          </p:cNvSpPr>
          <p:nvPr>
            <p:ph idx="1"/>
          </p:nvPr>
        </p:nvSpPr>
        <p:spPr>
          <a:xfrm>
            <a:off x="62753" y="1281953"/>
            <a:ext cx="11958917" cy="4895010"/>
          </a:xfrm>
        </p:spPr>
        <p:txBody>
          <a:bodyPr/>
          <a:lstStyle/>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چرا کسی باید بخواهد دسترسی به کد را محدود درون همان بسته کند؟ </a:t>
            </a:r>
            <a:endParaRPr lang="fa-IR" dirty="0">
              <a:effectLst/>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endParaRPr lang="fa-IR" dirty="0">
              <a:latin typeface="Baskerville Old Face" panose="02020602080505020303" pitchFamily="18" charset="0"/>
              <a:ea typeface="Calibri" panose="020F0502020204030204" pitchFamily="34" charset="0"/>
              <a:cs typeface="B Nazanin" panose="00000400000000000000" pitchFamily="2" charset="-78"/>
            </a:endParaRPr>
          </a:p>
          <a:p>
            <a:pPr marL="0" marR="0" algn="r" rtl="1">
              <a:lnSpc>
                <a:spcPct val="107000"/>
              </a:lnSpc>
              <a:spcBef>
                <a:spcPts val="0"/>
              </a:spcBef>
              <a:spcAft>
                <a:spcPts val="800"/>
              </a:spcAft>
            </a:pPr>
            <a:r>
              <a:rPr lang="ar-SA" dirty="0">
                <a:effectLst/>
                <a:latin typeface="Baskerville Old Face" panose="02020602080505020303" pitchFamily="18" charset="0"/>
                <a:ea typeface="Calibri" panose="020F0502020204030204" pitchFamily="34" charset="0"/>
                <a:cs typeface="B Nazanin" panose="00000400000000000000" pitchFamily="2" charset="-78"/>
              </a:rPr>
              <a:t>به طور معمول، بسته ها به عنوان گروهی از کلاس ها</a:t>
            </a:r>
            <a:r>
              <a:rPr lang="fa-IR" dirty="0">
                <a:effectLst/>
                <a:latin typeface="Baskerville Old Face" panose="02020602080505020303" pitchFamily="18" charset="0"/>
                <a:ea typeface="Calibri" panose="020F0502020204030204" pitchFamily="34" charset="0"/>
                <a:cs typeface="B Nazanin" panose="00000400000000000000" pitchFamily="2" charset="-78"/>
              </a:rPr>
              <a:t>یی</a:t>
            </a:r>
            <a:r>
              <a:rPr lang="ar-SA" dirty="0">
                <a:effectLst/>
                <a:latin typeface="Baskerville Old Face" panose="02020602080505020303" pitchFamily="18" charset="0"/>
                <a:ea typeface="Calibri" panose="020F0502020204030204" pitchFamily="34" charset="0"/>
                <a:cs typeface="B Nazanin" panose="00000400000000000000" pitchFamily="2" charset="-78"/>
              </a:rPr>
              <a:t> طراحی می شوند که به عنوان یک مجموعه‌ی مرتبط با هم کار می کنند. بنابراین ممکن است معنادار باشد که کلاس‌های داخل همان بسته نیاز به دسترسی به کد یکدیگر داشته باشند، در حالی که به عنوان یک بسته، تنها تعداد کمی از کلاس‌ها و متدها در معرض کد خارج از آن بسته </a:t>
            </a:r>
            <a:r>
              <a:rPr lang="fa-IR" dirty="0">
                <a:effectLst/>
                <a:latin typeface="Baskerville Old Face" panose="02020602080505020303" pitchFamily="18" charset="0"/>
                <a:ea typeface="Calibri" panose="020F0502020204030204" pitchFamily="34" charset="0"/>
                <a:cs typeface="B Nazanin" panose="00000400000000000000" pitchFamily="2" charset="-78"/>
              </a:rPr>
              <a:t>قرار می‌گیرند.</a:t>
            </a:r>
          </a:p>
          <a:p>
            <a:pPr marL="0" marR="0" algn="r" rtl="1">
              <a:lnSpc>
                <a:spcPct val="107000"/>
              </a:lnSpc>
              <a:spcBef>
                <a:spcPts val="0"/>
              </a:spcBef>
              <a:spcAft>
                <a:spcPts val="800"/>
              </a:spcAft>
            </a:pP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EA5924C5-2A27-203D-87CF-AE972DBE498A}"/>
              </a:ext>
            </a:extLst>
          </p:cNvPr>
          <p:cNvSpPr txBox="1">
            <a:spLocks/>
          </p:cNvSpPr>
          <p:nvPr/>
        </p:nvSpPr>
        <p:spPr>
          <a:xfrm>
            <a:off x="4350510" y="216775"/>
            <a:ext cx="3885425"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default</a:t>
            </a:r>
          </a:p>
        </p:txBody>
      </p:sp>
    </p:spTree>
    <p:extLst>
      <p:ext uri="{BB962C8B-B14F-4D97-AF65-F5344CB8AC3E}">
        <p14:creationId xmlns:p14="http://schemas.microsoft.com/office/powerpoint/2010/main" val="2903516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B3C8-0EC6-F41D-7CA4-D6A9CC9F14CF}"/>
              </a:ext>
            </a:extLst>
          </p:cNvPr>
          <p:cNvSpPr>
            <a:spLocks noGrp="1"/>
          </p:cNvSpPr>
          <p:nvPr>
            <p:ph type="title"/>
          </p:nvPr>
        </p:nvSpPr>
        <p:spPr>
          <a:xfrm>
            <a:off x="1072660" y="1560879"/>
            <a:ext cx="10868328" cy="1325563"/>
          </a:xfrm>
        </p:spPr>
        <p:txBody>
          <a:bodyPr>
            <a:normAutofit/>
          </a:bodyPr>
          <a:lstStyle/>
          <a:p>
            <a:pPr marL="457200" indent="-457200" algn="r" rtl="1">
              <a:buFont typeface="Arial" panose="020B0604020202020204" pitchFamily="34" charset="0"/>
              <a:buChar char="•"/>
            </a:pPr>
            <a:r>
              <a:rPr lang="ar-SA" sz="2800" dirty="0">
                <a:effectLst/>
                <a:latin typeface="Baskerville Old Face" panose="02020602080505020303" pitchFamily="18" charset="0"/>
                <a:ea typeface="Calibri" panose="020F0502020204030204" pitchFamily="34" charset="0"/>
                <a:cs typeface="B Nazanin" panose="00000400000000000000" pitchFamily="2" charset="-78"/>
              </a:rPr>
              <a:t>پس </a:t>
            </a:r>
            <a:r>
              <a:rPr lang="en-GB" sz="2800" i="1" dirty="0">
                <a:effectLst/>
                <a:latin typeface="Baskerville Old Face" panose="02020602080505020303" pitchFamily="18" charset="0"/>
                <a:ea typeface="Calibri" panose="020F0502020204030204" pitchFamily="34" charset="0"/>
                <a:cs typeface="Baskerville-Italic"/>
              </a:rPr>
              <a:t>protected</a:t>
            </a:r>
            <a:r>
              <a:rPr lang="en-GB" sz="2800" dirty="0">
                <a:effectLst/>
                <a:latin typeface="B Nazanin" panose="00000400000000000000" pitchFamily="2" charset="-78"/>
                <a:ea typeface="Calibri" panose="020F0502020204030204" pitchFamily="34" charset="0"/>
                <a:cs typeface="Arial" panose="020B0604020202020204" pitchFamily="34" charset="0"/>
              </a:rPr>
              <a:t> </a:t>
            </a:r>
            <a:r>
              <a:rPr lang="fa-IR" sz="2800" dirty="0">
                <a:effectLst/>
                <a:latin typeface="B Nazanin" panose="00000400000000000000" pitchFamily="2" charset="-78"/>
                <a:ea typeface="Calibri" panose="020F0502020204030204" pitchFamily="34" charset="0"/>
                <a:cs typeface="Arial" panose="020B0604020202020204" pitchFamily="34" charset="0"/>
              </a:rPr>
              <a:t> </a:t>
            </a:r>
            <a:r>
              <a:rPr lang="ar-SA" sz="2800" dirty="0">
                <a:effectLst/>
                <a:latin typeface="Baskerville Old Face" panose="02020602080505020303" pitchFamily="18" charset="0"/>
                <a:ea typeface="Calibri" panose="020F0502020204030204" pitchFamily="34" charset="0"/>
                <a:cs typeface="B Nazanin" panose="00000400000000000000" pitchFamily="2" charset="-78"/>
              </a:rPr>
              <a:t>برای چیست؟</a:t>
            </a:r>
            <a:br>
              <a:rPr lang="en-US" sz="2800" dirty="0">
                <a:effectLst/>
                <a:latin typeface="Calibri" panose="020F0502020204030204" pitchFamily="34" charset="0"/>
                <a:ea typeface="Calibri" panose="020F0502020204030204" pitchFamily="34" charset="0"/>
                <a:cs typeface="Arial" panose="020B0604020202020204" pitchFamily="34" charset="0"/>
              </a:rPr>
            </a:br>
            <a:endParaRPr lang="fa-IR" sz="2800" dirty="0"/>
          </a:p>
        </p:txBody>
      </p:sp>
      <p:sp>
        <p:nvSpPr>
          <p:cNvPr id="3" name="Content Placeholder 2">
            <a:extLst>
              <a:ext uri="{FF2B5EF4-FFF2-40B4-BE49-F238E27FC236}">
                <a16:creationId xmlns:a16="http://schemas.microsoft.com/office/drawing/2014/main" id="{42E96C04-2731-E323-1190-00D137CCDA5E}"/>
              </a:ext>
            </a:extLst>
          </p:cNvPr>
          <p:cNvSpPr>
            <a:spLocks noGrp="1"/>
          </p:cNvSpPr>
          <p:nvPr>
            <p:ph idx="1"/>
          </p:nvPr>
        </p:nvSpPr>
        <p:spPr>
          <a:xfrm>
            <a:off x="0" y="3105577"/>
            <a:ext cx="11940988" cy="1677438"/>
          </a:xfrm>
        </p:spPr>
        <p:txBody>
          <a:bodyPr>
            <a:noAutofit/>
          </a:bodyPr>
          <a:lstStyle/>
          <a:p>
            <a:pPr algn="r" rtl="1"/>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دسترسی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تقریباً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همانند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با دسترسی </a:t>
            </a:r>
            <a:r>
              <a:rPr lang="en-GB" dirty="0">
                <a:effectLst/>
                <a:latin typeface="Baskerville Old Face" panose="02020602080505020303" pitchFamily="18" charset="0"/>
                <a:ea typeface="Calibri" panose="020F0502020204030204" pitchFamily="34" charset="0"/>
                <a:cs typeface="Baskerville" panose="02020400000000000000" pitchFamily="18" charset="0"/>
              </a:rPr>
              <a:t>default</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است</a:t>
            </a:r>
            <a:r>
              <a:rPr lang="fa-IR" dirty="0">
                <a:latin typeface="Times New Roman" panose="02020603050405020304" pitchFamily="18" charset="0"/>
                <a:ea typeface="Calibri" panose="020F0502020204030204" pitchFamily="34" charset="0"/>
                <a:cs typeface="B Nazanin" panose="00000400000000000000" pitchFamily="2" charset="-78"/>
              </a:rPr>
              <a:t> (کد درون همان بسته به آنچه </a:t>
            </a:r>
            <a:r>
              <a:rPr lang="en-US" dirty="0">
                <a:latin typeface="Times New Roman" panose="02020603050405020304" pitchFamily="18" charset="0"/>
                <a:ea typeface="Calibri" panose="020F0502020204030204" pitchFamily="34" charset="0"/>
                <a:cs typeface="B Nazanin" panose="00000400000000000000" pitchFamily="2" charset="-78"/>
              </a:rPr>
              <a:t>protected</a:t>
            </a:r>
            <a:r>
              <a:rPr lang="fa-IR" dirty="0">
                <a:latin typeface="Times New Roman" panose="02020603050405020304" pitchFamily="18" charset="0"/>
                <a:ea typeface="Calibri" panose="020F0502020204030204" pitchFamily="34" charset="0"/>
                <a:cs typeface="B Nazanin" panose="00000400000000000000" pitchFamily="2" charset="-78"/>
              </a:rPr>
              <a:t> است دسترسی دارد)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با یک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استثنا</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solidFill>
                <a:srgbClr val="0D0D0D"/>
              </a:solidFill>
              <a:latin typeface="Baskerville Old Face" panose="02020602080505020303" pitchFamily="18"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زیر کلاس‌ها اجازه می‌دهد که</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آن‌چه</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en-GB"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protected </a:t>
            </a:r>
            <a:r>
              <a:rPr lang="fa-IR" dirty="0">
                <a:solidFill>
                  <a:srgbClr val="0D0D0D"/>
                </a:solidFill>
                <a:effectLst/>
                <a:latin typeface="Baskerville Old Face" panose="02020602080505020303" pitchFamily="18" charset="0"/>
                <a:ea typeface="Calibri" panose="020F0502020204030204" pitchFamily="34" charset="0"/>
                <a:cs typeface="Baskerville" panose="02020400000000000000" pitchFamily="18" charset="0"/>
              </a:rPr>
              <a:t> </a:t>
            </a:r>
            <a:r>
              <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است </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را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به ارث ببرند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r>
              <a:rPr lang="ar-SA" i="1"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حتی اگر آن زیر کلاس‌ها خارج از بسته‌ی فوق کلاسی باشند که آن‌ها گسترش می‌دهند</a:t>
            </a:r>
            <a:r>
              <a:rPr lang="ar-SA"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rPr>
              <a:t>. </a:t>
            </a:r>
            <a:endParaRPr lang="fa-IR" dirty="0">
              <a:solidFill>
                <a:srgbClr val="0D0D0D"/>
              </a:solidFill>
              <a:effectLst/>
              <a:latin typeface="Baskerville Old Face" panose="02020602080505020303" pitchFamily="18" charset="0"/>
              <a:ea typeface="Calibri" panose="020F0502020204030204" pitchFamily="34" charset="0"/>
              <a:cs typeface="B Nazanin" panose="00000400000000000000" pitchFamily="2" charset="-78"/>
            </a:endParaRPr>
          </a:p>
          <a:p>
            <a:pPr algn="r" rtl="1"/>
            <a:endParaRPr lang="fa-IR" dirty="0"/>
          </a:p>
        </p:txBody>
      </p:sp>
      <p:sp>
        <p:nvSpPr>
          <p:cNvPr id="4" name="Title 1">
            <a:extLst>
              <a:ext uri="{FF2B5EF4-FFF2-40B4-BE49-F238E27FC236}">
                <a16:creationId xmlns:a16="http://schemas.microsoft.com/office/drawing/2014/main" id="{70CD8FBD-F911-532A-3B43-07E1DB6F61D5}"/>
              </a:ext>
            </a:extLst>
          </p:cNvPr>
          <p:cNvSpPr txBox="1">
            <a:spLocks/>
          </p:cNvSpPr>
          <p:nvPr/>
        </p:nvSpPr>
        <p:spPr>
          <a:xfrm>
            <a:off x="3583922" y="307646"/>
            <a:ext cx="4901064"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سطح دسترسی </a:t>
            </a:r>
            <a:r>
              <a:rPr lang="en-US" sz="3600" b="1" dirty="0">
                <a:solidFill>
                  <a:srgbClr val="C00000"/>
                </a:solidFill>
                <a:latin typeface="Baskerville Old Face "/>
              </a:rPr>
              <a:t>protected</a:t>
            </a:r>
          </a:p>
        </p:txBody>
      </p:sp>
    </p:spTree>
    <p:extLst>
      <p:ext uri="{BB962C8B-B14F-4D97-AF65-F5344CB8AC3E}">
        <p14:creationId xmlns:p14="http://schemas.microsoft.com/office/powerpoint/2010/main" val="105580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5A5CDA-7DFA-E9EC-D0D3-E099C4CDAF0E}"/>
              </a:ext>
            </a:extLst>
          </p:cNvPr>
          <p:cNvSpPr>
            <a:spLocks noGrp="1"/>
          </p:cNvSpPr>
          <p:nvPr>
            <p:ph idx="1"/>
          </p:nvPr>
        </p:nvSpPr>
        <p:spPr>
          <a:xfrm>
            <a:off x="116541" y="1210236"/>
            <a:ext cx="11600329" cy="4966728"/>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تاکنون با برخی از کلاس‌ها و متدهای موجود در </a:t>
            </a:r>
            <a:r>
              <a:rPr lang="en-CA" dirty="0">
                <a:effectLst/>
                <a:latin typeface="Times New Roman" panose="02020603050405020304" pitchFamily="18" charset="0"/>
                <a:ea typeface="Calibri" panose="020F0502020204030204" pitchFamily="34" charset="0"/>
                <a:cs typeface="B Nazanin" panose="00000400000000000000" pitchFamily="2" charset="-78"/>
              </a:rPr>
              <a:t>Java</a:t>
            </a:r>
            <a:r>
              <a:rPr lang="fa-IR" dirty="0">
                <a:effectLst/>
                <a:latin typeface="Calibri" panose="020F0502020204030204" pitchFamily="34" charset="0"/>
                <a:ea typeface="Calibri" panose="020F0502020204030204" pitchFamily="34" charset="0"/>
                <a:cs typeface="B Nazanin" panose="00000400000000000000" pitchFamily="2" charset="-78"/>
              </a:rPr>
              <a:t> آشنا شده‌ایم. به عنوان مثال:</a:t>
            </a:r>
          </a:p>
          <a:p>
            <a:pPr algn="r" rtl="1">
              <a:buFont typeface="Wingdings" panose="05000000000000000000" pitchFamily="2" charset="2"/>
              <a:buChar char="ü"/>
            </a:pPr>
            <a:r>
              <a:rPr lang="fa-IR" dirty="0">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شئ خروجی استاندارد از پیش تعریف شده‌ی </a:t>
            </a:r>
            <a:r>
              <a:rPr lang="en-US" dirty="0" err="1">
                <a:effectLst/>
                <a:latin typeface="Times New Roman" panose="02020603050405020304" pitchFamily="18" charset="0"/>
                <a:ea typeface="Calibri" panose="020F0502020204030204" pitchFamily="34" charset="0"/>
                <a:cs typeface="Arial" panose="020B0604020202020204" pitchFamily="34" charset="0"/>
              </a:rPr>
              <a:t>System.out</a:t>
            </a:r>
            <a:r>
              <a:rPr lang="fa-IR" dirty="0">
                <a:effectLst/>
                <a:latin typeface="Calibri" panose="020F0502020204030204" pitchFamily="34" charset="0"/>
                <a:ea typeface="Calibri" panose="020F0502020204030204" pitchFamily="34" charset="0"/>
                <a:cs typeface="B Nazanin" panose="00000400000000000000" pitchFamily="2" charset="-78"/>
              </a:rPr>
              <a:t> را مورد استفاده قرار دادیم که متدهای </a:t>
            </a:r>
            <a:r>
              <a:rPr lang="en-US" dirty="0">
                <a:effectLst/>
                <a:latin typeface="Times New Roman" panose="02020603050405020304" pitchFamily="18" charset="0"/>
                <a:ea typeface="Calibri" panose="020F0502020204030204" pitchFamily="34" charset="0"/>
                <a:cs typeface="Arial" panose="020B0604020202020204" pitchFamily="34" charset="0"/>
              </a:rPr>
              <a:t>print</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err="1">
                <a:effectLst/>
                <a:latin typeface="Times New Roman" panose="02020603050405020304" pitchFamily="18" charset="0"/>
                <a:ea typeface="Calibri" panose="020F0502020204030204" pitchFamily="34" charset="0"/>
                <a:cs typeface="Arial" panose="020B0604020202020204" pitchFamily="34" charset="0"/>
              </a:rPr>
              <a:t>println</a:t>
            </a:r>
            <a:r>
              <a:rPr lang="fa-IR" dirty="0">
                <a:effectLst/>
                <a:latin typeface="Calibri" panose="020F0502020204030204" pitchFamily="34" charset="0"/>
                <a:ea typeface="Calibri" panose="020F0502020204030204" pitchFamily="34" charset="0"/>
                <a:cs typeface="B Nazanin" panose="00000400000000000000" pitchFamily="2" charset="-78"/>
              </a:rPr>
              <a:t> و </a:t>
            </a:r>
            <a:r>
              <a:rPr lang="en-US" dirty="0" err="1">
                <a:effectLst/>
                <a:latin typeface="Times New Roman" panose="02020603050405020304" pitchFamily="18" charset="0"/>
                <a:ea typeface="Calibri" panose="020F0502020204030204" pitchFamily="34" charset="0"/>
                <a:cs typeface="Arial" panose="020B0604020202020204" pitchFamily="34" charset="0"/>
              </a:rPr>
              <a:t>printf</a:t>
            </a:r>
            <a:r>
              <a:rPr lang="fa-IR" dirty="0">
                <a:effectLst/>
                <a:latin typeface="Calibri" panose="020F0502020204030204" pitchFamily="34" charset="0"/>
                <a:ea typeface="Calibri" panose="020F0502020204030204" pitchFamily="34" charset="0"/>
                <a:cs typeface="B Nazanin" panose="00000400000000000000" pitchFamily="2" charset="-78"/>
              </a:rPr>
              <a:t> را برای نمایش اطلاعات در صفحه نمایش فراخوانی می‌کند.</a:t>
            </a:r>
          </a:p>
          <a:p>
            <a:pPr algn="r" rtl="1">
              <a:buFont typeface="Wingdings" panose="05000000000000000000" pitchFamily="2" charset="2"/>
              <a:buChar char="ü"/>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 </a:t>
            </a:r>
            <a:r>
              <a:rPr lang="en-US" dirty="0">
                <a:latin typeface="Times New Roman" panose="02020603050405020304" pitchFamily="18" charset="0"/>
                <a:ea typeface="Calibri" panose="020F0502020204030204" pitchFamily="34" charset="0"/>
                <a:cs typeface="Arial" panose="020B0604020202020204" pitchFamily="34" charset="0"/>
              </a:rPr>
              <a:t>Scanner </a:t>
            </a:r>
            <a:r>
              <a:rPr lang="fa-IR" dirty="0">
                <a:latin typeface="Times New Roman" panose="02020603050405020304" pitchFamily="18" charset="0"/>
                <a:ea typeface="Calibri" panose="020F0502020204030204" pitchFamily="34" charset="0"/>
                <a:cs typeface="Arial" panose="020B0604020202020204" pitchFamily="34" charset="0"/>
              </a:rPr>
              <a:t> </a:t>
            </a:r>
            <a:r>
              <a:rPr lang="fa-IR" dirty="0">
                <a:latin typeface="Times New Roman" panose="02020603050405020304" pitchFamily="18" charset="0"/>
                <a:ea typeface="Calibri" panose="020F0502020204030204" pitchFamily="34" charset="0"/>
                <a:cs typeface="B Nazanin" panose="00000400000000000000" pitchFamily="2" charset="-78"/>
              </a:rPr>
              <a:t>را معرفی نمودیم که از آن </a:t>
            </a:r>
            <a:r>
              <a:rPr lang="fa-IR" dirty="0">
                <a:effectLst/>
                <a:latin typeface="Calibri" panose="020F0502020204030204" pitchFamily="34" charset="0"/>
                <a:ea typeface="Calibri" panose="020F0502020204030204" pitchFamily="34" charset="0"/>
                <a:cs typeface="B Nazanin" panose="00000400000000000000" pitchFamily="2" charset="-78"/>
              </a:rPr>
              <a:t>برای ایجاد شیئی جدید که داده‌های ورودی توسط کاربر (از طریق صفحه کلید یا فایل) با استفاده از متدهایی نظیر </a:t>
            </a:r>
            <a:r>
              <a:rPr lang="en-US" dirty="0" err="1">
                <a:effectLst/>
                <a:latin typeface="Baskerville Old Face" panose="02020602080505020303" pitchFamily="18" charset="0"/>
                <a:ea typeface="Calibri" panose="020F0502020204030204" pitchFamily="34" charset="0"/>
                <a:cs typeface="B Nazanin" panose="00000400000000000000" pitchFamily="2" charset="-78"/>
              </a:rPr>
              <a:t>nextInt</a:t>
            </a:r>
            <a:r>
              <a:rPr lang="en-US" dirty="0">
                <a:effectLst/>
                <a:latin typeface="Baskerville Old Face" panose="02020602080505020303" pitchFamily="18" charset="0"/>
                <a:ea typeface="Calibri" panose="020F0502020204030204" pitchFamily="34" charset="0"/>
                <a:cs typeface="B Nazanin" panose="00000400000000000000" pitchFamily="2" charset="-78"/>
              </a:rPr>
              <a:t>()</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‌خوانده می‌شود استفاده می‌شود.</a:t>
            </a:r>
          </a:p>
          <a:p>
            <a:pPr algn="r" rtl="1">
              <a:buFont typeface="Wingdings" panose="05000000000000000000" pitchFamily="2" charset="2"/>
              <a:buChar char="ü"/>
            </a:pPr>
            <a:endParaRPr lang="fa-IR" dirty="0">
              <a:latin typeface="Calibri" panose="020F0502020204030204" pitchFamily="34" charset="0"/>
              <a:ea typeface="Calibri" panose="020F0502020204030204" pitchFamily="34" charset="0"/>
              <a:cs typeface="B Nazanin" panose="00000400000000000000" pitchFamily="2" charset="-78"/>
            </a:endParaRPr>
          </a:p>
          <a:p>
            <a:pPr algn="r" rtl="1">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در ادامه دو کلاس معروف دیگر از کتابخانه‌ی جاوا را معرفی می‌نماییم.</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2" name="Title 1">
            <a:extLst>
              <a:ext uri="{FF2B5EF4-FFF2-40B4-BE49-F238E27FC236}">
                <a16:creationId xmlns:a16="http://schemas.microsoft.com/office/drawing/2014/main" id="{AC3E668F-B6C8-AF1F-D583-A939E6239F54}"/>
              </a:ext>
            </a:extLst>
          </p:cNvPr>
          <p:cNvSpPr txBox="1">
            <a:spLocks/>
          </p:cNvSpPr>
          <p:nvPr/>
        </p:nvSpPr>
        <p:spPr>
          <a:xfrm>
            <a:off x="4223784" y="299814"/>
            <a:ext cx="3744432" cy="76244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dirty="0">
                <a:solidFill>
                  <a:srgbClr val="C00000"/>
                </a:solidFill>
                <a:cs typeface="2  Titr" panose="00000700000000000000" pitchFamily="2" charset="-78"/>
              </a:rPr>
              <a:t>برخی کلاس‌های جاوا</a:t>
            </a:r>
            <a:endParaRPr lang="en-US" sz="3600" dirty="0">
              <a:solidFill>
                <a:srgbClr val="C00000"/>
              </a:solidFill>
              <a:cs typeface="2  Titr" panose="00000700000000000000" pitchFamily="2" charset="-78"/>
            </a:endParaRPr>
          </a:p>
        </p:txBody>
      </p:sp>
    </p:spTree>
    <p:extLst>
      <p:ext uri="{BB962C8B-B14F-4D97-AF65-F5344CB8AC3E}">
        <p14:creationId xmlns:p14="http://schemas.microsoft.com/office/powerpoint/2010/main" val="2529836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p:cTn id="19"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FAA6A-5BEF-F9D8-E90C-53DACF11C27B}"/>
              </a:ext>
            </a:extLst>
          </p:cNvPr>
          <p:cNvSpPr>
            <a:spLocks noGrp="1"/>
          </p:cNvSpPr>
          <p:nvPr>
            <p:ph idx="1"/>
          </p:nvPr>
        </p:nvSpPr>
        <p:spPr>
          <a:xfrm>
            <a:off x="233083" y="466164"/>
            <a:ext cx="11564470" cy="5925672"/>
          </a:xfrm>
        </p:spPr>
        <p:txBody>
          <a:bodyPr>
            <a:normAutofit lnSpcReduction="10000"/>
          </a:bodyPr>
          <a:lstStyle/>
          <a:p>
            <a:pPr marL="0" marR="0" algn="just" rtl="1">
              <a:lnSpc>
                <a:spcPct val="107000"/>
              </a:lnSpc>
              <a:spcBef>
                <a:spcPts val="0"/>
              </a:spcBef>
              <a:spcAft>
                <a:spcPts val="0"/>
              </a:spcAft>
            </a:pP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algn="just" rtl="1">
              <a:lnSpc>
                <a:spcPct val="107000"/>
              </a:lnSpc>
              <a:spcBef>
                <a:spcPts val="0"/>
              </a:spcBef>
            </a:pPr>
            <a:r>
              <a:rPr lang="fa-IR" dirty="0">
                <a:effectLst/>
                <a:latin typeface="Calibri" panose="020F0502020204030204" pitchFamily="34" charset="0"/>
                <a:ea typeface="Calibri" panose="020F0502020204030204" pitchFamily="34" charset="0"/>
                <a:cs typeface="B Nazanin" panose="00000400000000000000" pitchFamily="2" charset="-78"/>
              </a:rPr>
              <a:t>گفته شد که </a:t>
            </a:r>
            <a:r>
              <a:rPr lang="fa-IR" dirty="0">
                <a:latin typeface="Calibri" panose="020F0502020204030204" pitchFamily="34" charset="0"/>
                <a:ea typeface="Calibri" panose="020F0502020204030204" pitchFamily="34" charset="0"/>
                <a:cs typeface="B Nazanin" panose="00000400000000000000" pitchFamily="2" charset="-78"/>
              </a:rPr>
              <a:t>راه حلی دو مرحله‌ای </a:t>
            </a:r>
            <a:r>
              <a:rPr lang="fa-IR" sz="2800" dirty="0">
                <a:latin typeface="Calibri" panose="020F0502020204030204" pitchFamily="34" charset="0"/>
                <a:ea typeface="Calibri" panose="020F0502020204030204" pitchFamily="34" charset="0"/>
                <a:cs typeface="B Nazanin" panose="00000400000000000000" pitchFamily="2" charset="-78"/>
              </a:rPr>
              <a:t>برای گاف غیرشئ گرایانه پیشنهاد می‌شود که یک </a:t>
            </a:r>
            <a:r>
              <a:rPr lang="fa-IR" dirty="0">
                <a:latin typeface="Calibri" panose="020F0502020204030204" pitchFamily="34" charset="0"/>
                <a:ea typeface="Calibri" panose="020F0502020204030204" pitchFamily="34" charset="0"/>
                <a:cs typeface="B Nazanin" panose="00000400000000000000" pitchFamily="2" charset="-78"/>
              </a:rPr>
              <a:t>مرحله</a:t>
            </a:r>
            <a:r>
              <a:rPr lang="fa-IR" sz="2800" dirty="0">
                <a:latin typeface="Calibri" panose="020F0502020204030204" pitchFamily="34" charset="0"/>
                <a:ea typeface="Calibri" panose="020F0502020204030204" pitchFamily="34" charset="0"/>
                <a:cs typeface="B Nazanin" panose="00000400000000000000" pitchFamily="2" charset="-78"/>
              </a:rPr>
              <a:t> آن </a:t>
            </a:r>
            <a:r>
              <a:rPr lang="fa-IR" dirty="0">
                <a:latin typeface="Calibri" panose="020F0502020204030204" pitchFamily="34" charset="0"/>
                <a:ea typeface="Calibri" panose="020F0502020204030204" pitchFamily="34" charset="0"/>
                <a:cs typeface="B Nazanin" panose="00000400000000000000" pitchFamily="2" charset="-78"/>
              </a:rPr>
              <a:t>(استفاده از گیرنده‌ها و تنظیم‌کننده‌ها ) ذکر </a:t>
            </a:r>
            <a:r>
              <a:rPr lang="fa-IR" sz="2800" dirty="0">
                <a:latin typeface="Calibri" panose="020F0502020204030204" pitchFamily="34" charset="0"/>
                <a:ea typeface="Calibri" panose="020F0502020204030204" pitchFamily="34" charset="0"/>
                <a:cs typeface="B Nazanin" panose="00000400000000000000" pitchFamily="2" charset="-78"/>
              </a:rPr>
              <a:t>شد.</a:t>
            </a:r>
          </a:p>
          <a:p>
            <a:pPr marL="0" algn="just" rtl="1">
              <a:lnSpc>
                <a:spcPct val="107000"/>
              </a:lnSpc>
              <a:spcBef>
                <a:spcPts val="0"/>
              </a:spcBef>
            </a:pPr>
            <a:endParaRPr lang="fa-IR" sz="2800"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latin typeface="Calibri" panose="020F0502020204030204" pitchFamily="34" charset="0"/>
                <a:ea typeface="Calibri" panose="020F0502020204030204" pitchFamily="34" charset="0"/>
                <a:cs typeface="B Nazanin" panose="00000400000000000000" pitchFamily="2" charset="-78"/>
              </a:rPr>
              <a:t>مرحله </a:t>
            </a:r>
            <a:r>
              <a:rPr lang="fa-IR" dirty="0">
                <a:effectLst/>
                <a:latin typeface="Calibri" panose="020F0502020204030204" pitchFamily="34" charset="0"/>
                <a:ea typeface="Calibri" panose="020F0502020204030204" pitchFamily="34" charset="0"/>
                <a:cs typeface="B Nazanin" panose="00000400000000000000" pitchFamily="2" charset="-78"/>
              </a:rPr>
              <a:t>دیگر آن است که</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fa-IR" dirty="0">
                <a:effectLst/>
                <a:latin typeface="Calibri" panose="020F0502020204030204" pitchFamily="34" charset="0"/>
                <a:ea typeface="Calibri" panose="020F0502020204030204" pitchFamily="34" charset="0"/>
                <a:cs typeface="B Nazanin" panose="00000400000000000000" pitchFamily="2" charset="-78"/>
              </a:rPr>
              <a:t>استفاده از </a:t>
            </a:r>
            <a:r>
              <a:rPr lang="ar-SA" dirty="0">
                <a:effectLst/>
                <a:latin typeface="Calibri" panose="020F0502020204030204" pitchFamily="34" charset="0"/>
                <a:ea typeface="Calibri" panose="020F0502020204030204" pitchFamily="34" charset="0"/>
                <a:cs typeface="B Nazanin" panose="00000400000000000000" pitchFamily="2" charset="-78"/>
              </a:rPr>
              <a:t>تعدیل‌کننده‌های دسترسی </a:t>
            </a:r>
            <a:r>
              <a:rPr lang="fa-IR" dirty="0">
                <a:effectLst/>
                <a:latin typeface="Courier New" panose="02070309020205020404" pitchFamily="49" charset="0"/>
                <a:ea typeface="Calibri" panose="020F0502020204030204" pitchFamily="34" charset="0"/>
                <a:cs typeface="B Nazanin" panose="00000400000000000000" pitchFamily="2" charset="-78"/>
              </a:rPr>
              <a:t>سطح دسترسی را کنترل نماییم</a:t>
            </a:r>
            <a:r>
              <a:rPr lang="ar-SA" dirty="0">
                <a:effectLst/>
                <a:latin typeface="Calibri" panose="020F0502020204030204" pitchFamily="34" charset="0"/>
                <a:ea typeface="Calibri" panose="020F0502020204030204" pitchFamily="34" charset="0"/>
                <a:cs typeface="B Nazanin" panose="00000400000000000000" pitchFamily="2" charset="-78"/>
              </a:rPr>
              <a:t>.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fa-IR" dirty="0">
                <a:effectLst/>
                <a:latin typeface="Calibri" panose="020F0502020204030204" pitchFamily="34" charset="0"/>
                <a:ea typeface="Calibri" panose="020F0502020204030204" pitchFamily="34" charset="0"/>
                <a:cs typeface="B Nazanin" panose="00000400000000000000" pitchFamily="2" charset="-78"/>
              </a:rPr>
              <a:t>تاکنون</a:t>
            </a:r>
            <a:r>
              <a:rPr lang="ar-SA" dirty="0">
                <a:effectLst/>
                <a:latin typeface="Calibri" panose="020F0502020204030204" pitchFamily="34" charset="0"/>
                <a:ea typeface="Calibri" panose="020F0502020204030204" pitchFamily="34" charset="0"/>
                <a:cs typeface="B Nazanin" panose="00000400000000000000" pitchFamily="2" charset="-78"/>
              </a:rPr>
              <a:t> با </a:t>
            </a:r>
            <a:r>
              <a:rPr lang="en-US" b="1" dirty="0">
                <a:effectLst/>
                <a:latin typeface="Courier New" panose="02070309020205020404" pitchFamily="49"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کار می کرده‌ایم</a:t>
            </a:r>
            <a:r>
              <a:rPr lang="fa-IR" dirty="0">
                <a:effectLst/>
                <a:latin typeface="Calibri" panose="020F0502020204030204" pitchFamily="34" charset="0"/>
                <a:ea typeface="Calibri" panose="020F0502020204030204" pitchFamily="34" charset="0"/>
                <a:cs typeface="B Nazanin" panose="00000400000000000000" pitchFamily="2" charset="-78"/>
              </a:rPr>
              <a:t> که با </a:t>
            </a:r>
            <a:r>
              <a:rPr lang="ar-SA" dirty="0">
                <a:effectLst/>
                <a:latin typeface="Calibri" panose="020F0502020204030204" pitchFamily="34" charset="0"/>
                <a:ea typeface="Calibri" panose="020F0502020204030204" pitchFamily="34" charset="0"/>
                <a:cs typeface="B Nazanin" panose="00000400000000000000" pitchFamily="2" charset="-78"/>
              </a:rPr>
              <a:t>هر متد </a:t>
            </a:r>
            <a:r>
              <a:rPr lang="en-US"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dirty="0">
                <a:effectLst/>
                <a:latin typeface="Baskerville Old Face" panose="02020602080505020303" pitchFamily="18" charset="0"/>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استفاده</a:t>
            </a:r>
            <a:r>
              <a:rPr lang="fa-IR" dirty="0">
                <a:effectLst/>
                <a:latin typeface="B Nazanin" panose="00000400000000000000" pitchFamily="2" charset="-78"/>
                <a:ea typeface="Calibri" panose="020F0502020204030204" pitchFamily="34" charset="0"/>
                <a:cs typeface="B Nazanin" panose="00000400000000000000" pitchFamily="2" charset="-78"/>
              </a:rPr>
              <a:t> می‌شود.</a:t>
            </a: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یک قانون سرانگشتی </a:t>
            </a:r>
            <a:r>
              <a:rPr lang="ar-SA" i="1" dirty="0">
                <a:effectLst/>
                <a:latin typeface="Calibri" panose="020F0502020204030204" pitchFamily="34" charset="0"/>
                <a:ea typeface="Calibri" panose="020F0502020204030204" pitchFamily="34" charset="0"/>
                <a:cs typeface="B Nazanin" panose="00000400000000000000" pitchFamily="2" charset="-78"/>
              </a:rPr>
              <a:t>شروع کننده‌ی</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fa-IR" dirty="0">
                <a:effectLst/>
                <a:latin typeface="Calibri" panose="020F0502020204030204" pitchFamily="34" charset="0"/>
                <a:ea typeface="Calibri" panose="020F0502020204030204" pitchFamily="34" charset="0"/>
                <a:cs typeface="B Nazanin" panose="00000400000000000000" pitchFamily="2" charset="-78"/>
              </a:rPr>
              <a:t>اصل </a:t>
            </a:r>
            <a:r>
              <a:rPr lang="ar-SA" dirty="0">
                <a:effectLst/>
                <a:latin typeface="Calibri" panose="020F0502020204030204" pitchFamily="34" charset="0"/>
                <a:ea typeface="Calibri" panose="020F0502020204030204" pitchFamily="34" charset="0"/>
                <a:cs typeface="B Nazanin" panose="00000400000000000000" pitchFamily="2" charset="-78"/>
              </a:rPr>
              <a:t>بسته‌‌سازی </a:t>
            </a:r>
            <a:r>
              <a:rPr lang="fa-IR" dirty="0">
                <a:effectLst/>
                <a:latin typeface="Calibri" panose="020F0502020204030204" pitchFamily="34" charset="0"/>
                <a:ea typeface="Calibri" panose="020F0502020204030204" pitchFamily="34" charset="0"/>
                <a:cs typeface="B Nazanin" panose="00000400000000000000" pitchFamily="2" charset="-78"/>
              </a:rPr>
              <a:t>این است:</a:t>
            </a: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Calibri" panose="020F0502020204030204" pitchFamily="34" charset="0"/>
                <a:ea typeface="Calibri" panose="020F0502020204030204" pitchFamily="34" charset="0"/>
                <a:cs typeface="B Nazanin" panose="00000400000000000000" pitchFamily="2" charset="-78"/>
              </a:rPr>
              <a:t>متغیرهای نمونه‌ی خود را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private</a:t>
            </a:r>
            <a:r>
              <a:rPr lang="en-US" dirty="0">
                <a:effectLst/>
                <a:latin typeface="B Nazanin" panose="00000400000000000000" pitchFamily="2" charset="-78"/>
                <a:ea typeface="Calibri" panose="020F0502020204030204" pitchFamily="34" charset="0"/>
                <a:cs typeface="B Nazanin" panose="00000400000000000000" pitchFamily="2" charset="-78"/>
              </a:rPr>
              <a:t> </a:t>
            </a:r>
            <a:r>
              <a:rPr lang="fa-IR" dirty="0">
                <a:effectLst/>
                <a:latin typeface="B Nazanin" panose="00000400000000000000" pitchFamily="2" charset="-78"/>
                <a:ea typeface="Calibri" panose="020F0502020204030204" pitchFamily="34" charset="0"/>
                <a:cs typeface="B Nazanin" panose="00000400000000000000" pitchFamily="2" charset="-78"/>
              </a:rPr>
              <a:t> </a:t>
            </a:r>
            <a:r>
              <a:rPr lang="ar-SA" dirty="0">
                <a:effectLst/>
                <a:latin typeface="B Nazanin" panose="00000400000000000000" pitchFamily="2" charset="-78"/>
                <a:ea typeface="Calibri" panose="020F0502020204030204" pitchFamily="34" charset="0"/>
                <a:cs typeface="B Nazanin" panose="00000400000000000000" pitchFamily="2" charset="-78"/>
              </a:rPr>
              <a:t>نشان‌گذاری کنید</a:t>
            </a:r>
            <a:endParaRPr lang="fa-IR" dirty="0">
              <a:effectLst/>
              <a:latin typeface="B Nazanin" panose="00000400000000000000" pitchFamily="2" charset="-78"/>
              <a:ea typeface="Calibri" panose="020F0502020204030204" pitchFamily="34" charset="0"/>
              <a:cs typeface="B Nazanin" panose="00000400000000000000" pitchFamily="2" charset="-78"/>
            </a:endParaRPr>
          </a:p>
          <a:p>
            <a:pPr marR="0" indent="-457200" algn="just" rtl="1">
              <a:lnSpc>
                <a:spcPct val="107000"/>
              </a:lnSpc>
              <a:spcBef>
                <a:spcPts val="0"/>
              </a:spcBef>
              <a:spcAft>
                <a:spcPts val="0"/>
              </a:spcAft>
              <a:buFont typeface="Wingdings" panose="05000000000000000000" pitchFamily="2" charset="2"/>
              <a:buChar char="ü"/>
            </a:pPr>
            <a:r>
              <a:rPr lang="ar-SA" dirty="0">
                <a:effectLst/>
                <a:latin typeface="B Nazanin" panose="00000400000000000000" pitchFamily="2" charset="-78"/>
                <a:ea typeface="Calibri" panose="020F0502020204030204" pitchFamily="34" charset="0"/>
                <a:cs typeface="B Nazanin" panose="00000400000000000000" pitchFamily="2" charset="-78"/>
              </a:rPr>
              <a:t>جهت کنترل</a:t>
            </a:r>
            <a:r>
              <a:rPr lang="ar-SA" dirty="0">
                <a:effectLst/>
                <a:latin typeface="Calibri" panose="020F0502020204030204" pitchFamily="34" charset="0"/>
                <a:ea typeface="Calibri" panose="020F0502020204030204" pitchFamily="34" charset="0"/>
                <a:cs typeface="B Nazanin" panose="00000400000000000000" pitchFamily="2" charset="-78"/>
              </a:rPr>
              <a:t> دسترسی</a:t>
            </a:r>
            <a:r>
              <a:rPr lang="fa-IR" dirty="0">
                <a:effectLst/>
                <a:latin typeface="Calibri" panose="020F0502020204030204" pitchFamily="34"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 گیرنده‌ها و تنظیم‌کننده‌ها</a:t>
            </a:r>
            <a:r>
              <a:rPr lang="fa-IR" dirty="0">
                <a:effectLst/>
                <a:latin typeface="Calibri" panose="020F0502020204030204" pitchFamily="34" charset="0"/>
                <a:ea typeface="Calibri" panose="020F0502020204030204" pitchFamily="34" charset="0"/>
                <a:cs typeface="B Nazanin" panose="00000400000000000000" pitchFamily="2" charset="-78"/>
              </a:rPr>
              <a:t> را </a:t>
            </a:r>
            <a:r>
              <a:rPr lang="ar-SA" dirty="0">
                <a:effectLst/>
                <a:latin typeface="Calibri" panose="020F0502020204030204" pitchFamily="34" charset="0"/>
                <a:ea typeface="Calibri" panose="020F0502020204030204" pitchFamily="34" charset="0"/>
                <a:cs typeface="B Nazanin" panose="00000400000000000000" pitchFamily="2" charset="-78"/>
              </a:rPr>
              <a:t> </a:t>
            </a:r>
            <a:r>
              <a:rPr lang="en-US" b="1" i="1" dirty="0">
                <a:effectLst/>
                <a:latin typeface="Baskerville Old Face" panose="02020602080505020303" pitchFamily="18" charset="0"/>
                <a:ea typeface="Calibri" panose="020F0502020204030204" pitchFamily="34" charset="0"/>
                <a:cs typeface="B Nazanin" panose="00000400000000000000" pitchFamily="2" charset="-78"/>
              </a:rPr>
              <a:t>public</a:t>
            </a:r>
            <a:r>
              <a:rPr lang="ar-SA" dirty="0">
                <a:effectLst/>
                <a:latin typeface="Calibri" panose="020F0502020204030204" pitchFamily="34" charset="0"/>
                <a:ea typeface="Calibri" panose="020F0502020204030204" pitchFamily="34" charset="0"/>
                <a:cs typeface="B Nazanin" panose="00000400000000000000" pitchFamily="2" charset="-78"/>
              </a:rPr>
              <a:t> را ارائه دهید.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fa-IR" dirty="0">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r>
              <a:rPr lang="ar-SA" dirty="0">
                <a:effectLst/>
                <a:latin typeface="Calibri" panose="020F0502020204030204" pitchFamily="34" charset="0"/>
                <a:ea typeface="Calibri" panose="020F0502020204030204" pitchFamily="34" charset="0"/>
                <a:cs typeface="B Nazanin" panose="00000400000000000000" pitchFamily="2" charset="-78"/>
              </a:rPr>
              <a:t>هنگامی که در جاوا شم طراحی و کدنویسی بیشتری داشته باشید، کمی احتمالاً کارها را به طور متفاوت انجام خواهید داد، اما برای حال، این رویکرد </a:t>
            </a:r>
            <a:r>
              <a:rPr lang="fa-IR" dirty="0">
                <a:effectLst/>
                <a:latin typeface="Calibri" panose="020F0502020204030204" pitchFamily="34" charset="0"/>
                <a:ea typeface="Calibri" panose="020F0502020204030204" pitchFamily="34" charset="0"/>
                <a:cs typeface="B Nazanin" panose="00000400000000000000" pitchFamily="2" charset="-78"/>
              </a:rPr>
              <a:t>کد </a:t>
            </a:r>
            <a:r>
              <a:rPr lang="ar-SA" dirty="0">
                <a:effectLst/>
                <a:latin typeface="Calibri" panose="020F0502020204030204" pitchFamily="34" charset="0"/>
                <a:ea typeface="Calibri" panose="020F0502020204030204" pitchFamily="34" charset="0"/>
                <a:cs typeface="B Nazanin" panose="00000400000000000000" pitchFamily="2" charset="-78"/>
              </a:rPr>
              <a:t>شما را ایمن نگه خواهد داشت. </a:t>
            </a:r>
            <a:endParaRPr lang="fa-IR" dirty="0">
              <a:effectLst/>
              <a:latin typeface="Calibri" panose="020F0502020204030204" pitchFamily="34" charset="0"/>
              <a:ea typeface="Calibri" panose="020F0502020204030204" pitchFamily="34" charset="0"/>
              <a:cs typeface="B Nazanin" panose="00000400000000000000" pitchFamily="2" charset="-78"/>
            </a:endParaRPr>
          </a:p>
          <a:p>
            <a:pPr marL="0" marR="0" algn="just" rtl="1">
              <a:lnSpc>
                <a:spcPct val="107000"/>
              </a:lnSpc>
              <a:spcBef>
                <a:spcPts val="0"/>
              </a:spcBef>
              <a:spcAft>
                <a:spcPts val="0"/>
              </a:spcAft>
            </a:pPr>
            <a:endParaRPr lang="en-US"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2" name="Title 1">
            <a:extLst>
              <a:ext uri="{FF2B5EF4-FFF2-40B4-BE49-F238E27FC236}">
                <a16:creationId xmlns:a16="http://schemas.microsoft.com/office/drawing/2014/main" id="{7C2ED029-A6D9-0A7D-773F-5BB18BE4BDE0}"/>
              </a:ext>
            </a:extLst>
          </p:cNvPr>
          <p:cNvSpPr txBox="1">
            <a:spLocks/>
          </p:cNvSpPr>
          <p:nvPr/>
        </p:nvSpPr>
        <p:spPr>
          <a:xfrm>
            <a:off x="4126006" y="165301"/>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داده‌ها را مخفی کنید</a:t>
            </a:r>
          </a:p>
        </p:txBody>
      </p:sp>
    </p:spTree>
    <p:extLst>
      <p:ext uri="{BB962C8B-B14F-4D97-AF65-F5344CB8AC3E}">
        <p14:creationId xmlns:p14="http://schemas.microsoft.com/office/powerpoint/2010/main" val="3788975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5BC2D197-5D93-A7C2-17B8-1B6F21F781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59976" y="1059709"/>
            <a:ext cx="8540108" cy="55807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C42C6B14-90CE-3C50-0800-AA65CCADE913}"/>
              </a:ext>
            </a:extLst>
          </p:cNvPr>
          <p:cNvSpPr txBox="1"/>
          <p:nvPr/>
        </p:nvSpPr>
        <p:spPr>
          <a:xfrm>
            <a:off x="9046346" y="2594351"/>
            <a:ext cx="3080836" cy="2463495"/>
          </a:xfrm>
          <a:prstGeom prst="rect">
            <a:avLst/>
          </a:prstGeom>
          <a:noFill/>
        </p:spPr>
        <p:txBody>
          <a:bodyPr wrap="square">
            <a:spAutoFit/>
          </a:bodyPr>
          <a:lstStyle/>
          <a:p>
            <a:pPr marL="342900" marR="0" lvl="0" indent="-342900" algn="just" rtl="1">
              <a:lnSpc>
                <a:spcPct val="107000"/>
              </a:lnSpc>
              <a:spcBef>
                <a:spcPts val="0"/>
              </a:spcBef>
              <a:spcAft>
                <a:spcPts val="800"/>
              </a:spcAft>
              <a:buFont typeface="Symbol" panose="05050102010706020507" pitchFamily="18" charset="2"/>
              <a:buChar char=""/>
            </a:pPr>
            <a:r>
              <a:rPr lang="fa-IR" sz="3600" dirty="0">
                <a:effectLst/>
                <a:latin typeface="Calibri" panose="020F0502020204030204" pitchFamily="34" charset="0"/>
                <a:ea typeface="Calibri" panose="020F0502020204030204" pitchFamily="34" charset="0"/>
                <a:cs typeface="B Nazanin" panose="00000400000000000000" pitchFamily="2" charset="-78"/>
              </a:rPr>
              <a:t>این ساختار صرفا مربوط به کلاس شامل </a:t>
            </a:r>
            <a:r>
              <a:rPr lang="en-US" sz="3600" dirty="0">
                <a:effectLst/>
                <a:latin typeface="Baskerville Old Face" panose="02020602080505020303" pitchFamily="18" charset="0"/>
                <a:ea typeface="Calibri" panose="020F0502020204030204" pitchFamily="34" charset="0"/>
                <a:cs typeface="B Nazanin" panose="00000400000000000000" pitchFamily="2" charset="-78"/>
              </a:rPr>
              <a:t>main</a:t>
            </a:r>
            <a:r>
              <a:rPr lang="fa-IR" sz="3600" dirty="0">
                <a:effectLst/>
                <a:latin typeface="Calibri" panose="020F0502020204030204" pitchFamily="34" charset="0"/>
                <a:ea typeface="Calibri" panose="020F0502020204030204" pitchFamily="34" charset="0"/>
                <a:cs typeface="B Nazanin" panose="00000400000000000000" pitchFamily="2" charset="-78"/>
              </a:rPr>
              <a:t> است.</a:t>
            </a:r>
            <a:endParaRPr lang="en-US" sz="3600" dirty="0">
              <a:effectLst/>
              <a:latin typeface="Calibri" panose="020F0502020204030204" pitchFamily="34" charset="0"/>
              <a:ea typeface="Calibri" panose="020F0502020204030204" pitchFamily="34" charset="0"/>
              <a:cs typeface="B Nazanin" panose="00000400000000000000" pitchFamily="2" charset="-78"/>
            </a:endParaRPr>
          </a:p>
        </p:txBody>
      </p:sp>
      <p:sp>
        <p:nvSpPr>
          <p:cNvPr id="7" name="Title 1">
            <a:extLst>
              <a:ext uri="{FF2B5EF4-FFF2-40B4-BE49-F238E27FC236}">
                <a16:creationId xmlns:a16="http://schemas.microsoft.com/office/drawing/2014/main" id="{886D9992-BC26-E02F-2557-C40D40185F1B}"/>
              </a:ext>
            </a:extLst>
          </p:cNvPr>
          <p:cNvSpPr txBox="1">
            <a:spLocks/>
          </p:cNvSpPr>
          <p:nvPr/>
        </p:nvSpPr>
        <p:spPr>
          <a:xfrm>
            <a:off x="5204012" y="217503"/>
            <a:ext cx="178397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یادآوری</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3665073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5DA4D9-0596-D37F-2156-66F36DFD9EB8}"/>
              </a:ext>
            </a:extLst>
          </p:cNvPr>
          <p:cNvSpPr>
            <a:spLocks noGrp="1"/>
          </p:cNvSpPr>
          <p:nvPr>
            <p:ph idx="1"/>
          </p:nvPr>
        </p:nvSpPr>
        <p:spPr>
          <a:xfrm>
            <a:off x="161364" y="1253331"/>
            <a:ext cx="11869271" cy="4351338"/>
          </a:xfrm>
        </p:spPr>
        <p:txBody>
          <a:bodyPr>
            <a:noAutofit/>
          </a:bodyPr>
          <a:lstStyle/>
          <a:p>
            <a:pPr algn="r" rtl="1"/>
            <a:r>
              <a:rPr lang="fa-IR" dirty="0">
                <a:cs typeface="B Nazanin" panose="00000400000000000000" pitchFamily="2" charset="-78"/>
              </a:rPr>
              <a:t>اکنون که با مثال‌هایی از یک کلاس خاص که خود طراحی کرده‌ایم (کلاس‌های </a:t>
            </a:r>
            <a:r>
              <a:rPr lang="en-US" dirty="0">
                <a:cs typeface="B Nazanin" panose="00000400000000000000" pitchFamily="2" charset="-78"/>
              </a:rPr>
              <a:t>Duck</a:t>
            </a:r>
            <a:r>
              <a:rPr lang="fa-IR" dirty="0">
                <a:cs typeface="B Nazanin" panose="00000400000000000000" pitchFamily="2" charset="-78"/>
              </a:rPr>
              <a:t> و </a:t>
            </a:r>
            <a:r>
              <a:rPr lang="en-US" dirty="0">
                <a:cs typeface="B Nazanin" panose="00000400000000000000" pitchFamily="2" charset="-78"/>
              </a:rPr>
              <a:t>Movie</a:t>
            </a:r>
            <a:r>
              <a:rPr lang="fa-IR" dirty="0">
                <a:cs typeface="B Nazanin" panose="00000400000000000000" pitchFamily="2" charset="-78"/>
              </a:rPr>
              <a:t>) آشنا شده‌ایم می توانیم شکل کلی یک کلاس را ارائه دهیم.</a:t>
            </a:r>
          </a:p>
          <a:p>
            <a:pPr algn="r" rtl="1"/>
            <a:endParaRPr lang="fa-IR" dirty="0">
              <a:cs typeface="B Nazanin" panose="00000400000000000000" pitchFamily="2" charset="-78"/>
            </a:endParaRPr>
          </a:p>
          <a:p>
            <a:pPr algn="r" rtl="1"/>
            <a:r>
              <a:rPr lang="fa-IR" dirty="0">
                <a:cs typeface="B Nazanin" panose="00000400000000000000" pitchFamily="2" charset="-78"/>
              </a:rPr>
              <a:t>ساختار کلی کلاس‌هایی که فعلا در</a:t>
            </a:r>
            <a:r>
              <a:rPr lang="en-US" dirty="0">
                <a:cs typeface="B Nazanin" panose="00000400000000000000" pitchFamily="2" charset="-78"/>
              </a:rPr>
              <a:t>Java </a:t>
            </a:r>
            <a:r>
              <a:rPr lang="fa-IR" dirty="0">
                <a:cs typeface="B Nazanin" panose="00000400000000000000" pitchFamily="2" charset="-78"/>
              </a:rPr>
              <a:t> می‌نویسیم به صورت زیر در نظر گرفته می‌شوند: </a:t>
            </a:r>
          </a:p>
          <a:p>
            <a:pPr algn="r" rtl="1"/>
            <a:endParaRPr lang="fa-IR" dirty="0">
              <a:cs typeface="B Nazanin" panose="00000400000000000000" pitchFamily="2" charset="-78"/>
            </a:endParaRPr>
          </a:p>
          <a:p>
            <a:pPr marL="0" indent="0" algn="l">
              <a:buNone/>
            </a:pPr>
            <a:r>
              <a:rPr lang="fa-IR" dirty="0">
                <a:cs typeface="B Nazanin" panose="00000400000000000000" pitchFamily="2" charset="-78"/>
              </a:rPr>
              <a:t>{تعدیل کننده دسترسی} </a:t>
            </a:r>
            <a:r>
              <a:rPr lang="en-US" dirty="0">
                <a:cs typeface="B Nazanin" panose="00000400000000000000" pitchFamily="2" charset="-78"/>
              </a:rPr>
              <a:t>   </a:t>
            </a:r>
            <a:r>
              <a:rPr lang="en-US" dirty="0">
                <a:latin typeface="Courier New" panose="02070309020205020404" pitchFamily="49" charset="0"/>
                <a:cs typeface="Courier New" panose="02070309020205020404" pitchFamily="49" charset="0"/>
              </a:rPr>
              <a:t>class</a:t>
            </a:r>
            <a:r>
              <a:rPr lang="en-US" dirty="0">
                <a:cs typeface="B Nazanin" panose="00000400000000000000" pitchFamily="2" charset="-78"/>
              </a:rPr>
              <a:t>   </a:t>
            </a:r>
            <a:r>
              <a:rPr lang="fa-IR" dirty="0">
                <a:cs typeface="B Nazanin" panose="00000400000000000000" pitchFamily="2" charset="-78"/>
              </a:rPr>
              <a:t>نام کلاس</a:t>
            </a:r>
            <a:r>
              <a:rPr lang="en-US" dirty="0">
                <a:cs typeface="B Nazanin" panose="00000400000000000000" pitchFamily="2" charset="-78"/>
              </a:rPr>
              <a:t>  </a:t>
            </a:r>
            <a:r>
              <a:rPr lang="fa-IR" dirty="0">
                <a:cs typeface="B Nazanin" panose="00000400000000000000" pitchFamily="2" charset="-78"/>
              </a:rPr>
              <a:t>}</a:t>
            </a:r>
          </a:p>
          <a:p>
            <a:pPr marL="0" indent="0" algn="l">
              <a:buNone/>
            </a:pPr>
            <a:r>
              <a:rPr lang="fa-IR" dirty="0">
                <a:cs typeface="B Nazanin" panose="00000400000000000000" pitchFamily="2" charset="-78"/>
              </a:rPr>
              <a:t>متغیرهای نمونه       		</a:t>
            </a:r>
          </a:p>
          <a:p>
            <a:pPr marL="0" indent="0" algn="l">
              <a:buNone/>
            </a:pPr>
            <a:r>
              <a:rPr lang="fa-IR" dirty="0">
                <a:cs typeface="B Nazanin" panose="00000400000000000000" pitchFamily="2" charset="-78"/>
              </a:rPr>
              <a:t>سازنده‌ها       </a:t>
            </a:r>
          </a:p>
          <a:p>
            <a:pPr marL="0" indent="0" algn="l">
              <a:buNone/>
            </a:pPr>
            <a:r>
              <a:rPr lang="fa-IR" dirty="0">
                <a:cs typeface="B Nazanin" panose="00000400000000000000" pitchFamily="2" charset="-78"/>
              </a:rPr>
              <a:t>متدها       </a:t>
            </a:r>
          </a:p>
          <a:p>
            <a:pPr marL="0" indent="0" algn="l">
              <a:buNone/>
            </a:pPr>
            <a:r>
              <a:rPr lang="fa-IR" dirty="0">
                <a:cs typeface="B Nazanin" panose="00000400000000000000" pitchFamily="2" charset="-78"/>
              </a:rPr>
              <a:t>{</a:t>
            </a:r>
          </a:p>
          <a:p>
            <a:pPr algn="r" rtl="1"/>
            <a:endParaRPr lang="fa-IR" dirty="0"/>
          </a:p>
        </p:txBody>
      </p:sp>
      <p:sp>
        <p:nvSpPr>
          <p:cNvPr id="4" name="TextBox 3">
            <a:extLst>
              <a:ext uri="{FF2B5EF4-FFF2-40B4-BE49-F238E27FC236}">
                <a16:creationId xmlns:a16="http://schemas.microsoft.com/office/drawing/2014/main" id="{657CC4FC-702B-8834-9BCA-819DE3A34CB9}"/>
              </a:ext>
            </a:extLst>
          </p:cNvPr>
          <p:cNvSpPr txBox="1"/>
          <p:nvPr/>
        </p:nvSpPr>
        <p:spPr>
          <a:xfrm>
            <a:off x="2716305" y="4177834"/>
            <a:ext cx="7844116" cy="523220"/>
          </a:xfrm>
          <a:prstGeom prst="rect">
            <a:avLst/>
          </a:prstGeom>
          <a:noFill/>
        </p:spPr>
        <p:txBody>
          <a:bodyPr wrap="square">
            <a:spAutoFit/>
          </a:bodyPr>
          <a:lstStyle/>
          <a:p>
            <a:pPr algn="r" rtl="1"/>
            <a:r>
              <a:rPr lang="fa-IR" sz="2800" dirty="0">
                <a:solidFill>
                  <a:srgbClr val="000000"/>
                </a:solidFill>
                <a:effectLst/>
                <a:latin typeface="Times New Roman" panose="02020603050405020304" pitchFamily="18" charset="0"/>
                <a:ea typeface="Calibri" panose="020F0502020204030204" pitchFamily="34" charset="0"/>
                <a:cs typeface="2  Kamran" panose="00000400000000000000" pitchFamily="2" charset="-78"/>
              </a:rPr>
              <a:t>متغیرهای نمونه درون یک کلاس اما خارج از بدنه‌ی متدهای آن کلاس اعلان می‌شوند.</a:t>
            </a:r>
            <a:endParaRPr lang="fa-IR" sz="2800" dirty="0">
              <a:cs typeface="2  Kamran" panose="00000400000000000000" pitchFamily="2" charset="-78"/>
            </a:endParaRPr>
          </a:p>
        </p:txBody>
      </p:sp>
      <p:sp>
        <p:nvSpPr>
          <p:cNvPr id="2" name="Title 1">
            <a:extLst>
              <a:ext uri="{FF2B5EF4-FFF2-40B4-BE49-F238E27FC236}">
                <a16:creationId xmlns:a16="http://schemas.microsoft.com/office/drawing/2014/main" id="{60876DB7-DD66-189C-784A-9B0CBDAAB3F4}"/>
              </a:ext>
            </a:extLst>
          </p:cNvPr>
          <p:cNvSpPr txBox="1">
            <a:spLocks/>
          </p:cNvSpPr>
          <p:nvPr/>
        </p:nvSpPr>
        <p:spPr>
          <a:xfrm>
            <a:off x="4318746" y="358681"/>
            <a:ext cx="3554506" cy="701712"/>
          </a:xfrm>
          <a:prstGeom prst="rect">
            <a:avLst/>
          </a:prstGeom>
        </p:spPr>
        <p:txBody>
          <a:bodyPr vert="horz" lIns="91440" tIns="45720" rIns="91440" bIns="45720" rtlCol="0" anchor="t">
            <a:norm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0070C0"/>
                </a:solidFill>
                <a:cs typeface="2  Titr" panose="00000700000000000000" pitchFamily="2" charset="-78"/>
              </a:rPr>
              <a:t>ساختار کلی کلاس</a:t>
            </a:r>
            <a:endParaRPr lang="en-US" dirty="0">
              <a:solidFill>
                <a:srgbClr val="0070C0"/>
              </a:solidFill>
              <a:cs typeface="2  Titr" panose="00000700000000000000" pitchFamily="2" charset="-78"/>
            </a:endParaRPr>
          </a:p>
        </p:txBody>
      </p:sp>
    </p:spTree>
    <p:extLst>
      <p:ext uri="{BB962C8B-B14F-4D97-AF65-F5344CB8AC3E}">
        <p14:creationId xmlns:p14="http://schemas.microsoft.com/office/powerpoint/2010/main" val="285171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animEffect transition="in" filter="fade">
                                      <p:cBhvr>
                                        <p:cTn id="20" dur="500"/>
                                        <p:tgtEl>
                                          <p:spTgt spid="3">
                                            <p:txEl>
                                              <p:pRg st="6" end="6"/>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fade">
                                      <p:cBhvr>
                                        <p:cTn id="2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a:bodyPr>
          <a:lstStyle/>
          <a:p>
            <a:pPr algn="just" rtl="1"/>
            <a:r>
              <a:rPr lang="fa-IR" dirty="0">
                <a:cs typeface="B Nazanin" panose="00000400000000000000" pitchFamily="2" charset="-78"/>
              </a:rPr>
              <a:t>تعدیل کننده دسترسی کلاس اختیاری است. با این وجود ما معمولا هر کلاس را به صورت </a:t>
            </a:r>
            <a:r>
              <a:rPr lang="en-US" dirty="0">
                <a:cs typeface="B Nazanin" panose="00000400000000000000" pitchFamily="2" charset="-78"/>
              </a:rPr>
              <a:t>public </a:t>
            </a:r>
            <a:r>
              <a:rPr lang="fa-IR" dirty="0">
                <a:cs typeface="B Nazanin" panose="00000400000000000000" pitchFamily="2" charset="-78"/>
              </a:rPr>
              <a:t> اعلان می کنیم.</a:t>
            </a:r>
          </a:p>
          <a:p>
            <a:pPr algn="just" rtl="1"/>
            <a:r>
              <a:rPr lang="fa-IR" dirty="0">
                <a:cs typeface="B Nazanin" panose="00000400000000000000" pitchFamily="2" charset="-78"/>
              </a:rPr>
              <a:t>در هر فایل </a:t>
            </a:r>
            <a:r>
              <a:rPr lang="en-US" dirty="0">
                <a:cs typeface="B Nazanin" panose="00000400000000000000" pitchFamily="2" charset="-78"/>
              </a:rPr>
              <a:t>Java </a:t>
            </a:r>
            <a:r>
              <a:rPr lang="fa-IR" dirty="0">
                <a:cs typeface="B Nazanin" panose="00000400000000000000" pitchFamily="2" charset="-78"/>
              </a:rPr>
              <a:t> تنها یک کلاس می‌تواند به صورت </a:t>
            </a:r>
            <a:r>
              <a:rPr lang="en-US" dirty="0">
                <a:cs typeface="B Nazanin" panose="00000400000000000000" pitchFamily="2" charset="-78"/>
              </a:rPr>
              <a:t>public </a:t>
            </a:r>
            <a:r>
              <a:rPr lang="fa-IR" dirty="0">
                <a:cs typeface="B Nazanin" panose="00000400000000000000" pitchFamily="2" charset="-78"/>
              </a:rPr>
              <a:t> اعلان شود، بنابراین هر کلاسی را باید در فایل مجزایی ذخیره نمود.</a:t>
            </a:r>
          </a:p>
          <a:p>
            <a:pPr algn="just" rtl="1"/>
            <a:r>
              <a:rPr lang="fa-IR" dirty="0">
                <a:cs typeface="B Nazanin" panose="00000400000000000000" pitchFamily="2" charset="-78"/>
              </a:rPr>
              <a:t>یک کلاس می‌تواند هر تعدادی متغیر نمونه داشته باشد. این متغیرهای نمونه قابل دسترسی برای همه متدهای کلاس هستند. </a:t>
            </a:r>
          </a:p>
          <a:p>
            <a:pPr algn="just" rtl="1"/>
            <a:r>
              <a:rPr lang="fa-IR" dirty="0">
                <a:cs typeface="B Nazanin" panose="00000400000000000000" pitchFamily="2" charset="-78"/>
              </a:rPr>
              <a:t>هر متغیر نمونه یک تعدیل کننده دسترسی اختیاری دارد. یک متغیر نمونه‌ی بدون تعدیل کننده دسترسی قابل دسترسی در درون بسته ای که قرار گرفته است می‌باشد. </a:t>
            </a:r>
          </a:p>
          <a:p>
            <a:pPr algn="just" rtl="1"/>
            <a:endParaRPr lang="fa-IR" dirty="0">
              <a:cs typeface="B Nazanin" panose="00000400000000000000" pitchFamily="2" charset="-78"/>
            </a:endParaRPr>
          </a:p>
          <a:p>
            <a:pPr algn="just" rtl="1"/>
            <a:r>
              <a:rPr lang="fa-IR" dirty="0">
                <a:cs typeface="B Nazanin" panose="00000400000000000000" pitchFamily="2" charset="-78"/>
              </a:rPr>
              <a:t>به این دلیل تاکنون می‌توانسته‌ایم از متغیرهای </a:t>
            </a:r>
            <a:r>
              <a:rPr lang="en-US" dirty="0">
                <a:cs typeface="B Nazanin" panose="00000400000000000000" pitchFamily="2" charset="-78"/>
              </a:rPr>
              <a:t>size</a:t>
            </a:r>
            <a:r>
              <a:rPr lang="fa-IR" dirty="0">
                <a:cs typeface="B Nazanin" panose="00000400000000000000" pitchFamily="2" charset="-78"/>
              </a:rPr>
              <a:t> و </a:t>
            </a:r>
            <a:r>
              <a:rPr lang="en-US" dirty="0">
                <a:cs typeface="B Nazanin" panose="00000400000000000000" pitchFamily="2" charset="-78"/>
              </a:rPr>
              <a:t>name</a:t>
            </a:r>
            <a:r>
              <a:rPr lang="fa-IR" dirty="0">
                <a:cs typeface="B Nazanin" panose="00000400000000000000" pitchFamily="2" charset="-78"/>
              </a:rPr>
              <a:t> در کلاس </a:t>
            </a:r>
            <a:r>
              <a:rPr lang="en-US" dirty="0">
                <a:cs typeface="B Nazanin" panose="00000400000000000000" pitchFamily="2" charset="-78"/>
              </a:rPr>
              <a:t>Duck</a:t>
            </a:r>
            <a:r>
              <a:rPr lang="fa-IR" dirty="0">
                <a:cs typeface="B Nazanin" panose="00000400000000000000" pitchFamily="2" charset="-78"/>
              </a:rPr>
              <a:t> خارج از خود کلاس </a:t>
            </a:r>
            <a:r>
              <a:rPr lang="en-US" dirty="0">
                <a:cs typeface="B Nazanin" panose="00000400000000000000" pitchFamily="2" charset="-78"/>
              </a:rPr>
              <a:t>Duck</a:t>
            </a:r>
            <a:r>
              <a:rPr lang="fa-IR" dirty="0">
                <a:cs typeface="B Nazanin" panose="00000400000000000000" pitchFamily="2" charset="-78"/>
              </a:rPr>
              <a:t> استفاده نماییم.</a:t>
            </a:r>
          </a:p>
        </p:txBody>
      </p:sp>
    </p:spTree>
    <p:extLst>
      <p:ext uri="{BB962C8B-B14F-4D97-AF65-F5344CB8AC3E}">
        <p14:creationId xmlns:p14="http://schemas.microsoft.com/office/powerpoint/2010/main" val="211690011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CDDB9-CB19-6BB1-2CD3-AFF1831E44F6}"/>
              </a:ext>
            </a:extLst>
          </p:cNvPr>
          <p:cNvSpPr>
            <a:spLocks noGrp="1"/>
          </p:cNvSpPr>
          <p:nvPr>
            <p:ph idx="1"/>
          </p:nvPr>
        </p:nvSpPr>
        <p:spPr>
          <a:xfrm>
            <a:off x="242047" y="932330"/>
            <a:ext cx="11501718" cy="5602941"/>
          </a:xfrm>
        </p:spPr>
        <p:txBody>
          <a:bodyPr>
            <a:normAutofit lnSpcReduction="10000"/>
          </a:bodyPr>
          <a:lstStyle/>
          <a:p>
            <a:pPr algn="just" rtl="1"/>
            <a:r>
              <a:rPr lang="fa-IR" dirty="0">
                <a:cs typeface="B Nazanin" panose="00000400000000000000" pitchFamily="2" charset="-78"/>
              </a:rPr>
              <a:t>استفاده از تعدیل کننده دسترسی </a:t>
            </a:r>
            <a:r>
              <a:rPr lang="en-US" dirty="0">
                <a:cs typeface="B Nazanin" panose="00000400000000000000" pitchFamily="2" charset="-78"/>
              </a:rPr>
              <a:t>public </a:t>
            </a:r>
            <a:r>
              <a:rPr lang="fa-IR" dirty="0">
                <a:cs typeface="B Nazanin" panose="00000400000000000000" pitchFamily="2" charset="-78"/>
              </a:rPr>
              <a:t>باعث می‌شود که متغیر نمونه از خارج کلاس قابل رویت باشد.</a:t>
            </a:r>
          </a:p>
          <a:p>
            <a:pPr algn="just" rtl="1"/>
            <a:endParaRPr lang="fa-IR" dirty="0">
              <a:cs typeface="B Nazanin" panose="00000400000000000000" pitchFamily="2" charset="-78"/>
            </a:endParaRPr>
          </a:p>
          <a:p>
            <a:pPr algn="just" rtl="1"/>
            <a:r>
              <a:rPr lang="fa-IR" dirty="0">
                <a:cs typeface="B Nazanin" panose="00000400000000000000" pitchFamily="2" charset="-78"/>
              </a:rPr>
              <a:t>وقتی متغیر نمونه‌ای  </a:t>
            </a:r>
            <a:r>
              <a:rPr lang="en-US" dirty="0">
                <a:cs typeface="B Nazanin" panose="00000400000000000000" pitchFamily="2" charset="-78"/>
              </a:rPr>
              <a:t>public</a:t>
            </a:r>
            <a:r>
              <a:rPr lang="fa-IR" dirty="0">
                <a:cs typeface="B Nazanin" panose="00000400000000000000" pitchFamily="2" charset="-78"/>
              </a:rPr>
              <a:t>تعریف می‌شود هر کلاس دیگر که متدهای کلاس مورد نظر را فراخوانی می‌کند امکان دیدن داده‌ها و دسترسی و تغییر در آن‌ها  را دارد، حتی اگر این تغییر یک مقداردهی نامعتبر باشد.</a:t>
            </a:r>
          </a:p>
          <a:p>
            <a:pPr algn="just" rtl="1"/>
            <a:endParaRPr lang="fa-IR" dirty="0">
              <a:cs typeface="B Nazanin" panose="00000400000000000000" pitchFamily="2" charset="-78"/>
            </a:endParaRPr>
          </a:p>
          <a:p>
            <a:pPr algn="just" rtl="1"/>
            <a:r>
              <a:rPr lang="fa-IR" dirty="0">
                <a:cs typeface="B Nazanin" panose="00000400000000000000" pitchFamily="2" charset="-78"/>
              </a:rPr>
              <a:t>استفاده از تعدیل کننده دسترسی </a:t>
            </a:r>
            <a:r>
              <a:rPr lang="en-US" dirty="0">
                <a:cs typeface="B Nazanin" panose="00000400000000000000" pitchFamily="2" charset="-78"/>
              </a:rPr>
              <a:t>private </a:t>
            </a:r>
            <a:r>
              <a:rPr lang="fa-IR" dirty="0">
                <a:cs typeface="B Nazanin" panose="00000400000000000000" pitchFamily="2" charset="-78"/>
              </a:rPr>
              <a:t> باعث می‌شود متغیر نمونه صرفا توسط متدهای کلاس قابل دسترسی باشد. </a:t>
            </a:r>
          </a:p>
          <a:p>
            <a:pPr algn="just" rtl="1"/>
            <a:endParaRPr lang="fa-IR" dirty="0">
              <a:cs typeface="B Nazanin" panose="00000400000000000000" pitchFamily="2" charset="-78"/>
            </a:endParaRPr>
          </a:p>
          <a:p>
            <a:pPr algn="r" rtl="1"/>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متغیرهای نمونه اغلب با تعدیل کننده‌ی دسترسی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private</a:t>
            </a:r>
            <a:r>
              <a:rPr lang="en-US" sz="2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اعلان می‌شوند. بنابراین فقط قابل رویت و دسترسی برای همه‌ی متدهای کلاسی که در آن اعلان شده اند هستند و خارج از کلاس قابل دسترسی نیستند.</a:t>
            </a:r>
            <a:endParaRPr lang="fa-IR" dirty="0">
              <a:cs typeface="B Nazanin" panose="00000400000000000000" pitchFamily="2" charset="-78"/>
            </a:endParaRPr>
          </a:p>
        </p:txBody>
      </p:sp>
    </p:spTree>
    <p:extLst>
      <p:ext uri="{BB962C8B-B14F-4D97-AF65-F5344CB8AC3E}">
        <p14:creationId xmlns:p14="http://schemas.microsoft.com/office/powerpoint/2010/main" val="12834438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D2C3C1-13B7-21EE-F9CD-93327A32F75B}"/>
              </a:ext>
            </a:extLst>
          </p:cNvPr>
          <p:cNvSpPr>
            <a:spLocks noGrp="1"/>
          </p:cNvSpPr>
          <p:nvPr>
            <p:ph idx="1"/>
          </p:nvPr>
        </p:nvSpPr>
        <p:spPr>
          <a:xfrm>
            <a:off x="349623" y="645459"/>
            <a:ext cx="11492753" cy="5065339"/>
          </a:xfrm>
        </p:spPr>
        <p:txBody>
          <a:bodyPr/>
          <a:lstStyle/>
          <a:p>
            <a:pPr algn="just" rtl="1"/>
            <a:r>
              <a:rPr lang="fa-IR" dirty="0">
                <a:cs typeface="B Nazanin" panose="00000400000000000000" pitchFamily="2" charset="-78"/>
              </a:rPr>
              <a:t>معمولا همه متغیرهای نمونه را</a:t>
            </a:r>
            <a:r>
              <a:rPr lang="en-US" dirty="0">
                <a:cs typeface="B Nazanin" panose="00000400000000000000" pitchFamily="2" charset="-78"/>
              </a:rPr>
              <a:t>private </a:t>
            </a:r>
            <a:r>
              <a:rPr lang="fa-IR" dirty="0">
                <a:cs typeface="B Nazanin" panose="00000400000000000000" pitchFamily="2" charset="-78"/>
              </a:rPr>
              <a:t> در نظر می گیریم. این باعث می‌شود که متدهای کلاس دسترسی به متغیرهای نمونه را مدیریت کنند. </a:t>
            </a:r>
          </a:p>
          <a:p>
            <a:pPr algn="just" rtl="1"/>
            <a:endParaRPr lang="fa-IR" dirty="0">
              <a:cs typeface="B Nazanin" panose="00000400000000000000" pitchFamily="2" charset="-78"/>
            </a:endParaRPr>
          </a:p>
          <a:p>
            <a:pPr algn="just" rtl="1"/>
            <a:r>
              <a:rPr lang="fa-IR" dirty="0">
                <a:cs typeface="B Nazanin" panose="00000400000000000000" pitchFamily="2" charset="-78"/>
              </a:rPr>
              <a:t>به عنوان مثال چنان چه در شکل به تصویر کشیده شده است وقتی در کلاس محرک </a:t>
            </a:r>
            <a:r>
              <a:rPr lang="en-US" dirty="0" err="1">
                <a:cs typeface="B Nazanin" panose="00000400000000000000" pitchFamily="2" charset="-78"/>
              </a:rPr>
              <a:t>DuckTestDrive</a:t>
            </a:r>
            <a:r>
              <a:rPr lang="en-US" dirty="0">
                <a:cs typeface="B Nazanin" panose="00000400000000000000" pitchFamily="2" charset="-78"/>
              </a:rPr>
              <a:t> </a:t>
            </a:r>
            <a:r>
              <a:rPr lang="fa-IR" dirty="0">
                <a:cs typeface="B Nazanin" panose="00000400000000000000" pitchFamily="2" charset="-78"/>
              </a:rPr>
              <a:t> شیئی از کلاس </a:t>
            </a:r>
            <a:r>
              <a:rPr lang="en-US" dirty="0">
                <a:cs typeface="B Nazanin" panose="00000400000000000000" pitchFamily="2" charset="-78"/>
              </a:rPr>
              <a:t>Duck </a:t>
            </a:r>
            <a:r>
              <a:rPr lang="fa-IR" dirty="0">
                <a:cs typeface="B Nazanin" panose="00000400000000000000" pitchFamily="2" charset="-78"/>
              </a:rPr>
              <a:t> تولید می‌شود متغیر </a:t>
            </a:r>
            <a:r>
              <a:rPr lang="en-US" dirty="0">
                <a:cs typeface="B Nazanin" panose="00000400000000000000" pitchFamily="2" charset="-78"/>
              </a:rPr>
              <a:t>name </a:t>
            </a:r>
            <a:r>
              <a:rPr lang="fa-IR" dirty="0">
                <a:cs typeface="B Nazanin" panose="00000400000000000000" pitchFamily="2" charset="-78"/>
              </a:rPr>
              <a:t>در شئ جایدهی (پنهان) شده و فقط توسط متدهای کلاس شئ قابل دسترسی است. </a:t>
            </a:r>
          </a:p>
        </p:txBody>
      </p:sp>
      <p:pic>
        <p:nvPicPr>
          <p:cNvPr id="4" name="Content Placeholder 3">
            <a:extLst>
              <a:ext uri="{FF2B5EF4-FFF2-40B4-BE49-F238E27FC236}">
                <a16:creationId xmlns:a16="http://schemas.microsoft.com/office/drawing/2014/main" id="{04983BC8-0E35-B6CC-681C-B08A42A7CD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3059" y="2899602"/>
            <a:ext cx="3116412" cy="3142166"/>
          </a:xfrm>
          <a:prstGeom prst="rect">
            <a:avLst/>
          </a:prstGeom>
        </p:spPr>
      </p:pic>
      <p:sp>
        <p:nvSpPr>
          <p:cNvPr id="5" name="TextBox 4">
            <a:extLst>
              <a:ext uri="{FF2B5EF4-FFF2-40B4-BE49-F238E27FC236}">
                <a16:creationId xmlns:a16="http://schemas.microsoft.com/office/drawing/2014/main" id="{278CF08E-8D03-5809-DDC2-50FFE5B68AF0}"/>
              </a:ext>
            </a:extLst>
          </p:cNvPr>
          <p:cNvSpPr txBox="1"/>
          <p:nvPr/>
        </p:nvSpPr>
        <p:spPr>
          <a:xfrm>
            <a:off x="5181600" y="5312338"/>
            <a:ext cx="6096000" cy="729430"/>
          </a:xfrm>
          <a:prstGeom prst="rect">
            <a:avLst/>
          </a:prstGeom>
          <a:noFill/>
        </p:spPr>
        <p:txBody>
          <a:bodyPr wrap="square">
            <a:spAutoFit/>
          </a:bodyPr>
          <a:lstStyle/>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هر شئ دارای حداقل یک متغیر نمونه می‌باشد که در طول کار با شئ مورد استفاده قرار می گیرند.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490185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17A1B8-9F09-8996-6AEC-113EE5B83E2C}"/>
              </a:ext>
            </a:extLst>
          </p:cNvPr>
          <p:cNvSpPr>
            <a:spLocks noGrp="1"/>
          </p:cNvSpPr>
          <p:nvPr>
            <p:ph idx="1"/>
          </p:nvPr>
        </p:nvSpPr>
        <p:spPr>
          <a:xfrm>
            <a:off x="215153" y="1281953"/>
            <a:ext cx="11483787" cy="4895010"/>
          </a:xfrm>
        </p:spPr>
        <p:txBody>
          <a:bodyPr/>
          <a:lstStyle/>
          <a:p>
            <a:pPr algn="r" rtl="1"/>
            <a:r>
              <a:rPr lang="fa-IR" sz="2800" dirty="0">
                <a:cs typeface="B Nazanin" panose="00000400000000000000" pitchFamily="2" charset="-78"/>
              </a:rPr>
              <a:t>اعلان متغیرهای نمونه با تعدیل کننده دسترسی </a:t>
            </a:r>
            <a:r>
              <a:rPr lang="en-US" sz="2800" dirty="0">
                <a:cs typeface="B Nazanin" panose="00000400000000000000" pitchFamily="2" charset="-78"/>
              </a:rPr>
              <a:t>private </a:t>
            </a:r>
            <a:r>
              <a:rPr lang="fa-IR" sz="2800" dirty="0">
                <a:cs typeface="B Nazanin" panose="00000400000000000000" pitchFamily="2" charset="-78"/>
              </a:rPr>
              <a:t> که منجر به مخفی کردن پیاده سازی از کاربر کلاس می‌شود به پنهان سازی اطلاعات  معروف است.</a:t>
            </a:r>
          </a:p>
          <a:p>
            <a:pPr algn="r" rtl="1"/>
            <a:endParaRPr lang="fa-IR" dirty="0">
              <a:cs typeface="B Nazanin" panose="00000400000000000000" pitchFamily="2" charset="-78"/>
            </a:endParaRPr>
          </a:p>
          <a:p>
            <a:pPr algn="r" rtl="1"/>
            <a:r>
              <a:rPr lang="fa-IR" dirty="0">
                <a:cs typeface="B Nazanin" panose="00000400000000000000" pitchFamily="2" charset="-78"/>
              </a:rPr>
              <a:t>به تکنیکی که داده‌ها و متدها را در یک جزء واحد قرار می‌دهد بسته سازی  گویند.</a:t>
            </a:r>
          </a:p>
          <a:p>
            <a:pPr algn="r" rtl="1"/>
            <a:endParaRPr lang="fa-IR" dirty="0">
              <a:cs typeface="B Nazanin" panose="00000400000000000000" pitchFamily="2" charset="-78"/>
            </a:endParaRPr>
          </a:p>
          <a:p>
            <a:pPr algn="r" rtl="1"/>
            <a:r>
              <a:rPr lang="fa-IR" dirty="0">
                <a:cs typeface="B Nazanin" panose="00000400000000000000" pitchFamily="2" charset="-78"/>
              </a:rPr>
              <a:t>اکثر متدهای نمونه </a:t>
            </a:r>
            <a:r>
              <a:rPr lang="en-US" dirty="0">
                <a:cs typeface="B Nazanin" panose="00000400000000000000" pitchFamily="2" charset="-78"/>
              </a:rPr>
              <a:t>public </a:t>
            </a:r>
            <a:r>
              <a:rPr lang="fa-IR" dirty="0">
                <a:cs typeface="B Nazanin" panose="00000400000000000000" pitchFamily="2" charset="-78"/>
              </a:rPr>
              <a:t> در نظر گرفته می‌شوند. با این وجود گهگاه متدهایی تعریف می‌شوند که فقط مختص استفاده در درون کلاس هستند و این گونه متدها را می توان </a:t>
            </a:r>
            <a:r>
              <a:rPr lang="en-US" dirty="0">
                <a:cs typeface="B Nazanin" panose="00000400000000000000" pitchFamily="2" charset="-78"/>
              </a:rPr>
              <a:t>private </a:t>
            </a:r>
            <a:r>
              <a:rPr lang="fa-IR" dirty="0">
                <a:cs typeface="B Nazanin" panose="00000400000000000000" pitchFamily="2" charset="-78"/>
              </a:rPr>
              <a:t>در نظر گرفت.</a:t>
            </a:r>
          </a:p>
          <a:p>
            <a:pPr algn="r" rtl="1"/>
            <a:endParaRPr lang="fa-IR" dirty="0">
              <a:cs typeface="B Nazanin" panose="00000400000000000000" pitchFamily="2" charset="-78"/>
            </a:endParaRPr>
          </a:p>
          <a:p>
            <a:pPr algn="r" rtl="1"/>
            <a:r>
              <a:rPr lang="fa-IR" dirty="0">
                <a:cs typeface="B Nazanin" panose="00000400000000000000" pitchFamily="2" charset="-78"/>
              </a:rPr>
              <a:t>متدهای </a:t>
            </a:r>
            <a:r>
              <a:rPr lang="en-US" dirty="0">
                <a:cs typeface="B Nazanin" panose="00000400000000000000" pitchFamily="2" charset="-78"/>
              </a:rPr>
              <a:t>public </a:t>
            </a:r>
            <a:r>
              <a:rPr lang="fa-IR" dirty="0">
                <a:cs typeface="B Nazanin" panose="00000400000000000000" pitchFamily="2" charset="-78"/>
              </a:rPr>
              <a:t>کلاس تشکیل </a:t>
            </a:r>
            <a:r>
              <a:rPr lang="fa-IR" i="1" dirty="0">
                <a:cs typeface="B Nazanin" panose="00000400000000000000" pitchFamily="2" charset="-78"/>
              </a:rPr>
              <a:t>واسط</a:t>
            </a:r>
            <a:r>
              <a:rPr lang="fa-IR" dirty="0">
                <a:cs typeface="B Nazanin" panose="00000400000000000000" pitchFamily="2" charset="-78"/>
              </a:rPr>
              <a:t> کلاس را می دهند.</a:t>
            </a:r>
          </a:p>
          <a:p>
            <a:pPr algn="r" rtl="1"/>
            <a:endParaRPr lang="fa-IR" dirty="0">
              <a:cs typeface="B Nazanin" panose="00000400000000000000" pitchFamily="2" charset="-78"/>
            </a:endParaRPr>
          </a:p>
        </p:txBody>
      </p:sp>
    </p:spTree>
    <p:extLst>
      <p:ext uri="{BB962C8B-B14F-4D97-AF65-F5344CB8AC3E}">
        <p14:creationId xmlns:p14="http://schemas.microsoft.com/office/powerpoint/2010/main" val="33097759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1C441-AF64-6F4A-B427-9DADB87C7638}"/>
              </a:ext>
            </a:extLst>
          </p:cNvPr>
          <p:cNvSpPr>
            <a:spLocks noGrp="1"/>
          </p:cNvSpPr>
          <p:nvPr>
            <p:ph idx="1"/>
          </p:nvPr>
        </p:nvSpPr>
        <p:spPr/>
        <p:txBody>
          <a:bodyPr/>
          <a:lstStyle/>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متدهای کلاس دقیقا تصریح می کنند چگونه متغیرهای نمونه می‌توانند استفاده یا تغییر داده شوند. به عنوان مثال متدهای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effectLst/>
                <a:latin typeface="Times New Roman" panose="02020603050405020304" pitchFamily="18" charset="0"/>
                <a:ea typeface="Calibri" panose="020F0502020204030204" pitchFamily="34" charset="0"/>
                <a:cs typeface="B Nazanin" panose="00000400000000000000" pitchFamily="2" charset="-78"/>
              </a:rPr>
              <a:t>و</a:t>
            </a:r>
            <a:r>
              <a:rPr lang="fa-IR" sz="2800" dirty="0">
                <a:effectLst/>
                <a:latin typeface="Times New Roman" panose="02020603050405020304" pitchFamily="18" charset="0"/>
                <a:ea typeface="Calibri" panose="020F0502020204030204" pitchFamily="34" charset="0"/>
                <a:cs typeface="B Homa" panose="00000400000000000000" pitchFamily="2" charset="-78"/>
              </a:rPr>
              <a:t> </a:t>
            </a:r>
            <a:r>
              <a:rPr lang="en-US" sz="2800" dirty="0" err="1">
                <a:effectLst/>
                <a:latin typeface="Times New Roman" panose="02020603050405020304" pitchFamily="18" charset="0"/>
                <a:ea typeface="Calibri" panose="020F0502020204030204" pitchFamily="34" charset="0"/>
                <a:cs typeface="B Homa" panose="00000400000000000000" pitchFamily="2" charset="-78"/>
              </a:rPr>
              <a:t>getSize</a:t>
            </a:r>
            <a:r>
              <a:rPr lang="en-US" sz="2800" dirty="0">
                <a:effectLst/>
                <a:latin typeface="Times New Roman" panose="02020603050405020304" pitchFamily="18" charset="0"/>
                <a:ea typeface="Calibri" panose="020F0502020204030204" pitchFamily="34" charset="0"/>
                <a:cs typeface="B Homa" panose="00000400000000000000" pitchFamily="2" charset="-78"/>
              </a:rPr>
              <a:t>()</a:t>
            </a:r>
            <a:r>
              <a:rPr lang="en-US" sz="2800" dirty="0">
                <a:effectLst/>
                <a:latin typeface="B Homa" panose="00000400000000000000" pitchFamily="2" charset="-78"/>
                <a:ea typeface="Calibri" panose="020F0502020204030204" pitchFamily="34" charset="0"/>
                <a:cs typeface="Arial" panose="020B0604020202020204" pitchFamily="34" charset="0"/>
              </a:rPr>
              <a:t> </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فراهم می کنند.</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دسترسی به متغیرهای نمونه از طریق متدهای کلاس و فقط همان متدها صورت می پذیرد. هیچ کلاس دیگری نمی‌تواند به متغیرهای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size</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دسترسی یابد، مگر از طریق متدهای کلاس </a:t>
            </a:r>
            <a:r>
              <a:rPr lang="en-US"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Duck</a:t>
            </a:r>
            <a:r>
              <a:rPr lang="fa-IR" sz="2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28318784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کلاسی با نام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Account</a:t>
            </a:r>
            <a:r>
              <a:rPr lang="fa-IR" dirty="0">
                <a:solidFill>
                  <a:srgbClr val="000000"/>
                </a:solidFill>
                <a:effectLst/>
                <a:latin typeface="LucidaSansTypewriter-OV-ITTDHA"/>
                <a:ea typeface="Calibri" panose="020F0502020204030204" pitchFamily="34" charset="0"/>
                <a:cs typeface="B Homa" panose="00000400000000000000" pitchFamily="2" charset="-78"/>
              </a:rPr>
              <a:t> طراحی می نماییم که نمایشگر حساب بانکی ایجاد شده‌ی یک شخص حقیقی در بانک باشد. </a:t>
            </a:r>
          </a:p>
          <a:p>
            <a:pPr marL="0" marR="0" algn="just" rtl="1">
              <a:lnSpc>
                <a:spcPct val="115000"/>
              </a:lnSpc>
              <a:spcBef>
                <a:spcPts val="0"/>
              </a:spcBef>
              <a:spcAft>
                <a:spcPts val="1000"/>
              </a:spcAft>
            </a:pPr>
            <a:endParaRPr lang="fa-IR" dirty="0">
              <a:solidFill>
                <a:srgbClr val="000000"/>
              </a:solidFill>
              <a:effectLst/>
              <a:latin typeface="LucidaSansTypewriter-OV-ITTDHA"/>
              <a:ea typeface="Calibri" panose="020F0502020204030204" pitchFamily="34" charset="0"/>
              <a:cs typeface="B Homa" panose="00000400000000000000" pitchFamily="2" charset="-78"/>
            </a:endParaRPr>
          </a:p>
          <a:p>
            <a:pPr marL="0" marR="0" algn="just" rtl="1">
              <a:lnSpc>
                <a:spcPct val="115000"/>
              </a:lnSpc>
              <a:spcBef>
                <a:spcPts val="0"/>
              </a:spcBef>
              <a:spcAft>
                <a:spcPts val="1000"/>
              </a:spcAft>
            </a:pPr>
            <a:r>
              <a:rPr lang="fa-IR" dirty="0">
                <a:solidFill>
                  <a:srgbClr val="000000"/>
                </a:solidFill>
                <a:effectLst/>
                <a:latin typeface="LucidaSansTypewriter-OV-ITTDHA"/>
                <a:ea typeface="Calibri" panose="020F0502020204030204" pitchFamily="34" charset="0"/>
                <a:cs typeface="B Homa" panose="00000400000000000000" pitchFamily="2" charset="-78"/>
              </a:rPr>
              <a:t>چنین کلاسی در ساده ترین حالت باید شامل مشخصه هایی مثل نام صاحب حساب بانکی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name</a:t>
            </a:r>
            <a:r>
              <a:rPr lang="fa-IR" dirty="0">
                <a:solidFill>
                  <a:srgbClr val="000000"/>
                </a:solidFill>
                <a:effectLst/>
                <a:latin typeface="LucidaSansTypewriter-OV-ITTDHA"/>
                <a:ea typeface="Calibri" panose="020F0502020204030204" pitchFamily="34" charset="0"/>
                <a:cs typeface="B Homa" panose="00000400000000000000" pitchFamily="2" charset="-78"/>
              </a:rPr>
              <a:t>) و مقدار موجودی حساب وی (</a:t>
            </a:r>
            <a:r>
              <a:rPr lang="en-US"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balance</a:t>
            </a:r>
            <a:r>
              <a:rPr lang="fa-IR" dirty="0">
                <a:solidFill>
                  <a:srgbClr val="000000"/>
                </a:solidFill>
                <a:effectLst/>
                <a:latin typeface="LucidaSansTypewriter-OV-ITTDHA"/>
                <a:ea typeface="Calibri" panose="020F0502020204030204" pitchFamily="34" charset="0"/>
                <a:cs typeface="B Homa" panose="00000400000000000000" pitchFamily="2" charset="-78"/>
              </a:rPr>
              <a:t>) باشد</a:t>
            </a:r>
            <a:r>
              <a:rPr lang="fa-IR" dirty="0">
                <a:solidFill>
                  <a:srgbClr val="000000"/>
                </a:solidFill>
                <a:latin typeface="LucidaSansTypewriter-OV-ITTDHA"/>
                <a:ea typeface="Calibri" panose="020F0502020204030204" pitchFamily="34" charset="0"/>
                <a:cs typeface="B Homa" panose="00000400000000000000" pitchFamily="2" charset="-78"/>
              </a:rPr>
              <a:t> </a:t>
            </a:r>
            <a:r>
              <a:rPr lang="fa-IR" dirty="0">
                <a:solidFill>
                  <a:srgbClr val="000000"/>
                </a:solidFill>
                <a:effectLst/>
                <a:latin typeface="LucidaSansTypewriter-OV-ITTDHA"/>
                <a:ea typeface="Calibri" panose="020F0502020204030204" pitchFamily="34" charset="0"/>
                <a:cs typeface="B Homa" panose="00000400000000000000" pitchFamily="2" charset="-78"/>
              </a:rPr>
              <a:t>که به ترتیب با </a:t>
            </a:r>
            <a:r>
              <a:rPr lang="en-US" dirty="0">
                <a:solidFill>
                  <a:srgbClr val="000000"/>
                </a:solidFill>
                <a:effectLst/>
                <a:latin typeface="LucidaSansTypewriter-OV-ITTDHA"/>
                <a:ea typeface="Calibri" panose="020F0502020204030204" pitchFamily="34" charset="0"/>
                <a:cs typeface="B Homa" panose="00000400000000000000" pitchFamily="2" charset="-78"/>
              </a:rPr>
              <a:t>name </a:t>
            </a:r>
            <a:r>
              <a:rPr lang="fa-IR" dirty="0">
                <a:solidFill>
                  <a:srgbClr val="000000"/>
                </a:solidFill>
                <a:effectLst/>
                <a:latin typeface="LucidaSansTypewriter-OV-ITTDHA"/>
                <a:ea typeface="Calibri" panose="020F0502020204030204" pitchFamily="34" charset="0"/>
                <a:cs typeface="B Homa" panose="00000400000000000000" pitchFamily="2" charset="-78"/>
              </a:rPr>
              <a:t> و </a:t>
            </a:r>
            <a:r>
              <a:rPr lang="en-US" dirty="0">
                <a:solidFill>
                  <a:srgbClr val="000000"/>
                </a:solidFill>
                <a:effectLst/>
                <a:latin typeface="LucidaSansTypewriter-OV-ITTDHA"/>
                <a:ea typeface="Calibri" panose="020F0502020204030204" pitchFamily="34" charset="0"/>
                <a:cs typeface="B Homa" panose="00000400000000000000" pitchFamily="2" charset="-78"/>
              </a:rPr>
              <a:t>balance </a:t>
            </a:r>
            <a:r>
              <a:rPr lang="fa-IR" dirty="0">
                <a:solidFill>
                  <a:srgbClr val="000000"/>
                </a:solidFill>
                <a:effectLst/>
                <a:latin typeface="LucidaSansTypewriter-OV-ITTDHA"/>
                <a:ea typeface="Calibri" panose="020F0502020204030204" pitchFamily="34" charset="0"/>
                <a:cs typeface="B Homa" panose="00000400000000000000" pitchFamily="2" charset="-78"/>
              </a:rPr>
              <a:t> نشان داده می‌شوند.</a:t>
            </a:r>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4" y="156336"/>
            <a:ext cx="3778624"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34849001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259976" y="762000"/>
            <a:ext cx="11672047" cy="4903694"/>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پیش فرض دلخواهی به مشخصه های کلاس تخصیص می‌دهد.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Account(String s, double b)</a:t>
            </a:r>
            <a:r>
              <a:rPr lang="fa-IR" dirty="0">
                <a:effectLst/>
                <a:latin typeface="Times New Roman" panose="02020603050405020304" pitchFamily="18" charset="0"/>
                <a:ea typeface="Calibri" panose="020F0502020204030204" pitchFamily="34" charset="0"/>
                <a:cs typeface="B Homa" panose="00000400000000000000" pitchFamily="2" charset="-78"/>
              </a:rPr>
              <a:t>: مقادیر </a:t>
            </a:r>
            <a:r>
              <a:rPr lang="en-US" dirty="0">
                <a:effectLst/>
                <a:latin typeface="Times New Roman" panose="02020603050405020304" pitchFamily="18" charset="0"/>
                <a:ea typeface="Calibri" panose="020F0502020204030204" pitchFamily="34" charset="0"/>
                <a:cs typeface="B Homa" panose="00000400000000000000" pitchFamily="2" charset="-78"/>
              </a:rPr>
              <a:t>s</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نام دارنده‌ی حساب و </a:t>
            </a:r>
            <a:r>
              <a:rPr lang="en-US" dirty="0">
                <a:effectLst/>
                <a:latin typeface="Times New Roman" panose="02020603050405020304" pitchFamily="18" charset="0"/>
                <a:ea typeface="Calibri" panose="020F0502020204030204" pitchFamily="34" charset="0"/>
                <a:cs typeface="B Homa" panose="00000400000000000000" pitchFamily="2" charset="-78"/>
              </a:rPr>
              <a:t>b</a:t>
            </a:r>
            <a:r>
              <a:rPr lang="fa-IR" dirty="0">
                <a:effectLst/>
                <a:latin typeface="Times New Roman" panose="02020603050405020304" pitchFamily="18" charset="0"/>
                <a:ea typeface="Calibri" panose="020F0502020204030204" pitchFamily="34" charset="0"/>
                <a:cs typeface="B Homa" panose="00000400000000000000" pitchFamily="2" charset="-78"/>
              </a:rPr>
              <a:t> را به مقدار موجودی صاحب حساب تخصیص می‌دهد.</a:t>
            </a:r>
            <a:endParaRPr lang="fa-IR" dirty="0"/>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setName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مقداردهی یا تنظیم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getName</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نام 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err="1">
                <a:effectLst/>
                <a:latin typeface="Times New Roman" panose="02020603050405020304" pitchFamily="18" charset="0"/>
                <a:ea typeface="Calibri" panose="020F0502020204030204" pitchFamily="34" charset="0"/>
                <a:cs typeface="B Homa" panose="00000400000000000000" pitchFamily="2" charset="-78"/>
              </a:rPr>
              <a:t>getBalance</a:t>
            </a:r>
            <a:r>
              <a:rPr lang="en-US"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را برمی 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R="0" lvl="0" algn="just" rtl="1">
              <a:lnSpc>
                <a:spcPct val="115000"/>
              </a:lnSpc>
              <a:spcBef>
                <a:spcPts val="0"/>
              </a:spcBef>
              <a:spcAft>
                <a:spcPts val="1000"/>
              </a:spcAft>
              <a:buFont typeface="Wingdings" panose="05000000000000000000" pitchFamily="2" charset="2"/>
              <a:buChar char="Ø"/>
            </a:pPr>
            <a:r>
              <a:rPr lang="en-US" dirty="0">
                <a:effectLst/>
                <a:latin typeface="Times New Roman" panose="02020603050405020304" pitchFamily="18" charset="0"/>
                <a:ea typeface="Calibri" panose="020F0502020204030204" pitchFamily="34" charset="0"/>
                <a:cs typeface="B Homa" panose="00000400000000000000" pitchFamily="2" charset="-78"/>
              </a:rPr>
              <a:t>deposit(double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en-US" dirty="0">
                <a:effectLst/>
                <a:latin typeface="Times New Roman" panose="02020603050405020304" pitchFamily="18" charset="0"/>
                <a:ea typeface="Calibri" panose="020F0502020204030204" pitchFamily="34" charset="0"/>
                <a:cs typeface="B Homa" panose="00000400000000000000" pitchFamily="2" charset="-78"/>
              </a:rPr>
              <a:t>)</a:t>
            </a:r>
            <a:r>
              <a:rPr lang="fa-IR" dirty="0">
                <a:effectLst/>
                <a:latin typeface="Times New Roman" panose="02020603050405020304" pitchFamily="18" charset="0"/>
                <a:ea typeface="Calibri" panose="020F0502020204030204" pitchFamily="34" charset="0"/>
                <a:cs typeface="B Homa" panose="00000400000000000000" pitchFamily="2" charset="-78"/>
              </a:rPr>
              <a:t>: </a:t>
            </a:r>
            <a:r>
              <a:rPr lang="fa-IR" dirty="0">
                <a:effectLst/>
                <a:latin typeface="Calibri" panose="020F0502020204030204" pitchFamily="34" charset="0"/>
                <a:ea typeface="Calibri" panose="020F0502020204030204" pitchFamily="34" charset="0"/>
                <a:cs typeface="B Homa" panose="00000400000000000000" pitchFamily="2" charset="-78"/>
              </a:rPr>
              <a:t>مقدار </a:t>
            </a:r>
            <a:r>
              <a:rPr lang="en-US" dirty="0" err="1">
                <a:effectLst/>
                <a:latin typeface="Times New Roman" panose="02020603050405020304" pitchFamily="18" charset="0"/>
                <a:ea typeface="Calibri" panose="020F0502020204030204" pitchFamily="34" charset="0"/>
                <a:cs typeface="B Homa" panose="00000400000000000000" pitchFamily="2" charset="-78"/>
              </a:rPr>
              <a:t>depositAmount</a:t>
            </a:r>
            <a:r>
              <a:rPr lang="fa-IR" dirty="0">
                <a:effectLst/>
                <a:latin typeface="Calibri" panose="020F0502020204030204" pitchFamily="34" charset="0"/>
                <a:ea typeface="Calibri" panose="020F0502020204030204" pitchFamily="34" charset="0"/>
                <a:cs typeface="B Homa" panose="00000400000000000000" pitchFamily="2" charset="-78"/>
              </a:rPr>
              <a:t> را به موجودی حساب </a:t>
            </a:r>
            <a:r>
              <a:rPr lang="fa-IR" dirty="0">
                <a:effectLst/>
                <a:latin typeface="Times New Roman" panose="02020603050405020304" pitchFamily="18" charset="0"/>
                <a:ea typeface="Calibri" panose="020F0502020204030204" pitchFamily="34" charset="0"/>
                <a:cs typeface="B Homa" panose="00000400000000000000" pitchFamily="2" charset="-78"/>
              </a:rPr>
              <a:t>دارنده‌ی حساب بانکی اضافه می‌کند.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متدهای کلاس </a:t>
            </a:r>
            <a:r>
              <a:rPr lang="en-US" b="1" dirty="0">
                <a:solidFill>
                  <a:srgbClr val="C00000"/>
                </a:solidFill>
                <a:latin typeface="Baskerville Old Face" panose="02020602080505020303" pitchFamily="18" charset="0"/>
                <a:cs typeface="2  Titr" panose="00000700000000000000" pitchFamily="2" charset="-78"/>
              </a:rPr>
              <a:t>Account</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69945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188258" y="959225"/>
            <a:ext cx="11600329" cy="2895600"/>
          </a:xfrm>
        </p:spPr>
        <p:txBody>
          <a:bodyPr>
            <a:noAutofit/>
          </a:bodyPr>
          <a:lstStyle/>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متد ایستای</a:t>
            </a: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fa-IR" dirty="0">
                <a:latin typeface="Times New Roman" panose="02020603050405020304" pitchFamily="18" charset="0"/>
                <a:ea typeface="Calibri" panose="020F0502020204030204" pitchFamily="34" charset="0"/>
                <a:cs typeface="B Nazanin" panose="00000400000000000000" pitchFamily="2" charset="-78"/>
              </a:rPr>
              <a:t> در کلاس </a:t>
            </a:r>
            <a:r>
              <a:rPr lang="en-US" dirty="0">
                <a:latin typeface="Times New Roman" panose="02020603050405020304" pitchFamily="18" charset="0"/>
                <a:ea typeface="Calibri" panose="020F0502020204030204" pitchFamily="34" charset="0"/>
                <a:cs typeface="B Nazanin" panose="00000400000000000000" pitchFamily="2" charset="-78"/>
              </a:rPr>
              <a:t>Math</a:t>
            </a:r>
            <a:r>
              <a:rPr lang="fa-IR" dirty="0">
                <a:latin typeface="Times New Roman" panose="02020603050405020304" pitchFamily="18" charset="0"/>
                <a:ea typeface="Calibri" panose="020F0502020204030204" pitchFamily="34" charset="0"/>
                <a:cs typeface="B Nazanin" panose="00000400000000000000" pitchFamily="2" charset="-78"/>
              </a:rPr>
              <a:t> یک عدد از صفر تا کم‌تر از یک به صورت </a:t>
            </a:r>
            <a:r>
              <a:rPr lang="en-US" dirty="0">
                <a:latin typeface="Times New Roman" panose="02020603050405020304" pitchFamily="18" charset="0"/>
                <a:ea typeface="Calibri" panose="020F0502020204030204" pitchFamily="34" charset="0"/>
                <a:cs typeface="B Nazanin" panose="00000400000000000000" pitchFamily="2" charset="-78"/>
              </a:rPr>
              <a:t>double</a:t>
            </a:r>
            <a:r>
              <a:rPr lang="fa-IR" dirty="0">
                <a:latin typeface="Times New Roman" panose="02020603050405020304" pitchFamily="18" charset="0"/>
                <a:ea typeface="Calibri" panose="020F0502020204030204" pitchFamily="34" charset="0"/>
                <a:cs typeface="B Nazanin" panose="00000400000000000000" pitchFamily="2" charset="-78"/>
              </a:rPr>
              <a:t> برمی‌گرداند.</a:t>
            </a:r>
          </a:p>
          <a:p>
            <a:pPr marL="0" marR="0" indent="0" algn="just" rtl="1">
              <a:lnSpc>
                <a:spcPct val="115000"/>
              </a:lnSpc>
              <a:spcBef>
                <a:spcPts val="0"/>
              </a:spcBef>
              <a:spcAft>
                <a:spcPts val="1000"/>
              </a:spcAft>
              <a:buNone/>
            </a:pPr>
            <a:r>
              <a:rPr lang="fa-IR" dirty="0">
                <a:latin typeface="Times New Roman" panose="02020603050405020304" pitchFamily="18" charset="0"/>
                <a:ea typeface="Calibri" panose="020F0502020204030204" pitchFamily="34" charset="0"/>
                <a:cs typeface="B Nazanin" panose="00000400000000000000" pitchFamily="2" charset="-78"/>
              </a:rPr>
              <a:t> </a:t>
            </a: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بنابراین فرمول زیر یک عدد صحیح بین 0 تا 4 برمی‌گرداند:</a:t>
            </a:r>
          </a:p>
          <a:p>
            <a:pPr marL="0" indent="0" algn="ctr" rtl="1">
              <a:lnSpc>
                <a:spcPct val="115000"/>
              </a:lnSpc>
              <a:spcBef>
                <a:spcPts val="0"/>
              </a:spcBef>
              <a:spcAft>
                <a:spcPts val="1000"/>
              </a:spcAft>
              <a:buNone/>
            </a:pPr>
            <a:r>
              <a:rPr lang="en-US" b="1" dirty="0">
                <a:latin typeface="Courier New" panose="02070309020205020404" pitchFamily="49" charset="0"/>
                <a:cs typeface="Courier New" panose="02070309020205020404" pitchFamily="49" charset="0"/>
              </a:rPr>
              <a:t>int </a:t>
            </a:r>
            <a:r>
              <a:rPr lang="en-US" b="1" dirty="0" err="1">
                <a:latin typeface="Courier New" panose="02070309020205020404" pitchFamily="49" charset="0"/>
                <a:cs typeface="Courier New" panose="02070309020205020404" pitchFamily="49" charset="0"/>
              </a:rPr>
              <a:t>randomNum</a:t>
            </a:r>
            <a:r>
              <a:rPr lang="en-US" b="1" dirty="0">
                <a:latin typeface="Courier New" panose="02070309020205020404" pitchFamily="49" charset="0"/>
                <a:cs typeface="Courier New" panose="02070309020205020404" pitchFamily="49" charset="0"/>
              </a:rPr>
              <a:t> = (int) (</a:t>
            </a:r>
            <a:r>
              <a:rPr lang="en-US" b="1" dirty="0" err="1">
                <a:latin typeface="Courier New" panose="02070309020205020404" pitchFamily="49" charset="0"/>
                <a:cs typeface="Courier New" panose="02070309020205020404" pitchFamily="49" charset="0"/>
              </a:rPr>
              <a:t>Math.random</a:t>
            </a:r>
            <a:r>
              <a:rPr lang="en-US" b="1" dirty="0">
                <a:latin typeface="Courier New" panose="02070309020205020404" pitchFamily="49" charset="0"/>
                <a:cs typeface="Courier New" panose="02070309020205020404" pitchFamily="49" charset="0"/>
              </a:rPr>
              <a:t>() * 5)</a:t>
            </a:r>
          </a:p>
          <a:p>
            <a:pPr marL="0" indent="0" algn="ctr" rtl="1">
              <a:lnSpc>
                <a:spcPct val="115000"/>
              </a:lnSpc>
              <a:spcBef>
                <a:spcPts val="0"/>
              </a:spcBef>
              <a:spcAft>
                <a:spcPts val="1000"/>
              </a:spcAft>
              <a:buNone/>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یکی </a:t>
            </a:r>
            <a:r>
              <a:rPr lang="fa-IR" dirty="0">
                <a:effectLst/>
                <a:latin typeface="Times New Roman" panose="02020603050405020304" pitchFamily="18" charset="0"/>
                <a:ea typeface="Calibri" panose="020F0502020204030204" pitchFamily="34" charset="0"/>
                <a:cs typeface="B Nazanin" panose="00000400000000000000" pitchFamily="2" charset="-78"/>
              </a:rPr>
              <a:t>دیگر از کلاس‌های مفید بسته‌ی </a:t>
            </a:r>
            <a:r>
              <a:rPr lang="en-US" dirty="0" err="1">
                <a:effectLst/>
                <a:latin typeface="Times New Roman" panose="02020603050405020304" pitchFamily="18" charset="0"/>
                <a:ea typeface="Calibri" panose="020F0502020204030204" pitchFamily="34" charset="0"/>
                <a:cs typeface="B Nazanin" panose="00000400000000000000" pitchFamily="2" charset="-78"/>
              </a:rPr>
              <a:t>java.util</a:t>
            </a:r>
            <a:r>
              <a:rPr lang="fa-IR" dirty="0">
                <a:effectLst/>
                <a:latin typeface="Times New Roman" panose="02020603050405020304" pitchFamily="18" charset="0"/>
                <a:ea typeface="Calibri" panose="020F0502020204030204" pitchFamily="34" charset="0"/>
                <a:cs typeface="B Nazanin" panose="00000400000000000000" pitchFamily="2" charset="-78"/>
              </a:rPr>
              <a:t> کلاس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است که مخصوصا برای کاربردهایی که در آن‌ها  اعداد صحیح تصادفی تولید می‌شوند استفاده می‌شود.</a:t>
            </a:r>
          </a:p>
          <a:p>
            <a:pPr marL="0" marR="0" algn="just" rtl="1">
              <a:lnSpc>
                <a:spcPct val="115000"/>
              </a:lnSpc>
              <a:spcBef>
                <a:spcPts val="0"/>
              </a:spcBef>
              <a:spcAft>
                <a:spcPts val="1000"/>
              </a:spcAft>
            </a:pPr>
            <a:endParaRPr lang="en-US"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44350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wipe(down)">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7DDF49-E474-7B84-98F4-3AC1B30D399B}"/>
              </a:ext>
            </a:extLst>
          </p:cNvPr>
          <p:cNvSpPr>
            <a:spLocks noGrp="1"/>
          </p:cNvSpPr>
          <p:nvPr>
            <p:ph idx="1"/>
          </p:nvPr>
        </p:nvSpPr>
        <p:spPr>
          <a:xfrm>
            <a:off x="197223" y="869576"/>
            <a:ext cx="11672047" cy="6239436"/>
          </a:xfrm>
        </p:spPr>
        <p:txBody>
          <a:bodyPr>
            <a:normAutofit/>
          </a:bodyPr>
          <a:lstStyle/>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همه‌ی اشیا در </a:t>
            </a:r>
            <a:r>
              <a:rPr lang="en-US" dirty="0">
                <a:effectLst/>
                <a:latin typeface="Times New Roman" panose="02020603050405020304" pitchFamily="18" charset="0"/>
                <a:ea typeface="Calibri" panose="020F0502020204030204" pitchFamily="34" charset="0"/>
                <a:cs typeface="B Nazanin" panose="00000400000000000000" pitchFamily="2" charset="-78"/>
              </a:rPr>
              <a:t>Java </a:t>
            </a:r>
            <a:r>
              <a:rPr lang="fa-IR" dirty="0">
                <a:effectLst/>
                <a:latin typeface="Times New Roman" panose="02020603050405020304" pitchFamily="18" charset="0"/>
                <a:ea typeface="Calibri" panose="020F0502020204030204" pitchFamily="34" charset="0"/>
                <a:cs typeface="B Nazanin" panose="00000400000000000000" pitchFamily="2" charset="-78"/>
              </a:rPr>
              <a:t> دارای متد خاصی به نام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هستند که یک نمایش رشته ای از محتوای شئ را برمی گرداند.</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این متد به طور پیش فرض یک کد شناسه‌ی منحصر به فرد را چاپ می کند که معنادار نیست.</a:t>
            </a:r>
          </a:p>
          <a:p>
            <a:pPr marR="0" lvl="0" algn="just" rtl="1">
              <a:lnSpc>
                <a:spcPct val="115000"/>
              </a:lnSpc>
              <a:spcBef>
                <a:spcPts val="0"/>
              </a:spcBef>
              <a:spcAft>
                <a:spcPts val="1000"/>
              </a:spcAft>
              <a:buFont typeface="Wingdings" panose="05000000000000000000" pitchFamily="2" charset="2"/>
              <a:buChar char="Ø"/>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Nazanin" panose="00000400000000000000" pitchFamily="2" charset="-78"/>
              </a:rPr>
              <a:t>به منظور تعیین نحوه‌ی نمایش دلخواه خود از شئ در هر کلاس بایستی 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را مجددا تعریف نماییم.  </a:t>
            </a:r>
          </a:p>
          <a:p>
            <a:pPr marR="0" lvl="0" algn="just" rtl="1">
              <a:lnSpc>
                <a:spcPct val="115000"/>
              </a:lnSpc>
              <a:spcBef>
                <a:spcPts val="0"/>
              </a:spcBef>
              <a:spcAft>
                <a:spcPts val="1000"/>
              </a:spcAft>
              <a:buFont typeface="Wingdings" panose="05000000000000000000" pitchFamily="2" charset="2"/>
              <a:buChar char="Ø"/>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R="0" lvl="0" algn="just" rtl="1">
              <a:lnSpc>
                <a:spcPct val="115000"/>
              </a:lnSpc>
              <a:spcBef>
                <a:spcPts val="0"/>
              </a:spcBef>
              <a:spcAft>
                <a:spcPts val="1000"/>
              </a:spcAft>
              <a:buFont typeface="Wingdings" panose="05000000000000000000" pitchFamily="2" charset="2"/>
              <a:buChar char="Ø"/>
            </a:pPr>
            <a:r>
              <a:rPr lang="fa-IR" dirty="0">
                <a:effectLst/>
                <a:latin typeface="Times New Roman" panose="02020603050405020304" pitchFamily="18" charset="0"/>
                <a:ea typeface="Calibri" panose="020F0502020204030204" pitchFamily="34" charset="0"/>
                <a:cs typeface="B Homa" panose="00000400000000000000" pitchFamily="2" charset="-78"/>
              </a:rPr>
              <a:t>از این به بعد برای هر کلاسی که ایجاد می کنیم </a:t>
            </a:r>
            <a:r>
              <a:rPr lang="fa-IR" dirty="0">
                <a:effectLst/>
                <a:latin typeface="Times New Roman" panose="02020603050405020304" pitchFamily="18"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B Nazanin" panose="00000400000000000000" pitchFamily="2" charset="-78"/>
              </a:rPr>
              <a:t>toString</a:t>
            </a:r>
            <a:r>
              <a:rPr lang="en-US"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Nazanin" panose="00000400000000000000" pitchFamily="2" charset="-78"/>
              </a:rPr>
              <a:t> </a:t>
            </a:r>
            <a:r>
              <a:rPr lang="fa-IR" dirty="0">
                <a:effectLst/>
                <a:latin typeface="Times New Roman" panose="02020603050405020304" pitchFamily="18" charset="0"/>
                <a:ea typeface="Calibri" panose="020F0502020204030204" pitchFamily="34" charset="0"/>
                <a:cs typeface="B Homa" panose="00000400000000000000" pitchFamily="2" charset="-78"/>
              </a:rPr>
              <a:t>را تعریف خواهیم نمود.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
        <p:nvSpPr>
          <p:cNvPr id="5" name="Title 1">
            <a:extLst>
              <a:ext uri="{FF2B5EF4-FFF2-40B4-BE49-F238E27FC236}">
                <a16:creationId xmlns:a16="http://schemas.microsoft.com/office/drawing/2014/main" id="{7F75A3B1-DB55-B652-67C4-30DC426DCC0D}"/>
              </a:ext>
            </a:extLst>
          </p:cNvPr>
          <p:cNvSpPr txBox="1">
            <a:spLocks/>
          </p:cNvSpPr>
          <p:nvPr/>
        </p:nvSpPr>
        <p:spPr>
          <a:xfrm>
            <a:off x="4143933" y="156336"/>
            <a:ext cx="5923431" cy="441187"/>
          </a:xfrm>
          <a:prstGeom prst="rect">
            <a:avLst/>
          </a:prstGeom>
        </p:spPr>
        <p:txBody>
          <a:bodyPr vert="horz" lIns="91440" tIns="45720" rIns="91440" bIns="45720" rtlCol="0" anchor="t">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fa-IR" dirty="0">
                <a:solidFill>
                  <a:srgbClr val="C00000"/>
                </a:solidFill>
                <a:cs typeface="2  Titr" panose="00000700000000000000" pitchFamily="2" charset="-78"/>
              </a:rPr>
              <a:t>متد </a:t>
            </a:r>
            <a:r>
              <a:rPr lang="en-US" dirty="0" err="1">
                <a:solidFill>
                  <a:srgbClr val="C00000"/>
                </a:solidFill>
                <a:cs typeface="2  Titr" panose="00000700000000000000" pitchFamily="2" charset="-78"/>
              </a:rPr>
              <a:t>toString</a:t>
            </a:r>
            <a:endParaRPr lang="fa-IR"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5725184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490E2D-4B51-9241-DA1E-41B2719E89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99721" y="762000"/>
            <a:ext cx="7443563" cy="6015318"/>
          </a:xfrm>
        </p:spPr>
      </p:pic>
    </p:spTree>
    <p:extLst>
      <p:ext uri="{BB962C8B-B14F-4D97-AF65-F5344CB8AC3E}">
        <p14:creationId xmlns:p14="http://schemas.microsoft.com/office/powerpoint/2010/main" val="277678397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F6496-371C-CBF1-ACEE-4404DC031DF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E8713A-A876-1146-1AC8-CD1D70B1A7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79" y="1604683"/>
            <a:ext cx="11928241" cy="4874040"/>
          </a:xfrm>
          <a:prstGeom prst="rect">
            <a:avLst/>
          </a:prstGeom>
        </p:spPr>
      </p:pic>
    </p:spTree>
    <p:extLst>
      <p:ext uri="{BB962C8B-B14F-4D97-AF65-F5344CB8AC3E}">
        <p14:creationId xmlns:p14="http://schemas.microsoft.com/office/powerpoint/2010/main" val="34620661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7C30A9-ABD2-A361-F6C3-C1E29DAE1034}"/>
              </a:ext>
            </a:extLst>
          </p:cNvPr>
          <p:cNvSpPr>
            <a:spLocks noGrp="1"/>
          </p:cNvSpPr>
          <p:nvPr>
            <p:ph idx="1"/>
          </p:nvPr>
        </p:nvSpPr>
        <p:spPr>
          <a:xfrm>
            <a:off x="170330" y="734116"/>
            <a:ext cx="11815482" cy="1067789"/>
          </a:xfrm>
        </p:spPr>
        <p:txBody>
          <a:bodyPr/>
          <a:lstStyle/>
          <a:p>
            <a:pPr algn="r" rtl="1"/>
            <a:r>
              <a:rPr lang="fa-IR" dirty="0">
                <a:effectLst/>
                <a:latin typeface="Calibri" panose="020F0502020204030204" pitchFamily="34" charset="0"/>
                <a:ea typeface="Calibri" panose="020F0502020204030204" pitchFamily="34" charset="0"/>
                <a:cs typeface="B Nazanin" panose="00000400000000000000" pitchFamily="2" charset="-78"/>
              </a:rPr>
              <a:t>سه شئ متفاوت از کلاس </a:t>
            </a:r>
            <a:r>
              <a:rPr lang="en-CA" dirty="0">
                <a:effectLst/>
                <a:latin typeface="Times New Roman" panose="02020603050405020304" pitchFamily="18" charset="0"/>
                <a:ea typeface="Calibri" panose="020F0502020204030204" pitchFamily="34" charset="0"/>
              </a:rPr>
              <a:t>Account</a:t>
            </a:r>
            <a:r>
              <a:rPr lang="en-CA" dirty="0">
                <a:effectLst/>
                <a:latin typeface="B Nazanin" panose="00000400000000000000" pitchFamily="2" charset="-78"/>
                <a:ea typeface="Calibri" panose="020F0502020204030204" pitchFamily="34" charset="0"/>
              </a:rPr>
              <a:t> </a:t>
            </a:r>
            <a:r>
              <a:rPr lang="fa-IR" dirty="0">
                <a:effectLst/>
                <a:latin typeface="B Nazanin" panose="00000400000000000000" pitchFamily="2" charset="-78"/>
                <a:ea typeface="Calibri" panose="020F050202020403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که هرکدام حاوی داده‌ی یکتای خود بوده و همگی متدهای یکسانی را به اشتراک می‌گذارند:</a:t>
            </a:r>
          </a:p>
          <a:p>
            <a:pPr algn="r" rtl="1"/>
            <a:endParaRPr lang="en-US" dirty="0"/>
          </a:p>
        </p:txBody>
      </p:sp>
      <p:graphicFrame>
        <p:nvGraphicFramePr>
          <p:cNvPr id="9" name="Table 8">
            <a:extLst>
              <a:ext uri="{FF2B5EF4-FFF2-40B4-BE49-F238E27FC236}">
                <a16:creationId xmlns:a16="http://schemas.microsoft.com/office/drawing/2014/main" id="{480F7B28-A526-58FA-25A8-D34A3BD6C150}"/>
              </a:ext>
            </a:extLst>
          </p:cNvPr>
          <p:cNvGraphicFramePr>
            <a:graphicFrameLocks noGrp="1"/>
          </p:cNvGraphicFramePr>
          <p:nvPr>
            <p:extLst>
              <p:ext uri="{D42A27DB-BD31-4B8C-83A1-F6EECF244321}">
                <p14:modId xmlns:p14="http://schemas.microsoft.com/office/powerpoint/2010/main" val="3774388604"/>
              </p:ext>
            </p:extLst>
          </p:nvPr>
        </p:nvGraphicFramePr>
        <p:xfrm>
          <a:off x="0"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nobody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nobody</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0" name="Table 9">
            <a:extLst>
              <a:ext uri="{FF2B5EF4-FFF2-40B4-BE49-F238E27FC236}">
                <a16:creationId xmlns:a16="http://schemas.microsoft.com/office/drawing/2014/main" id="{ACCCE1E6-AA09-7F26-AE47-859CB749E477}"/>
              </a:ext>
            </a:extLst>
          </p:cNvPr>
          <p:cNvGraphicFramePr>
            <a:graphicFrameLocks noGrp="1"/>
          </p:cNvGraphicFramePr>
          <p:nvPr>
            <p:extLst>
              <p:ext uri="{D42A27DB-BD31-4B8C-83A1-F6EECF244321}">
                <p14:modId xmlns:p14="http://schemas.microsoft.com/office/powerpoint/2010/main" val="3672546649"/>
              </p:ext>
            </p:extLst>
          </p:nvPr>
        </p:nvGraphicFramePr>
        <p:xfrm>
          <a:off x="4246609"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Jane Green</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$50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graphicFrame>
        <p:nvGraphicFramePr>
          <p:cNvPr id="11" name="Table 10">
            <a:extLst>
              <a:ext uri="{FF2B5EF4-FFF2-40B4-BE49-F238E27FC236}">
                <a16:creationId xmlns:a16="http://schemas.microsoft.com/office/drawing/2014/main" id="{E93688E4-3F80-6428-F086-F1E071F2D0DF}"/>
              </a:ext>
            </a:extLst>
          </p:cNvPr>
          <p:cNvGraphicFramePr>
            <a:graphicFrameLocks noGrp="1"/>
          </p:cNvGraphicFramePr>
          <p:nvPr>
            <p:extLst>
              <p:ext uri="{D42A27DB-BD31-4B8C-83A1-F6EECF244321}">
                <p14:modId xmlns:p14="http://schemas.microsoft.com/office/powerpoint/2010/main" val="605030684"/>
              </p:ext>
            </p:extLst>
          </p:nvPr>
        </p:nvGraphicFramePr>
        <p:xfrm>
          <a:off x="8493218" y="1945340"/>
          <a:ext cx="4165880" cy="4702049"/>
        </p:xfrm>
        <a:graphic>
          <a:graphicData uri="http://schemas.openxmlformats.org/drawingml/2006/table">
            <a:tbl>
              <a:tblPr rtl="1" firstRow="1" firstCol="1" bandRow="1"/>
              <a:tblGrid>
                <a:gridCol w="4165880">
                  <a:extLst>
                    <a:ext uri="{9D8B030D-6E8A-4147-A177-3AD203B41FA5}">
                      <a16:colId xmlns:a16="http://schemas.microsoft.com/office/drawing/2014/main" val="3575838420"/>
                    </a:ext>
                  </a:extLst>
                </a:gridCol>
              </a:tblGrid>
              <a:tr h="492125">
                <a:tc>
                  <a:txBody>
                    <a:bodyPr/>
                    <a:lstStyle/>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name = John Blue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ctr"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balance = $0.0</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7674494"/>
                  </a:ext>
                </a:extLst>
              </a:tr>
              <a:tr h="1675130">
                <a:tc>
                  <a:txBody>
                    <a:bodyPr/>
                    <a:lstStyle/>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Account(String s, double b)</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 </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setName</a:t>
                      </a:r>
                      <a:r>
                        <a:rPr lang="en-CA" sz="2800" dirty="0">
                          <a:effectLst/>
                          <a:latin typeface="Baskerville Old Face" panose="02020602080505020303" pitchFamily="18" charset="0"/>
                          <a:ea typeface="Calibri" panose="020F0502020204030204" pitchFamily="34" charset="0"/>
                          <a:cs typeface="Arial" panose="020B0604020202020204" pitchFamily="34" charset="0"/>
                        </a:rPr>
                        <a:t>(String name)</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getBalance</a:t>
                      </a:r>
                      <a:r>
                        <a:rPr lang="fa-IR"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p>
                      <a:pPr marL="0" marR="0" algn="l" rtl="0">
                        <a:lnSpc>
                          <a:spcPct val="107000"/>
                        </a:lnSpc>
                        <a:spcBef>
                          <a:spcPts val="0"/>
                        </a:spcBef>
                        <a:spcAft>
                          <a:spcPts val="800"/>
                        </a:spcAft>
                      </a:pPr>
                      <a:r>
                        <a:rPr lang="en-CA" sz="2800" dirty="0">
                          <a:effectLst/>
                          <a:latin typeface="Baskerville Old Face" panose="02020602080505020303" pitchFamily="18" charset="0"/>
                          <a:ea typeface="Calibri" panose="020F0502020204030204" pitchFamily="34" charset="0"/>
                          <a:cs typeface="Arial" panose="020B0604020202020204" pitchFamily="34" charset="0"/>
                        </a:rPr>
                        <a:t>deposit(double </a:t>
                      </a:r>
                      <a:r>
                        <a:rPr lang="en-CA" sz="2800" dirty="0" err="1">
                          <a:effectLst/>
                          <a:latin typeface="Baskerville Old Face" panose="02020602080505020303" pitchFamily="18" charset="0"/>
                          <a:ea typeface="Calibri" panose="020F0502020204030204" pitchFamily="34" charset="0"/>
                          <a:cs typeface="Arial" panose="020B0604020202020204" pitchFamily="34" charset="0"/>
                        </a:rPr>
                        <a:t>depositAmount</a:t>
                      </a:r>
                      <a:r>
                        <a:rPr lang="en-CA" sz="2800" dirty="0">
                          <a:effectLst/>
                          <a:latin typeface="Baskerville Old Face" panose="02020602080505020303" pitchFamily="18" charset="0"/>
                          <a:ea typeface="Calibri" panose="020F0502020204030204" pitchFamily="34" charset="0"/>
                          <a:cs typeface="Arial" panose="020B0604020202020204" pitchFamily="34" charset="0"/>
                        </a:rPr>
                        <a:t>)</a:t>
                      </a:r>
                      <a:endParaRPr lang="en-US" sz="28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9525"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0028271"/>
                  </a:ext>
                </a:extLst>
              </a:tr>
            </a:tbl>
          </a:graphicData>
        </a:graphic>
      </p:graphicFrame>
    </p:spTree>
    <p:extLst>
      <p:ext uri="{BB962C8B-B14F-4D97-AF65-F5344CB8AC3E}">
        <p14:creationId xmlns:p14="http://schemas.microsoft.com/office/powerpoint/2010/main" val="23847282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B1EDD0-BC4F-FE4F-AEB5-4A7804798F5B}"/>
              </a:ext>
            </a:extLst>
          </p:cNvPr>
          <p:cNvSpPr>
            <a:spLocks noGrp="1"/>
          </p:cNvSpPr>
          <p:nvPr>
            <p:ph idx="1"/>
          </p:nvPr>
        </p:nvSpPr>
        <p:spPr>
          <a:xfrm>
            <a:off x="197224" y="959224"/>
            <a:ext cx="11734800" cy="5217739"/>
          </a:xfrm>
        </p:spPr>
        <p:txBody>
          <a:bodyPr>
            <a:normAutofit/>
          </a:bodyPr>
          <a:lstStyle/>
          <a:p>
            <a:pPr marL="457200" marR="0" indent="0" algn="just" rtl="1">
              <a:lnSpc>
                <a:spcPct val="115000"/>
              </a:lnSpc>
              <a:spcBef>
                <a:spcPts val="0"/>
              </a:spcBef>
              <a:spcAft>
                <a:spcPts val="1000"/>
              </a:spcAft>
              <a:buNone/>
            </a:pP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در این مثال در کلاس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دو سازنده تعریف شده است.</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خطوط 13-10 تشکیل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یا </a:t>
            </a:r>
            <a:r>
              <a:rPr lang="fa-IR" sz="1800" i="1"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بدون آرگومان</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کلاس را می دهند. در این مثال سازنده‌ی پیش فرض نام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 </a:t>
            </a:r>
            <a:r>
              <a:rPr lang="en-US" sz="1800" dirty="0" err="1">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nobody</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name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و مقدارموجودی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0.0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را به متغیر نمونه‌ی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می‌دهد.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با استفاده از دستورالعمل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en-US" sz="1800" dirty="0">
                <a:effectLst/>
                <a:latin typeface="Times New Roman" panose="02020603050405020304" pitchFamily="18" charset="0"/>
                <a:ea typeface="Calibri" panose="020F0502020204030204" pitchFamily="34" charset="0"/>
                <a:cs typeface="Arial" panose="020B0604020202020204" pitchFamily="34" charset="0"/>
              </a:rPr>
              <a:t> = </a:t>
            </a:r>
            <a:r>
              <a:rPr lang="en-US" sz="1800" b="1" dirty="0">
                <a:effectLst/>
                <a:latin typeface="Times New Roman" panose="02020603050405020304" pitchFamily="18" charset="0"/>
                <a:ea typeface="Calibri" panose="020F0502020204030204" pitchFamily="34" charset="0"/>
                <a:cs typeface="Arial" panose="020B0604020202020204" pitchFamily="34" charset="0"/>
              </a:rPr>
              <a:t>new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سازنده‌ی پیش فرض به طور خودکار فراخوانی شده و یک شئ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با نام </a:t>
            </a:r>
            <a:r>
              <a:rPr lang="en-US" sz="1800" dirty="0" err="1">
                <a:effectLst/>
                <a:latin typeface="Times New Roman" panose="02020603050405020304" pitchFamily="18" charset="0"/>
                <a:ea typeface="Calibri" panose="020F0502020204030204" pitchFamily="34" charset="0"/>
                <a:cs typeface="Arial" panose="020B0604020202020204" pitchFamily="34" charset="0"/>
              </a:rPr>
              <a:t>myAccount</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ایجاد می‌شود. </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rtl="1">
              <a:lnSpc>
                <a:spcPct val="115000"/>
              </a:lnSpc>
              <a:spcBef>
                <a:spcPts val="0"/>
              </a:spcBef>
              <a:spcAft>
                <a:spcPts val="1000"/>
              </a:spcAft>
              <a:buFont typeface="Symbol" panose="05050102010706020507" pitchFamily="18" charset="2"/>
              <a:buChar char=""/>
            </a:pPr>
            <a:r>
              <a:rPr lang="fa-IR" sz="1800" dirty="0">
                <a:effectLst/>
                <a:latin typeface="Calibri" panose="020F0502020204030204" pitchFamily="34" charset="0"/>
                <a:ea typeface="Calibri" panose="020F0502020204030204" pitchFamily="34" charset="0"/>
                <a:cs typeface="B Nazanin" panose="00000400000000000000" pitchFamily="2" charset="-78"/>
              </a:rPr>
              <a:t>خطوط 22-16 شامل یک سازنده‌ی دو آرگومانی است</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که یک پارامتر از نوع رشته و پارامتر دیگری از نوع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double</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دریافت می‌کند</a:t>
            </a:r>
            <a:r>
              <a:rPr lang="fa-IR" sz="1800" dirty="0">
                <a:effectLst/>
                <a:latin typeface="Calibri" panose="020F0502020204030204" pitchFamily="34" charset="0"/>
                <a:ea typeface="Calibri" panose="020F0502020204030204" pitchFamily="34" charset="0"/>
                <a:cs typeface="B Nazanin" panose="00000400000000000000" pitchFamily="2" charset="-78"/>
              </a:rPr>
              <a:t>. مشابه سازنده‌ی بدون آرگومان این سازنده هم یک شئ </a:t>
            </a:r>
            <a:r>
              <a:rPr lang="en-US" sz="1800" dirty="0">
                <a:effectLst/>
                <a:latin typeface="Times New Roman" panose="02020603050405020304" pitchFamily="18" charset="0"/>
                <a:ea typeface="Calibri" panose="020F0502020204030204" pitchFamily="34" charset="0"/>
                <a:cs typeface="Arial" panose="020B0604020202020204" pitchFamily="34" charset="0"/>
              </a:rPr>
              <a:t>Account</a:t>
            </a:r>
            <a:r>
              <a:rPr lang="fa-IR" sz="1800" dirty="0">
                <a:effectLst/>
                <a:latin typeface="Calibri" panose="020F0502020204030204" pitchFamily="34" charset="0"/>
                <a:ea typeface="Calibri" panose="020F0502020204030204" pitchFamily="34" charset="0"/>
                <a:cs typeface="B Nazanin" panose="00000400000000000000" pitchFamily="2" charset="-78"/>
              </a:rPr>
              <a:t> ساخته و متغیرهای نمونه‌ی </a:t>
            </a:r>
            <a:r>
              <a:rPr lang="en-US" sz="1800" dirty="0">
                <a:effectLst/>
                <a:latin typeface="Times New Roman" panose="02020603050405020304" pitchFamily="18" charset="0"/>
                <a:ea typeface="Calibri" panose="020F0502020204030204" pitchFamily="34" charset="0"/>
                <a:cs typeface="Arial" panose="020B0604020202020204" pitchFamily="34" charset="0"/>
              </a:rPr>
              <a:t>name</a:t>
            </a:r>
            <a:r>
              <a:rPr lang="fa-IR" sz="1800" dirty="0">
                <a:effectLst/>
                <a:latin typeface="Calibri" panose="020F0502020204030204" pitchFamily="34" charset="0"/>
                <a:ea typeface="Calibri" panose="020F0502020204030204" pitchFamily="34" charset="0"/>
                <a:cs typeface="B Nazanin" panose="00000400000000000000" pitchFamily="2" charset="-78"/>
              </a:rPr>
              <a:t> و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balance</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effectLst/>
                <a:latin typeface="Calibri" panose="020F0502020204030204" pitchFamily="34" charset="0"/>
                <a:ea typeface="Calibri" panose="020F0502020204030204" pitchFamily="34" charset="0"/>
                <a:cs typeface="B Nazanin" panose="00000400000000000000" pitchFamily="2" charset="-78"/>
              </a:rPr>
              <a:t>را مقداردهی اولیه می‌کند.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مثلا با استفاده از دستورالعمل زیر می توانیم یک شئ</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Account </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را در زمانی که ساخته می‌شود به شخص حقیقی صاحب حساب با نام </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 </a:t>
            </a:r>
            <a:r>
              <a:rPr lang="fa-IR" sz="1800" dirty="0">
                <a:solidFill>
                  <a:srgbClr val="000000"/>
                </a:solidFill>
                <a:effectLst/>
                <a:latin typeface="B Nazanin" panose="00000400000000000000" pitchFamily="2" charset="-78"/>
                <a:ea typeface="Calibri" panose="020F0502020204030204" pitchFamily="34" charset="0"/>
                <a:cs typeface="Arial" panose="020B0604020202020204" pitchFamily="34" charset="0"/>
              </a:rPr>
              <a:t>و با موجودی اولیه‌ی </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$50</a:t>
            </a:r>
            <a:r>
              <a:rPr lang="fa-IR"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اختصاص دهیم</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lgn="ctr" rtl="1">
              <a:lnSpc>
                <a:spcPct val="115000"/>
              </a:lnSpc>
              <a:spcBef>
                <a:spcPts val="0"/>
              </a:spcBef>
              <a:spcAft>
                <a:spcPts val="1000"/>
              </a:spcAft>
            </a:pP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Account account1 = new Account("</a:t>
            </a:r>
            <a:r>
              <a:rPr lang="en-US" sz="180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Jack Shephard</a:t>
            </a:r>
            <a:r>
              <a:rPr lang="en-US" sz="1800" dirty="0">
                <a:solidFill>
                  <a:srgbClr val="000000"/>
                </a:solidFill>
                <a:effectLst/>
                <a:latin typeface="Times New Roman" panose="02020603050405020304" pitchFamily="18" charset="0"/>
                <a:ea typeface="Calibri" panose="020F0502020204030204" pitchFamily="34" charset="0"/>
                <a:cs typeface="B Nazanin" panose="00000400000000000000" pitchFamily="2" charset="-78"/>
              </a:rPr>
              <a:t>", 50.0);</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default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marL="0" marR="0">
              <a:spcBef>
                <a:spcPts val="0"/>
              </a:spcBef>
              <a:spcAft>
                <a:spcPts val="0"/>
              </a:spcAft>
            </a:pPr>
            <a:r>
              <a:rPr lang="en-US" sz="1800" dirty="0">
                <a:effectLst/>
                <a:latin typeface="Times New Roman" panose="02020603050405020304" pitchFamily="18" charset="0"/>
                <a:ea typeface="Calibri" panose="020F0502020204030204" pitchFamily="34" charset="0"/>
                <a:cs typeface="Arial" panose="020B0604020202020204" pitchFamily="34" charset="0"/>
              </a:rPr>
              <a:t>no-argument constructor</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pPr algn="r" rtl="1"/>
            <a:endParaRPr lang="en-US" dirty="0"/>
          </a:p>
        </p:txBody>
      </p:sp>
    </p:spTree>
    <p:extLst>
      <p:ext uri="{BB962C8B-B14F-4D97-AF65-F5344CB8AC3E}">
        <p14:creationId xmlns:p14="http://schemas.microsoft.com/office/powerpoint/2010/main" val="2262475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53BAC-67C1-7533-2C47-2BA1A2D579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39C8693-4CFE-64CE-4A3E-B828288DB764}"/>
              </a:ext>
            </a:extLst>
          </p:cNvPr>
          <p:cNvSpPr>
            <a:spLocks noGrp="1"/>
          </p:cNvSpPr>
          <p:nvPr>
            <p:ph idx="1"/>
          </p:nvPr>
        </p:nvSpPr>
        <p:spPr/>
        <p:txBody>
          <a:bodyPr>
            <a:normAutofit fontScale="85000" lnSpcReduction="20000"/>
          </a:bodyPr>
          <a:lstStyle/>
          <a:p>
            <a:pPr algn="r" rtl="1"/>
            <a:r>
              <a:rPr lang="fa-IR" dirty="0"/>
              <a:t>این دستور سازنده‌ی دو آرگومانی را فراخوانی کرده، متغیر نمونه‌ی </a:t>
            </a:r>
            <a:r>
              <a:rPr lang="en-US" dirty="0"/>
              <a:t>name </a:t>
            </a:r>
            <a:r>
              <a:rPr lang="fa-IR" dirty="0"/>
              <a:t>در کلاس </a:t>
            </a:r>
            <a:r>
              <a:rPr lang="en-US" dirty="0"/>
              <a:t>Account </a:t>
            </a:r>
            <a:r>
              <a:rPr lang="fa-IR" dirty="0"/>
              <a:t>را به "</a:t>
            </a:r>
            <a:r>
              <a:rPr lang="en-US" dirty="0"/>
              <a:t>Jack Shephard" </a:t>
            </a:r>
            <a:r>
              <a:rPr lang="fa-IR" dirty="0"/>
              <a:t>و متغیر نمونه‌ی </a:t>
            </a:r>
            <a:r>
              <a:rPr lang="en-US" dirty="0"/>
              <a:t>balance </a:t>
            </a:r>
            <a:r>
              <a:rPr lang="fa-IR" dirty="0"/>
              <a:t>را به 50.0 مقداردهی اولیه کرده و شئ حاوی این محتوا را </a:t>
            </a:r>
            <a:r>
              <a:rPr lang="en-US" dirty="0"/>
              <a:t>account1 </a:t>
            </a:r>
            <a:r>
              <a:rPr lang="fa-IR" dirty="0"/>
              <a:t>نام گذاری می‌کند. </a:t>
            </a:r>
          </a:p>
          <a:p>
            <a:pPr algn="r" rtl="1"/>
            <a:r>
              <a:rPr lang="fa-IR" dirty="0"/>
              <a:t>•	متد </a:t>
            </a:r>
            <a:r>
              <a:rPr lang="en-US" dirty="0"/>
              <a:t>deposit(double </a:t>
            </a:r>
            <a:r>
              <a:rPr lang="en-US" dirty="0" err="1"/>
              <a:t>depositAmount</a:t>
            </a:r>
            <a:r>
              <a:rPr lang="en-US" dirty="0"/>
              <a:t>) </a:t>
            </a:r>
            <a:r>
              <a:rPr lang="fa-IR" dirty="0"/>
              <a:t>مقدار </a:t>
            </a:r>
            <a:r>
              <a:rPr lang="en-US" dirty="0" err="1"/>
              <a:t>depositAmount</a:t>
            </a:r>
            <a:r>
              <a:rPr lang="en-US" dirty="0"/>
              <a:t> </a:t>
            </a:r>
            <a:r>
              <a:rPr lang="fa-IR" dirty="0"/>
              <a:t>را به </a:t>
            </a:r>
            <a:r>
              <a:rPr lang="en-US" dirty="0"/>
              <a:t>balance </a:t>
            </a:r>
            <a:r>
              <a:rPr lang="fa-IR" dirty="0"/>
              <a:t>اضافه می‌کند. تعدیل کننده‌ی دسترسی </a:t>
            </a:r>
            <a:r>
              <a:rPr lang="en-US" dirty="0"/>
              <a:t>public </a:t>
            </a:r>
            <a:r>
              <a:rPr lang="fa-IR" dirty="0"/>
              <a:t>تعیین می‌کند که متد </a:t>
            </a:r>
            <a:r>
              <a:rPr lang="en-US" dirty="0"/>
              <a:t>deposit </a:t>
            </a:r>
            <a:r>
              <a:rPr lang="fa-IR" dirty="0"/>
              <a:t>قابل رویت و دسترسی در درون و خارج از کلاس </a:t>
            </a:r>
            <a:r>
              <a:rPr lang="en-US" dirty="0"/>
              <a:t>Account </a:t>
            </a:r>
            <a:r>
              <a:rPr lang="fa-IR" dirty="0"/>
              <a:t>است.</a:t>
            </a:r>
          </a:p>
          <a:p>
            <a:pPr algn="r" rtl="1"/>
            <a:endParaRPr lang="fa-IR" dirty="0"/>
          </a:p>
          <a:p>
            <a:pPr algn="r" rtl="1"/>
            <a:r>
              <a:rPr lang="fa-IR" dirty="0"/>
              <a:t>•	از آن جا که تعدیل کننده‌ی دسترسی متغیرهای </a:t>
            </a:r>
            <a:r>
              <a:rPr lang="en-US" dirty="0"/>
              <a:t>name </a:t>
            </a:r>
            <a:r>
              <a:rPr lang="fa-IR" dirty="0"/>
              <a:t>و </a:t>
            </a:r>
            <a:r>
              <a:rPr lang="en-US" dirty="0"/>
              <a:t>balance  </a:t>
            </a:r>
            <a:r>
              <a:rPr lang="fa-IR" dirty="0"/>
              <a:t>از نوع </a:t>
            </a:r>
            <a:r>
              <a:rPr lang="en-US" dirty="0"/>
              <a:t>private </a:t>
            </a:r>
            <a:r>
              <a:rPr lang="fa-IR" dirty="0"/>
              <a:t>می‌باشد مقادیر این متغیرها از خارج کلاس قابل رویت نیست. این متدهای </a:t>
            </a:r>
            <a:r>
              <a:rPr lang="en-US" dirty="0" err="1"/>
              <a:t>getName</a:t>
            </a:r>
            <a:r>
              <a:rPr lang="en-US" dirty="0"/>
              <a:t> </a:t>
            </a:r>
            <a:r>
              <a:rPr lang="fa-IR" dirty="0"/>
              <a:t>و </a:t>
            </a:r>
            <a:r>
              <a:rPr lang="en-US" dirty="0" err="1"/>
              <a:t>getBalance</a:t>
            </a:r>
            <a:r>
              <a:rPr lang="en-US" dirty="0"/>
              <a:t> </a:t>
            </a:r>
            <a:r>
              <a:rPr lang="fa-IR" dirty="0"/>
              <a:t>هستند که دسترسی به این متغیرها را برای خارج کلاس فراهم می سازند. به این گونه متدها که مقدار یک متغیر </a:t>
            </a:r>
            <a:r>
              <a:rPr lang="en-US" dirty="0"/>
              <a:t>private </a:t>
            </a:r>
            <a:r>
              <a:rPr lang="fa-IR" dirty="0"/>
              <a:t>را برمی گردانند متد گیرنده  گفته می‌شود.</a:t>
            </a:r>
          </a:p>
          <a:p>
            <a:pPr algn="r" rtl="1"/>
            <a:r>
              <a:rPr lang="fa-IR" dirty="0"/>
              <a:t>•	همچنین در صورتی که بخواهیم مقداری به متغیرهای </a:t>
            </a:r>
            <a:r>
              <a:rPr lang="en-US" dirty="0"/>
              <a:t>name </a:t>
            </a:r>
            <a:r>
              <a:rPr lang="fa-IR" dirty="0"/>
              <a:t>و </a:t>
            </a:r>
            <a:r>
              <a:rPr lang="en-US" dirty="0"/>
              <a:t>balance  </a:t>
            </a:r>
            <a:r>
              <a:rPr lang="fa-IR" dirty="0"/>
              <a:t>تخصیص داده یا آن‌ها  را تغییر دهیم از متدهای تنظیم کننده مانند </a:t>
            </a:r>
            <a:r>
              <a:rPr lang="en-US" dirty="0" err="1"/>
              <a:t>setName</a:t>
            </a:r>
            <a:r>
              <a:rPr lang="en-US" dirty="0"/>
              <a:t> </a:t>
            </a:r>
            <a:r>
              <a:rPr lang="fa-IR" dirty="0"/>
              <a:t>و </a:t>
            </a:r>
            <a:r>
              <a:rPr lang="en-US" dirty="0" err="1"/>
              <a:t>setBalance</a:t>
            </a:r>
            <a:r>
              <a:rPr lang="en-US" dirty="0"/>
              <a:t> </a:t>
            </a:r>
            <a:r>
              <a:rPr lang="fa-IR" dirty="0"/>
              <a:t>استفاده می نماییم. به این گونه متدها که مقدار یک متغیر </a:t>
            </a:r>
            <a:r>
              <a:rPr lang="en-US" dirty="0"/>
              <a:t>private </a:t>
            </a:r>
            <a:r>
              <a:rPr lang="fa-IR" dirty="0"/>
              <a:t>را تنظیم می کنند متد تنظیم کننده  گفته می‌شود.</a:t>
            </a:r>
          </a:p>
          <a:p>
            <a:pPr algn="r" rtl="1"/>
            <a:endParaRPr lang="en-US" dirty="0"/>
          </a:p>
        </p:txBody>
      </p:sp>
    </p:spTree>
    <p:extLst>
      <p:ext uri="{BB962C8B-B14F-4D97-AF65-F5344CB8AC3E}">
        <p14:creationId xmlns:p14="http://schemas.microsoft.com/office/powerpoint/2010/main" val="16932347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55AC1-7AEC-B681-F917-9D1E96412EC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BBC5A-9F9A-9BF2-BA66-FCE9131DE0A9}"/>
              </a:ext>
            </a:extLst>
          </p:cNvPr>
          <p:cNvSpPr>
            <a:spLocks noGrp="1"/>
          </p:cNvSpPr>
          <p:nvPr>
            <p:ph idx="1"/>
          </p:nvPr>
        </p:nvSpPr>
        <p:spPr/>
        <p:txBody>
          <a:bodyPr/>
          <a:lstStyle/>
          <a:p>
            <a:pPr algn="r" rtl="1"/>
            <a:r>
              <a:rPr lang="fa-IR" dirty="0"/>
              <a:t>مثال 10: به منظور اجرای کلاس </a:t>
            </a:r>
            <a:r>
              <a:rPr lang="en-US" dirty="0"/>
              <a:t>Account </a:t>
            </a:r>
            <a:r>
              <a:rPr lang="fa-IR" dirty="0"/>
              <a:t>کلاس مجزای به نام </a:t>
            </a:r>
            <a:r>
              <a:rPr lang="en-US" dirty="0" err="1"/>
              <a:t>AccountTest</a:t>
            </a:r>
            <a:r>
              <a:rPr lang="en-US" dirty="0"/>
              <a:t> </a:t>
            </a:r>
            <a:r>
              <a:rPr lang="fa-IR" dirty="0"/>
              <a:t>به صورت زیر را طراحی می کنیم که شامل متد </a:t>
            </a:r>
            <a:r>
              <a:rPr lang="en-US" dirty="0"/>
              <a:t>main </a:t>
            </a:r>
            <a:r>
              <a:rPr lang="fa-IR" dirty="0"/>
              <a:t>است. در این کلاس سه شئ از کلاس </a:t>
            </a:r>
            <a:r>
              <a:rPr lang="en-US" dirty="0"/>
              <a:t>Account </a:t>
            </a:r>
            <a:r>
              <a:rPr lang="fa-IR" dirty="0"/>
              <a:t>مقداردهی اولیه شده و متدهای کلاس روی این اشیا فراخوانی می‌شوند. </a:t>
            </a:r>
            <a:endParaRPr lang="en-US" dirty="0"/>
          </a:p>
        </p:txBody>
      </p:sp>
    </p:spTree>
    <p:extLst>
      <p:ext uri="{BB962C8B-B14F-4D97-AF65-F5344CB8AC3E}">
        <p14:creationId xmlns:p14="http://schemas.microsoft.com/office/powerpoint/2010/main" val="41818924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72A50-57AA-7FFB-E245-8D8944CA04D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9454EA5-BE19-11F6-276D-1856224AED5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41165" y="1825625"/>
            <a:ext cx="4804250" cy="4850700"/>
          </a:xfrm>
        </p:spPr>
      </p:pic>
    </p:spTree>
    <p:extLst>
      <p:ext uri="{BB962C8B-B14F-4D97-AF65-F5344CB8AC3E}">
        <p14:creationId xmlns:p14="http://schemas.microsoft.com/office/powerpoint/2010/main" val="138714844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52188-C6D9-AA61-A3B1-B5A50C4B2F06}"/>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59111C1E-5DEE-5B24-322C-12D37E511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97334" y="1825625"/>
            <a:ext cx="5397332" cy="4351338"/>
          </a:xfrm>
        </p:spPr>
      </p:pic>
    </p:spTree>
    <p:extLst>
      <p:ext uri="{BB962C8B-B14F-4D97-AF65-F5344CB8AC3E}">
        <p14:creationId xmlns:p14="http://schemas.microsoft.com/office/powerpoint/2010/main" val="274910468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EDCB-05FC-C05F-8B28-129B683706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D92790-4AFF-D570-F5FE-B2A317066DD8}"/>
              </a:ext>
            </a:extLst>
          </p:cNvPr>
          <p:cNvSpPr>
            <a:spLocks noGrp="1"/>
          </p:cNvSpPr>
          <p:nvPr>
            <p:ph idx="1"/>
          </p:nvPr>
        </p:nvSpPr>
        <p:spPr/>
        <p:txBody>
          <a:bodyPr>
            <a:normAutofit fontScale="62500" lnSpcReduction="20000"/>
          </a:bodyPr>
          <a:lstStyle/>
          <a:p>
            <a:pPr algn="r" rtl="1"/>
            <a:r>
              <a:rPr lang="fa-IR" dirty="0"/>
              <a:t>توضیحات لازم در کلاس اجراگر </a:t>
            </a:r>
            <a:r>
              <a:rPr lang="en-US" dirty="0" err="1"/>
              <a:t>AccountTest</a:t>
            </a:r>
            <a:endParaRPr lang="en-US" dirty="0"/>
          </a:p>
          <a:p>
            <a:pPr algn="r" rtl="1"/>
            <a:r>
              <a:rPr lang="fa-IR" dirty="0"/>
              <a:t>خط 10: و </a:t>
            </a:r>
          </a:p>
          <a:p>
            <a:pPr algn="r" rtl="1"/>
            <a:r>
              <a:rPr lang="fa-IR" dirty="0"/>
              <a:t>خطوط 12 و 14: فراخوانی متدهای </a:t>
            </a:r>
            <a:r>
              <a:rPr lang="en-US" dirty="0" err="1"/>
              <a:t>getName</a:t>
            </a:r>
            <a:r>
              <a:rPr lang="en-US" dirty="0"/>
              <a:t>() </a:t>
            </a:r>
            <a:r>
              <a:rPr lang="fa-IR" dirty="0"/>
              <a:t>و </a:t>
            </a:r>
            <a:r>
              <a:rPr lang="en-US" dirty="0" err="1"/>
              <a:t>getBalance</a:t>
            </a:r>
            <a:r>
              <a:rPr lang="en-US" dirty="0"/>
              <a:t>() </a:t>
            </a:r>
            <a:r>
              <a:rPr lang="fa-IR" dirty="0"/>
              <a:t>از کلاس </a:t>
            </a:r>
            <a:r>
              <a:rPr lang="en-US" dirty="0"/>
              <a:t>Account </a:t>
            </a:r>
            <a:r>
              <a:rPr lang="fa-IR" dirty="0"/>
              <a:t>روی شئ </a:t>
            </a:r>
            <a:r>
              <a:rPr lang="en-US" dirty="0"/>
              <a:t>account1.</a:t>
            </a:r>
          </a:p>
          <a:p>
            <a:pPr algn="r" rtl="1"/>
            <a:r>
              <a:rPr lang="fa-IR" dirty="0"/>
              <a:t>خط 16: وقتی شیئی درون دستور چاپی نظیر </a:t>
            </a:r>
            <a:r>
              <a:rPr lang="en-US" dirty="0" err="1"/>
              <a:t>System.out.print</a:t>
            </a:r>
            <a:r>
              <a:rPr lang="en-US" dirty="0"/>
              <a:t> </a:t>
            </a:r>
            <a:r>
              <a:rPr lang="fa-IR" dirty="0"/>
              <a:t>قرار می گیرد و یا با یک رشته در آن الحاق می‌شود </a:t>
            </a:r>
            <a:r>
              <a:rPr lang="en-US" dirty="0"/>
              <a:t>Java </a:t>
            </a:r>
            <a:r>
              <a:rPr lang="fa-IR" dirty="0"/>
              <a:t>به طور غیرمستقیم متد </a:t>
            </a:r>
            <a:r>
              <a:rPr lang="en-US" dirty="0" err="1"/>
              <a:t>toString</a:t>
            </a:r>
            <a:r>
              <a:rPr lang="en-US" dirty="0"/>
              <a:t> </a:t>
            </a:r>
            <a:r>
              <a:rPr lang="fa-IR" dirty="0"/>
              <a:t>شئ را فراخوانی می‌کند تا نمایش رشته ای شئ را به دست آورد. بنابراین پس از اجرای این خط از کد محتوای شئ </a:t>
            </a:r>
            <a:r>
              <a:rPr lang="en-US" dirty="0"/>
              <a:t>account1 </a:t>
            </a:r>
            <a:r>
              <a:rPr lang="fa-IR" dirty="0"/>
              <a:t>آن گونه که در متد </a:t>
            </a:r>
            <a:r>
              <a:rPr lang="en-US" dirty="0" err="1"/>
              <a:t>toString</a:t>
            </a:r>
            <a:r>
              <a:rPr lang="en-US" dirty="0"/>
              <a:t> </a:t>
            </a:r>
            <a:r>
              <a:rPr lang="fa-IR" dirty="0"/>
              <a:t>تعیین کرده ایم نمایش داده می‌شود.</a:t>
            </a:r>
          </a:p>
          <a:p>
            <a:pPr algn="r" rtl="1"/>
            <a:r>
              <a:rPr lang="fa-IR" dirty="0"/>
              <a:t>خط 22: این خط از متد </a:t>
            </a:r>
            <a:r>
              <a:rPr lang="en-US" dirty="0" err="1"/>
              <a:t>nextLine</a:t>
            </a:r>
            <a:r>
              <a:rPr lang="en-US" dirty="0"/>
              <a:t> </a:t>
            </a:r>
            <a:r>
              <a:rPr lang="fa-IR" dirty="0"/>
              <a:t>شئ ایجاد شده از کلاس </a:t>
            </a:r>
            <a:r>
              <a:rPr lang="en-US" dirty="0"/>
              <a:t>Scanner </a:t>
            </a:r>
            <a:r>
              <a:rPr lang="fa-IR" dirty="0"/>
              <a:t>استفاده می‌کند. این متد کاراکترها (شامل کاراکتر فاصله) را تا زمانی که به کاراکتر خط جدید (که با فشردن کلید </a:t>
            </a:r>
            <a:r>
              <a:rPr lang="en-US" dirty="0"/>
              <a:t>Enter </a:t>
            </a:r>
            <a:r>
              <a:rPr lang="fa-IR" dirty="0"/>
              <a:t>ایجاد می‌شود) برسد می خواند. بدین ترتیب کاراکترهای واردشده به جز خط جدید در رشته </a:t>
            </a:r>
            <a:r>
              <a:rPr lang="en-US" dirty="0" err="1"/>
              <a:t>theName</a:t>
            </a:r>
            <a:r>
              <a:rPr lang="en-US" dirty="0"/>
              <a:t>  </a:t>
            </a:r>
            <a:r>
              <a:rPr lang="fa-IR" dirty="0"/>
              <a:t>ذخیره می‌شوند.</a:t>
            </a:r>
          </a:p>
          <a:p>
            <a:pPr algn="r" rtl="1"/>
            <a:r>
              <a:rPr lang="fa-IR" dirty="0"/>
              <a:t>خط 23: با فراخوانی متد </a:t>
            </a:r>
            <a:r>
              <a:rPr lang="en-US" dirty="0" err="1"/>
              <a:t>setName</a:t>
            </a:r>
            <a:r>
              <a:rPr lang="en-US" dirty="0"/>
              <a:t> </a:t>
            </a:r>
            <a:r>
              <a:rPr lang="fa-IR" dirty="0"/>
              <a:t>نام پیش فرض شئ </a:t>
            </a:r>
            <a:r>
              <a:rPr lang="en-US" dirty="0"/>
              <a:t>account1 </a:t>
            </a:r>
            <a:r>
              <a:rPr lang="fa-IR" dirty="0"/>
              <a:t>به نام ذخیره شده در </a:t>
            </a:r>
            <a:r>
              <a:rPr lang="en-US" dirty="0" err="1"/>
              <a:t>theName</a:t>
            </a:r>
            <a:r>
              <a:rPr lang="en-US" dirty="0"/>
              <a:t> </a:t>
            </a:r>
            <a:r>
              <a:rPr lang="fa-IR" dirty="0"/>
              <a:t>تنظیم می‌شود.</a:t>
            </a:r>
          </a:p>
          <a:p>
            <a:pPr algn="r" rtl="1"/>
            <a:r>
              <a:rPr lang="fa-IR" dirty="0"/>
              <a:t>خط 32: مقدار ورودی </a:t>
            </a:r>
            <a:r>
              <a:rPr lang="en-US" dirty="0" err="1"/>
              <a:t>depositAmount</a:t>
            </a:r>
            <a:r>
              <a:rPr lang="en-US" dirty="0"/>
              <a:t> </a:t>
            </a:r>
            <a:r>
              <a:rPr lang="fa-IR" dirty="0"/>
              <a:t>که نشانگر میزان افزایش موجودی حساب وی است از کاربر اخذ می‌شود.</a:t>
            </a:r>
          </a:p>
          <a:p>
            <a:pPr algn="r" rtl="1"/>
            <a:endParaRPr lang="fa-IR" dirty="0"/>
          </a:p>
          <a:p>
            <a:pPr algn="r" rtl="1"/>
            <a:r>
              <a:rPr lang="fa-IR" dirty="0"/>
              <a:t>خط 35: با فراخوانی متد </a:t>
            </a:r>
            <a:r>
              <a:rPr lang="en-US" dirty="0"/>
              <a:t>deposit </a:t>
            </a:r>
            <a:r>
              <a:rPr lang="fa-IR" dirty="0"/>
              <a:t>مقدار موجودی شيء </a:t>
            </a:r>
            <a:r>
              <a:rPr lang="en-US" dirty="0"/>
              <a:t>account1 </a:t>
            </a:r>
            <a:r>
              <a:rPr lang="fa-IR" dirty="0"/>
              <a:t>با اضافه شدن پارامتر </a:t>
            </a:r>
            <a:r>
              <a:rPr lang="en-US" dirty="0" err="1"/>
              <a:t>depositAmount</a:t>
            </a:r>
            <a:r>
              <a:rPr lang="en-US" dirty="0"/>
              <a:t> </a:t>
            </a:r>
            <a:r>
              <a:rPr lang="fa-IR" dirty="0"/>
              <a:t>به متغیر نمونه‌ی </a:t>
            </a:r>
            <a:r>
              <a:rPr lang="en-US" dirty="0"/>
              <a:t>balance </a:t>
            </a:r>
            <a:r>
              <a:rPr lang="fa-IR" dirty="0"/>
              <a:t>آن به روزرسانی می‌شود.</a:t>
            </a:r>
          </a:p>
          <a:p>
            <a:pPr algn="r" rtl="1"/>
            <a:r>
              <a:rPr lang="fa-IR" dirty="0"/>
              <a:t>خطوط 42 و 46: خروجی های متفاوت فراخوانی </a:t>
            </a:r>
            <a:r>
              <a:rPr lang="en-US" dirty="0" err="1"/>
              <a:t>toString</a:t>
            </a:r>
            <a:r>
              <a:rPr lang="en-US" dirty="0"/>
              <a:t> </a:t>
            </a:r>
            <a:r>
              <a:rPr lang="fa-IR" dirty="0"/>
              <a:t>تایید می‌کند که هر شئ </a:t>
            </a:r>
            <a:r>
              <a:rPr lang="en-US" dirty="0"/>
              <a:t>Account </a:t>
            </a:r>
            <a:r>
              <a:rPr lang="fa-IR" dirty="0"/>
              <a:t>کپی منحصر به فرد خود از متغیرهای نمونه اش را دارد.</a:t>
            </a:r>
          </a:p>
          <a:p>
            <a:pPr algn="r" rtl="1"/>
            <a:endParaRPr lang="en-US" dirty="0"/>
          </a:p>
        </p:txBody>
      </p:sp>
    </p:spTree>
    <p:extLst>
      <p:ext uri="{BB962C8B-B14F-4D97-AF65-F5344CB8AC3E}">
        <p14:creationId xmlns:p14="http://schemas.microsoft.com/office/powerpoint/2010/main" val="3500904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3BD88-7721-9475-25FC-FA68809500A1}"/>
              </a:ext>
            </a:extLst>
          </p:cNvPr>
          <p:cNvSpPr>
            <a:spLocks noGrp="1"/>
          </p:cNvSpPr>
          <p:nvPr>
            <p:ph idx="1"/>
          </p:nvPr>
        </p:nvSpPr>
        <p:spPr>
          <a:xfrm>
            <a:off x="295835" y="264459"/>
            <a:ext cx="11600329" cy="3931024"/>
          </a:xfrm>
        </p:spPr>
        <p:txBody>
          <a:bodyPr>
            <a:noAutofit/>
          </a:bodyPr>
          <a:lstStyle/>
          <a:p>
            <a:pPr marL="0" marR="0" algn="just" rtl="1">
              <a:lnSpc>
                <a:spcPct val="115000"/>
              </a:lnSpc>
              <a:spcBef>
                <a:spcPts val="0"/>
              </a:spcBef>
              <a:spcAft>
                <a:spcPts val="1000"/>
              </a:spcAft>
            </a:pPr>
            <a:endParaRPr lang="en-US" dirty="0">
              <a:latin typeface="Calibri" panose="020F0502020204030204" pitchFamily="34" charset="0"/>
              <a:ea typeface="Calibri" panose="020F0502020204030204" pitchFamily="34" charset="0"/>
              <a:cs typeface="Arial" panose="020B0604020202020204" pitchFamily="34" charset="0"/>
            </a:endParaRPr>
          </a:p>
          <a:p>
            <a:pPr marL="0" marR="0" algn="just" rtl="1">
              <a:lnSpc>
                <a:spcPct val="115000"/>
              </a:lnSpc>
              <a:spcBef>
                <a:spcPts val="0"/>
              </a:spcBef>
              <a:spcAft>
                <a:spcPts val="1000"/>
              </a:spcAft>
            </a:pPr>
            <a:r>
              <a:rPr lang="fa-IR" dirty="0">
                <a:latin typeface="Times New Roman" panose="02020603050405020304" pitchFamily="18" charset="0"/>
                <a:ea typeface="Calibri" panose="020F0502020204030204" pitchFamily="34" charset="0"/>
                <a:cs typeface="B Nazanin" panose="00000400000000000000" pitchFamily="2" charset="-78"/>
              </a:rPr>
              <a:t>دستورالعمل زیر یک شئ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مقداردهی اولیه کرده و آدرس آن را به متغیر مرجع </a:t>
            </a:r>
            <a:r>
              <a:rPr lang="en-US" dirty="0">
                <a:latin typeface="Times New Roman" panose="02020603050405020304" pitchFamily="18" charset="0"/>
                <a:ea typeface="Calibri" panose="020F0502020204030204" pitchFamily="34" charset="0"/>
                <a:cs typeface="B Nazanin" panose="00000400000000000000" pitchFamily="2" charset="-78"/>
              </a:rPr>
              <a:t>random</a:t>
            </a:r>
            <a:r>
              <a:rPr lang="fa-IR" dirty="0">
                <a:latin typeface="Times New Roman" panose="02020603050405020304" pitchFamily="18" charset="0"/>
                <a:ea typeface="Calibri" panose="020F0502020204030204" pitchFamily="34" charset="0"/>
                <a:cs typeface="B Nazanin" panose="00000400000000000000" pitchFamily="2" charset="-78"/>
              </a:rPr>
              <a:t> تخصیص می‌دهد:</a:t>
            </a:r>
            <a:endParaRPr lang="en-US" dirty="0">
              <a:latin typeface="Calibri" panose="020F0502020204030204" pitchFamily="34" charset="0"/>
              <a:ea typeface="Calibri" panose="020F0502020204030204" pitchFamily="34" charset="0"/>
              <a:cs typeface="Arial" panose="020B0604020202020204" pitchFamily="34" charset="0"/>
            </a:endParaRPr>
          </a:p>
          <a:p>
            <a:pPr marL="0" marR="0">
              <a:lnSpc>
                <a:spcPct val="115000"/>
              </a:lnSpc>
              <a:spcBef>
                <a:spcPts val="0"/>
              </a:spcBef>
              <a:spcAft>
                <a:spcPts val="1000"/>
              </a:spcAft>
            </a:pPr>
            <a:r>
              <a:rPr lang="en-US" dirty="0">
                <a:latin typeface="Times New Roman" panose="02020603050405020304" pitchFamily="18" charset="0"/>
                <a:ea typeface="Calibri" panose="020F0502020204030204" pitchFamily="34" charset="0"/>
                <a:cs typeface="B Nazanin" panose="00000400000000000000" pitchFamily="2" charset="-78"/>
              </a:rPr>
              <a:t>Random </a:t>
            </a:r>
            <a:r>
              <a:rPr lang="en-US" dirty="0" err="1">
                <a:latin typeface="Times New Roman" panose="02020603050405020304" pitchFamily="18" charset="0"/>
                <a:ea typeface="Calibri" panose="020F0502020204030204" pitchFamily="34" charset="0"/>
                <a:cs typeface="B Nazanin" panose="00000400000000000000" pitchFamily="2" charset="-78"/>
              </a:rPr>
              <a:t>random</a:t>
            </a:r>
            <a:r>
              <a:rPr lang="en-US" dirty="0">
                <a:latin typeface="Times New Roman" panose="02020603050405020304" pitchFamily="18" charset="0"/>
                <a:ea typeface="Calibri" panose="020F0502020204030204" pitchFamily="34" charset="0"/>
                <a:cs typeface="B Nazanin" panose="00000400000000000000" pitchFamily="2" charset="-78"/>
              </a:rPr>
              <a:t> = new Random();</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nSpc>
                <a:spcPct val="115000"/>
              </a:lnSpc>
              <a:spcBef>
                <a:spcPts val="0"/>
              </a:spcBef>
              <a:spcAft>
                <a:spcPts val="1000"/>
              </a:spcAft>
            </a:pPr>
            <a:endParaRPr lang="fa-IR" dirty="0">
              <a:effectLst/>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متدهایی که در یک شئ </a:t>
            </a:r>
            <a:r>
              <a:rPr lang="en-US" dirty="0">
                <a:effectLst/>
                <a:latin typeface="Times New Roman" panose="02020603050405020304" pitchFamily="18" charset="0"/>
                <a:ea typeface="Calibri" panose="020F0502020204030204" pitchFamily="34" charset="0"/>
                <a:cs typeface="B Nazanin" panose="00000400000000000000" pitchFamily="2" charset="-78"/>
              </a:rPr>
              <a:t>Random</a:t>
            </a:r>
            <a:r>
              <a:rPr lang="fa-IR" dirty="0">
                <a:effectLst/>
                <a:latin typeface="Times New Roman" panose="02020603050405020304" pitchFamily="18" charset="0"/>
                <a:ea typeface="Calibri" panose="020F0502020204030204" pitchFamily="34" charset="0"/>
                <a:cs typeface="B Nazanin" panose="00000400000000000000" pitchFamily="2" charset="-78"/>
              </a:rPr>
              <a:t> وجود دارند می‌توانند اعداد تصادفی چه از نوع صحیح و چه نقطه شناور تولید کنند.</a:t>
            </a:r>
          </a:p>
          <a:p>
            <a:pPr marL="0" marR="0" algn="r" rtl="1">
              <a:lnSpc>
                <a:spcPct val="115000"/>
              </a:lnSpc>
              <a:spcBef>
                <a:spcPts val="0"/>
              </a:spcBef>
              <a:spcAft>
                <a:spcPts val="1000"/>
              </a:spcAft>
            </a:pPr>
            <a:endParaRPr lang="fa-IR" dirty="0">
              <a:latin typeface="Times New Roman" panose="02020603050405020304" pitchFamily="18" charset="0"/>
              <a:ea typeface="Calibri" panose="020F0502020204030204" pitchFamily="34" charset="0"/>
              <a:cs typeface="B Nazanin" panose="00000400000000000000" pitchFamily="2" charset="-78"/>
            </a:endParaRPr>
          </a:p>
          <a:p>
            <a:pPr marL="0" marR="0" algn="r" rtl="1">
              <a:lnSpc>
                <a:spcPct val="115000"/>
              </a:lnSpc>
              <a:spcBef>
                <a:spcPts val="0"/>
              </a:spcBef>
              <a:spcAft>
                <a:spcPts val="1000"/>
              </a:spcAft>
            </a:pPr>
            <a:r>
              <a:rPr lang="fa-IR" dirty="0">
                <a:effectLst/>
                <a:latin typeface="Times New Roman" panose="02020603050405020304" pitchFamily="18" charset="0"/>
                <a:ea typeface="Calibri" panose="020F0502020204030204" pitchFamily="34" charset="0"/>
                <a:cs typeface="B Nazanin" panose="00000400000000000000" pitchFamily="2" charset="-78"/>
              </a:rPr>
              <a:t>به عنوان مثال:</a:t>
            </a:r>
            <a:endParaRPr lang="fa-IR" dirty="0">
              <a:latin typeface="Times New Roman" panose="02020603050405020304" pitchFamily="18" charset="0"/>
              <a:ea typeface="Calibri" panose="020F0502020204030204" pitchFamily="34" charset="0"/>
              <a:cs typeface="B Nazanin" panose="00000400000000000000" pitchFamily="2" charset="-78"/>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nextInt</a:t>
            </a:r>
            <a:r>
              <a:rPr lang="en-US" dirty="0">
                <a:effectLst/>
                <a:latin typeface="Times New Roman" panose="02020603050405020304" pitchFamily="18" charset="0"/>
                <a:ea typeface="Calibri" panose="020F0502020204030204" pitchFamily="34" charset="0"/>
                <a:cs typeface="Arial" panose="020B0604020202020204" pitchFamily="34" charset="0"/>
              </a:rPr>
              <a:t>(int n)</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عدد صحیح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i="1" dirty="0">
                <a:effectLst/>
                <a:latin typeface="Times New Roman" panose="02020603050405020304" pitchFamily="18" charset="0"/>
                <a:ea typeface="Calibri" panose="020F0502020204030204" pitchFamily="34" charset="0"/>
                <a:cs typeface="Arial" panose="020B0604020202020204" pitchFamily="34" charset="0"/>
              </a:rPr>
              <a:t>n</a:t>
            </a:r>
            <a:r>
              <a:rPr lang="fa-IR" dirty="0">
                <a:effectLst/>
                <a:latin typeface="Calibri" panose="020F0502020204030204" pitchFamily="34" charset="0"/>
                <a:ea typeface="Calibri" panose="020F0502020204030204" pitchFamily="34" charset="0"/>
                <a:cs typeface="B Nazanin" panose="00000400000000000000" pitchFamily="2" charset="-78"/>
              </a:rPr>
              <a:t> </a:t>
            </a:r>
            <a:r>
              <a:rPr lang="fa-IR" dirty="0">
                <a:latin typeface="Calibri" panose="020F0502020204030204" pitchFamily="34" charset="0"/>
                <a:ea typeface="Calibri" panose="020F0502020204030204" pitchFamily="34" charset="0"/>
                <a:cs typeface="B Nazanin" panose="00000400000000000000" pitchFamily="2" charset="-78"/>
              </a:rPr>
              <a:t>برمی‌گرداند.</a:t>
            </a:r>
            <a:endParaRPr lang="fa-IR" dirty="0">
              <a:latin typeface="Calibri" panose="020F0502020204030204" pitchFamily="34" charset="0"/>
              <a:ea typeface="Calibri" panose="020F0502020204030204" pitchFamily="34" charset="0"/>
              <a:cs typeface="Arial" panose="020B0604020202020204" pitchFamily="34" charset="0"/>
            </a:endParaRPr>
          </a:p>
          <a:p>
            <a:pPr marR="0" indent="-457200" algn="r" rtl="1">
              <a:lnSpc>
                <a:spcPct val="115000"/>
              </a:lnSpc>
              <a:spcBef>
                <a:spcPts val="0"/>
              </a:spcBef>
              <a:spcAft>
                <a:spcPts val="1000"/>
              </a:spcAft>
              <a:buFont typeface="Wingdings" panose="05000000000000000000" pitchFamily="2" charset="2"/>
              <a:buChar char="ü"/>
            </a:pPr>
            <a:r>
              <a:rPr lang="fa-IR" dirty="0">
                <a:effectLst/>
                <a:latin typeface="Calibri" panose="020F0502020204030204" pitchFamily="34" charset="0"/>
                <a:ea typeface="Calibri" panose="020F0502020204030204" pitchFamily="34" charset="0"/>
                <a:cs typeface="B Nazanin" panose="00000400000000000000" pitchFamily="2" charset="-78"/>
              </a:rPr>
              <a:t>متد  </a:t>
            </a:r>
            <a:r>
              <a:rPr lang="en-US" dirty="0" err="1">
                <a:effectLst/>
                <a:latin typeface="Times New Roman" panose="02020603050405020304" pitchFamily="18" charset="0"/>
                <a:ea typeface="Calibri" panose="020F0502020204030204" pitchFamily="34" charset="0"/>
                <a:cs typeface="Arial" panose="020B0604020202020204" pitchFamily="34" charset="0"/>
              </a:rPr>
              <a:t>nextDouble</a:t>
            </a:r>
            <a:r>
              <a:rPr lang="en-US" dirty="0">
                <a:effectLst/>
                <a:latin typeface="Times New Roman" panose="02020603050405020304" pitchFamily="18" charset="0"/>
                <a:ea typeface="Calibri" panose="020F0502020204030204" pitchFamily="34" charset="0"/>
                <a:cs typeface="Arial" panose="020B0604020202020204" pitchFamily="34" charset="0"/>
              </a:rPr>
              <a:t>()</a:t>
            </a:r>
            <a:r>
              <a:rPr lang="fa-IR" dirty="0">
                <a:effectLst/>
                <a:latin typeface="Times New Roman" panose="02020603050405020304" pitchFamily="18" charset="0"/>
                <a:ea typeface="Calibri" panose="020F0502020204030204" pitchFamily="34" charset="0"/>
                <a:cs typeface="Arial" panose="020B0604020202020204" pitchFamily="34" charset="0"/>
              </a:rPr>
              <a:t> </a:t>
            </a:r>
            <a:r>
              <a:rPr lang="fa-IR" dirty="0">
                <a:effectLst/>
                <a:latin typeface="Calibri" panose="020F0502020204030204" pitchFamily="34" charset="0"/>
                <a:ea typeface="Calibri" panose="020F0502020204030204" pitchFamily="34" charset="0"/>
                <a:cs typeface="B Nazanin" panose="00000400000000000000" pitchFamily="2" charset="-78"/>
              </a:rPr>
              <a:t>یک مقدار </a:t>
            </a:r>
            <a:r>
              <a:rPr lang="en-US" dirty="0">
                <a:effectLst/>
                <a:latin typeface="Times New Roman" panose="02020603050405020304" pitchFamily="18" charset="0"/>
                <a:ea typeface="Calibri" panose="020F0502020204030204" pitchFamily="34" charset="0"/>
                <a:cs typeface="Arial" panose="020B0604020202020204" pitchFamily="34" charset="0"/>
              </a:rPr>
              <a:t>double</a:t>
            </a:r>
            <a:r>
              <a:rPr lang="fa-IR" dirty="0">
                <a:effectLst/>
                <a:latin typeface="Calibri" panose="020F0502020204030204" pitchFamily="34" charset="0"/>
                <a:ea typeface="Calibri" panose="020F0502020204030204" pitchFamily="34" charset="0"/>
                <a:cs typeface="B Nazanin" panose="00000400000000000000" pitchFamily="2" charset="-78"/>
              </a:rPr>
              <a:t> بزرگ‌تر یا مساوی با </a:t>
            </a:r>
            <a:r>
              <a:rPr lang="en-US" dirty="0">
                <a:effectLst/>
                <a:latin typeface="Times New Roman" panose="02020603050405020304" pitchFamily="18" charset="0"/>
                <a:ea typeface="Calibri" panose="020F0502020204030204" pitchFamily="34" charset="0"/>
                <a:cs typeface="Arial" panose="020B0604020202020204" pitchFamily="34" charset="0"/>
              </a:rPr>
              <a:t>0.0</a:t>
            </a:r>
            <a:r>
              <a:rPr lang="fa-IR" dirty="0">
                <a:effectLst/>
                <a:latin typeface="Calibri" panose="020F0502020204030204" pitchFamily="34" charset="0"/>
                <a:ea typeface="Calibri" panose="020F0502020204030204" pitchFamily="34" charset="0"/>
                <a:cs typeface="B Nazanin" panose="00000400000000000000" pitchFamily="2" charset="-78"/>
              </a:rPr>
              <a:t> و کم‌تر از </a:t>
            </a:r>
            <a:r>
              <a:rPr lang="en-US" dirty="0">
                <a:effectLst/>
                <a:latin typeface="Times New Roman" panose="02020603050405020304" pitchFamily="18" charset="0"/>
                <a:ea typeface="Calibri" panose="020F0502020204030204" pitchFamily="34" charset="0"/>
                <a:cs typeface="Arial" panose="020B0604020202020204" pitchFamily="34" charset="0"/>
              </a:rPr>
              <a:t>1.0</a:t>
            </a:r>
            <a:r>
              <a:rPr lang="fa-IR" dirty="0">
                <a:effectLst/>
                <a:latin typeface="Calibri" panose="020F0502020204030204" pitchFamily="34" charset="0"/>
                <a:ea typeface="Calibri" panose="020F0502020204030204" pitchFamily="34" charset="0"/>
                <a:cs typeface="B Nazanin" panose="00000400000000000000" pitchFamily="2" charset="-78"/>
              </a:rPr>
              <a:t> برمی‌گرداند.</a:t>
            </a:r>
            <a:endParaRPr lang="en-US" dirty="0">
              <a:effectLst/>
              <a:latin typeface="Calibri" panose="020F0502020204030204" pitchFamily="34" charset="0"/>
              <a:ea typeface="Calibri" panose="020F0502020204030204" pitchFamily="34" charset="0"/>
              <a:cs typeface="Arial" panose="020B0604020202020204" pitchFamily="34" charset="0"/>
            </a:endParaRPr>
          </a:p>
        </p:txBody>
      </p:sp>
      <p:sp>
        <p:nvSpPr>
          <p:cNvPr id="4" name="Title 1">
            <a:extLst>
              <a:ext uri="{FF2B5EF4-FFF2-40B4-BE49-F238E27FC236}">
                <a16:creationId xmlns:a16="http://schemas.microsoft.com/office/drawing/2014/main" id="{17CC4B26-B9E1-4E04-9B81-41C67B5159F0}"/>
              </a:ext>
            </a:extLst>
          </p:cNvPr>
          <p:cNvSpPr txBox="1">
            <a:spLocks/>
          </p:cNvSpPr>
          <p:nvPr/>
        </p:nvSpPr>
        <p:spPr>
          <a:xfrm>
            <a:off x="4469608" y="0"/>
            <a:ext cx="3464156" cy="76244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rtl="1"/>
            <a:r>
              <a:rPr lang="fa-IR" sz="3600" b="1" dirty="0">
                <a:solidFill>
                  <a:srgbClr val="C00000"/>
                </a:solidFill>
                <a:cs typeface="2  Titr" panose="00000700000000000000" pitchFamily="2" charset="-78"/>
              </a:rPr>
              <a:t>کلاس </a:t>
            </a:r>
            <a:r>
              <a:rPr lang="en-US" sz="3600" b="1" dirty="0">
                <a:solidFill>
                  <a:srgbClr val="C00000"/>
                </a:solidFill>
                <a:latin typeface="Baskerville Old Face" panose="02020602080505020303" pitchFamily="18" charset="0"/>
                <a:cs typeface="2  Titr" panose="00000700000000000000" pitchFamily="2" charset="-78"/>
              </a:rPr>
              <a:t>Random</a:t>
            </a:r>
            <a:endParaRPr lang="fa-IR" sz="3600" b="1" dirty="0">
              <a:solidFill>
                <a:srgbClr val="C00000"/>
              </a:solidFill>
              <a:latin typeface="Baskerville Old Face" panose="02020602080505020303" pitchFamily="18" charset="0"/>
              <a:cs typeface="2  Titr" panose="00000700000000000000" pitchFamily="2" charset="-78"/>
            </a:endParaRPr>
          </a:p>
        </p:txBody>
      </p:sp>
    </p:spTree>
    <p:extLst>
      <p:ext uri="{BB962C8B-B14F-4D97-AF65-F5344CB8AC3E}">
        <p14:creationId xmlns:p14="http://schemas.microsoft.com/office/powerpoint/2010/main" val="1707262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483C9-5940-A654-9639-A150668C1E6F}"/>
              </a:ext>
            </a:extLst>
          </p:cNvPr>
          <p:cNvSpPr>
            <a:spLocks noGrp="1"/>
          </p:cNvSpPr>
          <p:nvPr>
            <p:ph type="title"/>
          </p:nvPr>
        </p:nvSpPr>
        <p:spPr/>
        <p:txBody>
          <a:bodyPr/>
          <a:lstStyle/>
          <a:p>
            <a:r>
              <a:rPr lang="ar-SA" sz="1800" dirty="0">
                <a:effectLst/>
                <a:latin typeface="Cambria" panose="02040503050406030204" pitchFamily="18" charset="0"/>
                <a:ea typeface="Calibri" panose="020F0502020204030204" pitchFamily="34" charset="0"/>
                <a:cs typeface="2  Shiraz" panose="00000400000000000000" pitchFamily="2" charset="-78"/>
              </a:rPr>
              <a:t>علان و مقداردهی اولیه</a:t>
            </a:r>
            <a:r>
              <a:rPr lang="en-US" sz="1800" dirty="0">
                <a:effectLst/>
                <a:latin typeface="Cambria" panose="02040503050406030204" pitchFamily="18" charset="0"/>
                <a:ea typeface="Calibri" panose="020F0502020204030204" pitchFamily="34" charset="0"/>
                <a:cs typeface="2  Shiraz" panose="00000400000000000000" pitchFamily="2" charset="-78"/>
              </a:rPr>
              <a:t>­­</a:t>
            </a:r>
            <a:r>
              <a:rPr lang="ar-SA" sz="1800" dirty="0">
                <a:effectLst/>
                <a:latin typeface="Cambria" panose="02040503050406030204" pitchFamily="18" charset="0"/>
                <a:ea typeface="Calibri" panose="020F0502020204030204" pitchFamily="34" charset="0"/>
                <a:cs typeface="2  Shiraz" panose="00000400000000000000" pitchFamily="2" charset="-78"/>
              </a:rPr>
              <a:t>­ی متغیرهای نمونه</a:t>
            </a:r>
            <a:br>
              <a:rPr lang="en-US" sz="1800" dirty="0">
                <a:effectLst/>
                <a:latin typeface="Calibri" panose="020F0502020204030204" pitchFamily="34" charset="0"/>
                <a:ea typeface="Calibri" panose="020F0502020204030204" pitchFamily="34" charset="0"/>
                <a:cs typeface="Arial" panose="020B0604020202020204" pitchFamily="34" charset="0"/>
              </a:rPr>
            </a:br>
            <a:endParaRPr lang="fa-IR" dirty="0"/>
          </a:p>
        </p:txBody>
      </p:sp>
      <p:sp>
        <p:nvSpPr>
          <p:cNvPr id="3" name="Content Placeholder 2">
            <a:extLst>
              <a:ext uri="{FF2B5EF4-FFF2-40B4-BE49-F238E27FC236}">
                <a16:creationId xmlns:a16="http://schemas.microsoft.com/office/drawing/2014/main" id="{DB6F1E8A-B9F3-B421-6EE0-128427DAF76B}"/>
              </a:ext>
            </a:extLst>
          </p:cNvPr>
          <p:cNvSpPr>
            <a:spLocks noGrp="1"/>
          </p:cNvSpPr>
          <p:nvPr>
            <p:ph idx="1"/>
          </p:nvPr>
        </p:nvSpPr>
        <p:spPr>
          <a:xfrm>
            <a:off x="251012" y="1219200"/>
            <a:ext cx="11102788" cy="5423647"/>
          </a:xfrm>
        </p:spPr>
        <p:txBody>
          <a:bodyPr>
            <a:normAutofit/>
          </a:bodyPr>
          <a:lstStyle/>
          <a:p>
            <a:pPr marL="0" marR="0" algn="just" rtl="1">
              <a:lnSpc>
                <a:spcPct val="150000"/>
              </a:lnSpc>
              <a:spcBef>
                <a:spcPts val="0"/>
              </a:spcBef>
              <a:spcAft>
                <a:spcPts val="0"/>
              </a:spcAft>
            </a:pPr>
            <a:r>
              <a:rPr lang="ar-SA" dirty="0">
                <a:effectLst/>
                <a:latin typeface="Cambria" panose="02040503050406030204" pitchFamily="18" charset="0"/>
                <a:ea typeface="Calibri" panose="020F0502020204030204" pitchFamily="34" charset="0"/>
                <a:cs typeface="B Nazanin" panose="00000400000000000000" pitchFamily="2" charset="-78"/>
              </a:rPr>
              <a:t>می‌دانی</a:t>
            </a:r>
            <a:r>
              <a:rPr lang="fa-IR" dirty="0">
                <a:effectLst/>
                <a:latin typeface="Cambria" panose="02040503050406030204" pitchFamily="18" charset="0"/>
                <a:ea typeface="Calibri" panose="020F0502020204030204" pitchFamily="34" charset="0"/>
                <a:cs typeface="B Nazanin" panose="00000400000000000000" pitchFamily="2" charset="-78"/>
              </a:rPr>
              <a:t>م</a:t>
            </a:r>
            <a:r>
              <a:rPr lang="ar-SA" dirty="0">
                <a:effectLst/>
                <a:latin typeface="Cambria" panose="02040503050406030204" pitchFamily="18" charset="0"/>
                <a:ea typeface="Calibri" panose="020F0502020204030204" pitchFamily="34" charset="0"/>
                <a:cs typeface="B Nazanin" panose="00000400000000000000" pitchFamily="2" charset="-78"/>
              </a:rPr>
              <a:t> که</a:t>
            </a:r>
            <a:r>
              <a:rPr lang="ar-SA" dirty="0">
                <a:effectLst/>
                <a:latin typeface="Calibri" panose="020F0502020204030204" pitchFamily="34" charset="0"/>
                <a:ea typeface="Calibri" panose="020F0502020204030204" pitchFamily="34" charset="0"/>
                <a:cs typeface="B Nazanin" panose="00000400000000000000" pitchFamily="2" charset="-78"/>
              </a:rPr>
              <a:t> اعلان یک متغیر دست‌کم به یک نام و یک نوع نیاز دارد </a:t>
            </a:r>
            <a:r>
              <a:rPr lang="fa-IR" dirty="0">
                <a:effectLst/>
                <a:latin typeface="Calibri" panose="020F0502020204030204" pitchFamily="34" charset="0"/>
                <a:ea typeface="Calibri" panose="020F0502020204030204" pitchFamily="34" charset="0"/>
                <a:cs typeface="B Nazanin" panose="00000400000000000000" pitchFamily="2" charset="-78"/>
              </a:rPr>
              <a:t>و </a:t>
            </a:r>
            <a:r>
              <a:rPr lang="ar-SA" dirty="0">
                <a:effectLst/>
                <a:latin typeface="Calibri" panose="020F0502020204030204" pitchFamily="34" charset="0"/>
                <a:ea typeface="Calibri" panose="020F0502020204030204" pitchFamily="34" charset="0"/>
                <a:cs typeface="B Nazanin" panose="00000400000000000000" pitchFamily="2" charset="-78"/>
              </a:rPr>
              <a:t>می‌توانی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به طور همزمان متغیری را مقداردهی اولیه 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a:t>
            </a:r>
            <a:endParaRPr lang="en-US" dirty="0">
              <a:effectLst/>
              <a:latin typeface="Calibri" panose="020F0502020204030204" pitchFamily="34" charset="0"/>
              <a:ea typeface="Calibri" panose="020F0502020204030204" pitchFamily="34" charset="0"/>
              <a:cs typeface="B Nazanin" panose="00000400000000000000" pitchFamily="2" charset="-78"/>
            </a:endParaRPr>
          </a:p>
          <a:p>
            <a:pPr marL="0" marR="0" algn="just">
              <a:lnSpc>
                <a:spcPct val="150000"/>
              </a:lnSpc>
              <a:spcBef>
                <a:spcPts val="0"/>
              </a:spcBef>
              <a:spcAft>
                <a:spcPts val="0"/>
              </a:spcAft>
            </a:pPr>
            <a:r>
              <a:rPr lang="en-US" b="1" dirty="0">
                <a:effectLst/>
                <a:latin typeface="Courier New" panose="02070309020205020404" pitchFamily="49" charset="0"/>
                <a:ea typeface="Calibri" panose="020F0502020204030204" pitchFamily="34" charset="0"/>
                <a:cs typeface="Arial" panose="020B0604020202020204" pitchFamily="34" charset="0"/>
              </a:rPr>
              <a:t>int size = 420;</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b="1" dirty="0">
                <a:effectLst/>
                <a:latin typeface="CourierNewPS-BoldMT"/>
                <a:ea typeface="Calibri" panose="020F0502020204030204" pitchFamily="34" charset="0"/>
                <a:cs typeface="CourierNewPS-BoldMT"/>
              </a:rPr>
              <a:t>String name = "Donny";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r" rtl="1"/>
            <a:r>
              <a:rPr lang="ar-SA" dirty="0">
                <a:effectLst/>
                <a:latin typeface="Calibri" panose="020F0502020204030204" pitchFamily="34" charset="0"/>
                <a:ea typeface="Calibri" panose="020F0502020204030204" pitchFamily="34" charset="0"/>
                <a:cs typeface="B Nazanin" panose="00000400000000000000" pitchFamily="2" charset="-78"/>
              </a:rPr>
              <a:t>اما وقتی که متغیر نمونه‌ای را مقداردهی اولیه نکنی</a:t>
            </a:r>
            <a:r>
              <a:rPr lang="fa-IR" dirty="0">
                <a:effectLst/>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وقتی یک متد گیرنده را فراخوانی می‌کنی</a:t>
            </a:r>
            <a:r>
              <a:rPr lang="fa-IR" dirty="0">
                <a:latin typeface="Calibri" panose="020F0502020204030204" pitchFamily="34" charset="0"/>
                <a:ea typeface="Calibri" panose="020F0502020204030204" pitchFamily="34" charset="0"/>
                <a:cs typeface="B Nazanin" panose="00000400000000000000" pitchFamily="2" charset="-78"/>
              </a:rPr>
              <a:t>م</a:t>
            </a:r>
            <a:r>
              <a:rPr lang="ar-SA" dirty="0">
                <a:effectLst/>
                <a:latin typeface="Calibri" panose="020F0502020204030204" pitchFamily="34" charset="0"/>
                <a:ea typeface="Calibri" panose="020F0502020204030204" pitchFamily="34" charset="0"/>
                <a:cs typeface="B Nazanin" panose="00000400000000000000" pitchFamily="2" charset="-78"/>
              </a:rPr>
              <a:t> چه اتفاقی رخ می</a:t>
            </a:r>
            <a:r>
              <a:rPr lang="ar-SA" dirty="0">
                <a:effectLst/>
                <a:latin typeface="Cambria" panose="02040503050406030204" pitchFamily="18" charset="0"/>
                <a:ea typeface="Calibri" panose="020F0502020204030204" pitchFamily="34" charset="0"/>
                <a:cs typeface="B Nazanin" panose="00000400000000000000" pitchFamily="2" charset="-78"/>
              </a:rPr>
              <a:t>‌</a:t>
            </a:r>
            <a:r>
              <a:rPr lang="ar-SA" dirty="0">
                <a:effectLst/>
                <a:latin typeface="Calibri" panose="020F0502020204030204" pitchFamily="34" charset="0"/>
                <a:ea typeface="Calibri" panose="020F0502020204030204" pitchFamily="34" charset="0"/>
                <a:cs typeface="B Nazanin" panose="00000400000000000000" pitchFamily="2" charset="-78"/>
              </a:rPr>
              <a:t>دهد؟ به بیان دیگر، </a:t>
            </a:r>
            <a:r>
              <a:rPr lang="ar-SA" i="1" dirty="0">
                <a:effectLst/>
                <a:latin typeface="Calibri" panose="020F0502020204030204" pitchFamily="34" charset="0"/>
                <a:ea typeface="Calibri" panose="020F0502020204030204" pitchFamily="34" charset="0"/>
                <a:cs typeface="B Nazanin" panose="00000400000000000000" pitchFamily="2" charset="-78"/>
              </a:rPr>
              <a:t>مقدار</a:t>
            </a:r>
            <a:r>
              <a:rPr lang="ar-SA" dirty="0">
                <a:effectLst/>
                <a:latin typeface="Calibri" panose="020F0502020204030204" pitchFamily="34" charset="0"/>
                <a:ea typeface="Calibri" panose="020F0502020204030204" pitchFamily="34" charset="0"/>
                <a:cs typeface="B Nazanin" panose="00000400000000000000" pitchFamily="2" charset="-78"/>
              </a:rPr>
              <a:t> یک متغیر نمونه </a:t>
            </a:r>
            <a:r>
              <a:rPr lang="ar-SA" i="1" dirty="0">
                <a:effectLst/>
                <a:latin typeface="Calibri" panose="020F0502020204030204" pitchFamily="34" charset="0"/>
                <a:ea typeface="Calibri" panose="020F0502020204030204" pitchFamily="34" charset="0"/>
                <a:cs typeface="B Nazanin" panose="00000400000000000000" pitchFamily="2" charset="-78"/>
              </a:rPr>
              <a:t>پیش</a:t>
            </a:r>
            <a:r>
              <a:rPr lang="ar-SA" dirty="0">
                <a:effectLst/>
                <a:latin typeface="Calibri" panose="020F0502020204030204" pitchFamily="34" charset="0"/>
                <a:ea typeface="Calibri" panose="020F0502020204030204" pitchFamily="34" charset="0"/>
                <a:cs typeface="B Nazanin" panose="00000400000000000000" pitchFamily="2" charset="-78"/>
              </a:rPr>
              <a:t> از آن که مقداردهی اولیه‌اش کنید چیست؟</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5392415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9FC718-7002-9A59-4B9E-79794A3AB5FF}"/>
              </a:ext>
            </a:extLst>
          </p:cNvPr>
          <p:cNvSpPr>
            <a:spLocks noGrp="1"/>
          </p:cNvSpPr>
          <p:nvPr>
            <p:ph idx="1"/>
          </p:nvPr>
        </p:nvSpPr>
        <p:spPr>
          <a:xfrm>
            <a:off x="242047" y="1825624"/>
            <a:ext cx="11546541" cy="5032375"/>
          </a:xfrm>
        </p:spPr>
        <p:txBody>
          <a:bodyPr>
            <a:normAutofit fontScale="92500" lnSpcReduction="20000"/>
          </a:bodyPr>
          <a:lstStyle/>
          <a:p>
            <a:pPr algn="r" rtl="1"/>
            <a:r>
              <a:rPr lang="fa-IR" dirty="0"/>
              <a:t>به پارامترهای سازنده‌ی دو آرگومانی کلاس </a:t>
            </a:r>
            <a:r>
              <a:rPr lang="en-US" dirty="0"/>
              <a:t>Account </a:t>
            </a:r>
            <a:r>
              <a:rPr lang="fa-IR" dirty="0"/>
              <a:t>مجددا توجه کنید:</a:t>
            </a:r>
          </a:p>
          <a:p>
            <a:pPr algn="r" rtl="1"/>
            <a:r>
              <a:rPr lang="en-US" dirty="0"/>
              <a:t>public Account(String s, double b) {</a:t>
            </a:r>
          </a:p>
          <a:p>
            <a:pPr algn="r" rtl="1"/>
            <a:r>
              <a:rPr lang="en-US" dirty="0"/>
              <a:t>    name = s; </a:t>
            </a:r>
          </a:p>
          <a:p>
            <a:pPr algn="r" rtl="1"/>
            <a:r>
              <a:rPr lang="en-US" dirty="0"/>
              <a:t>    if (b &gt; 0.0) </a:t>
            </a:r>
          </a:p>
          <a:p>
            <a:pPr algn="r" rtl="1"/>
            <a:r>
              <a:rPr lang="en-US" dirty="0"/>
              <a:t>        balance = b; </a:t>
            </a:r>
          </a:p>
          <a:p>
            <a:pPr algn="r" rtl="1"/>
            <a:r>
              <a:rPr lang="en-US" dirty="0"/>
              <a:t>}</a:t>
            </a:r>
          </a:p>
          <a:p>
            <a:pPr algn="r" rtl="1"/>
            <a:endParaRPr lang="en-US" dirty="0"/>
          </a:p>
          <a:p>
            <a:pPr algn="r" rtl="1"/>
            <a:r>
              <a:rPr lang="fa-IR" dirty="0"/>
              <a:t>تخصیص </a:t>
            </a:r>
            <a:r>
              <a:rPr lang="en-US" dirty="0"/>
              <a:t>name = s; </a:t>
            </a:r>
            <a:r>
              <a:rPr lang="fa-IR" dirty="0"/>
              <a:t>پارامتر </a:t>
            </a:r>
            <a:r>
              <a:rPr lang="en-US" dirty="0"/>
              <a:t>s </a:t>
            </a:r>
            <a:r>
              <a:rPr lang="fa-IR" dirty="0"/>
              <a:t>را به متغیر نمونه‌ی </a:t>
            </a:r>
            <a:r>
              <a:rPr lang="en-US" dirty="0"/>
              <a:t>name  </a:t>
            </a:r>
            <a:r>
              <a:rPr lang="fa-IR" dirty="0"/>
              <a:t>و تخصیص   </a:t>
            </a:r>
            <a:r>
              <a:rPr lang="en-US" dirty="0"/>
              <a:t>balance = b;  </a:t>
            </a:r>
            <a:r>
              <a:rPr lang="fa-IR" dirty="0"/>
              <a:t>پارامتر </a:t>
            </a:r>
            <a:r>
              <a:rPr lang="en-US" dirty="0"/>
              <a:t>b </a:t>
            </a:r>
            <a:r>
              <a:rPr lang="fa-IR" dirty="0"/>
              <a:t>را به متغیر نمونه‌ی </a:t>
            </a:r>
            <a:r>
              <a:rPr lang="en-US" dirty="0"/>
              <a:t>balance  </a:t>
            </a:r>
            <a:r>
              <a:rPr lang="fa-IR" dirty="0"/>
              <a:t>تخصیص می‌دهد. نام های </a:t>
            </a:r>
            <a:r>
              <a:rPr lang="en-US" dirty="0"/>
              <a:t>s </a:t>
            </a:r>
            <a:r>
              <a:rPr lang="fa-IR" dirty="0"/>
              <a:t>و </a:t>
            </a:r>
            <a:r>
              <a:rPr lang="en-US" dirty="0"/>
              <a:t>b </a:t>
            </a:r>
            <a:r>
              <a:rPr lang="fa-IR" dirty="0"/>
              <a:t>اگرچه کاملا معتبر، اما تا حدودی غیر مرتبط هستند. آیا می توانیم نام پارامتری ای مربوط تر انتخاب کنیم؟ بدیهیست این کار امکان پذیر است. حتی نام پارامترهای </a:t>
            </a:r>
            <a:r>
              <a:rPr lang="en-US" dirty="0"/>
              <a:t>s </a:t>
            </a:r>
            <a:r>
              <a:rPr lang="fa-IR" dirty="0"/>
              <a:t>و </a:t>
            </a:r>
            <a:r>
              <a:rPr lang="en-US" dirty="0"/>
              <a:t>b </a:t>
            </a:r>
            <a:r>
              <a:rPr lang="fa-IR" dirty="0"/>
              <a:t>را می توان برابر با نام خود متغیرهای نمونه یعنی </a:t>
            </a:r>
            <a:r>
              <a:rPr lang="en-US" dirty="0"/>
              <a:t>name </a:t>
            </a:r>
            <a:r>
              <a:rPr lang="fa-IR" dirty="0"/>
              <a:t>و </a:t>
            </a:r>
            <a:r>
              <a:rPr lang="en-US" dirty="0"/>
              <a:t>balance </a:t>
            </a:r>
            <a:r>
              <a:rPr lang="fa-IR" dirty="0"/>
              <a:t>در نظر گرفت. با این وجود انجام این کار این امر را می طلبد که به نحوی متغیر نمونه‌ی </a:t>
            </a:r>
            <a:r>
              <a:rPr lang="en-US" dirty="0"/>
              <a:t>name </a:t>
            </a:r>
            <a:r>
              <a:rPr lang="fa-IR" dirty="0"/>
              <a:t>را از پارامتر </a:t>
            </a:r>
            <a:r>
              <a:rPr lang="en-US" dirty="0"/>
              <a:t>name </a:t>
            </a:r>
            <a:r>
              <a:rPr lang="fa-IR" dirty="0"/>
              <a:t>و متغیر نمونه‌ی </a:t>
            </a:r>
            <a:r>
              <a:rPr lang="en-US" dirty="0"/>
              <a:t>balance </a:t>
            </a:r>
            <a:r>
              <a:rPr lang="fa-IR" dirty="0"/>
              <a:t>را از پارامتر </a:t>
            </a:r>
            <a:r>
              <a:rPr lang="en-US" dirty="0"/>
              <a:t>balance </a:t>
            </a:r>
            <a:r>
              <a:rPr lang="fa-IR" dirty="0"/>
              <a:t>تفکیک کنیم. در این صورت سازنده‌ی بالا به شکل زیر خواهد بود.</a:t>
            </a:r>
          </a:p>
          <a:p>
            <a:pPr algn="r" rtl="1"/>
            <a:endParaRPr lang="fa-IR" dirty="0"/>
          </a:p>
        </p:txBody>
      </p:sp>
    </p:spTree>
    <p:extLst>
      <p:ext uri="{BB962C8B-B14F-4D97-AF65-F5344CB8AC3E}">
        <p14:creationId xmlns:p14="http://schemas.microsoft.com/office/powerpoint/2010/main" val="100101642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3DE0-A81C-9ED4-95E5-D4A7A37AAE23}"/>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4B44F5CB-6DAD-D442-E225-C4926005AA23}"/>
              </a:ext>
            </a:extLst>
          </p:cNvPr>
          <p:cNvSpPr>
            <a:spLocks noGrp="1"/>
          </p:cNvSpPr>
          <p:nvPr>
            <p:ph idx="1"/>
          </p:nvPr>
        </p:nvSpPr>
        <p:spPr/>
        <p:txBody>
          <a:bodyPr/>
          <a:lstStyle/>
          <a:p>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public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Account(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String</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double 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name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name;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if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&gt; 0.0)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 </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r>
              <a:rPr lang="en-US" sz="1800" b="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balance</a:t>
            </a: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 </a:t>
            </a:r>
            <a:br>
              <a:rPr lang="en-US" sz="1800" i="1"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br>
            <a:r>
              <a:rPr lang="en-US" sz="180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t>
            </a:r>
            <a:endParaRPr lang="en-US" sz="1800" dirty="0">
              <a:effectLst/>
              <a:latin typeface="Calibri" panose="020F0502020204030204" pitchFamily="34" charset="0"/>
              <a:ea typeface="Calibri" panose="020F0502020204030204" pitchFamily="34" charset="0"/>
              <a:cs typeface="Arial" panose="020B0604020202020204" pitchFamily="34" charset="0"/>
            </a:endParaRPr>
          </a:p>
          <a:p>
            <a:endParaRPr lang="fa-IR" dirty="0"/>
          </a:p>
        </p:txBody>
      </p:sp>
    </p:spTree>
    <p:extLst>
      <p:ext uri="{BB962C8B-B14F-4D97-AF65-F5344CB8AC3E}">
        <p14:creationId xmlns:p14="http://schemas.microsoft.com/office/powerpoint/2010/main" val="16534131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48E8-6A93-F246-CFC7-CAFED548B4EC}"/>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302F2009-9641-57C3-5955-F24AB48BC970}"/>
              </a:ext>
            </a:extLst>
          </p:cNvPr>
          <p:cNvSpPr>
            <a:spLocks noGrp="1"/>
          </p:cNvSpPr>
          <p:nvPr>
            <p:ph idx="1"/>
          </p:nvPr>
        </p:nvSpPr>
        <p:spPr/>
        <p:txBody>
          <a:bodyPr>
            <a:normAutofit lnSpcReduction="10000"/>
          </a:bodyPr>
          <a:lstStyle/>
          <a:p>
            <a:pPr algn="r" rtl="1"/>
            <a:endParaRPr lang="fa-IR" dirty="0"/>
          </a:p>
          <a:p>
            <a:pPr algn="r" rtl="1"/>
            <a:r>
              <a:rPr lang="fa-IR" dirty="0"/>
              <a:t>در این شکل کامپایلر همواره فرض خواهد کرد که دستورالعمل های </a:t>
            </a:r>
            <a:r>
              <a:rPr lang="en-US" dirty="0"/>
              <a:t>name = name; </a:t>
            </a:r>
            <a:r>
              <a:rPr lang="fa-IR" dirty="0"/>
              <a:t>یا </a:t>
            </a:r>
            <a:r>
              <a:rPr lang="en-US" dirty="0"/>
              <a:t>balance = balance;  </a:t>
            </a:r>
            <a:r>
              <a:rPr lang="fa-IR" dirty="0"/>
              <a:t>ناظر به متغیر موضعی یعنی پارامترهای </a:t>
            </a:r>
            <a:r>
              <a:rPr lang="en-US" dirty="0"/>
              <a:t>name </a:t>
            </a:r>
            <a:r>
              <a:rPr lang="fa-IR" dirty="0"/>
              <a:t>و </a:t>
            </a:r>
            <a:r>
              <a:rPr lang="en-US" dirty="0"/>
              <a:t>balance </a:t>
            </a:r>
            <a:r>
              <a:rPr lang="fa-IR" dirty="0"/>
              <a:t>می باشند. بنابراین این باعث می‌شود که پارامتر </a:t>
            </a:r>
            <a:r>
              <a:rPr lang="en-US" dirty="0"/>
              <a:t>name </a:t>
            </a:r>
            <a:r>
              <a:rPr lang="fa-IR" dirty="0"/>
              <a:t>مجددا به مقدار خودش و پارامتر </a:t>
            </a:r>
            <a:r>
              <a:rPr lang="en-US" dirty="0"/>
              <a:t>balance </a:t>
            </a:r>
            <a:r>
              <a:rPr lang="fa-IR" dirty="0"/>
              <a:t>نیز مجددا به خودشان تخصیص داده شوند و از طرفی به متغیرهای نمونه‌ی </a:t>
            </a:r>
            <a:r>
              <a:rPr lang="en-US" dirty="0"/>
              <a:t>name </a:t>
            </a:r>
            <a:r>
              <a:rPr lang="fa-IR" dirty="0"/>
              <a:t>و </a:t>
            </a:r>
            <a:r>
              <a:rPr lang="en-US" dirty="0"/>
              <a:t>balance </a:t>
            </a:r>
            <a:r>
              <a:rPr lang="fa-IR" dirty="0"/>
              <a:t>هیچ مقداری تخصیص داده نشود! </a:t>
            </a:r>
          </a:p>
          <a:p>
            <a:pPr algn="r" rtl="1"/>
            <a:r>
              <a:rPr lang="fa-IR" dirty="0"/>
              <a:t>به منظور تفکیک بین متغیرهای نمونه و پارامتر در </a:t>
            </a:r>
            <a:r>
              <a:rPr lang="en-US" dirty="0"/>
              <a:t>Java </a:t>
            </a:r>
            <a:r>
              <a:rPr lang="fa-IR" dirty="0"/>
              <a:t>می توان از ارجاع </a:t>
            </a:r>
            <a:r>
              <a:rPr lang="en-US" dirty="0"/>
              <a:t>this </a:t>
            </a:r>
            <a:r>
              <a:rPr lang="fa-IR" dirty="0"/>
              <a:t>استفاده نمود. کلید واژه‌ی </a:t>
            </a:r>
            <a:r>
              <a:rPr lang="en-US" dirty="0"/>
              <a:t>this </a:t>
            </a:r>
            <a:r>
              <a:rPr lang="fa-IR" dirty="0"/>
              <a:t>به شئ فعلی از کلاس که در حال استفاده است ارجاع می‌کند. با استفاده از </a:t>
            </a:r>
            <a:r>
              <a:rPr lang="en-US" dirty="0"/>
              <a:t>this </a:t>
            </a:r>
            <a:r>
              <a:rPr lang="fa-IR" dirty="0"/>
              <a:t>یک شئ می‌تواند به خودش ارجاع بکند. برای تفکیک متغیرهای نمونه‌ی </a:t>
            </a:r>
            <a:r>
              <a:rPr lang="en-US" dirty="0"/>
              <a:t>name </a:t>
            </a:r>
            <a:r>
              <a:rPr lang="fa-IR" dirty="0"/>
              <a:t>و </a:t>
            </a:r>
            <a:r>
              <a:rPr lang="en-US" dirty="0"/>
              <a:t>balance </a:t>
            </a:r>
            <a:r>
              <a:rPr lang="fa-IR" dirty="0"/>
              <a:t>از پارامترهای همنام نسخه‌ی سازنده زیر از </a:t>
            </a:r>
            <a:r>
              <a:rPr lang="en-US" dirty="0"/>
              <a:t>this </a:t>
            </a:r>
            <a:r>
              <a:rPr lang="fa-IR" dirty="0"/>
              <a:t>استفاده می‌کند.</a:t>
            </a:r>
          </a:p>
          <a:p>
            <a:pPr algn="r" rtl="1"/>
            <a:endParaRPr lang="fa-IR" dirty="0"/>
          </a:p>
        </p:txBody>
      </p:sp>
    </p:spTree>
    <p:extLst>
      <p:ext uri="{BB962C8B-B14F-4D97-AF65-F5344CB8AC3E}">
        <p14:creationId xmlns:p14="http://schemas.microsoft.com/office/powerpoint/2010/main" val="288049863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A7B1F-93E1-F42D-6F05-BEDC89982FC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D7B07632-26C2-329F-6B5B-EBFF476D2AE5}"/>
              </a:ext>
            </a:extLst>
          </p:cNvPr>
          <p:cNvSpPr>
            <a:spLocks noGrp="1"/>
          </p:cNvSpPr>
          <p:nvPr>
            <p:ph idx="1"/>
          </p:nvPr>
        </p:nvSpPr>
        <p:spPr/>
        <p:txBody>
          <a:bodyPr/>
          <a:lstStyle/>
          <a:p>
            <a:endParaRPr lang="en-US" dirty="0"/>
          </a:p>
          <a:p>
            <a:r>
              <a:rPr lang="en-US" dirty="0"/>
              <a:t>public Account(String name, double balance) {</a:t>
            </a:r>
          </a:p>
          <a:p>
            <a:r>
              <a:rPr lang="en-US" dirty="0"/>
              <a:t>    this.name = name; </a:t>
            </a:r>
          </a:p>
          <a:p>
            <a:r>
              <a:rPr lang="en-US" dirty="0"/>
              <a:t>    if (balance &gt; 0.0) </a:t>
            </a:r>
          </a:p>
          <a:p>
            <a:r>
              <a:rPr lang="en-US" dirty="0"/>
              <a:t>        </a:t>
            </a:r>
            <a:r>
              <a:rPr lang="en-US" dirty="0" err="1"/>
              <a:t>this.balance</a:t>
            </a:r>
            <a:r>
              <a:rPr lang="en-US" dirty="0"/>
              <a:t> = balance; </a:t>
            </a:r>
          </a:p>
          <a:p>
            <a:r>
              <a:rPr lang="en-US" dirty="0"/>
              <a:t>}</a:t>
            </a:r>
          </a:p>
          <a:p>
            <a:pPr algn="r" rtl="1"/>
            <a:r>
              <a:rPr lang="fa-IR" dirty="0"/>
              <a:t>در این تخصیص </a:t>
            </a:r>
            <a:r>
              <a:rPr lang="en-US" dirty="0"/>
              <a:t>this.name </a:t>
            </a:r>
            <a:r>
              <a:rPr lang="fa-IR" dirty="0"/>
              <a:t>و </a:t>
            </a:r>
            <a:r>
              <a:rPr lang="en-US" dirty="0" err="1"/>
              <a:t>this.balance</a:t>
            </a:r>
            <a:r>
              <a:rPr lang="en-US" dirty="0"/>
              <a:t> </a:t>
            </a:r>
            <a:r>
              <a:rPr lang="fa-IR" dirty="0"/>
              <a:t>به متغیرهای نمونه‌ی </a:t>
            </a:r>
            <a:r>
              <a:rPr lang="en-US" dirty="0"/>
              <a:t>name </a:t>
            </a:r>
            <a:r>
              <a:rPr lang="fa-IR" dirty="0"/>
              <a:t>و </a:t>
            </a:r>
            <a:r>
              <a:rPr lang="en-US" dirty="0"/>
              <a:t>balance</a:t>
            </a:r>
            <a:r>
              <a:rPr lang="fa-IR" dirty="0"/>
              <a:t>ی که متعلق به این کلاس هستند ارجاع می کنند. این در حقیقت همان شیئی که در حال ایجاد است می‌باشد و نه پارامترهای </a:t>
            </a:r>
            <a:r>
              <a:rPr lang="en-US" dirty="0"/>
              <a:t>name </a:t>
            </a:r>
            <a:r>
              <a:rPr lang="fa-IR" dirty="0"/>
              <a:t>و </a:t>
            </a:r>
            <a:r>
              <a:rPr lang="en-US" dirty="0"/>
              <a:t>balance.</a:t>
            </a:r>
          </a:p>
          <a:p>
            <a:endParaRPr lang="fa-IR" dirty="0"/>
          </a:p>
        </p:txBody>
      </p:sp>
    </p:spTree>
    <p:extLst>
      <p:ext uri="{BB962C8B-B14F-4D97-AF65-F5344CB8AC3E}">
        <p14:creationId xmlns:p14="http://schemas.microsoft.com/office/powerpoint/2010/main" val="3401069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85529-DE6C-614A-E81A-9770004F251F}"/>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C93B0F83-8D3A-CA4B-606F-048BAC134A7E}"/>
              </a:ext>
            </a:extLst>
          </p:cNvPr>
          <p:cNvSpPr>
            <a:spLocks noGrp="1"/>
          </p:cNvSpPr>
          <p:nvPr>
            <p:ph idx="1"/>
          </p:nvPr>
        </p:nvSpPr>
        <p:spPr/>
        <p:txBody>
          <a:bodyPr/>
          <a:lstStyle/>
          <a:p>
            <a:pPr algn="r" rtl="1"/>
            <a:r>
              <a:rPr lang="fa-IR" dirty="0"/>
              <a:t>استفاده از </a:t>
            </a:r>
            <a:r>
              <a:rPr lang="en-US" dirty="0"/>
              <a:t>this </a:t>
            </a:r>
            <a:r>
              <a:rPr lang="fa-IR" dirty="0"/>
              <a:t>در فراخوانی متد</a:t>
            </a:r>
          </a:p>
          <a:p>
            <a:pPr algn="r" rtl="1"/>
            <a:r>
              <a:rPr lang="fa-IR" dirty="0"/>
              <a:t>استفاده از </a:t>
            </a:r>
            <a:r>
              <a:rPr lang="en-US" dirty="0"/>
              <a:t>this </a:t>
            </a:r>
            <a:r>
              <a:rPr lang="fa-IR" dirty="0"/>
              <a:t>منحصر به تفکیک قائل شدن بین متغیرهای نمونه و اسم پارامتر نیست. </a:t>
            </a:r>
          </a:p>
          <a:p>
            <a:pPr algn="r" rtl="1"/>
            <a:r>
              <a:rPr lang="fa-IR" dirty="0"/>
              <a:t>مثال 11: کلاس </a:t>
            </a:r>
            <a:r>
              <a:rPr lang="en-US" dirty="0"/>
              <a:t>Rectangle </a:t>
            </a:r>
            <a:r>
              <a:rPr lang="fa-IR" dirty="0"/>
              <a:t>زیر از </a:t>
            </a:r>
            <a:r>
              <a:rPr lang="en-US" dirty="0"/>
              <a:t>this </a:t>
            </a:r>
            <a:r>
              <a:rPr lang="fa-IR" dirty="0"/>
              <a:t>هم برای سازنده‌ی دو آرگومانی و هم متد </a:t>
            </a:r>
            <a:r>
              <a:rPr lang="en-US" dirty="0" err="1"/>
              <a:t>biggerRectangle</a:t>
            </a:r>
            <a:r>
              <a:rPr lang="en-US" dirty="0"/>
              <a:t>() </a:t>
            </a:r>
            <a:r>
              <a:rPr lang="fa-IR" dirty="0"/>
              <a:t>استفاده می‌کند.</a:t>
            </a:r>
          </a:p>
          <a:p>
            <a:pPr algn="r" rtl="1"/>
            <a:endParaRPr lang="fa-IR" dirty="0"/>
          </a:p>
        </p:txBody>
      </p:sp>
    </p:spTree>
    <p:extLst>
      <p:ext uri="{BB962C8B-B14F-4D97-AF65-F5344CB8AC3E}">
        <p14:creationId xmlns:p14="http://schemas.microsoft.com/office/powerpoint/2010/main" val="283308326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323CD-7586-B042-04C6-999FCC1C51CF}"/>
              </a:ext>
            </a:extLst>
          </p:cNvPr>
          <p:cNvSpPr>
            <a:spLocks noGrp="1"/>
          </p:cNvSpPr>
          <p:nvPr>
            <p:ph type="title"/>
          </p:nvPr>
        </p:nvSpPr>
        <p:spPr/>
        <p:txBody>
          <a:bodyPr/>
          <a:lstStyle/>
          <a:p>
            <a:endParaRPr lang="fa-IR"/>
          </a:p>
        </p:txBody>
      </p:sp>
      <p:pic>
        <p:nvPicPr>
          <p:cNvPr id="4" name="Content Placeholder 3">
            <a:extLst>
              <a:ext uri="{FF2B5EF4-FFF2-40B4-BE49-F238E27FC236}">
                <a16:creationId xmlns:a16="http://schemas.microsoft.com/office/drawing/2014/main" id="{85DA26E5-FB01-2C4D-F3FD-D8190986EE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4564" y="1825625"/>
            <a:ext cx="7422871" cy="4351338"/>
          </a:xfrm>
          <a:prstGeom prst="rect">
            <a:avLst/>
          </a:prstGeom>
        </p:spPr>
      </p:pic>
    </p:spTree>
    <p:extLst>
      <p:ext uri="{BB962C8B-B14F-4D97-AF65-F5344CB8AC3E}">
        <p14:creationId xmlns:p14="http://schemas.microsoft.com/office/powerpoint/2010/main" val="140172219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3F641-FA16-CD25-8DE8-FE81E0C11B51}"/>
              </a:ext>
            </a:extLst>
          </p:cNvPr>
          <p:cNvSpPr>
            <a:spLocks noGrp="1"/>
          </p:cNvSpPr>
          <p:nvPr>
            <p:ph type="title"/>
          </p:nvPr>
        </p:nvSpPr>
        <p:spPr/>
        <p:txBody>
          <a:bodyPr/>
          <a:lstStyle/>
          <a:p>
            <a:endParaRPr lang="fa-IR"/>
          </a:p>
        </p:txBody>
      </p:sp>
      <p:sp>
        <p:nvSpPr>
          <p:cNvPr id="3" name="Content Placeholder 2">
            <a:extLst>
              <a:ext uri="{FF2B5EF4-FFF2-40B4-BE49-F238E27FC236}">
                <a16:creationId xmlns:a16="http://schemas.microsoft.com/office/drawing/2014/main" id="{0B2EC79C-2D90-4E0E-AD35-A2DD0977153B}"/>
              </a:ext>
            </a:extLst>
          </p:cNvPr>
          <p:cNvSpPr>
            <a:spLocks noGrp="1"/>
          </p:cNvSpPr>
          <p:nvPr>
            <p:ph idx="1"/>
          </p:nvPr>
        </p:nvSpPr>
        <p:spPr/>
        <p:txBody>
          <a:bodyPr>
            <a:normAutofit lnSpcReduction="10000"/>
          </a:bodyPr>
          <a:lstStyle/>
          <a:p>
            <a:pPr algn="r" rtl="1"/>
            <a:r>
              <a:rPr lang="fa-IR" dirty="0"/>
              <a:t>•	مشابه مثال قبل در سازنده‌ی دو آرگومانی </a:t>
            </a:r>
            <a:r>
              <a:rPr lang="en-US" dirty="0"/>
              <a:t>this </a:t>
            </a:r>
            <a:r>
              <a:rPr lang="fa-IR" dirty="0"/>
              <a:t>برای تفکیک قابل شدن بین متغیرهای نمونه و پارامترهای همنام  استفاده شده است. اما از سویی دیگر متد </a:t>
            </a:r>
            <a:r>
              <a:rPr lang="en-US" dirty="0"/>
              <a:t>Rectangle </a:t>
            </a:r>
            <a:r>
              <a:rPr lang="en-US" dirty="0" err="1"/>
              <a:t>biggerRectangle</a:t>
            </a:r>
            <a:r>
              <a:rPr lang="en-US" dirty="0"/>
              <a:t>(Rectangle r) </a:t>
            </a:r>
            <a:r>
              <a:rPr lang="fa-IR" dirty="0"/>
              <a:t>از </a:t>
            </a:r>
            <a:r>
              <a:rPr lang="en-US" dirty="0"/>
              <a:t>this </a:t>
            </a:r>
            <a:r>
              <a:rPr lang="fa-IR" dirty="0"/>
              <a:t>برای ارجاع به شئ مورد فراخوانی یا شئ فعلی و بنابراین برای مقایسه‌ی مساحت شئ مورد فراخوانی با مساحت شئ پارامتر استفاده می‌شود. بدون </a:t>
            </a:r>
            <a:r>
              <a:rPr lang="en-US" dirty="0"/>
              <a:t>this  </a:t>
            </a:r>
            <a:r>
              <a:rPr lang="fa-IR" dirty="0"/>
              <a:t>راه دیگری برای ارجاع به شئ مورد فراخوانی نیست و هیچ راهی برای مقایسه‌ی مناسب این دو نیست.</a:t>
            </a:r>
          </a:p>
          <a:p>
            <a:pPr algn="r" rtl="1"/>
            <a:r>
              <a:rPr lang="fa-IR" dirty="0"/>
              <a:t>•	دقت کنید که در کلاس اجراگر </a:t>
            </a:r>
            <a:r>
              <a:rPr lang="en-US" dirty="0"/>
              <a:t>Rectangle </a:t>
            </a:r>
            <a:r>
              <a:rPr lang="fa-IR" dirty="0"/>
              <a:t>متد </a:t>
            </a:r>
            <a:r>
              <a:rPr lang="en-US" dirty="0"/>
              <a:t>main </a:t>
            </a:r>
            <a:r>
              <a:rPr lang="fa-IR" dirty="0"/>
              <a:t>شامل فراخوانی </a:t>
            </a:r>
            <a:r>
              <a:rPr lang="en-US" dirty="0"/>
              <a:t>r1.biggerRectangle(r2) </a:t>
            </a:r>
            <a:r>
              <a:rPr lang="fa-IR" dirty="0"/>
              <a:t>به </a:t>
            </a:r>
            <a:r>
              <a:rPr lang="en-US" dirty="0" err="1"/>
              <a:t>biggerRectangle</a:t>
            </a:r>
            <a:r>
              <a:rPr lang="en-US" dirty="0"/>
              <a:t>() </a:t>
            </a:r>
            <a:r>
              <a:rPr lang="fa-IR" dirty="0"/>
              <a:t>است. متد </a:t>
            </a:r>
            <a:r>
              <a:rPr lang="en-US" dirty="0" err="1"/>
              <a:t>biggerRectangle</a:t>
            </a:r>
            <a:r>
              <a:rPr lang="en-US" dirty="0"/>
              <a:t>() </a:t>
            </a:r>
            <a:r>
              <a:rPr lang="fa-IR" dirty="0"/>
              <a:t>مرجعی به </a:t>
            </a:r>
            <a:r>
              <a:rPr lang="en-US" dirty="0"/>
              <a:t>Rectangle</a:t>
            </a:r>
            <a:r>
              <a:rPr lang="fa-IR" dirty="0"/>
              <a:t>ی که مساحت بزرگ تری دارد (</a:t>
            </a:r>
            <a:r>
              <a:rPr lang="en-US" dirty="0"/>
              <a:t>r1 </a:t>
            </a:r>
            <a:r>
              <a:rPr lang="fa-IR" dirty="0"/>
              <a:t>یا </a:t>
            </a:r>
            <a:r>
              <a:rPr lang="en-US" dirty="0"/>
              <a:t>r2) </a:t>
            </a:r>
            <a:r>
              <a:rPr lang="fa-IR" dirty="0"/>
              <a:t>برمی گرداند. وقتی که مساحت شئ مورد فراخوانی (</a:t>
            </a:r>
            <a:r>
              <a:rPr lang="en-US" dirty="0"/>
              <a:t>r1) </a:t>
            </a:r>
            <a:r>
              <a:rPr lang="fa-IR" dirty="0"/>
              <a:t>بزرگ تر است دستورالعمل </a:t>
            </a:r>
            <a:r>
              <a:rPr lang="en-US" dirty="0"/>
              <a:t>return this </a:t>
            </a:r>
            <a:r>
              <a:rPr lang="fa-IR" dirty="0"/>
              <a:t>و در غیر این صورت </a:t>
            </a:r>
            <a:r>
              <a:rPr lang="en-US" dirty="0"/>
              <a:t>return r </a:t>
            </a:r>
            <a:r>
              <a:rPr lang="fa-IR" dirty="0"/>
              <a:t>اجرا می‌شود. در چنین نمایشی </a:t>
            </a:r>
            <a:r>
              <a:rPr lang="en-US" dirty="0"/>
              <a:t>r1.biggerRectangle(2) </a:t>
            </a:r>
            <a:r>
              <a:rPr lang="fa-IR" dirty="0"/>
              <a:t>مرجعی به </a:t>
            </a:r>
            <a:r>
              <a:rPr lang="en-US" dirty="0"/>
              <a:t>r1 (</a:t>
            </a:r>
            <a:r>
              <a:rPr lang="fa-IR" dirty="0"/>
              <a:t>که مورد فراخوانی قرار گرفته) برمی‌گرداند. </a:t>
            </a:r>
          </a:p>
          <a:p>
            <a:pPr algn="r" rtl="1"/>
            <a:endParaRPr lang="fa-IR" dirty="0"/>
          </a:p>
        </p:txBody>
      </p:sp>
    </p:spTree>
    <p:extLst>
      <p:ext uri="{BB962C8B-B14F-4D97-AF65-F5344CB8AC3E}">
        <p14:creationId xmlns:p14="http://schemas.microsoft.com/office/powerpoint/2010/main" val="32432004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02B7F5-3FBC-C51B-3FBF-C051FEF53F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9463" y="3216366"/>
            <a:ext cx="7773074" cy="1569856"/>
          </a:xfrm>
          <a:prstGeom prst="rect">
            <a:avLst/>
          </a:prstGeom>
        </p:spPr>
      </p:pic>
      <p:sp>
        <p:nvSpPr>
          <p:cNvPr id="5" name="Rectangle 1">
            <a:extLst>
              <a:ext uri="{FF2B5EF4-FFF2-40B4-BE49-F238E27FC236}">
                <a16:creationId xmlns:a16="http://schemas.microsoft.com/office/drawing/2014/main" id="{D243BA62-4A10-3FD4-7AFF-1D3CBC67D150}"/>
              </a:ext>
            </a:extLst>
          </p:cNvPr>
          <p:cNvSpPr>
            <a:spLocks noGrp="1" noChangeArrowheads="1"/>
          </p:cNvSpPr>
          <p:nvPr>
            <p:ph type="title"/>
          </p:nvPr>
        </p:nvSpPr>
        <p:spPr bwMode="auto">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justLow" defTabSz="914400" rtl="1" eaLnBrk="0" fontAlgn="base" latinLnBrk="0" hangingPunct="0">
              <a:lnSpc>
                <a:spcPct val="100000"/>
              </a:lnSpc>
              <a:spcBef>
                <a:spcPct val="0"/>
              </a:spcBef>
              <a:spcAft>
                <a:spcPct val="0"/>
              </a:spcAft>
              <a:buClrTx/>
              <a:buSzTx/>
              <a:buFontTx/>
              <a:buNone/>
              <a:tabLst/>
            </a:pPr>
            <a:r>
              <a:rPr kumimoji="0" lang="fa-IR" altLang="fa-IR" sz="1000" b="1" i="0" u="none" strike="noStrike" cap="none" normalizeH="0" baseline="0">
                <a:ln>
                  <a:noFill/>
                </a:ln>
                <a:solidFill>
                  <a:srgbClr val="000000"/>
                </a:solidFill>
                <a:effectLst/>
                <a:latin typeface="Arial Unicode MS"/>
                <a:ea typeface="Times New Roman" panose="02020603050405020304" pitchFamily="18" charset="0"/>
                <a:cs typeface="B Nazanin" panose="00000400000000000000" pitchFamily="2" charset="-78"/>
              </a:rPr>
              <a:t>کلید واژه </a:t>
            </a:r>
            <a:r>
              <a:rPr kumimoji="0" lang="en-US" altLang="fa-IR" sz="1000" b="1" i="0" u="none" strike="noStrike" cap="none" normalizeH="0" baseline="0">
                <a:ln>
                  <a:noFill/>
                </a:ln>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a:t>
            </a:r>
            <a:r>
              <a:rPr kumimoji="0" lang="en-US" altLang="fa-IR" sz="800" b="0" i="0" u="none" strike="noStrike" cap="none" normalizeH="0" baseline="0">
                <a:ln>
                  <a:noFill/>
                </a:ln>
                <a:solidFill>
                  <a:schemeClr val="tx1"/>
                </a:solidFill>
                <a:effectLst/>
              </a:rPr>
              <a:t> </a:t>
            </a:r>
            <a:endParaRPr kumimoji="0" lang="en-US" altLang="fa-IR" sz="1800" b="0" i="0" u="none" strike="noStrike" cap="none" normalizeH="0" baseline="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050186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3622</TotalTime>
  <Words>7150</Words>
  <Application>Microsoft Office PowerPoint</Application>
  <PresentationFormat>Widescreen</PresentationFormat>
  <Paragraphs>663</Paragraphs>
  <Slides>98</Slides>
  <Notes>2</Notes>
  <HiddenSlides>0</HiddenSlides>
  <MMClips>0</MMClips>
  <ScaleCrop>false</ScaleCrop>
  <HeadingPairs>
    <vt:vector size="6" baseType="variant">
      <vt:variant>
        <vt:lpstr>Fonts Used</vt:lpstr>
      </vt:variant>
      <vt:variant>
        <vt:i4>30</vt:i4>
      </vt:variant>
      <vt:variant>
        <vt:lpstr>Theme</vt:lpstr>
      </vt:variant>
      <vt:variant>
        <vt:i4>1</vt:i4>
      </vt:variant>
      <vt:variant>
        <vt:lpstr>Slide Titles</vt:lpstr>
      </vt:variant>
      <vt:variant>
        <vt:i4>98</vt:i4>
      </vt:variant>
    </vt:vector>
  </HeadingPairs>
  <TitlesOfParts>
    <vt:vector size="129" baseType="lpstr">
      <vt:lpstr>2  Mitra</vt:lpstr>
      <vt:lpstr>A Hayat</vt:lpstr>
      <vt:lpstr>Andalus</vt:lpstr>
      <vt:lpstr>Arial</vt:lpstr>
      <vt:lpstr>Arial Narrow</vt:lpstr>
      <vt:lpstr>Arial Unicode MS</vt:lpstr>
      <vt:lpstr>B Homa</vt:lpstr>
      <vt:lpstr>B Nazanin</vt:lpstr>
      <vt:lpstr>B Ziba</vt:lpstr>
      <vt:lpstr>Baskerville BT</vt:lpstr>
      <vt:lpstr>Baskerville Old Face</vt:lpstr>
      <vt:lpstr>Baskerville Old Face </vt:lpstr>
      <vt:lpstr>Calibri</vt:lpstr>
      <vt:lpstr>Calibri Light</vt:lpstr>
      <vt:lpstr>Cambria</vt:lpstr>
      <vt:lpstr>Cambria Math</vt:lpstr>
      <vt:lpstr>Comic Sans MS</vt:lpstr>
      <vt:lpstr>Courier New</vt:lpstr>
      <vt:lpstr>CourierNewPS-BoldMT</vt:lpstr>
      <vt:lpstr>CourierPSPro-Regular</vt:lpstr>
      <vt:lpstr>LucidaSansTypewriter-OV-ITTDHA</vt:lpstr>
      <vt:lpstr>Myriad Pro</vt:lpstr>
      <vt:lpstr>Myriad Pro Light</vt:lpstr>
      <vt:lpstr>MyriadPro-Bold</vt:lpstr>
      <vt:lpstr>Ramsar</vt:lpstr>
      <vt:lpstr>Symbol</vt:lpstr>
      <vt:lpstr>Times New Roman</vt:lpstr>
      <vt:lpstr>W_asir</vt:lpstr>
      <vt:lpstr>Wingdings</vt:lpstr>
      <vt:lpstr>Wingdings 3</vt:lpstr>
      <vt:lpstr>Office Theme</vt:lpstr>
      <vt:lpstr>فصل 3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پس protected  برای چیست؟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علان و مقداردهی اولیه­­­ی متغیرهای نمونه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کلید واژه this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Hamed Fahimi</dc:creator>
  <cp:lastModifiedBy>Hamed Fahimi</cp:lastModifiedBy>
  <cp:revision>1068</cp:revision>
  <dcterms:created xsi:type="dcterms:W3CDTF">2025-02-09T04:58:29Z</dcterms:created>
  <dcterms:modified xsi:type="dcterms:W3CDTF">2025-04-11T20:09:32Z</dcterms:modified>
</cp:coreProperties>
</file>