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79"/>
  </p:notesMasterIdLst>
  <p:sldIdLst>
    <p:sldId id="256" r:id="rId3"/>
    <p:sldId id="257" r:id="rId4"/>
    <p:sldId id="316" r:id="rId5"/>
    <p:sldId id="258" r:id="rId6"/>
    <p:sldId id="315" r:id="rId7"/>
    <p:sldId id="259" r:id="rId8"/>
    <p:sldId id="261" r:id="rId9"/>
    <p:sldId id="262" r:id="rId10"/>
    <p:sldId id="260" r:id="rId11"/>
    <p:sldId id="326" r:id="rId12"/>
    <p:sldId id="270" r:id="rId13"/>
    <p:sldId id="288" r:id="rId14"/>
    <p:sldId id="271" r:id="rId15"/>
    <p:sldId id="279" r:id="rId16"/>
    <p:sldId id="278" r:id="rId17"/>
    <p:sldId id="272" r:id="rId18"/>
    <p:sldId id="280" r:id="rId19"/>
    <p:sldId id="273" r:id="rId20"/>
    <p:sldId id="347" r:id="rId21"/>
    <p:sldId id="274" r:id="rId22"/>
    <p:sldId id="348" r:id="rId23"/>
    <p:sldId id="275" r:id="rId24"/>
    <p:sldId id="349" r:id="rId25"/>
    <p:sldId id="276" r:id="rId26"/>
    <p:sldId id="263" r:id="rId27"/>
    <p:sldId id="358" r:id="rId28"/>
    <p:sldId id="265" r:id="rId29"/>
    <p:sldId id="323" r:id="rId30"/>
    <p:sldId id="266" r:id="rId31"/>
    <p:sldId id="267" r:id="rId32"/>
    <p:sldId id="286" r:id="rId33"/>
    <p:sldId id="268" r:id="rId34"/>
    <p:sldId id="292" r:id="rId35"/>
    <p:sldId id="317" r:id="rId36"/>
    <p:sldId id="319" r:id="rId37"/>
    <p:sldId id="287" r:id="rId38"/>
    <p:sldId id="310" r:id="rId39"/>
    <p:sldId id="325" r:id="rId40"/>
    <p:sldId id="365" r:id="rId41"/>
    <p:sldId id="297" r:id="rId42"/>
    <p:sldId id="345" r:id="rId43"/>
    <p:sldId id="346" r:id="rId44"/>
    <p:sldId id="327" r:id="rId45"/>
    <p:sldId id="332" r:id="rId46"/>
    <p:sldId id="294" r:id="rId47"/>
    <p:sldId id="298" r:id="rId48"/>
    <p:sldId id="350" r:id="rId49"/>
    <p:sldId id="354" r:id="rId50"/>
    <p:sldId id="351" r:id="rId51"/>
    <p:sldId id="352" r:id="rId52"/>
    <p:sldId id="353" r:id="rId53"/>
    <p:sldId id="303" r:id="rId54"/>
    <p:sldId id="304" r:id="rId55"/>
    <p:sldId id="336" r:id="rId56"/>
    <p:sldId id="306" r:id="rId57"/>
    <p:sldId id="334" r:id="rId58"/>
    <p:sldId id="335" r:id="rId59"/>
    <p:sldId id="307" r:id="rId60"/>
    <p:sldId id="338" r:id="rId61"/>
    <p:sldId id="355" r:id="rId62"/>
    <p:sldId id="339" r:id="rId63"/>
    <p:sldId id="344" r:id="rId64"/>
    <p:sldId id="356" r:id="rId65"/>
    <p:sldId id="341" r:id="rId66"/>
    <p:sldId id="342" r:id="rId67"/>
    <p:sldId id="343" r:id="rId68"/>
    <p:sldId id="357" r:id="rId69"/>
    <p:sldId id="296" r:id="rId70"/>
    <p:sldId id="359" r:id="rId71"/>
    <p:sldId id="299" r:id="rId72"/>
    <p:sldId id="301" r:id="rId73"/>
    <p:sldId id="360" r:id="rId74"/>
    <p:sldId id="361" r:id="rId75"/>
    <p:sldId id="362" r:id="rId76"/>
    <p:sldId id="363" r:id="rId77"/>
    <p:sldId id="364"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952" autoAdjust="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35498-3BB4-41F0-A77F-7363395EADCB}"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73083-0F8F-41CC-8AB3-A1B1B699319A}" type="slidenum">
              <a:rPr lang="en-US" smtClean="0"/>
              <a:t>‹#›</a:t>
            </a:fld>
            <a:endParaRPr lang="en-US"/>
          </a:p>
        </p:txBody>
      </p:sp>
    </p:spTree>
    <p:extLst>
      <p:ext uri="{BB962C8B-B14F-4D97-AF65-F5344CB8AC3E}">
        <p14:creationId xmlns:p14="http://schemas.microsoft.com/office/powerpoint/2010/main" val="181165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39</a:t>
            </a:fld>
            <a:endParaRPr lang="en-US"/>
          </a:p>
        </p:txBody>
      </p:sp>
    </p:spTree>
    <p:extLst>
      <p:ext uri="{BB962C8B-B14F-4D97-AF65-F5344CB8AC3E}">
        <p14:creationId xmlns:p14="http://schemas.microsoft.com/office/powerpoint/2010/main" val="125037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40</a:t>
            </a:fld>
            <a:endParaRPr lang="en-US"/>
          </a:p>
        </p:txBody>
      </p:sp>
    </p:spTree>
    <p:extLst>
      <p:ext uri="{BB962C8B-B14F-4D97-AF65-F5344CB8AC3E}">
        <p14:creationId xmlns:p14="http://schemas.microsoft.com/office/powerpoint/2010/main" val="223109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5AB80-140A-4A59-B7EF-16F1F3855B2E}"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4437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85974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905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165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900781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12253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532411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860769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02303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748E-D0E1-4336-8AC8-6351C2997FC0}"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56189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6275-54D7-9472-F1E0-617629849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D782D90-43E1-2384-D379-6CBEF08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C0EFFC-6B1A-67A1-296E-BD6192397E08}"/>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8DA31655-F35E-B3E9-5FB0-4581E9E0BB4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DFF9DAA-E82C-ABEA-F0CC-B2EC06809386}"/>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05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9729890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6E-8B0A-DAE6-9113-1D7125B01FD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EED9B47-8571-4757-56A1-35F6E7BE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C3DD9A6-EF02-1D56-974E-B9495976ADAC}"/>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7E14A149-E666-2E79-2436-6CBB109408E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71F52B3-ACC1-2F49-8136-5F44B8E534A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11190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AE2-54F9-1914-B4FB-0B0D410C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8986492-95AF-72C2-5962-6D05D31A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09408-1F9C-92A6-3F3D-86455E446C39}"/>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341C1516-7408-AFBA-6834-002E69D195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F7527D5-03A3-4B16-1BAC-01FB18191259}"/>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213000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ADCB-5A64-5500-CD41-3CE06C78F18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82001D-3151-43AF-BCD0-24E5CDA1B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A75975C9-FB28-E5EB-6308-F2D6A9A1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689F1BDE-1E2B-15B7-0975-A35A007BF3B7}"/>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6" name="Footer Placeholder 5">
            <a:extLst>
              <a:ext uri="{FF2B5EF4-FFF2-40B4-BE49-F238E27FC236}">
                <a16:creationId xmlns:a16="http://schemas.microsoft.com/office/drawing/2014/main" id="{C45314A6-075E-9DEE-30C0-A5E376B8567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90F2971-9757-F8D2-7A2A-5D930FA40231}"/>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77310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71B9-E7BF-70C4-1FBD-19454D970DA2}"/>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0CD8979D-06EB-7F08-4914-ABF400009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8FE72-CEE1-A69A-089C-B25F779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7E2E4E7-7840-59CE-6408-09EC593FD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C007-6F89-DF4D-0466-CBC7C750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3CB300A6-815D-F584-6576-445369517415}"/>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8" name="Footer Placeholder 7">
            <a:extLst>
              <a:ext uri="{FF2B5EF4-FFF2-40B4-BE49-F238E27FC236}">
                <a16:creationId xmlns:a16="http://schemas.microsoft.com/office/drawing/2014/main" id="{A00931B0-3710-A352-8986-C221235FCB3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8BC9CCA5-2C8E-AB77-43CC-4CA29C351EEC}"/>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328364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6A7-863C-90C9-D1ED-20F03AAC604D}"/>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6951B9C-EE1E-BF56-3754-9CBCD87D59A0}"/>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4" name="Footer Placeholder 3">
            <a:extLst>
              <a:ext uri="{FF2B5EF4-FFF2-40B4-BE49-F238E27FC236}">
                <a16:creationId xmlns:a16="http://schemas.microsoft.com/office/drawing/2014/main" id="{943BD958-34BB-A323-BA45-3EB7FB2668C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593E8D1D-1AF4-7D1A-444C-1A0D7DF8CB9D}"/>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7168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F55-BEB4-DDE0-A28D-55719ECABD00}"/>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3" name="Footer Placeholder 2">
            <a:extLst>
              <a:ext uri="{FF2B5EF4-FFF2-40B4-BE49-F238E27FC236}">
                <a16:creationId xmlns:a16="http://schemas.microsoft.com/office/drawing/2014/main" id="{86F7D886-9182-C786-EE88-ED8836E503A9}"/>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8BE1BDB-9103-26EE-4677-E9C68AB76A9F}"/>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94699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8ACC-9E09-E9CD-355F-DE5D1D6B9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CCF0DBF6-BACE-A268-6FB9-B31CC9C81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2BDECA2B-1C78-80C5-CAF1-7DEA6B9DB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FDF40-A486-8F6B-3539-3D56B11CD08E}"/>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6" name="Footer Placeholder 5">
            <a:extLst>
              <a:ext uri="{FF2B5EF4-FFF2-40B4-BE49-F238E27FC236}">
                <a16:creationId xmlns:a16="http://schemas.microsoft.com/office/drawing/2014/main" id="{3D92A547-EDF3-FF57-04DA-C9F7295609E1}"/>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12344D3-81A0-A56A-4CA9-90BAC43CB05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97488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23C-957B-67B0-60A6-5AA3E5B27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9343541-5588-5C94-5BB7-AE03A3386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912E188A-A622-BE04-8485-E37BEE0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C04-E260-B6F8-5CE4-9A344FC97D78}"/>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6" name="Footer Placeholder 5">
            <a:extLst>
              <a:ext uri="{FF2B5EF4-FFF2-40B4-BE49-F238E27FC236}">
                <a16:creationId xmlns:a16="http://schemas.microsoft.com/office/drawing/2014/main" id="{DB6FACBC-E0A7-939E-DDCD-17976BC6A1E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AB5B5D5-5C1E-D367-CA8F-4B60ED0491E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3211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22A-07D8-5475-A765-71FFABE9975A}"/>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117A68E-18A9-93CB-B5DC-47BB01E85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067FC6C-1B1D-E874-9DF3-936F7AC8A901}"/>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6985D0F3-BAD7-0B7D-DA5C-24D1A0CAC3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B7ACB0E-44CE-718B-B2D4-DDD5E5F58E7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595546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1104-64A5-B76A-FEC3-9641D753B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7397EEF6-3234-5F03-D509-3D9FE1CB1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D39C447-BB9C-0634-77B8-59B67D028B06}"/>
              </a:ext>
            </a:extLst>
          </p:cNvPr>
          <p:cNvSpPr>
            <a:spLocks noGrp="1"/>
          </p:cNvSpPr>
          <p:nvPr>
            <p:ph type="dt" sz="half" idx="10"/>
          </p:nvPr>
        </p:nvSpPr>
        <p:spPr/>
        <p:txBody>
          <a:body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C41E54E7-764F-4C74-6AEC-CB9E405C1A1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7E376C0-790D-D1EE-4BAF-AC0D55439932}"/>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6368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02E26-338F-47C3-B2E9-20C97BB6C196}" type="datetime1">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63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6193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178AD-439D-474E-947B-B48B5CFEBC14}" type="datetime1">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0432014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292C-C43E-43B4-959D-E9C0419C1370}" type="datetime1">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66040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EF104E-1255-40E0-B4D3-544566411511}" type="datetime1">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24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151200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4C0E-7325-4433-8F4F-4DB6C77058B0}" type="datetime1">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1357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178AD-439D-474E-947B-B48B5CFEBC14}" type="datetime1">
              <a:rPr lang="en-US" smtClean="0"/>
              <a:t>3/2/2025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264419" y="6239483"/>
            <a:ext cx="764215" cy="365125"/>
          </a:xfrm>
          <a:prstGeom prst="rect">
            <a:avLst/>
          </a:prstGeom>
        </p:spPr>
        <p:txBody>
          <a:bodyPr vert="horz" lIns="91440" tIns="45720" rIns="91440" bIns="45720" rtlCol="0" anchor="ctr"/>
          <a:lstStyle>
            <a:lvl1pPr algn="r">
              <a:defRPr sz="1000">
                <a:solidFill>
                  <a:schemeClr val="tx1"/>
                </a:solidFill>
              </a:defRPr>
            </a:lvl1pPr>
          </a:lstStyle>
          <a:p>
            <a:fld id="{21C7DF5F-4BF1-494D-A836-53F226D76E52}" type="slidenum">
              <a:rPr lang="en-US" smtClean="0"/>
              <a:t>‹#›</a:t>
            </a:fld>
            <a:endParaRPr lang="en-US" dirty="0"/>
          </a:p>
        </p:txBody>
      </p:sp>
    </p:spTree>
    <p:extLst>
      <p:ext uri="{BB962C8B-B14F-4D97-AF65-F5344CB8AC3E}">
        <p14:creationId xmlns:p14="http://schemas.microsoft.com/office/powerpoint/2010/main" val="3769439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2876-2DA5-08F5-BE44-D23198B28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71559D8-7A6C-2E0B-E19D-3BCB9F20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B053741-59C4-11B5-F686-93FE46AD5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7B2-31D3-4592-BD7E-23F1B21D6422}" type="datetimeFigureOut">
              <a:rPr lang="fa-IR" smtClean="0"/>
              <a:t>03/09/1446</a:t>
            </a:fld>
            <a:endParaRPr lang="fa-IR"/>
          </a:p>
        </p:txBody>
      </p:sp>
      <p:sp>
        <p:nvSpPr>
          <p:cNvPr id="5" name="Footer Placeholder 4">
            <a:extLst>
              <a:ext uri="{FF2B5EF4-FFF2-40B4-BE49-F238E27FC236}">
                <a16:creationId xmlns:a16="http://schemas.microsoft.com/office/drawing/2014/main" id="{7CA0F5E1-D5F0-E257-B7E5-500E414B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8955EAB-CF95-03FA-D789-536323791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D9720-2190-4C85-B09B-00AAD87BE793}" type="slidenum">
              <a:rPr lang="fa-IR" smtClean="0"/>
              <a:t>‹#›</a:t>
            </a:fld>
            <a:endParaRPr lang="fa-IR"/>
          </a:p>
        </p:txBody>
      </p:sp>
    </p:spTree>
    <p:extLst>
      <p:ext uri="{BB962C8B-B14F-4D97-AF65-F5344CB8AC3E}">
        <p14:creationId xmlns:p14="http://schemas.microsoft.com/office/powerpoint/2010/main" val="2127646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tiobe.com/tiobe-index" TargetMode="Externa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www.javaspecialists.eu/" TargetMode="Externa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oreilly.com/library/view/java-the-complete/9781265062705/" TargetMode="External"/><Relationship Id="rId2" Type="http://schemas.openxmlformats.org/officeDocument/2006/relationships/image" Target="../media/image9.jpg"/><Relationship Id="rId1" Type="http://schemas.openxmlformats.org/officeDocument/2006/relationships/slideLayout" Target="../slideLayouts/slideLayout18.xml"/><Relationship Id="rId6" Type="http://schemas.openxmlformats.org/officeDocument/2006/relationships/image" Target="../media/image11.jpeg"/><Relationship Id="rId5" Type="http://schemas.openxmlformats.org/officeDocument/2006/relationships/hyperlink" Target="https://www.buildingjavaprograms.com/" TargetMode="External"/><Relationship Id="rId4" Type="http://schemas.openxmlformats.org/officeDocument/2006/relationships/hyperlink" Target="https://deitel.com/java-how-to-program-11-e-late-objects-ver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4AE75E-9CDE-08E5-ACB1-1F888D53C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Slide Number Placeholder 1">
            <a:extLst>
              <a:ext uri="{FF2B5EF4-FFF2-40B4-BE49-F238E27FC236}">
                <a16:creationId xmlns:a16="http://schemas.microsoft.com/office/drawing/2014/main" id="{6954592F-BD20-3E1E-7515-7AF01E542C5E}"/>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41762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5129974" y="1773095"/>
            <a:ext cx="1932050"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1</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آشنایی اولیه با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endPar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10</a:t>
            </a:fld>
            <a:endParaRPr lang="en-US"/>
          </a:p>
        </p:txBody>
      </p:sp>
    </p:spTree>
    <p:extLst>
      <p:ext uri="{BB962C8B-B14F-4D97-AF65-F5344CB8AC3E}">
        <p14:creationId xmlns:p14="http://schemas.microsoft.com/office/powerpoint/2010/main" val="15441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5456-9705-817C-4F03-AF2C773EB95B}"/>
              </a:ext>
            </a:extLst>
          </p:cNvPr>
          <p:cNvSpPr>
            <a:spLocks noGrp="1"/>
          </p:cNvSpPr>
          <p:nvPr>
            <p:ph type="title"/>
          </p:nvPr>
        </p:nvSpPr>
        <p:spPr>
          <a:xfrm>
            <a:off x="404357" y="609600"/>
            <a:ext cx="11158383" cy="1280890"/>
          </a:xfrm>
        </p:spPr>
        <p:txBody>
          <a:bodyPr>
            <a:normAutofit/>
          </a:bodyPr>
          <a:lstStyle/>
          <a:p>
            <a:pPr algn="ctr" rtl="1"/>
            <a:r>
              <a:rPr lang="fa-IR"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برنامه‌نویسی روندی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r>
              <a:rPr lang="en-US" b="1" i="0" u="none" strike="noStrike" baseline="0" dirty="0">
                <a:solidFill>
                  <a:srgbClr val="0070C0"/>
                </a:solidFill>
                <a:latin typeface="Times New Roman" panose="02020603050405020304" pitchFamily="18" charset="0"/>
                <a:cs typeface="2  Titr" panose="00000700000000000000" pitchFamily="2" charset="-78"/>
              </a:rPr>
              <a:t>p</a:t>
            </a:r>
            <a:r>
              <a:rPr lang="en-US" b="1" i="0" u="none" strike="noStrike" cap="none" baseline="0" dirty="0">
                <a:solidFill>
                  <a:srgbClr val="0070C0"/>
                </a:solidFill>
                <a:latin typeface="Times New Roman" panose="02020603050405020304" pitchFamily="18" charset="0"/>
                <a:cs typeface="2  Titr" panose="00000700000000000000" pitchFamily="2" charset="-78"/>
              </a:rPr>
              <a:t>rocedural</a:t>
            </a:r>
            <a:r>
              <a:rPr lang="en-US" b="1" i="0" u="none" strike="noStrike" baseline="0" dirty="0">
                <a:solidFill>
                  <a:srgbClr val="0070C0"/>
                </a:solidFill>
                <a:latin typeface="Times New Roman" panose="02020603050405020304" pitchFamily="18" charset="0"/>
                <a:cs typeface="2  Titr" panose="00000700000000000000" pitchFamily="2" charset="-78"/>
              </a:rPr>
              <a:t> p</a:t>
            </a:r>
            <a:r>
              <a:rPr lang="en-US" b="1" i="0" u="none" strike="noStrike" cap="none" baseline="0" dirty="0">
                <a:solidFill>
                  <a:srgbClr val="0070C0"/>
                </a:solidFill>
                <a:latin typeface="Times New Roman" panose="02020603050405020304" pitchFamily="18" charset="0"/>
                <a:cs typeface="2  Titr" panose="00000700000000000000" pitchFamily="2" charset="-78"/>
              </a:rPr>
              <a:t>rogramming</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endParaRPr lang="en-US" b="1" dirty="0">
              <a:solidFill>
                <a:srgbClr val="0070C0"/>
              </a:solidFill>
              <a:latin typeface="Times New Roman" panose="02020603050405020304" pitchFamily="18" charset="0"/>
              <a:cs typeface="2  Titr" panose="00000700000000000000" pitchFamily="2" charset="-78"/>
            </a:endParaRPr>
          </a:p>
        </p:txBody>
      </p:sp>
      <p:sp>
        <p:nvSpPr>
          <p:cNvPr id="3" name="Content Placeholder 2">
            <a:extLst>
              <a:ext uri="{FF2B5EF4-FFF2-40B4-BE49-F238E27FC236}">
                <a16:creationId xmlns:a16="http://schemas.microsoft.com/office/drawing/2014/main" id="{0A2EE9DD-D89B-4ECE-87C1-3CC6779E08A9}"/>
              </a:ext>
            </a:extLst>
          </p:cNvPr>
          <p:cNvSpPr>
            <a:spLocks noGrp="1"/>
          </p:cNvSpPr>
          <p:nvPr>
            <p:ph idx="1"/>
          </p:nvPr>
        </p:nvSpPr>
        <p:spPr>
          <a:xfrm>
            <a:off x="248573" y="1132586"/>
            <a:ext cx="11469949" cy="5725414"/>
          </a:xfrm>
        </p:spPr>
        <p:txBody>
          <a:bodyPr>
            <a:normAutofit/>
          </a:bodyPr>
          <a:lstStyle/>
          <a:p>
            <a:pPr algn="just" rtl="1"/>
            <a:endParaRPr lang="en-US" sz="1800" dirty="0">
              <a:effectLst/>
              <a:latin typeface="B Nazanin" panose="00000400000000000000" pitchFamily="2" charset="-78"/>
              <a:ea typeface="Calibri" panose="020F0502020204030204" pitchFamily="34" charset="0"/>
              <a:cs typeface="B Nazanin" panose="00000400000000000000" pitchFamily="2" charset="-78"/>
            </a:endParaRPr>
          </a:p>
          <a:p>
            <a:pPr algn="just" rtl="1"/>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en-US" sz="1800" dirty="0">
                <a:effectLst/>
                <a:latin typeface="TimesLTPro-Roman"/>
                <a:ea typeface="Calibri" panose="020F0502020204030204" pitchFamily="34" charset="0"/>
                <a:cs typeface="B Nazanin" panose="00000400000000000000" pitchFamily="2" charset="-78"/>
              </a:rPr>
              <a:t>B</a:t>
            </a:r>
            <a:r>
              <a:rPr lang="en-US" sz="1800" cap="none" dirty="0">
                <a:effectLst/>
                <a:latin typeface="TimesLTPro-Roman"/>
                <a:ea typeface="Calibri" panose="020F0502020204030204" pitchFamily="34" charset="0"/>
                <a:cs typeface="B Nazanin" panose="00000400000000000000" pitchFamily="2" charset="-78"/>
              </a:rPr>
              <a:t>rian</a:t>
            </a:r>
            <a:r>
              <a:rPr lang="en-US" sz="1800" dirty="0">
                <a:effectLst/>
                <a:latin typeface="TimesLTPro-Roman"/>
                <a:ea typeface="Calibri" panose="020F0502020204030204" pitchFamily="34" charset="0"/>
                <a:cs typeface="B Nazanin" panose="00000400000000000000" pitchFamily="2" charset="-78"/>
              </a:rPr>
              <a:t> K</a:t>
            </a:r>
            <a:r>
              <a:rPr lang="en-US" sz="1800" cap="none" dirty="0">
                <a:effectLst/>
                <a:latin typeface="TimesLTPro-Roman"/>
                <a:ea typeface="Calibri" panose="020F0502020204030204" pitchFamily="34" charset="0"/>
                <a:cs typeface="B Nazanin" panose="00000400000000000000" pitchFamily="2" charset="-78"/>
              </a:rPr>
              <a:t>ernighan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یکی از مولفین اولین کتابی که به زبان برنامه‌نویسی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نوشته شد </a:t>
            </a:r>
            <a:r>
              <a:rPr lang="fa-IR" sz="1800" dirty="0">
                <a:effectLst/>
                <a:latin typeface="Calibri" panose="020F0502020204030204" pitchFamily="34" charset="0"/>
                <a:ea typeface="Calibri" panose="020F0502020204030204" pitchFamily="34" charset="0"/>
                <a:cs typeface="B Nazanin" panose="00000400000000000000" pitchFamily="2" charset="-78"/>
              </a:rPr>
              <a:t>گفته است: </a:t>
            </a:r>
            <a:r>
              <a:rPr lang="fa-IR" sz="1800" i="1" dirty="0">
                <a:effectLst/>
                <a:latin typeface="Calibri" panose="020F0502020204030204" pitchFamily="34" charset="0"/>
                <a:ea typeface="Calibri" panose="020F0502020204030204" pitchFamily="34" charset="0"/>
                <a:cs typeface="B Nazanin" panose="00000400000000000000" pitchFamily="2" charset="-78"/>
              </a:rPr>
              <a:t>کنترل پیچیدگی ماهیت برنامه‌نویسی کامپیوتر است.</a:t>
            </a:r>
          </a:p>
          <a:p>
            <a:pPr marL="0" indent="0" algn="just" rtl="1">
              <a:buNone/>
            </a:pPr>
            <a:endParaRPr lang="fa-IR" sz="1800" i="1"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انسان‌ها ظرفیت متوسطی برای جزئیات دارند. ما نمی توانیم مسائل پیچیده را یکجا حل کنیم. در عوض، حل مساله‌ی خود را با تقسیم کردن مسئله به قطعات قابل مدیریت (که از کُل ساده‌ترند) و سپس بررسی هر قطعه به طور جداگانه ساختاردهی می‌کنیم.</a:t>
            </a:r>
          </a:p>
          <a:p>
            <a:pPr marL="0" indent="0" algn="just" rtl="1">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مطالبی که در درس مبانی برنامه‌نویسی (به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آموختیم ناظر به برنامه‌سازی </a:t>
            </a:r>
            <a:r>
              <a:rPr lang="fa-IR" sz="1800" i="1" dirty="0">
                <a:effectLst/>
                <a:latin typeface="Calibri" panose="020F0502020204030204" pitchFamily="34" charset="0"/>
                <a:ea typeface="Calibri" panose="020F0502020204030204" pitchFamily="34" charset="0"/>
                <a:cs typeface="B Nazanin" panose="00000400000000000000" pitchFamily="2" charset="-78"/>
              </a:rPr>
              <a:t>روندی</a:t>
            </a:r>
            <a:r>
              <a:rPr lang="fa-IR" sz="1800" dirty="0">
                <a:effectLst/>
                <a:latin typeface="Calibri" panose="020F0502020204030204" pitchFamily="34" charset="0"/>
                <a:ea typeface="Calibri" panose="020F0502020204030204" pitchFamily="34" charset="0"/>
                <a:cs typeface="B Nazanin" panose="00000400000000000000" pitchFamily="2" charset="-78"/>
              </a:rPr>
              <a:t> بودند. </a:t>
            </a:r>
          </a:p>
          <a:p>
            <a:pPr algn="just" rtl="1"/>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a:r>
              <a:rPr lang="fa-IR" sz="1800" dirty="0">
                <a:latin typeface="Calibri" panose="020F0502020204030204" pitchFamily="34" charset="0"/>
                <a:ea typeface="Calibri" panose="020F0502020204030204" pitchFamily="34" charset="0"/>
                <a:cs typeface="B Nazanin" panose="00000400000000000000" pitchFamily="2" charset="-78"/>
              </a:rPr>
              <a:t>در رویکرد برنامه‌سازی روندی مسئله‌ای </a:t>
            </a:r>
            <a:r>
              <a:rPr lang="fa-IR" sz="1800" dirty="0">
                <a:effectLst/>
                <a:latin typeface="Calibri" panose="020F0502020204030204" pitchFamily="34" charset="0"/>
                <a:ea typeface="Calibri" panose="020F0502020204030204" pitchFamily="34" charset="0"/>
                <a:cs typeface="B Nazanin" panose="00000400000000000000" pitchFamily="2" charset="-78"/>
              </a:rPr>
              <a:t>که باید حل شود به چند مساله‌ی کوچک به نام زیرمساله‌ها تقسیم می‌شود، سپس زیر مساله‌ها حل شده و جوابشان با هم ترکیب می‌شوند تا حل مسئله به طور کامل به دست آید.</a:t>
            </a:r>
          </a:p>
          <a:p>
            <a:pPr marL="0" indent="0" algn="just" rtl="1">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effectLst/>
                <a:latin typeface="Calibri" panose="020F0502020204030204" pitchFamily="34" charset="0"/>
                <a:ea typeface="Calibri" panose="020F0502020204030204" pitchFamily="34" charset="0"/>
                <a:cs typeface="B Nazanin" panose="00000400000000000000" pitchFamily="2" charset="-78"/>
              </a:rPr>
              <a:t> بنابراین می‌توان گفت زبان‌های برنامه‌نویسی روندی مانند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i="1" dirty="0">
                <a:effectLst/>
                <a:latin typeface="Calibri" panose="020F0502020204030204" pitchFamily="34" charset="0"/>
                <a:ea typeface="Calibri" panose="020F0502020204030204" pitchFamily="34" charset="0"/>
                <a:cs typeface="B Nazanin" panose="00000400000000000000" pitchFamily="2" charset="-78"/>
              </a:rPr>
              <a:t>عمل‌گرا</a:t>
            </a:r>
            <a:r>
              <a:rPr lang="fa-IR" sz="1800" dirty="0">
                <a:effectLst/>
                <a:latin typeface="Calibri" panose="020F0502020204030204" pitchFamily="34" charset="0"/>
                <a:ea typeface="Calibri" panose="020F0502020204030204" pitchFamily="34" charset="0"/>
                <a:cs typeface="B Nazanin" panose="00000400000000000000" pitchFamily="2" charset="-78"/>
              </a:rPr>
              <a:t>، یعنی شامل تقسیم یک عمل کلی به مجموعه‌ای از اقدامات کوچکتر هستند. در این روش صرفا نوشتن مجموعه‌ای از دستورالعمل‌ها یا توابعی که عملیاتی را روی داده‌ها با هدف حل مساله اجرا می‌کنند مطرح است.</a:t>
            </a:r>
          </a:p>
          <a:p>
            <a:pPr algn="just"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ECD74172-7E0D-9912-2171-3EBC8662CF66}"/>
              </a:ext>
            </a:extLst>
          </p:cNvPr>
          <p:cNvSpPr>
            <a:spLocks noGrp="1"/>
          </p:cNvSpPr>
          <p:nvPr>
            <p:ph type="sldNum" sz="quarter" idx="12"/>
          </p:nvPr>
        </p:nvSpPr>
        <p:spPr/>
        <p:txBody>
          <a:bodyPr/>
          <a:lstStyle/>
          <a:p>
            <a:fld id="{21C7DF5F-4BF1-494D-A836-53F226D76E52}" type="slidenum">
              <a:rPr lang="en-US" smtClean="0"/>
              <a:t>11</a:t>
            </a:fld>
            <a:endParaRPr lang="en-US"/>
          </a:p>
        </p:txBody>
      </p:sp>
    </p:spTree>
    <p:extLst>
      <p:ext uri="{BB962C8B-B14F-4D97-AF65-F5344CB8AC3E}">
        <p14:creationId xmlns:p14="http://schemas.microsoft.com/office/powerpoint/2010/main" val="290899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5456-9705-817C-4F03-AF2C773EB95B}"/>
              </a:ext>
            </a:extLst>
          </p:cNvPr>
          <p:cNvSpPr>
            <a:spLocks noGrp="1"/>
          </p:cNvSpPr>
          <p:nvPr>
            <p:ph type="title"/>
          </p:nvPr>
        </p:nvSpPr>
        <p:spPr>
          <a:xfrm>
            <a:off x="34664" y="624110"/>
            <a:ext cx="12157335" cy="1280890"/>
          </a:xfrm>
        </p:spPr>
        <p:txBody>
          <a:bodyPr>
            <a:normAutofit/>
          </a:bodyPr>
          <a:lstStyle/>
          <a:p>
            <a:pPr algn="ctr" rtl="1"/>
            <a:r>
              <a:rPr lang="fa-IR"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برنامه‌نویسی شئ‌گرا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r>
              <a:rPr lang="en-US" b="1" i="0" u="none" strike="noStrike" baseline="0" dirty="0">
                <a:solidFill>
                  <a:srgbClr val="0070C0"/>
                </a:solidFill>
                <a:latin typeface="Times New Roman" panose="02020603050405020304" pitchFamily="18" charset="0"/>
                <a:cs typeface="2  Titr" panose="00000700000000000000" pitchFamily="2" charset="-78"/>
              </a:rPr>
              <a:t>o</a:t>
            </a:r>
            <a:r>
              <a:rPr lang="en-US" b="1" i="0" u="none" strike="noStrike" cap="none" baseline="0" dirty="0">
                <a:solidFill>
                  <a:srgbClr val="0070C0"/>
                </a:solidFill>
                <a:latin typeface="Times New Roman" panose="02020603050405020304" pitchFamily="18" charset="0"/>
                <a:cs typeface="2  Titr" panose="00000700000000000000" pitchFamily="2" charset="-78"/>
              </a:rPr>
              <a:t>bject</a:t>
            </a:r>
            <a:r>
              <a:rPr lang="en-US" b="1" i="0" u="none" strike="noStrike" baseline="0" dirty="0">
                <a:solidFill>
                  <a:srgbClr val="0070C0"/>
                </a:solidFill>
                <a:latin typeface="Times New Roman" panose="02020603050405020304" pitchFamily="18" charset="0"/>
                <a:cs typeface="2  Titr" panose="00000700000000000000" pitchFamily="2" charset="-78"/>
              </a:rPr>
              <a:t>-o</a:t>
            </a:r>
            <a:r>
              <a:rPr lang="en-US" b="1" i="0" u="none" strike="noStrike" cap="none" baseline="0" dirty="0">
                <a:solidFill>
                  <a:srgbClr val="0070C0"/>
                </a:solidFill>
                <a:latin typeface="Times New Roman" panose="02020603050405020304" pitchFamily="18" charset="0"/>
                <a:cs typeface="2  Titr" panose="00000700000000000000" pitchFamily="2" charset="-78"/>
              </a:rPr>
              <a:t>riented</a:t>
            </a:r>
            <a:r>
              <a:rPr lang="en-US" b="1" i="0" u="none" strike="noStrike" baseline="0" dirty="0">
                <a:solidFill>
                  <a:srgbClr val="0070C0"/>
                </a:solidFill>
                <a:latin typeface="Times New Roman" panose="02020603050405020304" pitchFamily="18" charset="0"/>
                <a:cs typeface="2  Titr" panose="00000700000000000000" pitchFamily="2" charset="-78"/>
              </a:rPr>
              <a:t> p</a:t>
            </a:r>
            <a:r>
              <a:rPr lang="en-US" b="1" i="0" u="none" strike="noStrike" cap="none" baseline="0" dirty="0">
                <a:solidFill>
                  <a:srgbClr val="0070C0"/>
                </a:solidFill>
                <a:latin typeface="Times New Roman" panose="02020603050405020304" pitchFamily="18" charset="0"/>
                <a:cs typeface="2  Titr" panose="00000700000000000000" pitchFamily="2" charset="-78"/>
              </a:rPr>
              <a:t>rogramming</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a:t>
            </a:r>
            <a:endParaRPr lang="en-US" b="1" dirty="0">
              <a:solidFill>
                <a:srgbClr val="0070C0"/>
              </a:solidFill>
              <a:latin typeface="Times New Roman" panose="02020603050405020304" pitchFamily="18" charset="0"/>
              <a:cs typeface="2  Titr" panose="00000700000000000000" pitchFamily="2" charset="-78"/>
            </a:endParaRPr>
          </a:p>
        </p:txBody>
      </p:sp>
      <p:sp>
        <p:nvSpPr>
          <p:cNvPr id="3" name="Content Placeholder 2">
            <a:extLst>
              <a:ext uri="{FF2B5EF4-FFF2-40B4-BE49-F238E27FC236}">
                <a16:creationId xmlns:a16="http://schemas.microsoft.com/office/drawing/2014/main" id="{0A2EE9DD-D89B-4ECE-87C1-3CC6779E08A9}"/>
              </a:ext>
            </a:extLst>
          </p:cNvPr>
          <p:cNvSpPr>
            <a:spLocks noGrp="1"/>
          </p:cNvSpPr>
          <p:nvPr>
            <p:ph idx="1"/>
          </p:nvPr>
        </p:nvSpPr>
        <p:spPr>
          <a:xfrm>
            <a:off x="248575" y="1509204"/>
            <a:ext cx="11469949" cy="5348796"/>
          </a:xfrm>
        </p:spPr>
        <p:txBody>
          <a:bodyPr>
            <a:normAutofit/>
          </a:bodyPr>
          <a:lstStyle/>
          <a:p>
            <a:pPr algn="just" rtl="1"/>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نوع دیگری از برنامه‌نویسی وجود دارد که </a:t>
            </a:r>
            <a:r>
              <a:rPr lang="fa-IR" sz="1800" i="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شئ‌گرا</a:t>
            </a:r>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ست. بدین معنا که به جای اینکه به مسئله به عنوان مجموعه‌ای از اقداماتی که باید انجام شوند فکر کند، آن را به عنوان </a:t>
            </a:r>
            <a:r>
              <a:rPr lang="fa-IR" sz="1800" i="1"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مجموعه‌ای از اشیا که باید با هم تعامل </a:t>
            </a:r>
            <a:r>
              <a:rPr lang="fa-IR" sz="1800" i="1" dirty="0">
                <a:solidFill>
                  <a:srgbClr val="000000"/>
                </a:solidFill>
                <a:latin typeface="Calibri" panose="020F0502020204030204" pitchFamily="34" charset="0"/>
                <a:ea typeface="Calibri" panose="020F0502020204030204" pitchFamily="34" charset="0"/>
                <a:cs typeface="B Nazanin" panose="00000400000000000000" pitchFamily="2" charset="-78"/>
              </a:rPr>
              <a:t>داشته باشند </a:t>
            </a:r>
            <a:r>
              <a:rPr lang="fa-IR" sz="1800" dirty="0">
                <a:solidFill>
                  <a:srgbClr val="000000"/>
                </a:solidFill>
                <a:latin typeface="Calibri" panose="020F0502020204030204" pitchFamily="34" charset="0"/>
                <a:ea typeface="Calibri" panose="020F0502020204030204" pitchFamily="34" charset="0"/>
                <a:cs typeface="B Nazanin" panose="00000400000000000000" pitchFamily="2" charset="-78"/>
              </a:rPr>
              <a:t>در نظر می‌گیرد. </a:t>
            </a:r>
          </a:p>
          <a:p>
            <a:pPr algn="just" rtl="1"/>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rPr>
              <a:t>ثابت شده است که این سبک از برنامه‌نویسی در ایجاد سیستم‌های نرم‌افزاری بزرگ و پیچیده بسیار موفقیت‌آمیز است.</a:t>
            </a: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a:r>
              <a:rPr lang="fa-IR" sz="1800" dirty="0">
                <a:effectLst/>
                <a:latin typeface="Calibri" panose="020F0502020204030204" pitchFamily="34" charset="0"/>
                <a:ea typeface="Calibri" panose="020F0502020204030204" pitchFamily="34" charset="0"/>
                <a:cs typeface="B Nazanin" panose="00000400000000000000" pitchFamily="2" charset="-78"/>
              </a:rPr>
              <a:t>شما به عنوان یک محصل در علوم کامپیوتر لازم است با هر دو نوع حل مسئله آشنا باشید. پس از </a:t>
            </a:r>
            <a:r>
              <a:rPr lang="fa-IR" sz="1800" dirty="0">
                <a:latin typeface="Calibri" panose="020F0502020204030204" pitchFamily="34" charset="0"/>
                <a:ea typeface="Calibri" panose="020F0502020204030204" pitchFamily="34" charset="0"/>
                <a:cs typeface="B Nazanin" panose="00000400000000000000" pitchFamily="2" charset="-78"/>
              </a:rPr>
              <a:t>آموختن برنامه‌نویسی روندی </a:t>
            </a:r>
            <a:r>
              <a:rPr lang="fa-IR" sz="1800" dirty="0">
                <a:effectLst/>
                <a:latin typeface="Calibri" panose="020F0502020204030204" pitchFamily="34" charset="0"/>
                <a:ea typeface="Calibri" panose="020F0502020204030204" pitchFamily="34" charset="0"/>
                <a:cs typeface="B Nazanin" panose="00000400000000000000" pitchFamily="2" charset="-78"/>
              </a:rPr>
              <a:t>در درس مبانی برنامه‌نویسی در این درس هدف یادگیری برنامه‌نویسی شئ گراست که بدین منظور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را برگزیده‌ایم. </a:t>
            </a:r>
            <a:endParaRPr lang="en-US" dirty="0"/>
          </a:p>
        </p:txBody>
      </p:sp>
      <p:sp>
        <p:nvSpPr>
          <p:cNvPr id="4" name="Slide Number Placeholder 3">
            <a:extLst>
              <a:ext uri="{FF2B5EF4-FFF2-40B4-BE49-F238E27FC236}">
                <a16:creationId xmlns:a16="http://schemas.microsoft.com/office/drawing/2014/main" id="{ECD74172-7E0D-9912-2171-3EBC8662CF66}"/>
              </a:ext>
            </a:extLst>
          </p:cNvPr>
          <p:cNvSpPr>
            <a:spLocks noGrp="1"/>
          </p:cNvSpPr>
          <p:nvPr>
            <p:ph type="sldNum" sz="quarter" idx="12"/>
          </p:nvPr>
        </p:nvSpPr>
        <p:spPr/>
        <p:txBody>
          <a:bodyPr/>
          <a:lstStyle/>
          <a:p>
            <a:fld id="{21C7DF5F-4BF1-494D-A836-53F226D76E52}" type="slidenum">
              <a:rPr lang="en-US" smtClean="0"/>
              <a:t>12</a:t>
            </a:fld>
            <a:endParaRPr lang="en-US"/>
          </a:p>
        </p:txBody>
      </p:sp>
    </p:spTree>
    <p:extLst>
      <p:ext uri="{BB962C8B-B14F-4D97-AF65-F5344CB8AC3E}">
        <p14:creationId xmlns:p14="http://schemas.microsoft.com/office/powerpoint/2010/main" val="48141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376447" y="519344"/>
            <a:ext cx="11267472" cy="5819312"/>
          </a:xfrm>
        </p:spPr>
        <p:txBody>
          <a:bodyPr>
            <a:normAutofit/>
          </a:bodyPr>
          <a:lstStyle/>
          <a:p>
            <a:pPr algn="just">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زمانی که </a:t>
            </a:r>
            <a:r>
              <a:rPr lang="en-US" sz="1800" dirty="0">
                <a:effectLst/>
                <a:latin typeface="Times New Roman" panose="02020603050405020304" pitchFamily="18" charset="0"/>
                <a:ea typeface="Calibri" panose="020F0502020204030204" pitchFamily="34" charset="0"/>
                <a:cs typeface="Arial" panose="020B0604020202020204" pitchFamily="34" charset="0"/>
              </a:rPr>
              <a:t>S</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un</a:t>
            </a:r>
            <a:r>
              <a:rPr lang="en-US" sz="1800" dirty="0">
                <a:effectLst/>
                <a:latin typeface="Times New Roman" panose="02020603050405020304" pitchFamily="18" charset="0"/>
                <a:ea typeface="Calibri" panose="020F0502020204030204" pitchFamily="34" charset="0"/>
                <a:cs typeface="Arial" panose="020B0604020202020204" pitchFamily="34" charset="0"/>
              </a:rPr>
              <a:t> M</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icrosystems</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(که اکنون تحت تملک شرکت </a:t>
            </a:r>
            <a:r>
              <a:rPr lang="en-US" sz="1800" dirty="0">
                <a:effectLst/>
                <a:latin typeface="Times New Roman" panose="02020603050405020304" pitchFamily="18" charset="0"/>
                <a:ea typeface="Calibri" panose="020F0502020204030204" pitchFamily="34" charset="0"/>
                <a:cs typeface="Arial" panose="020B0604020202020204" pitchFamily="34" charset="0"/>
              </a:rPr>
              <a:t>O</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racle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است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ar-SA" sz="1800" dirty="0">
                <a:effectLst/>
                <a:latin typeface="Calibri" panose="020F0502020204030204" pitchFamily="34" charset="0"/>
                <a:ea typeface="Calibri" panose="020F0502020204030204" pitchFamily="34" charset="0"/>
                <a:cs typeface="B Nazanin" panose="00000400000000000000" pitchFamily="2" charset="-78"/>
              </a:rPr>
              <a:t> را در سال 1995 ارائه کرد، سندی به نام </a:t>
            </a:r>
            <a:r>
              <a:rPr lang="en-US" i="1" cap="none" dirty="0">
                <a:latin typeface="Mongolian Baiti" panose="03000500000000000000" pitchFamily="66" charset="0"/>
                <a:cs typeface="Mongolian Baiti" panose="03000500000000000000" pitchFamily="66" charset="0"/>
              </a:rPr>
              <a:t>white paper</a:t>
            </a:r>
            <a:r>
              <a:rPr lang="fa-IR" i="1" dirty="0"/>
              <a:t> </a:t>
            </a:r>
            <a:r>
              <a:rPr lang="ar-SA" sz="1800" dirty="0">
                <a:effectLst/>
                <a:latin typeface="Calibri" panose="020F0502020204030204" pitchFamily="34" charset="0"/>
                <a:ea typeface="Calibri" panose="020F0502020204030204" pitchFamily="34" charset="0"/>
                <a:cs typeface="B Nazanin" panose="00000400000000000000" pitchFamily="2" charset="-78"/>
              </a:rPr>
              <a:t>منتشر کرد که زبان برنامه‌نویسی جدیدش را توصیف می کرد. شاید </a:t>
            </a:r>
            <a:r>
              <a:rPr lang="fa-IR" sz="1800" dirty="0">
                <a:effectLst/>
                <a:latin typeface="Calibri" panose="020F0502020204030204" pitchFamily="34" charset="0"/>
                <a:ea typeface="Calibri" panose="020F0502020204030204" pitchFamily="34" charset="0"/>
                <a:cs typeface="B Nazanin" panose="00000400000000000000" pitchFamily="2" charset="-78"/>
              </a:rPr>
              <a:t>بتوان گفت </a:t>
            </a:r>
            <a:r>
              <a:rPr lang="ar-SA" sz="1800" dirty="0">
                <a:effectLst/>
                <a:latin typeface="Calibri" panose="020F0502020204030204" pitchFamily="34" charset="0"/>
                <a:ea typeface="Calibri" panose="020F0502020204030204" pitchFamily="34" charset="0"/>
                <a:cs typeface="B Nazanin" panose="00000400000000000000" pitchFamily="2" charset="-78"/>
              </a:rPr>
              <a:t>جمله‌ی کلیدی آن مقاله </a:t>
            </a:r>
            <a:r>
              <a:rPr lang="fa-IR" sz="1800" dirty="0">
                <a:effectLst/>
                <a:latin typeface="Calibri" panose="020F0502020204030204" pitchFamily="34" charset="0"/>
                <a:ea typeface="Calibri" panose="020F0502020204030204" pitchFamily="34" charset="0"/>
                <a:cs typeface="B Nazanin" panose="00000400000000000000" pitchFamily="2" charset="-78"/>
              </a:rPr>
              <a:t>شامل این</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توصیفات است</a:t>
            </a:r>
            <a:r>
              <a:rPr lang="ar-SA"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زبانیست:</a:t>
            </a: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ساده</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شئ</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r>
              <a:rPr lang="ar-SA" sz="1800" b="1" dirty="0">
                <a:effectLst/>
                <a:latin typeface="Calibri" panose="020F0502020204030204" pitchFamily="34" charset="0"/>
                <a:ea typeface="Calibri" panose="020F0502020204030204" pitchFamily="34" charset="0"/>
                <a:cs typeface="B Nazanin" panose="00000400000000000000" pitchFamily="2" charset="-78"/>
              </a:rPr>
              <a:t>گرا</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دارای ادراک شبکه‌ای</a:t>
            </a:r>
            <a:r>
              <a:rPr lang="fa-IR" sz="1800" b="1" baseline="30000" dirty="0">
                <a:effectLst/>
                <a:latin typeface="Calibri" panose="020F0502020204030204" pitchFamily="34" charset="0"/>
                <a:ea typeface="Calibri" panose="020F0502020204030204" pitchFamily="34" charset="0"/>
                <a:cs typeface="B Nazanin" panose="00000400000000000000" pitchFamily="2" charset="-78"/>
              </a:rPr>
              <a:t>1</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(برای کار با اینترنت </a:t>
            </a:r>
            <a:r>
              <a:rPr lang="fa-IR" sz="1800" dirty="0">
                <a:effectLst/>
                <a:latin typeface="Calibri" panose="020F0502020204030204" pitchFamily="34" charset="0"/>
                <a:ea typeface="Calibri" panose="020F0502020204030204" pitchFamily="34" charset="0"/>
                <a:cs typeface="B Nazanin" panose="00000400000000000000" pitchFamily="2" charset="-78"/>
              </a:rPr>
              <a:t>از سطوح مهارتی متعددی </a:t>
            </a:r>
            <a:r>
              <a:rPr lang="fa-IR" sz="1800" dirty="0">
                <a:latin typeface="Calibri" panose="020F0502020204030204" pitchFamily="34" charset="0"/>
                <a:ea typeface="Calibri" panose="020F0502020204030204" pitchFamily="34" charset="0"/>
                <a:cs typeface="B Nazanin" panose="00000400000000000000" pitchFamily="2" charset="-78"/>
              </a:rPr>
              <a:t>پشتیبانی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 تفسیر شده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دستورات را مستقیماً بدون نیاز به </a:t>
            </a:r>
            <a:r>
              <a:rPr lang="fa-IR" sz="1800" dirty="0">
                <a:effectLst/>
                <a:latin typeface="Calibri" panose="020F0502020204030204" pitchFamily="34" charset="0"/>
                <a:ea typeface="Calibri" panose="020F0502020204030204" pitchFamily="34" charset="0"/>
                <a:cs typeface="B Nazanin" panose="00000400000000000000" pitchFamily="2" charset="-78"/>
              </a:rPr>
              <a:t>یک </a:t>
            </a:r>
            <a:r>
              <a:rPr lang="ar-SA" sz="1800" dirty="0">
                <a:effectLst/>
                <a:latin typeface="Calibri" panose="020F0502020204030204" pitchFamily="34" charset="0"/>
                <a:ea typeface="Calibri" panose="020F0502020204030204" pitchFamily="34" charset="0"/>
                <a:cs typeface="B Nazanin" panose="00000400000000000000" pitchFamily="2" charset="-78"/>
              </a:rPr>
              <a:t>مرحله کامپایل </a:t>
            </a:r>
            <a:r>
              <a:rPr lang="fa-IR" sz="1800" dirty="0">
                <a:effectLst/>
                <a:latin typeface="Calibri" panose="020F0502020204030204" pitchFamily="34" charset="0"/>
                <a:ea typeface="Calibri" panose="020F0502020204030204" pitchFamily="34" charset="0"/>
                <a:cs typeface="B Nazanin" panose="00000400000000000000" pitchFamily="2" charset="-78"/>
              </a:rPr>
              <a:t>مجزا</a:t>
            </a:r>
            <a:r>
              <a:rPr lang="ar-SA" sz="1800" dirty="0">
                <a:effectLst/>
                <a:latin typeface="Calibri" panose="020F0502020204030204" pitchFamily="34" charset="0"/>
                <a:ea typeface="Calibri" panose="020F0502020204030204" pitchFamily="34" charset="0"/>
                <a:cs typeface="B Nazanin" panose="00000400000000000000" pitchFamily="2" charset="-78"/>
              </a:rPr>
              <a:t> اجرا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 دستورالعمل</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ها خط</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به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خط ترجمه و اجرا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شوند </a:t>
            </a:r>
            <a:r>
              <a:rPr lang="fa-IR" sz="1800" dirty="0">
                <a:effectLst/>
                <a:latin typeface="Calibri" panose="020F0502020204030204" pitchFamily="34" charset="0"/>
                <a:ea typeface="Calibri" panose="020F0502020204030204" pitchFamily="34" charset="0"/>
                <a:cs typeface="B Nazanin" panose="00000400000000000000" pitchFamily="2" charset="-78"/>
              </a:rPr>
              <a:t>که این امر </a:t>
            </a:r>
            <a:r>
              <a:rPr lang="ar-SA" sz="1800" dirty="0">
                <a:effectLst/>
                <a:latin typeface="Calibri" panose="020F0502020204030204" pitchFamily="34" charset="0"/>
                <a:ea typeface="Calibri" panose="020F0502020204030204" pitchFamily="34" charset="0"/>
                <a:cs typeface="B Nazanin" panose="00000400000000000000" pitchFamily="2" charset="-78"/>
              </a:rPr>
              <a:t>توسعه و آزمایش کد را آسان</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تر و سریع</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تر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مقاوم</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(اتمام‌ برنامه‌ها و عملیاتی که پیش بینی نشده‌اند را به خوبی مدیریت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b="1" dirty="0">
                <a:effectLst/>
                <a:latin typeface="Calibri" panose="020F0502020204030204" pitchFamily="34" charset="0"/>
                <a:ea typeface="Calibri" panose="020F0502020204030204" pitchFamily="34" charset="0"/>
                <a:cs typeface="B Nazanin" panose="00000400000000000000" pitchFamily="2" charset="-78"/>
              </a:rPr>
              <a:t>ایمن</a:t>
            </a: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خنثی از معماری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latin typeface="Calibri" panose="020F0502020204030204" pitchFamily="34" charset="0"/>
                <a:ea typeface="Calibri" panose="020F0502020204030204" pitchFamily="34" charset="0"/>
                <a:cs typeface="B Nazanin" panose="00000400000000000000" pitchFamily="2" charset="-78"/>
              </a:rPr>
              <a:t>بدون نیاز به بازنویسی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توان</a:t>
            </a:r>
            <a:r>
              <a:rPr lang="fa-IR" sz="1800" dirty="0">
                <a:latin typeface="Calibri" panose="020F0502020204030204" pitchFamily="34" charset="0"/>
                <a:ea typeface="Calibri" panose="020F0502020204030204" pitchFamily="34" charset="0"/>
                <a:cs typeface="B Nazanin" panose="00000400000000000000" pitchFamily="2" charset="-78"/>
              </a:rPr>
              <a:t>د روی</a:t>
            </a:r>
            <a:r>
              <a:rPr lang="ar-SA" sz="1800" dirty="0">
                <a:effectLst/>
                <a:latin typeface="Calibri" panose="020F0502020204030204" pitchFamily="34" charset="0"/>
                <a:ea typeface="Calibri" panose="020F0502020204030204" pitchFamily="34" charset="0"/>
                <a:cs typeface="B Nazanin" panose="00000400000000000000" pitchFamily="2" charset="-78"/>
              </a:rPr>
              <a:t> کامپیوتر دیگری با معماری متفاوت مانند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x86</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ARM</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اجرا </a:t>
            </a:r>
            <a:r>
              <a:rPr lang="fa-IR" sz="1800" dirty="0">
                <a:effectLst/>
                <a:latin typeface="Calibri" panose="020F0502020204030204" pitchFamily="34" charset="0"/>
                <a:ea typeface="Calibri" panose="020F0502020204030204" pitchFamily="34" charset="0"/>
                <a:cs typeface="B Nazanin" panose="00000400000000000000" pitchFamily="2" charset="-78"/>
              </a:rPr>
              <a:t>شو</a:t>
            </a:r>
            <a:r>
              <a:rPr lang="ar-SA" sz="1800" dirty="0">
                <a:effectLst/>
                <a:latin typeface="Calibri" panose="020F0502020204030204" pitchFamily="34" charset="0"/>
                <a:ea typeface="Calibri" panose="020F0502020204030204" pitchFamily="34" charset="0"/>
                <a:cs typeface="B Nazanin" panose="00000400000000000000" pitchFamily="2" charset="-78"/>
              </a:rPr>
              <a:t>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p>
        </p:txBody>
      </p:sp>
      <p:sp>
        <p:nvSpPr>
          <p:cNvPr id="4" name="Slide Number Placeholder 3">
            <a:extLst>
              <a:ext uri="{FF2B5EF4-FFF2-40B4-BE49-F238E27FC236}">
                <a16:creationId xmlns:a16="http://schemas.microsoft.com/office/drawing/2014/main" id="{BE797550-CF3D-E9C7-C1F2-7D22E3763A17}"/>
              </a:ext>
            </a:extLst>
          </p:cNvPr>
          <p:cNvSpPr>
            <a:spLocks noGrp="1"/>
          </p:cNvSpPr>
          <p:nvPr>
            <p:ph type="sldNum" sz="quarter" idx="12"/>
          </p:nvPr>
        </p:nvSpPr>
        <p:spPr/>
        <p:txBody>
          <a:bodyPr/>
          <a:lstStyle/>
          <a:p>
            <a:fld id="{21C7DF5F-4BF1-494D-A836-53F226D76E52}" type="slidenum">
              <a:rPr lang="en-US" smtClean="0"/>
              <a:t>13</a:t>
            </a:fld>
            <a:endParaRPr lang="en-US" dirty="0"/>
          </a:p>
        </p:txBody>
      </p:sp>
      <p:sp>
        <p:nvSpPr>
          <p:cNvPr id="8" name="Title 1">
            <a:extLst>
              <a:ext uri="{FF2B5EF4-FFF2-40B4-BE49-F238E27FC236}">
                <a16:creationId xmlns:a16="http://schemas.microsoft.com/office/drawing/2014/main" id="{99C16B2F-5610-AD98-8F9B-2CAE8E2BC540}"/>
              </a:ext>
            </a:extLst>
          </p:cNvPr>
          <p:cNvSpPr>
            <a:spLocks noGrp="1"/>
          </p:cNvSpPr>
          <p:nvPr>
            <p:ph type="title"/>
          </p:nvPr>
        </p:nvSpPr>
        <p:spPr>
          <a:xfrm>
            <a:off x="1640156" y="346229"/>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6" name="Footer Placeholder 5">
            <a:extLst>
              <a:ext uri="{FF2B5EF4-FFF2-40B4-BE49-F238E27FC236}">
                <a16:creationId xmlns:a16="http://schemas.microsoft.com/office/drawing/2014/main" id="{51006593-BD7F-B16F-8BB2-5300F0EF03B2}"/>
              </a:ext>
            </a:extLst>
          </p:cNvPr>
          <p:cNvSpPr>
            <a:spLocks noGrp="1"/>
          </p:cNvSpPr>
          <p:nvPr>
            <p:ph type="ftr" sz="quarter" idx="11"/>
          </p:nvPr>
        </p:nvSpPr>
        <p:spPr>
          <a:xfrm>
            <a:off x="913775" y="5883275"/>
            <a:ext cx="1015694" cy="365125"/>
          </a:xfrm>
        </p:spPr>
        <p:txBody>
          <a:bodyPr/>
          <a:lstStyle/>
          <a:p>
            <a:r>
              <a:rPr lang="en-US" dirty="0">
                <a:latin typeface="Baskerville Old Face" panose="02020602080505020303" pitchFamily="18" charset="0"/>
              </a:rPr>
              <a:t>1 network-savvy</a:t>
            </a:r>
          </a:p>
        </p:txBody>
      </p:sp>
    </p:spTree>
    <p:extLst>
      <p:ext uri="{BB962C8B-B14F-4D97-AF65-F5344CB8AC3E}">
        <p14:creationId xmlns:p14="http://schemas.microsoft.com/office/powerpoint/2010/main" val="4597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p:cTn id="2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3">
                                            <p:txEl>
                                              <p:pRg st="4" end="4"/>
                                            </p:txEl>
                                          </p:spTgt>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p:cTn id="61"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241E-8975-C0F6-3A56-F9FCED3A5B57}"/>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284086" y="1038688"/>
            <a:ext cx="11519224" cy="5819312"/>
          </a:xfrm>
        </p:spPr>
        <p:txBody>
          <a:bodyPr>
            <a:normAutofit/>
          </a:bodyPr>
          <a:lstStyle/>
          <a:p>
            <a:pPr algn="just" rtl="1">
              <a:lnSpc>
                <a:spcPct val="107000"/>
              </a:lnSpc>
              <a:spcAft>
                <a:spcPts val="800"/>
              </a:spcAft>
              <a:buFont typeface="Wingdings" panose="05000000000000000000" pitchFamily="2" charset="2"/>
              <a:buChar char="ü"/>
            </a:pP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قابل حمل</a:t>
            </a:r>
            <a:r>
              <a:rPr lang="fa-IR" sz="1800" b="1" dirty="0">
                <a:effectLst/>
                <a:latin typeface="Calibri" panose="020F0502020204030204" pitchFamily="34" charset="0"/>
                <a:ea typeface="Calibri" panose="020F0502020204030204" pitchFamily="34" charset="0"/>
                <a:cs typeface="B Nazanin" panose="00000400000000000000" pitchFamily="2" charset="-78"/>
              </a:rPr>
              <a:t> </a:t>
            </a:r>
            <a:r>
              <a:rPr lang="fa-IR" sz="1800" b="1" dirty="0">
                <a:latin typeface="Calibri" panose="020F0502020204030204" pitchFamily="34" charset="0"/>
                <a:ea typeface="Calibri" panose="020F0502020204030204" pitchFamily="34" charset="0"/>
                <a:cs typeface="B Nazanin" panose="00000400000000000000" pitchFamily="2" charset="-78"/>
              </a:rPr>
              <a:t>با جذبه‌ی یک بار بنویس/ درهرجایی اجرا کن</a:t>
            </a:r>
            <a:r>
              <a:rPr lang="en-US" sz="1800" b="1" cap="none" dirty="0">
                <a:latin typeface="Baskerville Old Face" panose="02020602080505020303" pitchFamily="18" charset="0"/>
                <a:ea typeface="Calibri" panose="020F0502020204030204" pitchFamily="34" charset="0"/>
                <a:cs typeface="B Nazanin" panose="00000400000000000000" pitchFamily="2" charset="-78"/>
              </a:rPr>
              <a:t>(write-once/run-anywhere) </a:t>
            </a:r>
            <a:r>
              <a:rPr lang="fa-IR" sz="1800" b="1"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r>
              <a:rPr lang="ar-SA" sz="1800" dirty="0">
                <a:latin typeface="Calibri" panose="020F0502020204030204" pitchFamily="34" charset="0"/>
                <a:ea typeface="Calibri" panose="020F0502020204030204" pitchFamily="34" charset="0"/>
                <a:cs typeface="B Nazanin" panose="00000400000000000000" pitchFamily="2" charset="-78"/>
              </a:rPr>
              <a:t>بسیار مستقل از بسترکاریست. بر خلاف برنامه‌های نوشته‌شده در بسیاری از زبان‌های دیگر، یک برنامه‌ی</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en-US" sz="1800" dirty="0">
                <a:latin typeface="B Nazanin" panose="00000400000000000000" pitchFamily="2" charset="-78"/>
                <a:ea typeface="Calibri" panose="020F0502020204030204" pitchFamily="34" charset="0"/>
                <a:cs typeface="Arial" panose="020B0604020202020204" pitchFamily="34" charset="0"/>
              </a:rPr>
              <a:t> </a:t>
            </a:r>
            <a:r>
              <a:rPr lang="fa-IR" sz="1800" dirty="0">
                <a:latin typeface="B Nazanin" panose="00000400000000000000" pitchFamily="2" charset="-78"/>
                <a:ea typeface="Calibri" panose="020F0502020204030204" pitchFamily="34" charset="0"/>
              </a:rPr>
              <a:t> </a:t>
            </a:r>
            <a:r>
              <a:rPr lang="ar-SA" sz="1800" dirty="0">
                <a:latin typeface="Calibri" panose="020F0502020204030204" pitchFamily="34" charset="0"/>
                <a:ea typeface="Calibri" panose="020F0502020204030204" pitchFamily="34" charset="0"/>
                <a:cs typeface="B Nazanin" panose="00000400000000000000" pitchFamily="2" charset="-78"/>
              </a:rPr>
              <a:t>را می‌توان بر روی سیستم‌عامل‌های مختلف، مانند </a:t>
            </a:r>
            <a:r>
              <a:rPr lang="en-US" sz="1800" dirty="0">
                <a:latin typeface="Times New Roman" panose="02020603050405020304" pitchFamily="18" charset="0"/>
                <a:ea typeface="Calibri" panose="020F0502020204030204" pitchFamily="34" charset="0"/>
                <a:cs typeface="Arial" panose="020B0604020202020204" pitchFamily="34" charset="0"/>
              </a:rPr>
              <a:t>W</a:t>
            </a:r>
            <a:r>
              <a:rPr lang="en-US" sz="1800" cap="none" dirty="0">
                <a:latin typeface="Times New Roman" panose="02020603050405020304" pitchFamily="18" charset="0"/>
                <a:ea typeface="Calibri" panose="020F0502020204030204" pitchFamily="34" charset="0"/>
                <a:cs typeface="Arial" panose="020B0604020202020204" pitchFamily="34" charset="0"/>
              </a:rPr>
              <a:t>indows</a:t>
            </a:r>
            <a:r>
              <a:rPr lang="ar-SA"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cs typeface="Arial" panose="020B0604020202020204" pitchFamily="34" charset="0"/>
              </a:rPr>
              <a:t>L</a:t>
            </a:r>
            <a:r>
              <a:rPr lang="en-US" sz="1800" cap="none" dirty="0">
                <a:latin typeface="Times New Roman" panose="02020603050405020304" pitchFamily="18" charset="0"/>
                <a:ea typeface="Calibri" panose="020F0502020204030204" pitchFamily="34" charset="0"/>
                <a:cs typeface="Arial" panose="020B0604020202020204" pitchFamily="34" charset="0"/>
              </a:rPr>
              <a:t>inux</a:t>
            </a:r>
            <a:r>
              <a:rPr lang="ar-SA" sz="1800" dirty="0">
                <a:latin typeface="Calibri" panose="020F0502020204030204" pitchFamily="34" charset="0"/>
                <a:ea typeface="Calibri" panose="020F0502020204030204" pitchFamily="34" charset="0"/>
                <a:cs typeface="B Nazanin" panose="00000400000000000000" pitchFamily="2" charset="-78"/>
              </a:rPr>
              <a:t> و </a:t>
            </a:r>
            <a:r>
              <a:rPr lang="en-US" sz="1800" dirty="0">
                <a:latin typeface="Times New Roman" panose="02020603050405020304" pitchFamily="18" charset="0"/>
                <a:ea typeface="Calibri" panose="020F0502020204030204" pitchFamily="34" charset="0"/>
                <a:cs typeface="Arial" panose="020B0604020202020204" pitchFamily="34" charset="0"/>
              </a:rPr>
              <a:t>M</a:t>
            </a:r>
            <a:r>
              <a:rPr lang="en-US" sz="1800" cap="none" dirty="0">
                <a:latin typeface="Times New Roman" panose="02020603050405020304" pitchFamily="18" charset="0"/>
                <a:ea typeface="Calibri" panose="020F0502020204030204" pitchFamily="34" charset="0"/>
                <a:cs typeface="Arial" panose="020B0604020202020204" pitchFamily="34" charset="0"/>
              </a:rPr>
              <a:t>ac</a:t>
            </a:r>
            <a:r>
              <a:rPr lang="en-US" sz="1800" dirty="0">
                <a:latin typeface="Times New Roman" panose="02020603050405020304" pitchFamily="18" charset="0"/>
                <a:ea typeface="Calibri" panose="020F0502020204030204" pitchFamily="34" charset="0"/>
                <a:cs typeface="Arial" panose="020B0604020202020204" pitchFamily="34" charset="0"/>
              </a:rPr>
              <a:t> OS X</a:t>
            </a:r>
            <a:r>
              <a:rPr lang="ar-SA" sz="1800" dirty="0">
                <a:latin typeface="Calibri" panose="020F0502020204030204" pitchFamily="34" charset="0"/>
                <a:ea typeface="Calibri" panose="020F0502020204030204" pitchFamily="34" charset="0"/>
                <a:cs typeface="B Nazanin" panose="00000400000000000000" pitchFamily="2" charset="-78"/>
              </a:rPr>
              <a:t> اجرا کرد. این مفهوم باعث می شود قادر باشیم قطعه ای از یک نرم افزار را یک مرتبه بنویسیم و روی هر سیستم عامل یا سکوی سخت افزاری بدون نیاز به کامپایل مجدد یا تغییر چشمگیری اجرا کنیم.</a:t>
            </a:r>
            <a:r>
              <a:rPr lang="fa-IR" sz="1800" b="1" dirty="0">
                <a:effectLst/>
                <a:latin typeface="Calibri" panose="020F0502020204030204" pitchFamily="34" charset="0"/>
                <a:ea typeface="Calibri" panose="020F0502020204030204" pitchFamily="34" charset="0"/>
                <a:cs typeface="B Nazanin" panose="00000400000000000000" pitchFamily="2" charset="-78"/>
              </a:rPr>
              <a:t>)</a:t>
            </a:r>
          </a:p>
          <a:p>
            <a:pPr algn="just">
              <a:buFont typeface="Wingdings" panose="05000000000000000000" pitchFamily="2" charset="2"/>
              <a:buChar char="ü"/>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 با کارایی بالا </a:t>
            </a:r>
            <a:endParaRPr lang="fa-IR" sz="1800" b="1"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چندنخی</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امکان اجرای همزمان دو یا چند قسمت از یک برنامه را برای حداکثر استفاده از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CPU</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فراهم می</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buFont typeface="Wingdings" panose="05000000000000000000" pitchFamily="2" charset="2"/>
              <a:buChar char="ü"/>
            </a:pPr>
            <a:r>
              <a:rPr lang="ar-SA" sz="1800" b="1" dirty="0">
                <a:effectLst/>
                <a:latin typeface="Calibri" panose="020F0502020204030204" pitchFamily="34" charset="0"/>
                <a:ea typeface="Calibri" panose="020F0502020204030204" pitchFamily="34" charset="0"/>
                <a:cs typeface="B Nazanin" panose="00000400000000000000" pitchFamily="2" charset="-78"/>
              </a:rPr>
              <a:t>پویا</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این ویژگی به</a:t>
            </a:r>
            <a:r>
              <a:rPr lang="fa-IR" dirty="0">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توسعه‌دهندگان امکان می‌دهد تا بدون نیاز به کامپایل کامل مجدد، عناصر یک برنامه را به‌روزرسانی </a:t>
            </a:r>
            <a:r>
              <a:rPr lang="fa-IR" sz="1800" dirty="0">
                <a:effectLst/>
                <a:latin typeface="Calibri" panose="020F0502020204030204" pitchFamily="34" charset="0"/>
                <a:ea typeface="Calibri" panose="020F0502020204030204" pitchFamily="34" charset="0"/>
                <a:cs typeface="B Nazanin" panose="00000400000000000000" pitchFamily="2" charset="-78"/>
              </a:rPr>
              <a:t>کرده </a:t>
            </a:r>
            <a:r>
              <a:rPr lang="ar-SA" sz="1800" dirty="0">
                <a:effectLst/>
                <a:latin typeface="Calibri" panose="020F0502020204030204" pitchFamily="34" charset="0"/>
                <a:ea typeface="Calibri" panose="020F0502020204030204" pitchFamily="34" charset="0"/>
                <a:cs typeface="B Nazanin" panose="00000400000000000000" pitchFamily="2" charset="-78"/>
              </a:rPr>
              <a:t>و تغییر دهند</a:t>
            </a:r>
            <a:r>
              <a:rPr lang="fa-IR" sz="1800" dirty="0">
                <a:effectLst/>
                <a:latin typeface="Calibri" panose="020F0502020204030204" pitchFamily="34" charset="0"/>
                <a:ea typeface="Calibri" panose="020F0502020204030204" pitchFamily="34" charset="0"/>
                <a:cs typeface="B Nazanin" panose="00000400000000000000" pitchFamily="2" charset="-78"/>
              </a:rPr>
              <a:t> که</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این مشخصه خود </a:t>
            </a:r>
            <a:r>
              <a:rPr lang="ar-SA" sz="1800" dirty="0">
                <a:effectLst/>
                <a:latin typeface="Calibri" panose="020F0502020204030204" pitchFamily="34" charset="0"/>
                <a:ea typeface="Calibri" panose="020F0502020204030204" pitchFamily="34" charset="0"/>
                <a:cs typeface="B Nazanin" panose="00000400000000000000" pitchFamily="2" charset="-78"/>
              </a:rPr>
              <a:t>انعطاف‌پذیری</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بیشتری </a:t>
            </a:r>
            <a:r>
              <a:rPr lang="fa-IR" sz="1800" dirty="0">
                <a:effectLst/>
                <a:latin typeface="Calibri" panose="020F0502020204030204" pitchFamily="34" charset="0"/>
                <a:ea typeface="Calibri" panose="020F0502020204030204" pitchFamily="34" charset="0"/>
                <a:cs typeface="B Nazanin" panose="00000400000000000000" pitchFamily="2" charset="-78"/>
              </a:rPr>
              <a:t>را </a:t>
            </a:r>
            <a:r>
              <a:rPr lang="ar-SA" sz="1800" dirty="0">
                <a:effectLst/>
                <a:latin typeface="Calibri" panose="020F0502020204030204" pitchFamily="34" charset="0"/>
                <a:ea typeface="Calibri" panose="020F0502020204030204" pitchFamily="34" charset="0"/>
                <a:cs typeface="B Nazanin" panose="00000400000000000000" pitchFamily="2" charset="-78"/>
              </a:rPr>
              <a:t>در فرآیند کدنویسی ایجاد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p>
        </p:txBody>
      </p:sp>
      <p:sp>
        <p:nvSpPr>
          <p:cNvPr id="4" name="Slide Number Placeholder 3">
            <a:extLst>
              <a:ext uri="{FF2B5EF4-FFF2-40B4-BE49-F238E27FC236}">
                <a16:creationId xmlns:a16="http://schemas.microsoft.com/office/drawing/2014/main" id="{ED6E7BCE-7F3C-0A2E-AF15-3D528E7F76C0}"/>
              </a:ext>
            </a:extLst>
          </p:cNvPr>
          <p:cNvSpPr>
            <a:spLocks noGrp="1"/>
          </p:cNvSpPr>
          <p:nvPr>
            <p:ph type="sldNum" sz="quarter" idx="12"/>
          </p:nvPr>
        </p:nvSpPr>
        <p:spPr/>
        <p:txBody>
          <a:bodyPr/>
          <a:lstStyle/>
          <a:p>
            <a:fld id="{21C7DF5F-4BF1-494D-A836-53F226D76E52}" type="slidenum">
              <a:rPr lang="en-US" smtClean="0"/>
              <a:t>14</a:t>
            </a:fld>
            <a:endParaRPr lang="en-US"/>
          </a:p>
        </p:txBody>
      </p:sp>
    </p:spTree>
    <p:extLst>
      <p:ext uri="{BB962C8B-B14F-4D97-AF65-F5344CB8AC3E}">
        <p14:creationId xmlns:p14="http://schemas.microsoft.com/office/powerpoint/2010/main" val="10227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heel(1)">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74A7C-AB31-19DE-D29D-76074AEE57E7}"/>
              </a:ext>
            </a:extLst>
          </p:cNvPr>
          <p:cNvSpPr>
            <a:spLocks noGrp="1"/>
          </p:cNvSpPr>
          <p:nvPr>
            <p:ph idx="1"/>
          </p:nvPr>
        </p:nvSpPr>
        <p:spPr>
          <a:xfrm>
            <a:off x="284085" y="1083076"/>
            <a:ext cx="11540971" cy="5557421"/>
          </a:xfrm>
        </p:spPr>
        <p:txBody>
          <a:bodyPr/>
          <a:lstStyle/>
          <a:p>
            <a:pPr algn="just" rtl="1"/>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r>
              <a:rPr lang="fa-IR" sz="1800" dirty="0">
                <a:latin typeface="Calibri" panose="020F0502020204030204" pitchFamily="34" charset="0"/>
                <a:ea typeface="Calibri" panose="020F0502020204030204" pitchFamily="34" charset="0"/>
                <a:cs typeface="B Nazanin" panose="00000400000000000000" pitchFamily="2" charset="-78"/>
              </a:rPr>
              <a:t>توصیف</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یادشده </a:t>
            </a:r>
            <a:r>
              <a:rPr lang="ar-SA" sz="1800" dirty="0">
                <a:effectLst/>
                <a:latin typeface="Calibri" panose="020F0502020204030204" pitchFamily="34" charset="0"/>
                <a:ea typeface="Calibri" panose="020F0502020204030204" pitchFamily="34" charset="0"/>
                <a:cs typeface="B Nazanin" panose="00000400000000000000" pitchFamily="2" charset="-78"/>
              </a:rPr>
              <a:t>دلایل متعددی برای دانستن این که چرا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زبان برنامه‌نویسی مناسب جهت فراگیریست را پوشش می‌دهد.</a:t>
            </a:r>
            <a:r>
              <a:rPr lang="fa-IR" sz="1800" dirty="0">
                <a:effectLst/>
                <a:latin typeface="Calibri" panose="020F0502020204030204" pitchFamily="34" charset="0"/>
                <a:ea typeface="Calibri" panose="020F0502020204030204" pitchFamily="34" charset="0"/>
                <a:cs typeface="B Nazanin" panose="00000400000000000000" pitchFamily="2" charset="-78"/>
              </a:rPr>
              <a:t> به علاوه:</a:t>
            </a:r>
          </a:p>
          <a:p>
            <a:pPr marL="0" indent="0" algn="just" rtl="1">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شامل تعداد زیادی نرم‌افزار</a:t>
            </a:r>
            <a:r>
              <a:rPr lang="fa-IR" sz="1800" dirty="0">
                <a:effectLst/>
                <a:latin typeface="Calibri" panose="020F0502020204030204" pitchFamily="34" charset="0"/>
                <a:ea typeface="Calibri" panose="020F0502020204030204" pitchFamily="34" charset="0"/>
                <a:cs typeface="B Nazanin" panose="00000400000000000000" pitchFamily="2" charset="-78"/>
              </a:rPr>
              <a:t>های</a:t>
            </a:r>
            <a:r>
              <a:rPr lang="ar-SA" sz="1800" dirty="0">
                <a:effectLst/>
                <a:latin typeface="Calibri" panose="020F0502020204030204" pitchFamily="34" charset="0"/>
                <a:ea typeface="Calibri" panose="020F0502020204030204" pitchFamily="34" charset="0"/>
                <a:cs typeface="B Nazanin" panose="00000400000000000000" pitchFamily="2" charset="-78"/>
              </a:rPr>
              <a:t> از پیش نوشته‌شده </a:t>
            </a:r>
            <a:r>
              <a:rPr lang="fa-IR" sz="1800" dirty="0">
                <a:effectLst/>
                <a:latin typeface="Calibri" panose="020F0502020204030204" pitchFamily="34" charset="0"/>
                <a:ea typeface="Calibri" panose="020F0502020204030204" pitchFamily="34" charset="0"/>
                <a:cs typeface="B Nazanin" panose="00000400000000000000" pitchFamily="2" charset="-78"/>
              </a:rPr>
              <a:t>و </a:t>
            </a:r>
            <a:r>
              <a:rPr lang="ar-SA" sz="1800" dirty="0">
                <a:effectLst/>
                <a:latin typeface="Calibri" panose="020F0502020204030204" pitchFamily="34" charset="0"/>
                <a:ea typeface="Calibri" panose="020F0502020204030204" pitchFamily="34" charset="0"/>
                <a:cs typeface="B Nazanin" panose="00000400000000000000" pitchFamily="2" charset="-78"/>
              </a:rPr>
              <a:t>مرتبط با یکدیگر درون کتابخانه‌هاست. به عنوان مثال، اگر بخواهید برنامه‌ای بنویسید که به یک سایت بر اینترنت متصل می‌شود،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حاوی کتابخانه‌ایست که اتصال را برای شما ساده می‌کند.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ar-SA" sz="1800" dirty="0">
                <a:effectLst/>
                <a:latin typeface="Calibri" panose="020F0502020204030204" pitchFamily="34" charset="0"/>
                <a:ea typeface="Calibri" panose="020F0502020204030204" pitchFamily="34" charset="0"/>
                <a:cs typeface="B Nazanin" panose="00000400000000000000" pitchFamily="2" charset="-78"/>
              </a:rPr>
              <a:t>در میان بسیاری از </a:t>
            </a:r>
            <a:r>
              <a:rPr lang="fa-IR" sz="1800" dirty="0">
                <a:effectLst/>
                <a:latin typeface="Calibri" panose="020F0502020204030204" pitchFamily="34" charset="0"/>
                <a:ea typeface="Calibri" panose="020F0502020204030204" pitchFamily="34" charset="0"/>
                <a:cs typeface="B Nazanin" panose="00000400000000000000" pitchFamily="2" charset="-78"/>
              </a:rPr>
              <a:t>ویژگی‌ها</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شامل کتابخانه‌هایی برای ترسیم واسط‌های گرافیکی کاربری </a:t>
            </a:r>
            <a:r>
              <a:rPr lang="en-US" sz="1800" dirty="0">
                <a:effectLst/>
                <a:latin typeface="Times New Roman" panose="02020603050405020304" pitchFamily="18" charset="0"/>
                <a:ea typeface="Calibri" panose="020F0502020204030204" pitchFamily="34" charset="0"/>
                <a:cs typeface="Arial" panose="020B0604020202020204" pitchFamily="34" charset="0"/>
              </a:rPr>
              <a:t>(GUI)</a:t>
            </a:r>
            <a:r>
              <a:rPr lang="ar-SA" sz="1800" dirty="0">
                <a:effectLst/>
                <a:latin typeface="Calibri" panose="020F0502020204030204" pitchFamily="34" charset="0"/>
                <a:ea typeface="Calibri" panose="020F0502020204030204" pitchFamily="34" charset="0"/>
                <a:cs typeface="B Nazanin" panose="00000400000000000000" pitchFamily="2" charset="-78"/>
              </a:rPr>
              <a:t>، بازیابی داده‌ها از پایگاه‌های داده و انجام محاسبات پیچیده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ریاضی است. مجموع این کتابخانه‌ها </a:t>
            </a:r>
            <a:r>
              <a:rPr lang="ar-SA" sz="1800" i="1" dirty="0">
                <a:effectLst/>
                <a:latin typeface="Calibri" panose="020F0502020204030204" pitchFamily="34" charset="0"/>
                <a:ea typeface="Calibri" panose="020F0502020204030204" pitchFamily="34" charset="0"/>
                <a:cs typeface="B Nazanin" panose="00000400000000000000" pitchFamily="2" charset="-78"/>
              </a:rPr>
              <a:t>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یا</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Times New Roman" panose="02020603050405020304" pitchFamily="18" charset="0"/>
                <a:ea typeface="Calibri" panose="020F0502020204030204" pitchFamily="34" charset="0"/>
                <a:cs typeface="Arial" panose="020B0604020202020204" pitchFamily="34" charset="0"/>
              </a:rPr>
              <a:t> API</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نامیده می‌شوند.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ar-SA" sz="1800" dirty="0">
                <a:effectLst/>
                <a:latin typeface="Calibri" panose="020F0502020204030204" pitchFamily="34" charset="0"/>
                <a:ea typeface="Calibri" panose="020F0502020204030204" pitchFamily="34" charset="0"/>
                <a:cs typeface="B Nazanin" panose="00000400000000000000" pitchFamily="2" charset="-78"/>
              </a:rPr>
              <a:t>غنی بودن 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عامل بسیار مهم در ظهور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عنوان یک زبان محبوب بوده است. کتابخانه‌های کلاسی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در نسخه‌ها</a:t>
            </a:r>
            <a:r>
              <a:rPr lang="fa-IR" sz="1800" dirty="0">
                <a:effectLst/>
                <a:latin typeface="Calibri" panose="020F0502020204030204" pitchFamily="34" charset="0"/>
                <a:ea typeface="Calibri" panose="020F0502020204030204" pitchFamily="34" charset="0"/>
                <a:cs typeface="B Nazanin" panose="00000400000000000000" pitchFamily="2" charset="-78"/>
              </a:rPr>
              <a:t>ی اخیر</a:t>
            </a:r>
            <a:r>
              <a:rPr lang="ar-SA" sz="1800" dirty="0">
                <a:effectLst/>
                <a:latin typeface="Calibri" panose="020F0502020204030204" pitchFamily="34" charset="0"/>
                <a:ea typeface="Calibri" panose="020F0502020204030204" pitchFamily="34" charset="0"/>
                <a:cs typeface="B Nazanin" panose="00000400000000000000" pitchFamily="2" charset="-78"/>
              </a:rPr>
              <a:t> شامل بیش از 6000 ورودی </a:t>
            </a:r>
            <a:r>
              <a:rPr lang="fa-IR" sz="1800" dirty="0">
                <a:effectLst/>
                <a:latin typeface="Calibri" panose="020F0502020204030204" pitchFamily="34" charset="0"/>
                <a:ea typeface="Calibri" panose="020F0502020204030204" pitchFamily="34" charset="0"/>
                <a:cs typeface="B Nazanin" panose="00000400000000000000" pitchFamily="2" charset="-78"/>
              </a:rPr>
              <a:t>بوده‌اند</a:t>
            </a:r>
            <a:r>
              <a:rPr lang="ar-SA"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D036E19-DA5F-312D-6F52-104601157D70}"/>
              </a:ext>
            </a:extLst>
          </p:cNvPr>
          <p:cNvSpPr>
            <a:spLocks noGrp="1"/>
          </p:cNvSpPr>
          <p:nvPr>
            <p:ph type="sldNum" sz="quarter" idx="12"/>
          </p:nvPr>
        </p:nvSpPr>
        <p:spPr/>
        <p:txBody>
          <a:bodyPr/>
          <a:lstStyle/>
          <a:p>
            <a:fld id="{21C7DF5F-4BF1-494D-A836-53F226D76E52}" type="slidenum">
              <a:rPr lang="en-US" smtClean="0"/>
              <a:t>15</a:t>
            </a:fld>
            <a:endParaRPr lang="en-US"/>
          </a:p>
        </p:txBody>
      </p:sp>
      <p:sp>
        <p:nvSpPr>
          <p:cNvPr id="7" name="Title 1">
            <a:extLst>
              <a:ext uri="{FF2B5EF4-FFF2-40B4-BE49-F238E27FC236}">
                <a16:creationId xmlns:a16="http://schemas.microsoft.com/office/drawing/2014/main" id="{43668D4E-214E-B914-B122-60AADEE01747}"/>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Tree>
    <p:extLst>
      <p:ext uri="{BB962C8B-B14F-4D97-AF65-F5344CB8AC3E}">
        <p14:creationId xmlns:p14="http://schemas.microsoft.com/office/powerpoint/2010/main" val="313346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BA626-CBB1-292B-6F14-1F903B161FC7}"/>
              </a:ext>
            </a:extLst>
          </p:cNvPr>
          <p:cNvSpPr>
            <a:spLocks noGrp="1"/>
          </p:cNvSpPr>
          <p:nvPr>
            <p:ph idx="1"/>
          </p:nvPr>
        </p:nvSpPr>
        <p:spPr>
          <a:xfrm>
            <a:off x="264419" y="1109709"/>
            <a:ext cx="11089381" cy="5611766"/>
          </a:xfrm>
        </p:spPr>
        <p:txBody>
          <a:bodyPr/>
          <a:lstStyle/>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یک جامعه‌ی برنامه‌نویسی پر جنب‌وجوش دارد. مستندات و آموزش‌های برخط گسترده‌ای برای کمک به برنامه‌نویسان در یادگیری مهارت‌های جدید در دسترس هستند. بسیاری از این اسناد، از جمله یک مرجع گسترده به کتابخانه‌های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نام مشخصات </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توسط </a:t>
            </a:r>
            <a:r>
              <a:rPr lang="en-US" sz="1800" dirty="0">
                <a:effectLst/>
                <a:latin typeface="Times New Roman" panose="02020603050405020304" pitchFamily="18" charset="0"/>
                <a:ea typeface="Calibri" panose="020F0502020204030204" pitchFamily="34" charset="0"/>
                <a:cs typeface="Arial" panose="020B0604020202020204" pitchFamily="34" charset="0"/>
              </a:rPr>
              <a:t>O</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racle</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نوشته شده‌اند.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طور گسترده‌ای برای برنامه‌های تحقیقاتی و تجاری استفاده می‌شود، که با توجه به این موضوع امروزه مشاغل زیادی در حوزه‌ی برنامه‌نویسی برای </a:t>
            </a:r>
            <a:r>
              <a:rPr lang="fa-IR" sz="1800" dirty="0">
                <a:effectLst/>
                <a:latin typeface="Calibri" panose="020F0502020204030204" pitchFamily="34" charset="0"/>
                <a:ea typeface="Calibri" panose="020F0502020204030204" pitchFamily="34" charset="0"/>
                <a:cs typeface="B Nazanin" panose="00000400000000000000" pitchFamily="2" charset="-78"/>
              </a:rPr>
              <a:t>کاربران</a:t>
            </a:r>
            <a:r>
              <a:rPr lang="ar-SA" sz="1800" dirty="0">
                <a:effectLst/>
                <a:latin typeface="Calibri" panose="020F0502020204030204" pitchFamily="34" charset="0"/>
                <a:ea typeface="Calibri" panose="020F0502020204030204" pitchFamily="34" charset="0"/>
                <a:cs typeface="B Nazanin" panose="00000400000000000000" pitchFamily="2" charset="-78"/>
              </a:rPr>
              <a:t> ماهر</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در بازارکار وجود دارد</a:t>
            </a:r>
            <a:r>
              <a:rPr lang="ar-SA" sz="1800" b="1" dirty="0">
                <a:effectLst/>
                <a:latin typeface="Calibri" panose="020F0502020204030204" pitchFamily="34" charset="0"/>
                <a:ea typeface="Calibri" panose="020F0502020204030204" pitchFamily="34" charset="0"/>
                <a:cs typeface="B Nazanin" panose="00000400000000000000" pitchFamily="2" charset="-78"/>
              </a:rPr>
              <a:t>.</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just" rtl="1">
              <a:lnSpc>
                <a:spcPct val="107000"/>
              </a:lnSpc>
              <a:spcAft>
                <a:spcPts val="800"/>
              </a:spcAft>
            </a:pPr>
            <a:endParaRPr lang="en-US" dirty="0"/>
          </a:p>
        </p:txBody>
      </p:sp>
      <p:sp>
        <p:nvSpPr>
          <p:cNvPr id="4" name="Slide Number Placeholder 3">
            <a:extLst>
              <a:ext uri="{FF2B5EF4-FFF2-40B4-BE49-F238E27FC236}">
                <a16:creationId xmlns:a16="http://schemas.microsoft.com/office/drawing/2014/main" id="{B8341229-8615-7052-8AA3-6D0A07D44CD4}"/>
              </a:ext>
            </a:extLst>
          </p:cNvPr>
          <p:cNvSpPr>
            <a:spLocks noGrp="1"/>
          </p:cNvSpPr>
          <p:nvPr>
            <p:ph type="sldNum" sz="quarter" idx="12"/>
          </p:nvPr>
        </p:nvSpPr>
        <p:spPr/>
        <p:txBody>
          <a:bodyPr/>
          <a:lstStyle/>
          <a:p>
            <a:fld id="{21C7DF5F-4BF1-494D-A836-53F226D76E52}" type="slidenum">
              <a:rPr lang="en-US" smtClean="0"/>
              <a:t>16</a:t>
            </a:fld>
            <a:endParaRPr lang="en-US"/>
          </a:p>
        </p:txBody>
      </p:sp>
      <p:sp>
        <p:nvSpPr>
          <p:cNvPr id="7" name="Title 1">
            <a:extLst>
              <a:ext uri="{FF2B5EF4-FFF2-40B4-BE49-F238E27FC236}">
                <a16:creationId xmlns:a16="http://schemas.microsoft.com/office/drawing/2014/main" id="{AAE2A38D-38D9-F49A-D918-9506BC1031A1}"/>
              </a:ext>
            </a:extLst>
          </p:cNvPr>
          <p:cNvSpPr>
            <a:spLocks noGrp="1"/>
          </p:cNvSpPr>
          <p:nvPr>
            <p:ph type="title"/>
          </p:nvPr>
        </p:nvSpPr>
        <p:spPr>
          <a:xfrm>
            <a:off x="1640156" y="1038688"/>
            <a:ext cx="8911687" cy="526742"/>
          </a:xfrm>
        </p:spPr>
        <p:txBody>
          <a:bodyPr>
            <a:normAutofit fontScale="90000"/>
          </a:bodyPr>
          <a:lstStyle/>
          <a:p>
            <a:pPr algn="ctr" rtl="1"/>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چرا </a:t>
            </a:r>
            <a:r>
              <a:rPr lang="en-US" b="1" dirty="0">
                <a:solidFill>
                  <a:srgbClr val="0070C0"/>
                </a:solidFill>
                <a:effectLst/>
                <a:latin typeface="Times New Roman" panose="02020603050405020304" pitchFamily="18" charset="0"/>
                <a:ea typeface="Calibri" panose="020F0502020204030204" pitchFamily="34" charset="0"/>
                <a:cs typeface="2  Titr" panose="00000700000000000000" pitchFamily="2" charset="-78"/>
              </a:rPr>
              <a:t>Java</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Tree>
    <p:extLst>
      <p:ext uri="{BB962C8B-B14F-4D97-AF65-F5344CB8AC3E}">
        <p14:creationId xmlns:p14="http://schemas.microsoft.com/office/powerpoint/2010/main" val="48859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anim calcmode="lin" valueType="num">
                                      <p:cBhvr>
                                        <p:cTn id="1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4D80-7C48-D2C2-3271-8B9466CA996D}"/>
              </a:ext>
            </a:extLst>
          </p:cNvPr>
          <p:cNvSpPr>
            <a:spLocks noGrp="1"/>
          </p:cNvSpPr>
          <p:nvPr>
            <p:ph type="title"/>
          </p:nvPr>
        </p:nvSpPr>
        <p:spPr>
          <a:xfrm>
            <a:off x="531812" y="485977"/>
            <a:ext cx="11486374" cy="570711"/>
          </a:xfrm>
        </p:spPr>
        <p:txBody>
          <a:bodyPr>
            <a:normAutofit fontScale="90000"/>
          </a:bodyPr>
          <a:lstStyle/>
          <a:p>
            <a:pPr algn="ctr" rtl="1"/>
            <a:r>
              <a:rPr lang="fa-IR" sz="4000" b="1" dirty="0">
                <a:solidFill>
                  <a:srgbClr val="0070C0"/>
                </a:solidFill>
                <a:cs typeface="2  Titr" panose="00000700000000000000" pitchFamily="2" charset="-78"/>
              </a:rPr>
              <a:t>آخرین رتبه بندی </a:t>
            </a:r>
            <a:r>
              <a:rPr lang="en-US" sz="4000" b="1" i="0" dirty="0">
                <a:solidFill>
                  <a:srgbClr val="0070C0"/>
                </a:solidFill>
                <a:effectLst/>
                <a:latin typeface="Times New Roman" panose="02020603050405020304" pitchFamily="18" charset="0"/>
                <a:cs typeface="Times New Roman" panose="02020603050405020304" pitchFamily="18" charset="0"/>
              </a:rPr>
              <a:t>Java</a:t>
            </a:r>
            <a:r>
              <a:rPr lang="fa-IR" sz="4000" b="1" dirty="0">
                <a:solidFill>
                  <a:srgbClr val="0070C0"/>
                </a:solidFill>
                <a:cs typeface="2  Titr" panose="00000700000000000000" pitchFamily="2" charset="-78"/>
              </a:rPr>
              <a:t> طبق شاخص </a:t>
            </a:r>
            <a:r>
              <a:rPr lang="en-US" sz="4000" b="1" i="0" dirty="0" err="1">
                <a:solidFill>
                  <a:srgbClr val="0070C0"/>
                </a:solidFill>
                <a:effectLst/>
                <a:latin typeface="Times New Roman" panose="02020603050405020304" pitchFamily="18" charset="0"/>
                <a:cs typeface="Times New Roman" panose="02020603050405020304" pitchFamily="18" charset="0"/>
              </a:rPr>
              <a:t>T</a:t>
            </a:r>
            <a:r>
              <a:rPr lang="en-US" sz="4000" b="1" i="0" cap="none" dirty="0" err="1">
                <a:solidFill>
                  <a:srgbClr val="0070C0"/>
                </a:solidFill>
                <a:effectLst/>
                <a:latin typeface="Times New Roman" panose="02020603050405020304" pitchFamily="18" charset="0"/>
                <a:cs typeface="Times New Roman" panose="02020603050405020304" pitchFamily="18" charset="0"/>
              </a:rPr>
              <a:t>iobe</a:t>
            </a:r>
            <a:r>
              <a:rPr lang="en-US" sz="4000" b="1" i="0" dirty="0">
                <a:solidFill>
                  <a:srgbClr val="0070C0"/>
                </a:solidFill>
                <a:effectLst/>
                <a:latin typeface="Times New Roman" panose="02020603050405020304" pitchFamily="18" charset="0"/>
                <a:cs typeface="Times New Roman" panose="02020603050405020304" pitchFamily="18" charset="0"/>
              </a:rPr>
              <a:t> I</a:t>
            </a:r>
            <a:r>
              <a:rPr lang="en-US" sz="4000" b="1" i="0" cap="none" dirty="0">
                <a:solidFill>
                  <a:srgbClr val="0070C0"/>
                </a:solidFill>
                <a:effectLst/>
                <a:latin typeface="Times New Roman" panose="02020603050405020304" pitchFamily="18" charset="0"/>
                <a:cs typeface="Times New Roman" panose="02020603050405020304" pitchFamily="18" charset="0"/>
              </a:rPr>
              <a:t>ndex</a:t>
            </a:r>
            <a:r>
              <a:rPr lang="fa-IR" sz="4000" b="1" i="0" dirty="0">
                <a:solidFill>
                  <a:srgbClr val="0070C0"/>
                </a:solidFill>
                <a:effectLst/>
                <a:latin typeface="Times New Roman" panose="02020603050405020304" pitchFamily="18" charset="0"/>
                <a:cs typeface="Times New Roman" panose="02020603050405020304" pitchFamily="18" charset="0"/>
              </a:rPr>
              <a:t> </a:t>
            </a:r>
            <a:r>
              <a:rPr lang="fa-IR" sz="4000" b="1" i="0" dirty="0">
                <a:solidFill>
                  <a:srgbClr val="0070C0"/>
                </a:solidFill>
                <a:effectLst/>
                <a:latin typeface="Titillium Web" panose="020B0604020202020204" pitchFamily="2" charset="0"/>
                <a:cs typeface="2  Titr" panose="00000700000000000000" pitchFamily="2" charset="-78"/>
              </a:rPr>
              <a:t>(فوریه 2025)</a:t>
            </a:r>
            <a:br>
              <a:rPr lang="en-US" b="1" i="0" dirty="0">
                <a:solidFill>
                  <a:srgbClr val="0070C0"/>
                </a:solidFill>
                <a:effectLst/>
                <a:latin typeface="Titillium Web" panose="020B0604020202020204" pitchFamily="2" charset="0"/>
                <a:cs typeface="2  Titr" panose="00000700000000000000" pitchFamily="2" charset="-78"/>
              </a:rPr>
            </a:br>
            <a:r>
              <a:rPr lang="en-US" sz="1600" b="1" i="0" cap="none" dirty="0">
                <a:solidFill>
                  <a:srgbClr val="0070C0"/>
                </a:solidFill>
                <a:effectLst/>
                <a:latin typeface="Goudy Old Style" panose="02020502050305020303" pitchFamily="18" charset="0"/>
                <a:cs typeface="2  Titr" panose="00000700000000000000" pitchFamily="2" charset="-78"/>
                <a:hlinkClick r:id="rId2">
                  <a:extLst>
                    <a:ext uri="{A12FA001-AC4F-418D-AE19-62706E023703}">
                      <ahyp:hlinkClr xmlns:ahyp="http://schemas.microsoft.com/office/drawing/2018/hyperlinkcolor" val="tx"/>
                    </a:ext>
                  </a:extLst>
                </a:hlinkClick>
              </a:rPr>
              <a:t>https://www.tiobe.com/tiobe-index</a:t>
            </a:r>
            <a:br>
              <a:rPr lang="fa-IR" sz="1600" b="1" i="0" dirty="0">
                <a:solidFill>
                  <a:srgbClr val="0070C0"/>
                </a:solidFill>
                <a:effectLst/>
                <a:latin typeface="Goudy Old Style" panose="02020502050305020303" pitchFamily="18" charset="0"/>
                <a:cs typeface="2  Titr" panose="00000700000000000000" pitchFamily="2" charset="-78"/>
              </a:rPr>
            </a:br>
            <a:br>
              <a:rPr lang="en-US" sz="1600" b="1" i="0" dirty="0">
                <a:solidFill>
                  <a:srgbClr val="0070C0"/>
                </a:solidFill>
                <a:effectLst/>
                <a:latin typeface="Goudy Old Style" panose="02020502050305020303" pitchFamily="18" charset="0"/>
                <a:cs typeface="2  Titr" panose="00000700000000000000" pitchFamily="2" charset="-78"/>
              </a:rPr>
            </a:br>
            <a:endParaRPr lang="en-US" b="1" dirty="0">
              <a:solidFill>
                <a:srgbClr val="0070C0"/>
              </a:solidFill>
              <a:latin typeface="Goudy Old Style" panose="02020502050305020303" pitchFamily="18" charset="0"/>
              <a:cs typeface="2  Titr" panose="00000700000000000000" pitchFamily="2" charset="-78"/>
            </a:endParaRPr>
          </a:p>
        </p:txBody>
      </p:sp>
      <p:pic>
        <p:nvPicPr>
          <p:cNvPr id="5" name="Content Placeholder 4">
            <a:extLst>
              <a:ext uri="{FF2B5EF4-FFF2-40B4-BE49-F238E27FC236}">
                <a16:creationId xmlns:a16="http://schemas.microsoft.com/office/drawing/2014/main" id="{167D48F7-452A-8DB0-BB01-5CDED05785A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65087" y="997242"/>
            <a:ext cx="8861826" cy="5860758"/>
          </a:xfrm>
        </p:spPr>
      </p:pic>
      <p:sp>
        <p:nvSpPr>
          <p:cNvPr id="6" name="Slide Number Placeholder 5">
            <a:extLst>
              <a:ext uri="{FF2B5EF4-FFF2-40B4-BE49-F238E27FC236}">
                <a16:creationId xmlns:a16="http://schemas.microsoft.com/office/drawing/2014/main" id="{B07A67A0-5066-F6A0-281F-4507EE223EF2}"/>
              </a:ext>
            </a:extLst>
          </p:cNvPr>
          <p:cNvSpPr>
            <a:spLocks noGrp="1"/>
          </p:cNvSpPr>
          <p:nvPr>
            <p:ph type="sldNum" sz="quarter" idx="12"/>
          </p:nvPr>
        </p:nvSpPr>
        <p:spPr/>
        <p:txBody>
          <a:bodyPr/>
          <a:lstStyle/>
          <a:p>
            <a:fld id="{21C7DF5F-4BF1-494D-A836-53F226D76E52}" type="slidenum">
              <a:rPr lang="en-US" smtClean="0"/>
              <a:t>17</a:t>
            </a:fld>
            <a:endParaRPr lang="en-US"/>
          </a:p>
        </p:txBody>
      </p:sp>
      <p:sp>
        <p:nvSpPr>
          <p:cNvPr id="3" name="Arrow: Right 2">
            <a:extLst>
              <a:ext uri="{FF2B5EF4-FFF2-40B4-BE49-F238E27FC236}">
                <a16:creationId xmlns:a16="http://schemas.microsoft.com/office/drawing/2014/main" id="{9BF30863-5D95-CCEB-4219-55E62C223AC8}"/>
              </a:ext>
            </a:extLst>
          </p:cNvPr>
          <p:cNvSpPr/>
          <p:nvPr/>
        </p:nvSpPr>
        <p:spPr>
          <a:xfrm>
            <a:off x="3187083" y="237033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4" name="Arrow: Right 3">
            <a:extLst>
              <a:ext uri="{FF2B5EF4-FFF2-40B4-BE49-F238E27FC236}">
                <a16:creationId xmlns:a16="http://schemas.microsoft.com/office/drawing/2014/main" id="{88D892C5-A8E2-8710-D71C-FAAA3CB0634B}"/>
              </a:ext>
            </a:extLst>
          </p:cNvPr>
          <p:cNvSpPr/>
          <p:nvPr/>
        </p:nvSpPr>
        <p:spPr>
          <a:xfrm>
            <a:off x="856673" y="2092687"/>
            <a:ext cx="688759" cy="300510"/>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01589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817A-685A-2A1C-3DCC-1DD2A873E6E9}"/>
              </a:ext>
            </a:extLst>
          </p:cNvPr>
          <p:cNvSpPr>
            <a:spLocks noGrp="1"/>
          </p:cNvSpPr>
          <p:nvPr>
            <p:ph type="title"/>
          </p:nvPr>
        </p:nvSpPr>
        <p:spPr>
          <a:xfrm>
            <a:off x="1944855" y="294984"/>
            <a:ext cx="8911687" cy="1280890"/>
          </a:xfrm>
        </p:spPr>
        <p:txBody>
          <a:bodyPr/>
          <a:lstStyle/>
          <a:p>
            <a:pPr algn="ctr" rtl="1"/>
            <a:r>
              <a:rPr lang="fa-IR" b="1" dirty="0">
                <a:solidFill>
                  <a:srgbClr val="0070C0"/>
                </a:solidFill>
                <a:latin typeface="Calibri" panose="020F0502020204030204" pitchFamily="34" charset="0"/>
                <a:ea typeface="Calibri" panose="020F0502020204030204" pitchFamily="34" charset="0"/>
                <a:cs typeface="2  Titr" panose="00000700000000000000" pitchFamily="2" charset="-78"/>
              </a:rPr>
              <a:t>فرایند برنامه‌نویسی</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6F55C347-9AEC-DBCF-3566-B18AE39FE029}"/>
              </a:ext>
            </a:extLst>
          </p:cNvPr>
          <p:cNvSpPr>
            <a:spLocks noGrp="1"/>
          </p:cNvSpPr>
          <p:nvPr>
            <p:ph idx="1"/>
          </p:nvPr>
        </p:nvSpPr>
        <p:spPr>
          <a:xfrm>
            <a:off x="338830" y="966209"/>
            <a:ext cx="11514339" cy="5961064"/>
          </a:xfrm>
        </p:spPr>
        <p:txBody>
          <a:bodyPr>
            <a:normAutofit/>
          </a:bodyPr>
          <a:lstStyle/>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کلمه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کد اجزای یک برنامه یا عمل برنامه‌نویسی را توصیف می‌کند. وقتی برنامه‌ای نوشته می‌شود، دستورالعمل‌های موجود در </a:t>
            </a:r>
            <a:r>
              <a:rPr lang="fa-IR" sz="1800" dirty="0">
                <a:effectLst/>
                <a:latin typeface="Calibri" panose="020F0502020204030204" pitchFamily="34" charset="0"/>
                <a:ea typeface="Calibri" panose="020F0502020204030204" pitchFamily="34" charset="0"/>
                <a:cs typeface="B Nazanin" panose="00000400000000000000" pitchFamily="2" charset="-78"/>
              </a:rPr>
              <a:t>یک برنامه که به درستی نوشته شده‌اند</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قابلیت</a:t>
            </a:r>
            <a:r>
              <a:rPr lang="ar-SA" sz="1800" dirty="0">
                <a:effectLst/>
                <a:latin typeface="Calibri" panose="020F0502020204030204" pitchFamily="34" charset="0"/>
                <a:ea typeface="Calibri" panose="020F0502020204030204" pitchFamily="34" charset="0"/>
                <a:cs typeface="B Nazanin" panose="00000400000000000000" pitchFamily="2" charset="-78"/>
              </a:rPr>
              <a:t> اجرا </a:t>
            </a:r>
            <a:r>
              <a:rPr lang="fa-IR" sz="1800" dirty="0">
                <a:effectLst/>
                <a:latin typeface="Calibri" panose="020F0502020204030204" pitchFamily="34" charset="0"/>
                <a:ea typeface="Calibri" panose="020F0502020204030204" pitchFamily="34" charset="0"/>
                <a:cs typeface="B Nazanin" panose="00000400000000000000" pitchFamily="2" charset="-78"/>
              </a:rPr>
              <a:t>شدن دارند</a:t>
            </a:r>
            <a:r>
              <a:rPr lang="ar-SA" sz="1800" dirty="0">
                <a:effectLst/>
                <a:latin typeface="Calibri" panose="020F0502020204030204" pitchFamily="34" charset="0"/>
                <a:ea typeface="Calibri" panose="020F0502020204030204" pitchFamily="34" charset="0"/>
                <a:cs typeface="B Nazanin" panose="00000400000000000000" pitchFamily="2" charset="-78"/>
              </a:rPr>
              <a:t>. یک برنامه‌ی کامپیوتری در درون کامپیوتر به عنوان یک سری اعداد دودویی که به نام زبان ماشین شناخته می‌شوند ذخیره می‌شود.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 در بدو پیدایش رایانه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های دیجیتال، برنامه‌نویسان اعداد اینچنینی را مستقیماً وارد کامپیوتر می‌کردند که روشی خسته‌کننده و گیج‌کننده برای برنامه‌نویسی یک کامپیوتر بود و انواع سازوکارها تاکنون برای ساده‌سازی این فرآیند ابداع گشته‌اند.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 امروزه غالبا برنامه‌نویس‌ها برنامه‌های خود را در قالب آن‌چه که به عنوان زبان‌های برنامه‌نویسی سطح بالا شناخته می‌شوند می‌نویسند. چنین برنامه‌هایی را نمی‌توان مستقیماً روی رایانه اجرا کرد. بلکه بایستی ابتدا توسط یک برنامه‌ی خاص به شکل دیگری ترجمه شوند.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B7208C-0AA9-7A55-C2ED-288493F8B782}"/>
              </a:ext>
            </a:extLst>
          </p:cNvPr>
          <p:cNvSpPr>
            <a:spLocks noGrp="1"/>
          </p:cNvSpPr>
          <p:nvPr>
            <p:ph type="sldNum" sz="quarter" idx="12"/>
          </p:nvPr>
        </p:nvSpPr>
        <p:spPr/>
        <p:txBody>
          <a:bodyPr/>
          <a:lstStyle/>
          <a:p>
            <a:fld id="{21C7DF5F-4BF1-494D-A836-53F226D76E52}" type="slidenum">
              <a:rPr lang="en-US" smtClean="0"/>
              <a:t>18</a:t>
            </a:fld>
            <a:endParaRPr lang="en-US"/>
          </a:p>
        </p:txBody>
      </p:sp>
    </p:spTree>
    <p:extLst>
      <p:ext uri="{BB962C8B-B14F-4D97-AF65-F5344CB8AC3E}">
        <p14:creationId xmlns:p14="http://schemas.microsoft.com/office/powerpoint/2010/main" val="25962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E817A-685A-2A1C-3DCC-1DD2A873E6E9}"/>
              </a:ext>
            </a:extLst>
          </p:cNvPr>
          <p:cNvSpPr>
            <a:spLocks noGrp="1"/>
          </p:cNvSpPr>
          <p:nvPr>
            <p:ph type="title"/>
          </p:nvPr>
        </p:nvSpPr>
        <p:spPr>
          <a:xfrm>
            <a:off x="1944855" y="294984"/>
            <a:ext cx="8911687" cy="1280890"/>
          </a:xfrm>
        </p:spPr>
        <p:txBody>
          <a:bodyPr/>
          <a:lstStyle/>
          <a:p>
            <a:pPr algn="ctr" rtl="1"/>
            <a:r>
              <a:rPr lang="fa-IR" b="1" dirty="0">
                <a:solidFill>
                  <a:srgbClr val="0070C0"/>
                </a:solidFill>
                <a:latin typeface="Calibri" panose="020F0502020204030204" pitchFamily="34" charset="0"/>
                <a:ea typeface="Calibri" panose="020F0502020204030204" pitchFamily="34" charset="0"/>
                <a:cs typeface="2  Titr" panose="00000700000000000000" pitchFamily="2" charset="-78"/>
              </a:rPr>
              <a:t>کامپایلر</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6F55C347-9AEC-DBCF-3566-B18AE39FE029}"/>
              </a:ext>
            </a:extLst>
          </p:cNvPr>
          <p:cNvSpPr>
            <a:spLocks noGrp="1"/>
          </p:cNvSpPr>
          <p:nvPr>
            <p:ph idx="1"/>
          </p:nvPr>
        </p:nvSpPr>
        <p:spPr>
          <a:xfrm>
            <a:off x="338830" y="966209"/>
            <a:ext cx="11514339" cy="5961064"/>
          </a:xfrm>
        </p:spPr>
        <p:txBody>
          <a:bodyPr>
            <a:normAutofit lnSpcReduction="10000"/>
          </a:bodyPr>
          <a:lstStyle/>
          <a:p>
            <a:pPr algn="just">
              <a:lnSpc>
                <a:spcPct val="107000"/>
              </a:lnSpc>
              <a:spcAft>
                <a:spcPts val="800"/>
              </a:spcAft>
            </a:pPr>
            <a:r>
              <a:rPr lang="ar-SA" sz="1800" b="1" i="1" dirty="0">
                <a:effectLst/>
                <a:latin typeface="Calibri" panose="020F0502020204030204" pitchFamily="34" charset="0"/>
                <a:ea typeface="Calibri" panose="020F0502020204030204" pitchFamily="34" charset="0"/>
                <a:cs typeface="B Nazanin" panose="00000400000000000000" pitchFamily="2" charset="-78"/>
              </a:rPr>
              <a:t>کامپایلر</a:t>
            </a:r>
            <a:r>
              <a:rPr lang="ar-SA" sz="1800" b="1"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برنامه‌ایست که یک برنامه‌ی کامپیوتری نوشته‌شده به یک زبان را به یک برنامه‌ی معادل در زبان دیگر ترجمه می‌کند (اغلب، اما نه همیشه، ترجمه از یک زبان سطح بالا به زبان ماشین صورت می‌پذیرد).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کامپایلری که مستقیماً به پایین‌ترین سطح ممکن (زبان ماشین مادری کامپیوتر) ترجمه می‌کند برنامه</a:t>
            </a:r>
            <a:r>
              <a:rPr lang="fa-IR"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ای ایجاد می‌کند که می‌تواند مستقیماً بر روی رایانه اجرا شود که</a:t>
            </a:r>
            <a:r>
              <a:rPr lang="fa-IR" sz="1800" dirty="0">
                <a:effectLst/>
                <a:latin typeface="Calibri" panose="020F0502020204030204" pitchFamily="34" charset="0"/>
                <a:ea typeface="Calibri" panose="020F0502020204030204" pitchFamily="34" charset="0"/>
                <a:cs typeface="B Nazanin" panose="00000400000000000000" pitchFamily="2" charset="-78"/>
              </a:rPr>
              <a:t> به آن </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i="1" dirty="0">
                <a:effectLst/>
                <a:latin typeface="Calibri" panose="020F0502020204030204" pitchFamily="34" charset="0"/>
                <a:ea typeface="Calibri" panose="020F0502020204030204" pitchFamily="34" charset="0"/>
                <a:cs typeface="B Nazanin" panose="00000400000000000000" pitchFamily="2" charset="-78"/>
              </a:rPr>
              <a:t>اجرایی</a:t>
            </a:r>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en-US" sz="1800" cap="none" dirty="0">
                <a:effectLst/>
                <a:latin typeface="Calibri" panose="020F0502020204030204" pitchFamily="34" charset="0"/>
                <a:ea typeface="Calibri" panose="020F0502020204030204" pitchFamily="34" charset="0"/>
                <a:cs typeface="+mj-cs"/>
              </a:rPr>
              <a:t>(</a:t>
            </a:r>
            <a:r>
              <a:rPr lang="en-US" sz="1800" cap="none" dirty="0">
                <a:effectLst/>
                <a:latin typeface="Times New Roman" panose="02020603050405020304" pitchFamily="18" charset="0"/>
                <a:ea typeface="Calibri" panose="020F0502020204030204" pitchFamily="34" charset="0"/>
                <a:cs typeface="+mj-cs"/>
              </a:rPr>
              <a:t>executable</a:t>
            </a:r>
            <a:r>
              <a:rPr lang="en-US" sz="1800" cap="none" dirty="0">
                <a:effectLst/>
                <a:latin typeface="Calibri" panose="020F0502020204030204" pitchFamily="34" charset="0"/>
                <a:ea typeface="Calibri" panose="020F0502020204030204" pitchFamily="34" charset="0"/>
                <a:cs typeface="+mj-cs"/>
              </a:rPr>
              <a:t>)</a:t>
            </a:r>
            <a:r>
              <a:rPr lang="fa-IR" sz="1800" cap="none" dirty="0">
                <a:effectLst/>
                <a:latin typeface="Calibri" panose="020F0502020204030204" pitchFamily="34" charset="0"/>
                <a:ea typeface="Calibri" panose="020F0502020204030204" pitchFamily="34" charset="0"/>
                <a:cs typeface="+mj-cs"/>
              </a:rPr>
              <a:t> </a:t>
            </a:r>
            <a:r>
              <a:rPr lang="ar-SA" sz="1800" dirty="0">
                <a:effectLst/>
                <a:latin typeface="Calibri" panose="020F0502020204030204" pitchFamily="34" charset="0"/>
                <a:ea typeface="Calibri" panose="020F0502020204030204" pitchFamily="34" charset="0"/>
                <a:cs typeface="B Nazanin" panose="00000400000000000000" pitchFamily="2" charset="-78"/>
              </a:rPr>
              <a:t>گفته می‌شود.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latin typeface="Calibri" panose="020F0502020204030204" pitchFamily="34" charset="0"/>
                <a:ea typeface="Calibri" panose="020F0502020204030204" pitchFamily="34" charset="0"/>
                <a:cs typeface="B Nazanin" panose="00000400000000000000" pitchFamily="2" charset="-78"/>
              </a:rPr>
              <a:t>این رویکرد زمانی به خوبی کار می‌کند که دقیقاً بدانید برای اجرای برنامه‌ی خود از چه رایانه‌ای می‌خواهید استفاده کنید. اما اگر بخواهید برنامه‌ای را بر روی کامپیوترهای مختلف</a:t>
            </a:r>
            <a:r>
              <a:rPr lang="fa-IR" sz="1800" dirty="0">
                <a:latin typeface="Calibri" panose="020F0502020204030204" pitchFamily="34" charset="0"/>
                <a:ea typeface="Calibri" panose="020F0502020204030204" pitchFamily="34" charset="0"/>
                <a:cs typeface="B Nazanin" panose="00000400000000000000" pitchFamily="2" charset="-78"/>
              </a:rPr>
              <a:t>ی</a:t>
            </a:r>
            <a:r>
              <a:rPr lang="ar-SA" sz="1800" dirty="0">
                <a:latin typeface="Calibri" panose="020F0502020204030204" pitchFamily="34" charset="0"/>
                <a:ea typeface="Calibri" panose="020F0502020204030204" pitchFamily="34" charset="0"/>
                <a:cs typeface="B Nazanin" panose="00000400000000000000" pitchFamily="2" charset="-78"/>
              </a:rPr>
              <a:t> اجرا کنید چطور؟ </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latin typeface="Calibri" panose="020F0502020204030204" pitchFamily="34" charset="0"/>
                <a:ea typeface="Calibri" panose="020F0502020204030204" pitchFamily="34" charset="0"/>
                <a:cs typeface="B Nazanin" panose="00000400000000000000" pitchFamily="2" charset="-78"/>
              </a:rPr>
              <a:t>در این صورت شما به کامپایلری نیاز دارید که برای هر یک از آن‌ها خروجی زبان ماشین متفاوتی تولید می‌کند.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D6B7208C-0AA9-7A55-C2ED-288493F8B782}"/>
              </a:ext>
            </a:extLst>
          </p:cNvPr>
          <p:cNvSpPr>
            <a:spLocks noGrp="1"/>
          </p:cNvSpPr>
          <p:nvPr>
            <p:ph type="sldNum" sz="quarter" idx="12"/>
          </p:nvPr>
        </p:nvSpPr>
        <p:spPr/>
        <p:txBody>
          <a:bodyPr/>
          <a:lstStyle/>
          <a:p>
            <a:fld id="{21C7DF5F-4BF1-494D-A836-53F226D76E52}" type="slidenum">
              <a:rPr lang="en-US" smtClean="0"/>
              <a:t>19</a:t>
            </a:fld>
            <a:endParaRPr lang="en-US"/>
          </a:p>
        </p:txBody>
      </p:sp>
    </p:spTree>
    <p:extLst>
      <p:ext uri="{BB962C8B-B14F-4D97-AF65-F5344CB8AC3E}">
        <p14:creationId xmlns:p14="http://schemas.microsoft.com/office/powerpoint/2010/main" val="386547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4A0CA-D66C-026D-EB42-27BF49DA23E2}"/>
              </a:ext>
            </a:extLst>
          </p:cNvPr>
          <p:cNvSpPr>
            <a:spLocks noGrp="1"/>
          </p:cNvSpPr>
          <p:nvPr>
            <p:ph idx="1"/>
          </p:nvPr>
        </p:nvSpPr>
        <p:spPr>
          <a:xfrm>
            <a:off x="1635231" y="2133600"/>
            <a:ext cx="8915400" cy="3777622"/>
          </a:xfrm>
        </p:spPr>
        <p:txBody>
          <a:bodyPr>
            <a:normAutofit fontScale="77500" lnSpcReduction="20000"/>
          </a:bodyPr>
          <a:lstStyle/>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مدرس: حامد فهیمی</a:t>
            </a:r>
          </a:p>
          <a:p>
            <a:pPr marL="0" indent="0" algn="ctr" rtl="1">
              <a:lnSpc>
                <a:spcPct val="107000"/>
              </a:lnSpc>
              <a:spcAft>
                <a:spcPts val="800"/>
              </a:spcAft>
              <a:buNone/>
            </a:pP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دانشگاه فردوسی مشهد</a:t>
            </a:r>
          </a:p>
          <a:p>
            <a:pPr marL="0" indent="0" algn="ctr" rtl="1">
              <a:lnSpc>
                <a:spcPct val="107000"/>
              </a:lnSpc>
              <a:spcAft>
                <a:spcPts val="800"/>
              </a:spcAft>
              <a:buNone/>
            </a:pP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0" indent="0" algn="ctr" rtl="1">
              <a:lnSpc>
                <a:spcPct val="107000"/>
              </a:lnSpc>
              <a:spcAft>
                <a:spcPts val="800"/>
              </a:spcAft>
              <a:buNone/>
            </a:pPr>
            <a:r>
              <a:rPr lang="fa-IR" sz="4800" b="1" dirty="0">
                <a:ln>
                  <a:noFill/>
                </a:ln>
                <a:solidFill>
                  <a:srgbClr val="00B05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نیمسال دوم تحصیلی 04-1403</a:t>
            </a:r>
            <a:endParaRPr lang="en-US" sz="48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2623A05-1D21-ABE5-E272-DACC83EE8560}"/>
              </a:ext>
            </a:extLst>
          </p:cNvPr>
          <p:cNvSpPr>
            <a:spLocks noGrp="1"/>
          </p:cNvSpPr>
          <p:nvPr>
            <p:ph type="sldNum" sz="quarter" idx="12"/>
          </p:nvPr>
        </p:nvSpPr>
        <p:spPr/>
        <p:txBody>
          <a:bodyPr/>
          <a:lstStyle/>
          <a:p>
            <a:fld id="{21C7DF5F-4BF1-494D-A836-53F226D76E52}" type="slidenum">
              <a:rPr lang="en-US" smtClean="0"/>
              <a:t>2</a:t>
            </a:fld>
            <a:endParaRPr lang="en-US"/>
          </a:p>
        </p:txBody>
      </p:sp>
      <p:sp>
        <p:nvSpPr>
          <p:cNvPr id="7" name="TextBox 6">
            <a:extLst>
              <a:ext uri="{FF2B5EF4-FFF2-40B4-BE49-F238E27FC236}">
                <a16:creationId xmlns:a16="http://schemas.microsoft.com/office/drawing/2014/main" id="{8F4E897D-5838-3529-EC57-746587F13B49}"/>
              </a:ext>
            </a:extLst>
          </p:cNvPr>
          <p:cNvSpPr txBox="1"/>
          <p:nvPr/>
        </p:nvSpPr>
        <p:spPr>
          <a:xfrm>
            <a:off x="1671852" y="946778"/>
            <a:ext cx="8842159" cy="1107996"/>
          </a:xfrm>
          <a:prstGeom prst="rect">
            <a:avLst/>
          </a:prstGeom>
          <a:noFill/>
        </p:spPr>
        <p:txBody>
          <a:bodyPr wrap="square" rtlCol="1">
            <a:spAutoFit/>
          </a:bodyPr>
          <a:lstStyle/>
          <a:p>
            <a:pPr algn="ctr" rtl="1"/>
            <a:r>
              <a:rPr lang="fa-IR" sz="4800" b="1" dirty="0">
                <a:ln>
                  <a:noFill/>
                </a:ln>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درس: برنامه سازی پیشرفته به زبان </a:t>
            </a:r>
            <a:r>
              <a:rPr lang="fa-IR" sz="4800" b="1" dirty="0">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جاوا</a:t>
            </a:r>
            <a:br>
              <a:rPr lang="en-US" sz="1800" dirty="0">
                <a:solidFill>
                  <a:srgbClr val="00B0F0"/>
                </a:solidFill>
                <a:effectLst/>
                <a:latin typeface="Calibri" panose="020F0502020204030204" pitchFamily="34" charset="0"/>
                <a:ea typeface="Calibri" panose="020F0502020204030204" pitchFamily="34" charset="0"/>
                <a:cs typeface="Arial" panose="020B0604020202020204" pitchFamily="34" charset="0"/>
              </a:rPr>
            </a:br>
            <a:endParaRPr lang="fa-IR" dirty="0">
              <a:solidFill>
                <a:srgbClr val="00B0F0"/>
              </a:solidFill>
            </a:endParaRPr>
          </a:p>
        </p:txBody>
      </p:sp>
      <p:pic>
        <p:nvPicPr>
          <p:cNvPr id="2" name="Picture 1" descr="ARM.">
            <a:extLst>
              <a:ext uri="{FF2B5EF4-FFF2-40B4-BE49-F238E27FC236}">
                <a16:creationId xmlns:a16="http://schemas.microsoft.com/office/drawing/2014/main" id="{95B112E4-3473-6246-5247-C0E2DF99797F}"/>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776" y="3182729"/>
            <a:ext cx="1767407" cy="1327128"/>
          </a:xfrm>
          <a:prstGeom prst="rect">
            <a:avLst/>
          </a:prstGeom>
          <a:noFill/>
          <a:ln>
            <a:noFill/>
          </a:ln>
        </p:spPr>
      </p:pic>
    </p:spTree>
    <p:extLst>
      <p:ext uri="{BB962C8B-B14F-4D97-AF65-F5344CB8AC3E}">
        <p14:creationId xmlns:p14="http://schemas.microsoft.com/office/powerpoint/2010/main" val="24861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06C0-D71D-69BB-1B0B-1EC7D4CC92BC}"/>
              </a:ext>
            </a:extLst>
          </p:cNvPr>
          <p:cNvSpPr>
            <a:spLocks noGrp="1"/>
          </p:cNvSpPr>
          <p:nvPr>
            <p:ph type="title"/>
          </p:nvPr>
        </p:nvSpPr>
        <p:spPr>
          <a:xfrm>
            <a:off x="1758424" y="180226"/>
            <a:ext cx="8911687"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JVM</a:t>
            </a:r>
            <a:endParaRPr lang="en-US" b="1" dirty="0">
              <a:solidFill>
                <a:srgbClr val="0070C0"/>
              </a:solidFill>
              <a:cs typeface="2  Titr" panose="00000700000000000000" pitchFamily="2" charset="-78"/>
            </a:endParaRPr>
          </a:p>
        </p:txBody>
      </p:sp>
      <p:sp>
        <p:nvSpPr>
          <p:cNvPr id="3" name="Content Placeholder 2">
            <a:extLst>
              <a:ext uri="{FF2B5EF4-FFF2-40B4-BE49-F238E27FC236}">
                <a16:creationId xmlns:a16="http://schemas.microsoft.com/office/drawing/2014/main" id="{93A6A414-903D-DDFD-4D17-73471919E308}"/>
              </a:ext>
            </a:extLst>
          </p:cNvPr>
          <p:cNvSpPr>
            <a:spLocks noGrp="1"/>
          </p:cNvSpPr>
          <p:nvPr>
            <p:ph idx="1"/>
          </p:nvPr>
        </p:nvSpPr>
        <p:spPr>
          <a:xfrm>
            <a:off x="275209" y="988291"/>
            <a:ext cx="11652372" cy="5869709"/>
          </a:xfrm>
        </p:spPr>
        <p:txBody>
          <a:bodyPr>
            <a:normAutofit lnSpcReduction="10000"/>
          </a:bodyPr>
          <a:lstStyle/>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طراحان</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تصمیم گرفتند از رویکرد متفاوتی استفاده کنند. </a:t>
            </a:r>
            <a:r>
              <a:rPr lang="fa-IR" sz="1800" dirty="0">
                <a:effectLst/>
                <a:latin typeface="Calibri" panose="020F0502020204030204" pitchFamily="34" charset="0"/>
                <a:ea typeface="Calibri" panose="020F0502020204030204" pitchFamily="34" charset="0"/>
                <a:cs typeface="B Nazanin" panose="00000400000000000000" pitchFamily="2" charset="-78"/>
              </a:rPr>
              <a:t>برای </a:t>
            </a:r>
            <a:r>
              <a:rPr lang="ar-SA" sz="1800" dirty="0">
                <a:effectLst/>
                <a:latin typeface="Calibri" panose="020F0502020204030204" pitchFamily="34" charset="0"/>
                <a:ea typeface="Calibri" panose="020F0502020204030204" pitchFamily="34" charset="0"/>
                <a:cs typeface="B Nazanin" panose="00000400000000000000" pitchFamily="2" charset="-78"/>
              </a:rPr>
              <a:t>آن‌ها </a:t>
            </a:r>
            <a:r>
              <a:rPr lang="fa-IR" sz="1800" dirty="0">
                <a:effectLst/>
                <a:latin typeface="Calibri" panose="020F0502020204030204" pitchFamily="34" charset="0"/>
                <a:ea typeface="Calibri" panose="020F0502020204030204" pitchFamily="34" charset="0"/>
                <a:cs typeface="B Nazanin" panose="00000400000000000000" pitchFamily="2" charset="-78"/>
              </a:rPr>
              <a:t>مهم بود </a:t>
            </a:r>
            <a:r>
              <a:rPr lang="ar-SA" sz="1800" dirty="0">
                <a:effectLst/>
                <a:latin typeface="Calibri" panose="020F0502020204030204" pitchFamily="34" charset="0"/>
                <a:ea typeface="Calibri" panose="020F0502020204030204" pitchFamily="34" charset="0"/>
                <a:cs typeface="B Nazanin" panose="00000400000000000000" pitchFamily="2" charset="-78"/>
              </a:rPr>
              <a:t>که قادر باشند برنامه‌های خود را روی رایانه‌های مختلف اجرا کنند، چرا که به دنبال ایجاد زبانی بودند که برای اینترنت خوب کار کند.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برنامه‌های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به جای کامپایل کردن به زبان ماشین، به آن‌چه که به عنوان </a:t>
            </a:r>
            <a:r>
              <a:rPr lang="ar-SA" sz="1800" i="1" dirty="0">
                <a:effectLst/>
                <a:latin typeface="Calibri" panose="020F0502020204030204" pitchFamily="34" charset="0"/>
                <a:ea typeface="Calibri" panose="020F0502020204030204" pitchFamily="34" charset="0"/>
                <a:cs typeface="B Nazanin" panose="00000400000000000000" pitchFamily="2" charset="-78"/>
              </a:rPr>
              <a:t>کدهای بایتی</a:t>
            </a:r>
            <a:r>
              <a:rPr lang="en-US" sz="1800" i="1" dirty="0">
                <a:effectLst/>
                <a:latin typeface="Times New Roman" panose="02020603050405020304" pitchFamily="18" charset="0"/>
                <a:ea typeface="Calibri" panose="020F0502020204030204" pitchFamily="34" charset="0"/>
                <a:cs typeface="Arial" panose="020B0604020202020204" pitchFamily="34" charset="0"/>
              </a:rPr>
              <a:t>J</a:t>
            </a:r>
            <a:r>
              <a:rPr lang="en-US" sz="1800" i="1"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شناخته می‌شود کامپایل می‌شوند. یک مجموعه از کدهای بایتی می‌توانند روی بسیاری از ماشین‌های مختلف اجرا شوند. این کدهای بایتی یک سطح متوسط </a:t>
            </a:r>
            <a:r>
              <a:rPr lang="ar-SA" sz="1800" dirty="0">
                <a:effectLst/>
                <a:latin typeface="Calibri" panose="020F0502020204030204" pitchFamily="34" charset="0"/>
                <a:ea typeface="Calibri" panose="020F0502020204030204" pitchFamily="34" charset="0"/>
                <a:cs typeface="Arial" panose="020B0604020202020204" pitchFamily="34" charset="0"/>
              </a:rPr>
              <a:t>​​</a:t>
            </a:r>
            <a:r>
              <a:rPr lang="ar-SA" sz="1800" dirty="0">
                <a:effectLst/>
                <a:latin typeface="Calibri" panose="020F0502020204030204" pitchFamily="34" charset="0"/>
                <a:ea typeface="Calibri" panose="020F0502020204030204" pitchFamily="34" charset="0"/>
                <a:cs typeface="B Nazanin" panose="00000400000000000000" pitchFamily="2" charset="-78"/>
              </a:rPr>
              <a:t>را نشان می‌دهند، بدین معنا که کاملاً به اندازه‌ی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سطح بالا یا مانند زبان ماشین سطح پایین نیستند. </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SA" sz="1800" b="1" dirty="0">
                <a:latin typeface="Calibri" panose="020F0502020204030204" pitchFamily="34" charset="0"/>
                <a:ea typeface="Calibri" panose="020F0502020204030204" pitchFamily="34" charset="0"/>
                <a:cs typeface="B Nazanin" panose="00000400000000000000" pitchFamily="2" charset="-78"/>
              </a:rPr>
              <a:t>ماشین مجازی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ar-SA"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cs typeface="Arial" panose="020B0604020202020204" pitchFamily="34" charset="0"/>
              </a:rPr>
              <a:t>(JVM)</a:t>
            </a:r>
            <a:r>
              <a:rPr lang="ar-SA" sz="1800" dirty="0">
                <a:latin typeface="Calibri" panose="020F0502020204030204" pitchFamily="34" charset="0"/>
                <a:ea typeface="Calibri" panose="020F0502020204030204" pitchFamily="34" charset="0"/>
                <a:cs typeface="B Nazanin" panose="00000400000000000000" pitchFamily="2" charset="-78"/>
              </a:rPr>
              <a:t> کامپیوتری </a:t>
            </a:r>
            <a:r>
              <a:rPr lang="ar-SA" sz="1800" dirty="0">
                <a:effectLst/>
                <a:latin typeface="Calibri" panose="020F0502020204030204" pitchFamily="34" charset="0"/>
                <a:ea typeface="Calibri" panose="020F0502020204030204" pitchFamily="34" charset="0"/>
                <a:cs typeface="B Nazanin" panose="00000400000000000000" pitchFamily="2" charset="-78"/>
              </a:rPr>
              <a:t>نظریست که زبان ماشین آن مجموعه کدهای بایتی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است.</a:t>
            </a:r>
            <a:r>
              <a:rPr lang="fa-IR" sz="1800" dirty="0">
                <a:effectLst/>
                <a:latin typeface="Calibri" panose="020F0502020204030204" pitchFamily="34" charset="0"/>
                <a:ea typeface="Calibri" panose="020F0502020204030204" pitchFamily="34" charset="0"/>
                <a:cs typeface="B Nazanin" panose="00000400000000000000" pitchFamily="2" charset="-78"/>
              </a:rPr>
              <a:t> این ماشین باعث می شود برنامه های کاربردی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روی سکوهای سخت افزاری متنوع بدون نیاز به تصحیح اجرا شوند.</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en-US" sz="1800" dirty="0"/>
          </a:p>
          <a:p>
            <a:r>
              <a:rPr lang="en-US" sz="1800" dirty="0">
                <a:latin typeface="Times New Roman" panose="02020603050405020304" pitchFamily="18" charset="0"/>
                <a:ea typeface="Calibri" panose="020F0502020204030204" pitchFamily="34" charset="0"/>
                <a:cs typeface="B Nazanin" panose="00000400000000000000" pitchFamily="2" charset="-78"/>
              </a:rPr>
              <a:t>JVM</a:t>
            </a:r>
            <a:r>
              <a:rPr lang="en-US" sz="1800"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a:t>
            </a:r>
            <a:r>
              <a:rPr lang="ar-SA" sz="1800" dirty="0">
                <a:latin typeface="B Nazanin" panose="00000400000000000000" pitchFamily="2" charset="-78"/>
                <a:ea typeface="Calibri" panose="020F0502020204030204" pitchFamily="34" charset="0"/>
                <a:cs typeface="B Nazanin" panose="00000400000000000000" pitchFamily="2" charset="-78"/>
              </a:rPr>
              <a:t>یک ماشین واقعی نیست، اما شبیه به یک ماشین است. وقتی برنامه‌ها را به این سطح کامپایل می‌کنیم، کار زیادی برای تبدیل کدهای بایتی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دستورالعمل‌های ماشین واقعی باقی نمانده است. </a:t>
            </a:r>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43328BA5-EC5C-F50B-A4AC-881C76899C8E}"/>
              </a:ext>
            </a:extLst>
          </p:cNvPr>
          <p:cNvSpPr>
            <a:spLocks noGrp="1"/>
          </p:cNvSpPr>
          <p:nvPr>
            <p:ph type="sldNum" sz="quarter" idx="12"/>
          </p:nvPr>
        </p:nvSpPr>
        <p:spPr/>
        <p:txBody>
          <a:bodyPr/>
          <a:lstStyle/>
          <a:p>
            <a:fld id="{21C7DF5F-4BF1-494D-A836-53F226D76E52}" type="slidenum">
              <a:rPr lang="en-US" smtClean="0"/>
              <a:t>20</a:t>
            </a:fld>
            <a:endParaRPr lang="en-US" dirty="0"/>
          </a:p>
        </p:txBody>
      </p:sp>
    </p:spTree>
    <p:extLst>
      <p:ext uri="{BB962C8B-B14F-4D97-AF65-F5344CB8AC3E}">
        <p14:creationId xmlns:p14="http://schemas.microsoft.com/office/powerpoint/2010/main" val="42989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6A414-903D-DDFD-4D17-73471919E308}"/>
              </a:ext>
            </a:extLst>
          </p:cNvPr>
          <p:cNvSpPr>
            <a:spLocks noGrp="1"/>
          </p:cNvSpPr>
          <p:nvPr>
            <p:ph idx="1"/>
          </p:nvPr>
        </p:nvSpPr>
        <p:spPr>
          <a:xfrm>
            <a:off x="275209" y="988291"/>
            <a:ext cx="11652372" cy="5869709"/>
          </a:xfrm>
        </p:spPr>
        <p:txBody>
          <a:bodyPr>
            <a:normAutofit/>
          </a:bodyPr>
          <a:lstStyle/>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r>
              <a:rPr lang="ar-SA" sz="1800" dirty="0">
                <a:latin typeface="Calibri" panose="020F0502020204030204" pitchFamily="34" charset="0"/>
                <a:ea typeface="Calibri" panose="020F0502020204030204" pitchFamily="34" charset="0"/>
                <a:cs typeface="B Nazanin" panose="00000400000000000000" pitchFamily="2" charset="-78"/>
              </a:rPr>
              <a:t>برای اجرای واقعی یک برنامه‌ی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برنامه‌ی دیگری نیاز دارید که کدهای بایتی</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را اجرا کند. چنین برنامه‌هایی به طور کلی به عنوان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 runtime</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شناخته می‌شوند. محیط استاندارد توزیع‌شده توسط شرکت</a:t>
            </a:r>
            <a:r>
              <a:rPr lang="en-US" sz="1800" dirty="0">
                <a:latin typeface="Times New Roman" panose="02020603050405020304" pitchFamily="18" charset="0"/>
                <a:ea typeface="Calibri" panose="020F0502020204030204" pitchFamily="34" charset="0"/>
                <a:cs typeface="B Nazanin" panose="00000400000000000000" pitchFamily="2" charset="-78"/>
              </a:rPr>
              <a:t> </a:t>
            </a:r>
            <a:r>
              <a:rPr lang="en-US" sz="1800" cap="none" dirty="0">
                <a:latin typeface="Times New Roman" panose="02020603050405020304" pitchFamily="18" charset="0"/>
                <a:ea typeface="Calibri" panose="020F0502020204030204" pitchFamily="34" charset="0"/>
                <a:cs typeface="B Nazanin" panose="00000400000000000000" pitchFamily="2" charset="-78"/>
              </a:rPr>
              <a:t>Oracle</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به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 runtime environment (JRE)</a:t>
            </a:r>
            <a:r>
              <a:rPr lang="fa-IR" sz="1800" cap="none" dirty="0">
                <a:latin typeface="Times New Roman" panose="02020603050405020304" pitchFamily="18" charset="0"/>
                <a:ea typeface="Calibri" panose="020F0502020204030204" pitchFamily="34" charset="0"/>
                <a:cs typeface="B Nazanin" panose="00000400000000000000" pitchFamily="2" charset="-78"/>
              </a:rPr>
              <a:t> </a:t>
            </a:r>
            <a:r>
              <a:rPr lang="ar-SA" sz="1800" dirty="0">
                <a:latin typeface="Calibri" panose="020F0502020204030204" pitchFamily="34" charset="0"/>
                <a:ea typeface="Calibri" panose="020F0502020204030204" pitchFamily="34" charset="0"/>
                <a:cs typeface="B Nazanin" panose="00000400000000000000" pitchFamily="2" charset="-78"/>
              </a:rPr>
              <a:t>معروف است.</a:t>
            </a: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ar-SA" sz="1800" dirty="0">
                <a:effectLst/>
                <a:latin typeface="Calibri" panose="020F0502020204030204" pitchFamily="34" charset="0"/>
                <a:ea typeface="Calibri" panose="020F0502020204030204" pitchFamily="34" charset="0"/>
                <a:cs typeface="B Nazanin" panose="00000400000000000000" pitchFamily="2" charset="-78"/>
              </a:rPr>
              <a:t>اکثر افراد حتی اگر اطلاع نداشته باشند بر روی رایانه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ar-SA" sz="1800" dirty="0">
                <a:effectLst/>
                <a:latin typeface="Calibri" panose="020F0502020204030204" pitchFamily="34" charset="0"/>
                <a:ea typeface="Calibri" panose="020F0502020204030204" pitchFamily="34" charset="0"/>
                <a:cs typeface="B Nazanin" panose="00000400000000000000" pitchFamily="2" charset="-78"/>
              </a:rPr>
              <a:t>ی خود</a:t>
            </a:r>
            <a:r>
              <a:rPr lang="en-US" sz="1800" dirty="0">
                <a:latin typeface="TimesLTPro-Italic"/>
                <a:ea typeface="Calibri" panose="020F0502020204030204" pitchFamily="34" charset="0"/>
                <a:cs typeface="TimesLTPro-Italic"/>
              </a:rPr>
              <a:t> J</a:t>
            </a:r>
            <a:r>
              <a:rPr lang="en-US" sz="1800" cap="none" dirty="0">
                <a:latin typeface="TimesLTPro-Italic"/>
                <a:ea typeface="Calibri" panose="020F0502020204030204" pitchFamily="34" charset="0"/>
                <a:cs typeface="TimesLTPro-Italic"/>
              </a:rPr>
              <a:t>ava</a:t>
            </a:r>
            <a:r>
              <a:rPr lang="en-US" sz="1800" i="1" dirty="0">
                <a:latin typeface="TimesLTPro-Italic"/>
                <a:ea typeface="Calibri" panose="020F0502020204030204" pitchFamily="34" charset="0"/>
                <a:cs typeface="TimesLTPro-Italic"/>
              </a:rPr>
              <a:t> </a:t>
            </a:r>
            <a:r>
              <a:rPr lang="en-US" sz="1800" dirty="0">
                <a:latin typeface="TimesLTPro-Italic"/>
                <a:ea typeface="Calibri" panose="020F0502020204030204" pitchFamily="34" charset="0"/>
                <a:cs typeface="TimesLTPro-Italic"/>
              </a:rPr>
              <a:t>R</a:t>
            </a:r>
            <a:r>
              <a:rPr lang="en-US" sz="1800" cap="none" dirty="0">
                <a:latin typeface="TimesLTPro-Italic"/>
                <a:ea typeface="Calibri" panose="020F0502020204030204" pitchFamily="34" charset="0"/>
                <a:cs typeface="TimesLTPro-Italic"/>
              </a:rPr>
              <a:t>untime </a:t>
            </a:r>
            <a:r>
              <a:rPr lang="ar-SA" sz="1800" dirty="0">
                <a:effectLst/>
                <a:latin typeface="B Nazanin" panose="00000400000000000000" pitchFamily="2" charset="-78"/>
                <a:ea typeface="Calibri" panose="020F0502020204030204" pitchFamily="34" charset="0"/>
                <a:cs typeface="B Nazanin" panose="00000400000000000000" pitchFamily="2" charset="-78"/>
              </a:rPr>
              <a:t>را دارند. به عنوان مثال،</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ac</a:t>
            </a:r>
            <a:r>
              <a:rPr lang="en-US" sz="1800" dirty="0">
                <a:effectLst/>
                <a:latin typeface="Times New Roman" panose="02020603050405020304" pitchFamily="18" charset="0"/>
                <a:ea typeface="Calibri" panose="020F0502020204030204" pitchFamily="34" charset="0"/>
                <a:cs typeface="B Nazanin" panose="00000400000000000000" pitchFamily="2" charset="-78"/>
              </a:rPr>
              <a:t> OS 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ar-SA" sz="1800" dirty="0">
                <a:effectLst/>
                <a:latin typeface="Calibri" panose="020F0502020204030204" pitchFamily="34" charset="0"/>
                <a:ea typeface="Calibri" panose="020F0502020204030204" pitchFamily="34" charset="0"/>
                <a:cs typeface="B Nazanin" panose="00000400000000000000" pitchFamily="2" charset="-78"/>
              </a:rPr>
              <a:t> شرکت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pple</a:t>
            </a:r>
            <a:r>
              <a:rPr lang="ar-SA" sz="1800" dirty="0">
                <a:effectLst/>
                <a:latin typeface="Calibri" panose="020F0502020204030204" pitchFamily="34" charset="0"/>
                <a:ea typeface="Calibri" panose="020F0502020204030204" pitchFamily="34" charset="0"/>
                <a:cs typeface="B Nazanin" panose="00000400000000000000" pitchFamily="2" charset="-78"/>
              </a:rPr>
              <a:t> شامل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runtime</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است </a:t>
            </a:r>
            <a:r>
              <a:rPr lang="ar-SA" sz="1800" dirty="0">
                <a:effectLst/>
                <a:latin typeface="Calibri" panose="020F0502020204030204" pitchFamily="34" charset="0"/>
                <a:ea typeface="Calibri" panose="020F0502020204030204" pitchFamily="34" charset="0"/>
                <a:cs typeface="B Nazanin" panose="00000400000000000000" pitchFamily="2" charset="-78"/>
              </a:rPr>
              <a:t>و بسیاری از برنامه‌های </a:t>
            </a:r>
            <a:r>
              <a:rPr lang="en-US" sz="1800" dirty="0">
                <a:effectLst/>
                <a:latin typeface="TimesLTPro-Roman"/>
                <a:ea typeface="Calibri" panose="020F0502020204030204" pitchFamily="34" charset="0"/>
                <a:cs typeface="B Nazanin" panose="00000400000000000000" pitchFamily="2" charset="-78"/>
              </a:rPr>
              <a:t>W</a:t>
            </a:r>
            <a:r>
              <a:rPr lang="en-US" sz="1800" cap="none" dirty="0">
                <a:effectLst/>
                <a:latin typeface="TimesLTPro-Roman"/>
                <a:ea typeface="Calibri" panose="020F0502020204030204" pitchFamily="34" charset="0"/>
                <a:cs typeface="B Nazanin" panose="00000400000000000000" pitchFamily="2" charset="-78"/>
              </a:rPr>
              <a:t>indows</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r>
              <a:rPr lang="ar-SA" sz="1800" dirty="0">
                <a:effectLst/>
                <a:latin typeface="B Nazanin" panose="00000400000000000000" pitchFamily="2" charset="-78"/>
                <a:ea typeface="Calibri" panose="020F0502020204030204" pitchFamily="34" charset="0"/>
                <a:cs typeface="B Nazanin" panose="00000400000000000000" pitchFamily="2" charset="-78"/>
              </a:rPr>
              <a:t>یک </a:t>
            </a:r>
            <a:r>
              <a:rPr lang="en-US" sz="1800" dirty="0">
                <a:latin typeface="TimesLTPro-Italic"/>
                <a:ea typeface="Calibri" panose="020F0502020204030204" pitchFamily="34" charset="0"/>
                <a:cs typeface="TimesLTPro-Italic"/>
              </a:rPr>
              <a:t>J</a:t>
            </a:r>
            <a:r>
              <a:rPr lang="en-US" sz="1800" cap="none" dirty="0">
                <a:latin typeface="TimesLTPro-Italic"/>
                <a:ea typeface="Calibri" panose="020F0502020204030204" pitchFamily="34" charset="0"/>
                <a:cs typeface="TimesLTPro-Italic"/>
              </a:rPr>
              <a:t>ava</a:t>
            </a:r>
            <a:r>
              <a:rPr lang="en-US" sz="1800" i="1" dirty="0">
                <a:latin typeface="TimesLTPro-Italic"/>
                <a:ea typeface="Calibri" panose="020F0502020204030204" pitchFamily="34" charset="0"/>
                <a:cs typeface="TimesLTPro-Italic"/>
              </a:rPr>
              <a:t> </a:t>
            </a:r>
            <a:r>
              <a:rPr lang="en-US" sz="1800" dirty="0">
                <a:latin typeface="TimesLTPro-Italic"/>
                <a:ea typeface="Calibri" panose="020F0502020204030204" pitchFamily="34" charset="0"/>
                <a:cs typeface="TimesLTPro-Italic"/>
              </a:rPr>
              <a:t>R</a:t>
            </a:r>
            <a:r>
              <a:rPr lang="en-US" sz="1800" cap="none" dirty="0">
                <a:latin typeface="TimesLTPro-Italic"/>
                <a:ea typeface="Calibri" panose="020F0502020204030204" pitchFamily="34" charset="0"/>
                <a:cs typeface="TimesLTPro-Italic"/>
              </a:rPr>
              <a:t>untime </a:t>
            </a:r>
            <a:r>
              <a:rPr lang="fa-IR" sz="1800" cap="none" dirty="0">
                <a:latin typeface="TimesLTPro-Italic"/>
                <a:ea typeface="Calibri" panose="020F0502020204030204" pitchFamily="34" charset="0"/>
                <a:cs typeface="TimesLTPro-Italic"/>
              </a:rPr>
              <a:t> </a:t>
            </a:r>
            <a:r>
              <a:rPr lang="ar-SA" sz="1800" dirty="0">
                <a:effectLst/>
                <a:latin typeface="B Nazanin" panose="00000400000000000000" pitchFamily="2" charset="-78"/>
                <a:ea typeface="Calibri" panose="020F0502020204030204" pitchFamily="34" charset="0"/>
                <a:cs typeface="B Nazanin" panose="00000400000000000000" pitchFamily="2" charset="-78"/>
              </a:rPr>
              <a:t>را نصب می‌کنند.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en-US" sz="1800" dirty="0">
                <a:latin typeface="Times New Roman" panose="02020603050405020304" pitchFamily="18" charset="0"/>
                <a:ea typeface="Calibri" panose="020F0502020204030204" pitchFamily="34" charset="0"/>
                <a:cs typeface="B Nazanin" panose="00000400000000000000" pitchFamily="2" charset="-78"/>
              </a:rPr>
              <a:t>JRE</a:t>
            </a:r>
            <a:r>
              <a:rPr lang="fa-IR" sz="1800" dirty="0">
                <a:latin typeface="Times New Roman" panose="02020603050405020304" pitchFamily="18" charset="0"/>
                <a:ea typeface="Calibri" panose="020F0502020204030204" pitchFamily="34" charset="0"/>
                <a:cs typeface="B Nazanin" panose="00000400000000000000" pitchFamily="2" charset="-78"/>
              </a:rPr>
              <a:t> شامل </a:t>
            </a:r>
            <a:r>
              <a:rPr lang="en-US" sz="1800" dirty="0">
                <a:latin typeface="Times New Roman" panose="02020603050405020304" pitchFamily="18" charset="0"/>
                <a:ea typeface="Calibri" panose="020F0502020204030204" pitchFamily="34" charset="0"/>
                <a:cs typeface="B Nazanin" panose="00000400000000000000" pitchFamily="2" charset="-78"/>
              </a:rPr>
              <a:t>JVM </a:t>
            </a:r>
            <a:r>
              <a:rPr lang="fa-IR" sz="1800" dirty="0">
                <a:latin typeface="Times New Roman" panose="02020603050405020304" pitchFamily="18" charset="0"/>
                <a:ea typeface="Calibri" panose="020F0502020204030204" pitchFamily="34" charset="0"/>
                <a:cs typeface="B Nazanin" panose="00000400000000000000" pitchFamily="2" charset="-78"/>
              </a:rPr>
              <a:t> و کتابخانه استاندارد جاوا است. </a:t>
            </a:r>
            <a:r>
              <a:rPr lang="en-US" sz="1800" dirty="0">
                <a:latin typeface="Times New Roman" panose="02020603050405020304" pitchFamily="18" charset="0"/>
                <a:ea typeface="Calibri" panose="020F0502020204030204" pitchFamily="34" charset="0"/>
                <a:cs typeface="B Nazanin" panose="00000400000000000000" pitchFamily="2" charset="-78"/>
              </a:rPr>
              <a:t>JRE </a:t>
            </a:r>
            <a:r>
              <a:rPr lang="fa-IR" sz="1800" dirty="0">
                <a:latin typeface="Times New Roman" panose="02020603050405020304" pitchFamily="18" charset="0"/>
                <a:ea typeface="Calibri" panose="020F0502020204030204" pitchFamily="34" charset="0"/>
                <a:cs typeface="B Nazanin" panose="00000400000000000000" pitchFamily="2" charset="-78"/>
              </a:rPr>
              <a:t> حداقل شرایط لازم برای اجرای یک برنامه جاوا را فراهم می‌کند.</a:t>
            </a:r>
          </a:p>
          <a:p>
            <a:endParaRPr lang="en-US" dirty="0"/>
          </a:p>
        </p:txBody>
      </p:sp>
      <p:sp>
        <p:nvSpPr>
          <p:cNvPr id="4" name="Slide Number Placeholder 3">
            <a:extLst>
              <a:ext uri="{FF2B5EF4-FFF2-40B4-BE49-F238E27FC236}">
                <a16:creationId xmlns:a16="http://schemas.microsoft.com/office/drawing/2014/main" id="{43328BA5-EC5C-F50B-A4AC-881C76899C8E}"/>
              </a:ext>
            </a:extLst>
          </p:cNvPr>
          <p:cNvSpPr>
            <a:spLocks noGrp="1"/>
          </p:cNvSpPr>
          <p:nvPr>
            <p:ph type="sldNum" sz="quarter" idx="12"/>
          </p:nvPr>
        </p:nvSpPr>
        <p:spPr/>
        <p:txBody>
          <a:bodyPr/>
          <a:lstStyle/>
          <a:p>
            <a:fld id="{21C7DF5F-4BF1-494D-A836-53F226D76E52}" type="slidenum">
              <a:rPr lang="en-US" smtClean="0"/>
              <a:t>21</a:t>
            </a:fld>
            <a:endParaRPr lang="en-US" dirty="0"/>
          </a:p>
        </p:txBody>
      </p:sp>
      <p:sp>
        <p:nvSpPr>
          <p:cNvPr id="7" name="Title 1">
            <a:extLst>
              <a:ext uri="{FF2B5EF4-FFF2-40B4-BE49-F238E27FC236}">
                <a16:creationId xmlns:a16="http://schemas.microsoft.com/office/drawing/2014/main" id="{0F2EE1B5-77EF-A388-7A81-71F67A09AB94}"/>
              </a:ext>
            </a:extLst>
          </p:cNvPr>
          <p:cNvSpPr>
            <a:spLocks noGrp="1"/>
          </p:cNvSpPr>
          <p:nvPr>
            <p:ph type="title"/>
          </p:nvPr>
        </p:nvSpPr>
        <p:spPr>
          <a:xfrm>
            <a:off x="1758424" y="180226"/>
            <a:ext cx="8911687"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JRE</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311351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82C64-8C5F-2C24-825D-75783B418D96}"/>
              </a:ext>
            </a:extLst>
          </p:cNvPr>
          <p:cNvSpPr>
            <a:spLocks noGrp="1"/>
          </p:cNvSpPr>
          <p:nvPr>
            <p:ph idx="1"/>
          </p:nvPr>
        </p:nvSpPr>
        <p:spPr>
          <a:xfrm>
            <a:off x="381739" y="923636"/>
            <a:ext cx="11486987" cy="5253327"/>
          </a:xfrm>
        </p:spPr>
        <p:txBody>
          <a:bodyPr>
            <a:normAutofit/>
          </a:bodyPr>
          <a:lstStyle/>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07000"/>
              </a:lnSpc>
              <a:spcAft>
                <a:spcPts val="800"/>
              </a:spcAft>
            </a:pP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یک محیط توسعه‌ی نرم‌افزاریست که برای توسعه‌ی برنامه‌های کاربردی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و برنامکها استفاده می‌شود. این نرم‌افزار وابسته به بسترکاریست، یعنی برای هر سیستم‌عامل نصب‌کننده‌های خاص خود را دارد.</a:t>
            </a: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شامل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JRE</a:t>
            </a:r>
            <a:r>
              <a:rPr lang="fa-IR" sz="1800" dirty="0">
                <a:effectLst/>
                <a:latin typeface="Calibri" panose="020F0502020204030204" pitchFamily="34" charset="0"/>
                <a:ea typeface="Calibri" panose="020F0502020204030204" pitchFamily="34" charset="0"/>
                <a:cs typeface="B Nazanin" panose="00000400000000000000" pitchFamily="2" charset="-78"/>
              </a:rPr>
              <a:t> و سایر ابزار توسعه از قبیل مفسر، </a:t>
            </a:r>
            <a:r>
              <a:rPr lang="fa-IR" sz="1800" dirty="0">
                <a:latin typeface="Times New Roman" panose="02020603050405020304" pitchFamily="18" charset="0"/>
                <a:ea typeface="Calibri" panose="020F0502020204030204" pitchFamily="34" charset="0"/>
                <a:cs typeface="B Nazanin" panose="00000400000000000000" pitchFamily="2" charset="-78"/>
              </a:rPr>
              <a:t>کامپایلر </a:t>
            </a:r>
            <a:r>
              <a:rPr lang="en-US" sz="1800" cap="none" dirty="0">
                <a:latin typeface="Times New Roman" panose="02020603050405020304" pitchFamily="18" charset="0"/>
                <a:ea typeface="Calibri" panose="020F0502020204030204" pitchFamily="34" charset="0"/>
                <a:cs typeface="B Nazanin" panose="00000400000000000000" pitchFamily="2" charset="-78"/>
              </a:rPr>
              <a:t>(</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javac</a:t>
            </a:r>
            <a:r>
              <a:rPr lang="en-US" sz="1800" cap="none" dirty="0">
                <a:latin typeface="Times New Roman" panose="02020603050405020304" pitchFamily="18" charset="0"/>
                <a:ea typeface="Calibri" panose="020F0502020204030204" pitchFamily="34" charset="0"/>
                <a:cs typeface="B Nazanin" panose="00000400000000000000" pitchFamily="2" charset="-78"/>
              </a:rPr>
              <a:t>)</a:t>
            </a:r>
            <a:r>
              <a:rPr lang="en-US" sz="1800" dirty="0">
                <a:latin typeface="Times New Roman" panose="02020603050405020304" pitchFamily="18" charset="0"/>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اشکال زدا و غیره </a:t>
            </a:r>
            <a:r>
              <a:rPr lang="fa-IR" sz="1800" dirty="0">
                <a:effectLst/>
                <a:latin typeface="Calibri" panose="020F0502020204030204" pitchFamily="34" charset="0"/>
                <a:ea typeface="Calibri" panose="020F0502020204030204" pitchFamily="34" charset="0"/>
                <a:cs typeface="B Nazanin" panose="00000400000000000000" pitchFamily="2" charset="-78"/>
              </a:rPr>
              <a:t>است. جهت برنامه‌نویسی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ابتدا باید کامپایلر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Times New Roman" panose="02020603050405020304" pitchFamily="18" charset="0"/>
                <a:ea typeface="Calibri" panose="020F0502020204030204" pitchFamily="34" charset="0"/>
                <a:cs typeface="B Nazanin" panose="00000400000000000000" pitchFamily="2" charset="-78"/>
              </a:rPr>
              <a:t>ی</a:t>
            </a:r>
            <a:r>
              <a:rPr lang="fa-IR" sz="1800" dirty="0">
                <a:effectLst/>
                <a:latin typeface="Calibri" panose="020F0502020204030204" pitchFamily="34" charset="0"/>
                <a:ea typeface="Calibri" panose="020F0502020204030204" pitchFamily="34" charset="0"/>
                <a:cs typeface="B Nazanin" panose="00000400000000000000" pitchFamily="2" charset="-78"/>
              </a:rPr>
              <a:t> متناسب با سیستم عامل خود را از طریق آدرس زیر دانلود و نصب نمایید: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07000"/>
              </a:lnSpc>
              <a:spcAft>
                <a:spcPts val="800"/>
              </a:spcAft>
              <a:buNone/>
            </a:pPr>
            <a:r>
              <a:rPr lang="en-US" sz="1800" u="sng" cap="none" dirty="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2"/>
              </a:rPr>
              <a:t>https://www.oracle.com/java/technologies/javase-downloads.html</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93CCD0D-ECDE-401F-FBA4-98F02F5A3598}"/>
              </a:ext>
            </a:extLst>
          </p:cNvPr>
          <p:cNvSpPr>
            <a:spLocks noGrp="1"/>
          </p:cNvSpPr>
          <p:nvPr>
            <p:ph type="sldNum" sz="quarter" idx="12"/>
          </p:nvPr>
        </p:nvSpPr>
        <p:spPr/>
        <p:txBody>
          <a:bodyPr/>
          <a:lstStyle/>
          <a:p>
            <a:fld id="{21C7DF5F-4BF1-494D-A836-53F226D76E52}" type="slidenum">
              <a:rPr lang="en-US" smtClean="0"/>
              <a:t>22</a:t>
            </a:fld>
            <a:endParaRPr lang="en-US"/>
          </a:p>
        </p:txBody>
      </p:sp>
      <p:sp>
        <p:nvSpPr>
          <p:cNvPr id="7" name="Title 1">
            <a:extLst>
              <a:ext uri="{FF2B5EF4-FFF2-40B4-BE49-F238E27FC236}">
                <a16:creationId xmlns:a16="http://schemas.microsoft.com/office/drawing/2014/main" id="{238E7FA2-C572-5056-36A6-D2F8ECC49350}"/>
              </a:ext>
            </a:extLst>
          </p:cNvPr>
          <p:cNvSpPr>
            <a:spLocks noGrp="1"/>
          </p:cNvSpPr>
          <p:nvPr>
            <p:ph type="title"/>
          </p:nvPr>
        </p:nvSpPr>
        <p:spPr>
          <a:xfrm>
            <a:off x="5273289" y="112904"/>
            <a:ext cx="1188962" cy="1280890"/>
          </a:xfrm>
        </p:spPr>
        <p:txBody>
          <a:bodyPr/>
          <a:lstStyle/>
          <a:p>
            <a:pPr algn="ctr" rtl="1"/>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JDK</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1078829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82C64-8C5F-2C24-825D-75783B418D96}"/>
              </a:ext>
            </a:extLst>
          </p:cNvPr>
          <p:cNvSpPr>
            <a:spLocks noGrp="1"/>
          </p:cNvSpPr>
          <p:nvPr>
            <p:ph idx="1"/>
          </p:nvPr>
        </p:nvSpPr>
        <p:spPr>
          <a:xfrm>
            <a:off x="381739" y="923636"/>
            <a:ext cx="11486987" cy="5253327"/>
          </a:xfrm>
        </p:spPr>
        <p:txBody>
          <a:bodyPr>
            <a:normAutofit/>
          </a:bodyPr>
          <a:lstStyle/>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dirty="0"/>
          </a:p>
        </p:txBody>
      </p:sp>
      <p:sp>
        <p:nvSpPr>
          <p:cNvPr id="4" name="Slide Number Placeholder 3">
            <a:extLst>
              <a:ext uri="{FF2B5EF4-FFF2-40B4-BE49-F238E27FC236}">
                <a16:creationId xmlns:a16="http://schemas.microsoft.com/office/drawing/2014/main" id="{793CCD0D-ECDE-401F-FBA4-98F02F5A3598}"/>
              </a:ext>
            </a:extLst>
          </p:cNvPr>
          <p:cNvSpPr>
            <a:spLocks noGrp="1"/>
          </p:cNvSpPr>
          <p:nvPr>
            <p:ph type="sldNum" sz="quarter" idx="12"/>
          </p:nvPr>
        </p:nvSpPr>
        <p:spPr/>
        <p:txBody>
          <a:bodyPr/>
          <a:lstStyle/>
          <a:p>
            <a:fld id="{21C7DF5F-4BF1-494D-A836-53F226D76E52}" type="slidenum">
              <a:rPr lang="en-US" smtClean="0"/>
              <a:t>23</a:t>
            </a:fld>
            <a:endParaRPr lang="en-US"/>
          </a:p>
        </p:txBody>
      </p:sp>
      <p:sp>
        <p:nvSpPr>
          <p:cNvPr id="7" name="Title 1">
            <a:extLst>
              <a:ext uri="{FF2B5EF4-FFF2-40B4-BE49-F238E27FC236}">
                <a16:creationId xmlns:a16="http://schemas.microsoft.com/office/drawing/2014/main" id="{238E7FA2-C572-5056-36A6-D2F8ECC49350}"/>
              </a:ext>
            </a:extLst>
          </p:cNvPr>
          <p:cNvSpPr>
            <a:spLocks noGrp="1"/>
          </p:cNvSpPr>
          <p:nvPr>
            <p:ph type="title"/>
          </p:nvPr>
        </p:nvSpPr>
        <p:spPr>
          <a:xfrm>
            <a:off x="3435927" y="112904"/>
            <a:ext cx="6188364" cy="1280890"/>
          </a:xfrm>
        </p:spPr>
        <p:txBody>
          <a:bodyPr/>
          <a:lstStyle/>
          <a:p>
            <a:pPr algn="ctr" rtl="1"/>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رابطه بین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JVM</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JRE</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و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JDK</a:t>
            </a:r>
            <a:r>
              <a:rPr lang="fa-IR" b="1" dirty="0">
                <a:solidFill>
                  <a:srgbClr val="0070C0"/>
                </a:solidFill>
                <a:latin typeface="Times New Roman" panose="02020603050405020304" pitchFamily="18" charset="0"/>
                <a:ea typeface="Calibri" panose="020F0502020204030204" pitchFamily="34" charset="0"/>
                <a:cs typeface="2  Titr" panose="00000700000000000000" pitchFamily="2" charset="-78"/>
              </a:rPr>
              <a:t> </a:t>
            </a:r>
            <a:endParaRPr lang="en-US" b="1" dirty="0">
              <a:solidFill>
                <a:srgbClr val="0070C0"/>
              </a:solidFill>
              <a:cs typeface="2  Titr" panose="00000700000000000000" pitchFamily="2" charset="-78"/>
            </a:endParaRPr>
          </a:p>
        </p:txBody>
      </p:sp>
      <p:pic>
        <p:nvPicPr>
          <p:cNvPr id="5" name="Picture 4">
            <a:extLst>
              <a:ext uri="{FF2B5EF4-FFF2-40B4-BE49-F238E27FC236}">
                <a16:creationId xmlns:a16="http://schemas.microsoft.com/office/drawing/2014/main" id="{BE8E5994-50C6-273B-E242-907AC46AFD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12654" y="1088848"/>
            <a:ext cx="5578764" cy="5656246"/>
          </a:xfrm>
          <a:prstGeom prst="rect">
            <a:avLst/>
          </a:prstGeom>
        </p:spPr>
      </p:pic>
    </p:spTree>
    <p:extLst>
      <p:ext uri="{BB962C8B-B14F-4D97-AF65-F5344CB8AC3E}">
        <p14:creationId xmlns:p14="http://schemas.microsoft.com/office/powerpoint/2010/main" val="250317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533DF-16AF-1746-F97C-0F7FBEA56298}"/>
              </a:ext>
            </a:extLst>
          </p:cNvPr>
          <p:cNvSpPr>
            <a:spLocks noGrp="1"/>
          </p:cNvSpPr>
          <p:nvPr>
            <p:ph idx="1"/>
          </p:nvPr>
        </p:nvSpPr>
        <p:spPr>
          <a:xfrm>
            <a:off x="838200" y="1825625"/>
            <a:ext cx="10515600" cy="4895850"/>
          </a:xfrm>
        </p:spPr>
        <p:txBody>
          <a:bodyPr/>
          <a:lstStyle/>
          <a:p>
            <a:pPr algn="r" rtl="1">
              <a:lnSpc>
                <a:spcPct val="107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سپس در صورتی که بخواهید برای نوشتن برنامه‌های خود از یک محیط توسعه‌ی یکپارچه </a:t>
            </a:r>
            <a:r>
              <a:rPr lang="en-US" sz="1800" dirty="0">
                <a:effectLst/>
                <a:latin typeface="Times New Roman" panose="02020603050405020304" pitchFamily="18" charset="0"/>
                <a:ea typeface="Calibri" panose="020F0502020204030204" pitchFamily="34" charset="0"/>
                <a:cs typeface="Arial" panose="020B0604020202020204" pitchFamily="34" charset="0"/>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کنید گزینه‌های متعددی وجود دارند، از قبیل:</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a:effectLst/>
                <a:latin typeface="TimesLTPro-Roman"/>
                <a:ea typeface="Calibri" panose="020F0502020204030204" pitchFamily="34" charset="0"/>
                <a:cs typeface="TimesLTPro-Roman"/>
              </a:rPr>
              <a:t>E</a:t>
            </a:r>
            <a:r>
              <a:rPr lang="en-US" sz="1800" cap="none" dirty="0">
                <a:effectLst/>
                <a:latin typeface="TimesLTPro-Roman"/>
                <a:ea typeface="Calibri" panose="020F0502020204030204" pitchFamily="34" charset="0"/>
                <a:cs typeface="TimesLTPro-Roman"/>
              </a:rPr>
              <a:t>clipse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I</a:t>
            </a:r>
            <a:r>
              <a:rPr lang="en-US" sz="1800" cap="none" dirty="0" err="1">
                <a:effectLst/>
                <a:latin typeface="TimesLTPro-Roman"/>
                <a:ea typeface="Calibri" panose="020F0502020204030204" pitchFamily="34" charset="0"/>
                <a:cs typeface="TimesLTPro-Roman"/>
              </a:rPr>
              <a:t>ntellij</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IDEA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N</a:t>
            </a:r>
            <a:r>
              <a:rPr lang="en-US" sz="1800" cap="none" dirty="0" err="1">
                <a:effectLst/>
                <a:latin typeface="TimesLTPro-Roman"/>
                <a:ea typeface="Calibri" panose="020F0502020204030204" pitchFamily="34" charset="0"/>
                <a:cs typeface="TimesLTPro-Roman"/>
              </a:rPr>
              <a:t>etbeans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jGRASP</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D</a:t>
            </a:r>
            <a:r>
              <a:rPr lang="en-US" sz="1800" cap="none" dirty="0" err="1">
                <a:effectLst/>
                <a:latin typeface="TimesLTPro-Roman"/>
                <a:ea typeface="Calibri" panose="020F0502020204030204" pitchFamily="34" charset="0"/>
                <a:cs typeface="TimesLTPro-Roman"/>
              </a:rPr>
              <a:t>rjava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buFont typeface="Symbol" panose="05050102010706020507" pitchFamily="18" charset="2"/>
              <a:buChar char=""/>
            </a:pPr>
            <a:r>
              <a:rPr lang="en-US" sz="1800" dirty="0" err="1">
                <a:effectLst/>
                <a:latin typeface="TimesLTPro-Roman"/>
                <a:ea typeface="Calibri" panose="020F0502020204030204" pitchFamily="34" charset="0"/>
                <a:cs typeface="TimesLTPro-Roman"/>
              </a:rPr>
              <a:t>B</a:t>
            </a:r>
            <a:r>
              <a:rPr lang="en-US" sz="1800" cap="none" dirty="0" err="1">
                <a:effectLst/>
                <a:latin typeface="TimesLTPro-Roman"/>
                <a:ea typeface="Calibri" panose="020F0502020204030204" pitchFamily="34" charset="0"/>
                <a:cs typeface="TimesLTPro-Roman"/>
              </a:rPr>
              <a:t>luej</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Symbol" panose="05050102010706020507" pitchFamily="18" charset="2"/>
              <a:buChar char=""/>
            </a:pPr>
            <a:r>
              <a:rPr lang="en-US" sz="1800" dirty="0" err="1">
                <a:effectLst/>
                <a:latin typeface="TimesLTPro-Roman"/>
                <a:ea typeface="Calibri" panose="020F0502020204030204" pitchFamily="34" charset="0"/>
                <a:cs typeface="TimesLTPro-Roman"/>
              </a:rPr>
              <a:t>T</a:t>
            </a:r>
            <a:r>
              <a:rPr lang="en-US" sz="1800" cap="none" dirty="0" err="1">
                <a:effectLst/>
                <a:latin typeface="TimesLTPro-Roman"/>
                <a:ea typeface="Calibri" panose="020F0502020204030204" pitchFamily="34" charset="0"/>
                <a:cs typeface="TimesLTPro-Roman"/>
              </a:rPr>
              <a:t>extpad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sz="1800" dirty="0">
                <a:cs typeface="B Nazanin" panose="00000400000000000000" pitchFamily="2" charset="-78"/>
              </a:rPr>
              <a:t>اگرچه ...</a:t>
            </a: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F62AB3ED-CDCD-A1EF-6E6E-59D175F737A5}"/>
              </a:ext>
            </a:extLst>
          </p:cNvPr>
          <p:cNvSpPr>
            <a:spLocks noGrp="1"/>
          </p:cNvSpPr>
          <p:nvPr>
            <p:ph type="sldNum" sz="quarter" idx="12"/>
          </p:nvPr>
        </p:nvSpPr>
        <p:spPr/>
        <p:txBody>
          <a:bodyPr/>
          <a:lstStyle/>
          <a:p>
            <a:fld id="{21C7DF5F-4BF1-494D-A836-53F226D76E52}" type="slidenum">
              <a:rPr lang="en-US" smtClean="0"/>
              <a:t>24</a:t>
            </a:fld>
            <a:endParaRPr lang="en-US"/>
          </a:p>
        </p:txBody>
      </p:sp>
      <p:sp>
        <p:nvSpPr>
          <p:cNvPr id="7" name="Title 1">
            <a:extLst>
              <a:ext uri="{FF2B5EF4-FFF2-40B4-BE49-F238E27FC236}">
                <a16:creationId xmlns:a16="http://schemas.microsoft.com/office/drawing/2014/main" id="{B5DC7490-BFC9-9F1E-19D2-2C6F06C5C475}"/>
              </a:ext>
            </a:extLst>
          </p:cNvPr>
          <p:cNvSpPr>
            <a:spLocks noGrp="1"/>
          </p:cNvSpPr>
          <p:nvPr>
            <p:ph type="title"/>
          </p:nvPr>
        </p:nvSpPr>
        <p:spPr>
          <a:xfrm>
            <a:off x="4627092" y="263824"/>
            <a:ext cx="2937816" cy="1245379"/>
          </a:xfrm>
        </p:spPr>
        <p:txBody>
          <a:bodyPr/>
          <a:lstStyle/>
          <a:p>
            <a:pPr algn="ctr" rtl="1"/>
            <a:r>
              <a:rPr lang="fa-IR" dirty="0">
                <a:solidFill>
                  <a:srgbClr val="0070C0"/>
                </a:solidFill>
                <a:latin typeface="Times New Roman" panose="02020603050405020304" pitchFamily="18" charset="0"/>
                <a:ea typeface="Calibri" panose="020F0502020204030204" pitchFamily="34" charset="0"/>
                <a:cs typeface="2  Titr" panose="00000700000000000000" pitchFamily="2" charset="-78"/>
              </a:rPr>
              <a:t>معرفی چند </a:t>
            </a:r>
            <a:r>
              <a:rPr lang="en-US" b="1" dirty="0">
                <a:solidFill>
                  <a:srgbClr val="0070C0"/>
                </a:solidFill>
                <a:latin typeface="Times New Roman" panose="02020603050405020304" pitchFamily="18" charset="0"/>
                <a:ea typeface="Calibri" panose="020F0502020204030204" pitchFamily="34" charset="0"/>
                <a:cs typeface="2  Titr" panose="00000700000000000000" pitchFamily="2" charset="-78"/>
              </a:rPr>
              <a:t>IDE</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303640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p:cTn id="1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p:cTn id="4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97F7-D4F3-8824-0712-409CAC52F58F}"/>
              </a:ext>
            </a:extLst>
          </p:cNvPr>
          <p:cNvSpPr>
            <a:spLocks noGrp="1"/>
          </p:cNvSpPr>
          <p:nvPr>
            <p:ph type="title"/>
          </p:nvPr>
        </p:nvSpPr>
        <p:spPr>
          <a:xfrm>
            <a:off x="1640156" y="619808"/>
            <a:ext cx="8911687" cy="1280890"/>
          </a:xfrm>
        </p:spPr>
        <p:txBody>
          <a:bodyPr/>
          <a:lstStyle/>
          <a:p>
            <a:pPr algn="ct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آنچه برای </a:t>
            </a: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اجرای کدها در </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این </a:t>
            </a: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درس</a:t>
            </a:r>
            <a:r>
              <a:rPr lang="ar-SA"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 نیاز دارید</a:t>
            </a:r>
            <a:br>
              <a:rPr lang="en-US" sz="1800"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sp>
        <p:nvSpPr>
          <p:cNvPr id="3" name="Content Placeholder 2">
            <a:extLst>
              <a:ext uri="{FF2B5EF4-FFF2-40B4-BE49-F238E27FC236}">
                <a16:creationId xmlns:a16="http://schemas.microsoft.com/office/drawing/2014/main" id="{F19E5957-7D69-6D7F-1B81-7462C194B148}"/>
              </a:ext>
            </a:extLst>
          </p:cNvPr>
          <p:cNvSpPr>
            <a:spLocks noGrp="1"/>
          </p:cNvSpPr>
          <p:nvPr>
            <p:ph idx="1"/>
          </p:nvPr>
        </p:nvSpPr>
        <p:spPr>
          <a:xfrm>
            <a:off x="838199" y="2201662"/>
            <a:ext cx="10515600" cy="4854190"/>
          </a:xfrm>
        </p:spPr>
        <p:txBody>
          <a:bodyPr/>
          <a:lstStyle/>
          <a:p>
            <a:pPr algn="just">
              <a:lnSpc>
                <a:spcPct val="115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پس از نصب </a:t>
            </a:r>
            <a:r>
              <a:rPr lang="en-US" sz="1800" dirty="0">
                <a:latin typeface="Times New Roman" panose="02020603050405020304" pitchFamily="18" charset="0"/>
                <a:ea typeface="Calibri" panose="020F0502020204030204" pitchFamily="34" charset="0"/>
                <a:cs typeface="B Nazanin" panose="00000400000000000000" pitchFamily="2" charset="-78"/>
              </a:rPr>
              <a:t>JDK</a:t>
            </a:r>
            <a:r>
              <a:rPr lang="fa-IR" sz="1800" dirty="0">
                <a:effectLst/>
                <a:latin typeface="Calibri" panose="020F0502020204030204" pitchFamily="34" charset="0"/>
                <a:ea typeface="Calibri" panose="020F0502020204030204" pitchFamily="34" charset="0"/>
                <a:cs typeface="B Nazanin" panose="00000400000000000000" pitchFamily="2" charset="-78"/>
              </a:rPr>
              <a:t>، در حقیقت شما به هیچ ابزار توسعه‌ی دیگری، از قبیل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نیاز ندارید! </a:t>
            </a:r>
          </a:p>
          <a:p>
            <a:pPr algn="just" rtl="1">
              <a:lnSpc>
                <a:spcPct val="115000"/>
              </a:lnSpc>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و اکیدا توصیه می‌شود تا زمانی که درس را به طور کامل فرا نگرفته‌اید از چیزی جز یک ویرایشگر متن اصلی استفاده نکنید.</a:t>
            </a:r>
          </a:p>
          <a:p>
            <a:pPr marL="0" indent="0" algn="just" rtl="1">
              <a:lnSpc>
                <a:spcPct val="115000"/>
              </a:lnSpc>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Aft>
                <a:spcPts val="800"/>
              </a:spcAf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algn="just" rtl="1">
              <a:lnSpc>
                <a:spcPct val="115000"/>
              </a:lnSpc>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gn="just">
              <a:lnSpc>
                <a:spcPct val="115000"/>
              </a:lnSpc>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IDE</a:t>
            </a:r>
            <a:r>
              <a:rPr lang="fa-IR" sz="1800" dirty="0">
                <a:effectLst/>
                <a:latin typeface="Calibri" panose="020F0502020204030204" pitchFamily="34" charset="0"/>
                <a:ea typeface="Calibri" panose="020F0502020204030204" pitchFamily="34" charset="0"/>
                <a:cs typeface="B Nazanin" panose="00000400000000000000" pitchFamily="2" charset="-78"/>
              </a:rPr>
              <a:t> می‌تواند برخی جزئیات که واقعا مهم هستند را از دید شما مخفی نماید</a:t>
            </a:r>
            <a:r>
              <a:rPr lang="fa-IR" sz="1800" dirty="0">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به مراتب بهتر </a:t>
            </a:r>
            <a:r>
              <a:rPr lang="fa-IR" sz="1800" dirty="0">
                <a:latin typeface="Calibri" panose="020F0502020204030204" pitchFamily="34" charset="0"/>
                <a:ea typeface="Calibri" panose="020F0502020204030204" pitchFamily="34" charset="0"/>
                <a:cs typeface="B Nazanin" panose="00000400000000000000" pitchFamily="2" charset="-78"/>
              </a:rPr>
              <a:t>است یادگیری را </a:t>
            </a:r>
            <a:r>
              <a:rPr lang="fa-IR" sz="1800" dirty="0">
                <a:effectLst/>
                <a:latin typeface="Calibri" panose="020F0502020204030204" pitchFamily="34" charset="0"/>
                <a:ea typeface="Calibri" panose="020F0502020204030204" pitchFamily="34" charset="0"/>
                <a:cs typeface="B Nazanin" panose="00000400000000000000" pitchFamily="2" charset="-78"/>
              </a:rPr>
              <a:t>از طریق خط فرمان دنبال کنید و پس از اینکه واقعا متوجه شدید چه اتقاقی می‌افتد، از ابزاری استفاده کنید که بخشی از فرایند را خودکار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BDFCC11A-7169-78DA-D368-B95829EA2141}"/>
              </a:ext>
            </a:extLst>
          </p:cNvPr>
          <p:cNvSpPr>
            <a:spLocks noGrp="1"/>
          </p:cNvSpPr>
          <p:nvPr>
            <p:ph type="sldNum" sz="quarter" idx="12"/>
          </p:nvPr>
        </p:nvSpPr>
        <p:spPr/>
        <p:txBody>
          <a:bodyPr/>
          <a:lstStyle/>
          <a:p>
            <a:fld id="{21C7DF5F-4BF1-494D-A836-53F226D76E52}" type="slidenum">
              <a:rPr lang="en-US" smtClean="0"/>
              <a:t>25</a:t>
            </a:fld>
            <a:endParaRPr lang="en-US"/>
          </a:p>
        </p:txBody>
      </p:sp>
    </p:spTree>
    <p:extLst>
      <p:ext uri="{BB962C8B-B14F-4D97-AF65-F5344CB8AC3E}">
        <p14:creationId xmlns:p14="http://schemas.microsoft.com/office/powerpoint/2010/main" val="39941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p:cTn id="1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9" dur="1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p:cTn id="2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5AC59-2708-AE69-9A8B-38653C591DF3}"/>
              </a:ext>
            </a:extLst>
          </p:cNvPr>
          <p:cNvSpPr>
            <a:spLocks noGrp="1"/>
          </p:cNvSpPr>
          <p:nvPr>
            <p:ph idx="1"/>
          </p:nvPr>
        </p:nvSpPr>
        <p:spPr>
          <a:xfrm>
            <a:off x="264419" y="2133600"/>
            <a:ext cx="11240193" cy="3777622"/>
          </a:xfrm>
        </p:spPr>
        <p:txBody>
          <a:bodyPr/>
          <a:lstStyle/>
          <a:p>
            <a:r>
              <a:rPr lang="fa-IR" sz="1800" dirty="0">
                <a:effectLst/>
                <a:latin typeface="Times New Roman" panose="02020603050405020304" pitchFamily="18" charset="0"/>
                <a:ea typeface="Calibri" panose="020F0502020204030204" pitchFamily="34" charset="0"/>
                <a:cs typeface="B Nazanin" panose="00000400000000000000" pitchFamily="2" charset="-78"/>
              </a:rPr>
              <a:t>در مباحثی که ارائه می‌شود، عمدتا به وجوه تفاوت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در برنامه‌نویسی روندی پرداخته می‌شوند و وجوه اشتراکی </a:t>
            </a:r>
            <a:r>
              <a:rPr lang="fa-IR" sz="1800" dirty="0">
                <a:latin typeface="B Nazanin" panose="00000400000000000000" pitchFamily="2" charset="-78"/>
                <a:ea typeface="Calibri" panose="020F0502020204030204" pitchFamily="34" charset="0"/>
                <a:cs typeface="B Nazanin" panose="00000400000000000000" pitchFamily="2" charset="-78"/>
              </a:rPr>
              <a:t>مروری گذرا خواهند شد یا این که دانسته </a:t>
            </a:r>
            <a:r>
              <a:rPr lang="fa-IR" sz="1800" dirty="0">
                <a:effectLst/>
                <a:latin typeface="B Nazanin" panose="00000400000000000000" pitchFamily="2" charset="-78"/>
                <a:ea typeface="Calibri" panose="020F0502020204030204" pitchFamily="34" charset="0"/>
                <a:cs typeface="B Nazanin" panose="00000400000000000000" pitchFamily="2" charset="-78"/>
              </a:rPr>
              <a:t>در نظر گرفته شده و مجددا بازگو نمی‌شوند.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490BF98-728D-89C9-8366-881A70F08F67}"/>
              </a:ext>
            </a:extLst>
          </p:cNvPr>
          <p:cNvSpPr>
            <a:spLocks noGrp="1"/>
          </p:cNvSpPr>
          <p:nvPr>
            <p:ph type="sldNum" sz="quarter" idx="12"/>
          </p:nvPr>
        </p:nvSpPr>
        <p:spPr/>
        <p:txBody>
          <a:bodyPr/>
          <a:lstStyle/>
          <a:p>
            <a:fld id="{21C7DF5F-4BF1-494D-A836-53F226D76E52}" type="slidenum">
              <a:rPr lang="en-US" smtClean="0"/>
              <a:t>26</a:t>
            </a:fld>
            <a:endParaRPr lang="en-US"/>
          </a:p>
        </p:txBody>
      </p:sp>
      <p:sp>
        <p:nvSpPr>
          <p:cNvPr id="5" name="Title 1">
            <a:extLst>
              <a:ext uri="{FF2B5EF4-FFF2-40B4-BE49-F238E27FC236}">
                <a16:creationId xmlns:a16="http://schemas.microsoft.com/office/drawing/2014/main" id="{9722F7BE-4CE5-6922-7350-A00840368117}"/>
              </a:ext>
            </a:extLst>
          </p:cNvPr>
          <p:cNvSpPr>
            <a:spLocks noGrp="1"/>
          </p:cNvSpPr>
          <p:nvPr>
            <p:ph type="title"/>
          </p:nvPr>
        </p:nvSpPr>
        <p:spPr>
          <a:xfrm>
            <a:off x="1640156" y="619808"/>
            <a:ext cx="8911687" cy="1280890"/>
          </a:xfrm>
        </p:spPr>
        <p:txBody>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نکته پیش از شروع به یادگیری </a:t>
            </a:r>
            <a:r>
              <a:rPr lang="en-US" b="1"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J</a:t>
            </a:r>
            <a:r>
              <a:rPr lang="en-US" b="1" cap="none"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ava</a:t>
            </a:r>
            <a:endParaRPr lang="en-US"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23942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8B3-062F-32E1-90BC-6A7B2C3ACF37}"/>
              </a:ext>
            </a:extLst>
          </p:cNvPr>
          <p:cNvSpPr>
            <a:spLocks noGrp="1"/>
          </p:cNvSpPr>
          <p:nvPr>
            <p:ph type="title"/>
          </p:nvPr>
        </p:nvSpPr>
        <p:spPr>
          <a:xfrm>
            <a:off x="1422227" y="584382"/>
            <a:ext cx="8911687" cy="1280890"/>
          </a:xfrm>
        </p:spPr>
        <p:txBody>
          <a:bodyPr>
            <a:normAutofit/>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شیوه ای که جاوا کار می‌کند</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pic>
        <p:nvPicPr>
          <p:cNvPr id="4" name="Content Placeholder 3">
            <a:extLst>
              <a:ext uri="{FF2B5EF4-FFF2-40B4-BE49-F238E27FC236}">
                <a16:creationId xmlns:a16="http://schemas.microsoft.com/office/drawing/2014/main" id="{A87BF01A-1DB8-B7D0-619D-1E6ED1AAD86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493838" y="2033173"/>
            <a:ext cx="8695238" cy="3600000"/>
          </a:xfrm>
          <a:prstGeom prst="rect">
            <a:avLst/>
          </a:prstGeom>
          <a:noFill/>
          <a:ln>
            <a:noFill/>
          </a:ln>
        </p:spPr>
      </p:pic>
      <p:sp>
        <p:nvSpPr>
          <p:cNvPr id="3" name="Slide Number Placeholder 2">
            <a:extLst>
              <a:ext uri="{FF2B5EF4-FFF2-40B4-BE49-F238E27FC236}">
                <a16:creationId xmlns:a16="http://schemas.microsoft.com/office/drawing/2014/main" id="{A87E905B-5A52-E2C9-B519-C13D994535D1}"/>
              </a:ext>
            </a:extLst>
          </p:cNvPr>
          <p:cNvSpPr>
            <a:spLocks noGrp="1"/>
          </p:cNvSpPr>
          <p:nvPr>
            <p:ph type="sldNum" sz="quarter" idx="12"/>
          </p:nvPr>
        </p:nvSpPr>
        <p:spPr/>
        <p:txBody>
          <a:bodyPr/>
          <a:lstStyle/>
          <a:p>
            <a:fld id="{21C7DF5F-4BF1-494D-A836-53F226D76E52}" type="slidenum">
              <a:rPr lang="en-US" smtClean="0"/>
              <a:t>27</a:t>
            </a:fld>
            <a:endParaRPr lang="en-US"/>
          </a:p>
        </p:txBody>
      </p:sp>
      <p:sp>
        <p:nvSpPr>
          <p:cNvPr id="5" name="Text Box 2">
            <a:extLst>
              <a:ext uri="{FF2B5EF4-FFF2-40B4-BE49-F238E27FC236}">
                <a16:creationId xmlns:a16="http://schemas.microsoft.com/office/drawing/2014/main" id="{9AC20ED0-F6B1-337B-6210-487A52800600}"/>
              </a:ext>
            </a:extLst>
          </p:cNvPr>
          <p:cNvSpPr txBox="1">
            <a:spLocks noChangeArrowheads="1"/>
          </p:cNvSpPr>
          <p:nvPr/>
        </p:nvSpPr>
        <p:spPr bwMode="auto">
          <a:xfrm>
            <a:off x="1493838" y="3206527"/>
            <a:ext cx="974154" cy="948221"/>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کد منبع برای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دعوتنامه‌ی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مهمانی تعاملی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F0BACE98-AA27-5C73-BCDF-6192F4900E6F}"/>
              </a:ext>
            </a:extLst>
          </p:cNvPr>
          <p:cNvSpPr txBox="1">
            <a:spLocks noChangeArrowheads="1"/>
          </p:cNvSpPr>
          <p:nvPr/>
        </p:nvSpPr>
        <p:spPr bwMode="auto">
          <a:xfrm>
            <a:off x="1796301" y="4568290"/>
            <a:ext cx="645160" cy="694055"/>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2  Shiraz" panose="00000400000000000000" pitchFamily="2" charset="-78"/>
              </a:rPr>
              <a:t>منبع</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2">
            <a:extLst>
              <a:ext uri="{FF2B5EF4-FFF2-40B4-BE49-F238E27FC236}">
                <a16:creationId xmlns:a16="http://schemas.microsoft.com/office/drawing/2014/main" id="{ED35B79D-041F-8F86-53DA-A9C7355FBAAD}"/>
              </a:ext>
            </a:extLst>
          </p:cNvPr>
          <p:cNvSpPr txBox="1">
            <a:spLocks noChangeArrowheads="1"/>
          </p:cNvSpPr>
          <p:nvPr/>
        </p:nvSpPr>
        <p:spPr bwMode="auto">
          <a:xfrm>
            <a:off x="3790891" y="4957447"/>
            <a:ext cx="874395" cy="71247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کامپایلر</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61E35942-B98F-B494-A920-3D344A9316CC}"/>
              </a:ext>
            </a:extLst>
          </p:cNvPr>
          <p:cNvSpPr txBox="1">
            <a:spLocks noChangeArrowheads="1"/>
          </p:cNvSpPr>
          <p:nvPr/>
        </p:nvSpPr>
        <p:spPr bwMode="auto">
          <a:xfrm>
            <a:off x="5878071" y="4581209"/>
            <a:ext cx="874395" cy="7524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خروجی (کد)</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989CCC4-22B4-E2BA-01D2-8C94D21375CD}"/>
              </a:ext>
            </a:extLst>
          </p:cNvPr>
          <p:cNvSpPr txBox="1">
            <a:spLocks noChangeArrowheads="1"/>
          </p:cNvSpPr>
          <p:nvPr/>
        </p:nvSpPr>
        <p:spPr bwMode="auto">
          <a:xfrm>
            <a:off x="8407154" y="5633173"/>
            <a:ext cx="1059537" cy="743585"/>
          </a:xfrm>
          <a:prstGeom prst="rect">
            <a:avLst/>
          </a:prstGeom>
          <a:noFill/>
          <a:ln w="9525">
            <a:noFill/>
            <a:miter lim="800000"/>
            <a:headEnd/>
            <a:tailEnd/>
          </a:ln>
        </p:spPr>
        <p:txBody>
          <a:bodyPr rot="0" vert="horz" wrap="square" lIns="91440" tIns="45720" rIns="91440" bIns="45720" anchor="t" anchorCtr="0">
            <a:noAutofit/>
          </a:bodyPr>
          <a:lstStyle/>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ماشین‌های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 مجازی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DA9E6C8-1037-A7EA-B948-04D5C45A59BB}"/>
              </a:ext>
            </a:extLst>
          </p:cNvPr>
          <p:cNvSpPr txBox="1"/>
          <p:nvPr/>
        </p:nvSpPr>
        <p:spPr>
          <a:xfrm>
            <a:off x="159031" y="1385572"/>
            <a:ext cx="11967098" cy="685059"/>
          </a:xfrm>
          <a:prstGeom prst="rect">
            <a:avLst/>
          </a:prstGeom>
          <a:noFill/>
        </p:spPr>
        <p:txBody>
          <a:bodyPr wrap="square">
            <a:spAutoFit/>
          </a:bodyPr>
          <a:lstStyle/>
          <a:p>
            <a:pPr marL="0" marR="0" indent="457200" algn="just"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2  Mitra" panose="00000400000000000000" pitchFamily="2" charset="-78"/>
              </a:rPr>
              <a:t>هدف: فرض کنید بخواهید یک برنامه‌ی کاربردی (در این مثال، یک دعوتنامه‌ی مهمانی به صورت تعاملی) نوشته و بر روی هر دستگاهی که دوستانتان دارند به کارش بیندازید.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02259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C53BA-6ACE-08A6-EA13-A29433720837}"/>
              </a:ext>
            </a:extLst>
          </p:cNvPr>
          <p:cNvSpPr>
            <a:spLocks noGrp="1"/>
          </p:cNvSpPr>
          <p:nvPr>
            <p:ph idx="1"/>
          </p:nvPr>
        </p:nvSpPr>
        <p:spPr>
          <a:xfrm>
            <a:off x="264419" y="2133600"/>
            <a:ext cx="11240193" cy="3777622"/>
          </a:xfrm>
        </p:spPr>
        <p:txBody>
          <a:bodyPr/>
          <a:lstStyle/>
          <a:p>
            <a:pPr marL="0" marR="0" algn="just"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قبل از شروع برنامه‌نویسی باید با تنظیمات کامپیوتر خود آشنا شوید. هر کامپیوتر محیط متفاوتی را برای توسعه‌ی یک برنامه فراهم می‌کند، اما صرف نظر از این که از چه محیطی استفاده کنید، سه مرحله‌ی اساسی زیر را دنبال خواهید کرد: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در یک برنامه به عنوان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تایپ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فایل برنامه را کامپایل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نسخه‌ی کامپایل شده‌ی برنامه را اجرا می‌کنید.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410EC39A-6A15-CCE9-B3B9-12E9F0F7EF3F}"/>
              </a:ext>
            </a:extLst>
          </p:cNvPr>
          <p:cNvSpPr>
            <a:spLocks noGrp="1"/>
          </p:cNvSpPr>
          <p:nvPr>
            <p:ph type="sldNum" sz="quarter" idx="12"/>
          </p:nvPr>
        </p:nvSpPr>
        <p:spPr/>
        <p:txBody>
          <a:bodyPr/>
          <a:lstStyle/>
          <a:p>
            <a:fld id="{21C7DF5F-4BF1-494D-A836-53F226D76E52}" type="slidenum">
              <a:rPr lang="en-US" smtClean="0"/>
              <a:t>28</a:t>
            </a:fld>
            <a:endParaRPr lang="en-US"/>
          </a:p>
        </p:txBody>
      </p:sp>
      <p:sp>
        <p:nvSpPr>
          <p:cNvPr id="5" name="Title 1">
            <a:extLst>
              <a:ext uri="{FF2B5EF4-FFF2-40B4-BE49-F238E27FC236}">
                <a16:creationId xmlns:a16="http://schemas.microsoft.com/office/drawing/2014/main" id="{4F3F73C0-903B-F084-2572-34A620119CD5}"/>
              </a:ext>
            </a:extLst>
          </p:cNvPr>
          <p:cNvSpPr>
            <a:spLocks noGrp="1"/>
          </p:cNvSpPr>
          <p:nvPr>
            <p:ph type="title"/>
          </p:nvPr>
        </p:nvSpPr>
        <p:spPr>
          <a:xfrm>
            <a:off x="1428671" y="633347"/>
            <a:ext cx="8911687" cy="816414"/>
          </a:xfrm>
        </p:spPr>
        <p:txBody>
          <a:bodyPr>
            <a:normAutofit/>
          </a:bodyPr>
          <a:lstStyle/>
          <a:p>
            <a:pPr algn="ctr" rtl="1"/>
            <a:r>
              <a:rPr lang="fa-IR" dirty="0">
                <a:solidFill>
                  <a:srgbClr val="0070C0"/>
                </a:solidFill>
                <a:cs typeface="2  Titr" panose="00000700000000000000" pitchFamily="2" charset="-78"/>
              </a:rPr>
              <a:t>مراحل اجرای یک برنامه</a:t>
            </a:r>
            <a:r>
              <a:rPr lang="en-US" b="1" dirty="0">
                <a:solidFill>
                  <a:srgbClr val="0070C0"/>
                </a:solidFill>
                <a:latin typeface="Times New Roman" panose="02020603050405020304" pitchFamily="18" charset="0"/>
                <a:cs typeface="Times New Roman" panose="02020603050405020304" pitchFamily="18" charset="0"/>
              </a:rPr>
              <a:t>Java</a:t>
            </a:r>
            <a:r>
              <a:rPr lang="en-US" dirty="0">
                <a:solidFill>
                  <a:srgbClr val="0070C0"/>
                </a:solidFill>
                <a:cs typeface="2  Titr" panose="00000700000000000000" pitchFamily="2" charset="-78"/>
              </a:rPr>
              <a:t> </a:t>
            </a:r>
          </a:p>
        </p:txBody>
      </p:sp>
    </p:spTree>
    <p:extLst>
      <p:ext uri="{BB962C8B-B14F-4D97-AF65-F5344CB8AC3E}">
        <p14:creationId xmlns:p14="http://schemas.microsoft.com/office/powerpoint/2010/main" val="31817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5A40-3391-5C03-79A4-E3D7346C1A0A}"/>
              </a:ext>
            </a:extLst>
          </p:cNvPr>
          <p:cNvSpPr>
            <a:spLocks noGrp="1"/>
          </p:cNvSpPr>
          <p:nvPr>
            <p:ph type="title"/>
          </p:nvPr>
        </p:nvSpPr>
        <p:spPr>
          <a:xfrm>
            <a:off x="3070962" y="544294"/>
            <a:ext cx="5408612" cy="816414"/>
          </a:xfrm>
        </p:spPr>
        <p:txBody>
          <a:bodyPr>
            <a:normAutofit/>
          </a:bodyPr>
          <a:lstStyle/>
          <a:p>
            <a:pPr algn="ctr" rtl="1"/>
            <a:r>
              <a:rPr lang="fa-IR" dirty="0">
                <a:solidFill>
                  <a:srgbClr val="0070C0"/>
                </a:solidFill>
                <a:cs typeface="2  Titr" panose="00000700000000000000" pitchFamily="2" charset="-78"/>
              </a:rPr>
              <a:t>اجرای برنامه دعوتنامه‌ی مهمانی</a:t>
            </a:r>
            <a:endParaRPr lang="en-US" dirty="0">
              <a:solidFill>
                <a:srgbClr val="0070C0"/>
              </a:solidFill>
              <a:cs typeface="2  Titr" panose="00000700000000000000" pitchFamily="2" charset="-78"/>
            </a:endParaRPr>
          </a:p>
        </p:txBody>
      </p:sp>
      <p:pic>
        <p:nvPicPr>
          <p:cNvPr id="4" name="Content Placeholder 3">
            <a:extLst>
              <a:ext uri="{FF2B5EF4-FFF2-40B4-BE49-F238E27FC236}">
                <a16:creationId xmlns:a16="http://schemas.microsoft.com/office/drawing/2014/main" id="{DC9DF3D9-2A8A-B2B5-8F4F-D7B517A2729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5094" y="2698326"/>
            <a:ext cx="7674005" cy="2545301"/>
          </a:xfrm>
          <a:prstGeom prst="rect">
            <a:avLst/>
          </a:prstGeom>
          <a:noFill/>
          <a:ln>
            <a:noFill/>
          </a:ln>
        </p:spPr>
      </p:pic>
      <p:sp>
        <p:nvSpPr>
          <p:cNvPr id="3" name="Slide Number Placeholder 2">
            <a:extLst>
              <a:ext uri="{FF2B5EF4-FFF2-40B4-BE49-F238E27FC236}">
                <a16:creationId xmlns:a16="http://schemas.microsoft.com/office/drawing/2014/main" id="{4363BE44-F5CD-66AF-2159-26D8FA744796}"/>
              </a:ext>
            </a:extLst>
          </p:cNvPr>
          <p:cNvSpPr>
            <a:spLocks noGrp="1"/>
          </p:cNvSpPr>
          <p:nvPr>
            <p:ph type="sldNum" sz="quarter" idx="12"/>
          </p:nvPr>
        </p:nvSpPr>
        <p:spPr/>
        <p:txBody>
          <a:bodyPr/>
          <a:lstStyle/>
          <a:p>
            <a:fld id="{21C7DF5F-4BF1-494D-A836-53F226D76E52}" type="slidenum">
              <a:rPr lang="en-US" smtClean="0"/>
              <a:t>29</a:t>
            </a:fld>
            <a:endParaRPr lang="en-US"/>
          </a:p>
        </p:txBody>
      </p:sp>
      <p:sp>
        <p:nvSpPr>
          <p:cNvPr id="5" name="Text Box 2">
            <a:extLst>
              <a:ext uri="{FF2B5EF4-FFF2-40B4-BE49-F238E27FC236}">
                <a16:creationId xmlns:a16="http://schemas.microsoft.com/office/drawing/2014/main" id="{566C936D-C0C1-DA42-8464-49A54AD33790}"/>
              </a:ext>
            </a:extLst>
          </p:cNvPr>
          <p:cNvSpPr txBox="1">
            <a:spLocks noChangeArrowheads="1"/>
          </p:cNvSpPr>
          <p:nvPr/>
        </p:nvSpPr>
        <p:spPr bwMode="auto">
          <a:xfrm>
            <a:off x="838200" y="1300702"/>
            <a:ext cx="10356541" cy="2197100"/>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فایل کد منبع را تایپ ‌کنید</a:t>
            </a:r>
          </a:p>
          <a:p>
            <a:pPr marL="285750" indent="-285750" algn="just" rtl="1">
              <a:lnSpc>
                <a:spcPct val="107000"/>
              </a:lnSpc>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آن را با استفاده از کامپایلر </a:t>
            </a:r>
            <a:r>
              <a:rPr lang="en-US" b="1" dirty="0" err="1">
                <a:solidFill>
                  <a:srgbClr val="808080"/>
                </a:solidFill>
                <a:effectLst/>
                <a:latin typeface="Arial Black" panose="020B0A04020102020204" pitchFamily="34" charset="0"/>
                <a:ea typeface="Calibri" panose="020F0502020204030204" pitchFamily="34" charset="0"/>
                <a:cs typeface="2  Mitra" panose="00000400000000000000" pitchFamily="2" charset="-78"/>
              </a:rPr>
              <a:t>javac</a:t>
            </a:r>
            <a:r>
              <a:rPr lang="en-US"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effectLst/>
                <a:latin typeface="Calibri" panose="020F0502020204030204" pitchFamily="34" charset="0"/>
                <a:ea typeface="Calibri" panose="020F0502020204030204" pitchFamily="34" charset="0"/>
                <a:cs typeface="2  Mitra" panose="00000400000000000000" pitchFamily="2" charset="-78"/>
              </a:rPr>
              <a:t>کامپایل ‌کنید</a:t>
            </a:r>
          </a:p>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کد بایتی کامپایل‌شده را روی یک </a:t>
            </a:r>
            <a:r>
              <a:rPr lang="fa-IR" b="1" dirty="0">
                <a:solidFill>
                  <a:srgbClr val="808080"/>
                </a:solidFill>
                <a:effectLst/>
                <a:latin typeface="Calibri" panose="020F0502020204030204" pitchFamily="34" charset="0"/>
                <a:ea typeface="Calibri" panose="020F0502020204030204" pitchFamily="34" charset="0"/>
                <a:cs typeface="2  Mitra" panose="00000400000000000000" pitchFamily="2" charset="-78"/>
              </a:rPr>
              <a:t>ماشین مجازی</a:t>
            </a:r>
            <a:r>
              <a:rPr lang="fa-IR" b="1" dirty="0">
                <a:effectLst/>
                <a:latin typeface="Calibri" panose="020F0502020204030204" pitchFamily="34" charset="0"/>
                <a:ea typeface="Calibri" panose="020F0502020204030204" pitchFamily="34" charset="0"/>
                <a:cs typeface="2  Mitra" panose="00000400000000000000" pitchFamily="2" charset="-78"/>
              </a:rPr>
              <a:t> جاوا اجرا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A54EBBEB-2EF9-AE42-DE3F-E84BF39BE847}"/>
              </a:ext>
            </a:extLst>
          </p:cNvPr>
          <p:cNvSpPr txBox="1">
            <a:spLocks noChangeArrowheads="1"/>
          </p:cNvSpPr>
          <p:nvPr/>
        </p:nvSpPr>
        <p:spPr bwMode="auto">
          <a:xfrm>
            <a:off x="1745094" y="4965766"/>
            <a:ext cx="1876937" cy="1195338"/>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منبع خود را تایپ </a:t>
            </a:r>
            <a:r>
              <a:rPr lang="fa-IR" sz="1200" dirty="0">
                <a:effectLst/>
                <a:latin typeface="Calibri" panose="020F0502020204030204" pitchFamily="34" charset="0"/>
                <a:ea typeface="Calibri" panose="020F0502020204030204" pitchFamily="34" charset="0"/>
                <a:cs typeface="Ramsar" pitchFamily="2" charset="-78"/>
              </a:rPr>
              <a:t>کرده و </a:t>
            </a:r>
            <a:r>
              <a:rPr lang="ar-SA" sz="1200" dirty="0">
                <a:effectLst/>
                <a:latin typeface="Calibri" panose="020F0502020204030204" pitchFamily="34" charset="0"/>
                <a:ea typeface="Calibri" panose="020F0502020204030204" pitchFamily="34" charset="0"/>
                <a:cs typeface="Ramsar" pitchFamily="2" charset="-78"/>
              </a:rPr>
              <a:t>به عنوان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ذخیره کنید.</a:t>
            </a:r>
            <a:endParaRPr lang="fa-IR" sz="1200" dirty="0">
              <a:effectLst/>
              <a:latin typeface="Calibri" panose="020F0502020204030204" pitchFamily="34" charset="0"/>
              <a:ea typeface="Calibri" panose="020F0502020204030204" pitchFamily="34" charset="0"/>
              <a:cs typeface="Ramsar" pitchFamily="2" charset="-78"/>
            </a:endParaRPr>
          </a:p>
          <a:p>
            <a:pPr algn="just" rtl="1">
              <a:lnSpc>
                <a:spcPct val="107000"/>
              </a:lnSpc>
              <a:spcAft>
                <a:spcPts val="800"/>
              </a:spcAft>
            </a:pPr>
            <a:r>
              <a:rPr lang="fa-IR" sz="1200" dirty="0">
                <a:latin typeface="Calibri" panose="020F0502020204030204" pitchFamily="34" charset="0"/>
                <a:ea typeface="Calibri" panose="020F0502020204030204" pitchFamily="34" charset="0"/>
                <a:cs typeface="Ramsar" pitchFamily="2" charset="-78"/>
              </a:rPr>
              <a:t>فایل برنامه‌های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یی که شما می‌نویسید باید از پسوند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 استفاده کنند.</a:t>
            </a:r>
            <a:endParaRPr lang="en-US" sz="1200" dirty="0">
              <a:effectLst/>
              <a:latin typeface="Calibri" panose="020F0502020204030204" pitchFamily="34" charset="0"/>
              <a:ea typeface="Calibri" panose="020F0502020204030204" pitchFamily="34" charset="0"/>
              <a:cs typeface="Ramsar" pitchFamily="2" charset="-78"/>
            </a:endParaRPr>
          </a:p>
        </p:txBody>
      </p:sp>
      <p:sp>
        <p:nvSpPr>
          <p:cNvPr id="7" name="Text Box 2">
            <a:extLst>
              <a:ext uri="{FF2B5EF4-FFF2-40B4-BE49-F238E27FC236}">
                <a16:creationId xmlns:a16="http://schemas.microsoft.com/office/drawing/2014/main" id="{B10157EF-E2CB-0C71-5C65-8710FCD95FBA}"/>
              </a:ext>
            </a:extLst>
          </p:cNvPr>
          <p:cNvSpPr txBox="1">
            <a:spLocks noChangeArrowheads="1"/>
          </p:cNvSpPr>
          <p:nvPr/>
        </p:nvSpPr>
        <p:spPr bwMode="auto">
          <a:xfrm>
            <a:off x="3717399" y="3900637"/>
            <a:ext cx="1876937" cy="1989578"/>
          </a:xfrm>
          <a:prstGeom prst="rect">
            <a:avLst/>
          </a:prstGeom>
          <a:noFill/>
          <a:ln w="9525">
            <a:noFill/>
            <a:miter lim="800000"/>
            <a:headEnd/>
            <a:tailEnd/>
          </a:ln>
        </p:spPr>
        <p:txBody>
          <a:bodyPr rot="0" vert="horz" wrap="square" lIns="91440" tIns="45720" rIns="91440" bIns="45720" anchor="t" anchorCtr="0">
            <a:noAutofit/>
          </a:bodyPr>
          <a:lstStyle/>
          <a:p>
            <a:pPr algn="just" rtl="1">
              <a:lnSpc>
                <a:spcPct val="107000"/>
              </a:lnSpc>
              <a:spcAft>
                <a:spcPts val="800"/>
              </a:spcAft>
            </a:pPr>
            <a:r>
              <a:rPr lang="ar-SA" sz="1200" dirty="0">
                <a:effectLst/>
                <a:latin typeface="Calibri" panose="020F0502020204030204" pitchFamily="34" charset="0"/>
                <a:ea typeface="Calibri" panose="020F0502020204030204" pitchFamily="34" charset="0"/>
                <a:cs typeface="Ramsar" pitchFamily="2" charset="-78"/>
              </a:rPr>
              <a:t>با اجرای </a:t>
            </a:r>
            <a:r>
              <a:rPr lang="en-US" sz="1200" dirty="0" err="1">
                <a:effectLst/>
                <a:latin typeface="Courier New" panose="02070309020205020404" pitchFamily="49" charset="0"/>
                <a:ea typeface="Calibri" panose="020F0502020204030204" pitchFamily="34" charset="0"/>
                <a:cs typeface="Arial" panose="020B0604020202020204" pitchFamily="34" charset="0"/>
              </a:rPr>
              <a:t>javac</a:t>
            </a:r>
            <a:r>
              <a:rPr lang="ar-SA" sz="1200" dirty="0">
                <a:effectLst/>
                <a:latin typeface="Calibri" panose="020F0502020204030204" pitchFamily="34" charset="0"/>
                <a:ea typeface="Calibri" panose="020F0502020204030204" pitchFamily="34" charset="0"/>
                <a:cs typeface="Ramsar" pitchFamily="2" charset="-78"/>
              </a:rPr>
              <a:t> (برنامه‌ی کاربردی کامپایلر) فایل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را کامپایل کنید. اگر خطایی نداشته باشید، </a:t>
            </a:r>
            <a:r>
              <a:rPr lang="ar-SA" sz="1200" dirty="0">
                <a:latin typeface="Calibri" panose="020F0502020204030204" pitchFamily="34" charset="0"/>
                <a:ea typeface="Calibri" panose="020F0502020204030204" pitchFamily="34" charset="0"/>
                <a:cs typeface="Ramsar" pitchFamily="2" charset="-78"/>
              </a:rPr>
              <a:t>کدهای بایتی </a:t>
            </a:r>
            <a:r>
              <a:rPr lang="en-US" sz="1200" dirty="0">
                <a:latin typeface="Calibri" panose="020F0502020204030204" pitchFamily="34" charset="0"/>
                <a:ea typeface="Calibri" panose="020F0502020204030204" pitchFamily="34" charset="0"/>
                <a:cs typeface="Ramsar" pitchFamily="2" charset="-78"/>
              </a:rPr>
              <a:t>Java</a:t>
            </a:r>
            <a:r>
              <a:rPr lang="ar-SA" sz="1200" dirty="0">
                <a:latin typeface="Calibri" panose="020F0502020204030204" pitchFamily="34" charset="0"/>
                <a:ea typeface="Calibri" panose="020F0502020204030204" pitchFamily="34" charset="0"/>
                <a:cs typeface="Ramsar" pitchFamily="2" charset="-78"/>
              </a:rPr>
              <a:t>ی نتیجه در یک فایل با همان نام و پسوند </a:t>
            </a:r>
            <a:r>
              <a:rPr lang="en-US" sz="1200" dirty="0">
                <a:latin typeface="Myriad Pro" panose="020B0503030403020204" pitchFamily="34" charset="0"/>
                <a:ea typeface="Calibri" panose="020F0502020204030204" pitchFamily="34" charset="0"/>
                <a:cs typeface="Ramsar" pitchFamily="2" charset="-78"/>
              </a:rPr>
              <a:t>.class</a:t>
            </a:r>
            <a:r>
              <a:rPr lang="fa-IR" sz="1200" dirty="0">
                <a:latin typeface="Calibri" panose="020F0502020204030204" pitchFamily="34" charset="0"/>
                <a:ea typeface="Calibri" panose="020F0502020204030204" pitchFamily="34" charset="0"/>
                <a:cs typeface="Ramsar" pitchFamily="2" charset="-78"/>
              </a:rPr>
              <a:t> (در اینجا </a:t>
            </a:r>
            <a:r>
              <a:rPr lang="ar-SA" sz="1200" dirty="0">
                <a:effectLst/>
                <a:latin typeface="Calibri" panose="020F0502020204030204" pitchFamily="34" charset="0"/>
                <a:ea typeface="Calibri" panose="020F0502020204030204" pitchFamily="34" charset="0"/>
                <a:cs typeface="Ramsar" pitchFamily="2" charset="-78"/>
              </a:rPr>
              <a:t>به نام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fa-IR" sz="1200" dirty="0">
                <a:effectLst/>
                <a:latin typeface="Myriad Pro" panose="020B0503030403020204" pitchFamily="34" charset="0"/>
                <a:ea typeface="Calibri" panose="020F0502020204030204" pitchFamily="34" charset="0"/>
                <a:cs typeface="Ramsar" pitchFamily="2" charset="-78"/>
              </a:rPr>
              <a:t>) </a:t>
            </a:r>
            <a:r>
              <a:rPr lang="fa-IR" sz="1200" dirty="0">
                <a:latin typeface="Myriad Pro" panose="020B0503030403020204" pitchFamily="34" charset="0"/>
                <a:ea typeface="Calibri" panose="020F0502020204030204" pitchFamily="34" charset="0"/>
                <a:cs typeface="Ramsar" pitchFamily="2" charset="-78"/>
              </a:rPr>
              <a:t>ذ</a:t>
            </a:r>
            <a:r>
              <a:rPr lang="fa-IR" sz="1200" i="1" dirty="0">
                <a:latin typeface="Myriad Pro" panose="020B0503030403020204" pitchFamily="34" charset="0"/>
                <a:ea typeface="Calibri" panose="020F0502020204030204" pitchFamily="34" charset="0"/>
                <a:cs typeface="Ramsar" pitchFamily="2" charset="-78"/>
              </a:rPr>
              <a:t>خیره می‌شوند.</a:t>
            </a:r>
            <a:r>
              <a:rPr lang="ar-SA" sz="1200" dirty="0">
                <a:effectLst/>
                <a:latin typeface="Calibri" panose="020F0502020204030204" pitchFamily="34" charset="0"/>
                <a:ea typeface="Calibri" panose="020F0502020204030204" pitchFamily="34" charset="0"/>
                <a:cs typeface="Ramsar" pitchFamily="2" charset="-78"/>
              </a:rPr>
              <a:t> </a:t>
            </a:r>
            <a:r>
              <a:rPr lang="ar-SA" sz="1200" dirty="0">
                <a:latin typeface="Calibri" panose="020F0502020204030204" pitchFamily="34" charset="0"/>
                <a:ea typeface="Calibri" panose="020F0502020204030204" pitchFamily="34" charset="0"/>
                <a:cs typeface="Ramsar" pitchFamily="2" charset="-78"/>
              </a:rPr>
              <a:t>لازم نیست تمام جزئیات این برنامه را هم اکنون درک کنید، اما درک ساختار اساسی آن اجتناب‌ناپذیر است.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179E2659-D7AA-47A8-D03D-8FAD0A22F2AC}"/>
              </a:ext>
            </a:extLst>
          </p:cNvPr>
          <p:cNvSpPr txBox="1">
            <a:spLocks noChangeArrowheads="1"/>
          </p:cNvSpPr>
          <p:nvPr/>
        </p:nvSpPr>
        <p:spPr bwMode="auto">
          <a:xfrm>
            <a:off x="5775268" y="5252498"/>
            <a:ext cx="1727667" cy="304800"/>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کامپایل‌شده: </a:t>
            </a:r>
            <a:r>
              <a:rPr lang="en-US" sz="1200" b="1" i="1" dirty="0" err="1">
                <a:effectLst/>
                <a:latin typeface="Myriad Pro" panose="020B0503030403020204" pitchFamily="34" charset="0"/>
                <a:ea typeface="Calibri" panose="020F0502020204030204" pitchFamily="34" charset="0"/>
                <a:cs typeface="Ramsar" pitchFamily="2" charset="-78"/>
              </a:rPr>
              <a:t>Party.cla</a:t>
            </a:r>
            <a:r>
              <a:rPr lang="en-US" sz="1200" b="1" dirty="0" err="1">
                <a:effectLst/>
                <a:latin typeface="Myriad Pro" panose="020B0503030403020204" pitchFamily="34" charset="0"/>
                <a:ea typeface="Calibri" panose="020F0502020204030204" pitchFamily="34" charset="0"/>
                <a:cs typeface="Ramsar" pitchFamily="2" charset="-78"/>
              </a:rPr>
              <a:t>s</a:t>
            </a:r>
            <a:r>
              <a:rPr lang="en-US" sz="1200" b="1" dirty="0" err="1">
                <a:effectLst/>
                <a:latin typeface="Calibri" panose="020F0502020204030204" pitchFamily="34" charset="0"/>
                <a:ea typeface="Calibri" panose="020F0502020204030204" pitchFamily="34" charset="0"/>
                <a:cs typeface="Ramsar" pitchFamily="2" charset="-78"/>
              </a:rPr>
              <a: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3FE530D-0953-FE85-BE16-DCC726AF0FD7}"/>
              </a:ext>
            </a:extLst>
          </p:cNvPr>
          <p:cNvSpPr txBox="1">
            <a:spLocks noChangeArrowheads="1"/>
          </p:cNvSpPr>
          <p:nvPr/>
        </p:nvSpPr>
        <p:spPr bwMode="auto">
          <a:xfrm>
            <a:off x="7830241" y="3970977"/>
            <a:ext cx="1765257" cy="1178992"/>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fa-IR" sz="1200" dirty="0">
                <a:effectLst/>
                <a:latin typeface="Calibri" panose="020F0502020204030204" pitchFamily="34" charset="0"/>
                <a:ea typeface="Calibri" panose="020F0502020204030204" pitchFamily="34" charset="0"/>
                <a:cs typeface="Ramsar" pitchFamily="2" charset="-78"/>
              </a:rPr>
              <a:t>با راه‌ انداختن ماشین مجازی جاوا </a:t>
            </a:r>
            <a:r>
              <a:rPr lang="fa-IR" sz="1200" dirty="0">
                <a:effectLst/>
                <a:latin typeface="Myriad Pro" panose="020B0503030403020204" pitchFamily="34" charset="0"/>
                <a:ea typeface="Calibri" panose="020F0502020204030204" pitchFamily="34" charset="0"/>
                <a:cs typeface="Ramsar" pitchFamily="2" charset="-78"/>
              </a:rPr>
              <a:t>(</a:t>
            </a:r>
            <a:r>
              <a:rPr lang="en-US" sz="1200" dirty="0">
                <a:effectLst/>
                <a:latin typeface="Myriad Pro" panose="020B0503030403020204" pitchFamily="34" charset="0"/>
                <a:ea typeface="Calibri" panose="020F0502020204030204" pitchFamily="34" charset="0"/>
                <a:cs typeface="Ramsar" pitchFamily="2" charset="-78"/>
              </a:rPr>
              <a:t>JVM</a:t>
            </a:r>
            <a:r>
              <a:rPr lang="fa-IR" sz="1200" dirty="0">
                <a:effectLst/>
                <a:latin typeface="Myriad Pro" panose="020B0503030403020204" pitchFamily="34" charset="0"/>
                <a:ea typeface="Calibri" panose="020F0502020204030204" pitchFamily="34" charset="0"/>
                <a:cs typeface="Ramsar" pitchFamily="2" charset="-78"/>
              </a:rPr>
              <a:t>)</a:t>
            </a:r>
            <a:r>
              <a:rPr lang="fa-IR" sz="1200" dirty="0">
                <a:effectLst/>
                <a:latin typeface="Calibri" panose="020F0502020204030204" pitchFamily="34" charset="0"/>
                <a:ea typeface="Calibri" panose="020F0502020204030204" pitchFamily="34" charset="0"/>
                <a:cs typeface="Ramsar" pitchFamily="2" charset="-78"/>
              </a:rPr>
              <a:t> با فایل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en-US" sz="1200" i="1"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 </a:t>
            </a:r>
            <a:r>
              <a:rPr lang="fa-IR" sz="1200" dirty="0">
                <a:effectLst/>
                <a:latin typeface="Calibri" panose="020F0502020204030204" pitchFamily="34" charset="0"/>
                <a:ea typeface="Calibri" panose="020F0502020204030204" pitchFamily="34" charset="0"/>
                <a:cs typeface="Ramsar" pitchFamily="2" charset="-78"/>
              </a:rPr>
              <a:t>برنامه را اجرا کنید. </a:t>
            </a:r>
            <a:r>
              <a:rPr lang="en-US" sz="1200" dirty="0">
                <a:effectLst/>
                <a:latin typeface="Myriad Pro" panose="020B0503030403020204" pitchFamily="34" charset="0"/>
                <a:ea typeface="Calibri" panose="020F0502020204030204" pitchFamily="34" charset="0"/>
                <a:cs typeface="Ramsar" pitchFamily="2" charset="-78"/>
              </a:rPr>
              <a:t>JVM</a:t>
            </a:r>
            <a:r>
              <a:rPr lang="en-US" sz="1200" dirty="0">
                <a:effectLst/>
                <a:latin typeface="Ramsar" pitchFamily="2" charset="-78"/>
                <a:ea typeface="Calibri" panose="020F0502020204030204" pitchFamily="34" charset="0"/>
                <a:cs typeface="Ramsar" pitchFamily="2" charset="-78"/>
              </a:rPr>
              <a:t> </a:t>
            </a:r>
            <a:r>
              <a:rPr lang="fa-IR" sz="1200"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کد بایتی</a:t>
            </a:r>
            <a:r>
              <a:rPr lang="fa-IR" sz="1200" dirty="0">
                <a:effectLst/>
                <a:latin typeface="Ramsar" pitchFamily="2" charset="-78"/>
                <a:ea typeface="Calibri" panose="020F0502020204030204" pitchFamily="34" charset="0"/>
                <a:cs typeface="Ramsar" pitchFamily="2" charset="-78"/>
              </a:rPr>
              <a:t> را به چیزی که بسترکار زیربنایی می‌فهمد ترجمه و برنامه‌ی شما را اجرا می‌کند.</a:t>
            </a:r>
            <a:endParaRPr lang="en-US" sz="1200" dirty="0">
              <a:effectLst/>
              <a:latin typeface="Calibri" panose="020F0502020204030204" pitchFamily="34" charset="0"/>
              <a:ea typeface="Calibri" panose="020F0502020204030204" pitchFamily="34" charset="0"/>
              <a:cs typeface="Ramsar" pitchFamily="2" charset="-78"/>
            </a:endParaRPr>
          </a:p>
        </p:txBody>
      </p:sp>
    </p:spTree>
    <p:extLst>
      <p:ext uri="{BB962C8B-B14F-4D97-AF65-F5344CB8AC3E}">
        <p14:creationId xmlns:p14="http://schemas.microsoft.com/office/powerpoint/2010/main" val="3661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B4B037-2670-185D-92CC-2E0BD4C0D7E1}"/>
              </a:ext>
            </a:extLst>
          </p:cNvPr>
          <p:cNvSpPr>
            <a:spLocks noGrp="1"/>
          </p:cNvSpPr>
          <p:nvPr>
            <p:ph type="sldNum" sz="quarter" idx="12"/>
          </p:nvPr>
        </p:nvSpPr>
        <p:spPr/>
        <p:txBody>
          <a:bodyPr/>
          <a:lstStyle/>
          <a:p>
            <a:fld id="{21C7DF5F-4BF1-494D-A836-53F226D76E52}" type="slidenum">
              <a:rPr lang="en-US" smtClean="0"/>
              <a:t>3</a:t>
            </a:fld>
            <a:endParaRPr lang="en-US"/>
          </a:p>
        </p:txBody>
      </p:sp>
      <p:sp>
        <p:nvSpPr>
          <p:cNvPr id="8" name="TextBox 7">
            <a:extLst>
              <a:ext uri="{FF2B5EF4-FFF2-40B4-BE49-F238E27FC236}">
                <a16:creationId xmlns:a16="http://schemas.microsoft.com/office/drawing/2014/main" id="{25D98547-EAD6-1E45-3D9C-71505F8A82F2}"/>
              </a:ext>
            </a:extLst>
          </p:cNvPr>
          <p:cNvSpPr txBox="1"/>
          <p:nvPr/>
        </p:nvSpPr>
        <p:spPr>
          <a:xfrm>
            <a:off x="1028634" y="2307272"/>
            <a:ext cx="10068452" cy="4031873"/>
          </a:xfrm>
          <a:prstGeom prst="rect">
            <a:avLst/>
          </a:prstGeom>
          <a:noFill/>
        </p:spPr>
        <p:txBody>
          <a:bodyPr wrap="square">
            <a:spAutoFit/>
          </a:bodyPr>
          <a:lstStyle/>
          <a:p>
            <a:pPr algn="r" rtl="1"/>
            <a:r>
              <a:rPr lang="fa-IR" sz="3200" b="1" dirty="0">
                <a:cs typeface="B Koodak" panose="00000700000000000000" pitchFamily="2" charset="-78"/>
              </a:rPr>
              <a:t>ایمیل:</a:t>
            </a:r>
          </a:p>
          <a:p>
            <a:pPr marL="0" indent="0" algn="ctr" rtl="0">
              <a:buNone/>
            </a:pPr>
            <a:r>
              <a:rPr lang="en-US" sz="3200" u="sng" cap="none" dirty="0">
                <a:latin typeface="Mongolian Baiti" panose="03000500000000000000" pitchFamily="66" charset="0"/>
                <a:cs typeface="Mongolian Baiti" panose="03000500000000000000" pitchFamily="66" charset="0"/>
              </a:rPr>
              <a:t>hamedfahimi@um.ac.ir</a:t>
            </a:r>
            <a:endParaRPr lang="fa-IR" sz="3200" u="sng" cap="none" dirty="0">
              <a:latin typeface="Mongolian Baiti" panose="03000500000000000000" pitchFamily="66" charset="0"/>
              <a:cs typeface="+mj-cs"/>
            </a:endParaRPr>
          </a:p>
          <a:p>
            <a:pPr algn="r" rtl="1"/>
            <a:endParaRPr lang="fa-IR" sz="3200" dirty="0">
              <a:cs typeface="B Koodak" panose="00000700000000000000" pitchFamily="2" charset="-78"/>
            </a:endParaRPr>
          </a:p>
          <a:p>
            <a:pPr algn="r" rtl="1"/>
            <a:r>
              <a:rPr lang="fa-IR" sz="3200" b="1" dirty="0">
                <a:cs typeface="B Koodak" panose="00000700000000000000" pitchFamily="2" charset="-78"/>
              </a:rPr>
              <a:t>شماره تلفن همراه ارتباط با دانشجو:</a:t>
            </a:r>
          </a:p>
          <a:p>
            <a:pPr algn="ctr" rtl="1"/>
            <a:r>
              <a:rPr lang="fa-IR" sz="3200" b="1" dirty="0">
                <a:cs typeface="B Koodak" panose="00000700000000000000" pitchFamily="2" charset="-78"/>
              </a:rPr>
              <a:t> </a:t>
            </a:r>
            <a:r>
              <a:rPr lang="en-US" sz="3200" dirty="0">
                <a:latin typeface="NPINazanin" panose="02000503000000020004" pitchFamily="2" charset="0"/>
                <a:cs typeface="B Koodak" panose="00000700000000000000" pitchFamily="2" charset="-78"/>
              </a:rPr>
              <a:t>09336523185</a:t>
            </a:r>
          </a:p>
          <a:p>
            <a:pPr algn="r" rtl="1"/>
            <a:endParaRPr lang="fa-IR" sz="3200" b="1" dirty="0">
              <a:cs typeface="B Koodak" panose="00000700000000000000" pitchFamily="2" charset="-78"/>
            </a:endParaRPr>
          </a:p>
          <a:p>
            <a:pPr algn="r" rtl="1"/>
            <a:r>
              <a:rPr lang="fa-IR" sz="3200" b="1" dirty="0">
                <a:cs typeface="B Koodak" panose="00000700000000000000" pitchFamily="2" charset="-78"/>
              </a:rPr>
              <a:t>ساعات رفع اشکال:</a:t>
            </a:r>
          </a:p>
          <a:p>
            <a:pPr algn="ctr" rtl="1"/>
            <a:r>
              <a:rPr lang="fa-IR" sz="3200" dirty="0">
                <a:cs typeface="B Koodak" panose="00000700000000000000" pitchFamily="2" charset="-78"/>
              </a:rPr>
              <a:t>دوشنبه 11:30-10 (با هماهنگی قبلی)</a:t>
            </a:r>
          </a:p>
        </p:txBody>
      </p:sp>
      <p:sp>
        <p:nvSpPr>
          <p:cNvPr id="2" name="TextBox 1">
            <a:extLst>
              <a:ext uri="{FF2B5EF4-FFF2-40B4-BE49-F238E27FC236}">
                <a16:creationId xmlns:a16="http://schemas.microsoft.com/office/drawing/2014/main" id="{EFE0E7DE-AE92-9534-D9B9-4E44752FAE59}"/>
              </a:ext>
            </a:extLst>
          </p:cNvPr>
          <p:cNvSpPr txBox="1"/>
          <p:nvPr/>
        </p:nvSpPr>
        <p:spPr>
          <a:xfrm>
            <a:off x="1671852" y="946778"/>
            <a:ext cx="8842159" cy="830997"/>
          </a:xfrm>
          <a:prstGeom prst="rect">
            <a:avLst/>
          </a:prstGeom>
          <a:noFill/>
        </p:spPr>
        <p:txBody>
          <a:bodyPr wrap="square" rtlCol="1">
            <a:spAutoFit/>
          </a:bodyPr>
          <a:lstStyle/>
          <a:p>
            <a:pPr algn="ctr" rtl="1"/>
            <a:r>
              <a:rPr lang="fa-IR" sz="4800" b="1" dirty="0">
                <a:ln>
                  <a:noFill/>
                </a:ln>
                <a:solidFill>
                  <a:srgbClr val="00B0F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راه ارتباطی با مدرس</a:t>
            </a:r>
            <a:endParaRPr lang="fa-IR" dirty="0">
              <a:solidFill>
                <a:srgbClr val="00B0F0"/>
              </a:solidFill>
            </a:endParaRPr>
          </a:p>
        </p:txBody>
      </p:sp>
    </p:spTree>
    <p:extLst>
      <p:ext uri="{BB962C8B-B14F-4D97-AF65-F5344CB8AC3E}">
        <p14:creationId xmlns:p14="http://schemas.microsoft.com/office/powerpoint/2010/main" val="161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DAF9D2-5A54-2819-BB65-2E9DD65650B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4054" y="787782"/>
            <a:ext cx="4166219" cy="5949144"/>
          </a:xfrm>
          <a:prstGeom prst="rect">
            <a:avLst/>
          </a:prstGeom>
          <a:noFill/>
          <a:ln>
            <a:noFill/>
          </a:ln>
        </p:spPr>
      </p:pic>
      <p:sp>
        <p:nvSpPr>
          <p:cNvPr id="3" name="Slide Number Placeholder 2">
            <a:extLst>
              <a:ext uri="{FF2B5EF4-FFF2-40B4-BE49-F238E27FC236}">
                <a16:creationId xmlns:a16="http://schemas.microsoft.com/office/drawing/2014/main" id="{65A6D5A0-C6FB-3214-405E-68F008C09F98}"/>
              </a:ext>
            </a:extLst>
          </p:cNvPr>
          <p:cNvSpPr>
            <a:spLocks noGrp="1"/>
          </p:cNvSpPr>
          <p:nvPr>
            <p:ph type="sldNum" sz="quarter" idx="12"/>
          </p:nvPr>
        </p:nvSpPr>
        <p:spPr/>
        <p:txBody>
          <a:bodyPr/>
          <a:lstStyle/>
          <a:p>
            <a:fld id="{21C7DF5F-4BF1-494D-A836-53F226D76E52}" type="slidenum">
              <a:rPr lang="en-US" smtClean="0"/>
              <a:t>30</a:t>
            </a:fld>
            <a:endParaRPr lang="en-US"/>
          </a:p>
        </p:txBody>
      </p:sp>
      <p:sp>
        <p:nvSpPr>
          <p:cNvPr id="5" name="Text Box 2">
            <a:extLst>
              <a:ext uri="{FF2B5EF4-FFF2-40B4-BE49-F238E27FC236}">
                <a16:creationId xmlns:a16="http://schemas.microsoft.com/office/drawing/2014/main" id="{DC309893-F307-FA80-4C9B-17D52D1E2FD9}"/>
              </a:ext>
            </a:extLst>
          </p:cNvPr>
          <p:cNvSpPr txBox="1">
            <a:spLocks noChangeArrowheads="1"/>
          </p:cNvSpPr>
          <p:nvPr/>
        </p:nvSpPr>
        <p:spPr bwMode="auto">
          <a:xfrm>
            <a:off x="1331650" y="1179540"/>
            <a:ext cx="2334827" cy="1141289"/>
          </a:xfrm>
          <a:prstGeom prst="rect">
            <a:avLst/>
          </a:prstGeom>
          <a:noFill/>
          <a:ln w="9525">
            <a:noFill/>
            <a:miter lim="800000"/>
            <a:headEnd/>
            <a:tailEnd/>
          </a:ln>
        </p:spPr>
        <p:txBody>
          <a:bodyPr rot="0" vert="horz" wrap="square" lIns="91440" tIns="45720" rIns="91440" bIns="45720" anchor="t" anchorCtr="0">
            <a:noAutofit/>
          </a:bodyPr>
          <a:lstStyle/>
          <a:p>
            <a:pPr algn="r" rtl="1">
              <a:lnSpc>
                <a:spcPct val="107000"/>
              </a:lnSpc>
              <a:spcAft>
                <a:spcPts val="800"/>
              </a:spcAft>
            </a:pPr>
            <a:r>
              <a:rPr lang="ar-SA" sz="2000" b="1" dirty="0">
                <a:effectLst/>
                <a:latin typeface="Calibri" panose="020F0502020204030204" pitchFamily="34" charset="0"/>
                <a:ea typeface="Calibri" panose="020F0502020204030204" pitchFamily="34" charset="0"/>
                <a:cs typeface="B Ziba" panose="00000400000000000000" pitchFamily="2" charset="-78"/>
              </a:rPr>
              <a:t>من شنیده‌ام که جاوا در مقایسه با زبان های کامپایل‌شده‌ای مثل </a:t>
            </a:r>
            <a:r>
              <a:rPr lang="en-US" sz="2000" b="1" dirty="0">
                <a:effectLst/>
                <a:latin typeface="Comic Sans MS" panose="030F0702030302020204" pitchFamily="66" charset="0"/>
                <a:ea typeface="Calibri" panose="020F0502020204030204" pitchFamily="34" charset="0"/>
                <a:cs typeface="B Ziba" panose="00000400000000000000" pitchFamily="2" charset="-78"/>
              </a:rPr>
              <a:t>C</a:t>
            </a:r>
            <a:r>
              <a:rPr lang="fa-IR" sz="2000" b="1" dirty="0">
                <a:effectLst/>
                <a:latin typeface="Calibri" panose="020F0502020204030204" pitchFamily="34" charset="0"/>
                <a:ea typeface="Calibri" panose="020F0502020204030204" pitchFamily="34" charset="0"/>
                <a:cs typeface="B Ziba" panose="00000400000000000000" pitchFamily="2" charset="-78"/>
              </a:rPr>
              <a:t> و </a:t>
            </a:r>
            <a:r>
              <a:rPr lang="en-US" sz="2000" b="1" dirty="0">
                <a:effectLst/>
                <a:latin typeface="Comic Sans MS" panose="030F0702030302020204" pitchFamily="66" charset="0"/>
                <a:ea typeface="Calibri" panose="020F0502020204030204" pitchFamily="34" charset="0"/>
                <a:cs typeface="B Ziba" panose="00000400000000000000" pitchFamily="2" charset="-78"/>
              </a:rPr>
              <a:t>Rust</a:t>
            </a:r>
            <a:r>
              <a:rPr lang="fa-IR" sz="2000" b="1" dirty="0">
                <a:effectLst/>
                <a:latin typeface="Calibri" panose="020F0502020204030204" pitchFamily="34" charset="0"/>
                <a:ea typeface="Calibri" panose="020F0502020204030204" pitchFamily="34" charset="0"/>
                <a:cs typeface="B Ziba" panose="00000400000000000000" pitchFamily="2" charset="-78"/>
              </a:rPr>
              <a:t> خیلی سریع نیست.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4B2DB44-2F2C-93D4-CD7B-3ABD38B76517}"/>
              </a:ext>
            </a:extLst>
          </p:cNvPr>
          <p:cNvSpPr txBox="1"/>
          <p:nvPr/>
        </p:nvSpPr>
        <p:spPr>
          <a:xfrm>
            <a:off x="2015231" y="2814221"/>
            <a:ext cx="9338570" cy="3869136"/>
          </a:xfrm>
          <a:prstGeom prst="rect">
            <a:avLst/>
          </a:prstGeom>
          <a:noFill/>
        </p:spPr>
        <p:txBody>
          <a:bodyPr wrap="square">
            <a:spAutoFit/>
          </a:bodyPr>
          <a:lstStyle/>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وقتی جاوا در ابتدا منتشر شد کند بود. اما کمی </a:t>
            </a:r>
            <a:r>
              <a:rPr lang="fa-IR" dirty="0">
                <a:latin typeface="DejaVuSerif"/>
                <a:ea typeface="Calibri" panose="020F0502020204030204" pitchFamily="34" charset="0"/>
                <a:cs typeface="2  Nazanin" panose="00000400000000000000" pitchFamily="2" charset="-78"/>
              </a:rPr>
              <a:t>بعد تقویت کننده‌ اجرایی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HotSpot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VM</a:t>
            </a:r>
            <a:r>
              <a:rPr lang="fa-IR" sz="1800" dirty="0">
                <a:effectLst/>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ابداع شد که در افزایش سرعت آن تاثیرگذار بود.</a:t>
            </a:r>
          </a:p>
          <a:p>
            <a:pPr marL="285750" marR="0" indent="-285750" algn="r" rtl="1">
              <a:lnSpc>
                <a:spcPct val="107000"/>
              </a:lnSpc>
              <a:spcBef>
                <a:spcPts val="0"/>
              </a:spcBef>
              <a:spcAft>
                <a:spcPts val="800"/>
              </a:spcAft>
              <a:buFont typeface="Arial" panose="020B0604020202020204" pitchFamily="34" charset="0"/>
              <a:buChar char="•"/>
            </a:pPr>
            <a:endParaRPr lang="fa-IR" sz="1800" dirty="0">
              <a:effectLst/>
              <a:latin typeface="DejaVuSerif"/>
              <a:ea typeface="Calibri" panose="020F0502020204030204" pitchFamily="34" charset="0"/>
              <a:cs typeface="2  Nazanin" panose="00000400000000000000" pitchFamily="2" charset="-78"/>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 اگرچه درست است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سریع‌ترین زبان موجود نیست، اما تقریبا به عنوان یک زبان خیلی سریع به اندازه‌ی زبان‌هایی مثل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و</a:t>
            </a:r>
            <a:r>
              <a:rPr lang="fa-IR" sz="1800" i="1" dirty="0">
                <a:effectLst/>
                <a:latin typeface="DejaVuSerif"/>
                <a:ea typeface="Calibri" panose="020F0502020204030204" pitchFamily="34" charset="0"/>
                <a:cs typeface="2  Nazanin" panose="00000400000000000000" pitchFamily="2" charset="-78"/>
              </a:rPr>
              <a:t> به مراتب </a:t>
            </a:r>
            <a:r>
              <a:rPr lang="fa-IR" sz="1800" dirty="0">
                <a:effectLst/>
                <a:latin typeface="DejaVuSerif"/>
                <a:ea typeface="Calibri" panose="020F0502020204030204" pitchFamily="34" charset="0"/>
                <a:cs typeface="2  Nazanin" panose="00000400000000000000" pitchFamily="2" charset="-78"/>
              </a:rPr>
              <a:t>سریع‌تر از اکثر زبان‌های برنامه‌نویسی در نظر گرفته می‌شود.</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ماشین مجازی جاوا </a:t>
            </a:r>
            <a:r>
              <a:rPr lang="en-US" dirty="0">
                <a:latin typeface="Baskerville Old Face" panose="02020602080505020303" pitchFamily="18" charset="0"/>
                <a:ea typeface="Calibri" panose="020F0502020204030204" pitchFamily="34" charset="0"/>
                <a:cs typeface="Times New Roman" panose="02020603050405020304" pitchFamily="18" charset="0"/>
              </a:rPr>
              <a:t>(JVM) </a:t>
            </a:r>
            <a:r>
              <a:rPr lang="fa-IR" dirty="0">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خود می‌تواند کد شما را </a:t>
            </a:r>
            <a:r>
              <a:rPr lang="fa-IR" sz="1800" i="1" dirty="0">
                <a:effectLst/>
                <a:latin typeface="DejaVuSerif"/>
                <a:ea typeface="Calibri" panose="020F0502020204030204" pitchFamily="34" charset="0"/>
                <a:cs typeface="2  Nazanin" panose="00000400000000000000" pitchFamily="2" charset="-78"/>
              </a:rPr>
              <a:t>حین این‌که در حال اجراست</a:t>
            </a:r>
            <a:r>
              <a:rPr lang="fa-IR" sz="1800" dirty="0">
                <a:effectLst/>
                <a:latin typeface="DejaVuSerif"/>
                <a:ea typeface="Calibri" panose="020F0502020204030204" pitchFamily="34" charset="0"/>
                <a:cs typeface="2  Nazanin" panose="00000400000000000000" pitchFamily="2" charset="-78"/>
              </a:rPr>
              <a:t> بهینه‌سازی کند، بنابراین پدید آوردن برنامه‌های کاربردی خیلی سریع بدون نیاز به نوشتن کد خاص با کارکرد بالا امکان‌پذیر است.</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اما اذعان می‌کنیم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در مقایسه با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حافظه‌ی خیلی زیادی مصرف می‌کند.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AAFD5B68-1FB1-03A3-A3FB-D3BADF13AEEA}"/>
              </a:ext>
            </a:extLst>
          </p:cNvPr>
          <p:cNvSpPr txBox="1">
            <a:spLocks/>
          </p:cNvSpPr>
          <p:nvPr/>
        </p:nvSpPr>
        <p:spPr>
          <a:xfrm>
            <a:off x="1509204" y="547227"/>
            <a:ext cx="8911687" cy="81641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سرعت و استعمال حافظه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3993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ABC9-6A98-F6E3-BE04-897D5C6F037A}"/>
              </a:ext>
            </a:extLst>
          </p:cNvPr>
          <p:cNvSpPr>
            <a:spLocks noGrp="1"/>
          </p:cNvSpPr>
          <p:nvPr>
            <p:ph type="title"/>
          </p:nvPr>
        </p:nvSpPr>
        <p:spPr>
          <a:xfrm>
            <a:off x="4992208" y="1956876"/>
            <a:ext cx="6553266" cy="262868"/>
          </a:xfrm>
        </p:spPr>
        <p:txBody>
          <a:bodyPr>
            <a:normAutofit fontScale="90000"/>
          </a:bodyPr>
          <a:lstStyle/>
          <a:p>
            <a:pPr marL="285750" indent="-285750" algn="r" rtl="1">
              <a:buFont typeface="Arial" panose="020B0604020202020204" pitchFamily="34" charset="0"/>
              <a:buChar char="•"/>
            </a:pPr>
            <a:r>
              <a:rPr lang="fa-IR" sz="1800" dirty="0">
                <a:effectLst/>
                <a:latin typeface="DejaVuSerif"/>
                <a:ea typeface="Calibri" panose="020F0502020204030204" pitchFamily="34" charset="0"/>
                <a:cs typeface="Ramsar" pitchFamily="2" charset="-78"/>
              </a:rPr>
              <a:t>گرچه انتظار پاسخ دقیق نداریم، اما با توجه به معلوماتتان از برنامه‌نویسی </a:t>
            </a:r>
            <a:br>
              <a:rPr lang="fa-IR" sz="1800" dirty="0">
                <a:effectLst/>
                <a:latin typeface="DejaVuSerif"/>
                <a:ea typeface="Calibri" panose="020F0502020204030204" pitchFamily="34" charset="0"/>
                <a:cs typeface="Ramsar" pitchFamily="2" charset="-78"/>
              </a:rPr>
            </a:br>
            <a:r>
              <a:rPr lang="fa-IR" sz="1800" dirty="0">
                <a:effectLst/>
                <a:latin typeface="DejaVuSerif"/>
                <a:ea typeface="Calibri" panose="020F0502020204030204" pitchFamily="34" charset="0"/>
                <a:cs typeface="Ramsar" pitchFamily="2" charset="-78"/>
              </a:rPr>
              <a:t>تلاش کنید حدس بزنید هر خط از کدهای داده‌شده چه کاری انجام می‌دهد!</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4" name="Slide Number Placeholder 3">
            <a:extLst>
              <a:ext uri="{FF2B5EF4-FFF2-40B4-BE49-F238E27FC236}">
                <a16:creationId xmlns:a16="http://schemas.microsoft.com/office/drawing/2014/main" id="{6CAB1689-7F9D-E4C8-98F2-71155F8A6DFF}"/>
              </a:ext>
            </a:extLst>
          </p:cNvPr>
          <p:cNvSpPr>
            <a:spLocks noGrp="1"/>
          </p:cNvSpPr>
          <p:nvPr>
            <p:ph type="sldNum" sz="quarter" idx="12"/>
          </p:nvPr>
        </p:nvSpPr>
        <p:spPr/>
        <p:txBody>
          <a:bodyPr/>
          <a:lstStyle/>
          <a:p>
            <a:fld id="{21C7DF5F-4BF1-494D-A836-53F226D76E52}" type="slidenum">
              <a:rPr lang="en-US" smtClean="0"/>
              <a:t>31</a:t>
            </a:fld>
            <a:endParaRPr lang="en-US"/>
          </a:p>
        </p:txBody>
      </p:sp>
      <p:sp>
        <p:nvSpPr>
          <p:cNvPr id="5" name="TextBox 4">
            <a:extLst>
              <a:ext uri="{FF2B5EF4-FFF2-40B4-BE49-F238E27FC236}">
                <a16:creationId xmlns:a16="http://schemas.microsoft.com/office/drawing/2014/main" id="{3A47D559-D4E4-070F-4BD4-0E087B84BC27}"/>
              </a:ext>
            </a:extLst>
          </p:cNvPr>
          <p:cNvSpPr txBox="1"/>
          <p:nvPr/>
        </p:nvSpPr>
        <p:spPr>
          <a:xfrm>
            <a:off x="646526" y="1063924"/>
            <a:ext cx="5009705" cy="2777620"/>
          </a:xfrm>
          <a:prstGeom prst="rect">
            <a:avLst/>
          </a:prstGeom>
          <a:noFill/>
          <a:ln>
            <a:solidFill>
              <a:schemeClr val="tx1">
                <a:lumMod val="95000"/>
                <a:lumOff val="5000"/>
              </a:schemeClr>
            </a:solidFill>
          </a:ln>
        </p:spPr>
        <p:txBody>
          <a:bodyPr wrap="non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size = 27;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name = "Fido";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err="1">
                <a:effectLst/>
                <a:latin typeface="Courier New" panose="02070309020205020404" pitchFamily="49" charset="0"/>
                <a:ea typeface="Calibri" panose="020F0502020204030204" pitchFamily="34" charset="0"/>
                <a:cs typeface="Arial" panose="020B0604020202020204" pitchFamily="34" charset="0"/>
              </a:rPr>
              <a:t>myDuck</a:t>
            </a:r>
            <a:r>
              <a:rPr lang="en-US" sz="1800" dirty="0">
                <a:effectLst/>
                <a:latin typeface="Courier New" panose="02070309020205020404" pitchFamily="49" charset="0"/>
                <a:ea typeface="Calibri" panose="020F0502020204030204" pitchFamily="34" charset="0"/>
                <a:cs typeface="Arial" panose="020B0604020202020204" pitchFamily="34" charset="0"/>
              </a:rPr>
              <a:t> = new </a:t>
            </a:r>
            <a:r>
              <a:rPr lang="en-US" dirty="0">
                <a:latin typeface="Courier New" panose="02070309020205020404" pitchFamily="49" charset="0"/>
                <a:ea typeface="Calibri" panose="020F0502020204030204" pitchFamily="34" charset="0"/>
                <a:cs typeface="Arial" panose="020B0604020202020204" pitchFamily="34" charset="0"/>
              </a:rPr>
              <a:t>Duck(</a:t>
            </a:r>
            <a:r>
              <a:rPr lang="en-US" sz="1800" dirty="0">
                <a:effectLst/>
                <a:latin typeface="Courier New" panose="02070309020205020404" pitchFamily="49" charset="0"/>
                <a:ea typeface="Calibri" panose="020F0502020204030204" pitchFamily="34" charset="0"/>
                <a:cs typeface="Arial" panose="020B0604020202020204" pitchFamily="34" charset="0"/>
              </a:rPr>
              <a:t>name,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x = size - 5;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if (x &lt; 15)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quack</a:t>
            </a:r>
            <a:r>
              <a:rPr lang="en-US" sz="1800" dirty="0">
                <a:effectLst/>
                <a:latin typeface="Courier New" panose="02070309020205020404" pitchFamily="49" charset="0"/>
                <a:ea typeface="Calibri" panose="020F0502020204030204" pitchFamily="34" charset="0"/>
                <a:cs typeface="Arial" panose="020B0604020202020204" pitchFamily="34" charset="0"/>
              </a:rPr>
              <a:t>(8);</a:t>
            </a: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while (x &gt;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play</a:t>
            </a:r>
            <a:r>
              <a:rPr lang="en-US" sz="1800" dirty="0">
                <a:effectLst/>
                <a:latin typeface="Courier New" panose="02070309020205020404" pitchFamily="49" charset="0"/>
                <a:ea typeface="Calibri" panose="020F0502020204030204" pitchFamily="34" charset="0"/>
                <a:cs typeface="Arial" panose="020B0604020202020204" pitchFamily="34" charset="0"/>
              </a:rPr>
              <a:t>();</a:t>
            </a:r>
            <a:r>
              <a:rPr lang="en-US"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9A5F1CF-7A8F-46FA-D71C-A7DB6AD4796A}"/>
              </a:ext>
            </a:extLst>
          </p:cNvPr>
          <p:cNvSpPr txBox="1"/>
          <p:nvPr/>
        </p:nvSpPr>
        <p:spPr>
          <a:xfrm>
            <a:off x="646525" y="4050659"/>
            <a:ext cx="4827317" cy="1979709"/>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a:t>
            </a:r>
            <a:r>
              <a:rPr lang="en-US" sz="1800" dirty="0" err="1">
                <a:effectLst/>
                <a:latin typeface="Courier New" panose="02070309020205020404" pitchFamily="49" charset="0"/>
                <a:ea typeface="Calibri" panose="020F0502020204030204" pitchFamily="34" charset="0"/>
                <a:cs typeface="Arial" panose="020B0604020202020204" pitchFamily="34" charset="0"/>
              </a:rPr>
              <a:t>numList</a:t>
            </a:r>
            <a:r>
              <a:rPr lang="en-US" sz="1800" dirty="0">
                <a:effectLst/>
                <a:latin typeface="Courier New" panose="02070309020205020404" pitchFamily="49" charset="0"/>
                <a:ea typeface="Calibri" panose="020F0502020204030204" pitchFamily="34" charset="0"/>
                <a:cs typeface="Arial" panose="020B0604020202020204" pitchFamily="34" charset="0"/>
              </a:rPr>
              <a:t> = {2, 4, 6,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("Hello");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a:effectLst/>
                <a:latin typeface="Courier New" panose="02070309020205020404" pitchFamily="49" charset="0"/>
                <a:ea typeface="Calibri" panose="020F0502020204030204" pitchFamily="34" charset="0"/>
                <a:cs typeface="Arial" panose="020B0604020202020204" pitchFamily="34" charset="0"/>
              </a:rPr>
              <a:t>" +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num =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z = </a:t>
            </a:r>
            <a:r>
              <a:rPr lang="en-US" sz="1800" dirty="0" err="1">
                <a:effectLst/>
                <a:latin typeface="Courier New" panose="02070309020205020404" pitchFamily="49" charset="0"/>
                <a:ea typeface="Calibri" panose="020F0502020204030204" pitchFamily="34" charset="0"/>
                <a:cs typeface="Arial" panose="020B0604020202020204" pitchFamily="34" charset="0"/>
              </a:rPr>
              <a:t>Integer.parseInt</a:t>
            </a:r>
            <a:r>
              <a:rPr lang="en-US" sz="1800" dirty="0">
                <a:effectLst/>
                <a:latin typeface="Courier New" panose="02070309020205020404" pitchFamily="49" charset="0"/>
                <a:ea typeface="Calibri" panose="020F0502020204030204" pitchFamily="34" charset="0"/>
                <a:cs typeface="Arial" panose="020B0604020202020204" pitchFamily="34" charset="0"/>
              </a:rPr>
              <a:t>(num);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A0484EC2-8BF3-0BB0-818E-C7CF4AD4502B}"/>
              </a:ext>
            </a:extLst>
          </p:cNvPr>
          <p:cNvSpPr txBox="1"/>
          <p:nvPr/>
        </p:nvSpPr>
        <p:spPr>
          <a:xfrm>
            <a:off x="5784561" y="2552146"/>
            <a:ext cx="5433133" cy="2378664"/>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try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readTheFile</a:t>
            </a:r>
            <a:r>
              <a:rPr lang="en-US" sz="1800" dirty="0">
                <a:effectLst/>
                <a:latin typeface="Courier New" panose="02070309020205020404" pitchFamily="49" charset="0"/>
                <a:ea typeface="Calibri" panose="020F0502020204030204" pitchFamily="34" charset="0"/>
                <a:cs typeface="Arial" panose="020B0604020202020204" pitchFamily="34" charset="0"/>
              </a:rPr>
              <a:t>("myFile.txt");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catch (</a:t>
            </a:r>
            <a:r>
              <a:rPr lang="en-US" sz="1800" dirty="0" err="1">
                <a:effectLst/>
                <a:latin typeface="Courier New" panose="02070309020205020404" pitchFamily="49" charset="0"/>
                <a:ea typeface="Calibri" panose="020F0502020204030204" pitchFamily="34" charset="0"/>
                <a:cs typeface="Arial" panose="020B0604020202020204" pitchFamily="34" charset="0"/>
              </a:rPr>
              <a:t>FileNotFoundException</a:t>
            </a:r>
            <a:r>
              <a:rPr lang="en-US" sz="1800" dirty="0">
                <a:effectLst/>
                <a:latin typeface="Courier New" panose="02070309020205020404" pitchFamily="49" charset="0"/>
                <a:ea typeface="Calibri" panose="020F0502020204030204" pitchFamily="34" charset="0"/>
                <a:cs typeface="Arial" panose="020B0604020202020204" pitchFamily="34" charset="0"/>
              </a:rPr>
              <a:t> ex){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("File not found.");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8AADE5A-428A-9829-5FA2-5C2C962A610A}"/>
              </a:ext>
            </a:extLst>
          </p:cNvPr>
          <p:cNvSpPr txBox="1">
            <a:spLocks/>
          </p:cNvSpPr>
          <p:nvPr/>
        </p:nvSpPr>
        <p:spPr>
          <a:xfrm>
            <a:off x="4117123" y="419425"/>
            <a:ext cx="3078215" cy="644499"/>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در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03611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32</a:t>
            </a:fld>
            <a:endParaRPr lang="en-US"/>
          </a:p>
        </p:txBody>
      </p:sp>
      <p:sp>
        <p:nvSpPr>
          <p:cNvPr id="5" name="Text Box 2">
            <a:extLst>
              <a:ext uri="{FF2B5EF4-FFF2-40B4-BE49-F238E27FC236}">
                <a16:creationId xmlns:a16="http://schemas.microsoft.com/office/drawing/2014/main" id="{EE23F873-8AC1-9ED7-ACD8-1E29DD7C742E}"/>
              </a:ext>
            </a:extLst>
          </p:cNvPr>
          <p:cNvSpPr txBox="1">
            <a:spLocks noChangeArrowheads="1"/>
          </p:cNvSpPr>
          <p:nvPr/>
        </p:nvSpPr>
        <p:spPr bwMode="auto">
          <a:xfrm>
            <a:off x="4900105" y="1589104"/>
            <a:ext cx="6836175" cy="4181381"/>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یک فایل کدی منبع (با پسوند </a:t>
            </a:r>
            <a:r>
              <a:rPr lang="en-US" dirty="0">
                <a:effectLst/>
                <a:latin typeface="Baskerville Old Face" panose="02020602080505020303" pitchFamily="18" charset="0"/>
                <a:ea typeface="Times New Roman" panose="02020603050405020304" pitchFamily="18" charset="0"/>
                <a:cs typeface="B Nazanin" panose="00000400000000000000" pitchFamily="2" charset="-78"/>
              </a:rPr>
              <a:t>.java</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معمولا یک تعریف </a:t>
            </a:r>
            <a:r>
              <a:rPr lang="fa-IR" b="1" dirty="0">
                <a:effectLst/>
                <a:latin typeface="Times New Roman" panose="02020603050405020304" pitchFamily="18" charset="0"/>
                <a:ea typeface="Times New Roman" panose="02020603050405020304" pitchFamily="18" charset="0"/>
                <a:cs typeface="B Nazanin" panose="00000400000000000000" pitchFamily="2" charset="-78"/>
              </a:rPr>
              <a:t>کلاس</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را در بر دارد.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 کلاس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قطعه</a:t>
            </a:r>
            <a:r>
              <a:rPr lang="fa-IR" dirty="0">
                <a:effectLst/>
                <a:latin typeface="Times New Roman" panose="02020603050405020304" pitchFamily="18" charset="0"/>
                <a:ea typeface="Times New Roman" panose="02020603050405020304" pitchFamily="18" charset="0"/>
                <a:cs typeface="B Nazanin" panose="00000400000000000000" pitchFamily="2" charset="-78"/>
              </a:rPr>
              <a:t>‌ای از برنامه‌ی شما را نمایش می‌دهد، اگرچه یک برنامه‌ی کابردی خیلی کوچک ممکن است فقط به یک کلاس واحد نیاز داشته باشد.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زبان برنامه‌نویسی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هیچ چیز نمی‌تواند خارج از یک کلاس وجود داشته باشد. </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آینده خواهیم دید که مفهوم کلاس بسیار غنی‌تر از این است، اما در حال حاضر تنها چیزی که باید به آن توجه نمود این است که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زبانی شئ‌گراست و به منظور مدل‌سازی اشیای دنیای خارج از کلاس استفاده می‌کند، لذا هر یک از برنامه‌های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در یک کلاس ذخیره می‌شوند. </a:t>
            </a:r>
          </a:p>
          <a:p>
            <a:pPr marL="285750" indent="-285750" algn="r" rtl="1">
              <a:lnSpc>
                <a:spcPct val="107000"/>
              </a:lnSpc>
              <a:spcAft>
                <a:spcPts val="800"/>
              </a:spcAft>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برنامه‌ی کد در یک کلاس بایستی درون یک جفت آکولاد ({ }) محصور ‌شود که بلوک نامیده می‌شود.</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294147" y="385803"/>
            <a:ext cx="36037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pic>
        <p:nvPicPr>
          <p:cNvPr id="13" name="Content Placeholder 3">
            <a:extLst>
              <a:ext uri="{FF2B5EF4-FFF2-40B4-BE49-F238E27FC236}">
                <a16:creationId xmlns:a16="http://schemas.microsoft.com/office/drawing/2014/main" id="{402916BC-F065-988B-402C-227A6037F74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Tree>
    <p:extLst>
      <p:ext uri="{BB962C8B-B14F-4D97-AF65-F5344CB8AC3E}">
        <p14:creationId xmlns:p14="http://schemas.microsoft.com/office/powerpoint/2010/main" val="423154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A5B70-FB76-A797-83EF-6E7E30C05307}"/>
              </a:ext>
            </a:extLst>
          </p:cNvPr>
          <p:cNvSpPr>
            <a:spLocks noGrp="1"/>
          </p:cNvSpPr>
          <p:nvPr>
            <p:ph idx="1"/>
          </p:nvPr>
        </p:nvSpPr>
        <p:spPr>
          <a:xfrm>
            <a:off x="201337" y="932154"/>
            <a:ext cx="11303276" cy="5820983"/>
          </a:xfrm>
        </p:spPr>
        <p:txBody>
          <a:bodyPr>
            <a:normAutofit/>
          </a:bodyPr>
          <a:lstStyle/>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در جاوا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کلاس‌ها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ی مرتبط به هم</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درون بسته‌ </a:t>
            </a:r>
            <a:r>
              <a:rPr lang="en-US" sz="1800" kern="100" cap="none" dirty="0">
                <a:effectLst/>
                <a:latin typeface="Baskerville Old Face" panose="02020602080505020303" pitchFamily="18" charset="0"/>
                <a:ea typeface="Times New Roman" panose="02020603050405020304" pitchFamily="18" charset="0"/>
                <a:cs typeface="B Nazanin" panose="00000400000000000000" pitchFamily="2" charset="-78"/>
              </a:rPr>
              <a:t>(package)</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گروه</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بندی شده‌اند</a:t>
            </a:r>
            <a:r>
              <a:rPr lang="fa-IR" sz="1800" kern="100" dirty="0">
                <a:latin typeface="Calibri" panose="020F0502020204030204" pitchFamily="34" charset="0"/>
                <a:ea typeface="Times New Roman" panose="02020603050405020304" pitchFamily="18" charset="0"/>
                <a:cs typeface="B Nazanin" panose="00000400000000000000" pitchFamily="2" charset="-78"/>
              </a:rPr>
              <a:t>.</a:t>
            </a: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طور کلی هر کلاس باید داخل یک بسته قرار گیرد.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برای استفاده از یک کلاس در</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شما مجبورید بدانی</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کلاس در کدام بسته است.</a:t>
            </a:r>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r>
              <a:rPr lang="fa-IR" sz="1800" dirty="0">
                <a:latin typeface="Calibri" panose="020F0502020204030204" pitchFamily="34" charset="0"/>
                <a:ea typeface="Calibri" panose="020F0502020204030204" pitchFamily="34" charset="0"/>
                <a:cs typeface="B Nazanin" panose="00000400000000000000" pitchFamily="2" charset="-78"/>
              </a:rPr>
              <a:t>به منظور استفاده از کلاس‌های درون بسته‌ها بایستی از اعلان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استفاده نمود.</a:t>
            </a:r>
          </a:p>
          <a:p>
            <a:r>
              <a:rPr lang="fa-IR" sz="1800" dirty="0">
                <a:latin typeface="Calibri" panose="020F0502020204030204" pitchFamily="34" charset="0"/>
                <a:ea typeface="Calibri" panose="020F0502020204030204" pitchFamily="34" charset="0"/>
                <a:cs typeface="B Nazanin" panose="00000400000000000000" pitchFamily="2" charset="-78"/>
              </a:rPr>
              <a:t>به طور پیش‌فرض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fa-IR" sz="1800" dirty="0">
                <a:latin typeface="Baskerville Old Face" panose="02020602080505020303" pitchFamily="18" charset="0"/>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در هر برنامه‌ی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می‌شود بنابراین کلاس‌های درون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تنها کلاس‌های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en-US" sz="1800" dirty="0">
                <a:latin typeface="Baskerville Old Face" panose="02020602080505020303" pitchFamily="18" charset="0"/>
                <a:ea typeface="Calibri" panose="020F0502020204030204" pitchFamily="34" charset="0"/>
                <a:cs typeface="B Nazanin" panose="00000400000000000000" pitchFamily="2" charset="-78"/>
              </a:rPr>
              <a:t> API</a:t>
            </a:r>
            <a:r>
              <a:rPr lang="fa-IR" sz="1800" dirty="0">
                <a:latin typeface="Calibri" panose="020F0502020204030204" pitchFamily="34" charset="0"/>
                <a:ea typeface="Calibri" panose="020F0502020204030204" pitchFamily="34" charset="0"/>
                <a:cs typeface="B Nazanin" panose="00000400000000000000" pitchFamily="2" charset="-78"/>
              </a:rPr>
              <a:t> هستند که نیاز به اعلان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ندارند. </a:t>
            </a:r>
          </a:p>
          <a:p>
            <a:endParaRPr lang="en-US" sz="1800" dirty="0">
              <a:latin typeface="Calibri" panose="020F0502020204030204" pitchFamily="34" charset="0"/>
              <a:ea typeface="Calibri" panose="020F0502020204030204" pitchFamily="34"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34A974CB-5623-F8ED-F122-BC7E2428BD37}"/>
              </a:ext>
            </a:extLst>
          </p:cNvPr>
          <p:cNvSpPr>
            <a:spLocks noGrp="1"/>
          </p:cNvSpPr>
          <p:nvPr>
            <p:ph type="sldNum" sz="quarter" idx="12"/>
          </p:nvPr>
        </p:nvSpPr>
        <p:spPr/>
        <p:txBody>
          <a:bodyPr/>
          <a:lstStyle/>
          <a:p>
            <a:fld id="{21C7DF5F-4BF1-494D-A836-53F226D76E52}" type="slidenum">
              <a:rPr lang="en-US" smtClean="0"/>
              <a:t>33</a:t>
            </a:fld>
            <a:endParaRPr lang="en-US"/>
          </a:p>
        </p:txBody>
      </p:sp>
      <p:pic>
        <p:nvPicPr>
          <p:cNvPr id="5" name="Picture 4">
            <a:extLst>
              <a:ext uri="{FF2B5EF4-FFF2-40B4-BE49-F238E27FC236}">
                <a16:creationId xmlns:a16="http://schemas.microsoft.com/office/drawing/2014/main" id="{A4A14BA4-125F-C888-A7FE-90CFD715023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95456" y="1457134"/>
            <a:ext cx="4194603" cy="2955067"/>
          </a:xfrm>
          <a:prstGeom prst="rect">
            <a:avLst/>
          </a:prstGeom>
        </p:spPr>
      </p:pic>
      <p:sp>
        <p:nvSpPr>
          <p:cNvPr id="2" name="Title 1">
            <a:extLst>
              <a:ext uri="{FF2B5EF4-FFF2-40B4-BE49-F238E27FC236}">
                <a16:creationId xmlns:a16="http://schemas.microsoft.com/office/drawing/2014/main" id="{90D48DA0-F643-25FC-8877-E523A3677E8F}"/>
              </a:ext>
            </a:extLst>
          </p:cNvPr>
          <p:cNvSpPr txBox="1">
            <a:spLocks/>
          </p:cNvSpPr>
          <p:nvPr/>
        </p:nvSpPr>
        <p:spPr>
          <a:xfrm>
            <a:off x="3923930" y="399119"/>
            <a:ext cx="405709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بسته </a:t>
            </a:r>
            <a:r>
              <a:rPr lang="en-US" b="1" dirty="0">
                <a:solidFill>
                  <a:srgbClr val="0070C0"/>
                </a:solidFill>
                <a:latin typeface="Baskerville Old Face" panose="02020602080505020303" pitchFamily="18" charset="0"/>
              </a:rPr>
              <a:t>(package)</a:t>
            </a:r>
          </a:p>
        </p:txBody>
      </p:sp>
    </p:spTree>
    <p:extLst>
      <p:ext uri="{BB962C8B-B14F-4D97-AF65-F5344CB8AC3E}">
        <p14:creationId xmlns:p14="http://schemas.microsoft.com/office/powerpoint/2010/main" val="35512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24F0B7-9D2A-1EEA-938A-43DE0E5A3F5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34</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27243" y="1486985"/>
            <a:ext cx="6942338" cy="205520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اما دقیقاً چه چیزی درون یک کلاس قرار می‌گیرد؟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پاسخ همه نوع چیز است، اما در حال حاضر، ما خود را به </a:t>
            </a:r>
            <a:r>
              <a:rPr lang="fa-IR" i="1" dirty="0">
                <a:latin typeface="Times New Roman" panose="02020603050405020304" pitchFamily="18" charset="0"/>
                <a:ea typeface="Calibri" panose="020F0502020204030204" pitchFamily="34" charset="0"/>
                <a:cs typeface="B Nazanin" panose="00000400000000000000" pitchFamily="2" charset="-78"/>
              </a:rPr>
              <a:t>متدها</a:t>
            </a:r>
            <a:r>
              <a:rPr lang="fa-IR" dirty="0">
                <a:latin typeface="Times New Roman" panose="02020603050405020304" pitchFamily="18" charset="0"/>
                <a:ea typeface="Calibri" panose="020F0502020204030204" pitchFamily="34" charset="0"/>
                <a:cs typeface="B Nazanin" panose="00000400000000000000" pitchFamily="2" charset="-78"/>
              </a:rPr>
              <a:t> محدود می‌کنیم.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به یک قطعه کد اجرایی که یک فرمان کامل را نشان می‌دهد</a:t>
            </a:r>
            <a:r>
              <a:rPr lang="fa-IR" b="1" dirty="0">
                <a:latin typeface="Times New Roman" panose="02020603050405020304" pitchFamily="18" charset="0"/>
                <a:ea typeface="Calibri" panose="020F0502020204030204" pitchFamily="34" charset="0"/>
                <a:cs typeface="B Nazanin" panose="00000400000000000000" pitchFamily="2" charset="-78"/>
              </a:rPr>
              <a:t> دستورالعمل </a:t>
            </a:r>
            <a:r>
              <a:rPr lang="fa-IR" dirty="0">
                <a:latin typeface="Times New Roman" panose="02020603050405020304" pitchFamily="18" charset="0"/>
                <a:ea typeface="Calibri" panose="020F0502020204030204" pitchFamily="34" charset="0"/>
                <a:cs typeface="B Nazanin" panose="00000400000000000000" pitchFamily="2" charset="-78"/>
              </a:rPr>
              <a:t>گفته می‌شود.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 </a:t>
            </a:r>
            <a:r>
              <a:rPr lang="fa-IR" b="1" i="1" dirty="0">
                <a:latin typeface="Times New Roman" panose="02020603050405020304" pitchFamily="18" charset="0"/>
                <a:ea typeface="Calibri" panose="020F0502020204030204" pitchFamily="34" charset="0"/>
                <a:cs typeface="B Nazanin" panose="00000400000000000000" pitchFamily="2" charset="-78"/>
              </a:rPr>
              <a:t>متد</a:t>
            </a:r>
            <a:r>
              <a:rPr lang="fa-IR" dirty="0">
                <a:latin typeface="Times New Roman" panose="02020603050405020304" pitchFamily="18" charset="0"/>
                <a:ea typeface="Calibri" panose="020F0502020204030204" pitchFamily="34" charset="0"/>
                <a:cs typeface="B Nazanin" panose="00000400000000000000" pitchFamily="2" charset="-78"/>
              </a:rPr>
              <a:t> دنباله‌ای با نامی مشخص از دستورالعمل‌هاست که همگی با هم برای انجام یک کار خاص در درون یک بلوک قرار گرفته‌اند.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عبارات درون بلوک مجموعه ای از دستورالعمل‌ها را مشخص می‌کنند که کامپیوتر باید زمانی که متد را اجرا می‌کند اعمال نماید.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درست همان‌طور که یک انشا را با متصل کردن کامل جملات با هم آماده می‌کنید، یک متد را نیز با ردیف کردن دستورالعمل‌ها کنار هم قرار می‌دهید.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متدهای ساده مانند افعال هستند: آن‌ها به رایانه دستور می‌دهند تا عملی را انجام دهد.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8568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35</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81096" y="749975"/>
            <a:ext cx="6942338" cy="253013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هر کلاس حداقل یک </a:t>
            </a:r>
            <a:r>
              <a:rPr lang="fa-IR" b="1" i="1" dirty="0">
                <a:effectLst/>
                <a:latin typeface="Times New Roman" panose="02020603050405020304" pitchFamily="18" charset="0"/>
                <a:ea typeface="Times New Roman" panose="02020603050405020304" pitchFamily="18" charset="0"/>
                <a:cs typeface="B Nazanin" panose="00000400000000000000" pitchFamily="2" charset="-78"/>
              </a:rPr>
              <a:t>متد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دارد.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متدهای شما بایستی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درون</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یک کلاس (به بیان دیگر درون بلوک کلاس) اعلان شده باشند.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متدها باید در یک جفت آکولاد تعریف شوند.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7" name="Text Box 2">
            <a:extLst>
              <a:ext uri="{FF2B5EF4-FFF2-40B4-BE49-F238E27FC236}">
                <a16:creationId xmlns:a16="http://schemas.microsoft.com/office/drawing/2014/main" id="{F78D596F-129B-D26A-89D4-35F62F068CD3}"/>
              </a:ext>
            </a:extLst>
          </p:cNvPr>
          <p:cNvSpPr txBox="1">
            <a:spLocks noChangeArrowheads="1"/>
          </p:cNvSpPr>
          <p:nvPr/>
        </p:nvSpPr>
        <p:spPr bwMode="auto">
          <a:xfrm>
            <a:off x="4536707" y="2953868"/>
            <a:ext cx="7031115" cy="851535"/>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درون آکولادهای یک متد دستورالعمل‌های چگونگی اجرای آن متد را بنویسید.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کد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متد اساسا مجموعه‌ای از دستورالعمل‌هاست و فعلا شما می توانید به متد به عنوان یک تابع یا روند بنگرید.</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9" name="Content Placeholder 3">
            <a:extLst>
              <a:ext uri="{FF2B5EF4-FFF2-40B4-BE49-F238E27FC236}">
                <a16:creationId xmlns:a16="http://schemas.microsoft.com/office/drawing/2014/main" id="{D6589435-E064-0FFC-74F3-E366B1E46B4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4" name="TextBox 3">
            <a:extLst>
              <a:ext uri="{FF2B5EF4-FFF2-40B4-BE49-F238E27FC236}">
                <a16:creationId xmlns:a16="http://schemas.microsoft.com/office/drawing/2014/main" id="{653B8398-EE24-75B1-A75F-CD796E6B90A3}"/>
              </a:ext>
            </a:extLst>
          </p:cNvPr>
          <p:cNvSpPr txBox="1"/>
          <p:nvPr/>
        </p:nvSpPr>
        <p:spPr>
          <a:xfrm>
            <a:off x="4665894" y="4072607"/>
            <a:ext cx="6865830" cy="2585323"/>
          </a:xfrm>
          <a:prstGeom prst="rect">
            <a:avLst/>
          </a:prstGeom>
          <a:noFill/>
        </p:spPr>
        <p:txBody>
          <a:bodyPr wrap="square">
            <a:spAutoFit/>
          </a:bodyPr>
          <a:lstStyle/>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مفهوم متدها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تا حدودی </a:t>
            </a:r>
            <a:r>
              <a:rPr lang="fa-IR" dirty="0">
                <a:latin typeface="Times New Roman" panose="02020603050405020304" pitchFamily="18" charset="0"/>
                <a:ea typeface="Calibri" panose="020F0502020204030204" pitchFamily="34" charset="0"/>
                <a:cs typeface="B Nazanin" panose="00000400000000000000" pitchFamily="2" charset="-78"/>
              </a:rPr>
              <a:t>نزدیک به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مفهوم تابع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حوزه شئ‌گرایی است.</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با ایجاد متد، دستورالعمل‌های درون برنامه‌ی متدها فقط یک مرتبه نوشته می‌شوند، از دید سایر متدها مخفی بوده و می‌توانند از چندین جای یک برنامه مورد استفاده قرار گیرند.</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بعد از کلاس، متدها کوچکترین واحد بعدی کد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هستند.</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r" rtl="1">
              <a:spcBef>
                <a:spcPts val="10"/>
              </a:spcBef>
              <a:buFont typeface="Arial" panose="020B0604020202020204" pitchFamily="34" charset="0"/>
              <a:buChar char="•"/>
            </a:pPr>
            <a:endParaRPr lang="fa-I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داخل آکولادهای یک کلاس شما می‌توانید چندین متد مختلف تعریف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95568B68-081D-6FFA-DBB4-9F0D8256D184}"/>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47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barn(inVertical)">
                                      <p:cBhvr>
                                        <p:cTn id="3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19B2D-B2F7-CF79-11E1-F511B4D6F904}"/>
              </a:ext>
            </a:extLst>
          </p:cNvPr>
          <p:cNvSpPr>
            <a:spLocks noGrp="1"/>
          </p:cNvSpPr>
          <p:nvPr>
            <p:ph idx="1"/>
          </p:nvPr>
        </p:nvSpPr>
        <p:spPr>
          <a:xfrm>
            <a:off x="452402" y="883106"/>
            <a:ext cx="11097087" cy="5854822"/>
          </a:xfrm>
        </p:spPr>
        <p:txBody>
          <a:bodyPr>
            <a:normAutofit fontScale="92500" lnSpcReduction="10000"/>
          </a:bodyPr>
          <a:lstStyle/>
          <a:p>
            <a:pPr marL="0" marR="0" algn="just" rtl="1">
              <a:spcBef>
                <a:spcPts val="1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همانند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یک برنامه‌ی کامل نیاز به حداقل یک متد خاص دارد که به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معروف است. </a:t>
            </a:r>
          </a:p>
          <a:p>
            <a:pPr marL="0" marR="0" algn="just" rtl="1">
              <a:spcBef>
                <a:spcPts val="10"/>
              </a:spcBef>
              <a:spcAft>
                <a:spcPts val="0"/>
              </a:spcAft>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spcBef>
                <a:spcPts val="10"/>
              </a:spcBef>
              <a:spcAft>
                <a:spcPts val="0"/>
              </a:spcAft>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هنگامی که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شروع به اجرا می‌کند، در خط فرمان کلاسی را که به آن می‌دهید جستجو می‌کند. سپس شروع به جستجوی متد نوشته‌شده‌ی ویژه‌ی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می‌کند که دقیقاً شبیه به نظر می‌رسد به:</a:t>
            </a:r>
            <a:endParaRPr lang="en-US" sz="1800" dirty="0">
              <a:effectLst/>
              <a:latin typeface="Times New Roman" panose="02020603050405020304" pitchFamily="18" charset="0"/>
              <a:ea typeface="Times New Roman" panose="02020603050405020304" pitchFamily="18" charset="0"/>
            </a:endParaRPr>
          </a:p>
          <a:p>
            <a:pPr marL="0" marR="0" indent="0" algn="l" rtl="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a:t>
            </a: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static void </a:t>
            </a:r>
            <a:r>
              <a:rPr lang="en-US" sz="1800" cap="none">
                <a:effectLst/>
                <a:latin typeface="Courier New" panose="02070309020205020404" pitchFamily="49" charset="0"/>
                <a:ea typeface="Calibri" panose="020F0502020204030204" pitchFamily="34" charset="0"/>
                <a:cs typeface="Arial" panose="020B0604020202020204" pitchFamily="34" charset="0"/>
              </a:rPr>
              <a:t>main (String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fa-IR" sz="1800" cap="none" dirty="0">
                <a:effectLst/>
                <a:latin typeface="Courier New" panose="02070309020205020404" pitchFamily="49" charset="0"/>
                <a:ea typeface="Calibri" panose="020F0502020204030204" pitchFamily="34" charset="0"/>
                <a:cs typeface="Arial" panose="020B0604020202020204" pitchFamily="34" charset="0"/>
              </a:rPr>
              <a:t> // </a:t>
            </a:r>
            <a:r>
              <a:rPr lang="en-US" sz="1800" cap="none" dirty="0">
                <a:effectLst/>
                <a:latin typeface="Courier New" panose="02070309020205020404" pitchFamily="49" charset="0"/>
                <a:ea typeface="Calibri" panose="020F0502020204030204" pitchFamily="34" charset="0"/>
                <a:cs typeface="Arial" panose="020B0604020202020204" pitchFamily="34" charset="0"/>
              </a:rPr>
              <a:t>your code goes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fa-IR"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fa-IR" dirty="0"/>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متد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1800" cap="none" dirty="0">
                <a:effectLst/>
                <a:latin typeface="Courier New" panose="02070309020205020404" pitchFamily="49" charset="0"/>
                <a:ea typeface="Times New Roman" panose="02020603050405020304" pitchFamily="18" charset="0"/>
                <a:cs typeface="Courier New" panose="02070309020205020404" pitchFamily="49" charset="0"/>
              </a:rPr>
              <a:t> </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جاییست که برنامه‌ی شما شروع به اجرا می‌کند. </a:t>
            </a:r>
            <a:r>
              <a:rPr lang="en-US" sz="1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همه‌چیز بین آکولادهای </a:t>
            </a:r>
            <a:r>
              <a:rPr lang="fa-IR" sz="1800" dirty="0">
                <a:effectLst/>
                <a:latin typeface="Baskerville" panose="02020400000000000000" pitchFamily="18" charset="0"/>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شما را اجرا می‌کند. </a:t>
            </a:r>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هر برنامه‌ی جاوا باید حداقل یک کلاس، و حداقل یک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(نه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برای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کلاس</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 بلکه فقط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به ازای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برنامه‌ی کاربردی</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داشته باشد. </a:t>
            </a:r>
          </a:p>
          <a:p>
            <a:r>
              <a:rPr lang="fa-IR" sz="1800" dirty="0">
                <a:effectLst/>
                <a:latin typeface="Calibri" panose="020F0502020204030204" pitchFamily="34" charset="0"/>
                <a:ea typeface="Calibri" panose="020F0502020204030204" pitchFamily="34" charset="0"/>
                <a:cs typeface="B Nazanin" panose="00000400000000000000" pitchFamily="2" charset="-78"/>
              </a:rPr>
              <a:t>صرف نظر از این که برنامه‌ی شما چقدر بزرگ باشد (به عبارت دیگر، صرف نظر از این که برنامه‌ی شما از چند کلاس استفاده ‌کند)، در هر صورت بایستی یک متد </a:t>
            </a:r>
            <a:r>
              <a:rPr lang="en-US" sz="1800" cap="none" dirty="0">
                <a:latin typeface="Courier New" panose="02070309020205020404" pitchFamily="49" charset="0"/>
                <a:ea typeface="Calibri" panose="020F0502020204030204" pitchFamily="34" charset="0"/>
                <a:cs typeface="Arial" panose="020B0604020202020204" pitchFamily="34" charset="0"/>
              </a:rPr>
              <a:t>main</a:t>
            </a:r>
            <a:r>
              <a:rPr lang="en-US"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برای به راه‌اندازی برنامه وجود داشته باشد.</a:t>
            </a: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همان‌طور که خط اول یک کلاس به عنوان سرایند کلاس شناخته می‌شود، خط اول یک متد نیز به عنوان سرایند متد شناخته می‌شود. سرایند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نسبتاً پیچیده است. فعلا توصیه می‌شود آن را صرفا به خاطر بسپارید. </a:t>
            </a:r>
          </a:p>
          <a:p>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داشته باشید که متد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بلوک مخصوص به خود را دارد که آن نیز برای گروه بندی استفاده می‌شود. این نشان می‌دهد که هر آن‌چه که درون آن ظاهر می‌شود بخشی از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است. برای شروع اجرای هر برنامه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همواره یک مرتبه به طور خودکار فراخوانی می‌شود. </a:t>
            </a:r>
          </a:p>
          <a:p>
            <a:pPr marL="0" marR="0" algn="just"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dirty="0"/>
          </a:p>
        </p:txBody>
      </p:sp>
      <p:sp>
        <p:nvSpPr>
          <p:cNvPr id="4" name="Slide Number Placeholder 3">
            <a:extLst>
              <a:ext uri="{FF2B5EF4-FFF2-40B4-BE49-F238E27FC236}">
                <a16:creationId xmlns:a16="http://schemas.microsoft.com/office/drawing/2014/main" id="{D86997E1-F5C6-C813-97FD-648B648E8936}"/>
              </a:ext>
            </a:extLst>
          </p:cNvPr>
          <p:cNvSpPr>
            <a:spLocks noGrp="1"/>
          </p:cNvSpPr>
          <p:nvPr>
            <p:ph type="sldNum" sz="quarter" idx="12"/>
          </p:nvPr>
        </p:nvSpPr>
        <p:spPr/>
        <p:txBody>
          <a:bodyPr/>
          <a:lstStyle/>
          <a:p>
            <a:fld id="{21C7DF5F-4BF1-494D-A836-53F226D76E52}" type="slidenum">
              <a:rPr lang="en-US" smtClean="0"/>
              <a:t>36</a:t>
            </a:fld>
            <a:endParaRPr lang="en-US"/>
          </a:p>
        </p:txBody>
      </p:sp>
      <p:sp>
        <p:nvSpPr>
          <p:cNvPr id="2" name="Title 1">
            <a:extLst>
              <a:ext uri="{FF2B5EF4-FFF2-40B4-BE49-F238E27FC236}">
                <a16:creationId xmlns:a16="http://schemas.microsoft.com/office/drawing/2014/main" id="{2C5971D2-1C10-23BE-B93E-DA7DA932CED3}"/>
              </a:ext>
            </a:extLst>
          </p:cNvPr>
          <p:cNvSpPr txBox="1">
            <a:spLocks/>
          </p:cNvSpPr>
          <p:nvPr/>
        </p:nvSpPr>
        <p:spPr>
          <a:xfrm>
            <a:off x="3923930" y="399119"/>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b="1" dirty="0">
                <a:solidFill>
                  <a:srgbClr val="0070C0"/>
                </a:solidFill>
                <a:latin typeface="Courier New" panose="02070309020205020404" pitchFamily="49" charset="0"/>
                <a:cs typeface="Courier New" panose="02070309020205020404" pitchFamily="49" charset="0"/>
              </a:rPr>
              <a:t>main</a:t>
            </a:r>
          </a:p>
        </p:txBody>
      </p:sp>
      <p:sp>
        <p:nvSpPr>
          <p:cNvPr id="5" name="Right Brace 4">
            <a:extLst>
              <a:ext uri="{FF2B5EF4-FFF2-40B4-BE49-F238E27FC236}">
                <a16:creationId xmlns:a16="http://schemas.microsoft.com/office/drawing/2014/main" id="{5AE0D6E7-307E-B57B-4C16-36ECB4041F17}"/>
              </a:ext>
            </a:extLst>
          </p:cNvPr>
          <p:cNvSpPr/>
          <p:nvPr/>
        </p:nvSpPr>
        <p:spPr>
          <a:xfrm rot="16200000">
            <a:off x="3062359" y="-230322"/>
            <a:ext cx="205529" cy="5045225"/>
          </a:xfrm>
          <a:prstGeom prst="rightBrace">
            <a:avLst/>
          </a:prstGeom>
        </p:spPr>
        <p:style>
          <a:lnRef idx="1">
            <a:schemeClr val="dk1"/>
          </a:lnRef>
          <a:fillRef idx="0">
            <a:schemeClr val="dk1"/>
          </a:fillRef>
          <a:effectRef idx="0">
            <a:schemeClr val="dk1"/>
          </a:effectRef>
          <a:fontRef idx="minor">
            <a:schemeClr val="tx1"/>
          </a:fontRef>
        </p:style>
        <p:txBody>
          <a:bodyPr rtlCol="1" anchor="ctr"/>
          <a:lstStyle/>
          <a:p>
            <a:pPr algn="ctr"/>
            <a:endParaRPr lang="fa-IR"/>
          </a:p>
        </p:txBody>
      </p:sp>
      <p:sp>
        <p:nvSpPr>
          <p:cNvPr id="6" name="TextBox 5">
            <a:extLst>
              <a:ext uri="{FF2B5EF4-FFF2-40B4-BE49-F238E27FC236}">
                <a16:creationId xmlns:a16="http://schemas.microsoft.com/office/drawing/2014/main" id="{FDAA1DA5-204C-F0CA-9A9C-0FDB0C7CB9F8}"/>
              </a:ext>
            </a:extLst>
          </p:cNvPr>
          <p:cNvSpPr txBox="1"/>
          <p:nvPr/>
        </p:nvSpPr>
        <p:spPr>
          <a:xfrm>
            <a:off x="2447469" y="1820193"/>
            <a:ext cx="1476461" cy="369332"/>
          </a:xfrm>
          <a:prstGeom prst="rect">
            <a:avLst/>
          </a:prstGeom>
          <a:noFill/>
        </p:spPr>
        <p:txBody>
          <a:bodyPr wrap="square" rtlCol="1">
            <a:spAutoFit/>
          </a:bodyPr>
          <a:lstStyle/>
          <a:p>
            <a:pPr algn="r" rtl="1"/>
            <a:r>
              <a:rPr lang="fa-IR" dirty="0">
                <a:cs typeface="B Nazanin" panose="00000400000000000000" pitchFamily="2" charset="-78"/>
              </a:rPr>
              <a:t>سرایند</a:t>
            </a:r>
            <a:r>
              <a:rPr lang="fa-IR" dirty="0"/>
              <a:t> </a:t>
            </a:r>
            <a:r>
              <a:rPr lang="en-US" dirty="0">
                <a:latin typeface="Baskerville Old Face" panose="02020602080505020303" pitchFamily="18" charset="0"/>
              </a:rPr>
              <a:t>(header)</a:t>
            </a:r>
            <a:endParaRPr lang="fa-IR" dirty="0">
              <a:latin typeface="Baskerville Old Face" panose="02020602080505020303" pitchFamily="18" charset="0"/>
            </a:endParaRPr>
          </a:p>
        </p:txBody>
      </p:sp>
    </p:spTree>
    <p:extLst>
      <p:ext uri="{BB962C8B-B14F-4D97-AF65-F5344CB8AC3E}">
        <p14:creationId xmlns:p14="http://schemas.microsoft.com/office/powerpoint/2010/main" val="279345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heel(1)">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6" dur="500"/>
                                        <p:tgtEl>
                                          <p:spTgt spid="3">
                                            <p:txEl>
                                              <p:pRg st="10" end="1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53"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A5C5F-912C-B1A8-A189-7B4E3C74B817}"/>
              </a:ext>
            </a:extLst>
          </p:cNvPr>
          <p:cNvSpPr>
            <a:spLocks noGrp="1"/>
          </p:cNvSpPr>
          <p:nvPr>
            <p:ph idx="1"/>
          </p:nvPr>
        </p:nvSpPr>
        <p:spPr>
          <a:xfrm>
            <a:off x="354228" y="1316854"/>
            <a:ext cx="11132630" cy="1950129"/>
          </a:xfrm>
        </p:spPr>
        <p:txBody>
          <a:bodyPr/>
          <a:lstStyle/>
          <a:p>
            <a:pPr marL="0" marR="0" algn="r"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B Nikoo" panose="00000400000000000000" pitchFamily="2" charset="-78"/>
              </a:rPr>
              <a:t>آیا باید در هر کلاسی که می نویسیم یک </a:t>
            </a:r>
            <a:r>
              <a:rPr lang="en-US" sz="1800" b="1" cap="none" dirty="0">
                <a:effectLst/>
                <a:latin typeface="Myriad Pro" panose="020B0503030403020204" pitchFamily="34" charset="0"/>
                <a:ea typeface="Calibri" panose="020F0502020204030204" pitchFamily="34" charset="0"/>
                <a:cs typeface="B Nikoo" panose="00000400000000000000" pitchFamily="2" charset="-78"/>
              </a:rPr>
              <a:t>main</a:t>
            </a:r>
            <a:r>
              <a:rPr lang="fa-IR" sz="1800" b="1" dirty="0">
                <a:effectLst/>
                <a:latin typeface="Calibri" panose="020F0502020204030204" pitchFamily="34" charset="0"/>
                <a:ea typeface="Calibri" panose="020F0502020204030204" pitchFamily="34" charset="0"/>
                <a:cs typeface="B Nikoo" panose="00000400000000000000" pitchFamily="2" charset="-78"/>
              </a:rPr>
              <a:t> قرار دهیم؟</a:t>
            </a:r>
          </a:p>
          <a:p>
            <a:pPr marL="0" marR="0"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XB Titre" panose="02000506080000020004" pitchFamily="2" charset="-78"/>
                <a:ea typeface="Calibri" panose="020F0502020204030204" pitchFamily="34" charset="0"/>
                <a:cs typeface="XB Titre" panose="02000506080000020004" pitchFamily="2" charset="-78"/>
              </a:rPr>
              <a:t>خیر. یک برنامه‌ی جاوا ممکن است از ده‌ها (حتی صدها) کلاس استفاده کند، اما کافیست فقط </a:t>
            </a:r>
            <a:r>
              <a:rPr lang="fa-IR" sz="1800" i="1" dirty="0">
                <a:effectLst/>
                <a:latin typeface="XB Titre" panose="02000506080000020004" pitchFamily="2" charset="-78"/>
                <a:ea typeface="Calibri" panose="020F0502020204030204" pitchFamily="34" charset="0"/>
                <a:cs typeface="XB Titre" panose="02000506080000020004" pitchFamily="2" charset="-78"/>
              </a:rPr>
              <a:t>یکی</a:t>
            </a:r>
            <a:r>
              <a:rPr lang="fa-IR" sz="1800" dirty="0">
                <a:effectLst/>
                <a:latin typeface="XB Titre" panose="02000506080000020004" pitchFamily="2" charset="-78"/>
                <a:ea typeface="Calibri" panose="020F0502020204030204" pitchFamily="34" charset="0"/>
                <a:cs typeface="XB Titre" panose="02000506080000020004" pitchFamily="2" charset="-78"/>
              </a:rPr>
              <a:t> از آن کلاس‌ها شامل یک متد </a:t>
            </a:r>
            <a:r>
              <a:rPr lang="en-US" sz="1800" cap="none" dirty="0">
                <a:effectLst/>
                <a:latin typeface="XB Titre" panose="02000506080000020004" pitchFamily="2" charset="-78"/>
                <a:ea typeface="Calibri" panose="020F0502020204030204" pitchFamily="34" charset="0"/>
                <a:cs typeface="XB Titre" panose="02000506080000020004" pitchFamily="2" charset="-78"/>
              </a:rPr>
              <a:t>main</a:t>
            </a:r>
            <a:r>
              <a:rPr lang="en-US" sz="1800" b="1" dirty="0">
                <a:effectLst/>
                <a:latin typeface="XB Titre" panose="02000506080000020004" pitchFamily="2" charset="-78"/>
                <a:ea typeface="Calibri" panose="020F0502020204030204" pitchFamily="34" charset="0"/>
                <a:cs typeface="XB Titre" panose="02000506080000020004" pitchFamily="2" charset="-78"/>
              </a:rPr>
              <a:t> </a:t>
            </a:r>
            <a:r>
              <a:rPr lang="fa-IR" sz="1800" dirty="0">
                <a:effectLst/>
                <a:latin typeface="XB Titre" panose="02000506080000020004" pitchFamily="2" charset="-78"/>
                <a:ea typeface="Calibri" panose="020F0502020204030204" pitchFamily="34" charset="0"/>
                <a:cs typeface="XB Titre" panose="02000506080000020004" pitchFamily="2" charset="-78"/>
              </a:rPr>
              <a:t>باشد-همانی که اجرای برنامه را شروع می‌کند</a:t>
            </a:r>
            <a:r>
              <a:rPr lang="en-US" sz="1800" dirty="0">
                <a:effectLst/>
                <a:latin typeface="XB Titre" panose="02000506080000020004" pitchFamily="2" charset="-78"/>
                <a:ea typeface="Calibri" panose="020F0502020204030204" pitchFamily="34" charset="0"/>
                <a:cs typeface="XB Titre" panose="02000506080000020004" pitchFamily="2" charset="-78"/>
              </a:rPr>
              <a:t>.</a:t>
            </a:r>
          </a:p>
          <a:p>
            <a:endParaRPr lang="fa-IR" dirty="0"/>
          </a:p>
        </p:txBody>
      </p:sp>
      <p:sp>
        <p:nvSpPr>
          <p:cNvPr id="4" name="Slide Number Placeholder 3">
            <a:extLst>
              <a:ext uri="{FF2B5EF4-FFF2-40B4-BE49-F238E27FC236}">
                <a16:creationId xmlns:a16="http://schemas.microsoft.com/office/drawing/2014/main" id="{6EDF6901-DB23-4D65-90B1-EC7A34E2D89F}"/>
              </a:ext>
            </a:extLst>
          </p:cNvPr>
          <p:cNvSpPr>
            <a:spLocks noGrp="1"/>
          </p:cNvSpPr>
          <p:nvPr>
            <p:ph type="sldNum" sz="quarter" idx="12"/>
          </p:nvPr>
        </p:nvSpPr>
        <p:spPr/>
        <p:txBody>
          <a:bodyPr/>
          <a:lstStyle/>
          <a:p>
            <a:fld id="{21C7DF5F-4BF1-494D-A836-53F226D76E52}" type="slidenum">
              <a:rPr lang="en-US" smtClean="0"/>
              <a:t>37</a:t>
            </a:fld>
            <a:endParaRPr lang="en-US"/>
          </a:p>
        </p:txBody>
      </p:sp>
      <p:sp>
        <p:nvSpPr>
          <p:cNvPr id="2" name="Title 1">
            <a:extLst>
              <a:ext uri="{FF2B5EF4-FFF2-40B4-BE49-F238E27FC236}">
                <a16:creationId xmlns:a16="http://schemas.microsoft.com/office/drawing/2014/main" id="{692ABDCC-F0AB-10AF-296E-05743A3828AC}"/>
              </a:ext>
            </a:extLst>
          </p:cNvPr>
          <p:cNvSpPr txBox="1">
            <a:spLocks/>
          </p:cNvSpPr>
          <p:nvPr/>
        </p:nvSpPr>
        <p:spPr>
          <a:xfrm>
            <a:off x="4010277" y="390730"/>
            <a:ext cx="417144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latin typeface="Courier New" panose="02070309020205020404" pitchFamily="49" charset="0"/>
                <a:cs typeface="2  Titr" panose="00000700000000000000" pitchFamily="2" charset="-78"/>
              </a:rPr>
              <a:t>سوال در خصوص </a:t>
            </a:r>
            <a:r>
              <a:rPr lang="en-US" b="1" dirty="0">
                <a:solidFill>
                  <a:srgbClr val="0070C0"/>
                </a:solidFill>
                <a:latin typeface="Courier New" panose="02070309020205020404" pitchFamily="49" charset="0"/>
                <a:cs typeface="2  Titr" panose="00000700000000000000" pitchFamily="2" charset="-78"/>
              </a:rPr>
              <a:t>main</a:t>
            </a:r>
          </a:p>
        </p:txBody>
      </p:sp>
    </p:spTree>
    <p:extLst>
      <p:ext uri="{BB962C8B-B14F-4D97-AF65-F5344CB8AC3E}">
        <p14:creationId xmlns:p14="http://schemas.microsoft.com/office/powerpoint/2010/main" val="39325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3C43D-34E4-F813-104A-93D21F8D36CA}"/>
              </a:ext>
            </a:extLst>
          </p:cNvPr>
          <p:cNvSpPr>
            <a:spLocks noGrp="1"/>
          </p:cNvSpPr>
          <p:nvPr>
            <p:ph idx="1"/>
          </p:nvPr>
        </p:nvSpPr>
        <p:spPr>
          <a:xfrm>
            <a:off x="435006" y="985422"/>
            <a:ext cx="11078484" cy="5681707"/>
          </a:xfrm>
        </p:spPr>
        <p:txBody>
          <a:bodyPr>
            <a:norm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هنگامی که برنامه‌های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می‌نویسید (مانند برنامه‌ی </a:t>
            </a:r>
            <a:r>
              <a:rPr lang="en-US" sz="1800" cap="none" dirty="0" err="1">
                <a:effectLst/>
                <a:latin typeface="TimesLTPro-Roman"/>
                <a:ea typeface="Calibri" panose="020F0502020204030204" pitchFamily="34" charset="0"/>
                <a:cs typeface="TimesLTPro-Roman"/>
              </a:rPr>
              <a:t>MyFirstApp</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اغلب می‌خواهید متنی برای نمایش در خروجی قرار دهید. برنامه‌نویسان از چنین متنی به عنوان یک </a:t>
            </a:r>
            <a:r>
              <a:rPr lang="fa-IR" sz="1800" i="1" dirty="0">
                <a:effectLst/>
                <a:latin typeface="Times New Roman" panose="02020603050405020304" pitchFamily="18" charset="0"/>
                <a:ea typeface="Calibri" panose="020F0502020204030204" pitchFamily="34" charset="0"/>
                <a:cs typeface="B Nazanin" panose="00000400000000000000" pitchFamily="2" charset="-78"/>
              </a:rPr>
              <a:t>رشته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یاد می‌کنند. </a:t>
            </a: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رشته را به صورت واقعی با احاطه کردن متن در علامت‌های نقل قول مشخص می‌کنیم، مانند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text is surrounded by quotation marks."</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شود که شما باید از علامت نقل قول دوتایی نه از علامت نقل قول تکی استفاده کنید. مثلا عبارت زیر رشته‌ی معتبری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 here</a:t>
            </a:r>
            <a:r>
              <a:rPr lang="en-US" sz="1800" cap="none" dirty="0">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اما عبارت زیر یک رشته‌ی معتبر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string even has 'these' quotes inside."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رشته نباید بیش از یک خط از یک برنامه را در بر بگیرد، لذا مورد زیر یک رشته‌ی معتبر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is really</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right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5E288136-C259-DAA5-63BB-940CDDCDF2C1}"/>
              </a:ext>
            </a:extLst>
          </p:cNvPr>
          <p:cNvSpPr txBox="1">
            <a:spLocks/>
          </p:cNvSpPr>
          <p:nvPr/>
        </p:nvSpPr>
        <p:spPr>
          <a:xfrm>
            <a:off x="5572217" y="425752"/>
            <a:ext cx="104756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رشته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224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marL="0" marR="0" algn="just"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en-US" sz="1800" dirty="0">
                <a:latin typeface="Baskerville Old Face" panose="02020602080505020303" pitchFamily="18" charset="0"/>
                <a:ea typeface="Calibri" panose="020F0502020204030204" pitchFamily="34" charset="0"/>
                <a:cs typeface="B Nazanin" panose="00000400000000000000" pitchFamily="2" charset="-78"/>
              </a:rPr>
              <a:t>S</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ystem</a:t>
            </a:r>
            <a:r>
              <a:rPr lang="fa-IR" sz="1800" dirty="0">
                <a:latin typeface="Calibri" panose="020F0502020204030204" pitchFamily="34" charset="0"/>
                <a:ea typeface="Calibri" panose="020F0502020204030204" pitchFamily="34" charset="0"/>
                <a:cs typeface="B Nazanin" panose="00000400000000000000" pitchFamily="2" charset="-78"/>
              </a:rPr>
              <a:t> یک کلاس و بخشی از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است که با وجود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نشدن</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در ابتدا، در درون هر برنامه می‌تواند مورد استفاده قرار گیرد.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برای چاپ رشته‌ی دلخواه </a:t>
            </a:r>
            <a:r>
              <a:rPr lang="en-US" sz="1800" cap="none" dirty="0">
                <a:latin typeface="Times New Roman" panose="02020603050405020304" pitchFamily="18" charset="0"/>
                <a:ea typeface="Calibri" panose="020F0502020204030204" pitchFamily="34" charset="0"/>
                <a:cs typeface="B Nazanin" panose="00000400000000000000" pitchFamily="2" charset="-78"/>
              </a:rPr>
              <a:t>sample</a:t>
            </a:r>
            <a:r>
              <a:rPr lang="fa-IR" sz="1800" dirty="0">
                <a:latin typeface="Times New Roman" panose="02020603050405020304" pitchFamily="18" charset="0"/>
                <a:ea typeface="Calibri" panose="020F0502020204030204" pitchFamily="34" charset="0"/>
                <a:cs typeface="B Nazanin" panose="00000400000000000000" pitchFamily="2" charset="-78"/>
              </a:rPr>
              <a:t> در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می توان از 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(sample)</a:t>
            </a:r>
            <a:r>
              <a:rPr lang="fa-IR" sz="1800" cap="none" dirty="0">
                <a:latin typeface="CourierPSPro-Regular"/>
                <a:ea typeface="Calibri" panose="020F0502020204030204" pitchFamily="34" charset="0"/>
                <a:cs typeface="B Nazanin" panose="00000400000000000000" pitchFamily="2" charset="-78"/>
              </a:rPr>
              <a:t> استفاده نمود.</a:t>
            </a: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2  Homa" panose="00000400000000000000" pitchFamily="2" charset="-78"/>
              </a:rPr>
              <a:t>مثال: یک فایل </a:t>
            </a:r>
            <a:r>
              <a:rPr lang="en-US" sz="1800" cap="none" dirty="0">
                <a:latin typeface="CourierPSPro-Regular"/>
                <a:ea typeface="Calibri" panose="020F0502020204030204" pitchFamily="34" charset="0"/>
                <a:cs typeface="2  Homa" panose="00000400000000000000" pitchFamily="2" charset="-78"/>
              </a:rPr>
              <a:t>Java</a:t>
            </a:r>
            <a:r>
              <a:rPr lang="fa-IR" sz="1800" cap="none" dirty="0">
                <a:latin typeface="CourierPSPro-Regular"/>
                <a:ea typeface="Calibri" panose="020F0502020204030204" pitchFamily="34" charset="0"/>
                <a:cs typeface="2  Homa" panose="00000400000000000000" pitchFamily="2" charset="-78"/>
              </a:rPr>
              <a:t>ی کامل اگر صرفا شامل دستور </a:t>
            </a:r>
            <a:r>
              <a:rPr lang="en-US" sz="1800" cap="none" dirty="0" err="1">
                <a:latin typeface="Courier New" panose="02070309020205020404" pitchFamily="49" charset="0"/>
                <a:cs typeface="2  Homa" panose="00000400000000000000" pitchFamily="2" charset="-78"/>
              </a:rPr>
              <a:t>System.out.print</a:t>
            </a:r>
            <a:r>
              <a:rPr lang="en-US" sz="1800" cap="none" dirty="0">
                <a:latin typeface="Courier New" panose="02070309020205020404" pitchFamily="49" charset="0"/>
                <a:cs typeface="2  Homa" panose="00000400000000000000" pitchFamily="2" charset="-78"/>
              </a:rPr>
              <a:t>("hello world!");</a:t>
            </a:r>
            <a:r>
              <a:rPr lang="fa-IR" sz="1800" cap="none" dirty="0">
                <a:latin typeface="Courier New" panose="02070309020205020404" pitchFamily="49" charset="0"/>
                <a:cs typeface="2  Homa" panose="00000400000000000000" pitchFamily="2" charset="-78"/>
              </a:rPr>
              <a:t> </a:t>
            </a:r>
            <a:r>
              <a:rPr lang="fa-IR" sz="1800" dirty="0">
                <a:cs typeface="2  Homa" panose="00000400000000000000" pitchFamily="2" charset="-78"/>
              </a:rPr>
              <a:t>باشد خروجی در خط فرمان به صورت زیر می‌باشد:</a:t>
            </a:r>
            <a:endParaRPr lang="fa-IR" sz="1800" cap="none" dirty="0">
              <a:latin typeface="CourierPSPro-Regular"/>
              <a:ea typeface="Calibri" panose="020F0502020204030204" pitchFamily="34" charset="0"/>
              <a:cs typeface="2  Homa"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a:t>
            </a: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نمایش کاراکترها را از جایی که آخرین دستورالعمل تمام شده بود ادامه می‌دهد.</a:t>
            </a:r>
            <a:r>
              <a:rPr lang="fa-IR" sz="1800" dirty="0">
                <a:latin typeface="Calibri" panose="020F0502020204030204" pitchFamily="34" charset="0"/>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Calibri" panose="020F0502020204030204" pitchFamily="34" charset="0"/>
                <a:ea typeface="Calibri" panose="020F0502020204030204" pitchFamily="34" charset="0"/>
                <a:cs typeface="B Nazanin" panose="00000400000000000000" pitchFamily="2" charset="-78"/>
              </a:rPr>
              <a:t>بنابراین نوشتن دو دستور متوالی چاپ به صورت زیر نیز منجر به همان خروجی خواهد شد.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("hello"); </a:t>
            </a:r>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 world!");</a:t>
            </a:r>
          </a:p>
          <a:p>
            <a:pPr algn="l" rtl="0"/>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r"/>
            <a:r>
              <a:rPr lang="fa-IR" sz="1800" dirty="0">
                <a:latin typeface="B Nazanin" panose="00000400000000000000" pitchFamily="2" charset="-78"/>
                <a:ea typeface="Calibri" panose="020F0502020204030204" pitchFamily="34" charset="0"/>
                <a:cs typeface="B Nazanin" panose="00000400000000000000" pitchFamily="2" charset="-78"/>
              </a:rPr>
              <a:t>قرار دادن پرانتزها ولو درونشان تهی باشد الزامیست. </a:t>
            </a:r>
          </a:p>
          <a:p>
            <a:pPr algn="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39</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a:t>
            </a:r>
            <a:r>
              <a:rPr lang="en-US" sz="3600" b="1" cap="none" dirty="0">
                <a:solidFill>
                  <a:srgbClr val="0070C0"/>
                </a:solidFill>
                <a:effectLst/>
                <a:latin typeface="Courier New" panose="02070309020205020404" pitchFamily="49" charset="0"/>
                <a:ea typeface="Calibri" panose="020F0502020204030204" pitchFamily="34" charset="0"/>
                <a:cs typeface="2  Titr" panose="00000700000000000000" pitchFamily="2" charset="-78"/>
              </a:rPr>
              <a:t>()</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48702AC-E4E9-2082-C444-981DA5E2B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498" y="3112866"/>
            <a:ext cx="1991003" cy="371527"/>
          </a:xfrm>
          <a:prstGeom prst="rect">
            <a:avLst/>
          </a:prstGeom>
        </p:spPr>
      </p:pic>
    </p:spTree>
    <p:extLst>
      <p:ext uri="{BB962C8B-B14F-4D97-AF65-F5344CB8AC3E}">
        <p14:creationId xmlns:p14="http://schemas.microsoft.com/office/powerpoint/2010/main" val="93735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A9E0D-6941-D06E-8F9D-12F2F0039176}"/>
              </a:ext>
            </a:extLst>
          </p:cNvPr>
          <p:cNvSpPr>
            <a:spLocks noGrp="1"/>
          </p:cNvSpPr>
          <p:nvPr>
            <p:ph idx="1"/>
          </p:nvPr>
        </p:nvSpPr>
        <p:spPr>
          <a:xfrm>
            <a:off x="4239132" y="1965285"/>
            <a:ext cx="6772922" cy="3262498"/>
          </a:xfrm>
        </p:spPr>
        <p:txBody>
          <a:bodyPr>
            <a:normAutofit/>
          </a:bodyPr>
          <a:lstStyle/>
          <a:p>
            <a:pPr marL="0" lvl="0" indent="0" algn="just">
              <a:lnSpc>
                <a:spcPct val="107000"/>
              </a:lnSpc>
              <a:spcAft>
                <a:spcPts val="800"/>
              </a:spcAft>
              <a:buNone/>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ترکیبی از:</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توضیحات شفاهی</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استفاده از اسلاید و مطالب نوشتاری</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استفاده از تخته</a:t>
            </a:r>
          </a:p>
          <a:p>
            <a:pPr lvl="0" algn="just">
              <a:lnSpc>
                <a:spcPct val="107000"/>
              </a:lnSpc>
              <a:spcAft>
                <a:spcPts val="800"/>
              </a:spcAft>
              <a:buFont typeface="Wingdings" panose="05000000000000000000" pitchFamily="2" charset="2"/>
              <a:buChar char="ü"/>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مشارکت دانشجویان</a:t>
            </a:r>
          </a:p>
          <a:p>
            <a:pPr marL="342900" lvl="0" indent="-342900" algn="just" rtl="1">
              <a:lnSpc>
                <a:spcPct val="107000"/>
              </a:lnSpc>
              <a:spcAft>
                <a:spcPts val="800"/>
              </a:spcAft>
              <a:buFont typeface="Wingdings" panose="05000000000000000000" pitchFamily="2" charset="2"/>
              <a:buChar char=""/>
            </a:pP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6ECADCF-36BF-162A-CF86-12654DE9EC8E}"/>
              </a:ext>
            </a:extLst>
          </p:cNvPr>
          <p:cNvSpPr>
            <a:spLocks noGrp="1"/>
          </p:cNvSpPr>
          <p:nvPr>
            <p:ph type="sldNum" sz="quarter" idx="12"/>
          </p:nvPr>
        </p:nvSpPr>
        <p:spPr/>
        <p:txBody>
          <a:bodyPr/>
          <a:lstStyle/>
          <a:p>
            <a:fld id="{21C7DF5F-4BF1-494D-A836-53F226D76E52}" type="slidenum">
              <a:rPr lang="en-US" smtClean="0"/>
              <a:t>4</a:t>
            </a:fld>
            <a:endParaRPr lang="en-US"/>
          </a:p>
        </p:txBody>
      </p:sp>
      <p:sp>
        <p:nvSpPr>
          <p:cNvPr id="7" name="TextBox 6">
            <a:extLst>
              <a:ext uri="{FF2B5EF4-FFF2-40B4-BE49-F238E27FC236}">
                <a16:creationId xmlns:a16="http://schemas.microsoft.com/office/drawing/2014/main" id="{729AC161-AAAD-C2A4-72DF-BC95FD780B5D}"/>
              </a:ext>
            </a:extLst>
          </p:cNvPr>
          <p:cNvSpPr txBox="1"/>
          <p:nvPr/>
        </p:nvSpPr>
        <p:spPr>
          <a:xfrm>
            <a:off x="4643761" y="725282"/>
            <a:ext cx="2904477"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شیوه تدریس</a:t>
            </a:r>
            <a:endParaRPr lang="fa-IR" sz="3600" dirty="0"/>
          </a:p>
        </p:txBody>
      </p:sp>
    </p:spTree>
    <p:extLst>
      <p:ext uri="{BB962C8B-B14F-4D97-AF65-F5344CB8AC3E}">
        <p14:creationId xmlns:p14="http://schemas.microsoft.com/office/powerpoint/2010/main" val="80750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جهت چاپ رشته‌ی دلخواه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sample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طوری که </a:t>
            </a:r>
            <a:r>
              <a:rPr lang="fa-IR" sz="1800" dirty="0">
                <a:latin typeface="B Nazanin" panose="00000400000000000000" pitchFamily="2" charset="-78"/>
                <a:ea typeface="Calibri" panose="020F0502020204030204" pitchFamily="34" charset="0"/>
                <a:cs typeface="B Nazanin" panose="00000400000000000000" pitchFamily="2" charset="-78"/>
              </a:rPr>
              <a:t>پس از چاپ رشته مکان نما به خط بعدی منتقل ‌شود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از دستور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(sample)</a:t>
            </a:r>
            <a:r>
              <a:rPr lang="fa-IR" sz="1800" cap="none"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استفاده می‌کنیم.</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B Nazanin" panose="00000400000000000000" pitchFamily="2" charset="-78"/>
              </a:rPr>
              <a:t>بنابراین </a:t>
            </a:r>
            <a:r>
              <a:rPr lang="fa-IR" sz="1800" dirty="0">
                <a:effectLst/>
                <a:latin typeface="B Nazanin" panose="00000400000000000000" pitchFamily="2" charset="-78"/>
                <a:ea typeface="Calibri" panose="020F0502020204030204" pitchFamily="34" charset="0"/>
                <a:cs typeface="B Nazanin" panose="00000400000000000000" pitchFamily="2" charset="-78"/>
              </a:rPr>
              <a:t>دستور </a:t>
            </a:r>
            <a:r>
              <a:rPr lang="en-US" sz="1800" dirty="0" err="1">
                <a:latin typeface="Courier New" panose="02070309020205020404" pitchFamily="49" charset="0"/>
                <a:ea typeface="Calibri" panose="020F0502020204030204" pitchFamily="34" charset="0"/>
                <a:cs typeface="B Nazanin" panose="00000400000000000000" pitchFamily="2" charset="-78"/>
              </a:rPr>
              <a:t>S</a:t>
            </a:r>
            <a:r>
              <a:rPr lang="en-US" sz="1800" cap="none" dirty="0" err="1">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latin typeface="Courier New" panose="02070309020205020404" pitchFamily="49" charset="0"/>
                <a:ea typeface="Calibri" panose="020F0502020204030204" pitchFamily="34" charset="0"/>
                <a:cs typeface="B Nazanin" panose="00000400000000000000" pitchFamily="2" charset="-78"/>
              </a:rPr>
              <a:t>(sample)</a:t>
            </a:r>
            <a:r>
              <a:rPr lang="fa-IR" sz="1800" cap="none" dirty="0">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باعث ایجاد یک خط جدید </a:t>
            </a:r>
            <a:r>
              <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rPr>
              <a:t>در خروجی</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می‌شود. </a:t>
            </a: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2  Homa" panose="00000400000000000000" pitchFamily="2" charset="-78"/>
              </a:rPr>
              <a:t>مثال:</a:t>
            </a:r>
          </a:p>
          <a:p>
            <a:pPr algn="just" rtl="0">
              <a:lnSpc>
                <a:spcPct val="107000"/>
              </a:lnSpc>
              <a:spcBef>
                <a:spcPts val="0"/>
              </a:spcBef>
            </a:pPr>
            <a:r>
              <a:rPr lang="en-US" cap="none" dirty="0">
                <a:latin typeface="Courier New" panose="02070309020205020404" pitchFamily="49" charset="0"/>
                <a:cs typeface="Courier New" panose="02070309020205020404" pitchFamily="49" charset="0"/>
              </a:rPr>
              <a:t> </a:t>
            </a:r>
            <a:r>
              <a:rPr lang="en-US" cap="none" dirty="0" err="1">
                <a:latin typeface="Courier New" panose="02070309020205020404" pitchFamily="49" charset="0"/>
                <a:cs typeface="Courier New" panose="02070309020205020404" pitchFamily="49" charset="0"/>
              </a:rPr>
              <a:t>System.out.println</a:t>
            </a:r>
            <a:r>
              <a:rPr lang="en-US" cap="none" dirty="0">
                <a:latin typeface="Courier New" panose="02070309020205020404" pitchFamily="49" charset="0"/>
                <a:cs typeface="Courier New" panose="02070309020205020404" pitchFamily="49" charset="0"/>
              </a:rPr>
              <a:t>("Hello world!");</a:t>
            </a:r>
          </a:p>
          <a:p>
            <a:pPr algn="just" rtl="0">
              <a:lnSpc>
                <a:spcPct val="107000"/>
              </a:lnSpc>
              <a:spcBef>
                <a:spcPts val="0"/>
              </a:spcBef>
            </a:pPr>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just" rtl="0">
              <a:lnSpc>
                <a:spcPct val="107000"/>
              </a:lnSpc>
              <a:spcBef>
                <a:spcPts val="0"/>
              </a:spcBef>
            </a:pP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0"/>
              </a:spcAft>
              <a:buNone/>
            </a:pPr>
            <a:endPar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با زبان‌های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یا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fa-IR" sz="1800" dirty="0">
                <a:latin typeface="Times New Roman" panose="02020603050405020304" pitchFamily="18" charset="0"/>
                <a:ea typeface="Calibri" panose="020F0502020204030204" pitchFamily="34" charset="0"/>
                <a:cs typeface="B Nazanin" panose="00000400000000000000" pitchFamily="2" charset="-78"/>
              </a:rPr>
              <a:t> وجوه اشتراکی متعددی دارد. به عنوان مثال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نیز از دنباله‌های گریز، یعنی ترکیب دو کاراکتر مانند </a:t>
            </a:r>
            <a:r>
              <a:rPr lang="en-US" sz="1800" cap="none" dirty="0">
                <a:latin typeface="Times New Roman" panose="02020603050405020304" pitchFamily="18" charset="0"/>
                <a:ea typeface="Calibri" panose="020F0502020204030204" pitchFamily="34" charset="0"/>
              </a:rPr>
              <a:t>n</a:t>
            </a:r>
            <a:r>
              <a:rPr lang="fa-IR" sz="1800" dirty="0">
                <a:latin typeface="Calibri" panose="020F0502020204030204" pitchFamily="34" charset="0"/>
                <a:ea typeface="Calibri" panose="020F0502020204030204" pitchFamily="34" charset="0"/>
              </a:rPr>
              <a:t>\</a:t>
            </a:r>
            <a:r>
              <a:rPr lang="fa-IR" sz="1800" dirty="0">
                <a:latin typeface="Times New Roman" panose="02020603050405020304" pitchFamily="18"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rPr>
              <a:t>\</a:t>
            </a:r>
            <a:r>
              <a:rPr lang="en-US" sz="1800" cap="none" dirty="0">
                <a:latin typeface="Times New Roman" panose="02020603050405020304" pitchFamily="18" charset="0"/>
                <a:ea typeface="Calibri" panose="020F0502020204030204" pitchFamily="34" charset="0"/>
              </a:rPr>
              <a:t>t</a:t>
            </a:r>
            <a:r>
              <a:rPr lang="fa-IR" sz="1800" dirty="0">
                <a:latin typeface="Times New Roman" panose="02020603050405020304" pitchFamily="18" charset="0"/>
                <a:ea typeface="Calibri" panose="020F0502020204030204" pitchFamily="34" charset="0"/>
              </a:rPr>
              <a:t> </a:t>
            </a:r>
            <a:r>
              <a:rPr lang="fa-IR" sz="1800" dirty="0">
                <a:latin typeface="Times New Roman" panose="02020603050405020304" pitchFamily="18" charset="0"/>
                <a:ea typeface="Calibri" panose="020F0502020204030204" pitchFamily="34" charset="0"/>
                <a:cs typeface="B Nazanin" panose="00000400000000000000" pitchFamily="2" charset="-78"/>
              </a:rPr>
              <a:t>و ... که عمل مشخصی را انجام می‌دهند پشتیبانی می‌کند.</a:t>
            </a:r>
          </a:p>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با توجه به این مطلب خروجی بالا را می‌توان از طریق دستورالعمل زیر نیز تولید نمود: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.print</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a:latin typeface="Courier New" panose="02070309020205020404" pitchFamily="49" charset="0"/>
                <a:cs typeface="Courier New" panose="02070309020205020404" pitchFamily="49" charset="0"/>
              </a:rPr>
              <a:t>Hello world!\n</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endParaRPr lang="en-US" sz="1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a:lnSpc>
                <a:spcPct val="107000"/>
              </a:lnSpc>
              <a:spcBef>
                <a:spcPts val="0"/>
              </a:spcBef>
              <a:buNone/>
            </a:pPr>
            <a:r>
              <a:rPr lang="en-US" sz="1800" dirty="0">
                <a:latin typeface="Times New Roman" panose="02020603050405020304" pitchFamily="18" charset="0"/>
                <a:ea typeface="Calibri" panose="020F0502020204030204" pitchFamily="34" charset="0"/>
                <a:cs typeface="B Nazanin" panose="00000400000000000000" pitchFamily="2" charset="-78"/>
              </a:rPr>
              <a:t>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endParaRPr lang="en-US" sz="1800" cap="none" dirty="0">
              <a:latin typeface="CourierPSPro-Regular"/>
              <a:ea typeface="Calibri" panose="020F0502020204030204" pitchFamily="34" charset="0"/>
              <a:cs typeface="B Nazanin" panose="00000400000000000000" pitchFamily="2" charset="-78"/>
            </a:endParaRPr>
          </a:p>
          <a:p>
            <a:pPr marL="0" marR="0" indent="0" algn="r">
              <a:lnSpc>
                <a:spcPct val="107000"/>
              </a:lnSpc>
              <a:spcBef>
                <a:spcPts val="0"/>
              </a:spcBef>
              <a:spcAft>
                <a:spcPts val="0"/>
              </a:spcAft>
              <a:buNone/>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40</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157538"/>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ystem.out.println</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8" name="Picture 7">
            <a:extLst>
              <a:ext uri="{FF2B5EF4-FFF2-40B4-BE49-F238E27FC236}">
                <a16:creationId xmlns:a16="http://schemas.microsoft.com/office/drawing/2014/main" id="{38F0FEE7-EC88-92C5-E348-1A10E6F8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622" y="3688376"/>
            <a:ext cx="1848108" cy="657317"/>
          </a:xfrm>
          <a:prstGeom prst="rect">
            <a:avLst/>
          </a:prstGeom>
        </p:spPr>
      </p:pic>
      <p:cxnSp>
        <p:nvCxnSpPr>
          <p:cNvPr id="10" name="Straight Arrow Connector 9">
            <a:extLst>
              <a:ext uri="{FF2B5EF4-FFF2-40B4-BE49-F238E27FC236}">
                <a16:creationId xmlns:a16="http://schemas.microsoft.com/office/drawing/2014/main" id="{52BA86AF-206F-6864-459E-00B78446AB56}"/>
              </a:ext>
            </a:extLst>
          </p:cNvPr>
          <p:cNvCxnSpPr/>
          <p:nvPr/>
        </p:nvCxnSpPr>
        <p:spPr>
          <a:xfrm flipH="1">
            <a:off x="6811861" y="4219662"/>
            <a:ext cx="97312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E7A274F1-4724-892A-6E49-0F7F29E8F21F}"/>
              </a:ext>
            </a:extLst>
          </p:cNvPr>
          <p:cNvSpPr txBox="1"/>
          <p:nvPr/>
        </p:nvSpPr>
        <p:spPr>
          <a:xfrm>
            <a:off x="7566869" y="4034996"/>
            <a:ext cx="914400" cy="369332"/>
          </a:xfrm>
          <a:prstGeom prst="rect">
            <a:avLst/>
          </a:prstGeom>
          <a:noFill/>
        </p:spPr>
        <p:txBody>
          <a:bodyPr wrap="square" rtlCol="1">
            <a:spAutoFit/>
          </a:bodyPr>
          <a:lstStyle/>
          <a:p>
            <a:pPr algn="r" rtl="1"/>
            <a:r>
              <a:rPr lang="fa-IR" b="1" dirty="0">
                <a:cs typeface="Mj_Faraz" panose="00000700000000000000" pitchFamily="2" charset="-78"/>
              </a:rPr>
              <a:t>خط جدید</a:t>
            </a:r>
          </a:p>
        </p:txBody>
      </p:sp>
    </p:spTree>
    <p:extLst>
      <p:ext uri="{BB962C8B-B14F-4D97-AF65-F5344CB8AC3E}">
        <p14:creationId xmlns:p14="http://schemas.microsoft.com/office/powerpoint/2010/main" val="342519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lnSpcReduction="10000"/>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با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آشنا شدیم که داده‌ها را با فرمت خاصی به خروجی می برد یا اصطلاحا </a:t>
            </a:r>
            <a:r>
              <a:rPr lang="fa-IR" sz="1800" i="1" dirty="0">
                <a:effectLst/>
                <a:latin typeface="Calibri" panose="020F0502020204030204" pitchFamily="34" charset="0"/>
                <a:ea typeface="Calibri" panose="020F0502020204030204" pitchFamily="34" charset="0"/>
                <a:cs typeface="B Nazanin" panose="00000400000000000000" pitchFamily="2" charset="-78"/>
              </a:rPr>
              <a:t>داده‌ی فرمت شده</a:t>
            </a:r>
            <a:r>
              <a:rPr lang="fa-IR" sz="1800" dirty="0">
                <a:effectLst/>
                <a:latin typeface="Calibri" panose="020F0502020204030204" pitchFamily="34" charset="0"/>
                <a:ea typeface="Calibri" panose="020F0502020204030204" pitchFamily="34" charset="0"/>
                <a:cs typeface="B Nazanin" panose="00000400000000000000" pitchFamily="2" charset="-78"/>
              </a:rPr>
              <a:t> را نمایش می‌دهد.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دستورهای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fa-IR" sz="1800" dirty="0">
                <a:effectLst/>
                <a:latin typeface="Calibri" panose="020F0502020204030204" pitchFamily="34" charset="0"/>
                <a:ea typeface="Calibri" panose="020F0502020204030204" pitchFamily="34" charset="0"/>
                <a:cs typeface="B Nazanin" panose="00000400000000000000" pitchFamily="2" charset="-78"/>
              </a:rPr>
              <a:t> چنین قابلیتی را ندارند.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1800" dirty="0">
                <a:latin typeface="LucidaSansTypewriter-OV-PCRDHA,"/>
                <a:ea typeface="Calibri" panose="020F0502020204030204" pitchFamily="34" charset="0"/>
                <a:cs typeface="B Nazanin" panose="00000400000000000000" pitchFamily="2" charset="-78"/>
              </a:rPr>
              <a:t>جهت چاپ داده‌</a:t>
            </a:r>
            <a:r>
              <a:rPr lang="fa-IR" sz="1800" dirty="0">
                <a:latin typeface="LucidaSansTypewriter-OV-PCRDHA,"/>
                <a:ea typeface="Calibri" panose="020F0502020204030204" pitchFamily="34" charset="0"/>
                <a:cs typeface="B Nazanin" panose="00000400000000000000" pitchFamily="2" charset="-78"/>
              </a:rPr>
              <a:t>ها</a:t>
            </a:r>
            <a:r>
              <a:rPr lang="ar-SA" sz="1800" dirty="0">
                <a:latin typeface="LucidaSansTypewriter-OV-PCRDHA,"/>
                <a:ea typeface="Calibri" panose="020F0502020204030204" pitchFamily="34" charset="0"/>
                <a:cs typeface="B Nazanin" panose="00000400000000000000" pitchFamily="2" charset="-78"/>
              </a:rPr>
              <a:t>ی فرمت شده </a:t>
            </a:r>
            <a:r>
              <a:rPr lang="fa-IR" sz="1800" dirty="0">
                <a:effectLst/>
                <a:latin typeface="Calibri" panose="020F0502020204030204" pitchFamily="34" charset="0"/>
                <a:ea typeface="Calibri" panose="020F0502020204030204" pitchFamily="34" charset="0"/>
                <a:cs typeface="B Nazanin" panose="00000400000000000000" pitchFamily="2" charset="-78"/>
              </a:rPr>
              <a:t>می‌توان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از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ar-SA" sz="1800" dirty="0">
                <a:effectLst/>
                <a:latin typeface="LucidaSansTypewriter-OV-PCRDHA,"/>
                <a:ea typeface="Calibri" panose="020F0502020204030204" pitchFamily="34" charset="0"/>
                <a:cs typeface="B Nazanin" panose="00000400000000000000" pitchFamily="2" charset="-78"/>
              </a:rPr>
              <a:t> استفاده نمود.</a:t>
            </a: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LucidaSansTypewriter-OV-PCRDHA,"/>
                <a:ea typeface="Calibri" panose="020F0502020204030204" pitchFamily="34" charset="0"/>
                <a:cs typeface="B Nazanin" panose="00000400000000000000" pitchFamily="2" charset="-78"/>
              </a:rPr>
              <a:t> شکل کلی استفاده از این دستور به صورت زیر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1">
              <a:lnSpc>
                <a:spcPct val="107000"/>
              </a:lnSpc>
              <a:spcBef>
                <a:spcPts val="0"/>
              </a:spcBef>
              <a:spcAft>
                <a:spcPts val="800"/>
              </a:spcAft>
              <a:buNone/>
            </a:pP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پارامتر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یک رشته‌ی فرمت شده است و </a:t>
            </a:r>
            <a:r>
              <a:rPr lang="ar-SA" sz="1800" dirty="0">
                <a:effectLst/>
                <a:latin typeface="LucidaSansTypewriter-OV-PCRDHA,"/>
                <a:ea typeface="Calibri" panose="020F0502020204030204" pitchFamily="34" charset="0"/>
                <a:cs typeface="B Nazanin" panose="00000400000000000000" pitchFamily="2" charset="-78"/>
              </a:rPr>
              <a:t>مشابه عملکردی که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می‌تواند شامل یک متن ثابت به همراه شاخص‌های تبدیل که تعیین‌کننده‌ی فرمت خروجی هستند و همچنین </a:t>
            </a:r>
            <a:r>
              <a:rPr lang="ar-SA" sz="1800" dirty="0">
                <a:effectLst/>
                <a:latin typeface="LucidaSansTypewriter-OV-PCRDHA,"/>
                <a:ea typeface="Calibri" panose="020F0502020204030204" pitchFamily="34" charset="0"/>
                <a:cs typeface="B Nazanin" panose="00000400000000000000" pitchFamily="2" charset="-78"/>
              </a:rPr>
              <a:t>دنباله‌های گریز </a:t>
            </a:r>
            <a:r>
              <a:rPr lang="fa-IR" sz="1800" dirty="0">
                <a:effectLst/>
                <a:latin typeface="Calibri" panose="020F0502020204030204" pitchFamily="34" charset="0"/>
                <a:ea typeface="Calibri" panose="020F0502020204030204" pitchFamily="34" charset="0"/>
                <a:cs typeface="B Nazanin" panose="00000400000000000000" pitchFamily="2" charset="-78"/>
              </a:rPr>
              <a:t>باشد.</a:t>
            </a: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متن ثابت مستقیما توسط دستور</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می‌شود، اما شاخص‌های تبدیل نوع داده‌های متناظر در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ترتیبی که از چپ به راست آمده‌اند مشخص می‌کنند. </a:t>
            </a: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41</a:t>
            </a:fld>
            <a:endParaRPr lang="en-US" dirty="0"/>
          </a:p>
        </p:txBody>
      </p:sp>
      <p:sp>
        <p:nvSpPr>
          <p:cNvPr id="2" name="Title 1">
            <a:extLst>
              <a:ext uri="{FF2B5EF4-FFF2-40B4-BE49-F238E27FC236}">
                <a16:creationId xmlns:a16="http://schemas.microsoft.com/office/drawing/2014/main" id="{41270A4D-E672-6BBE-B158-2FB432BEC5BE}"/>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spTree>
    <p:extLst>
      <p:ext uri="{BB962C8B-B14F-4D97-AF65-F5344CB8AC3E}">
        <p14:creationId xmlns:p14="http://schemas.microsoft.com/office/powerpoint/2010/main" val="40024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3">
                                            <p:txEl>
                                              <p:pRg st="6" end="6"/>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p:cTn id="2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p:cTn id="35"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a:bodyPr>
          <a:lstStyle/>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sz="1800" dirty="0">
                <a:effectLst/>
                <a:latin typeface="LucidaSansTypewriter-OV-PCRDHA,"/>
                <a:ea typeface="Calibri" panose="020F0502020204030204" pitchFamily="34" charset="0"/>
                <a:cs typeface="B Nazanin" panose="00000400000000000000" pitchFamily="2" charset="-78"/>
              </a:rPr>
              <a:t>اگر</a:t>
            </a:r>
            <a:r>
              <a:rPr lang="ar-SA" sz="1800" dirty="0">
                <a:effectLst/>
                <a:latin typeface="LucidaSansTypewriter-OV-PCRDHA,"/>
                <a:ea typeface="Calibri" panose="020F0502020204030204" pitchFamily="34" charset="0"/>
                <a:cs typeface="LucidaSansTypewriter-OV-PCRDHA,"/>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cap="none" dirty="0">
                <a:effectLst/>
                <a:latin typeface="Courier New" panose="02070309020205020404" pitchFamily="49" charset="0"/>
                <a:ea typeface="Calibri" panose="020F0502020204030204" pitchFamily="34" charset="0"/>
                <a:cs typeface="Arial" panose="020B0604020202020204" pitchFamily="34" charset="0"/>
              </a:rPr>
              <a:t> </a:t>
            </a:r>
            <a:r>
              <a:rPr lang="ar-SA" sz="1800" dirty="0">
                <a:effectLst/>
                <a:latin typeface="LucidaSansTypewriter-OV-PCRDHA,"/>
                <a:ea typeface="Calibri" panose="020F0502020204030204" pitchFamily="34" charset="0"/>
                <a:cs typeface="B Nazanin" panose="00000400000000000000" pitchFamily="2" charset="-78"/>
              </a:rPr>
              <a:t>شامل بیش از یک آرگومان باشد</a:t>
            </a:r>
            <a:r>
              <a:rPr lang="fa-IR" sz="1800" dirty="0">
                <a:effectLst/>
                <a:latin typeface="Calibri" panose="020F0502020204030204" pitchFamily="34" charset="0"/>
                <a:ea typeface="Calibri" panose="020F0502020204030204" pitchFamily="34" charset="0"/>
                <a:cs typeface="B Nazanin" panose="00000400000000000000" pitchFamily="2" charset="-78"/>
              </a:rPr>
              <a:t>، سایر آرگومان‌ها با یک علامت </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از هم تفکیک می‌شوند.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برای شاخص‌های تبدیل از علامت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به همراه کاراکتری که نوع داده را نمایش می‌دهد استفاده می‌کنیم.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برای ایجاد خط جدید با دستور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System.out.printf</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به جای استفاده از علامت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صرفا از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می‌کنیم. </a:t>
            </a: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System.out.printf</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s%n%s</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"Hello", "World!");</a:t>
            </a: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42</a:t>
            </a:fld>
            <a:endParaRPr lang="en-US" dirty="0"/>
          </a:p>
        </p:txBody>
      </p:sp>
      <p:sp>
        <p:nvSpPr>
          <p:cNvPr id="2" name="Title 1">
            <a:extLst>
              <a:ext uri="{FF2B5EF4-FFF2-40B4-BE49-F238E27FC236}">
                <a16:creationId xmlns:a16="http://schemas.microsoft.com/office/drawing/2014/main" id="{59EC881F-2227-B087-291A-50EAB7D8DD52}"/>
              </a:ext>
            </a:extLst>
          </p:cNvPr>
          <p:cNvSpPr txBox="1">
            <a:spLocks/>
          </p:cNvSpPr>
          <p:nvPr/>
        </p:nvSpPr>
        <p:spPr>
          <a:xfrm>
            <a:off x="527222" y="407357"/>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967C661-4B28-FEC9-F180-6847715C4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546" y="5103036"/>
            <a:ext cx="933580" cy="695422"/>
          </a:xfrm>
          <a:prstGeom prst="rect">
            <a:avLst/>
          </a:prstGeom>
        </p:spPr>
      </p:pic>
    </p:spTree>
    <p:extLst>
      <p:ext uri="{BB962C8B-B14F-4D97-AF65-F5344CB8AC3E}">
        <p14:creationId xmlns:p14="http://schemas.microsoft.com/office/powerpoint/2010/main" val="111720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818" y="919215"/>
            <a:ext cx="8896631" cy="58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545464"/>
            <a:ext cx="3080836" cy="7123553"/>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طبق قرارداد </a:t>
            </a:r>
            <a:r>
              <a:rPr lang="en-US" sz="1800" dirty="0">
                <a:effectLst/>
                <a:latin typeface="TimesLTPro-Roman"/>
                <a:ea typeface="Calibri" panose="020F0502020204030204" pitchFamily="34" charset="0"/>
                <a:cs typeface="TimesLTPro-Roman"/>
              </a:rPr>
              <a:t>O</a:t>
            </a:r>
            <a:r>
              <a:rPr lang="en-US" sz="1800" cap="none" dirty="0">
                <a:effectLst/>
                <a:latin typeface="TimesLTPro-Roman"/>
                <a:ea typeface="Calibri" panose="020F0502020204030204" pitchFamily="34" charset="0"/>
                <a:cs typeface="TimesLTPro-Roman"/>
              </a:rPr>
              <a:t>racle</a:t>
            </a:r>
            <a:r>
              <a:rPr lang="en-US" sz="1800" dirty="0">
                <a:effectLst/>
                <a:latin typeface="TimesLTPro-Roman"/>
                <a:ea typeface="Calibri" panose="020F0502020204030204" pitchFamily="34" charset="0"/>
                <a:cs typeface="TimesLTPro-Roman"/>
              </a:rPr>
              <a:t> </a:t>
            </a:r>
            <a:r>
              <a:rPr lang="fa-IR" sz="1800" dirty="0">
                <a:effectLst/>
                <a:latin typeface="TimesLTPro-Roman"/>
                <a:ea typeface="Calibri" panose="020F0502020204030204" pitchFamily="34" charset="0"/>
                <a:cs typeface="TimesLTPro-Roman"/>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نام کلاس‌ها همیشه با یک حرف بزرگ شروع می‌شود که تشخیص آن‌ها را آسان می‌کند.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public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نام فایل بایستی با یکدیگر مطابقت داشته باشند، بنابراین این برنامه باید در فایلی به نام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MyFirstApp.java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ذخیره شود.</a:t>
            </a:r>
          </a:p>
          <a:p>
            <a:pPr marR="0" lvl="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p>
          <a:p>
            <a:pPr marL="342900" marR="0" lvl="0" indent="-342900" algn="just" rtl="1">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B Nazanin" panose="00000400000000000000" pitchFamily="2" charset="-78"/>
              </a:rPr>
              <a:t>class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کلیدواژه‌ای تعریف‌شده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ست که در سرایند ظاهر می‌شود.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نام‌گذاری کلاس‌ها از همان اصول نام‌گذاری شناسه‌ها که در درس مبانی برنامه‌نویسی آموختیم تبعیت می‌کنند.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3923930" y="217503"/>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یک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9245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C4796-C8F0-0365-0D53-A031C52FEEF3}"/>
              </a:ext>
            </a:extLst>
          </p:cNvPr>
          <p:cNvSpPr>
            <a:spLocks noGrp="1"/>
          </p:cNvSpPr>
          <p:nvPr>
            <p:ph type="sldNum" sz="quarter" idx="12"/>
          </p:nvPr>
        </p:nvSpPr>
        <p:spPr/>
        <p:txBody>
          <a:bodyPr/>
          <a:lstStyle/>
          <a:p>
            <a:fld id="{21C7DF5F-4BF1-494D-A836-53F226D76E52}" type="slidenum">
              <a:rPr lang="en-US" smtClean="0"/>
              <a:t>44</a:t>
            </a:fld>
            <a:endParaRPr lang="en-US"/>
          </a:p>
        </p:txBody>
      </p:sp>
      <p:pic>
        <p:nvPicPr>
          <p:cNvPr id="5" name="Content Placeholder 4">
            <a:extLst>
              <a:ext uri="{FF2B5EF4-FFF2-40B4-BE49-F238E27FC236}">
                <a16:creationId xmlns:a16="http://schemas.microsoft.com/office/drawing/2014/main" id="{B5572B98-5526-2959-C960-15FC8B834AE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690" y="507925"/>
            <a:ext cx="4648636" cy="5731558"/>
          </a:xfrm>
          <a:prstGeom prst="rect">
            <a:avLst/>
          </a:prstGeom>
          <a:noFill/>
          <a:ln>
            <a:noFill/>
          </a:ln>
        </p:spPr>
      </p:pic>
      <p:sp>
        <p:nvSpPr>
          <p:cNvPr id="6" name="Text Box 3">
            <a:extLst>
              <a:ext uri="{FF2B5EF4-FFF2-40B4-BE49-F238E27FC236}">
                <a16:creationId xmlns:a16="http://schemas.microsoft.com/office/drawing/2014/main" id="{EF864E34-D8B6-8923-C801-9B1DB1CA0AE6}"/>
              </a:ext>
            </a:extLst>
          </p:cNvPr>
          <p:cNvSpPr txBox="1">
            <a:spLocks noChangeArrowheads="1"/>
          </p:cNvSpPr>
          <p:nvPr/>
        </p:nvSpPr>
        <p:spPr bwMode="auto">
          <a:xfrm>
            <a:off x="2948756" y="756535"/>
            <a:ext cx="65024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1600" b="1" dirty="0">
                <a:effectLst/>
                <a:latin typeface="Calibri" panose="020F0502020204030204" pitchFamily="34" charset="0"/>
                <a:ea typeface="Calibri" panose="020F0502020204030204" pitchFamily="34" charset="0"/>
                <a:cs typeface="2  Mitra" panose="00000400000000000000" pitchFamily="2" charset="-78"/>
              </a:rPr>
              <a:t>ذخیره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12">
            <a:extLst>
              <a:ext uri="{FF2B5EF4-FFF2-40B4-BE49-F238E27FC236}">
                <a16:creationId xmlns:a16="http://schemas.microsoft.com/office/drawing/2014/main" id="{75FBB1E4-F6AF-3160-DE5B-7963BE71382A}"/>
              </a:ext>
            </a:extLst>
          </p:cNvPr>
          <p:cNvSpPr txBox="1">
            <a:spLocks noChangeArrowheads="1"/>
          </p:cNvSpPr>
          <p:nvPr/>
        </p:nvSpPr>
        <p:spPr bwMode="auto">
          <a:xfrm>
            <a:off x="2913196" y="2364510"/>
            <a:ext cx="72136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کامپایل</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5">
            <a:extLst>
              <a:ext uri="{FF2B5EF4-FFF2-40B4-BE49-F238E27FC236}">
                <a16:creationId xmlns:a16="http://schemas.microsoft.com/office/drawing/2014/main" id="{F6DC9AF5-4F1E-37E6-0DAE-34DEC7E5ADA8}"/>
              </a:ext>
            </a:extLst>
          </p:cNvPr>
          <p:cNvSpPr txBox="1">
            <a:spLocks noChangeArrowheads="1"/>
          </p:cNvSpPr>
          <p:nvPr/>
        </p:nvSpPr>
        <p:spPr bwMode="auto">
          <a:xfrm>
            <a:off x="3031941" y="4367797"/>
            <a:ext cx="48387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اجرا</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D37D820-82AB-24C8-5E83-420F963ED6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966" y="1123565"/>
            <a:ext cx="2999105" cy="3648075"/>
          </a:xfrm>
          <a:prstGeom prst="rect">
            <a:avLst/>
          </a:prstGeom>
          <a:noFill/>
          <a:ln>
            <a:noFill/>
          </a:ln>
        </p:spPr>
      </p:pic>
      <p:sp>
        <p:nvSpPr>
          <p:cNvPr id="3" name="Title 1">
            <a:extLst>
              <a:ext uri="{FF2B5EF4-FFF2-40B4-BE49-F238E27FC236}">
                <a16:creationId xmlns:a16="http://schemas.microsoft.com/office/drawing/2014/main" id="{188159D2-7326-3B35-48F5-E6706B2A5B66}"/>
              </a:ext>
            </a:extLst>
          </p:cNvPr>
          <p:cNvSpPr txBox="1">
            <a:spLocks/>
          </p:cNvSpPr>
          <p:nvPr/>
        </p:nvSpPr>
        <p:spPr>
          <a:xfrm>
            <a:off x="2905454" y="204371"/>
            <a:ext cx="62509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اولین برنامه‌ی کامل در زبان  </a:t>
            </a:r>
            <a:r>
              <a:rPr lang="en-US" dirty="0">
                <a:solidFill>
                  <a:srgbClr val="0070C0"/>
                </a:solidFill>
                <a:latin typeface="Baskerville Old Face" panose="02020602080505020303" pitchFamily="18" charset="0"/>
                <a:cs typeface="2  Titr" panose="00000700000000000000" pitchFamily="2" charset="-78"/>
              </a:rPr>
              <a:t>JAVA</a:t>
            </a:r>
          </a:p>
        </p:txBody>
      </p:sp>
      <p:sp>
        <p:nvSpPr>
          <p:cNvPr id="10" name="Arrow: Right 9">
            <a:extLst>
              <a:ext uri="{FF2B5EF4-FFF2-40B4-BE49-F238E27FC236}">
                <a16:creationId xmlns:a16="http://schemas.microsoft.com/office/drawing/2014/main" id="{AA261CD5-451C-0954-02C2-4739C3B54321}"/>
              </a:ext>
            </a:extLst>
          </p:cNvPr>
          <p:cNvSpPr/>
          <p:nvPr/>
        </p:nvSpPr>
        <p:spPr>
          <a:xfrm>
            <a:off x="5480492" y="2983437"/>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
        <p:nvSpPr>
          <p:cNvPr id="2" name="TextBox 1">
            <a:extLst>
              <a:ext uri="{FF2B5EF4-FFF2-40B4-BE49-F238E27FC236}">
                <a16:creationId xmlns:a16="http://schemas.microsoft.com/office/drawing/2014/main" id="{D1169C0D-FAEC-09AA-3E6C-E7C4764A9D0B}"/>
              </a:ext>
            </a:extLst>
          </p:cNvPr>
          <p:cNvSpPr txBox="1"/>
          <p:nvPr/>
        </p:nvSpPr>
        <p:spPr>
          <a:xfrm>
            <a:off x="3515811" y="4734827"/>
            <a:ext cx="8548942" cy="2308324"/>
          </a:xfrm>
          <a:prstGeom prst="rect">
            <a:avLst/>
          </a:prstGeom>
          <a:noFill/>
        </p:spPr>
        <p:txBody>
          <a:bodyPr wrap="square">
            <a:spAutoFit/>
          </a:bodyPr>
          <a:lstStyle/>
          <a:p>
            <a:pPr marL="285750" indent="-285750" algn="r" rtl="1">
              <a:buFont typeface="Arial" panose="020B0604020202020204" pitchFamily="34" charset="0"/>
              <a:buChar char="•"/>
            </a:pP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در صورتی که برای اجرای فایل‌های کدی کتاب </a:t>
            </a:r>
            <a:r>
              <a:rPr lang="en-US" sz="1800" kern="100">
                <a:effectLst/>
                <a:latin typeface="Calibri" panose="020F0502020204030204" pitchFamily="34" charset="0"/>
                <a:ea typeface="Times New Roman" panose="02020603050405020304" pitchFamily="18" charset="0"/>
                <a:cs typeface="B Nazanin" panose="00000400000000000000" pitchFamily="2" charset="-78"/>
              </a:rPr>
              <a:t>HFJ</a:t>
            </a:r>
            <a:r>
              <a:rPr lang="fa-IR" sz="1800" kern="100">
                <a:effectLst/>
                <a:latin typeface="Calibri" panose="020F0502020204030204" pitchFamily="34" charset="0"/>
                <a:ea typeface="Times New Roman" panose="02020603050405020304" pitchFamily="18" charset="0"/>
                <a:cs typeface="B Nazanin" panose="00000400000000000000" pitchFamily="2" charset="-78"/>
              </a:rPr>
              <a:t> احیانا </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با خطایی مشابه</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error: could not find or load main class ch1.myfirstapp</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caused by: </a:t>
            </a:r>
            <a:r>
              <a:rPr lang="en-US" sz="1800" kern="100" cap="none" dirty="0" err="1">
                <a:effectLst/>
                <a:latin typeface="Lucida Sans Typewriter" panose="020B0509030504030204" pitchFamily="49" charset="0"/>
                <a:ea typeface="Times New Roman" panose="02020603050405020304" pitchFamily="18" charset="0"/>
                <a:cs typeface="B Nazanin" panose="00000400000000000000" pitchFamily="2" charset="-78"/>
              </a:rPr>
              <a:t>java.lang.classnotfoundexception</a:t>
            </a: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 ch1.myfirstapp</a:t>
            </a:r>
          </a:p>
          <a:p>
            <a:pPr algn="r" rtl="1"/>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مواجه شدید یک راه حل ممکن است این باشد. از مسیر پوشه ای فعلی که کد در آن قرار دارد به مسیر مافوق بروید. سپس در دستور نام بسته را در ابتدا وارد کنید. مثلا با فرض قرار داشتن کد </a:t>
            </a:r>
            <a:r>
              <a:rPr lang="en-US" kern="100" dirty="0" err="1">
                <a:latin typeface="Calibri" panose="020F0502020204030204" pitchFamily="34" charset="0"/>
                <a:ea typeface="Times New Roman" panose="02020603050405020304" pitchFamily="18" charset="0"/>
                <a:cs typeface="B Nazanin" panose="00000400000000000000" pitchFamily="2" charset="-78"/>
              </a:rPr>
              <a:t>myfirstapp</a:t>
            </a:r>
            <a:r>
              <a:rPr lang="fa-IR" kern="100" dirty="0">
                <a:latin typeface="Calibri" panose="020F0502020204030204" pitchFamily="34" charset="0"/>
                <a:ea typeface="Times New Roman" panose="02020603050405020304" pitchFamily="18" charset="0"/>
                <a:cs typeface="B Nazanin" panose="00000400000000000000" pitchFamily="2" charset="-78"/>
              </a:rPr>
              <a:t> در بسته‌ی </a:t>
            </a:r>
            <a:r>
              <a:rPr lang="en-US" kern="100" dirty="0">
                <a:latin typeface="Calibri" panose="020F0502020204030204" pitchFamily="34" charset="0"/>
                <a:ea typeface="Times New Roman" panose="02020603050405020304" pitchFamily="18" charset="0"/>
                <a:cs typeface="B Nazanin" panose="00000400000000000000" pitchFamily="2" charset="-78"/>
              </a:rPr>
              <a:t>ch1</a:t>
            </a:r>
            <a:r>
              <a:rPr lang="fa-IR" kern="100" dirty="0">
                <a:latin typeface="Calibri" panose="020F0502020204030204" pitchFamily="34" charset="0"/>
                <a:ea typeface="Times New Roman" panose="02020603050405020304" pitchFamily="18" charset="0"/>
                <a:cs typeface="B Nazanin" panose="00000400000000000000" pitchFamily="2" charset="-78"/>
              </a:rPr>
              <a:t>، به صورت زیر عمل کنید:</a:t>
            </a:r>
            <a:endParaRPr lang="fa-IR" sz="1800" kern="100" dirty="0">
              <a:effectLst/>
              <a:latin typeface="Lucida Sans Typewriter" panose="020B0509030504030204" pitchFamily="49" charset="0"/>
              <a:ea typeface="Times New Roman" panose="02020603050405020304" pitchFamily="18" charset="0"/>
              <a:cs typeface="B Nazanin" panose="00000400000000000000" pitchFamily="2" charset="-78"/>
            </a:endParaRP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java ch1.myfirstapp</a:t>
            </a:r>
          </a:p>
          <a:p>
            <a:pPr algn="r" rtl="1"/>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5611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C0E8B3-363D-32FE-C45D-B1C9642255C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1168" y="2493650"/>
            <a:ext cx="10797058" cy="2564781"/>
          </a:xfrm>
        </p:spPr>
      </p:pic>
      <p:sp>
        <p:nvSpPr>
          <p:cNvPr id="4" name="Slide Number Placeholder 3">
            <a:extLst>
              <a:ext uri="{FF2B5EF4-FFF2-40B4-BE49-F238E27FC236}">
                <a16:creationId xmlns:a16="http://schemas.microsoft.com/office/drawing/2014/main" id="{2EAA7CD9-5D4E-3993-717B-CC40ED339592}"/>
              </a:ext>
            </a:extLst>
          </p:cNvPr>
          <p:cNvSpPr>
            <a:spLocks noGrp="1"/>
          </p:cNvSpPr>
          <p:nvPr>
            <p:ph type="sldNum" sz="quarter" idx="12"/>
          </p:nvPr>
        </p:nvSpPr>
        <p:spPr/>
        <p:txBody>
          <a:bodyPr/>
          <a:lstStyle/>
          <a:p>
            <a:fld id="{21C7DF5F-4BF1-494D-A836-53F226D76E52}" type="slidenum">
              <a:rPr lang="en-US" smtClean="0"/>
              <a:t>45</a:t>
            </a:fld>
            <a:endParaRPr lang="en-US"/>
          </a:p>
        </p:txBody>
      </p:sp>
      <p:sp>
        <p:nvSpPr>
          <p:cNvPr id="10" name="Title 1">
            <a:extLst>
              <a:ext uri="{FF2B5EF4-FFF2-40B4-BE49-F238E27FC236}">
                <a16:creationId xmlns:a16="http://schemas.microsoft.com/office/drawing/2014/main" id="{1F8FA894-718C-3842-6798-33F19BBEEB81}"/>
              </a:ext>
            </a:extLst>
          </p:cNvPr>
          <p:cNvSpPr txBox="1">
            <a:spLocks/>
          </p:cNvSpPr>
          <p:nvPr/>
        </p:nvSpPr>
        <p:spPr>
          <a:xfrm>
            <a:off x="953549" y="445463"/>
            <a:ext cx="1028490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اختیاری امتیازی- اجرای دو نفره توسط دانشجویان</a:t>
            </a:r>
          </a:p>
        </p:txBody>
      </p:sp>
      <p:sp>
        <p:nvSpPr>
          <p:cNvPr id="2" name="TextBox 1">
            <a:extLst>
              <a:ext uri="{FF2B5EF4-FFF2-40B4-BE49-F238E27FC236}">
                <a16:creationId xmlns:a16="http://schemas.microsoft.com/office/drawing/2014/main" id="{B73A85F6-D8FE-7D2A-5123-A52E7AC2C88D}"/>
              </a:ext>
            </a:extLst>
          </p:cNvPr>
          <p:cNvSpPr txBox="1"/>
          <p:nvPr/>
        </p:nvSpPr>
        <p:spPr>
          <a:xfrm>
            <a:off x="5155447" y="5094959"/>
            <a:ext cx="1448499" cy="369332"/>
          </a:xfrm>
          <a:prstGeom prst="rect">
            <a:avLst/>
          </a:prstGeom>
          <a:noFill/>
        </p:spPr>
        <p:txBody>
          <a:bodyPr wrap="square" rtlCol="1">
            <a:spAutoFit/>
          </a:bodyPr>
          <a:lstStyle/>
          <a:p>
            <a:r>
              <a:rPr lang="en-US" b="1" dirty="0">
                <a:latin typeface="Baskerville Old Face" panose="02020602080505020303" pitchFamily="18" charset="0"/>
              </a:rPr>
              <a:t>HFJ- Page 10</a:t>
            </a:r>
            <a:endParaRPr lang="fa-IR" b="1" dirty="0">
              <a:latin typeface="Baskerville Old Face" panose="02020602080505020303" pitchFamily="18" charset="0"/>
            </a:endParaRPr>
          </a:p>
        </p:txBody>
      </p:sp>
    </p:spTree>
    <p:extLst>
      <p:ext uri="{BB962C8B-B14F-4D97-AF65-F5344CB8AC3E}">
        <p14:creationId xmlns:p14="http://schemas.microsoft.com/office/powerpoint/2010/main" val="1432062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F32975-A0CB-12A2-1CD0-8059734A0F81}"/>
              </a:ext>
            </a:extLst>
          </p:cNvPr>
          <p:cNvSpPr>
            <a:spLocks noGrp="1"/>
          </p:cNvSpPr>
          <p:nvPr>
            <p:ph type="sldNum" sz="quarter" idx="12"/>
          </p:nvPr>
        </p:nvSpPr>
        <p:spPr/>
        <p:txBody>
          <a:bodyPr/>
          <a:lstStyle/>
          <a:p>
            <a:fld id="{21C7DF5F-4BF1-494D-A836-53F226D76E52}" type="slidenum">
              <a:rPr lang="en-US" smtClean="0"/>
              <a:t>46</a:t>
            </a:fld>
            <a:endParaRPr lang="en-US"/>
          </a:p>
        </p:txBody>
      </p:sp>
      <p:sp>
        <p:nvSpPr>
          <p:cNvPr id="7" name="Title 1">
            <a:extLst>
              <a:ext uri="{FF2B5EF4-FFF2-40B4-BE49-F238E27FC236}">
                <a16:creationId xmlns:a16="http://schemas.microsoft.com/office/drawing/2014/main" id="{1508F8E0-6CF5-F4CA-DE52-8AF1BEF1924A}"/>
              </a:ext>
            </a:extLst>
          </p:cNvPr>
          <p:cNvSpPr txBox="1">
            <a:spLocks/>
          </p:cNvSpPr>
          <p:nvPr/>
        </p:nvSpPr>
        <p:spPr>
          <a:xfrm>
            <a:off x="2912377" y="691420"/>
            <a:ext cx="63672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مثالی از یک کد کامل با دستور چاپ</a:t>
            </a:r>
            <a:endParaRPr lang="en-US" dirty="0">
              <a:solidFill>
                <a:srgbClr val="0070C0"/>
              </a:solidFill>
              <a:cs typeface="2  Titr" panose="00000700000000000000" pitchFamily="2" charset="-78"/>
            </a:endParaRPr>
          </a:p>
        </p:txBody>
      </p:sp>
      <p:pic>
        <p:nvPicPr>
          <p:cNvPr id="3" name="Picture 2">
            <a:extLst>
              <a:ext uri="{FF2B5EF4-FFF2-40B4-BE49-F238E27FC236}">
                <a16:creationId xmlns:a16="http://schemas.microsoft.com/office/drawing/2014/main" id="{509C6310-C961-87A0-1F25-7507C796D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681" y="4797573"/>
            <a:ext cx="5210637" cy="932108"/>
          </a:xfrm>
          <a:prstGeom prst="rect">
            <a:avLst/>
          </a:prstGeom>
        </p:spPr>
      </p:pic>
      <p:pic>
        <p:nvPicPr>
          <p:cNvPr id="5" name="Picture 4">
            <a:extLst>
              <a:ext uri="{FF2B5EF4-FFF2-40B4-BE49-F238E27FC236}">
                <a16:creationId xmlns:a16="http://schemas.microsoft.com/office/drawing/2014/main" id="{E71478FA-BBB3-E8F0-8838-AB33BBF2C7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63947" y="1952162"/>
            <a:ext cx="5664105" cy="1787946"/>
          </a:xfrm>
          <a:prstGeom prst="rect">
            <a:avLst/>
          </a:prstGeom>
        </p:spPr>
      </p:pic>
      <p:sp>
        <p:nvSpPr>
          <p:cNvPr id="9" name="TextBox 8">
            <a:extLst>
              <a:ext uri="{FF2B5EF4-FFF2-40B4-BE49-F238E27FC236}">
                <a16:creationId xmlns:a16="http://schemas.microsoft.com/office/drawing/2014/main" id="{0B9CA116-1FBC-C84F-BD8B-656BD0B2C740}"/>
              </a:ext>
            </a:extLst>
          </p:cNvPr>
          <p:cNvSpPr txBox="1"/>
          <p:nvPr/>
        </p:nvSpPr>
        <p:spPr>
          <a:xfrm>
            <a:off x="9731230" y="4000403"/>
            <a:ext cx="1516310" cy="369332"/>
          </a:xfrm>
          <a:prstGeom prst="rect">
            <a:avLst/>
          </a:prstGeom>
          <a:noFill/>
        </p:spPr>
        <p:txBody>
          <a:bodyPr wrap="square">
            <a:spAutoFit/>
          </a:bodyPr>
          <a:lstStyle/>
          <a:p>
            <a:pPr marL="285750" indent="-285750" algn="r" rtl="1">
              <a:buFont typeface="Arial" panose="020B0604020202020204" pitchFamily="34" charset="0"/>
              <a:buChar char="•"/>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6278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با استفاده از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می توان رشته‌ها را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الحاق نمود.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هرگاه هر دو عملوند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یک رشته‌ی جدید می سازد که در آن کاراکترهای عملوند سمت راست در انتهای کاراکترهای مربوط به رشته‌ی سمت چپ عملوند قرار داده می‌شوند.</a:t>
            </a:r>
          </a:p>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47</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24706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2  Homa" panose="00000400000000000000" pitchFamily="2" charset="-78"/>
              </a:rPr>
              <a:t>سه رشته‌ی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"java " </a:t>
            </a:r>
            <a:r>
              <a:rPr lang="fa-IR" sz="1800" dirty="0">
                <a:solidFill>
                  <a:srgbClr val="000000"/>
                </a:solidFill>
                <a:effectLst/>
                <a:latin typeface="Calibri" panose="020F0502020204030204" pitchFamily="34" charset="0"/>
                <a:ea typeface="Times New Roman" panose="02020603050405020304" pitchFamily="18" charset="0"/>
                <a:cs typeface="2  Homa" panose="00000400000000000000" pitchFamily="2" charset="-78"/>
              </a:rPr>
              <a:t>،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"is "</a:t>
            </a:r>
            <a:r>
              <a:rPr lang="fa-IR"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و</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"object-oriented!"</a:t>
            </a:r>
            <a:r>
              <a:rPr lang="en-US"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dirty="0">
                <a:effectLst/>
                <a:latin typeface="Calibri" panose="020F0502020204030204" pitchFamily="34" charset="0"/>
                <a:ea typeface="Calibri" panose="020F0502020204030204" pitchFamily="34" charset="0"/>
                <a:cs typeface="2  Homa" panose="00000400000000000000" pitchFamily="2" charset="-78"/>
              </a:rPr>
              <a:t>با استفاده از عملگر </a:t>
            </a:r>
            <a:r>
              <a:rPr lang="ar-SA"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fa-IR" sz="1800" dirty="0">
                <a:effectLst/>
                <a:latin typeface="Calibri" panose="020F0502020204030204" pitchFamily="34" charset="0"/>
                <a:ea typeface="Calibri" panose="020F0502020204030204" pitchFamily="34" charset="0"/>
                <a:cs typeface="2  Homa" panose="00000400000000000000" pitchFamily="2" charset="-78"/>
              </a:rPr>
              <a:t> در دستورالعمل زیر الحاق می‌شوند.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("Java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"is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"object-oriented!");</a:t>
            </a:r>
            <a:endParaRPr lang="fa-IR"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latin typeface="Courier New" panose="02070309020205020404" pitchFamily="49" charset="0"/>
              <a:ea typeface="Calibri" panose="020F0502020204030204" pitchFamily="34"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48</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669819"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الحاق رشته‌ای</a:t>
            </a:r>
            <a:endParaRPr lang="en-US" dirty="0">
              <a:solidFill>
                <a:srgbClr val="0070C0"/>
              </a:solidFill>
              <a:cs typeface="2  Titr" panose="00000700000000000000" pitchFamily="2" charset="-78"/>
            </a:endParaRPr>
          </a:p>
        </p:txBody>
      </p:sp>
      <p:pic>
        <p:nvPicPr>
          <p:cNvPr id="5" name="Picture 4">
            <a:extLst>
              <a:ext uri="{FF2B5EF4-FFF2-40B4-BE49-F238E27FC236}">
                <a16:creationId xmlns:a16="http://schemas.microsoft.com/office/drawing/2014/main" id="{67AE94F7-2366-E5CB-7B41-90F90B86EA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4969" y="4633396"/>
            <a:ext cx="3402061" cy="344255"/>
          </a:xfrm>
          <a:prstGeom prst="rect">
            <a:avLst/>
          </a:prstGeom>
        </p:spPr>
      </p:pic>
    </p:spTree>
    <p:extLst>
      <p:ext uri="{BB962C8B-B14F-4D97-AF65-F5344CB8AC3E}">
        <p14:creationId xmlns:p14="http://schemas.microsoft.com/office/powerpoint/2010/main" val="18396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7E952-9460-A1C5-23BC-AAFFC28FC26F}"/>
              </a:ext>
            </a:extLst>
          </p:cNvPr>
          <p:cNvSpPr>
            <a:spLocks noGrp="1"/>
          </p:cNvSpPr>
          <p:nvPr>
            <p:ph idx="1"/>
          </p:nvPr>
        </p:nvSpPr>
        <p:spPr>
          <a:xfrm>
            <a:off x="166255" y="1393556"/>
            <a:ext cx="11776363" cy="4517666"/>
          </a:xfrm>
        </p:spPr>
        <p:txBody>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اگر یکی از عملوندهای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باشد، دیگری نیز حتی اگر رشته نباشد در اثر الحاق تبدیل نوع به رشته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0">
              <a:lnSpc>
                <a:spcPct val="107000"/>
              </a:lnSpc>
              <a:spcBef>
                <a:spcPts val="0"/>
              </a:spcBef>
              <a:spcAft>
                <a:spcPts val="800"/>
              </a:spcAft>
              <a:buNone/>
            </a:pPr>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l" rtl="0"/>
            <a:r>
              <a:rPr lang="en-US" cap="none" dirty="0">
                <a:latin typeface="Courier New" panose="02070309020205020404" pitchFamily="49" charset="0"/>
                <a:cs typeface="Courier New" panose="02070309020205020404" pitchFamily="49" charset="0"/>
              </a:rPr>
              <a:t>int v = 17;</a:t>
            </a:r>
          </a:p>
          <a:p>
            <a:pPr marL="0" indent="0" algn="l" rtl="0">
              <a:buNone/>
            </a:pPr>
            <a:r>
              <a:rPr lang="nn-NO" cap="none" dirty="0">
                <a:latin typeface="Courier New" panose="02070309020205020404" pitchFamily="49" charset="0"/>
                <a:cs typeface="Courier New" panose="02070309020205020404" pitchFamily="49" charset="0"/>
              </a:rPr>
              <a:t>  System.out.print("x = " + v);</a:t>
            </a:r>
          </a:p>
          <a:p>
            <a:pPr marL="0" algn="just">
              <a:lnSpc>
                <a:spcPct val="107000"/>
              </a:lnSpc>
              <a:spcBef>
                <a:spcPts val="0"/>
              </a:spcBef>
              <a:spcAft>
                <a:spcPts val="800"/>
              </a:spcAft>
            </a:pP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algn="just">
              <a:lnSpc>
                <a:spcPct val="107000"/>
              </a:lnSpc>
              <a:spcBef>
                <a:spcPts val="0"/>
              </a:spcBef>
              <a:spcAft>
                <a:spcPts val="800"/>
              </a:spcAf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algn="just" rtl="1">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7280C29-E14C-B745-67B7-76B6B91D5BCD}"/>
              </a:ext>
            </a:extLst>
          </p:cNvPr>
          <p:cNvSpPr>
            <a:spLocks noGrp="1"/>
          </p:cNvSpPr>
          <p:nvPr>
            <p:ph type="sldNum" sz="quarter" idx="12"/>
          </p:nvPr>
        </p:nvSpPr>
        <p:spPr/>
        <p:txBody>
          <a:bodyPr/>
          <a:lstStyle/>
          <a:p>
            <a:fld id="{21C7DF5F-4BF1-494D-A836-53F226D76E52}" type="slidenum">
              <a:rPr lang="en-US" smtClean="0"/>
              <a:t>49</a:t>
            </a:fld>
            <a:endParaRPr lang="en-US"/>
          </a:p>
        </p:txBody>
      </p:sp>
      <p:sp>
        <p:nvSpPr>
          <p:cNvPr id="5" name="Title 1">
            <a:extLst>
              <a:ext uri="{FF2B5EF4-FFF2-40B4-BE49-F238E27FC236}">
                <a16:creationId xmlns:a16="http://schemas.microsoft.com/office/drawing/2014/main" id="{BCD29582-1DF9-DB65-FEC3-0F787692A764}"/>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87822244-CD0D-DD52-766E-489660694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514" y="4623794"/>
            <a:ext cx="847843" cy="362001"/>
          </a:xfrm>
          <a:prstGeom prst="rect">
            <a:avLst/>
          </a:prstGeom>
        </p:spPr>
      </p:pic>
    </p:spTree>
    <p:extLst>
      <p:ext uri="{BB962C8B-B14F-4D97-AF65-F5344CB8AC3E}">
        <p14:creationId xmlns:p14="http://schemas.microsoft.com/office/powerpoint/2010/main" val="30148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A9E0D-6941-D06E-8F9D-12F2F0039176}"/>
              </a:ext>
            </a:extLst>
          </p:cNvPr>
          <p:cNvSpPr>
            <a:spLocks noGrp="1"/>
          </p:cNvSpPr>
          <p:nvPr>
            <p:ph idx="1"/>
          </p:nvPr>
        </p:nvSpPr>
        <p:spPr>
          <a:xfrm>
            <a:off x="838200" y="1946245"/>
            <a:ext cx="10515600" cy="4563611"/>
          </a:xfrm>
        </p:spPr>
        <p:txBody>
          <a:bodyPr>
            <a:normAutofit/>
          </a:bodyPr>
          <a:lstStyle/>
          <a:p>
            <a:pPr lvl="0" algn="just" rtl="1">
              <a:lnSpc>
                <a:spcPct val="107000"/>
              </a:lnSpc>
              <a:spcAft>
                <a:spcPts val="800"/>
              </a:spcAft>
              <a:buFont typeface="Wingdings" panose="05000000000000000000" pitchFamily="2" charset="2"/>
              <a:buChar char="ü"/>
            </a:pP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تکالیف تحویلی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15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کلاس حل تمرین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15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میانترم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30</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پایانترم (</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35</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indent="-342900" algn="just">
              <a:lnSpc>
                <a:spcPct val="107000"/>
              </a:lnSpc>
              <a:spcAft>
                <a:spcPts val="800"/>
              </a:spcAft>
              <a:buFont typeface="Wingdings" panose="05000000000000000000" pitchFamily="2" charset="2"/>
              <a:buChar char=""/>
            </a:pPr>
            <a:r>
              <a:rPr lang="fa-IR" sz="2400" dirty="0">
                <a:latin typeface="Calibri" panose="020F0502020204030204" pitchFamily="34" charset="0"/>
                <a:ea typeface="Calibri" panose="020F0502020204030204" pitchFamily="34" charset="0"/>
                <a:cs typeface="B Titr" panose="00000700000000000000" pitchFamily="2" charset="-78"/>
              </a:rPr>
              <a:t>شرکت در نظرسنجی‌ها </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2</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endParaRPr lang="en-US" sz="2400" dirty="0">
              <a:latin typeface="Calibri" panose="020F050202020403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cs typeface="B Titr" panose="00000700000000000000" pitchFamily="2" charset="-78"/>
              </a:rPr>
              <a:t>انضباط </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3</a:t>
            </a:r>
            <a:r>
              <a:rPr lang="ar-SA" sz="2400" dirty="0">
                <a:solidFill>
                  <a:srgbClr val="000000"/>
                </a:solidFill>
                <a:effectLst/>
                <a:latin typeface="Tahoma" panose="020B0604030504040204" pitchFamily="34" charset="0"/>
                <a:ea typeface="Calibri" panose="020F0502020204030204" pitchFamily="34" charset="0"/>
                <a:cs typeface="B Titr" panose="00000700000000000000" pitchFamily="2" charset="-78"/>
              </a:rPr>
              <a:t>%) </a:t>
            </a:r>
            <a:endParaRPr lang="fa-IR" sz="2400" dirty="0">
              <a:solidFill>
                <a:srgbClr val="000000"/>
              </a:solidFill>
              <a:effectLst/>
              <a:latin typeface="Tahoma" panose="020B0604030504040204" pitchFamily="34" charset="0"/>
              <a:ea typeface="Calibri" panose="020F0502020204030204" pitchFamily="34" charset="0"/>
              <a:cs typeface="B Titr" panose="00000700000000000000" pitchFamily="2" charset="-78"/>
            </a:endParaRPr>
          </a:p>
          <a:p>
            <a:pPr marL="342900" indent="-342900" algn="just">
              <a:lnSpc>
                <a:spcPct val="107000"/>
              </a:lnSpc>
              <a:spcAft>
                <a:spcPts val="800"/>
              </a:spcAft>
              <a:buFont typeface="Wingdings" panose="05000000000000000000" pitchFamily="2" charset="2"/>
              <a:buChar char=""/>
            </a:pPr>
            <a:r>
              <a:rPr lang="fa-IR" sz="2400" dirty="0">
                <a:solidFill>
                  <a:srgbClr val="000000"/>
                </a:solidFill>
                <a:latin typeface="Tahoma" panose="020B0604030504040204" pitchFamily="34" charset="0"/>
                <a:cs typeface="B Titr" panose="00000700000000000000" pitchFamily="2" charset="-78"/>
              </a:rPr>
              <a:t>مشارکت</a:t>
            </a:r>
            <a:r>
              <a:rPr lang="ar-IQ" sz="2400" dirty="0">
                <a:solidFill>
                  <a:srgbClr val="000000"/>
                </a:solidFill>
                <a:latin typeface="Tahoma" panose="020B0604030504040204" pitchFamily="34" charset="0"/>
                <a:cs typeface="B Titr" panose="00000700000000000000" pitchFamily="2" charset="-78"/>
              </a:rPr>
              <a:t> </a:t>
            </a:r>
            <a:r>
              <a:rPr lang="fa-IR" sz="2400" dirty="0">
                <a:solidFill>
                  <a:srgbClr val="000000"/>
                </a:solidFill>
                <a:latin typeface="Tahoma" panose="020B0604030504040204" pitchFamily="34" charset="0"/>
                <a:cs typeface="B Titr" panose="00000700000000000000" pitchFamily="2" charset="-78"/>
              </a:rPr>
              <a:t>و فعالیت </a:t>
            </a:r>
            <a:r>
              <a:rPr lang="ar-IQ" sz="2400" dirty="0">
                <a:solidFill>
                  <a:srgbClr val="000000"/>
                </a:solidFill>
                <a:latin typeface="Tahoma" panose="020B0604030504040204" pitchFamily="34" charset="0"/>
                <a:cs typeface="B Titr" panose="00000700000000000000" pitchFamily="2" charset="-78"/>
              </a:rPr>
              <a:t>دانشجویان در مباحث درسی</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r>
              <a:rPr lang="fa-IR" sz="2400" dirty="0">
                <a:solidFill>
                  <a:srgbClr val="000000"/>
                </a:solidFill>
                <a:latin typeface="Tahoma" panose="020B0604030504040204" pitchFamily="34" charset="0"/>
                <a:cs typeface="B Titr" panose="00000700000000000000" pitchFamily="2" charset="-78"/>
              </a:rPr>
              <a:t> </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5</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a:t>
            </a:r>
            <a:r>
              <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rPr>
              <a:t> مازاد</a:t>
            </a:r>
            <a:r>
              <a:rPr lang="ar-SA" sz="2400" dirty="0">
                <a:solidFill>
                  <a:srgbClr val="000000"/>
                </a:solidFill>
                <a:latin typeface="Tahoma" panose="020B0604030504040204" pitchFamily="34" charset="0"/>
                <a:ea typeface="Calibri" panose="020F0502020204030204" pitchFamily="34" charset="0"/>
                <a:cs typeface="B Titr" panose="00000700000000000000" pitchFamily="2" charset="-78"/>
              </a:rPr>
              <a:t>) </a:t>
            </a:r>
            <a:endParaRPr lang="fa-IR" sz="2400" dirty="0">
              <a:solidFill>
                <a:srgbClr val="000000"/>
              </a:solidFill>
              <a:latin typeface="Tahoma" panose="020B0604030504040204" pitchFamily="34" charset="0"/>
              <a:ea typeface="Calibri" panose="020F0502020204030204" pitchFamily="34" charset="0"/>
              <a:cs typeface="B Titr" panose="00000700000000000000" pitchFamily="2" charset="-78"/>
            </a:endParaRPr>
          </a:p>
          <a:p>
            <a:pPr marL="342900" indent="-342900" algn="just" rtl="1">
              <a:lnSpc>
                <a:spcPct val="107000"/>
              </a:lnSpc>
              <a:spcAft>
                <a:spcPts val="800"/>
              </a:spcAft>
              <a:buFont typeface="Wingdings" panose="05000000000000000000" pitchFamily="2" charset="2"/>
              <a:buChar char=""/>
            </a:pPr>
            <a:endParaRPr lang="en-US" sz="2400" dirty="0">
              <a:effectLst/>
              <a:latin typeface="Calibri" panose="020F0502020204030204" pitchFamily="34" charset="0"/>
              <a:ea typeface="Calibri" panose="020F0502020204030204" pitchFamily="34" charset="0"/>
              <a:cs typeface="B Titr" panose="00000700000000000000" pitchFamily="2" charset="-78"/>
            </a:endParaRPr>
          </a:p>
          <a:p>
            <a:pPr marL="342900" lvl="0" indent="-342900" algn="just" rtl="1">
              <a:lnSpc>
                <a:spcPct val="107000"/>
              </a:lnSpc>
              <a:spcAft>
                <a:spcPts val="800"/>
              </a:spcAft>
              <a:buFont typeface="Wingdings" panose="05000000000000000000" pitchFamily="2" charset="2"/>
              <a:buChar char=""/>
            </a:pPr>
            <a:endParaRPr lang="en-US"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6ECADCF-36BF-162A-CF86-12654DE9EC8E}"/>
              </a:ext>
            </a:extLst>
          </p:cNvPr>
          <p:cNvSpPr>
            <a:spLocks noGrp="1"/>
          </p:cNvSpPr>
          <p:nvPr>
            <p:ph type="sldNum" sz="quarter" idx="12"/>
          </p:nvPr>
        </p:nvSpPr>
        <p:spPr/>
        <p:txBody>
          <a:bodyPr/>
          <a:lstStyle/>
          <a:p>
            <a:fld id="{21C7DF5F-4BF1-494D-A836-53F226D76E52}" type="slidenum">
              <a:rPr lang="en-US" smtClean="0"/>
              <a:t>5</a:t>
            </a:fld>
            <a:endParaRPr lang="en-US"/>
          </a:p>
        </p:txBody>
      </p:sp>
      <p:sp>
        <p:nvSpPr>
          <p:cNvPr id="5" name="TextBox 4">
            <a:extLst>
              <a:ext uri="{FF2B5EF4-FFF2-40B4-BE49-F238E27FC236}">
                <a16:creationId xmlns:a16="http://schemas.microsoft.com/office/drawing/2014/main" id="{038094BA-AE23-DBE7-5F62-707E99E69892}"/>
              </a:ext>
            </a:extLst>
          </p:cNvPr>
          <p:cNvSpPr txBox="1"/>
          <p:nvPr/>
        </p:nvSpPr>
        <p:spPr>
          <a:xfrm>
            <a:off x="1954567" y="636505"/>
            <a:ext cx="8282866"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نحوه</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و کمیت</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ارزیابی</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‌های</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 دانشجو</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یان</a:t>
            </a:r>
            <a:endParaRPr lang="fa-IR" sz="3600" dirty="0"/>
          </a:p>
        </p:txBody>
      </p:sp>
    </p:spTree>
    <p:extLst>
      <p:ext uri="{BB962C8B-B14F-4D97-AF65-F5344CB8AC3E}">
        <p14:creationId xmlns:p14="http://schemas.microsoft.com/office/powerpoint/2010/main" val="146539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C5CB4-2F43-9966-5200-A433C63F614A}"/>
              </a:ext>
            </a:extLst>
          </p:cNvPr>
          <p:cNvSpPr>
            <a:spLocks noGrp="1"/>
          </p:cNvSpPr>
          <p:nvPr>
            <p:ph idx="1"/>
          </p:nvPr>
        </p:nvSpPr>
        <p:spPr>
          <a:xfrm>
            <a:off x="215336" y="1014473"/>
            <a:ext cx="11761326" cy="5255491"/>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عملوندهای هر عملگر را از چپ به راست و با توجه به اولویت آن‌ها ارزیابی می‌کند.</a:t>
            </a:r>
          </a:p>
          <a:p>
            <a:pPr marL="342900" marR="0" lvl="0" indent="-342900" algn="just" rtl="1">
              <a:lnSpc>
                <a:spcPct val="115000"/>
              </a:lnSpc>
              <a:spcBef>
                <a:spcPts val="0"/>
              </a:spcBef>
              <a:spcAft>
                <a:spcPts val="1000"/>
              </a:spcAft>
              <a:buFont typeface="Symbol" panose="05050102010706020507" pitchFamily="18" charset="2"/>
              <a:buChar char=""/>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دقت کنید که عملگر الحاق رشته ای </a:t>
            </a:r>
            <a:r>
              <a:rPr lang="en-US" sz="1800" dirty="0">
                <a:effectLst/>
                <a:latin typeface="Calibri" panose="020F0502020204030204" pitchFamily="34" charset="0"/>
                <a:ea typeface="Calibri" panose="020F0502020204030204" pitchFamily="34" charset="0"/>
                <a:cs typeface="Arial" panose="020B0604020202020204" pitchFamily="34" charset="0"/>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با عملگر متناظر مورد استفاده برای جمع بستن اشتباه نشود! </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l" rtl="0">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indent="0" algn="ctr">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2  Homa" panose="00000400000000000000" pitchFamily="2" charset="-78"/>
            </a:endParaRPr>
          </a:p>
          <a:p>
            <a:pPr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اینجا ابتدا مقدار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a:t>
            </a:r>
            <a:r>
              <a:rPr lang="fa-IR" sz="1800" dirty="0">
                <a:effectLst/>
                <a:latin typeface="Calibri" panose="020F0502020204030204" pitchFamily="34" charset="0"/>
                <a:ea typeface="Calibri" panose="020F0502020204030204" pitchFamily="34" charset="0"/>
                <a:cs typeface="B Nazanin" panose="00000400000000000000" pitchFamily="2" charset="-78"/>
              </a:rPr>
              <a:t> که 5 است به رشته ی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سپس مقدار 2 به رشته‌ی بزرگ‌تر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5"</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ملحق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صورتی که بخواهیم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 7"</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شود، بایستی از پرانتز استفاده نمود که اولویت بالاتری نسبت به عملگر </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به شکل زیر:</a:t>
            </a:r>
            <a:endParaRPr lang="fa-IR"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ctr" rtl="0">
              <a:lnSpc>
                <a:spcPct val="107000"/>
              </a:lnSpc>
              <a:spcBef>
                <a:spcPts val="0"/>
              </a:spcBef>
              <a:spcAft>
                <a:spcPts val="800"/>
              </a:spcAft>
              <a:buNone/>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228600" marR="0" algn="ctr" rtl="1">
              <a:lnSpc>
                <a:spcPct val="107000"/>
              </a:lnSpc>
              <a:spcBef>
                <a:spcPts val="0"/>
              </a:spcBef>
              <a:spcAft>
                <a:spcPts val="800"/>
              </a:spcAft>
            </a:pPr>
            <a:endParaRPr lang="fa-IR" sz="1800" dirty="0">
              <a:latin typeface="Times New Roman" panose="02020603050405020304" pitchFamily="18"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65966006-9E27-9A82-AAEB-D8A1C22AE95E}"/>
              </a:ext>
            </a:extLst>
          </p:cNvPr>
          <p:cNvSpPr>
            <a:spLocks noGrp="1"/>
          </p:cNvSpPr>
          <p:nvPr>
            <p:ph type="sldNum" sz="quarter" idx="12"/>
          </p:nvPr>
        </p:nvSpPr>
        <p:spPr/>
        <p:txBody>
          <a:bodyPr/>
          <a:lstStyle/>
          <a:p>
            <a:fld id="{21C7DF5F-4BF1-494D-A836-53F226D76E52}" type="slidenum">
              <a:rPr lang="en-US" smtClean="0"/>
              <a:t>50</a:t>
            </a:fld>
            <a:endParaRPr lang="en-US"/>
          </a:p>
        </p:txBody>
      </p:sp>
      <p:sp>
        <p:nvSpPr>
          <p:cNvPr id="5" name="Title 1">
            <a:extLst>
              <a:ext uri="{FF2B5EF4-FFF2-40B4-BE49-F238E27FC236}">
                <a16:creationId xmlns:a16="http://schemas.microsoft.com/office/drawing/2014/main" id="{318D9764-16D0-A0C8-6308-342ECE05B7A2}"/>
              </a:ext>
            </a:extLst>
          </p:cNvPr>
          <p:cNvSpPr txBox="1">
            <a:spLocks/>
          </p:cNvSpPr>
          <p:nvPr/>
        </p:nvSpPr>
        <p:spPr>
          <a:xfrm>
            <a:off x="3948858" y="464842"/>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D005918E-1866-745B-B8BA-0B58F56B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55" y="3231007"/>
            <a:ext cx="1786639" cy="450291"/>
          </a:xfrm>
          <a:prstGeom prst="rect">
            <a:avLst/>
          </a:prstGeom>
        </p:spPr>
      </p:pic>
    </p:spTree>
    <p:extLst>
      <p:ext uri="{BB962C8B-B14F-4D97-AF65-F5344CB8AC3E}">
        <p14:creationId xmlns:p14="http://schemas.microsoft.com/office/powerpoint/2010/main" val="17118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D7015-226D-68D6-B470-761DA490FC54}"/>
              </a:ext>
            </a:extLst>
          </p:cNvPr>
          <p:cNvSpPr>
            <a:spLocks noGrp="1"/>
          </p:cNvSpPr>
          <p:nvPr>
            <p:ph idx="1"/>
          </p:nvPr>
        </p:nvSpPr>
        <p:spPr>
          <a:xfrm>
            <a:off x="264419" y="2133600"/>
            <a:ext cx="11456526" cy="3777622"/>
          </a:xfrm>
        </p:spPr>
        <p:txBody>
          <a:bodyPr>
            <a:normAutofit fontScale="92500" lnSpcReduction="20000"/>
          </a:bodyPr>
          <a:lstStyle/>
          <a:p>
            <a:pPr marL="0" marR="0" algn="r"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b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.println</a:t>
            </a: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("y + 2 = " + y * 2);</a:t>
            </a: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solidFill>
                <a:srgbClr val="000000"/>
              </a:solidFill>
              <a:latin typeface="Courier New" panose="02070309020205020404" pitchFamily="49" charset="0"/>
              <a:ea typeface="Calibri" panose="020F0502020204030204" pitchFamily="34" charset="0"/>
              <a:cs typeface="B Nazanin" panose="00000400000000000000" pitchFamily="2" charset="-78"/>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marR="0" indent="0" algn="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عملگر * اولویت بالاتری نسبت به + دارد.</a:t>
            </a:r>
          </a:p>
          <a:p>
            <a:pPr marL="0" marR="0" indent="0" algn="r" rtl="1">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01CE583-5DE4-52D7-E048-7A11B73376D2}"/>
              </a:ext>
            </a:extLst>
          </p:cNvPr>
          <p:cNvSpPr>
            <a:spLocks noGrp="1"/>
          </p:cNvSpPr>
          <p:nvPr>
            <p:ph type="sldNum" sz="quarter" idx="12"/>
          </p:nvPr>
        </p:nvSpPr>
        <p:spPr/>
        <p:txBody>
          <a:bodyPr/>
          <a:lstStyle/>
          <a:p>
            <a:fld id="{21C7DF5F-4BF1-494D-A836-53F226D76E52}" type="slidenum">
              <a:rPr lang="en-US" smtClean="0"/>
              <a:t>51</a:t>
            </a:fld>
            <a:endParaRPr lang="en-US"/>
          </a:p>
        </p:txBody>
      </p:sp>
      <p:sp>
        <p:nvSpPr>
          <p:cNvPr id="5" name="Title 1">
            <a:extLst>
              <a:ext uri="{FF2B5EF4-FFF2-40B4-BE49-F238E27FC236}">
                <a16:creationId xmlns:a16="http://schemas.microsoft.com/office/drawing/2014/main" id="{94024683-236B-89B8-D194-FC595CBCFD3F}"/>
              </a:ext>
            </a:extLst>
          </p:cNvPr>
          <p:cNvSpPr txBox="1">
            <a:spLocks/>
          </p:cNvSpPr>
          <p:nvPr/>
        </p:nvSpPr>
        <p:spPr>
          <a:xfrm>
            <a:off x="3736118" y="666677"/>
            <a:ext cx="471976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دیگر از 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2388A4AA-9AAC-D568-BA09-C18F24B94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46" y="3679463"/>
            <a:ext cx="1486107" cy="342948"/>
          </a:xfrm>
          <a:prstGeom prst="rect">
            <a:avLst/>
          </a:prstGeom>
        </p:spPr>
      </p:pic>
    </p:spTree>
    <p:extLst>
      <p:ext uri="{BB962C8B-B14F-4D97-AF65-F5344CB8AC3E}">
        <p14:creationId xmlns:p14="http://schemas.microsoft.com/office/powerpoint/2010/main" val="10435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B80A45-CD5A-13C9-8791-4414B42A1337}"/>
              </a:ext>
            </a:extLst>
          </p:cNvPr>
          <p:cNvSpPr>
            <a:spLocks noGrp="1"/>
          </p:cNvSpPr>
          <p:nvPr>
            <p:ph type="sldNum" sz="quarter" idx="12"/>
          </p:nvPr>
        </p:nvSpPr>
        <p:spPr/>
        <p:txBody>
          <a:bodyPr/>
          <a:lstStyle/>
          <a:p>
            <a:fld id="{21C7DF5F-4BF1-494D-A836-53F226D76E52}" type="slidenum">
              <a:rPr lang="en-US" smtClean="0"/>
              <a:t>52</a:t>
            </a:fld>
            <a:endParaRPr lang="en-US"/>
          </a:p>
        </p:txBody>
      </p:sp>
      <p:sp>
        <p:nvSpPr>
          <p:cNvPr id="3" name="Title 1">
            <a:extLst>
              <a:ext uri="{FF2B5EF4-FFF2-40B4-BE49-F238E27FC236}">
                <a16:creationId xmlns:a16="http://schemas.microsoft.com/office/drawing/2014/main" id="{FC246315-31DD-6192-7E99-602E50A62233}"/>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
        <p:nvSpPr>
          <p:cNvPr id="5" name="Content Placeholder 2">
            <a:extLst>
              <a:ext uri="{FF2B5EF4-FFF2-40B4-BE49-F238E27FC236}">
                <a16:creationId xmlns:a16="http://schemas.microsoft.com/office/drawing/2014/main" id="{A0D760C6-9B5F-03D0-BC55-0CEC27505CB4}"/>
              </a:ext>
            </a:extLst>
          </p:cNvPr>
          <p:cNvSpPr txBox="1">
            <a:spLocks/>
          </p:cNvSpPr>
          <p:nvPr/>
        </p:nvSpPr>
        <p:spPr>
          <a:xfrm>
            <a:off x="1028634" y="1399766"/>
            <a:ext cx="8470473" cy="5204842"/>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l" rtl="0"/>
            <a:r>
              <a:rPr lang="en-US" sz="1800" cap="none" dirty="0">
                <a:latin typeface="CourierNewPSMT"/>
              </a:rPr>
              <a:t>int x = 3;</a:t>
            </a:r>
          </a:p>
          <a:p>
            <a:pPr algn="l" rtl="0"/>
            <a:endParaRPr lang="en-US" sz="1800" cap="none" dirty="0">
              <a:latin typeface="CourierNewPSMT"/>
            </a:endParaRPr>
          </a:p>
          <a:p>
            <a:pPr algn="l" rtl="0"/>
            <a:r>
              <a:rPr lang="en-US" sz="1800" cap="none" dirty="0">
                <a:latin typeface="CourierNewPSMT"/>
              </a:rPr>
              <a:t>String name = "talented";</a:t>
            </a:r>
          </a:p>
          <a:p>
            <a:pPr algn="l" rtl="0"/>
            <a:endParaRPr lang="en-US" sz="1800" cap="none" dirty="0">
              <a:latin typeface="CourierNewPSMT"/>
            </a:endParaRPr>
          </a:p>
          <a:p>
            <a:pPr algn="l" rtl="0"/>
            <a:r>
              <a:rPr lang="en-US" sz="1800" cap="none" dirty="0">
                <a:latin typeface="CourierNewPSMT"/>
              </a:rPr>
              <a:t>x = x * 17;</a:t>
            </a:r>
          </a:p>
          <a:p>
            <a:pPr algn="l" rtl="0"/>
            <a:endParaRPr lang="en-US" sz="1800" cap="none" dirty="0">
              <a:latin typeface="CourierNewPSMT"/>
            </a:endParaRPr>
          </a:p>
          <a:p>
            <a:pPr algn="l" rtl="0"/>
            <a:r>
              <a:rPr lang="en-US" sz="1800" cap="none" dirty="0" err="1">
                <a:latin typeface="CourierNewPSMT"/>
              </a:rPr>
              <a:t>System.out.print</a:t>
            </a:r>
            <a:r>
              <a:rPr lang="en-US" sz="1800" cap="none" dirty="0">
                <a:latin typeface="CourierNewPSMT"/>
              </a:rPr>
              <a:t>("x = " + 17);</a:t>
            </a:r>
          </a:p>
          <a:p>
            <a:pPr algn="l" rtl="0"/>
            <a:endParaRPr lang="en-US" sz="1800" cap="none" dirty="0">
              <a:latin typeface="CourierNewPSMT"/>
            </a:endParaRPr>
          </a:p>
          <a:p>
            <a:pPr algn="l" rtl="0"/>
            <a:r>
              <a:rPr lang="en-US" sz="1800" cap="none" dirty="0">
                <a:latin typeface="CourierNewPSMT"/>
              </a:rPr>
              <a:t>double d = </a:t>
            </a:r>
            <a:r>
              <a:rPr lang="en-US" sz="1800" cap="none" dirty="0" err="1">
                <a:latin typeface="CourierNewPSMT"/>
              </a:rPr>
              <a:t>math.random</a:t>
            </a:r>
            <a:r>
              <a:rPr lang="en-US" sz="1800" cap="none" dirty="0">
                <a:latin typeface="CourierNewPSMT"/>
              </a:rPr>
              <a:t>();</a:t>
            </a:r>
          </a:p>
          <a:p>
            <a:pPr algn="l" rtl="0"/>
            <a:endParaRPr lang="en-US" sz="1800" cap="none" dirty="0">
              <a:latin typeface="CourierNewPSMT"/>
            </a:endParaRPr>
          </a:p>
          <a:p>
            <a:pPr algn="l" rtl="0"/>
            <a:r>
              <a:rPr lang="en-US" sz="1800" cap="none" dirty="0">
                <a:latin typeface="CourierNewPSMT"/>
              </a:rPr>
              <a:t>// this is a comment</a:t>
            </a:r>
            <a:endParaRPr lang="fa-IR" cap="none" dirty="0"/>
          </a:p>
        </p:txBody>
      </p:sp>
    </p:spTree>
    <p:extLst>
      <p:ext uri="{BB962C8B-B14F-4D97-AF65-F5344CB8AC3E}">
        <p14:creationId xmlns:p14="http://schemas.microsoft.com/office/powerpoint/2010/main" val="11714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189805-C725-4F94-5EDC-5B5B770B82DE}"/>
              </a:ext>
            </a:extLst>
          </p:cNvPr>
          <p:cNvSpPr>
            <a:spLocks noGrp="1"/>
          </p:cNvSpPr>
          <p:nvPr>
            <p:ph type="sldNum" sz="quarter" idx="12"/>
          </p:nvPr>
        </p:nvSpPr>
        <p:spPr/>
        <p:txBody>
          <a:bodyPr/>
          <a:lstStyle/>
          <a:p>
            <a:fld id="{21C7DF5F-4BF1-494D-A836-53F226D76E52}" type="slidenum">
              <a:rPr lang="en-US" smtClean="0"/>
              <a:t>53</a:t>
            </a:fld>
            <a:endParaRPr lang="en-US"/>
          </a:p>
        </p:txBody>
      </p:sp>
      <p:sp>
        <p:nvSpPr>
          <p:cNvPr id="7" name="TextBox 6">
            <a:extLst>
              <a:ext uri="{FF2B5EF4-FFF2-40B4-BE49-F238E27FC236}">
                <a16:creationId xmlns:a16="http://schemas.microsoft.com/office/drawing/2014/main" id="{A8A91D52-C23D-F5FB-E0AF-BA6B6E819F30}"/>
              </a:ext>
            </a:extLst>
          </p:cNvPr>
          <p:cNvSpPr txBox="1"/>
          <p:nvPr/>
        </p:nvSpPr>
        <p:spPr>
          <a:xfrm>
            <a:off x="264419" y="964461"/>
            <a:ext cx="11757838" cy="5457584"/>
          </a:xfrm>
          <a:prstGeom prst="rect">
            <a:avLst/>
          </a:prstGeom>
          <a:noFill/>
        </p:spPr>
        <p:txBody>
          <a:bodyPr wrap="square" rtlCol="1">
            <a:spAutoFit/>
          </a:bodyPr>
          <a:lstStyle/>
          <a:p>
            <a:pPr marL="342900" indent="-342900" algn="r" rtl="1">
              <a:lnSpc>
                <a:spcPct val="107000"/>
              </a:lnSpc>
              <a:spcAft>
                <a:spcPts val="800"/>
              </a:spcAft>
              <a:buFont typeface="Arial" panose="020B0604020202020204" pitchFamily="34" charset="0"/>
              <a:buChar char="•"/>
            </a:pPr>
            <a:r>
              <a:rPr lang="fa-IR" dirty="0">
                <a:latin typeface="Ramsar" pitchFamily="2" charset="-78"/>
                <a:ea typeface="Calibri" panose="020F0502020204030204" pitchFamily="34" charset="0"/>
                <a:cs typeface="B Nazanin" panose="00000400000000000000" pitchFamily="2" charset="-78"/>
              </a:rPr>
              <a:t>هر دستورالعمل بایستی به یک نقطه ویرگول ختم 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x + 1</a:t>
            </a:r>
            <a:r>
              <a:rPr lang="fa-IR" dirty="0">
                <a:latin typeface="Courier New" panose="02070309020205020404" pitchFamily="49" charset="0"/>
                <a:ea typeface="Calibri" panose="020F0502020204030204" pitchFamily="34" charset="0"/>
                <a:cs typeface="B Nazanin" panose="00000400000000000000" pitchFamily="2" charset="-78"/>
              </a:rPr>
              <a:t>;</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توضیح تک‌خطی با دو اسلش رو به جلو شروع می‌شود.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22;</a:t>
            </a:r>
            <a:endParaRPr lang="en-US"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ourier New" panose="02070309020205020404" pitchFamily="49" charset="0"/>
                <a:ea typeface="Calibri" panose="020F0502020204030204" pitchFamily="34" charset="0"/>
                <a:cs typeface="B Nazanin" panose="00000400000000000000" pitchFamily="2" charset="-78"/>
              </a:rPr>
              <a:t>this line disturbs me</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اکثر فضاهای خالی اهمیتی ندارند.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x     =     3;</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457200" marR="0">
              <a:lnSpc>
                <a:spcPct val="107000"/>
              </a:lnSpc>
              <a:spcBef>
                <a:spcPts val="0"/>
              </a:spcBef>
              <a:spcAft>
                <a:spcPts val="0"/>
              </a:spcAft>
            </a:pPr>
            <a:r>
              <a:rPr lang="en-US" dirty="0">
                <a:effectLst/>
                <a:latin typeface="Courier New" panose="02070309020205020404" pitchFamily="49"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متغیرها با یک </a:t>
            </a:r>
            <a:r>
              <a:rPr lang="fa-IR" b="1" dirty="0">
                <a:effectLst/>
                <a:latin typeface="Calibri" panose="020F0502020204030204" pitchFamily="34" charset="0"/>
                <a:ea typeface="Calibri" panose="020F0502020204030204" pitchFamily="34" charset="0"/>
                <a:cs typeface="B Nazanin" panose="00000400000000000000" pitchFamily="2" charset="-78"/>
              </a:rPr>
              <a:t>نام</a:t>
            </a:r>
            <a:r>
              <a:rPr lang="fa-IR" dirty="0">
                <a:effectLst/>
                <a:latin typeface="Calibri" panose="020F0502020204030204" pitchFamily="34" charset="0"/>
                <a:ea typeface="Calibri" panose="020F0502020204030204" pitchFamily="34" charset="0"/>
                <a:cs typeface="B Nazanin" panose="00000400000000000000" pitchFamily="2" charset="-78"/>
              </a:rPr>
              <a:t> و یک </a:t>
            </a:r>
            <a:r>
              <a:rPr lang="fa-IR" b="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اعلان می‌شوند.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int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Courier New" panose="02070309020205020404" pitchFamily="49" charset="0"/>
                <a:ea typeface="Calibri" panose="020F0502020204030204" pitchFamily="34" charset="0"/>
                <a:cs typeface="B Nazanin" panose="00000400000000000000" pitchFamily="2" charset="-78"/>
              </a:rPr>
              <a:t>type: int, name: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296D82A8-7188-33A2-487C-46E6506A9634}"/>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124866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6B7CE3-A332-7576-12A1-DF26101236A9}"/>
              </a:ext>
            </a:extLst>
          </p:cNvPr>
          <p:cNvSpPr>
            <a:spLocks noGrp="1"/>
          </p:cNvSpPr>
          <p:nvPr>
            <p:ph type="sldNum" sz="quarter" idx="12"/>
          </p:nvPr>
        </p:nvSpPr>
        <p:spPr/>
        <p:txBody>
          <a:bodyPr/>
          <a:lstStyle/>
          <a:p>
            <a:fld id="{21C7DF5F-4BF1-494D-A836-53F226D76E52}" type="slidenum">
              <a:rPr lang="en-US" smtClean="0"/>
              <a:t>54</a:t>
            </a:fld>
            <a:endParaRPr lang="en-US"/>
          </a:p>
        </p:txBody>
      </p:sp>
      <p:sp>
        <p:nvSpPr>
          <p:cNvPr id="8" name="TextBox 7">
            <a:extLst>
              <a:ext uri="{FF2B5EF4-FFF2-40B4-BE49-F238E27FC236}">
                <a16:creationId xmlns:a16="http://schemas.microsoft.com/office/drawing/2014/main" id="{EF8F74F4-0725-B047-1CC0-05AC44958D6C}"/>
              </a:ext>
            </a:extLst>
          </p:cNvPr>
          <p:cNvSpPr txBox="1"/>
          <p:nvPr/>
        </p:nvSpPr>
        <p:spPr>
          <a:xfrm>
            <a:off x="300037" y="1605244"/>
            <a:ext cx="11591925" cy="369332"/>
          </a:xfrm>
          <a:prstGeom prst="rect">
            <a:avLst/>
          </a:prstGeom>
          <a:noFill/>
        </p:spPr>
        <p:txBody>
          <a:bodyPr wrap="square">
            <a:spAutoFit/>
          </a:bodyPr>
          <a:lstStyle/>
          <a:p>
            <a:pPr marL="285750" indent="-285750" algn="r" rtl="1">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نیز شامل کلیدواژه‌های ذخیره‌شده‌ایست که از آن‌ها نمی‌توان به عنوان نام شناسه استفاده نمود.</a:t>
            </a:r>
          </a:p>
        </p:txBody>
      </p:sp>
      <p:graphicFrame>
        <p:nvGraphicFramePr>
          <p:cNvPr id="6" name="Table 5">
            <a:extLst>
              <a:ext uri="{FF2B5EF4-FFF2-40B4-BE49-F238E27FC236}">
                <a16:creationId xmlns:a16="http://schemas.microsoft.com/office/drawing/2014/main" id="{9C13ECF8-593F-7B4A-2672-37568D063C44}"/>
              </a:ext>
            </a:extLst>
          </p:cNvPr>
          <p:cNvGraphicFramePr>
            <a:graphicFrameLocks noGrp="1"/>
          </p:cNvGraphicFramePr>
          <p:nvPr>
            <p:extLst>
              <p:ext uri="{D42A27DB-BD31-4B8C-83A1-F6EECF244321}">
                <p14:modId xmlns:p14="http://schemas.microsoft.com/office/powerpoint/2010/main" val="161330941"/>
              </p:ext>
            </p:extLst>
          </p:nvPr>
        </p:nvGraphicFramePr>
        <p:xfrm>
          <a:off x="914399" y="2629235"/>
          <a:ext cx="10363200" cy="1960693"/>
        </p:xfrm>
        <a:graphic>
          <a:graphicData uri="http://schemas.openxmlformats.org/drawingml/2006/table">
            <a:tbl>
              <a:tblPr rtl="1" firstRow="1" firstCol="1" bandRow="1"/>
              <a:tblGrid>
                <a:gridCol w="1182254">
                  <a:extLst>
                    <a:ext uri="{9D8B030D-6E8A-4147-A177-3AD203B41FA5}">
                      <a16:colId xmlns:a16="http://schemas.microsoft.com/office/drawing/2014/main" val="832865856"/>
                    </a:ext>
                  </a:extLst>
                </a:gridCol>
                <a:gridCol w="1408546">
                  <a:extLst>
                    <a:ext uri="{9D8B030D-6E8A-4147-A177-3AD203B41FA5}">
                      <a16:colId xmlns:a16="http://schemas.microsoft.com/office/drawing/2014/main" val="2239574956"/>
                    </a:ext>
                  </a:extLst>
                </a:gridCol>
                <a:gridCol w="1295400">
                  <a:extLst>
                    <a:ext uri="{9D8B030D-6E8A-4147-A177-3AD203B41FA5}">
                      <a16:colId xmlns:a16="http://schemas.microsoft.com/office/drawing/2014/main" val="3716132038"/>
                    </a:ext>
                  </a:extLst>
                </a:gridCol>
                <a:gridCol w="1295400">
                  <a:extLst>
                    <a:ext uri="{9D8B030D-6E8A-4147-A177-3AD203B41FA5}">
                      <a16:colId xmlns:a16="http://schemas.microsoft.com/office/drawing/2014/main" val="118910046"/>
                    </a:ext>
                  </a:extLst>
                </a:gridCol>
                <a:gridCol w="1295400">
                  <a:extLst>
                    <a:ext uri="{9D8B030D-6E8A-4147-A177-3AD203B41FA5}">
                      <a16:colId xmlns:a16="http://schemas.microsoft.com/office/drawing/2014/main" val="3244965607"/>
                    </a:ext>
                  </a:extLst>
                </a:gridCol>
                <a:gridCol w="1295400">
                  <a:extLst>
                    <a:ext uri="{9D8B030D-6E8A-4147-A177-3AD203B41FA5}">
                      <a16:colId xmlns:a16="http://schemas.microsoft.com/office/drawing/2014/main" val="1454714749"/>
                    </a:ext>
                  </a:extLst>
                </a:gridCol>
                <a:gridCol w="1295400">
                  <a:extLst>
                    <a:ext uri="{9D8B030D-6E8A-4147-A177-3AD203B41FA5}">
                      <a16:colId xmlns:a16="http://schemas.microsoft.com/office/drawing/2014/main" val="500091656"/>
                    </a:ext>
                  </a:extLst>
                </a:gridCol>
                <a:gridCol w="1295400">
                  <a:extLst>
                    <a:ext uri="{9D8B030D-6E8A-4147-A177-3AD203B41FA5}">
                      <a16:colId xmlns:a16="http://schemas.microsoft.com/office/drawing/2014/main" val="4248557200"/>
                    </a:ext>
                  </a:extLst>
                </a:gridCol>
              </a:tblGrid>
              <a:tr h="0">
                <a:tc>
                  <a:txBody>
                    <a:bodyPr/>
                    <a:lstStyle/>
                    <a:p>
                      <a:pPr marL="0" marR="0" algn="ctr" rtl="0">
                        <a:lnSpc>
                          <a:spcPct val="107000"/>
                        </a:lnSpc>
                        <a:spcBef>
                          <a:spcPts val="0"/>
                        </a:spcBef>
                        <a:spcAft>
                          <a:spcPts val="0"/>
                        </a:spcAft>
                        <a:tabLst>
                          <a:tab pos="596265" algn="l"/>
                        </a:tabLst>
                      </a:pPr>
                      <a:r>
                        <a:rPr lang="en-US" sz="1800">
                          <a:effectLst/>
                        </a:rPr>
                        <a:t>true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super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private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float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double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catch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ar-SA" sz="1800">
                          <a:effectLst/>
                        </a:rPr>
                        <a:t> </a:t>
                      </a:r>
                      <a:r>
                        <a:rPr lang="en-US" sz="1800">
                          <a:effectLst/>
                        </a:rPr>
                        <a:t>_</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5810798"/>
                  </a:ext>
                </a:extLst>
              </a:tr>
              <a:tr h="0">
                <a:tc>
                  <a:txBody>
                    <a:bodyPr/>
                    <a:lstStyle/>
                    <a:p>
                      <a:pPr marL="0" marR="0" algn="ctr" rtl="0">
                        <a:lnSpc>
                          <a:spcPct val="107000"/>
                        </a:lnSpc>
                        <a:spcBef>
                          <a:spcPts val="0"/>
                        </a:spcBef>
                        <a:spcAft>
                          <a:spcPts val="0"/>
                        </a:spcAft>
                        <a:tabLst>
                          <a:tab pos="596265" algn="l"/>
                        </a:tabLst>
                      </a:pPr>
                      <a:r>
                        <a:rPr lang="en-US" sz="1800" dirty="0">
                          <a:effectLst/>
                        </a:rPr>
                        <a:t>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switch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protected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interface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for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char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abstract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9644941"/>
                  </a:ext>
                </a:extLst>
              </a:tr>
              <a:tr h="0">
                <a:tc>
                  <a:txBody>
                    <a:bodyPr/>
                    <a:lstStyle/>
                    <a:p>
                      <a:pPr marL="0" marR="0" algn="ctr" rtl="0">
                        <a:lnSpc>
                          <a:spcPct val="107000"/>
                        </a:lnSpc>
                        <a:spcBef>
                          <a:spcPts val="0"/>
                        </a:spcBef>
                        <a:spcAft>
                          <a:spcPts val="0"/>
                        </a:spcAft>
                        <a:tabLst>
                          <a:tab pos="596265" algn="l"/>
                        </a:tabLst>
                      </a:pPr>
                      <a:r>
                        <a:rPr lang="en-US" sz="1800">
                          <a:effectLst/>
                        </a:rPr>
                        <a:t>void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synchronized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public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long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dirty="0">
                          <a:effectLst/>
                        </a:rPr>
                        <a:t> </a:t>
                      </a:r>
                      <a:r>
                        <a:rPr lang="en-US" sz="1800" dirty="0" err="1">
                          <a:effectLst/>
                        </a:rPr>
                        <a:t>goto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enum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class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assert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8541389"/>
                  </a:ext>
                </a:extLst>
              </a:tr>
              <a:tr h="0">
                <a:tc>
                  <a:txBody>
                    <a:bodyPr/>
                    <a:lstStyle/>
                    <a:p>
                      <a:pPr marL="0" marR="0" algn="ctr" rtl="0">
                        <a:lnSpc>
                          <a:spcPct val="107000"/>
                        </a:lnSpc>
                        <a:spcBef>
                          <a:spcPts val="0"/>
                        </a:spcBef>
                        <a:spcAft>
                          <a:spcPts val="0"/>
                        </a:spcAft>
                        <a:tabLst>
                          <a:tab pos="596265" algn="l"/>
                        </a:tabLst>
                      </a:pPr>
                      <a:r>
                        <a:rPr lang="en-US" sz="1800">
                          <a:effectLst/>
                        </a:rPr>
                        <a:t>volatile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return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a:effectLst/>
                        </a:rPr>
                        <a:t>native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extends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boolean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19792106"/>
                  </a:ext>
                </a:extLst>
              </a:tr>
              <a:tr h="0">
                <a:tc>
                  <a:txBody>
                    <a:bodyPr/>
                    <a:lstStyle/>
                    <a:p>
                      <a:pPr marL="0" marR="0" algn="ctr" rtl="0">
                        <a:lnSpc>
                          <a:spcPct val="107000"/>
                        </a:lnSpc>
                        <a:spcBef>
                          <a:spcPts val="0"/>
                        </a:spcBef>
                        <a:spcAft>
                          <a:spcPts val="0"/>
                        </a:spcAft>
                        <a:tabLst>
                          <a:tab pos="596265" algn="l"/>
                        </a:tabLst>
                      </a:pPr>
                      <a:r>
                        <a:rPr lang="en-US" sz="1800">
                          <a:effectLst/>
                        </a:rPr>
                        <a:t>while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short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new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implements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false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continue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break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5887339"/>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static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null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final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default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byte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226853"/>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transient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strictfp</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package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instanceof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finally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case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8711694"/>
                  </a:ext>
                </a:extLst>
              </a:tr>
            </a:tbl>
          </a:graphicData>
        </a:graphic>
      </p:graphicFrame>
      <p:sp>
        <p:nvSpPr>
          <p:cNvPr id="7" name="Title 1">
            <a:extLst>
              <a:ext uri="{FF2B5EF4-FFF2-40B4-BE49-F238E27FC236}">
                <a16:creationId xmlns:a16="http://schemas.microsoft.com/office/drawing/2014/main" id="{6D9FD9A0-8E12-5919-3055-FB082F097F7D}"/>
              </a:ext>
            </a:extLst>
          </p:cNvPr>
          <p:cNvSpPr txBox="1">
            <a:spLocks/>
          </p:cNvSpPr>
          <p:nvPr/>
        </p:nvSpPr>
        <p:spPr>
          <a:xfrm>
            <a:off x="1242874" y="118773"/>
            <a:ext cx="1021819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کلیدواژه‌های ذخیره‌شده در </a:t>
            </a:r>
            <a:r>
              <a:rPr lang="en-US" dirty="0">
                <a:solidFill>
                  <a:srgbClr val="0070C0"/>
                </a:solidFill>
                <a:latin typeface="Baskerville Old Face" panose="02020602080505020303" pitchFamily="18" charset="0"/>
              </a:rPr>
              <a:t>Java</a:t>
            </a:r>
          </a:p>
        </p:txBody>
      </p:sp>
      <p:sp>
        <p:nvSpPr>
          <p:cNvPr id="11" name="TextBox 10">
            <a:extLst>
              <a:ext uri="{FF2B5EF4-FFF2-40B4-BE49-F238E27FC236}">
                <a16:creationId xmlns:a16="http://schemas.microsoft.com/office/drawing/2014/main" id="{91FE4871-FE0C-FD1B-4589-7A6B950EF45D}"/>
              </a:ext>
            </a:extLst>
          </p:cNvPr>
          <p:cNvSpPr txBox="1"/>
          <p:nvPr/>
        </p:nvSpPr>
        <p:spPr>
          <a:xfrm>
            <a:off x="4929571" y="4883424"/>
            <a:ext cx="2844801" cy="369332"/>
          </a:xfrm>
          <a:prstGeom prst="rect">
            <a:avLst/>
          </a:prstGeom>
          <a:noFill/>
        </p:spPr>
        <p:txBody>
          <a:bodyPr wrap="square">
            <a:spAutoFit/>
          </a:bodyPr>
          <a:lstStyle/>
          <a:p>
            <a:pPr algn="ctr" rtl="1"/>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کلیدواژه‌های ذخیره‌شده در </a:t>
            </a:r>
            <a:r>
              <a:rPr lang="en-US"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 </a:t>
            </a:r>
            <a:endParaRPr lang="fa-IR" dirty="0">
              <a:cs typeface="Mj_Free" panose="00000400000000000000" pitchFamily="2" charset="-78"/>
            </a:endParaRPr>
          </a:p>
        </p:txBody>
      </p:sp>
    </p:spTree>
    <p:extLst>
      <p:ext uri="{BB962C8B-B14F-4D97-AF65-F5344CB8AC3E}">
        <p14:creationId xmlns:p14="http://schemas.microsoft.com/office/powerpoint/2010/main" val="28826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E8BC-7B9D-44CD-98FD-9389241AC646}"/>
              </a:ext>
            </a:extLst>
          </p:cNvPr>
          <p:cNvSpPr>
            <a:spLocks noGrp="1"/>
          </p:cNvSpPr>
          <p:nvPr>
            <p:ph idx="1"/>
          </p:nvPr>
        </p:nvSpPr>
        <p:spPr>
          <a:xfrm>
            <a:off x="531813" y="1015014"/>
            <a:ext cx="10813001" cy="3777622"/>
          </a:xfrm>
        </p:spPr>
        <p:txBody>
          <a:bodyPr>
            <a:normAutofit fontScale="92500" lnSpcReduction="10000"/>
          </a:bodyPr>
          <a:lstStyle/>
          <a:p>
            <a:pPr algn="l" rtl="0"/>
            <a:r>
              <a:rPr lang="en-US" sz="1800" b="0" i="0" u="none" strike="noStrike" cap="none" baseline="0" dirty="0">
                <a:latin typeface="Courier New" panose="02070309020205020404" pitchFamily="49" charset="0"/>
                <a:cs typeface="Courier New" panose="02070309020205020404" pitchFamily="49" charset="0"/>
              </a:rPr>
              <a:t>while (x &gt; 12)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x = x - 1;</a:t>
            </a:r>
          </a:p>
          <a:p>
            <a:pPr marL="0" indent="0" algn="l" rtl="0">
              <a:buNone/>
            </a:pPr>
            <a:r>
              <a:rPr lang="fa-IR" sz="1800" b="0" i="0" u="none" strike="noStrike" cap="none" baseline="0" dirty="0">
                <a:latin typeface="Courier New" panose="02070309020205020404" pitchFamily="49" charset="0"/>
                <a:cs typeface="Courier New" panose="02070309020205020404" pitchFamily="49" charset="0"/>
              </a:rPr>
              <a:t>{  </a:t>
            </a:r>
          </a:p>
          <a:p>
            <a:pPr marL="0" indent="0" algn="l" rtl="0">
              <a:buNone/>
            </a:pPr>
            <a:endParaRPr lang="en-US" sz="1800" b="0" i="0" u="none" strike="noStrike" cap="none" baseline="0" dirty="0">
              <a:latin typeface="Courier New" panose="02070309020205020404" pitchFamily="49" charset="0"/>
              <a:cs typeface="Courier New" panose="02070309020205020404" pitchFamily="49" charset="0"/>
            </a:endParaRPr>
          </a:p>
          <a:p>
            <a:pPr marL="0" indent="0" algn="l" rtl="0">
              <a:buNone/>
            </a:pPr>
            <a:endParaRPr lang="fa-IR" sz="1800" b="0" i="0" u="none" strike="noStrike" cap="none" baseline="0" dirty="0">
              <a:latin typeface="Courier New" panose="02070309020205020404" pitchFamily="49" charset="0"/>
              <a:cs typeface="Courier New" panose="02070309020205020404" pitchFamily="49" charset="0"/>
            </a:endParaRPr>
          </a:p>
          <a:p>
            <a:pPr algn="l" rtl="0"/>
            <a:r>
              <a:rPr lang="nn-NO" sz="1800" b="0" i="0" u="none" strike="noStrike" cap="none" baseline="0" dirty="0">
                <a:latin typeface="Courier New" panose="02070309020205020404" pitchFamily="49" charset="0"/>
                <a:cs typeface="Courier New" panose="02070309020205020404" pitchFamily="49" charset="0"/>
              </a:rPr>
              <a:t>for (int i = 0; i &lt; 10; i = i + 1)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 is now " + </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p>
          <a:p>
            <a:pPr marL="0" indent="0" algn="l">
              <a:buNone/>
            </a:pPr>
            <a:r>
              <a:rPr lang="fa-IR" sz="1800" b="0" i="0" u="none" strike="noStrike" baseline="0" dirty="0">
                <a:latin typeface="Courier New" panose="02070309020205020404" pitchFamily="49" charset="0"/>
                <a:cs typeface="Courier New" panose="02070309020205020404" pitchFamily="49" charset="0"/>
              </a:rPr>
              <a:t>     </a:t>
            </a:r>
            <a:endParaRPr lang="fa-IR"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EB209C0-2618-CB14-7A26-61590A9F5DEC}"/>
              </a:ext>
            </a:extLst>
          </p:cNvPr>
          <p:cNvSpPr>
            <a:spLocks noGrp="1"/>
          </p:cNvSpPr>
          <p:nvPr>
            <p:ph type="sldNum" sz="quarter" idx="12"/>
          </p:nvPr>
        </p:nvSpPr>
        <p:spPr/>
        <p:txBody>
          <a:bodyPr/>
          <a:lstStyle/>
          <a:p>
            <a:fld id="{21C7DF5F-4BF1-494D-A836-53F226D76E52}" type="slidenum">
              <a:rPr lang="en-US" smtClean="0"/>
              <a:t>55</a:t>
            </a:fld>
            <a:endParaRPr lang="en-US"/>
          </a:p>
        </p:txBody>
      </p:sp>
      <p:sp>
        <p:nvSpPr>
          <p:cNvPr id="5" name="Title 1">
            <a:extLst>
              <a:ext uri="{FF2B5EF4-FFF2-40B4-BE49-F238E27FC236}">
                <a16:creationId xmlns:a16="http://schemas.microsoft.com/office/drawing/2014/main" id="{3E00A470-31E0-192D-35B1-E8954048456C}"/>
              </a:ext>
            </a:extLst>
          </p:cNvPr>
          <p:cNvSpPr txBox="1">
            <a:spLocks/>
          </p:cNvSpPr>
          <p:nvPr/>
        </p:nvSpPr>
        <p:spPr>
          <a:xfrm>
            <a:off x="4273750" y="226381"/>
            <a:ext cx="3329125"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ساختارهای تکراری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0152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34B000-B14A-0DED-AF8F-AA1A308AADC2}"/>
              </a:ext>
            </a:extLst>
          </p:cNvPr>
          <p:cNvSpPr>
            <a:spLocks noGrp="1"/>
          </p:cNvSpPr>
          <p:nvPr>
            <p:ph type="sldNum" sz="quarter" idx="12"/>
          </p:nvPr>
        </p:nvSpPr>
        <p:spPr/>
        <p:txBody>
          <a:bodyPr/>
          <a:lstStyle/>
          <a:p>
            <a:fld id="{21C7DF5F-4BF1-494D-A836-53F226D76E52}" type="slidenum">
              <a:rPr lang="en-US" smtClean="0"/>
              <a:t>56</a:t>
            </a:fld>
            <a:endParaRPr lang="en-US"/>
          </a:p>
        </p:txBody>
      </p:sp>
      <p:sp>
        <p:nvSpPr>
          <p:cNvPr id="5" name="Text Box 2">
            <a:extLst>
              <a:ext uri="{FF2B5EF4-FFF2-40B4-BE49-F238E27FC236}">
                <a16:creationId xmlns:a16="http://schemas.microsoft.com/office/drawing/2014/main" id="{99AA41BD-D1BD-AAAD-7D24-4090AC52C8E8}"/>
              </a:ext>
            </a:extLst>
          </p:cNvPr>
          <p:cNvSpPr txBox="1">
            <a:spLocks noGrp="1" noChangeArrowheads="1"/>
          </p:cNvSpPr>
          <p:nvPr>
            <p:ph idx="1"/>
          </p:nvPr>
        </p:nvSpPr>
        <p:spPr bwMode="auto">
          <a:xfrm>
            <a:off x="514905" y="825622"/>
            <a:ext cx="5504156" cy="5778986"/>
          </a:xfrm>
          <a:prstGeom prst="rect">
            <a:avLst/>
          </a:prstGeom>
          <a:noFill/>
          <a:ln w="9525">
            <a:noFill/>
            <a:miter lim="800000"/>
            <a:headEnd/>
            <a:tailEnd/>
          </a:ln>
        </p:spPr>
        <p:txBody>
          <a:bodyPr rot="0" vert="horz" wrap="square" lIns="91440" tIns="45720" rIns="91440" bIns="45720" anchor="t" anchorCtr="0">
            <a:noAutofit/>
          </a:bodyPr>
          <a:lstStyle/>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public class loopy {</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public static void main(string[] </a:t>
            </a:r>
            <a:r>
              <a:rPr lang="en-US" sz="1400" cap="none" dirty="0" err="1">
                <a:effectLst/>
                <a:latin typeface="Courier New" panose="02070309020205020404" pitchFamily="49" charset="0"/>
                <a:ea typeface="Calibri" panose="020F0502020204030204" pitchFamily="34" charset="0"/>
                <a:cs typeface="Arial" panose="020B0604020202020204" pitchFamily="34" charset="0"/>
              </a:rPr>
              <a:t>args</a:t>
            </a: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int x = 1;</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r>
              <a:rPr lang="en-US" sz="14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400" cap="none" dirty="0">
                <a:effectLst/>
                <a:latin typeface="Courier New" panose="02070309020205020404" pitchFamily="49" charset="0"/>
                <a:ea typeface="Calibri" panose="020F0502020204030204" pitchFamily="34" charset="0"/>
                <a:cs typeface="Arial" panose="020B0604020202020204" pitchFamily="34" charset="0"/>
              </a:rPr>
              <a:t>("before the loop");</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while (x &lt; 4) {</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r>
              <a:rPr lang="en-US" sz="14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400" cap="none" dirty="0">
                <a:effectLst/>
                <a:latin typeface="Courier New" panose="02070309020205020404" pitchFamily="49" charset="0"/>
                <a:ea typeface="Calibri" panose="020F0502020204030204" pitchFamily="34" charset="0"/>
                <a:cs typeface="Arial" panose="020B0604020202020204" pitchFamily="34" charset="0"/>
              </a:rPr>
              <a:t>("in the loop");</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r>
              <a:rPr lang="en-US" sz="14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400" cap="none" dirty="0">
                <a:effectLst/>
                <a:latin typeface="Courier New" panose="02070309020205020404" pitchFamily="49" charset="0"/>
                <a:ea typeface="Calibri" panose="020F0502020204030204" pitchFamily="34" charset="0"/>
                <a:cs typeface="Arial" panose="020B0604020202020204" pitchFamily="34" charset="0"/>
              </a:rPr>
              <a:t>("value of x is " + x);</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x = x + 1;</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r>
              <a:rPr lang="en-US" sz="14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400" cap="none" dirty="0">
                <a:effectLst/>
                <a:latin typeface="Courier New" panose="02070309020205020404" pitchFamily="49" charset="0"/>
                <a:ea typeface="Calibri" panose="020F0502020204030204" pitchFamily="34" charset="0"/>
                <a:cs typeface="Arial" panose="020B0604020202020204" pitchFamily="34" charset="0"/>
              </a:rPr>
              <a:t>("this is after the loop");</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4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%java loopy              </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before the loop</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in the loop</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value of x is 1</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in the loop</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value of x is 2</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in the loop</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value of x is 3</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b="1" cap="none" dirty="0">
                <a:effectLst/>
                <a:latin typeface="Rockwell" panose="02060603020205020403" pitchFamily="18" charset="0"/>
                <a:ea typeface="Calibri" panose="020F0502020204030204" pitchFamily="34" charset="0"/>
                <a:cs typeface="Arial" panose="020B0604020202020204" pitchFamily="34" charset="0"/>
              </a:rPr>
              <a:t>this is after the loop</a:t>
            </a:r>
            <a:endParaRPr lang="en-US" sz="14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400" cap="none" dirty="0">
                <a:effectLst/>
                <a:latin typeface="Calibri" panose="020F0502020204030204" pitchFamily="34" charset="0"/>
                <a:ea typeface="Calibri" panose="020F0502020204030204" pitchFamily="34" charset="0"/>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B807517B-73F7-3EC9-E2F3-BFFBDFAB123B}"/>
              </a:ext>
            </a:extLst>
          </p:cNvPr>
          <p:cNvSpPr txBox="1">
            <a:spLocks/>
          </p:cNvSpPr>
          <p:nvPr/>
        </p:nvSpPr>
        <p:spPr>
          <a:xfrm>
            <a:off x="3212678" y="368722"/>
            <a:ext cx="561276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تکراری </a:t>
            </a:r>
            <a:r>
              <a:rPr lang="en-US" b="1" dirty="0">
                <a:solidFill>
                  <a:srgbClr val="0070C0"/>
                </a:solidFill>
                <a:latin typeface="Courier New" panose="02070309020205020404" pitchFamily="49" charset="0"/>
                <a:cs typeface="Courier New" panose="02070309020205020404" pitchFamily="49" charset="0"/>
              </a:rPr>
              <a:t>while</a:t>
            </a:r>
          </a:p>
        </p:txBody>
      </p:sp>
      <p:sp>
        <p:nvSpPr>
          <p:cNvPr id="6" name="TextBox 5">
            <a:extLst>
              <a:ext uri="{FF2B5EF4-FFF2-40B4-BE49-F238E27FC236}">
                <a16:creationId xmlns:a16="http://schemas.microsoft.com/office/drawing/2014/main" id="{84AC8C52-7601-C6D4-669D-66459BF8D861}"/>
              </a:ext>
            </a:extLst>
          </p:cNvPr>
          <p:cNvSpPr txBox="1"/>
          <p:nvPr/>
        </p:nvSpPr>
        <p:spPr>
          <a:xfrm>
            <a:off x="10404628" y="3530448"/>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6467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animEffect transition="in" filter="fade">
                                      <p:cBhvr>
                                        <p:cTn id="33" dur="500"/>
                                        <p:tgtEl>
                                          <p:spTgt spid="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12" end="12"/>
                                            </p:txEl>
                                          </p:spTgt>
                                        </p:tgtEl>
                                        <p:attrNameLst>
                                          <p:attrName>style.visibility</p:attrName>
                                        </p:attrNameLst>
                                      </p:cBhvr>
                                      <p:to>
                                        <p:strVal val="visible"/>
                                      </p:to>
                                    </p:set>
                                    <p:anim calcmode="lin" valueType="num">
                                      <p:cBhvr additive="base">
                                        <p:cTn id="3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 calcmode="lin" valueType="num">
                                      <p:cBhvr additive="base">
                                        <p:cTn id="42"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 calcmode="lin" valueType="num">
                                      <p:cBhvr additive="base">
                                        <p:cTn id="46"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14" end="14"/>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5">
                                            <p:txEl>
                                              <p:pRg st="15" end="15"/>
                                            </p:txEl>
                                          </p:spTgt>
                                        </p:tgtEl>
                                        <p:attrNameLst>
                                          <p:attrName>style.visibility</p:attrName>
                                        </p:attrNameLst>
                                      </p:cBhvr>
                                      <p:to>
                                        <p:strVal val="visible"/>
                                      </p:to>
                                    </p:set>
                                    <p:anim calcmode="lin" valueType="num">
                                      <p:cBhvr additive="base">
                                        <p:cTn id="50"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15" end="15"/>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 calcmode="lin" valueType="num">
                                      <p:cBhvr additive="base">
                                        <p:cTn id="54" dur="500" fill="hold"/>
                                        <p:tgtEl>
                                          <p:spTgt spid="5">
                                            <p:txEl>
                                              <p:pRg st="16" end="1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5">
                                            <p:txEl>
                                              <p:pRg st="16" end="16"/>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 calcmode="lin" valueType="num">
                                      <p:cBhvr additive="base">
                                        <p:cTn id="58" dur="500" fill="hold"/>
                                        <p:tgtEl>
                                          <p:spTgt spid="5">
                                            <p:txEl>
                                              <p:pRg st="17" end="1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17" end="17"/>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
                                            <p:txEl>
                                              <p:pRg st="18" end="18"/>
                                            </p:txEl>
                                          </p:spTgt>
                                        </p:tgtEl>
                                        <p:attrNameLst>
                                          <p:attrName>style.visibility</p:attrName>
                                        </p:attrNameLst>
                                      </p:cBhvr>
                                      <p:to>
                                        <p:strVal val="visible"/>
                                      </p:to>
                                    </p:set>
                                    <p:anim calcmode="lin" valueType="num">
                                      <p:cBhvr additive="base">
                                        <p:cTn id="62" dur="500" fill="hold"/>
                                        <p:tgtEl>
                                          <p:spTgt spid="5">
                                            <p:txEl>
                                              <p:pRg st="18" end="1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
                                            <p:txEl>
                                              <p:pRg st="18" end="18"/>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5">
                                            <p:txEl>
                                              <p:pRg st="19" end="19"/>
                                            </p:txEl>
                                          </p:spTgt>
                                        </p:tgtEl>
                                        <p:attrNameLst>
                                          <p:attrName>style.visibility</p:attrName>
                                        </p:attrNameLst>
                                      </p:cBhvr>
                                      <p:to>
                                        <p:strVal val="visible"/>
                                      </p:to>
                                    </p:set>
                                    <p:anim calcmode="lin" valueType="num">
                                      <p:cBhvr additive="base">
                                        <p:cTn id="66" dur="500" fill="hold"/>
                                        <p:tgtEl>
                                          <p:spTgt spid="5">
                                            <p:txEl>
                                              <p:pRg st="19" end="1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5">
                                            <p:txEl>
                                              <p:pRg st="19" end="19"/>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5">
                                            <p:txEl>
                                              <p:pRg st="20" end="20"/>
                                            </p:txEl>
                                          </p:spTgt>
                                        </p:tgtEl>
                                        <p:attrNameLst>
                                          <p:attrName>style.visibility</p:attrName>
                                        </p:attrNameLst>
                                      </p:cBhvr>
                                      <p:to>
                                        <p:strVal val="visible"/>
                                      </p:to>
                                    </p:set>
                                    <p:anim calcmode="lin" valueType="num">
                                      <p:cBhvr additive="base">
                                        <p:cTn id="70" dur="500" fill="hold"/>
                                        <p:tgtEl>
                                          <p:spTgt spid="5">
                                            <p:txEl>
                                              <p:pRg st="20" end="2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5">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2898F-DB23-2904-69F6-39362B98AABB}"/>
              </a:ext>
            </a:extLst>
          </p:cNvPr>
          <p:cNvSpPr>
            <a:spLocks noGrp="1"/>
          </p:cNvSpPr>
          <p:nvPr>
            <p:ph type="sldNum" sz="quarter" idx="12"/>
          </p:nvPr>
        </p:nvSpPr>
        <p:spPr/>
        <p:txBody>
          <a:bodyPr/>
          <a:lstStyle/>
          <a:p>
            <a:fld id="{21C7DF5F-4BF1-494D-A836-53F226D76E52}" type="slidenum">
              <a:rPr lang="en-US" smtClean="0"/>
              <a:t>57</a:t>
            </a:fld>
            <a:endParaRPr lang="en-US"/>
          </a:p>
        </p:txBody>
      </p:sp>
      <p:sp>
        <p:nvSpPr>
          <p:cNvPr id="2" name="TextBox 1">
            <a:extLst>
              <a:ext uri="{FF2B5EF4-FFF2-40B4-BE49-F238E27FC236}">
                <a16:creationId xmlns:a16="http://schemas.microsoft.com/office/drawing/2014/main" id="{95D42366-6EAC-2D0A-607E-6987286B0378}"/>
              </a:ext>
            </a:extLst>
          </p:cNvPr>
          <p:cNvSpPr txBox="1"/>
          <p:nvPr/>
        </p:nvSpPr>
        <p:spPr>
          <a:xfrm>
            <a:off x="646526" y="1090035"/>
            <a:ext cx="9951868" cy="4350678"/>
          </a:xfrm>
          <a:prstGeom prst="rect">
            <a:avLst/>
          </a:prstGeom>
          <a:noFill/>
        </p:spPr>
        <p:txBody>
          <a:bodyPr wrap="square" rtlCol="1">
            <a:spAutoFit/>
          </a:bodyPr>
          <a:lstStyle/>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class </a:t>
            </a:r>
            <a:r>
              <a:rPr lang="en-US" sz="1800" dirty="0" err="1">
                <a:effectLst/>
                <a:latin typeface="Courier New" panose="02070309020205020404" pitchFamily="49" charset="0"/>
                <a:ea typeface="Calibri" panose="020F0502020204030204" pitchFamily="34" charset="0"/>
                <a:cs typeface="2  Nazanin" panose="00000400000000000000" pitchFamily="2" charset="-78"/>
              </a:rPr>
              <a:t>IfTest</a:t>
            </a:r>
            <a:r>
              <a:rPr lang="en-US" sz="1800" dirty="0">
                <a:effectLst/>
                <a:latin typeface="Courier New" panose="02070309020205020404" pitchFamily="49" charset="0"/>
                <a:ea typeface="Calibri" panose="020F0502020204030204" pitchFamily="34" charset="0"/>
                <a:cs typeface="2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public static void main (String[] </a:t>
            </a:r>
            <a:r>
              <a:rPr lang="en-US" sz="1800" dirty="0" err="1">
                <a:effectLst/>
                <a:latin typeface="Courier New" panose="02070309020205020404" pitchFamily="49" charset="0"/>
                <a:ea typeface="Calibri" panose="020F0502020204030204" pitchFamily="34" charset="0"/>
                <a:cs typeface="2  Nazanin" panose="00000400000000000000" pitchFamily="2" charset="-78"/>
              </a:rPr>
              <a:t>args</a:t>
            </a:r>
            <a:r>
              <a:rPr lang="en-US" sz="1800" dirty="0">
                <a:effectLst/>
                <a:latin typeface="Courier New" panose="02070309020205020404" pitchFamily="49" charset="0"/>
                <a:ea typeface="Calibri" panose="020F0502020204030204" pitchFamily="34" charset="0"/>
                <a:cs typeface="2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int x = 3;</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if (x == 3)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a:t>
            </a:r>
            <a:r>
              <a:rPr lang="en-US" sz="1800" dirty="0" err="1">
                <a:effectLst/>
                <a:latin typeface="Courier New" panose="02070309020205020404" pitchFamily="49" charset="0"/>
                <a:ea typeface="Calibri" panose="020F0502020204030204" pitchFamily="34" charset="0"/>
                <a:cs typeface="2  Nazanin" panose="00000400000000000000" pitchFamily="2" charset="-78"/>
              </a:rPr>
              <a:t>System.out.println</a:t>
            </a:r>
            <a:r>
              <a:rPr lang="en-US" sz="1800" dirty="0">
                <a:effectLst/>
                <a:latin typeface="Courier New" panose="02070309020205020404" pitchFamily="49" charset="0"/>
                <a:ea typeface="Calibri" panose="020F0502020204030204" pitchFamily="34" charset="0"/>
                <a:cs typeface="2  Nazanin" panose="00000400000000000000" pitchFamily="2" charset="-78"/>
              </a:rPr>
              <a:t>("x must be 3");</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a:t>
            </a:r>
            <a:r>
              <a:rPr lang="en-US" sz="1800" dirty="0" err="1">
                <a:effectLst/>
                <a:latin typeface="Courier New" panose="02070309020205020404" pitchFamily="49" charset="0"/>
                <a:ea typeface="Calibri" panose="020F0502020204030204" pitchFamily="34" charset="0"/>
                <a:cs typeface="2  Nazanin" panose="00000400000000000000" pitchFamily="2" charset="-78"/>
              </a:rPr>
              <a:t>System.out.println</a:t>
            </a:r>
            <a:r>
              <a:rPr lang="en-US" sz="1800" dirty="0">
                <a:effectLst/>
                <a:latin typeface="Courier New" panose="02070309020205020404" pitchFamily="49" charset="0"/>
                <a:ea typeface="Calibri" panose="020F0502020204030204" pitchFamily="34" charset="0"/>
                <a:cs typeface="2  Nazanin" panose="00000400000000000000" pitchFamily="2" charset="-78"/>
              </a:rPr>
              <a:t>("This runs no matter what");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2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Rockwell" panose="02060603020205020403" pitchFamily="18" charset="0"/>
                <a:ea typeface="Calibri" panose="020F0502020204030204" pitchFamily="34" charset="0"/>
                <a:cs typeface="Arial" panose="020B0604020202020204" pitchFamily="34" charset="0"/>
              </a:rPr>
              <a:t>% java </a:t>
            </a:r>
            <a:r>
              <a:rPr lang="en-US" sz="1800" b="1" dirty="0" err="1">
                <a:effectLst/>
                <a:latin typeface="Rockwell" panose="02060603020205020403" pitchFamily="18" charset="0"/>
                <a:ea typeface="Calibri" panose="020F0502020204030204" pitchFamily="34" charset="0"/>
                <a:cs typeface="Arial" panose="020B0604020202020204" pitchFamily="34" charset="0"/>
              </a:rPr>
              <a:t>IfTest</a:t>
            </a:r>
            <a:r>
              <a:rPr lang="fa-IR" sz="2000" b="1" dirty="0">
                <a:effectLst/>
                <a:latin typeface="Rockwell" panose="02060603020205020403" pitchFamily="18" charset="0"/>
                <a:ea typeface="Calibri" panose="020F0502020204030204" pitchFamily="34" charset="0"/>
                <a:cs typeface="Courier New" panose="02070309020205020404" pitchFamily="49" charset="0"/>
              </a:rPr>
              <a:t>                    </a:t>
            </a:r>
            <a:r>
              <a:rPr lang="fa-IR" sz="3600" dirty="0">
                <a:effectLst/>
                <a:latin typeface="Rockwell" panose="02060603020205020403" pitchFamily="18" charset="0"/>
                <a:ea typeface="Calibri" panose="020F0502020204030204" pitchFamily="34" charset="0"/>
                <a:cs typeface="Arial" panose="020B0604020202020204" pitchFamily="34" charset="0"/>
              </a:rPr>
              <a:t>           </a:t>
            </a:r>
            <a:r>
              <a:rPr lang="en-US" sz="3600" dirty="0">
                <a:effectLst/>
                <a:latin typeface="Rockwell" panose="02060603020205020403" pitchFamily="18" charset="0"/>
                <a:ea typeface="Calibri" panose="020F0502020204030204" pitchFamily="34" charset="0"/>
                <a:cs typeface="Arial" panose="020B0604020202020204" pitchFamily="34" charset="0"/>
              </a:rPr>
              <a:t>  </a:t>
            </a:r>
            <a:r>
              <a:rPr lang="fa-IR" sz="3600" dirty="0">
                <a:effectLst/>
                <a:latin typeface="Rockwell" panose="02060603020205020403" pitchFamily="18" charset="0"/>
                <a:ea typeface="Calibri" panose="020F0502020204030204" pitchFamily="34" charset="0"/>
                <a:cs typeface="Arial" panose="020B0604020202020204" pitchFamily="34" charset="0"/>
              </a:rPr>
              <a:t>   </a:t>
            </a:r>
            <a:endParaRPr lang="en-US" sz="2800" dirty="0">
              <a:effectLst/>
              <a:latin typeface="Rockwell" panose="020606030202050204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Rockwell" panose="02060603020205020403" pitchFamily="18" charset="0"/>
                <a:ea typeface="Calibri" panose="020F0502020204030204" pitchFamily="34" charset="0"/>
                <a:cs typeface="Arial" panose="020B0604020202020204" pitchFamily="34" charset="0"/>
              </a:rPr>
              <a:t>x must be 3</a:t>
            </a:r>
            <a:endParaRPr lang="en-US" sz="2800" dirty="0">
              <a:effectLst/>
              <a:latin typeface="Rockwell" panose="02060603020205020403" pitchFamily="18"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dirty="0">
                <a:effectLst/>
                <a:latin typeface="Rockwell" panose="02060603020205020403" pitchFamily="18" charset="0"/>
                <a:ea typeface="Calibri" panose="020F0502020204030204" pitchFamily="34" charset="0"/>
                <a:cs typeface="Arial" panose="020B0604020202020204" pitchFamily="34" charset="0"/>
              </a:rPr>
              <a:t>This runs no matter</a:t>
            </a:r>
            <a:r>
              <a:rPr lang="en-US" sz="1800" dirty="0">
                <a:effectLst/>
                <a:latin typeface="Rockwell" panose="02060603020205020403" pitchFamily="18" charset="0"/>
                <a:ea typeface="Calibri" panose="020F0502020204030204" pitchFamily="34" charset="0"/>
                <a:cs typeface="Arial" panose="020B0604020202020204" pitchFamily="34" charset="0"/>
              </a:rPr>
              <a:t> </a:t>
            </a:r>
            <a:r>
              <a:rPr lang="en-US" sz="1800" b="1" dirty="0">
                <a:effectLst/>
                <a:latin typeface="Rockwell" panose="02060603020205020403" pitchFamily="18" charset="0"/>
                <a:ea typeface="Calibri" panose="020F0502020204030204" pitchFamily="34" charset="0"/>
                <a:cs typeface="Arial" panose="020B0604020202020204" pitchFamily="34" charset="0"/>
              </a:rPr>
              <a:t>what</a:t>
            </a:r>
            <a:endParaRPr lang="en-US" sz="2800" dirty="0">
              <a:effectLst/>
              <a:latin typeface="Rockwell" panose="02060603020205020403" pitchFamily="18"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7A84F1E4-8465-3B85-5B8F-DCE4B7B39EF7}"/>
              </a:ext>
            </a:extLst>
          </p:cNvPr>
          <p:cNvSpPr txBox="1"/>
          <p:nvPr/>
        </p:nvSpPr>
        <p:spPr>
          <a:xfrm>
            <a:off x="10093476" y="3965454"/>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5" name="Title 1">
            <a:extLst>
              <a:ext uri="{FF2B5EF4-FFF2-40B4-BE49-F238E27FC236}">
                <a16:creationId xmlns:a16="http://schemas.microsoft.com/office/drawing/2014/main" id="{77595B72-1393-C562-6387-6D0F6C1F510C}"/>
              </a:ext>
            </a:extLst>
          </p:cNvPr>
          <p:cNvSpPr txBox="1">
            <a:spLocks/>
          </p:cNvSpPr>
          <p:nvPr/>
        </p:nvSpPr>
        <p:spPr>
          <a:xfrm>
            <a:off x="3807921" y="388323"/>
            <a:ext cx="457615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انتخابی </a:t>
            </a:r>
            <a:r>
              <a:rPr lang="en-US" b="1" dirty="0">
                <a:solidFill>
                  <a:srgbClr val="0070C0"/>
                </a:solidFill>
                <a:latin typeface="Courier New" panose="02070309020205020404" pitchFamily="49" charset="0"/>
                <a:cs typeface="Courier New" panose="02070309020205020404" pitchFamily="49" charset="0"/>
              </a:rPr>
              <a:t>if</a:t>
            </a:r>
          </a:p>
        </p:txBody>
      </p:sp>
    </p:spTree>
    <p:extLst>
      <p:ext uri="{BB962C8B-B14F-4D97-AF65-F5344CB8AC3E}">
        <p14:creationId xmlns:p14="http://schemas.microsoft.com/office/powerpoint/2010/main" val="164648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D41EE-275C-6456-49A2-C73FEB5B2ED1}"/>
              </a:ext>
            </a:extLst>
          </p:cNvPr>
          <p:cNvSpPr>
            <a:spLocks noGrp="1"/>
          </p:cNvSpPr>
          <p:nvPr>
            <p:ph idx="1"/>
          </p:nvPr>
        </p:nvSpPr>
        <p:spPr>
          <a:xfrm>
            <a:off x="541113" y="1103790"/>
            <a:ext cx="10794398" cy="3777622"/>
          </a:xfrm>
        </p:spPr>
        <p:txBody>
          <a:bodyPr>
            <a:normAutofit fontScale="92500" lnSpcReduction="10000"/>
          </a:bodyPr>
          <a:lstStyle/>
          <a:p>
            <a:pPr marL="0" indent="0" algn="l">
              <a:buNone/>
            </a:pPr>
            <a:r>
              <a:rPr lang="en-US" sz="1800" b="0" i="0" u="none" strike="noStrike" cap="none" baseline="0" dirty="0">
                <a:latin typeface="Courier New" panose="02070309020205020404" pitchFamily="49" charset="0"/>
                <a:cs typeface="Courier New" panose="02070309020205020404" pitchFamily="49" charset="0"/>
              </a:rPr>
              <a:t>if (x == 10)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("x must be 10");  </a:t>
            </a:r>
          </a:p>
          <a:p>
            <a:pPr marL="0" indent="0" algn="l">
              <a:buNone/>
            </a:pPr>
            <a:r>
              <a:rPr lang="en-US" sz="1800" b="0" i="0" u="none" strike="noStrike" cap="none" baseline="0" dirty="0">
                <a:latin typeface="Courier New" panose="02070309020205020404" pitchFamily="49" charset="0"/>
                <a:cs typeface="Courier New" panose="02070309020205020404" pitchFamily="49" charset="0"/>
              </a:rPr>
              <a:t>} else {</a:t>
            </a:r>
          </a:p>
          <a:p>
            <a:pPr marL="0" indent="0" algn="l">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("x isn't 10");</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a:t>
            </a:r>
            <a:endParaRPr lang="fa-IR" sz="1800" b="0" i="0" u="none" strike="noStrike" cap="none" baseline="0" dirty="0">
              <a:latin typeface="Courier New" panose="02070309020205020404" pitchFamily="49" charset="0"/>
              <a:cs typeface="Courier New" panose="02070309020205020404" pitchFamily="49" charset="0"/>
            </a:endParaRPr>
          </a:p>
          <a:p>
            <a:pPr marL="0" indent="0" algn="l">
              <a:buNone/>
            </a:pPr>
            <a:r>
              <a:rPr lang="en-US" sz="1800" b="0" i="0" u="none" strike="noStrike" cap="none" baseline="0" dirty="0">
                <a:latin typeface="Courier New" panose="02070309020205020404" pitchFamily="49" charset="0"/>
                <a:cs typeface="Courier New" panose="02070309020205020404" pitchFamily="49" charset="0"/>
              </a:rPr>
              <a:t>if ((x &lt; 3) &amp;&amp; (</a:t>
            </a:r>
            <a:r>
              <a:rPr lang="en-US" sz="1800" b="0" i="0" u="none" strike="noStrike" cap="none" baseline="0" dirty="0" err="1">
                <a:latin typeface="Courier New" panose="02070309020205020404" pitchFamily="49" charset="0"/>
                <a:cs typeface="Courier New" panose="02070309020205020404" pitchFamily="49" charset="0"/>
              </a:rPr>
              <a:t>name.equals</a:t>
            </a:r>
            <a:r>
              <a:rPr lang="en-US" sz="1800" b="0" i="0" u="none" strike="noStrike" cap="none" baseline="0" dirty="0">
                <a:latin typeface="Courier New" panose="02070309020205020404" pitchFamily="49" charset="0"/>
                <a:cs typeface="Courier New" panose="02070309020205020404" pitchFamily="49" charset="0"/>
              </a:rPr>
              <a:t>("dirk"))) {</a:t>
            </a:r>
          </a:p>
          <a:p>
            <a:pPr marL="0" indent="0" algn="l">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System.out.println</a:t>
            </a:r>
            <a:r>
              <a:rPr lang="en-US" sz="1800" b="0" i="0" u="none" strike="noStrike" cap="none" baseline="0" dirty="0">
                <a:latin typeface="Courier New" panose="02070309020205020404" pitchFamily="49" charset="0"/>
                <a:cs typeface="Courier New" panose="02070309020205020404" pitchFamily="49" charset="0"/>
              </a:rPr>
              <a:t>("gently");</a:t>
            </a:r>
          </a:p>
          <a:p>
            <a:pPr marL="0" indent="0" algn="l" rtl="0">
              <a:buNone/>
            </a:pPr>
            <a:r>
              <a:rPr lang="fa-IR" sz="1800" b="0" i="0" u="none" strike="noStrike" cap="none" baseline="0" dirty="0">
                <a:latin typeface="Courier New" panose="02070309020205020404" pitchFamily="49" charset="0"/>
                <a:cs typeface="Courier New" panose="02070309020205020404" pitchFamily="49" charset="0"/>
              </a:rPr>
              <a:t>{</a:t>
            </a:r>
          </a:p>
          <a:p>
            <a:pPr marL="0" indent="0" algn="l">
              <a:buNone/>
            </a:pP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("this line runs no matter what");  </a:t>
            </a:r>
            <a:endParaRPr lang="fa-IR" cap="none"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D1BD9819-BCC7-99C1-3717-ACE2EB08CA50}"/>
              </a:ext>
            </a:extLst>
          </p:cNvPr>
          <p:cNvSpPr>
            <a:spLocks noGrp="1"/>
          </p:cNvSpPr>
          <p:nvPr>
            <p:ph type="sldNum" sz="quarter" idx="12"/>
          </p:nvPr>
        </p:nvSpPr>
        <p:spPr/>
        <p:txBody>
          <a:bodyPr/>
          <a:lstStyle/>
          <a:p>
            <a:fld id="{21C7DF5F-4BF1-494D-A836-53F226D76E52}" type="slidenum">
              <a:rPr lang="en-US" smtClean="0"/>
              <a:t>58</a:t>
            </a:fld>
            <a:endParaRPr lang="en-US"/>
          </a:p>
        </p:txBody>
      </p:sp>
      <p:sp>
        <p:nvSpPr>
          <p:cNvPr id="9" name="TextBox 8">
            <a:extLst>
              <a:ext uri="{FF2B5EF4-FFF2-40B4-BE49-F238E27FC236}">
                <a16:creationId xmlns:a16="http://schemas.microsoft.com/office/drawing/2014/main" id="{B08AFA3E-E511-EBDB-C79F-47A56A5E42B3}"/>
              </a:ext>
            </a:extLst>
          </p:cNvPr>
          <p:cNvSpPr txBox="1"/>
          <p:nvPr/>
        </p:nvSpPr>
        <p:spPr>
          <a:xfrm>
            <a:off x="2892848" y="5497289"/>
            <a:ext cx="8442663" cy="369332"/>
          </a:xfrm>
          <a:prstGeom prst="rect">
            <a:avLst/>
          </a:prstGeom>
          <a:noFill/>
        </p:spPr>
        <p:txBody>
          <a:bodyPr wrap="square">
            <a:spAutoFit/>
          </a:bodyPr>
          <a:lstStyle/>
          <a:p>
            <a:pPr marL="285750" marR="0" indent="-285750" algn="just" rtl="1">
              <a:spcBef>
                <a:spcPts val="10"/>
              </a:spcBef>
              <a:spcAft>
                <a:spcPts val="0"/>
              </a:spcAft>
              <a:buFont typeface="Arial" panose="020B0604020202020204" pitchFamily="34" charset="0"/>
              <a:buChar char="•"/>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به تفاوت بین عملگر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تخصیص</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(یک علامت مساوی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واحد</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و عملگر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تساوی</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دو</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علامت مساوی) توجه کنید.</a:t>
            </a:r>
            <a:endParaRPr lang="fa-IR" dirty="0"/>
          </a:p>
        </p:txBody>
      </p:sp>
      <p:sp>
        <p:nvSpPr>
          <p:cNvPr id="2" name="Title 1">
            <a:extLst>
              <a:ext uri="{FF2B5EF4-FFF2-40B4-BE49-F238E27FC236}">
                <a16:creationId xmlns:a16="http://schemas.microsoft.com/office/drawing/2014/main" id="{C86E89CB-1AEC-4EBE-D5D3-521823B69798}"/>
              </a:ext>
            </a:extLst>
          </p:cNvPr>
          <p:cNvSpPr txBox="1">
            <a:spLocks/>
          </p:cNvSpPr>
          <p:nvPr/>
        </p:nvSpPr>
        <p:spPr>
          <a:xfrm>
            <a:off x="3093268" y="390170"/>
            <a:ext cx="6005463"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انتخابی </a:t>
            </a:r>
            <a:r>
              <a:rPr lang="en-US" b="1" dirty="0">
                <a:solidFill>
                  <a:srgbClr val="0070C0"/>
                </a:solidFill>
                <a:latin typeface="Courier New" panose="02070309020205020404" pitchFamily="49" charset="0"/>
                <a:cs typeface="Courier New" panose="02070309020205020404" pitchFamily="49" charset="0"/>
              </a:rPr>
              <a:t>if-else</a:t>
            </a:r>
          </a:p>
        </p:txBody>
      </p:sp>
    </p:spTree>
    <p:extLst>
      <p:ext uri="{BB962C8B-B14F-4D97-AF65-F5344CB8AC3E}">
        <p14:creationId xmlns:p14="http://schemas.microsoft.com/office/powerpoint/2010/main" val="29023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به منظور اعلان توابع بخشی از برنامه به تعریف تابع اختصاص می‌یافت و درون تابع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صورت می‌پذیرفت.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مشابه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هم می‌توانیم متدهای دلخواه خود را تعریف نماییم و به همین صورت برای متدها عمل می‌شود.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 از قوانین نام‌گذاری شناسه‌ها تبعیت می‌کند.</a:t>
            </a:r>
          </a:p>
          <a:p>
            <a:pPr marL="342900" marR="0" lvl="0" indent="-342900" algn="r"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متدها مانند متد</a:t>
            </a:r>
            <a:r>
              <a:rPr lang="en-US" sz="1800" cap="none" dirty="0">
                <a:latin typeface="CourierPSPro-Regular"/>
                <a:ea typeface="Calibri" panose="020F0502020204030204" pitchFamily="34" charset="0"/>
                <a:cs typeface="B Nazanin" panose="00000400000000000000" pitchFamily="2" charset="-78"/>
              </a:rPr>
              <a:t>main</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با حروف کوچک شروع می‌شوند.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دارای قراردادهایی برای حروف بزرگ است که به طور نسبتاً ثابتی توسط برنامه‌نویسان از آن‌ها پیروی می‌شود. مثلا وقتی چند کلمه را برای تشکیل یک نام کلاس یا متد کنار هم می‌گذارید، بعد از اولین کلمه، حرف اول هر کلمه را بزرگ بنویسید. </a:t>
            </a: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59</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تعریف متد دلخواه توسط کاربر</a:t>
            </a:r>
          </a:p>
        </p:txBody>
      </p:sp>
    </p:spTree>
    <p:extLst>
      <p:ext uri="{BB962C8B-B14F-4D97-AF65-F5344CB8AC3E}">
        <p14:creationId xmlns:p14="http://schemas.microsoft.com/office/powerpoint/2010/main" val="11131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B9C6F5-FFB9-3053-04E6-D31BB2973E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21" y="1352832"/>
            <a:ext cx="4694910" cy="5426536"/>
          </a:xfrm>
        </p:spPr>
      </p:pic>
      <p:sp>
        <p:nvSpPr>
          <p:cNvPr id="3" name="Slide Number Placeholder 2">
            <a:extLst>
              <a:ext uri="{FF2B5EF4-FFF2-40B4-BE49-F238E27FC236}">
                <a16:creationId xmlns:a16="http://schemas.microsoft.com/office/drawing/2014/main" id="{83FE58F7-4A19-1022-746C-388BF8405A12}"/>
              </a:ext>
            </a:extLst>
          </p:cNvPr>
          <p:cNvSpPr>
            <a:spLocks noGrp="1"/>
          </p:cNvSpPr>
          <p:nvPr>
            <p:ph type="sldNum" sz="quarter" idx="12"/>
          </p:nvPr>
        </p:nvSpPr>
        <p:spPr/>
        <p:txBody>
          <a:bodyPr/>
          <a:lstStyle/>
          <a:p>
            <a:fld id="{21C7DF5F-4BF1-494D-A836-53F226D76E52}" type="slidenum">
              <a:rPr lang="en-US" smtClean="0"/>
              <a:t>6</a:t>
            </a:fld>
            <a:endParaRPr lang="en-US"/>
          </a:p>
        </p:txBody>
      </p:sp>
      <p:pic>
        <p:nvPicPr>
          <p:cNvPr id="9" name="Picture 8">
            <a:extLst>
              <a:ext uri="{FF2B5EF4-FFF2-40B4-BE49-F238E27FC236}">
                <a16:creationId xmlns:a16="http://schemas.microsoft.com/office/drawing/2014/main" id="{F3113233-7FCD-DD63-3C0D-F41B0F5C2B9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29193" y="1352832"/>
            <a:ext cx="4634593" cy="5448384"/>
          </a:xfrm>
          <a:prstGeom prst="rect">
            <a:avLst/>
          </a:prstGeom>
        </p:spPr>
      </p:pic>
      <p:cxnSp>
        <p:nvCxnSpPr>
          <p:cNvPr id="4" name="Straight Arrow Connector 3">
            <a:extLst>
              <a:ext uri="{FF2B5EF4-FFF2-40B4-BE49-F238E27FC236}">
                <a16:creationId xmlns:a16="http://schemas.microsoft.com/office/drawing/2014/main" id="{4268C86E-BAAE-0657-7EE6-4388B8538CB6}"/>
              </a:ext>
            </a:extLst>
          </p:cNvPr>
          <p:cNvCxnSpPr/>
          <p:nvPr/>
        </p:nvCxnSpPr>
        <p:spPr>
          <a:xfrm>
            <a:off x="5388746" y="3755254"/>
            <a:ext cx="8883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9DE3E70-7D02-FE0C-21A1-341647DEE7EA}"/>
              </a:ext>
            </a:extLst>
          </p:cNvPr>
          <p:cNvSpPr txBox="1"/>
          <p:nvPr/>
        </p:nvSpPr>
        <p:spPr>
          <a:xfrm>
            <a:off x="5163206" y="3275111"/>
            <a:ext cx="1317493" cy="369332"/>
          </a:xfrm>
          <a:prstGeom prst="rect">
            <a:avLst/>
          </a:prstGeom>
          <a:noFill/>
        </p:spPr>
        <p:txBody>
          <a:bodyPr wrap="square" rtlCol="0">
            <a:spAutoFit/>
          </a:bodyPr>
          <a:lstStyle/>
          <a:p>
            <a:pPr algn="r" rtl="1"/>
            <a:r>
              <a:rPr lang="fa-IR" dirty="0">
                <a:cs typeface="B Narm" panose="00000400000000000000" pitchFamily="2" charset="-78"/>
              </a:rPr>
              <a:t>در حال ترجمه!</a:t>
            </a:r>
            <a:endParaRPr lang="en-US" dirty="0">
              <a:cs typeface="B Narm" panose="00000400000000000000" pitchFamily="2" charset="-78"/>
            </a:endParaRPr>
          </a:p>
        </p:txBody>
      </p:sp>
      <p:sp>
        <p:nvSpPr>
          <p:cNvPr id="7" name="TextBox 6">
            <a:extLst>
              <a:ext uri="{FF2B5EF4-FFF2-40B4-BE49-F238E27FC236}">
                <a16:creationId xmlns:a16="http://schemas.microsoft.com/office/drawing/2014/main" id="{B8023266-B48B-DC3B-E8B0-133606D134FD}"/>
              </a:ext>
            </a:extLst>
          </p:cNvPr>
          <p:cNvSpPr txBox="1"/>
          <p:nvPr/>
        </p:nvSpPr>
        <p:spPr>
          <a:xfrm>
            <a:off x="4156421" y="534139"/>
            <a:ext cx="3168894" cy="646331"/>
          </a:xfrm>
          <a:prstGeom prst="rect">
            <a:avLst/>
          </a:prstGeom>
          <a:noFill/>
        </p:spPr>
        <p:txBody>
          <a:bodyPr wrap="square" rtlCol="1">
            <a:spAutoFit/>
          </a:bodyPr>
          <a:lstStyle/>
          <a:p>
            <a:pPr algn="ctr" rtl="1"/>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مر</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ا</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جع درسی </a:t>
            </a:r>
            <a:endParaRPr lang="fa-IR" sz="3600" dirty="0"/>
          </a:p>
        </p:txBody>
      </p:sp>
    </p:spTree>
    <p:extLst>
      <p:ext uri="{BB962C8B-B14F-4D97-AF65-F5344CB8AC3E}">
        <p14:creationId xmlns:p14="http://schemas.microsoft.com/office/powerpoint/2010/main" val="360435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به عنوان مثال، فرض کنید که می خواهید کلمات "</a:t>
            </a:r>
            <a:r>
              <a:rPr lang="en-US" sz="1800" dirty="0">
                <a:latin typeface="TimesLTPro-Roman"/>
                <a:ea typeface="Calibri" panose="020F0502020204030204" pitchFamily="34" charset="0"/>
                <a:cs typeface="B Nazanin" panose="00000400000000000000" pitchFamily="2" charset="-78"/>
              </a:rPr>
              <a:t>all my children</a:t>
            </a:r>
            <a:r>
              <a:rPr lang="fa-IR" sz="1800" dirty="0">
                <a:latin typeface="Calibri" panose="020F0502020204030204" pitchFamily="34" charset="0"/>
                <a:ea typeface="Calibri" panose="020F0502020204030204" pitchFamily="34" charset="0"/>
                <a:cs typeface="B Nazanin" panose="00000400000000000000" pitchFamily="2" charset="-78"/>
              </a:rPr>
              <a:t>" را به عنوان یک شناسه کنار هم قرار دهید. نتیجه این خواهد بود: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lvl="0">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کلاس (هر کلمه با حروف بزرگ شروع می‌شود)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متد (با یک حرف کوچک و کلمات بعد با حروف بزرگ شروع می‌شوند)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B Nazanin" panose="00000400000000000000" pitchFamily="2" charset="-78"/>
              </a:rPr>
              <a:t>ALL_MY_CHILDREN </a:t>
            </a:r>
            <a:r>
              <a:rPr lang="fa-IR" sz="1800" dirty="0">
                <a:latin typeface="Calibri" panose="020F0502020204030204" pitchFamily="34" charset="0"/>
                <a:ea typeface="Calibri" panose="020F0502020204030204" pitchFamily="34" charset="0"/>
                <a:cs typeface="B Nazanin" panose="00000400000000000000" pitchFamily="2" charset="-78"/>
              </a:rPr>
              <a:t>: برای نام یک ثابت (همگی با حروف بزرگ، با کلمات جدا شده با زیرخط)</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ثابت‌ها بعدا مورد بررسی قرار خواهند گرفت. </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در استفاده از شناسه های طولانی تردید نکنید. هرچه نام شما تشریحی‌تر باشد، برای دیگران (از جمله خود شما) که برنامه‌هایتان را بخوانند آسان‌تر است. چنین شناسه‌های توصیفی ارزش زمانی را که برای تایپ صرف می‌کنند دارند.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برای مثال برای کار با رشته‌ها یک متد کتابخانه‌ای در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وجود دارد که</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ompare</a:t>
            </a:r>
            <a:r>
              <a:rPr lang="en-US" sz="1800" dirty="0" err="1">
                <a:latin typeface="Times New Roman" panose="02020603050405020304" pitchFamily="18" charset="0"/>
                <a:ea typeface="Calibri" panose="020F0502020204030204" pitchFamily="34" charset="0"/>
                <a:cs typeface="B Nazanin" panose="00000400000000000000" pitchFamily="2" charset="-78"/>
              </a:rPr>
              <a:t>T</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a:t>
            </a:r>
            <a:r>
              <a:rPr lang="en-US" sz="1800" dirty="0" err="1">
                <a:latin typeface="Times New Roman" panose="02020603050405020304" pitchFamily="18" charset="0"/>
                <a:ea typeface="Calibri" panose="020F0502020204030204" pitchFamily="34" charset="0"/>
                <a:cs typeface="B Nazanin" panose="00000400000000000000" pitchFamily="2" charset="-78"/>
              </a:rPr>
              <a:t>I</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gnore</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ase</a:t>
            </a:r>
            <a:r>
              <a:rPr lang="en-US" sz="1800" cap="none"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نامیده می‌شود.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60</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2496065" y="417118"/>
            <a:ext cx="710101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قراردادهای نام‌گذاری کلاس، متد و ثابت‌ها</a:t>
            </a:r>
          </a:p>
        </p:txBody>
      </p:sp>
    </p:spTree>
    <p:extLst>
      <p:ext uri="{BB962C8B-B14F-4D97-AF65-F5344CB8AC3E}">
        <p14:creationId xmlns:p14="http://schemas.microsoft.com/office/powerpoint/2010/main" val="26973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marR="0" algn="just" rtl="1">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اشیا طراحی شده است و برنامه‌نویسی در </a:t>
            </a: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معمولاً شامل تجزیه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یک مسئله به اشیای مختلف، هر کدام با متدهایی که وظایف خاصی را انجام می‌دهند است.</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زیر را در نظر بگیرید که دو کادر متنی در خروجی ترسیم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this program draws two box figures.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 class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drawboxes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public static void main(string[]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61</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8623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fade">
                                      <p:cBhvr>
                                        <p:cTn id="50" dur="500"/>
                                        <p:tgtEl>
                                          <p:spTgt spid="3">
                                            <p:txEl>
                                              <p:pRg st="14" end="1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Effect transition="in" filter="fade">
                                      <p:cBhvr>
                                        <p:cTn id="5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 به درستی کار می‌کند، اما چهار خط مورد استفاده برای ترسیم کادر دو بار ظاهر می‌شود.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این افزونگی به چند دلیل نامطلوب است:</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برای مثال، ممکن است بخواهید ظاهر کادرها را تغییر دهید، در این صورت باید تمام ویرایش‌ها را دوبار انجام دهید. </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همچنین، ممکن است بخواهید کادرهای دیگری ترسیم کنید، که نیاز خواهید داشت کپی‌های اضافی از خطوط اضافی را تایپ (یا کپی و </a:t>
            </a:r>
            <a:r>
              <a:rPr lang="fa-IR" sz="1800" dirty="0">
                <a:latin typeface="Calibri" panose="020F0502020204030204" pitchFamily="34" charset="0"/>
                <a:ea typeface="Calibri" panose="020F0502020204030204" pitchFamily="34" charset="0"/>
                <a:cs typeface="B Nazanin" panose="00000400000000000000" pitchFamily="2" charset="-78"/>
              </a:rPr>
              <a:t>جایگذاری) 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ما می‌توانیم برنامه را با معرفی یک دستور جدید برای ترسیم کادر و سپس دو بار اجرای آن دستور بهبود ببخشیم. </a:t>
            </a: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62</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13177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anim calcmode="lin" valueType="num">
                                      <p:cBhvr>
                                        <p:cTn id="1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Arial" panose="020B0604020202020204" pitchFamily="34" charset="0"/>
              </a:rPr>
              <a:t> </a:t>
            </a:r>
            <a:r>
              <a:rPr lang="fa-IR" sz="1800" dirty="0">
                <a:latin typeface="B Nazanin" panose="00000400000000000000" pitchFamily="2" charset="-78"/>
                <a:ea typeface="Calibri" panose="020F0502020204030204" pitchFamily="34" charset="0"/>
              </a:rPr>
              <a:t> </a:t>
            </a:r>
            <a:r>
              <a:rPr lang="fa-IR" sz="1800" dirty="0">
                <a:latin typeface="B Nazanin" panose="00000400000000000000" pitchFamily="2" charset="-78"/>
                <a:ea typeface="Calibri" panose="020F0502020204030204" pitchFamily="34" charset="0"/>
                <a:cs typeface="B Nazanin" panose="00000400000000000000" pitchFamily="2" charset="-78"/>
              </a:rPr>
              <a:t>یک دستور</a:t>
            </a:r>
            <a:r>
              <a:rPr lang="fa-IR" sz="1800" dirty="0">
                <a:latin typeface="Calibri" panose="020F0502020204030204" pitchFamily="34" charset="0"/>
                <a:ea typeface="Calibri" panose="020F0502020204030204" pitchFamily="34" charset="0"/>
                <a:cs typeface="B Nazanin" panose="00000400000000000000" pitchFamily="2" charset="-78"/>
              </a:rPr>
              <a:t> «یک کادر طراحی کن» ندارد، اما شما می‌توانید چنین دستوری را ایجاد کنید که به آن </a:t>
            </a:r>
            <a:r>
              <a:rPr lang="fa-IR" sz="1800" i="1" dirty="0">
                <a:latin typeface="Calibri" panose="020F0502020204030204" pitchFamily="34" charset="0"/>
                <a:ea typeface="Calibri" panose="020F0502020204030204" pitchFamily="34" charset="0"/>
                <a:cs typeface="B Nazanin" panose="00000400000000000000" pitchFamily="2" charset="-78"/>
              </a:rPr>
              <a:t>متد ایستا</a:t>
            </a:r>
            <a:r>
              <a:rPr lang="fa-IR" sz="1800" dirty="0">
                <a:latin typeface="Calibri" panose="020F0502020204030204" pitchFamily="34" charset="0"/>
                <a:ea typeface="Calibri" panose="020F0502020204030204" pitchFamily="34" charset="0"/>
                <a:cs typeface="B Nazanin" panose="00000400000000000000" pitchFamily="2" charset="-78"/>
              </a:rPr>
              <a:t> می‌گویند.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متدهای ایستا واحدهای تجزیه</a:t>
            </a:r>
            <a:r>
              <a:rPr lang="en-US" sz="1800" dirty="0">
                <a:latin typeface="Calibri" panose="020F0502020204030204" pitchFamily="34" charset="0"/>
                <a:ea typeface="Calibri" panose="020F0502020204030204" pitchFamily="34" charset="0"/>
                <a:cs typeface="B Nazanin" panose="00000400000000000000" pitchFamily="2" charset="-78"/>
              </a:rPr>
              <a:t>‌</a:t>
            </a:r>
            <a:r>
              <a:rPr lang="fa-IR" sz="1800" dirty="0">
                <a:latin typeface="Calibri" panose="020F0502020204030204" pitchFamily="34" charset="0"/>
                <a:ea typeface="Calibri" panose="020F0502020204030204" pitchFamily="34" charset="0"/>
                <a:cs typeface="B Nazanin" panose="00000400000000000000" pitchFamily="2" charset="-78"/>
              </a:rPr>
              <a:t>ی روندی هستند. ما معمولاً کلاس را به چندین متد ایستا می‌شکنیم، که هر کدام بخشی از مسئله‌ی کلی را حل می‌کند. </a:t>
            </a: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متد ایستا برای ترسیم یک کادر:</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a:t>
            </a:r>
            <a:r>
              <a:rPr lang="en-US" sz="1800" cap="none" dirty="0" err="1">
                <a:effectLst/>
                <a:latin typeface="CourierPSPro-Regular"/>
                <a:ea typeface="Calibri" panose="020F0502020204030204" pitchFamily="34" charset="0"/>
                <a:cs typeface="CourierPSPro-Regular"/>
              </a:rPr>
              <a:t>drawbox</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r>
              <a:rPr lang="en-US" sz="1800" cap="none" dirty="0">
                <a:effectLst/>
                <a:latin typeface="CourierPSPro-Regular"/>
                <a:ea typeface="Calibri" panose="020F0502020204030204" pitchFamily="34" charset="0"/>
                <a:cs typeface="CourierPSPro-Regular"/>
              </a:rPr>
              <a:t>}</a:t>
            </a:r>
            <a:endParaRPr lang="fa-IR" sz="1800" cap="none" dirty="0"/>
          </a:p>
          <a:p>
            <a:pPr marL="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63</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56811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9E3E6-93D6-1AAF-3E4E-2D397C53F541}"/>
              </a:ext>
            </a:extLst>
          </p:cNvPr>
          <p:cNvSpPr>
            <a:spLocks noGrp="1"/>
          </p:cNvSpPr>
          <p:nvPr>
            <p:ph idx="1"/>
          </p:nvPr>
        </p:nvSpPr>
        <p:spPr>
          <a:xfrm>
            <a:off x="209766" y="1345035"/>
            <a:ext cx="11393776" cy="3777622"/>
          </a:xfrm>
        </p:spPr>
        <p:txBody>
          <a:bodyPr>
            <a:normAutofit lnSpcReduction="10000"/>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تاکنون یک متد ایستا به نام </a:t>
            </a:r>
            <a:r>
              <a:rPr lang="en-US" sz="1800" cap="none" dirty="0">
                <a:effectLst/>
                <a:latin typeface="Courier New" panose="02070309020205020404" pitchFamily="49" charset="0"/>
                <a:ea typeface="Calibri" panose="020F0502020204030204" pitchFamily="34" charset="0"/>
                <a:cs typeface="Arial" panose="020B0604020202020204" pitchFamily="34" charset="0"/>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دیده اید که شکل زیر را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main(string[] </a:t>
            </a:r>
            <a:r>
              <a:rPr lang="en-US" sz="1800" cap="none" dirty="0" err="1">
                <a:effectLst/>
                <a:latin typeface="CourierPSPro-Regular"/>
                <a:ea typeface="Calibri" panose="020F0502020204030204" pitchFamily="34" charset="0"/>
                <a:cs typeface="CourierPSPro-Regular"/>
              </a:rPr>
              <a:t>args</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متدهای ایستا نیز ساختار مشابهی دارند: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a:t>
            </a:r>
            <a:r>
              <a:rPr lang="en-US" sz="1800" dirty="0">
                <a:effectLst/>
                <a:latin typeface="CourierPSPro-Regular"/>
                <a:ea typeface="Calibri" panose="020F0502020204030204" pitchFamily="34" charset="0"/>
                <a:cs typeface="CourierPSPro-Regular"/>
              </a:rPr>
              <a:t> </a:t>
            </a:r>
            <a:r>
              <a:rPr lang="ar-SA" sz="1800" dirty="0">
                <a:effectLst/>
                <a:latin typeface="CourierPSPro-Regular"/>
                <a:ea typeface="Calibri" panose="020F0502020204030204" pitchFamily="34" charset="0"/>
                <a:cs typeface="B Nazanin" panose="00000400000000000000" pitchFamily="2" charset="-78"/>
              </a:rPr>
              <a:t>نام متد</a:t>
            </a: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latin typeface="Calibri" panose="020F0502020204030204" pitchFamily="34" charset="0"/>
                <a:ea typeface="Calibri" panose="020F0502020204030204" pitchFamily="34" charset="0"/>
                <a:cs typeface="B Nazanin" panose="00000400000000000000" pitchFamily="2" charset="-78"/>
              </a:rPr>
              <a:t>خط اول به عنوان سرایند متد شناخته می‌شود. شما هنوز نیازی به درک کامل این که هر قسمت از این سرایند در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fa-IR" sz="1800" dirty="0">
                <a:latin typeface="Calibri" panose="020F0502020204030204" pitchFamily="34" charset="0"/>
                <a:ea typeface="Calibri" panose="020F0502020204030204" pitchFamily="34" charset="0"/>
                <a:cs typeface="B Nazanin" panose="00000400000000000000" pitchFamily="2" charset="-78"/>
              </a:rPr>
              <a:t> به چه معناست ندارید. در حال حاضر، فقط به یاد داشته باشید که به نوشتن  </a:t>
            </a:r>
            <a:r>
              <a:rPr lang="en-US" sz="1800" cap="none" dirty="0">
                <a:latin typeface="Courier New" panose="02070309020205020404" pitchFamily="49" charset="0"/>
                <a:ea typeface="Calibri" panose="020F0502020204030204" pitchFamily="34" charset="0"/>
                <a:cs typeface="Arial" panose="020B0604020202020204" pitchFamily="34" charset="0"/>
              </a:rPr>
              <a:t>public static void</a:t>
            </a:r>
            <a:r>
              <a:rPr lang="fa-IR" sz="1800" dirty="0">
                <a:latin typeface="Calibri" panose="020F0502020204030204" pitchFamily="34" charset="0"/>
                <a:ea typeface="Calibri" panose="020F0502020204030204" pitchFamily="34" charset="0"/>
                <a:cs typeface="B Nazanin" panose="00000400000000000000" pitchFamily="2" charset="-78"/>
              </a:rPr>
              <a:t>، همراه با نامی که می خواهید به متد بدهید، همراه با مجموعه ای از پرانتزها نیاز خواهید داشت. </a:t>
            </a:r>
          </a:p>
          <a:p>
            <a:endParaRPr lang="fa-IR" dirty="0"/>
          </a:p>
        </p:txBody>
      </p:sp>
      <p:sp>
        <p:nvSpPr>
          <p:cNvPr id="4" name="Slide Number Placeholder 3">
            <a:extLst>
              <a:ext uri="{FF2B5EF4-FFF2-40B4-BE49-F238E27FC236}">
                <a16:creationId xmlns:a16="http://schemas.microsoft.com/office/drawing/2014/main" id="{CEF7A8C7-EC0B-B7E0-015A-47B27CBFE925}"/>
              </a:ext>
            </a:extLst>
          </p:cNvPr>
          <p:cNvSpPr>
            <a:spLocks noGrp="1"/>
          </p:cNvSpPr>
          <p:nvPr>
            <p:ph type="sldNum" sz="quarter" idx="12"/>
          </p:nvPr>
        </p:nvSpPr>
        <p:spPr/>
        <p:txBody>
          <a:bodyPr/>
          <a:lstStyle/>
          <a:p>
            <a:fld id="{21C7DF5F-4BF1-494D-A836-53F226D76E52}" type="slidenum">
              <a:rPr lang="en-US" smtClean="0"/>
              <a:t>64</a:t>
            </a:fld>
            <a:endParaRPr lang="en-US"/>
          </a:p>
        </p:txBody>
      </p:sp>
      <p:sp>
        <p:nvSpPr>
          <p:cNvPr id="5" name="Title 1">
            <a:extLst>
              <a:ext uri="{FF2B5EF4-FFF2-40B4-BE49-F238E27FC236}">
                <a16:creationId xmlns:a16="http://schemas.microsoft.com/office/drawing/2014/main" id="{8F65E865-4658-8095-2062-25072A1B16C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294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BB056-B63E-C64A-672E-8746561F9CC9}"/>
              </a:ext>
            </a:extLst>
          </p:cNvPr>
          <p:cNvSpPr>
            <a:spLocks noGrp="1"/>
          </p:cNvSpPr>
          <p:nvPr>
            <p:ph idx="1"/>
          </p:nvPr>
        </p:nvSpPr>
        <p:spPr>
          <a:xfrm>
            <a:off x="264419" y="1151241"/>
            <a:ext cx="11733617" cy="4701258"/>
          </a:xfrm>
        </p:spPr>
        <p:txBody>
          <a:bodyPr>
            <a:normAutofit lnSpcReduction="10000"/>
          </a:bodyPr>
          <a:lstStyle/>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طور خلاصه، معنی کلمات در سرایند به صورت زیر است:</a:t>
            </a:r>
            <a:endParaRPr lang="fa-IR" sz="1800" dirty="0">
              <a:latin typeface="Calibri" panose="020F0502020204030204" pitchFamily="34" charset="0"/>
              <a:ea typeface="Calibri" panose="020F0502020204030204" pitchFamily="34" charset="0"/>
              <a:cs typeface="Arial" panose="020B0604020202020204" pitchFamily="34" charset="0"/>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متد برای استفاده در تمام قسمت‌های برنامه‌ی شما در دسترس است. غالب متدهایی که می‌نویسید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خواهند بود.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static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یک متد ایستا است (به سبک روندی، نه شئ‌گرا). فعلا تمام متدهایی که می‌نویسید ایستا خواهند بود، تا زمانی که تعریف اشیا را بیاموزید.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پرانتزهای خالی لیستی (در این مورد، یک لیست خالی) از مقادیری </a:t>
            </a:r>
            <a:r>
              <a:rPr lang="fa-IR" sz="1800" i="1" dirty="0">
                <a:effectLst/>
                <a:latin typeface="Calibri" panose="020F0502020204030204" pitchFamily="34" charset="0"/>
                <a:ea typeface="Calibri" panose="020F0502020204030204" pitchFamily="34" charset="0"/>
                <a:cs typeface="B Nazanin" panose="00000400000000000000" pitchFamily="2" charset="-78"/>
              </a:rPr>
              <a:t>پارامترهایی</a:t>
            </a:r>
            <a:r>
              <a:rPr lang="fa-IR" sz="1800" dirty="0">
                <a:effectLst/>
                <a:latin typeface="Calibri" panose="020F0502020204030204" pitchFamily="34" charset="0"/>
                <a:ea typeface="Calibri" panose="020F0502020204030204" pitchFamily="34" charset="0"/>
                <a:cs typeface="B Nazanin" panose="00000400000000000000" pitchFamily="2" charset="-78"/>
              </a:rPr>
              <a:t> که به عنوان ورودی به متد شما ارسال شده‌اند را مشخص می‌کند. </a:t>
            </a:r>
          </a:p>
          <a:p>
            <a:pPr marL="57150" marR="0" indent="-285750" algn="just"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گنجاندن کلمه کلیدی </a:t>
            </a:r>
            <a:r>
              <a:rPr lang="en-US" sz="1800" cap="none" dirty="0">
                <a:effectLst/>
                <a:latin typeface="CourierPSPro-Regular"/>
                <a:ea typeface="Calibri" panose="020F0502020204030204" pitchFamily="34" charset="0"/>
                <a:cs typeface="CourierPSPro-Regular"/>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هر متدی که تعریف می‌کنید ممکن است دست و پا گیر به نظر برسد. اگرچه متدهای ایستا برای ایجاد نیاز به کمی کار دارند، اما ابزار قدرتمند و مفیدی برای بهبود برنامه‌های اصلی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هستند.</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بعد از سرایند در متد مثال ما، یک سری از دستورالعمل های </a:t>
            </a:r>
            <a:r>
              <a:rPr lang="en-US" sz="1800" cap="none" dirty="0" err="1">
                <a:effectLst/>
                <a:latin typeface="Courier New" panose="02070309020205020404" pitchFamily="49" charset="0"/>
                <a:ea typeface="Calibri" panose="020F0502020204030204" pitchFamily="34" charset="0"/>
                <a:cs typeface="Courier New" panose="02070309020205020404" pitchFamily="49" charset="0"/>
              </a:rPr>
              <a:t>println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بدنه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این متد ایستا را تشکیل می‌دهد. مانند </a:t>
            </a:r>
            <a:r>
              <a:rPr lang="en-US" sz="1800" cap="none" dirty="0">
                <a:effectLst/>
                <a:latin typeface="CourierPSPro-Regular"/>
                <a:ea typeface="Calibri" panose="020F0502020204030204" pitchFamily="34" charset="0"/>
                <a:cs typeface="CourierPSPro-Regular"/>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 دستورالعمل های این متد به ترتیب از اول تا آخر اجرا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DFC9C9D4-41E9-AF2B-BAB4-E8AE4AC7D7C5}"/>
              </a:ext>
            </a:extLst>
          </p:cNvPr>
          <p:cNvSpPr>
            <a:spLocks noGrp="1"/>
          </p:cNvSpPr>
          <p:nvPr>
            <p:ph type="sldNum" sz="quarter" idx="12"/>
          </p:nvPr>
        </p:nvSpPr>
        <p:spPr/>
        <p:txBody>
          <a:bodyPr/>
          <a:lstStyle/>
          <a:p>
            <a:fld id="{21C7DF5F-4BF1-494D-A836-53F226D76E52}" type="slidenum">
              <a:rPr lang="en-US" smtClean="0"/>
              <a:t>65</a:t>
            </a:fld>
            <a:endParaRPr lang="en-US"/>
          </a:p>
        </p:txBody>
      </p:sp>
      <p:sp>
        <p:nvSpPr>
          <p:cNvPr id="2" name="Title 1">
            <a:extLst>
              <a:ext uri="{FF2B5EF4-FFF2-40B4-BE49-F238E27FC236}">
                <a16:creationId xmlns:a16="http://schemas.microsoft.com/office/drawing/2014/main" id="{0C5E796F-F05E-AFA5-5755-D2D99C39F85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608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E3C1F-FE4C-AAE9-293B-FDE59CF03DF9}"/>
              </a:ext>
            </a:extLst>
          </p:cNvPr>
          <p:cNvSpPr>
            <a:spLocks noGrp="1"/>
          </p:cNvSpPr>
          <p:nvPr>
            <p:ph idx="1"/>
          </p:nvPr>
        </p:nvSpPr>
        <p:spPr>
          <a:xfrm>
            <a:off x="249382" y="678873"/>
            <a:ext cx="11693236" cy="6179127"/>
          </a:xfrm>
        </p:spPr>
        <p:txBody>
          <a:bodyPr>
            <a:no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از آنجایی که می خواهیم دستور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را دو بار اجرا کنیم (برای ترسیم دو کادر)، متد</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شما باید شامل دو فراخوانی متد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باشد. برنامه‌ی زیر متد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را برای تولید خروجی مشابه برنامه‌ی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fa-IR" sz="1800" dirty="0">
                <a:effectLst/>
                <a:latin typeface="Calibri" panose="020F0502020204030204" pitchFamily="34" charset="0"/>
                <a:ea typeface="Calibri" panose="020F0502020204030204" pitchFamily="34" charset="0"/>
                <a:cs typeface="B Nazanin" panose="00000400000000000000" pitchFamily="2" charset="-78"/>
              </a:rPr>
              <a:t> اصلی استفاده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 class drawboxes2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public static void main(string[]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args</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drawbox</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drawbox</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public static void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drawbox</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    }</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B Nazanin" panose="00000400000000000000" pitchFamily="2" charset="-78"/>
              </a:rPr>
              <a:t>}</a:t>
            </a: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گفته شد که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همیشه نقطه‌ی شروع برای اجرای برنامه است. از این نقطه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شروع شما می‌توانید ترتیب فراخوانی متدهای دیگر را تعیین کنید.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به شما اجازه می‌دهد تا متدها را به هر ترتیبی که دوست دارید تعریف کنید.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قرار دادن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به عنوان اولین یا آخرین متد در کلاس یک قرارداد رایج است.</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 درس ما به طور کلی</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را در اولویت قرار می دهیم، اما اگر ترتیب را تغییر دهیم برنامه‌ها یکسان عمل می کنند.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p>
        </p:txBody>
      </p:sp>
      <p:sp>
        <p:nvSpPr>
          <p:cNvPr id="4" name="Slide Number Placeholder 3">
            <a:extLst>
              <a:ext uri="{FF2B5EF4-FFF2-40B4-BE49-F238E27FC236}">
                <a16:creationId xmlns:a16="http://schemas.microsoft.com/office/drawing/2014/main" id="{0C288AC6-4783-A3D7-5764-4BA4B48D75AF}"/>
              </a:ext>
            </a:extLst>
          </p:cNvPr>
          <p:cNvSpPr>
            <a:spLocks noGrp="1"/>
          </p:cNvSpPr>
          <p:nvPr>
            <p:ph type="sldNum" sz="quarter" idx="12"/>
          </p:nvPr>
        </p:nvSpPr>
        <p:spPr/>
        <p:txBody>
          <a:bodyPr/>
          <a:lstStyle/>
          <a:p>
            <a:fld id="{21C7DF5F-4BF1-494D-A836-53F226D76E52}" type="slidenum">
              <a:rPr lang="en-US" smtClean="0"/>
              <a:t>66</a:t>
            </a:fld>
            <a:endParaRPr lang="en-US"/>
          </a:p>
        </p:txBody>
      </p:sp>
      <p:sp>
        <p:nvSpPr>
          <p:cNvPr id="2" name="Title 1">
            <a:extLst>
              <a:ext uri="{FF2B5EF4-FFF2-40B4-BE49-F238E27FC236}">
                <a16:creationId xmlns:a16="http://schemas.microsoft.com/office/drawing/2014/main" id="{B4302FD8-44C4-4AB5-8094-92D41BA9FEAC}"/>
              </a:ext>
            </a:extLst>
          </p:cNvPr>
          <p:cNvSpPr txBox="1">
            <a:spLocks/>
          </p:cNvSpPr>
          <p:nvPr/>
        </p:nvSpPr>
        <p:spPr>
          <a:xfrm>
            <a:off x="3173157" y="89947"/>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2805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470F9-88B3-6F59-6E31-E8B04B3F64B5}"/>
              </a:ext>
            </a:extLst>
          </p:cNvPr>
          <p:cNvSpPr>
            <a:spLocks noGrp="1"/>
          </p:cNvSpPr>
          <p:nvPr>
            <p:ph idx="1"/>
          </p:nvPr>
        </p:nvSpPr>
        <p:spPr>
          <a:xfrm>
            <a:off x="453006" y="1110143"/>
            <a:ext cx="11261331" cy="3777622"/>
          </a:xfrm>
        </p:spPr>
        <p:txBody>
          <a:bodyPr/>
          <a:lstStyle/>
          <a:p>
            <a:r>
              <a:rPr lang="fa-IR" sz="1800" dirty="0">
                <a:cs typeface="B Nazanin" panose="00000400000000000000" pitchFamily="2" charset="-78"/>
              </a:rPr>
              <a:t>با استفاده از متدهای ایستای مرتبط برنامه ای در </a:t>
            </a:r>
            <a:r>
              <a:rPr lang="en-US" sz="1800" dirty="0">
                <a:latin typeface="Baskerville Old Face" panose="02020602080505020303" pitchFamily="18" charset="0"/>
                <a:cs typeface="B Nazanin" panose="00000400000000000000" pitchFamily="2" charset="-78"/>
              </a:rPr>
              <a:t>J</a:t>
            </a:r>
            <a:r>
              <a:rPr lang="en-US" sz="1800" cap="none" dirty="0">
                <a:latin typeface="Baskerville Old Face" panose="02020602080505020303" pitchFamily="18" charset="0"/>
                <a:cs typeface="B Nazanin" panose="00000400000000000000" pitchFamily="2" charset="-78"/>
              </a:rPr>
              <a:t>ava</a:t>
            </a:r>
            <a:r>
              <a:rPr lang="fa-IR" sz="1800" dirty="0">
                <a:cs typeface="B Nazanin" panose="00000400000000000000" pitchFamily="2" charset="-78"/>
              </a:rPr>
              <a:t> بنویسید که خروجی آن شکل زیر را تولید کند:</a:t>
            </a:r>
          </a:p>
          <a:p>
            <a:endParaRPr lang="fa-IR" dirty="0"/>
          </a:p>
        </p:txBody>
      </p:sp>
      <p:sp>
        <p:nvSpPr>
          <p:cNvPr id="4" name="Slide Number Placeholder 3">
            <a:extLst>
              <a:ext uri="{FF2B5EF4-FFF2-40B4-BE49-F238E27FC236}">
                <a16:creationId xmlns:a16="http://schemas.microsoft.com/office/drawing/2014/main" id="{AB502E8E-6D77-2BC1-547D-F0E5A8EFAE95}"/>
              </a:ext>
            </a:extLst>
          </p:cNvPr>
          <p:cNvSpPr>
            <a:spLocks noGrp="1"/>
          </p:cNvSpPr>
          <p:nvPr>
            <p:ph type="sldNum" sz="quarter" idx="12"/>
          </p:nvPr>
        </p:nvSpPr>
        <p:spPr/>
        <p:txBody>
          <a:bodyPr/>
          <a:lstStyle/>
          <a:p>
            <a:fld id="{21C7DF5F-4BF1-494D-A836-53F226D76E52}" type="slidenum">
              <a:rPr lang="en-US" smtClean="0"/>
              <a:t>67</a:t>
            </a:fld>
            <a:endParaRPr lang="en-US"/>
          </a:p>
        </p:txBody>
      </p:sp>
      <p:pic>
        <p:nvPicPr>
          <p:cNvPr id="5" name="Picture 4">
            <a:extLst>
              <a:ext uri="{FF2B5EF4-FFF2-40B4-BE49-F238E27FC236}">
                <a16:creationId xmlns:a16="http://schemas.microsoft.com/office/drawing/2014/main" id="{60AFBC62-E978-DE9A-D8A5-F28639FDAE0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0494" y="1745339"/>
            <a:ext cx="695506" cy="48592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36E8911-3C0C-EBBF-5302-1E9E46EE0AF3}"/>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تمرین</a:t>
            </a:r>
          </a:p>
        </p:txBody>
      </p:sp>
    </p:spTree>
    <p:extLst>
      <p:ext uri="{BB962C8B-B14F-4D97-AF65-F5344CB8AC3E}">
        <p14:creationId xmlns:p14="http://schemas.microsoft.com/office/powerpoint/2010/main" val="417992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48D68-1902-C8A9-9304-68A662073E2F}"/>
              </a:ext>
            </a:extLst>
          </p:cNvPr>
          <p:cNvSpPr>
            <a:spLocks noGrp="1"/>
          </p:cNvSpPr>
          <p:nvPr>
            <p:ph idx="1"/>
          </p:nvPr>
        </p:nvSpPr>
        <p:spPr>
          <a:xfrm>
            <a:off x="89648" y="1362635"/>
            <a:ext cx="11905128" cy="4428565"/>
          </a:xfrm>
        </p:spPr>
        <p:txBody>
          <a:bodyPr>
            <a:normAutofit lnSpcReduction="10000"/>
          </a:bodyPr>
          <a:lstStyle/>
          <a:p>
            <a:r>
              <a:rPr lang="fa-IR" sz="1800" dirty="0">
                <a:effectLst/>
                <a:latin typeface="Calibri" panose="020F0502020204030204" pitchFamily="34" charset="0"/>
                <a:ea typeface="Calibri" panose="020F0502020204030204" pitchFamily="34" charset="0"/>
                <a:cs typeface="B Nazanin" panose="00000400000000000000" pitchFamily="2" charset="-78"/>
              </a:rPr>
              <a:t>به طور کلی </a:t>
            </a:r>
            <a:r>
              <a:rPr lang="fa-IR" sz="1800" dirty="0">
                <a:effectLst/>
                <a:latin typeface="Times New Roman" panose="02020603050405020304" pitchFamily="18" charset="0"/>
                <a:ea typeface="Calibri" panose="020F0502020204030204" pitchFamily="34" charset="0"/>
                <a:cs typeface="B Nazanin" panose="00000400000000000000" pitchFamily="2" charset="-78"/>
              </a:rPr>
              <a:t>کتابخانه‌ی کلاسی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کلاس‌هایی متنوع شامل متدهایی برای کار با رشته‌ها و کاراکترها، انجام محاسبات معمول ریاضی، عملیات ورودی خروجی و ... می‌باشد. مثلا دستورهای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print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println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printf</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تاکنون استفاده نموده‌ایم نمونه‌هایی از متد می‌باشند.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عنوان مثالی دیگر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مجموعه‌ای از متدها و ثابت‌های ریاضی از پیش تعریف شده برای انجام محاسبات معمول ریاضی می‌باشد.</a:t>
            </a:r>
            <a:endParaRPr lang="fa-IR" sz="1800" dirty="0">
              <a:latin typeface="Calibri" panose="020F0502020204030204" pitchFamily="34" charset="0"/>
              <a:ea typeface="Calibri" panose="020F0502020204030204" pitchFamily="34" charset="0"/>
              <a:cs typeface="Arial" panose="020B0604020202020204" pitchFamily="34" charset="0"/>
            </a:endParaRPr>
          </a:p>
          <a:p>
            <a:endParaRPr lang="fa-IR"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این متدها خود در یک کلاس دیگر تعریف شده‌اند، لذا نمی توان صرفا با ارجاع به نامشان آن‌ها را فراخوانی نمود. </a:t>
            </a:r>
          </a:p>
          <a:p>
            <a:endParaRPr lang="fa-IR" sz="1800" dirty="0">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برای هر کلاسی که در یک برنامه</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شده باشد می‌توان متدهای ایستای کلاس را با مشخص نمودن نام کلاسی که متد در آن اعلان شده است همراه با یک علامت (.) و نام کلاس به صورت</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gn="ctr" rtl="1">
              <a:lnSpc>
                <a:spcPct val="107000"/>
              </a:lnSpc>
              <a:spcBef>
                <a:spcPts val="0"/>
              </a:spcBef>
              <a:spcAft>
                <a:spcPts val="80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(لیست پارامتری)نام متد.نام کلاس</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فراخوانی نمود.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Title 1">
            <a:extLst>
              <a:ext uri="{FF2B5EF4-FFF2-40B4-BE49-F238E27FC236}">
                <a16:creationId xmlns:a16="http://schemas.microsoft.com/office/drawing/2014/main" id="{0FAD6FA5-5D3F-C23B-2B37-686C3752CA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متدهای کتابخانه ای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5364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03563-9B20-37E5-86A9-1CEDC215E708}"/>
              </a:ext>
            </a:extLst>
          </p:cNvPr>
          <p:cNvSpPr>
            <a:spLocks noGrp="1"/>
          </p:cNvSpPr>
          <p:nvPr>
            <p:ph idx="1"/>
          </p:nvPr>
        </p:nvSpPr>
        <p:spPr>
          <a:xfrm>
            <a:off x="133351" y="537507"/>
            <a:ext cx="11718444"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بخشی از بسته‌ی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sz="1800" cap="none"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 بنابراین نیازی به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نمودن آن به منظور استفاده از متدهایش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جدول زیر برخی متدهای ریاضی متداول کتابخانه‌ی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نمایش می کشد: برای یک لیست کامل از متدهای کلاس می توانید سند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API</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مربوط به نسخه جاوای خود را بررسی نمایید.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94392A8-E245-510D-F3DC-1DE04B5CFCF1}"/>
              </a:ext>
            </a:extLst>
          </p:cNvPr>
          <p:cNvSpPr txBox="1">
            <a:spLocks/>
          </p:cNvSpPr>
          <p:nvPr/>
        </p:nvSpPr>
        <p:spPr>
          <a:xfrm>
            <a:off x="3369163" y="-130839"/>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08102300"/>
                  </p:ext>
                </p:extLst>
              </p:nvPr>
            </p:nvGraphicFramePr>
            <p:xfrm>
              <a:off x="1014952" y="1488146"/>
              <a:ext cx="9852212" cy="5369854"/>
            </p:xfrm>
            <a:graphic>
              <a:graphicData uri="http://schemas.openxmlformats.org/drawingml/2006/table">
                <a:tbl>
                  <a:tblPr rtl="1" firstRow="1" firstCol="1" bandRow="1"/>
                  <a:tblGrid>
                    <a:gridCol w="2463053">
                      <a:extLst>
                        <a:ext uri="{9D8B030D-6E8A-4147-A177-3AD203B41FA5}">
                          <a16:colId xmlns:a16="http://schemas.microsoft.com/office/drawing/2014/main" val="636808772"/>
                        </a:ext>
                      </a:extLst>
                    </a:gridCol>
                    <a:gridCol w="2463053">
                      <a:extLst>
                        <a:ext uri="{9D8B030D-6E8A-4147-A177-3AD203B41FA5}">
                          <a16:colId xmlns:a16="http://schemas.microsoft.com/office/drawing/2014/main" val="3866916175"/>
                        </a:ext>
                      </a:extLst>
                    </a:gridCol>
                    <a:gridCol w="2463053">
                      <a:extLst>
                        <a:ext uri="{9D8B030D-6E8A-4147-A177-3AD203B41FA5}">
                          <a16:colId xmlns:a16="http://schemas.microsoft.com/office/drawing/2014/main" val="1979451247"/>
                        </a:ext>
                      </a:extLst>
                    </a:gridCol>
                    <a:gridCol w="2463053">
                      <a:extLst>
                        <a:ext uri="{9D8B030D-6E8A-4147-A177-3AD203B41FA5}">
                          <a16:colId xmlns:a16="http://schemas.microsoft.com/office/drawing/2014/main" val="4073606851"/>
                        </a:ext>
                      </a:extLst>
                    </a:gridCol>
                  </a:tblGrid>
                  <a:tr h="199785">
                    <a:tc>
                      <a:txBody>
                        <a:bodyPr/>
                        <a:lstStyle/>
                        <a:p>
                          <a:pPr marL="0" marR="0" algn="ctr" rtl="1">
                            <a:lnSpc>
                              <a:spcPct val="107000"/>
                            </a:lnSpc>
                            <a:spcBef>
                              <a:spcPts val="0"/>
                            </a:spcBef>
                            <a:spcAft>
                              <a:spcPts val="0"/>
                            </a:spcAft>
                          </a:pPr>
                          <a:r>
                            <a:rPr lang="fa-IR" sz="800">
                              <a:effectLst/>
                              <a:cs typeface="B Nazanin" panose="00000400000000000000" pitchFamily="2" charset="-78"/>
                            </a:rPr>
                            <a:t>متد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نوع خروجی</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عملکرد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مثال</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sqrt(double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ریشه‌ی دوم </a:t>
                          </a:r>
                          <a:r>
                            <a:rPr lang="en-US" sz="800">
                              <a:effectLst/>
                              <a:cs typeface="B Nazanin" panose="00000400000000000000" pitchFamily="2" charset="-78"/>
                            </a:rPr>
                            <a:t>x</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Math.sqrt(900.0)</a:t>
                          </a:r>
                          <a:r>
                            <a:rPr lang="fa-IR" sz="800">
                              <a:effectLst/>
                              <a:cs typeface="B Nazanin" panose="00000400000000000000" pitchFamily="2" charset="-78"/>
                            </a:rPr>
                            <a:t> برابر </a:t>
                          </a:r>
                          <a:r>
                            <a:rPr lang="en-US" sz="800">
                              <a:effectLst/>
                              <a:cs typeface="B Nazanin" panose="00000400000000000000" pitchFamily="2" charset="-78"/>
                            </a:rPr>
                            <a:t>30.0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385059">
                    <a:tc>
                      <a:txBody>
                        <a:bodyPr/>
                        <a:lstStyle/>
                        <a:p>
                          <a:pPr marL="0" marR="0" algn="ctr" rtl="1">
                            <a:lnSpc>
                              <a:spcPct val="107000"/>
                            </a:lnSpc>
                            <a:spcBef>
                              <a:spcPts val="0"/>
                            </a:spcBef>
                            <a:spcAft>
                              <a:spcPts val="0"/>
                            </a:spcAft>
                          </a:pPr>
                          <a:r>
                            <a:rPr lang="en-US" sz="800">
                              <a:effectLst/>
                              <a:cs typeface="B Nazanin" panose="00000400000000000000" pitchFamily="2" charset="-78"/>
                            </a:rPr>
                            <a:t>exp(double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متد نمایی</a:t>
                          </a:r>
                          <a14:m>
                            <m:oMath xmlns:m="http://schemas.openxmlformats.org/officeDocument/2006/math">
                              <m:sSup>
                                <m:sSupPr>
                                  <m:ctrlPr>
                                    <a:rPr lang="en-US" sz="800" i="1">
                                      <a:effectLst/>
                                      <a:latin typeface="Cambria Math" panose="02040503050406030204" pitchFamily="18" charset="0"/>
                                    </a:rPr>
                                  </m:ctrlPr>
                                </m:sSupPr>
                                <m:e>
                                  <m:r>
                                    <a:rPr lang="en-US" sz="800">
                                      <a:effectLst/>
                                      <a:latin typeface="Cambria Math" panose="02040503050406030204" pitchFamily="18" charset="0"/>
                                    </a:rPr>
                                    <m:t>𝑒</m:t>
                                  </m:r>
                                </m:e>
                                <m:sup>
                                  <m:r>
                                    <a:rPr lang="en-US" sz="800">
                                      <a:effectLst/>
                                      <a:latin typeface="Cambria Math" panose="02040503050406030204" pitchFamily="18" charset="0"/>
                                    </a:rPr>
                                    <m:t>𝑥</m:t>
                                  </m:r>
                                </m:sup>
                              </m:sSup>
                            </m:oMath>
                          </a14:m>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Math.exp(2.0)</a:t>
                          </a:r>
                          <a:r>
                            <a:rPr lang="fa-IR" sz="800">
                              <a:effectLst/>
                              <a:cs typeface="B Nazanin" panose="00000400000000000000" pitchFamily="2" charset="-78"/>
                            </a:rPr>
                            <a:t> برابر </a:t>
                          </a:r>
                          <a:r>
                            <a:rPr lang="en-US" sz="800">
                              <a:effectLst/>
                              <a:cs typeface="B Nazanin" panose="00000400000000000000" pitchFamily="2" charset="-78"/>
                            </a:rPr>
                            <a:t>7.38905609893065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log(double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لگاریتم </a:t>
                          </a:r>
                          <a:r>
                            <a:rPr lang="en-US" sz="800" dirty="0">
                              <a:effectLst/>
                              <a:cs typeface="B Nazanin" panose="00000400000000000000" pitchFamily="2" charset="-78"/>
                            </a:rPr>
                            <a:t>x</a:t>
                          </a:r>
                          <a:r>
                            <a:rPr lang="fa-IR" sz="800" dirty="0">
                              <a:effectLst/>
                              <a:cs typeface="B Nazanin" panose="00000400000000000000" pitchFamily="2" charset="-78"/>
                            </a:rPr>
                            <a:t> در مبنای عدد نپر</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Math.log(1.0)</a:t>
                          </a:r>
                          <a:r>
                            <a:rPr lang="fa-IR" sz="800">
                              <a:effectLst/>
                              <a:cs typeface="B Nazanin" panose="00000400000000000000" pitchFamily="2" charset="-78"/>
                            </a:rPr>
                            <a:t> برابر </a:t>
                          </a:r>
                          <a:r>
                            <a:rPr lang="en-US" sz="800">
                              <a:effectLst/>
                              <a:cs typeface="B Nazanin" panose="00000400000000000000" pitchFamily="2" charset="-78"/>
                            </a:rPr>
                            <a:t>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max(double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ماکزیمم </a:t>
                          </a:r>
                          <a:r>
                            <a:rPr lang="en-US" sz="800">
                              <a:effectLst/>
                              <a:cs typeface="B Nazanin" panose="00000400000000000000" pitchFamily="2" charset="-78"/>
                            </a:rPr>
                            <a:t>x</a:t>
                          </a:r>
                          <a:r>
                            <a:rPr lang="fa-IR" sz="800">
                              <a:effectLst/>
                              <a:cs typeface="B Nazanin" panose="00000400000000000000" pitchFamily="2" charset="-78"/>
                            </a:rPr>
                            <a:t> و </a:t>
                          </a:r>
                          <a:r>
                            <a:rPr lang="en-US" sz="800">
                              <a:effectLst/>
                              <a:cs typeface="B Nazanin" panose="00000400000000000000" pitchFamily="2" charset="-78"/>
                            </a:rPr>
                            <a:t>y</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Math.max(3.56,4.72) </a:t>
                          </a:r>
                          <a:r>
                            <a:rPr lang="fa-IR" sz="800">
                              <a:effectLst/>
                              <a:cs typeface="B Nazanin" panose="00000400000000000000" pitchFamily="2" charset="-78"/>
                            </a:rPr>
                            <a:t> برابر </a:t>
                          </a:r>
                          <a:r>
                            <a:rPr lang="en-US" sz="800">
                              <a:effectLst/>
                              <a:cs typeface="B Nazanin" panose="00000400000000000000" pitchFamily="2" charset="-78"/>
                            </a:rPr>
                            <a:t>4.72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max(int a, int b)</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مقدار ماکزیمم </a:t>
                          </a:r>
                          <a:r>
                            <a:rPr lang="en-US" sz="800" dirty="0">
                              <a:effectLst/>
                              <a:cs typeface="B Nazanin" panose="00000400000000000000" pitchFamily="2" charset="-78"/>
                            </a:rPr>
                            <a:t>a</a:t>
                          </a:r>
                          <a:r>
                            <a:rPr lang="fa-IR" sz="800" dirty="0">
                              <a:effectLst/>
                              <a:cs typeface="B Nazanin" panose="00000400000000000000" pitchFamily="2" charset="-78"/>
                            </a:rPr>
                            <a:t> و </a:t>
                          </a:r>
                          <a:r>
                            <a:rPr lang="en-US" sz="800" dirty="0">
                              <a:effectLst/>
                              <a:cs typeface="B Nazanin" panose="00000400000000000000" pitchFamily="2" charset="-78"/>
                            </a:rPr>
                            <a:t>b</a:t>
                          </a:r>
                          <a:r>
                            <a:rPr lang="fa-IR" sz="800" dirty="0">
                              <a:effectLst/>
                              <a:cs typeface="B Nazanin" panose="00000400000000000000" pitchFamily="2" charset="-78"/>
                            </a:rPr>
                            <a:t> را برمی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Math.max(3,4) </a:t>
                          </a:r>
                          <a:r>
                            <a:rPr lang="fa-IR" sz="800">
                              <a:effectLst/>
                              <a:cs typeface="B Nazanin" panose="00000400000000000000" pitchFamily="2" charset="-78"/>
                            </a:rPr>
                            <a:t> برابر </a:t>
                          </a:r>
                          <a:r>
                            <a:rPr lang="en-US" sz="800">
                              <a:effectLst/>
                              <a:cs typeface="B Nazanin" panose="00000400000000000000" pitchFamily="2" charset="-78"/>
                            </a:rPr>
                            <a:t>4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min(double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مینیمم </a:t>
                          </a:r>
                          <a:r>
                            <a:rPr lang="en-US" sz="800">
                              <a:effectLst/>
                              <a:cs typeface="B Nazanin" panose="00000400000000000000" pitchFamily="2" charset="-78"/>
                            </a:rPr>
                            <a:t>x</a:t>
                          </a:r>
                          <a:r>
                            <a:rPr lang="fa-IR" sz="800">
                              <a:effectLst/>
                              <a:cs typeface="B Nazanin" panose="00000400000000000000" pitchFamily="2" charset="-78"/>
                            </a:rPr>
                            <a:t> و </a:t>
                          </a:r>
                          <a:r>
                            <a:rPr lang="en-US" sz="800">
                              <a:effectLst/>
                              <a:cs typeface="B Nazanin" panose="00000400000000000000" pitchFamily="2" charset="-78"/>
                            </a:rPr>
                            <a:t>y</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Math.max(3.0,4.0) </a:t>
                          </a:r>
                          <a:r>
                            <a:rPr lang="fa-IR" sz="800">
                              <a:effectLst/>
                              <a:cs typeface="B Nazanin" panose="00000400000000000000" pitchFamily="2" charset="-78"/>
                            </a:rPr>
                            <a:t> برابر </a:t>
                          </a:r>
                          <a:r>
                            <a:rPr lang="en-US" sz="800">
                              <a:effectLst/>
                              <a:cs typeface="B Nazanin" panose="00000400000000000000" pitchFamily="2" charset="-78"/>
                            </a:rPr>
                            <a:t>3.0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min(int a, int b)</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مینیمم </a:t>
                          </a:r>
                          <a:r>
                            <a:rPr lang="en-US" sz="800">
                              <a:effectLst/>
                              <a:cs typeface="B Nazanin" panose="00000400000000000000" pitchFamily="2" charset="-78"/>
                            </a:rPr>
                            <a:t>a</a:t>
                          </a:r>
                          <a:r>
                            <a:rPr lang="fa-IR" sz="800">
                              <a:effectLst/>
                              <a:cs typeface="B Nazanin" panose="00000400000000000000" pitchFamily="2" charset="-78"/>
                            </a:rPr>
                            <a:t> و </a:t>
                          </a:r>
                          <a:r>
                            <a:rPr lang="en-US" sz="800">
                              <a:effectLst/>
                              <a:cs typeface="B Nazanin" panose="00000400000000000000" pitchFamily="2" charset="-78"/>
                            </a:rPr>
                            <a:t>b</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Math.min(23,14) </a:t>
                          </a:r>
                          <a:r>
                            <a:rPr lang="fa-IR" sz="800">
                              <a:effectLst/>
                              <a:cs typeface="B Nazanin" panose="00000400000000000000" pitchFamily="2" charset="-78"/>
                            </a:rPr>
                            <a:t> برابر</a:t>
                          </a:r>
                          <a:r>
                            <a:rPr lang="en-US" sz="800">
                              <a:effectLst/>
                              <a:cs typeface="B Nazanin" panose="00000400000000000000" pitchFamily="2" charset="-78"/>
                            </a:rPr>
                            <a:t>14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599355">
                    <a:tc>
                      <a:txBody>
                        <a:bodyPr/>
                        <a:lstStyle/>
                        <a:p>
                          <a:pPr marL="0" marR="0" algn="ctr" rtl="1">
                            <a:lnSpc>
                              <a:spcPct val="107000"/>
                            </a:lnSpc>
                            <a:spcBef>
                              <a:spcPts val="0"/>
                            </a:spcBef>
                            <a:spcAft>
                              <a:spcPts val="0"/>
                            </a:spcAft>
                          </a:pPr>
                          <a:r>
                            <a:rPr lang="en-US" sz="800">
                              <a:effectLst/>
                              <a:cs typeface="B Nazanin" panose="00000400000000000000" pitchFamily="2" charset="-78"/>
                            </a:rPr>
                            <a:t>random()</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یک عدد تصادفی در بازه‌ی </a:t>
                          </a:r>
                          <a:r>
                            <a:rPr lang="en-US" sz="800" dirty="0">
                              <a:effectLst/>
                              <a:cs typeface="B Nazanin" panose="00000400000000000000" pitchFamily="2" charset="-78"/>
                              <a:sym typeface="Symbol" panose="05050102010706020507" pitchFamily="18" charset="2"/>
                            </a:rPr>
                            <a:t></a:t>
                          </a:r>
                          <a:r>
                            <a:rPr lang="fa-IR" sz="800" dirty="0">
                              <a:effectLst/>
                              <a:cs typeface="B Nazanin" panose="00000400000000000000" pitchFamily="2" charset="-78"/>
                            </a:rPr>
                            <a:t> تولید می‌کند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Math.random() </a:t>
                          </a:r>
                          <a:r>
                            <a:rPr lang="fa-IR" sz="800">
                              <a:effectLst/>
                              <a:cs typeface="B Nazanin" panose="00000400000000000000" pitchFamily="2" charset="-78"/>
                            </a:rPr>
                            <a:t>می‌تواند  </a:t>
                          </a:r>
                          <a:r>
                            <a:rPr lang="en-US" sz="800">
                              <a:effectLst/>
                              <a:cs typeface="B Nazanin" panose="00000400000000000000" pitchFamily="2" charset="-78"/>
                            </a:rPr>
                            <a:t>0.09606033095156585</a:t>
                          </a:r>
                          <a:r>
                            <a:rPr lang="fa-IR" sz="800">
                              <a:effectLst/>
                              <a:cs typeface="B Nazanin" panose="00000400000000000000" pitchFamily="2" charset="-78"/>
                            </a:rPr>
                            <a:t>، یا   </a:t>
                          </a:r>
                          <a:r>
                            <a:rPr lang="en-US" sz="800">
                              <a:effectLst/>
                              <a:cs typeface="B Nazanin" panose="00000400000000000000" pitchFamily="2" charset="-78"/>
                            </a:rPr>
                            <a:t>0.32857106733860353 </a:t>
                          </a:r>
                          <a:r>
                            <a:rPr lang="ar-SA" sz="800">
                              <a:effectLst/>
                              <a:cs typeface="B Nazanin" panose="00000400000000000000" pitchFamily="2" charset="-78"/>
                            </a:rPr>
                            <a:t>یا ... باشد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ceil(double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dirty="0">
                              <a:effectLst/>
                              <a:cs typeface="B Nazanin" panose="00000400000000000000" pitchFamily="2" charset="-78"/>
                            </a:rPr>
                            <a:t>x</a:t>
                          </a:r>
                          <a:r>
                            <a:rPr lang="fa-IR" sz="800" dirty="0">
                              <a:effectLst/>
                              <a:cs typeface="B Nazanin" panose="00000400000000000000" pitchFamily="2" charset="-78"/>
                            </a:rPr>
                            <a:t> را به کوچک ترین عدد صحیح بزرگ تر یا مساوی با </a:t>
                          </a:r>
                          <a:r>
                            <a:rPr lang="en-US" sz="800" dirty="0">
                              <a:effectLst/>
                              <a:cs typeface="B Nazanin" panose="00000400000000000000" pitchFamily="2" charset="-78"/>
                            </a:rPr>
                            <a:t>x</a:t>
                          </a:r>
                          <a:r>
                            <a:rPr lang="fa-IR" sz="800" dirty="0">
                              <a:effectLst/>
                              <a:cs typeface="B Nazanin" panose="00000400000000000000" pitchFamily="2" charset="-78"/>
                            </a:rPr>
                            <a:t> گرد می‌کند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Math.ceil(19.42)</a:t>
                          </a:r>
                          <a:r>
                            <a:rPr lang="fa-IR" sz="800">
                              <a:effectLst/>
                              <a:cs typeface="B Nazanin" panose="00000400000000000000" pitchFamily="2" charset="-78"/>
                            </a:rPr>
                            <a:t> برابر </a:t>
                          </a:r>
                          <a:r>
                            <a:rPr lang="en-US" sz="800">
                              <a:effectLst/>
                              <a:cs typeface="B Nazanin" panose="00000400000000000000" pitchFamily="2" charset="-78"/>
                            </a:rPr>
                            <a:t>20.0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605067159"/>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floor(double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x</a:t>
                          </a:r>
                          <a:r>
                            <a:rPr lang="fa-IR" sz="800">
                              <a:effectLst/>
                              <a:cs typeface="B Nazanin" panose="00000400000000000000" pitchFamily="2" charset="-78"/>
                            </a:rPr>
                            <a:t> را به بزرگ ترین عدد صحیحی که کوچک تر یا مساوی با </a:t>
                          </a:r>
                          <a:r>
                            <a:rPr lang="en-US" sz="800">
                              <a:effectLst/>
                              <a:cs typeface="B Nazanin" panose="00000400000000000000" pitchFamily="2" charset="-78"/>
                            </a:rPr>
                            <a:t>x</a:t>
                          </a:r>
                          <a:r>
                            <a:rPr lang="fa-IR" sz="800">
                              <a:effectLst/>
                              <a:cs typeface="B Nazanin" panose="00000400000000000000" pitchFamily="2" charset="-78"/>
                            </a:rPr>
                            <a:t> است گرد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Math.floor(-17.3)</a:t>
                          </a:r>
                          <a:r>
                            <a:rPr lang="fa-IR" sz="800">
                              <a:effectLst/>
                              <a:cs typeface="B Nazanin" panose="00000400000000000000" pitchFamily="2" charset="-78"/>
                            </a:rPr>
                            <a:t> برابر </a:t>
                          </a:r>
                          <a:r>
                            <a:rPr lang="en-US" sz="800">
                              <a:effectLst/>
                              <a:cs typeface="B Nazanin" panose="00000400000000000000" pitchFamily="2" charset="-78"/>
                            </a:rPr>
                            <a:t>-18.0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831612767"/>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pow(double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x</a:t>
                          </a:r>
                          <a:r>
                            <a:rPr lang="fa-IR" sz="800">
                              <a:effectLst/>
                              <a:cs typeface="B Nazanin" panose="00000400000000000000" pitchFamily="2" charset="-78"/>
                            </a:rPr>
                            <a:t> را به توان </a:t>
                          </a:r>
                          <a:r>
                            <a:rPr lang="en-US" sz="800">
                              <a:effectLst/>
                              <a:cs typeface="B Nazanin" panose="00000400000000000000" pitchFamily="2" charset="-78"/>
                            </a:rPr>
                            <a:t>y</a:t>
                          </a:r>
                          <a:r>
                            <a:rPr lang="fa-IR" sz="800">
                              <a:effectLst/>
                              <a:cs typeface="B Nazanin" panose="00000400000000000000" pitchFamily="2" charset="-78"/>
                            </a:rPr>
                            <a:t> می رساند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Math.pow(3.0, 5.0)</a:t>
                          </a:r>
                          <a:r>
                            <a:rPr lang="fa-IR" sz="800">
                              <a:effectLst/>
                              <a:cs typeface="B Nazanin" panose="00000400000000000000" pitchFamily="2" charset="-78"/>
                            </a:rPr>
                            <a:t> برابر </a:t>
                          </a:r>
                          <a:r>
                            <a:rPr lang="en-US" sz="800">
                              <a:effectLst/>
                              <a:cs typeface="B Nazanin" panose="00000400000000000000" pitchFamily="2" charset="-78"/>
                            </a:rPr>
                            <a:t>243.0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013670497"/>
                      </a:ext>
                    </a:extLst>
                  </a:tr>
                  <a:tr h="389740">
                    <a:tc>
                      <a:txBody>
                        <a:bodyPr/>
                        <a:lstStyle/>
                        <a:p>
                          <a:pPr marL="0" marR="0" algn="ctr" rtl="1">
                            <a:lnSpc>
                              <a:spcPct val="107000"/>
                            </a:lnSpc>
                            <a:spcBef>
                              <a:spcPts val="0"/>
                            </a:spcBef>
                            <a:spcAft>
                              <a:spcPts val="0"/>
                            </a:spcAft>
                          </a:pPr>
                          <a:r>
                            <a:rPr lang="en-US" sz="800">
                              <a:effectLst/>
                              <a:cs typeface="B Nazanin" panose="00000400000000000000" pitchFamily="2" charset="-78"/>
                            </a:rPr>
                            <a:t>toRadians(double z)</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زاویه </a:t>
                          </a:r>
                          <a:r>
                            <a:rPr lang="en-US" sz="800">
                              <a:effectLst/>
                              <a:cs typeface="B Nazanin" panose="00000400000000000000" pitchFamily="2" charset="-78"/>
                            </a:rPr>
                            <a:t>z</a:t>
                          </a:r>
                          <a:r>
                            <a:rPr lang="fa-IR" sz="800">
                              <a:effectLst/>
                              <a:cs typeface="B Nazanin" panose="00000400000000000000" pitchFamily="2" charset="-78"/>
                            </a:rPr>
                            <a:t> به درجه را تبدیل به رادیان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Math.toRadians(45.0)</a:t>
                          </a:r>
                          <a:r>
                            <a:rPr lang="fa-IR" sz="800">
                              <a:effectLst/>
                              <a:cs typeface="B Nazanin" panose="00000400000000000000" pitchFamily="2" charset="-78"/>
                            </a:rPr>
                            <a:t> برابر </a:t>
                          </a:r>
                          <a:r>
                            <a:rPr lang="en-US" sz="800">
                              <a:effectLst/>
                              <a:cs typeface="B Nazanin" panose="00000400000000000000" pitchFamily="2" charset="-78"/>
                            </a:rPr>
                            <a:t>0.7853981633974483</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19970996"/>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sin(double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سینوس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Math.sin(45.0)</a:t>
                          </a:r>
                          <a:r>
                            <a:rPr lang="fa-IR" sz="800">
                              <a:effectLst/>
                              <a:cs typeface="B Nazanin" panose="00000400000000000000" pitchFamily="2" charset="-78"/>
                            </a:rPr>
                            <a:t> برابر </a:t>
                          </a:r>
                          <a:r>
                            <a:rPr lang="en-US" sz="800">
                              <a:effectLst/>
                              <a:cs typeface="B Nazanin" panose="00000400000000000000" pitchFamily="2" charset="-78"/>
                            </a:rPr>
                            <a:t>0.7071067811865475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189287075"/>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cos(double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کسینوس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Math.cos(45.0)</a:t>
                          </a:r>
                          <a:r>
                            <a:rPr lang="fa-IR" sz="800">
                              <a:effectLst/>
                              <a:cs typeface="B Nazanin" panose="00000400000000000000" pitchFamily="2" charset="-78"/>
                            </a:rPr>
                            <a:t> برابر </a:t>
                          </a:r>
                          <a:r>
                            <a:rPr lang="en-US" sz="800">
                              <a:effectLst/>
                              <a:cs typeface="B Nazanin" panose="00000400000000000000" pitchFamily="2" charset="-78"/>
                            </a:rPr>
                            <a:t>0.7071067811865475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335032859"/>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tan(double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تانژانت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Math.tan(45.0)</a:t>
                          </a:r>
                          <a:r>
                            <a:rPr lang="fa-IR" sz="800">
                              <a:effectLst/>
                              <a:cs typeface="B Nazanin" panose="00000400000000000000" pitchFamily="2" charset="-78"/>
                            </a:rPr>
                            <a:t> برابر </a:t>
                          </a:r>
                          <a:r>
                            <a:rPr lang="en-US" sz="800">
                              <a:effectLst/>
                              <a:cs typeface="B Nazanin" panose="00000400000000000000" pitchFamily="2" charset="-78"/>
                            </a:rPr>
                            <a:t>0.9999999999999999</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355585504"/>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abs(double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قدرمطلق </a:t>
                          </a:r>
                          <a:r>
                            <a:rPr lang="en-US" sz="800">
                              <a:effectLst/>
                              <a:cs typeface="B Nazanin" panose="00000400000000000000" pitchFamily="2" charset="-78"/>
                            </a:rPr>
                            <a:t>x</a:t>
                          </a:r>
                          <a:r>
                            <a:rPr lang="fa-IR" sz="800">
                              <a:effectLst/>
                              <a:cs typeface="B Nazanin" panose="00000400000000000000" pitchFamily="2" charset="-78"/>
                            </a:rPr>
                            <a:t> را بر 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Math.abs(-4.65)</a:t>
                          </a:r>
                          <a:r>
                            <a:rPr lang="fa-IR" sz="800">
                              <a:effectLst/>
                              <a:cs typeface="B Nazanin" panose="00000400000000000000" pitchFamily="2" charset="-78"/>
                            </a:rPr>
                            <a:t> مقدار </a:t>
                          </a:r>
                          <a:r>
                            <a:rPr lang="en-US" sz="800">
                              <a:effectLst/>
                              <a:cs typeface="B Nazanin" panose="00000400000000000000" pitchFamily="2" charset="-78"/>
                            </a:rPr>
                            <a:t>4.65</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97459162"/>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abs(int a)</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قدرمطلق </a:t>
                          </a:r>
                          <a:r>
                            <a:rPr lang="en-US" sz="800" dirty="0">
                              <a:effectLst/>
                              <a:cs typeface="B Nazanin" panose="00000400000000000000" pitchFamily="2" charset="-78"/>
                            </a:rPr>
                            <a:t>a</a:t>
                          </a:r>
                          <a:r>
                            <a:rPr lang="fa-IR" sz="800" dirty="0">
                              <a:effectLst/>
                              <a:cs typeface="B Nazanin" panose="00000400000000000000" pitchFamily="2" charset="-78"/>
                            </a:rPr>
                            <a:t> را بر 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dirty="0" err="1">
                              <a:effectLst/>
                              <a:cs typeface="B Nazanin" panose="00000400000000000000" pitchFamily="2" charset="-78"/>
                            </a:rPr>
                            <a:t>Math.abs</a:t>
                          </a:r>
                          <a:r>
                            <a:rPr lang="en-US" sz="800" dirty="0">
                              <a:effectLst/>
                              <a:cs typeface="B Nazanin" panose="00000400000000000000" pitchFamily="2" charset="-78"/>
                            </a:rPr>
                            <a:t>(-465)</a:t>
                          </a:r>
                          <a:r>
                            <a:rPr lang="fa-IR" sz="800" dirty="0">
                              <a:effectLst/>
                              <a:cs typeface="B Nazanin" panose="00000400000000000000" pitchFamily="2" charset="-78"/>
                            </a:rPr>
                            <a:t> مقدار </a:t>
                          </a:r>
                          <a:r>
                            <a:rPr lang="en-US" sz="800" dirty="0">
                              <a:effectLst/>
                              <a:cs typeface="B Nazanin" panose="00000400000000000000" pitchFamily="2" charset="-78"/>
                            </a:rPr>
                            <a:t>465</a:t>
                          </a:r>
                          <a:r>
                            <a:rPr lang="fa-IR" sz="800" dirty="0">
                              <a:effectLst/>
                              <a:cs typeface="B Nazanin" panose="00000400000000000000" pitchFamily="2" charset="-78"/>
                            </a:rPr>
                            <a:t> را برمی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69803002"/>
                      </a:ext>
                    </a:extLst>
                  </a:tr>
                </a:tbl>
              </a:graphicData>
            </a:graphic>
          </p:graphicFrame>
        </mc:Choice>
        <mc:Fallback xmlns="">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08102300"/>
                  </p:ext>
                </p:extLst>
              </p:nvPr>
            </p:nvGraphicFramePr>
            <p:xfrm>
              <a:off x="1014952" y="1488146"/>
              <a:ext cx="9852212" cy="5369854"/>
            </p:xfrm>
            <a:graphic>
              <a:graphicData uri="http://schemas.openxmlformats.org/drawingml/2006/table">
                <a:tbl>
                  <a:tblPr rtl="1" firstRow="1" firstCol="1" bandRow="1"/>
                  <a:tblGrid>
                    <a:gridCol w="2463053">
                      <a:extLst>
                        <a:ext uri="{9D8B030D-6E8A-4147-A177-3AD203B41FA5}">
                          <a16:colId xmlns:a16="http://schemas.microsoft.com/office/drawing/2014/main" val="636808772"/>
                        </a:ext>
                      </a:extLst>
                    </a:gridCol>
                    <a:gridCol w="2463053">
                      <a:extLst>
                        <a:ext uri="{9D8B030D-6E8A-4147-A177-3AD203B41FA5}">
                          <a16:colId xmlns:a16="http://schemas.microsoft.com/office/drawing/2014/main" val="3866916175"/>
                        </a:ext>
                      </a:extLst>
                    </a:gridCol>
                    <a:gridCol w="2463053">
                      <a:extLst>
                        <a:ext uri="{9D8B030D-6E8A-4147-A177-3AD203B41FA5}">
                          <a16:colId xmlns:a16="http://schemas.microsoft.com/office/drawing/2014/main" val="1979451247"/>
                        </a:ext>
                      </a:extLst>
                    </a:gridCol>
                    <a:gridCol w="2463053">
                      <a:extLst>
                        <a:ext uri="{9D8B030D-6E8A-4147-A177-3AD203B41FA5}">
                          <a16:colId xmlns:a16="http://schemas.microsoft.com/office/drawing/2014/main" val="4073606851"/>
                        </a:ext>
                      </a:extLst>
                    </a:gridCol>
                  </a:tblGrid>
                  <a:tr h="199785">
                    <a:tc>
                      <a:txBody>
                        <a:bodyPr/>
                        <a:lstStyle/>
                        <a:p>
                          <a:pPr marL="0" marR="0" algn="ctr" rtl="1">
                            <a:lnSpc>
                              <a:spcPct val="107000"/>
                            </a:lnSpc>
                            <a:spcBef>
                              <a:spcPts val="0"/>
                            </a:spcBef>
                            <a:spcAft>
                              <a:spcPts val="0"/>
                            </a:spcAft>
                          </a:pPr>
                          <a:r>
                            <a:rPr lang="fa-IR" sz="800">
                              <a:effectLst/>
                              <a:cs typeface="B Nazanin" panose="00000400000000000000" pitchFamily="2" charset="-78"/>
                            </a:rPr>
                            <a:t>متد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نوع خروجی</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عملکرد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مثال</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sqrt(double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ریشه‌ی دوم </a:t>
                          </a:r>
                          <a:r>
                            <a:rPr lang="en-US" sz="800">
                              <a:effectLst/>
                              <a:cs typeface="B Nazanin" panose="00000400000000000000" pitchFamily="2" charset="-78"/>
                            </a:rPr>
                            <a:t>x</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Math.sqrt(900.0)</a:t>
                          </a:r>
                          <a:r>
                            <a:rPr lang="fa-IR" sz="800">
                              <a:effectLst/>
                              <a:cs typeface="B Nazanin" panose="00000400000000000000" pitchFamily="2" charset="-78"/>
                            </a:rPr>
                            <a:t> برابر </a:t>
                          </a:r>
                          <a:r>
                            <a:rPr lang="en-US" sz="800">
                              <a:effectLst/>
                              <a:cs typeface="B Nazanin" panose="00000400000000000000" pitchFamily="2" charset="-78"/>
                            </a:rPr>
                            <a:t>30.0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385059">
                    <a:tc>
                      <a:txBody>
                        <a:bodyPr/>
                        <a:lstStyle/>
                        <a:p>
                          <a:pPr marL="0" marR="0" algn="ctr" rtl="1">
                            <a:lnSpc>
                              <a:spcPct val="107000"/>
                            </a:lnSpc>
                            <a:spcBef>
                              <a:spcPts val="0"/>
                            </a:spcBef>
                            <a:spcAft>
                              <a:spcPts val="0"/>
                            </a:spcAft>
                          </a:pPr>
                          <a:r>
                            <a:rPr lang="en-US" sz="800">
                              <a:effectLst/>
                              <a:cs typeface="B Nazanin" panose="00000400000000000000" pitchFamily="2" charset="-78"/>
                            </a:rPr>
                            <a:t>exp(double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endParaRPr lang="fa-IR"/>
                        </a:p>
                      </a:txBody>
                      <a:tcPr marL="50445" marR="50445" marT="0" marB="0">
                        <a:blipFill>
                          <a:blip r:embed="rId2"/>
                          <a:stretch>
                            <a:fillRect l="-200495" t="-109524" r="-100495" b="-1198413"/>
                          </a:stretch>
                        </a:blipFill>
                      </a:tcPr>
                    </a:tc>
                    <a:tc>
                      <a:txBody>
                        <a:bodyPr/>
                        <a:lstStyle/>
                        <a:p>
                          <a:pPr marL="0" marR="0" algn="r" rtl="1">
                            <a:lnSpc>
                              <a:spcPct val="107000"/>
                            </a:lnSpc>
                            <a:spcBef>
                              <a:spcPts val="0"/>
                            </a:spcBef>
                            <a:spcAft>
                              <a:spcPts val="0"/>
                            </a:spcAft>
                          </a:pPr>
                          <a:r>
                            <a:rPr lang="en-US" sz="800">
                              <a:effectLst/>
                              <a:cs typeface="B Nazanin" panose="00000400000000000000" pitchFamily="2" charset="-78"/>
                            </a:rPr>
                            <a:t>Math.exp(2.0)</a:t>
                          </a:r>
                          <a:r>
                            <a:rPr lang="fa-IR" sz="800">
                              <a:effectLst/>
                              <a:cs typeface="B Nazanin" panose="00000400000000000000" pitchFamily="2" charset="-78"/>
                            </a:rPr>
                            <a:t> برابر </a:t>
                          </a:r>
                          <a:r>
                            <a:rPr lang="en-US" sz="800">
                              <a:effectLst/>
                              <a:cs typeface="B Nazanin" panose="00000400000000000000" pitchFamily="2" charset="-78"/>
                            </a:rPr>
                            <a:t>7.38905609893065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log(double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لگاریتم </a:t>
                          </a:r>
                          <a:r>
                            <a:rPr lang="en-US" sz="800" dirty="0">
                              <a:effectLst/>
                              <a:cs typeface="B Nazanin" panose="00000400000000000000" pitchFamily="2" charset="-78"/>
                            </a:rPr>
                            <a:t>x</a:t>
                          </a:r>
                          <a:r>
                            <a:rPr lang="fa-IR" sz="800" dirty="0">
                              <a:effectLst/>
                              <a:cs typeface="B Nazanin" panose="00000400000000000000" pitchFamily="2" charset="-78"/>
                            </a:rPr>
                            <a:t> در مبنای عدد نپر</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Math.log(1.0)</a:t>
                          </a:r>
                          <a:r>
                            <a:rPr lang="fa-IR" sz="800">
                              <a:effectLst/>
                              <a:cs typeface="B Nazanin" panose="00000400000000000000" pitchFamily="2" charset="-78"/>
                            </a:rPr>
                            <a:t> برابر </a:t>
                          </a:r>
                          <a:r>
                            <a:rPr lang="en-US" sz="800">
                              <a:effectLst/>
                              <a:cs typeface="B Nazanin" panose="00000400000000000000" pitchFamily="2" charset="-78"/>
                            </a:rPr>
                            <a:t>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max(double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ماکزیمم </a:t>
                          </a:r>
                          <a:r>
                            <a:rPr lang="en-US" sz="800">
                              <a:effectLst/>
                              <a:cs typeface="B Nazanin" panose="00000400000000000000" pitchFamily="2" charset="-78"/>
                            </a:rPr>
                            <a:t>x</a:t>
                          </a:r>
                          <a:r>
                            <a:rPr lang="fa-IR" sz="800">
                              <a:effectLst/>
                              <a:cs typeface="B Nazanin" panose="00000400000000000000" pitchFamily="2" charset="-78"/>
                            </a:rPr>
                            <a:t> و </a:t>
                          </a:r>
                          <a:r>
                            <a:rPr lang="en-US" sz="800">
                              <a:effectLst/>
                              <a:cs typeface="B Nazanin" panose="00000400000000000000" pitchFamily="2" charset="-78"/>
                            </a:rPr>
                            <a:t>y</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Math.max(3.56,4.72) </a:t>
                          </a:r>
                          <a:r>
                            <a:rPr lang="fa-IR" sz="800">
                              <a:effectLst/>
                              <a:cs typeface="B Nazanin" panose="00000400000000000000" pitchFamily="2" charset="-78"/>
                            </a:rPr>
                            <a:t> برابر </a:t>
                          </a:r>
                          <a:r>
                            <a:rPr lang="en-US" sz="800">
                              <a:effectLst/>
                              <a:cs typeface="B Nazanin" panose="00000400000000000000" pitchFamily="2" charset="-78"/>
                            </a:rPr>
                            <a:t>4.72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max(int a, int b)</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مقدار ماکزیمم </a:t>
                          </a:r>
                          <a:r>
                            <a:rPr lang="en-US" sz="800" dirty="0">
                              <a:effectLst/>
                              <a:cs typeface="B Nazanin" panose="00000400000000000000" pitchFamily="2" charset="-78"/>
                            </a:rPr>
                            <a:t>a</a:t>
                          </a:r>
                          <a:r>
                            <a:rPr lang="fa-IR" sz="800" dirty="0">
                              <a:effectLst/>
                              <a:cs typeface="B Nazanin" panose="00000400000000000000" pitchFamily="2" charset="-78"/>
                            </a:rPr>
                            <a:t> و </a:t>
                          </a:r>
                          <a:r>
                            <a:rPr lang="en-US" sz="800" dirty="0">
                              <a:effectLst/>
                              <a:cs typeface="B Nazanin" panose="00000400000000000000" pitchFamily="2" charset="-78"/>
                            </a:rPr>
                            <a:t>b</a:t>
                          </a:r>
                          <a:r>
                            <a:rPr lang="fa-IR" sz="800" dirty="0">
                              <a:effectLst/>
                              <a:cs typeface="B Nazanin" panose="00000400000000000000" pitchFamily="2" charset="-78"/>
                            </a:rPr>
                            <a:t> را برمی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Math.max(3,4) </a:t>
                          </a:r>
                          <a:r>
                            <a:rPr lang="fa-IR" sz="800">
                              <a:effectLst/>
                              <a:cs typeface="B Nazanin" panose="00000400000000000000" pitchFamily="2" charset="-78"/>
                            </a:rPr>
                            <a:t> برابر </a:t>
                          </a:r>
                          <a:r>
                            <a:rPr lang="en-US" sz="800">
                              <a:effectLst/>
                              <a:cs typeface="B Nazanin" panose="00000400000000000000" pitchFamily="2" charset="-78"/>
                            </a:rPr>
                            <a:t>4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min(double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مینیمم </a:t>
                          </a:r>
                          <a:r>
                            <a:rPr lang="en-US" sz="800">
                              <a:effectLst/>
                              <a:cs typeface="B Nazanin" panose="00000400000000000000" pitchFamily="2" charset="-78"/>
                            </a:rPr>
                            <a:t>x</a:t>
                          </a:r>
                          <a:r>
                            <a:rPr lang="fa-IR" sz="800">
                              <a:effectLst/>
                              <a:cs typeface="B Nazanin" panose="00000400000000000000" pitchFamily="2" charset="-78"/>
                            </a:rPr>
                            <a:t> و </a:t>
                          </a:r>
                          <a:r>
                            <a:rPr lang="en-US" sz="800">
                              <a:effectLst/>
                              <a:cs typeface="B Nazanin" panose="00000400000000000000" pitchFamily="2" charset="-78"/>
                            </a:rPr>
                            <a:t>y</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Math.max(3.0,4.0) </a:t>
                          </a:r>
                          <a:r>
                            <a:rPr lang="fa-IR" sz="800">
                              <a:effectLst/>
                              <a:cs typeface="B Nazanin" panose="00000400000000000000" pitchFamily="2" charset="-78"/>
                            </a:rPr>
                            <a:t> برابر </a:t>
                          </a:r>
                          <a:r>
                            <a:rPr lang="en-US" sz="800">
                              <a:effectLst/>
                              <a:cs typeface="B Nazanin" panose="00000400000000000000" pitchFamily="2" charset="-78"/>
                            </a:rPr>
                            <a:t>3.0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min(int a, int b)</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مقدار مینیمم </a:t>
                          </a:r>
                          <a:r>
                            <a:rPr lang="en-US" sz="800">
                              <a:effectLst/>
                              <a:cs typeface="B Nazanin" panose="00000400000000000000" pitchFamily="2" charset="-78"/>
                            </a:rPr>
                            <a:t>a</a:t>
                          </a:r>
                          <a:r>
                            <a:rPr lang="fa-IR" sz="800">
                              <a:effectLst/>
                              <a:cs typeface="B Nazanin" panose="00000400000000000000" pitchFamily="2" charset="-78"/>
                            </a:rPr>
                            <a:t> و </a:t>
                          </a:r>
                          <a:r>
                            <a:rPr lang="en-US" sz="800">
                              <a:effectLst/>
                              <a:cs typeface="B Nazanin" panose="00000400000000000000" pitchFamily="2" charset="-78"/>
                            </a:rPr>
                            <a:t>b</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Math.min(23,14) </a:t>
                          </a:r>
                          <a:r>
                            <a:rPr lang="fa-IR" sz="800">
                              <a:effectLst/>
                              <a:cs typeface="B Nazanin" panose="00000400000000000000" pitchFamily="2" charset="-78"/>
                            </a:rPr>
                            <a:t> برابر</a:t>
                          </a:r>
                          <a:r>
                            <a:rPr lang="en-US" sz="800">
                              <a:effectLst/>
                              <a:cs typeface="B Nazanin" panose="00000400000000000000" pitchFamily="2" charset="-78"/>
                            </a:rPr>
                            <a:t>14 </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599355">
                    <a:tc>
                      <a:txBody>
                        <a:bodyPr/>
                        <a:lstStyle/>
                        <a:p>
                          <a:pPr marL="0" marR="0" algn="ctr" rtl="1">
                            <a:lnSpc>
                              <a:spcPct val="107000"/>
                            </a:lnSpc>
                            <a:spcBef>
                              <a:spcPts val="0"/>
                            </a:spcBef>
                            <a:spcAft>
                              <a:spcPts val="0"/>
                            </a:spcAft>
                          </a:pPr>
                          <a:r>
                            <a:rPr lang="en-US" sz="800">
                              <a:effectLst/>
                              <a:cs typeface="B Nazanin" panose="00000400000000000000" pitchFamily="2" charset="-78"/>
                            </a:rPr>
                            <a:t>random()</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یک عدد تصادفی در بازه‌ی </a:t>
                          </a:r>
                          <a:r>
                            <a:rPr lang="en-US" sz="800" dirty="0">
                              <a:effectLst/>
                              <a:cs typeface="B Nazanin" panose="00000400000000000000" pitchFamily="2" charset="-78"/>
                              <a:sym typeface="Symbol" panose="05050102010706020507" pitchFamily="18" charset="2"/>
                            </a:rPr>
                            <a:t></a:t>
                          </a:r>
                          <a:r>
                            <a:rPr lang="fa-IR" sz="800" dirty="0">
                              <a:effectLst/>
                              <a:cs typeface="B Nazanin" panose="00000400000000000000" pitchFamily="2" charset="-78"/>
                            </a:rPr>
                            <a:t> تولید می‌کند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Math.random() </a:t>
                          </a:r>
                          <a:r>
                            <a:rPr lang="fa-IR" sz="800">
                              <a:effectLst/>
                              <a:cs typeface="B Nazanin" panose="00000400000000000000" pitchFamily="2" charset="-78"/>
                            </a:rPr>
                            <a:t>می‌تواند  </a:t>
                          </a:r>
                          <a:r>
                            <a:rPr lang="en-US" sz="800">
                              <a:effectLst/>
                              <a:cs typeface="B Nazanin" panose="00000400000000000000" pitchFamily="2" charset="-78"/>
                            </a:rPr>
                            <a:t>0.09606033095156585</a:t>
                          </a:r>
                          <a:r>
                            <a:rPr lang="fa-IR" sz="800">
                              <a:effectLst/>
                              <a:cs typeface="B Nazanin" panose="00000400000000000000" pitchFamily="2" charset="-78"/>
                            </a:rPr>
                            <a:t>، یا   </a:t>
                          </a:r>
                          <a:r>
                            <a:rPr lang="en-US" sz="800">
                              <a:effectLst/>
                              <a:cs typeface="B Nazanin" panose="00000400000000000000" pitchFamily="2" charset="-78"/>
                            </a:rPr>
                            <a:t>0.32857106733860353 </a:t>
                          </a:r>
                          <a:r>
                            <a:rPr lang="ar-SA" sz="800">
                              <a:effectLst/>
                              <a:cs typeface="B Nazanin" panose="00000400000000000000" pitchFamily="2" charset="-78"/>
                            </a:rPr>
                            <a:t>یا ... باشد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ceil(double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dirty="0">
                              <a:effectLst/>
                              <a:cs typeface="B Nazanin" panose="00000400000000000000" pitchFamily="2" charset="-78"/>
                            </a:rPr>
                            <a:t>x</a:t>
                          </a:r>
                          <a:r>
                            <a:rPr lang="fa-IR" sz="800" dirty="0">
                              <a:effectLst/>
                              <a:cs typeface="B Nazanin" panose="00000400000000000000" pitchFamily="2" charset="-78"/>
                            </a:rPr>
                            <a:t> را به کوچک ترین عدد صحیح بزرگ تر یا مساوی با </a:t>
                          </a:r>
                          <a:r>
                            <a:rPr lang="en-US" sz="800" dirty="0">
                              <a:effectLst/>
                              <a:cs typeface="B Nazanin" panose="00000400000000000000" pitchFamily="2" charset="-78"/>
                            </a:rPr>
                            <a:t>x</a:t>
                          </a:r>
                          <a:r>
                            <a:rPr lang="fa-IR" sz="800" dirty="0">
                              <a:effectLst/>
                              <a:cs typeface="B Nazanin" panose="00000400000000000000" pitchFamily="2" charset="-78"/>
                            </a:rPr>
                            <a:t> گرد می‌کند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Math.ceil(19.42)</a:t>
                          </a:r>
                          <a:r>
                            <a:rPr lang="fa-IR" sz="800">
                              <a:effectLst/>
                              <a:cs typeface="B Nazanin" panose="00000400000000000000" pitchFamily="2" charset="-78"/>
                            </a:rPr>
                            <a:t> برابر </a:t>
                          </a:r>
                          <a:r>
                            <a:rPr lang="en-US" sz="800">
                              <a:effectLst/>
                              <a:cs typeface="B Nazanin" panose="00000400000000000000" pitchFamily="2" charset="-78"/>
                            </a:rPr>
                            <a:t>20.0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605067159"/>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floor(double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x</a:t>
                          </a:r>
                          <a:r>
                            <a:rPr lang="fa-IR" sz="800">
                              <a:effectLst/>
                              <a:cs typeface="B Nazanin" panose="00000400000000000000" pitchFamily="2" charset="-78"/>
                            </a:rPr>
                            <a:t> را به بزرگ ترین عدد صحیحی که کوچک تر یا مساوی با </a:t>
                          </a:r>
                          <a:r>
                            <a:rPr lang="en-US" sz="800">
                              <a:effectLst/>
                              <a:cs typeface="B Nazanin" panose="00000400000000000000" pitchFamily="2" charset="-78"/>
                            </a:rPr>
                            <a:t>x</a:t>
                          </a:r>
                          <a:r>
                            <a:rPr lang="fa-IR" sz="800">
                              <a:effectLst/>
                              <a:cs typeface="B Nazanin" panose="00000400000000000000" pitchFamily="2" charset="-78"/>
                            </a:rPr>
                            <a:t> است گرد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Math.floor(-17.3)</a:t>
                          </a:r>
                          <a:r>
                            <a:rPr lang="fa-IR" sz="800">
                              <a:effectLst/>
                              <a:cs typeface="B Nazanin" panose="00000400000000000000" pitchFamily="2" charset="-78"/>
                            </a:rPr>
                            <a:t> برابر </a:t>
                          </a:r>
                          <a:r>
                            <a:rPr lang="en-US" sz="800">
                              <a:effectLst/>
                              <a:cs typeface="B Nazanin" panose="00000400000000000000" pitchFamily="2" charset="-78"/>
                            </a:rPr>
                            <a:t>-18.0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831612767"/>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pow(double x, double y)</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x</a:t>
                          </a:r>
                          <a:r>
                            <a:rPr lang="fa-IR" sz="800">
                              <a:effectLst/>
                              <a:cs typeface="B Nazanin" panose="00000400000000000000" pitchFamily="2" charset="-78"/>
                            </a:rPr>
                            <a:t> را به توان </a:t>
                          </a:r>
                          <a:r>
                            <a:rPr lang="en-US" sz="800">
                              <a:effectLst/>
                              <a:cs typeface="B Nazanin" panose="00000400000000000000" pitchFamily="2" charset="-78"/>
                            </a:rPr>
                            <a:t>y</a:t>
                          </a:r>
                          <a:r>
                            <a:rPr lang="fa-IR" sz="800">
                              <a:effectLst/>
                              <a:cs typeface="B Nazanin" panose="00000400000000000000" pitchFamily="2" charset="-78"/>
                            </a:rPr>
                            <a:t> می رساند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Math.pow(3.0, 5.0)</a:t>
                          </a:r>
                          <a:r>
                            <a:rPr lang="fa-IR" sz="800">
                              <a:effectLst/>
                              <a:cs typeface="B Nazanin" panose="00000400000000000000" pitchFamily="2" charset="-78"/>
                            </a:rPr>
                            <a:t> برابر </a:t>
                          </a:r>
                          <a:r>
                            <a:rPr lang="en-US" sz="800">
                              <a:effectLst/>
                              <a:cs typeface="B Nazanin" panose="00000400000000000000" pitchFamily="2" charset="-78"/>
                            </a:rPr>
                            <a:t>243.0</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013670497"/>
                      </a:ext>
                    </a:extLst>
                  </a:tr>
                  <a:tr h="389740">
                    <a:tc>
                      <a:txBody>
                        <a:bodyPr/>
                        <a:lstStyle/>
                        <a:p>
                          <a:pPr marL="0" marR="0" algn="ctr" rtl="1">
                            <a:lnSpc>
                              <a:spcPct val="107000"/>
                            </a:lnSpc>
                            <a:spcBef>
                              <a:spcPts val="0"/>
                            </a:spcBef>
                            <a:spcAft>
                              <a:spcPts val="0"/>
                            </a:spcAft>
                          </a:pPr>
                          <a:r>
                            <a:rPr lang="en-US" sz="800">
                              <a:effectLst/>
                              <a:cs typeface="B Nazanin" panose="00000400000000000000" pitchFamily="2" charset="-78"/>
                            </a:rPr>
                            <a:t>toRadians(double z)</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زاویه </a:t>
                          </a:r>
                          <a:r>
                            <a:rPr lang="en-US" sz="800">
                              <a:effectLst/>
                              <a:cs typeface="B Nazanin" panose="00000400000000000000" pitchFamily="2" charset="-78"/>
                            </a:rPr>
                            <a:t>z</a:t>
                          </a:r>
                          <a:r>
                            <a:rPr lang="fa-IR" sz="800">
                              <a:effectLst/>
                              <a:cs typeface="B Nazanin" panose="00000400000000000000" pitchFamily="2" charset="-78"/>
                            </a:rPr>
                            <a:t> به درجه را تبدیل به رادیان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Math.toRadians(45.0)</a:t>
                          </a:r>
                          <a:r>
                            <a:rPr lang="fa-IR" sz="800">
                              <a:effectLst/>
                              <a:cs typeface="B Nazanin" panose="00000400000000000000" pitchFamily="2" charset="-78"/>
                            </a:rPr>
                            <a:t> برابر </a:t>
                          </a:r>
                          <a:r>
                            <a:rPr lang="en-US" sz="800">
                              <a:effectLst/>
                              <a:cs typeface="B Nazanin" panose="00000400000000000000" pitchFamily="2" charset="-78"/>
                            </a:rPr>
                            <a:t>0.7853981633974483</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19970996"/>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sin(double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سینوس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Math.sin(45.0)</a:t>
                          </a:r>
                          <a:r>
                            <a:rPr lang="fa-IR" sz="800">
                              <a:effectLst/>
                              <a:cs typeface="B Nazanin" panose="00000400000000000000" pitchFamily="2" charset="-78"/>
                            </a:rPr>
                            <a:t> برابر </a:t>
                          </a:r>
                          <a:r>
                            <a:rPr lang="en-US" sz="800">
                              <a:effectLst/>
                              <a:cs typeface="B Nazanin" panose="00000400000000000000" pitchFamily="2" charset="-78"/>
                            </a:rPr>
                            <a:t>0.7071067811865475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189287075"/>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cos(double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کسینوس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Math.cos(45.0)</a:t>
                          </a:r>
                          <a:r>
                            <a:rPr lang="fa-IR" sz="800">
                              <a:effectLst/>
                              <a:cs typeface="B Nazanin" panose="00000400000000000000" pitchFamily="2" charset="-78"/>
                            </a:rPr>
                            <a:t> برابر </a:t>
                          </a:r>
                          <a:r>
                            <a:rPr lang="en-US" sz="800">
                              <a:effectLst/>
                              <a:cs typeface="B Nazanin" panose="00000400000000000000" pitchFamily="2" charset="-78"/>
                            </a:rPr>
                            <a:t>0.7071067811865475</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335032859"/>
                      </a:ext>
                    </a:extLst>
                  </a:tr>
                  <a:tr h="399570">
                    <a:tc>
                      <a:txBody>
                        <a:bodyPr/>
                        <a:lstStyle/>
                        <a:p>
                          <a:pPr marL="0" marR="0" algn="ctr" rtl="1">
                            <a:lnSpc>
                              <a:spcPct val="107000"/>
                            </a:lnSpc>
                            <a:spcBef>
                              <a:spcPts val="0"/>
                            </a:spcBef>
                            <a:spcAft>
                              <a:spcPts val="0"/>
                            </a:spcAft>
                          </a:pPr>
                          <a:r>
                            <a:rPr lang="en-US" sz="800">
                              <a:effectLst/>
                              <a:cs typeface="B Nazanin" panose="00000400000000000000" pitchFamily="2" charset="-78"/>
                            </a:rPr>
                            <a:t>tan(double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تانژانت </a:t>
                          </a:r>
                          <a:r>
                            <a:rPr lang="en-US" sz="800">
                              <a:effectLst/>
                              <a:cs typeface="B Nazanin" panose="00000400000000000000" pitchFamily="2" charset="-78"/>
                            </a:rPr>
                            <a:t>x</a:t>
                          </a:r>
                          <a:r>
                            <a:rPr lang="fa-IR" sz="800">
                              <a:effectLst/>
                              <a:cs typeface="B Nazanin" panose="00000400000000000000" pitchFamily="2" charset="-78"/>
                            </a:rPr>
                            <a:t> که بر حسب رادیان وارد شده است را محاسبه می‌کند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Math.tan(45.0)</a:t>
                          </a:r>
                          <a:r>
                            <a:rPr lang="fa-IR" sz="800">
                              <a:effectLst/>
                              <a:cs typeface="B Nazanin" panose="00000400000000000000" pitchFamily="2" charset="-78"/>
                            </a:rPr>
                            <a:t> برابر </a:t>
                          </a:r>
                          <a:r>
                            <a:rPr lang="en-US" sz="800">
                              <a:effectLst/>
                              <a:cs typeface="B Nazanin" panose="00000400000000000000" pitchFamily="2" charset="-78"/>
                            </a:rPr>
                            <a:t>0.9999999999999999</a:t>
                          </a:r>
                          <a:r>
                            <a:rPr lang="fa-IR" sz="800">
                              <a:effectLst/>
                              <a:cs typeface="B Nazanin" panose="00000400000000000000" pitchFamily="2" charset="-78"/>
                            </a:rPr>
                            <a:t> است</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355585504"/>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abs(double x)</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double</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a:effectLst/>
                              <a:cs typeface="B Nazanin" panose="00000400000000000000" pitchFamily="2" charset="-78"/>
                            </a:rPr>
                            <a:t>قدرمطلق </a:t>
                          </a:r>
                          <a:r>
                            <a:rPr lang="en-US" sz="800">
                              <a:effectLst/>
                              <a:cs typeface="B Nazanin" panose="00000400000000000000" pitchFamily="2" charset="-78"/>
                            </a:rPr>
                            <a:t>x</a:t>
                          </a:r>
                          <a:r>
                            <a:rPr lang="fa-IR" sz="800">
                              <a:effectLst/>
                              <a:cs typeface="B Nazanin" panose="00000400000000000000" pitchFamily="2" charset="-78"/>
                            </a:rPr>
                            <a:t> را بر 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a:effectLst/>
                              <a:cs typeface="B Nazanin" panose="00000400000000000000" pitchFamily="2" charset="-78"/>
                            </a:rPr>
                            <a:t>Math.abs(-4.65)</a:t>
                          </a:r>
                          <a:r>
                            <a:rPr lang="fa-IR" sz="800">
                              <a:effectLst/>
                              <a:cs typeface="B Nazanin" panose="00000400000000000000" pitchFamily="2" charset="-78"/>
                            </a:rPr>
                            <a:t> مقدار </a:t>
                          </a:r>
                          <a:r>
                            <a:rPr lang="en-US" sz="800">
                              <a:effectLst/>
                              <a:cs typeface="B Nazanin" panose="00000400000000000000" pitchFamily="2" charset="-78"/>
                            </a:rPr>
                            <a:t>4.65</a:t>
                          </a:r>
                          <a:r>
                            <a:rPr lang="fa-IR" sz="800">
                              <a:effectLst/>
                              <a:cs typeface="B Nazanin" panose="00000400000000000000" pitchFamily="2" charset="-78"/>
                            </a:rPr>
                            <a:t> را برمی گرداند.</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97459162"/>
                      </a:ext>
                    </a:extLst>
                  </a:tr>
                  <a:tr h="199785">
                    <a:tc>
                      <a:txBody>
                        <a:bodyPr/>
                        <a:lstStyle/>
                        <a:p>
                          <a:pPr marL="0" marR="0" algn="ctr" rtl="1">
                            <a:lnSpc>
                              <a:spcPct val="107000"/>
                            </a:lnSpc>
                            <a:spcBef>
                              <a:spcPts val="0"/>
                            </a:spcBef>
                            <a:spcAft>
                              <a:spcPts val="0"/>
                            </a:spcAft>
                          </a:pPr>
                          <a:r>
                            <a:rPr lang="en-US" sz="800">
                              <a:effectLst/>
                              <a:cs typeface="B Nazanin" panose="00000400000000000000" pitchFamily="2" charset="-78"/>
                            </a:rPr>
                            <a:t>abs(int a)</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en-US" sz="800">
                              <a:effectLst/>
                              <a:cs typeface="B Nazanin" panose="00000400000000000000" pitchFamily="2" charset="-78"/>
                            </a:rPr>
                            <a:t>int</a:t>
                          </a:r>
                          <a:endParaRPr lang="en-US" sz="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800" dirty="0">
                              <a:effectLst/>
                              <a:cs typeface="B Nazanin" panose="00000400000000000000" pitchFamily="2" charset="-78"/>
                            </a:rPr>
                            <a:t>قدرمطلق </a:t>
                          </a:r>
                          <a:r>
                            <a:rPr lang="en-US" sz="800" dirty="0">
                              <a:effectLst/>
                              <a:cs typeface="B Nazanin" panose="00000400000000000000" pitchFamily="2" charset="-78"/>
                            </a:rPr>
                            <a:t>a</a:t>
                          </a:r>
                          <a:r>
                            <a:rPr lang="fa-IR" sz="800" dirty="0">
                              <a:effectLst/>
                              <a:cs typeface="B Nazanin" panose="00000400000000000000" pitchFamily="2" charset="-78"/>
                            </a:rPr>
                            <a:t> را بر 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800" dirty="0" err="1">
                              <a:effectLst/>
                              <a:cs typeface="B Nazanin" panose="00000400000000000000" pitchFamily="2" charset="-78"/>
                            </a:rPr>
                            <a:t>Math.abs</a:t>
                          </a:r>
                          <a:r>
                            <a:rPr lang="en-US" sz="800" dirty="0">
                              <a:effectLst/>
                              <a:cs typeface="B Nazanin" panose="00000400000000000000" pitchFamily="2" charset="-78"/>
                            </a:rPr>
                            <a:t>(-465)</a:t>
                          </a:r>
                          <a:r>
                            <a:rPr lang="fa-IR" sz="800" dirty="0">
                              <a:effectLst/>
                              <a:cs typeface="B Nazanin" panose="00000400000000000000" pitchFamily="2" charset="-78"/>
                            </a:rPr>
                            <a:t> مقدار </a:t>
                          </a:r>
                          <a:r>
                            <a:rPr lang="en-US" sz="800" dirty="0">
                              <a:effectLst/>
                              <a:cs typeface="B Nazanin" panose="00000400000000000000" pitchFamily="2" charset="-78"/>
                            </a:rPr>
                            <a:t>465</a:t>
                          </a:r>
                          <a:r>
                            <a:rPr lang="fa-IR" sz="800" dirty="0">
                              <a:effectLst/>
                              <a:cs typeface="B Nazanin" panose="00000400000000000000" pitchFamily="2" charset="-78"/>
                            </a:rPr>
                            <a:t> را برمی گرداند.</a:t>
                          </a:r>
                          <a:endParaRPr lang="en-US" sz="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69803002"/>
                      </a:ext>
                    </a:extLst>
                  </a:tr>
                </a:tbl>
              </a:graphicData>
            </a:graphic>
          </p:graphicFrame>
        </mc:Fallback>
      </mc:AlternateContent>
    </p:spTree>
    <p:extLst>
      <p:ext uri="{BB962C8B-B14F-4D97-AF65-F5344CB8AC3E}">
        <p14:creationId xmlns:p14="http://schemas.microsoft.com/office/powerpoint/2010/main" val="292767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83C4-D65A-3697-5300-07652A6A1ED9}"/>
              </a:ext>
            </a:extLst>
          </p:cNvPr>
          <p:cNvSpPr>
            <a:spLocks noGrp="1"/>
          </p:cNvSpPr>
          <p:nvPr>
            <p:ph type="title"/>
          </p:nvPr>
        </p:nvSpPr>
        <p:spPr>
          <a:xfrm>
            <a:off x="2500913" y="343030"/>
            <a:ext cx="7190173" cy="863547"/>
          </a:xfrm>
        </p:spPr>
        <p:txBody>
          <a:bodyPr>
            <a:noAutofit/>
          </a:bodyPr>
          <a:lstStyle/>
          <a:p>
            <a:pPr algn="ctr" rtl="1"/>
            <a:r>
              <a:rPr lang="fa-IR" dirty="0">
                <a:solidFill>
                  <a:srgbClr val="00B0F0"/>
                </a:solidFill>
                <a:cs typeface="2  Titr" panose="00000700000000000000" pitchFamily="2" charset="-78"/>
              </a:rPr>
              <a:t>تمجیدهای دیگران از کتاب پیش‌به‌سوی جاوا</a:t>
            </a:r>
            <a:endParaRPr lang="en-US" dirty="0">
              <a:solidFill>
                <a:srgbClr val="00B0F0"/>
              </a:solidFill>
              <a:cs typeface="2  Titr" panose="00000700000000000000" pitchFamily="2" charset="-78"/>
            </a:endParaRPr>
          </a:p>
        </p:txBody>
      </p:sp>
      <p:sp>
        <p:nvSpPr>
          <p:cNvPr id="3" name="Content Placeholder 2">
            <a:extLst>
              <a:ext uri="{FF2B5EF4-FFF2-40B4-BE49-F238E27FC236}">
                <a16:creationId xmlns:a16="http://schemas.microsoft.com/office/drawing/2014/main" id="{C8A445C8-8DDD-DC04-E2DE-6FA4436F12B3}"/>
              </a:ext>
            </a:extLst>
          </p:cNvPr>
          <p:cNvSpPr>
            <a:spLocks noGrp="1"/>
          </p:cNvSpPr>
          <p:nvPr>
            <p:ph idx="1"/>
          </p:nvPr>
        </p:nvSpPr>
        <p:spPr>
          <a:xfrm>
            <a:off x="346229" y="1206577"/>
            <a:ext cx="11585359" cy="4859260"/>
          </a:xfrm>
        </p:spPr>
        <p:txBody>
          <a:bodyPr>
            <a:noAutofit/>
          </a:bodyPr>
          <a:lstStyle/>
          <a:p>
            <a:pPr algn="just" rtl="1">
              <a:spcBef>
                <a:spcPts val="10"/>
              </a:spcBef>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«چه کتاب جالب و عجیبی! من سال‌های زیادیست که جاوا را تدریس کرده‌ام و صادقانه می‌توانم بگویم این جذاب‌ترین منبعیست که تاکنون برای یادگیری برنامه‌نویسی دیده‌ام. این کتاب مرا ترغیب می کند بخواهم کاملا دوباره جاوا را یاد بگیرم!»</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a:t>
            </a:r>
            <a:r>
              <a:rPr lang="en-US" sz="1800" b="1" cap="none" dirty="0">
                <a:effectLst/>
                <a:latin typeface="Times New Roman" panose="02020603050405020304" pitchFamily="18" charset="0"/>
                <a:ea typeface="Times New Roman" panose="02020603050405020304" pitchFamily="18" charset="0"/>
                <a:cs typeface="B Nazanin" panose="00000400000000000000" pitchFamily="2" charset="-78"/>
              </a:rPr>
              <a:t>ngie</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J</a:t>
            </a:r>
            <a:r>
              <a:rPr lang="en-US" sz="1800" b="1" cap="none" dirty="0">
                <a:effectLst/>
                <a:latin typeface="Times New Roman" panose="02020603050405020304" pitchFamily="18" charset="0"/>
                <a:ea typeface="Times New Roman" panose="02020603050405020304" pitchFamily="18" charset="0"/>
                <a:cs typeface="B Nazanin" panose="00000400000000000000" pitchFamily="2" charset="-78"/>
              </a:rPr>
              <a:t>ones</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b="1" dirty="0">
                <a:effectLst/>
                <a:latin typeface="Baskerville-Bold"/>
                <a:ea typeface="Times New Roman" panose="02020603050405020304" pitchFamily="18" charset="0"/>
                <a:cs typeface="B Nazanin" panose="00000400000000000000" pitchFamily="2" charset="-78"/>
              </a:rPr>
              <a:t>—</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 عضو کمیته‌ی </a:t>
            </a:r>
            <a:r>
              <a:rPr lang="en-US" sz="1800" b="1" dirty="0">
                <a:effectLst/>
                <a:latin typeface="Baskerville-Bold"/>
                <a:ea typeface="Times New Roman" panose="02020603050405020304" pitchFamily="18" charset="0"/>
                <a:cs typeface="B Nazanin" panose="00000400000000000000" pitchFamily="2" charset="-78"/>
              </a:rPr>
              <a:t>J</a:t>
            </a:r>
            <a:r>
              <a:rPr lang="en-US" sz="1800" b="1" cap="none" dirty="0">
                <a:effectLst/>
                <a:latin typeface="Baskerville-Bold"/>
                <a:ea typeface="Times New Roman" panose="02020603050405020304" pitchFamily="18" charset="0"/>
                <a:cs typeface="B Nazanin" panose="00000400000000000000" pitchFamily="2" charset="-78"/>
              </a:rPr>
              <a:t>ava</a:t>
            </a:r>
            <a:r>
              <a:rPr lang="en-US" sz="1800" b="1" dirty="0">
                <a:effectLst/>
                <a:latin typeface="Baskerville-Bold"/>
                <a:ea typeface="Times New Roman" panose="02020603050405020304" pitchFamily="18" charset="0"/>
                <a:cs typeface="B Nazanin" panose="00000400000000000000" pitchFamily="2" charset="-78"/>
              </a:rPr>
              <a:t> C</a:t>
            </a:r>
            <a:r>
              <a:rPr lang="en-US" sz="1800" b="1" cap="none" dirty="0">
                <a:effectLst/>
                <a:latin typeface="Baskerville-Bold"/>
                <a:ea typeface="Times New Roman" panose="02020603050405020304" pitchFamily="18" charset="0"/>
                <a:cs typeface="B Nazanin" panose="00000400000000000000" pitchFamily="2" charset="-78"/>
              </a:rPr>
              <a:t>hampion</a:t>
            </a:r>
            <a:r>
              <a:rPr lang="en-US" sz="1800" b="1" dirty="0">
                <a:effectLst/>
                <a:latin typeface="B Nazanin" panose="00000400000000000000" pitchFamily="2" charset="-78"/>
                <a:ea typeface="Times New Roman" panose="02020603050405020304" pitchFamily="18" charset="0"/>
              </a:rPr>
              <a:t> </a:t>
            </a:r>
            <a:r>
              <a:rPr lang="fa-IR" sz="1800" b="1" dirty="0">
                <a:effectLst/>
                <a:latin typeface="B Nazanin" panose="00000400000000000000" pitchFamily="2" charset="-78"/>
                <a:ea typeface="Times New Roman" panose="02020603050405020304" pitchFamily="18" charset="0"/>
              </a:rPr>
              <a:t> </a:t>
            </a:r>
            <a:r>
              <a:rPr lang="fa-IR" sz="1800" b="1" dirty="0">
                <a:effectLst/>
                <a:latin typeface="Baskerville-Bold"/>
                <a:ea typeface="Times New Roman" panose="02020603050405020304" pitchFamily="18"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2  Karim" panose="00000400000000000000" pitchFamily="2" charset="-78"/>
              </a:rPr>
              <a:t>گروهی از متخصصین حرفه‌ای جاوا هستند که تحت حمایت شرکت </a:t>
            </a:r>
            <a:r>
              <a:rPr lang="en-US" sz="1800" dirty="0">
                <a:effectLst/>
                <a:latin typeface="Times New Roman" panose="02020603050405020304" pitchFamily="18" charset="0"/>
                <a:ea typeface="Calibri" panose="020F0502020204030204" pitchFamily="34" charset="0"/>
                <a:cs typeface="2  Karim" panose="00000400000000000000" pitchFamily="2" charset="-78"/>
              </a:rPr>
              <a:t>O</a:t>
            </a:r>
            <a:r>
              <a:rPr lang="en-US" sz="1800" cap="none" dirty="0">
                <a:effectLst/>
                <a:latin typeface="Times New Roman" panose="02020603050405020304" pitchFamily="18" charset="0"/>
                <a:ea typeface="Calibri" panose="020F0502020204030204" pitchFamily="34" charset="0"/>
                <a:cs typeface="2  Karim" panose="00000400000000000000" pitchFamily="2" charset="-78"/>
              </a:rPr>
              <a:t>racle</a:t>
            </a:r>
            <a:r>
              <a:rPr lang="fa-IR" sz="1800" dirty="0">
                <a:effectLst/>
                <a:latin typeface="Calibri" panose="020F0502020204030204" pitchFamily="34" charset="0"/>
                <a:ea typeface="Calibri" panose="020F0502020204030204" pitchFamily="34" charset="0"/>
                <a:cs typeface="2  Karim" panose="00000400000000000000" pitchFamily="2" charset="-78"/>
              </a:rPr>
              <a:t> فعالیت می‌کنند.</a:t>
            </a:r>
            <a:r>
              <a:rPr lang="fa-IR" sz="1800" b="1" dirty="0">
                <a:effectLst/>
                <a:latin typeface="Baskerville-Bold"/>
                <a:ea typeface="Times New Roman" panose="02020603050405020304" pitchFamily="18" charset="0"/>
                <a:cs typeface="B Nazanin" panose="00000400000000000000" pitchFamily="2" charset="-78"/>
              </a:rPr>
              <a:t>)</a:t>
            </a: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buFont typeface="Wingdings" panose="05000000000000000000" pitchFamily="2" charset="2"/>
              <a:buChar char="§"/>
            </a:pPr>
            <a:endParaRPr lang="fa-IR" sz="1800" i="1" dirty="0">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«چقدر دلم می‌خواست وقتی داشتم جاوا را فرا می‌گرفتم این کتاب را داشتم! خواندنش چنان سرگرم‌کننده است که شخص فراموش می کند یک کتاب آموزش جدی جاواست. ویرایش سومش گام بزرگی رو به جلوست، این ویرایش همه‌ی چیزهایی که یک برنامه نویس جاوا باید در سال 2022 به بعد بداند تا در زبان جاوا متبحر شود را پوشش می‌دهد. گرچه برای من بهترین‌های کتاب تصاویر هستند که باعث شد چندین بار پیش خودم بخندم. احسنت فراوان به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K</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athy</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B</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ert</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 و </a:t>
            </a:r>
            <a:r>
              <a:rPr lang="en-US" sz="1800" i="1" dirty="0">
                <a:effectLst/>
                <a:latin typeface="Baskerville Old Face" panose="02020602080505020303" pitchFamily="18" charset="0"/>
                <a:ea typeface="Times New Roman" panose="02020603050405020304" pitchFamily="18" charset="0"/>
                <a:cs typeface="B Nazanin" panose="00000400000000000000" pitchFamily="2" charset="-78"/>
              </a:rPr>
              <a:t>T</a:t>
            </a:r>
            <a:r>
              <a:rPr lang="en-US" sz="1800" i="1" cap="none" dirty="0">
                <a:effectLst/>
                <a:latin typeface="Baskerville Old Face" panose="02020602080505020303" pitchFamily="18" charset="0"/>
                <a:ea typeface="Times New Roman" panose="02020603050405020304" pitchFamily="18" charset="0"/>
                <a:cs typeface="B Nazanin" panose="00000400000000000000" pitchFamily="2" charset="-78"/>
              </a:rPr>
              <a:t>risha</a:t>
            </a:r>
            <a:r>
              <a:rPr lang="ar-SA" sz="1800" i="1" dirty="0">
                <a:effectLst/>
                <a:latin typeface="Baskerville" panose="02020400000000000000" pitchFamily="18" charset="0"/>
                <a:ea typeface="Times New Roman" panose="02020603050405020304" pitchFamily="18" charset="0"/>
                <a:cs typeface="B Nazanin" panose="00000400000000000000" pitchFamily="2" charset="-78"/>
              </a:rPr>
              <a:t>، </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مؤلفین قهرمان جاوا!»</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B Nazanin" panose="00000400000000000000" pitchFamily="2" charset="-78"/>
                <a:ea typeface="Times New Roman" panose="02020603050405020304" pitchFamily="18" charset="0"/>
              </a:rPr>
              <a:t> </a:t>
            </a:r>
            <a:r>
              <a:rPr lang="fa-IR" sz="1800" b="1"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دکتر </a:t>
            </a:r>
            <a:r>
              <a:rPr lang="en-US" sz="1800" b="1" dirty="0">
                <a:solidFill>
                  <a:srgbClr val="000000"/>
                </a:solidFill>
                <a:effectLst/>
                <a:latin typeface="Baskerville-Bold"/>
                <a:ea typeface="Times New Roman" panose="02020603050405020304" pitchFamily="18" charset="0"/>
                <a:cs typeface="B Nazanin" panose="00000400000000000000" pitchFamily="2" charset="-78"/>
              </a:rPr>
              <a:t>H</a:t>
            </a:r>
            <a:r>
              <a:rPr lang="en-US" sz="1800" b="1" cap="none" dirty="0">
                <a:solidFill>
                  <a:srgbClr val="000000"/>
                </a:solidFill>
                <a:effectLst/>
                <a:latin typeface="Baskerville-Bold"/>
                <a:ea typeface="Times New Roman" panose="02020603050405020304" pitchFamily="18" charset="0"/>
                <a:cs typeface="B Nazanin" panose="00000400000000000000" pitchFamily="2" charset="-78"/>
              </a:rPr>
              <a:t>einz</a:t>
            </a:r>
            <a:r>
              <a:rPr lang="en-US" sz="1800" b="1" dirty="0">
                <a:solidFill>
                  <a:srgbClr val="000000"/>
                </a:solidFill>
                <a:effectLst/>
                <a:latin typeface="Baskerville-Bold"/>
                <a:ea typeface="Times New Roman" panose="02020603050405020304" pitchFamily="18" charset="0"/>
                <a:cs typeface="B Nazanin" panose="00000400000000000000" pitchFamily="2" charset="-78"/>
              </a:rPr>
              <a:t> M. </a:t>
            </a:r>
            <a:r>
              <a:rPr lang="en-US" sz="1800" b="1" dirty="0" err="1">
                <a:solidFill>
                  <a:srgbClr val="000000"/>
                </a:solidFill>
                <a:effectLst/>
                <a:latin typeface="Baskerville-Bold"/>
                <a:ea typeface="Times New Roman" panose="02020603050405020304" pitchFamily="18" charset="0"/>
                <a:cs typeface="B Nazanin" panose="00000400000000000000" pitchFamily="2" charset="-78"/>
              </a:rPr>
              <a:t>K</a:t>
            </a:r>
            <a:r>
              <a:rPr lang="en-US" sz="1800" b="1" cap="none" dirty="0" err="1">
                <a:solidFill>
                  <a:srgbClr val="000000"/>
                </a:solidFill>
                <a:effectLst/>
                <a:latin typeface="Baskerville-Bold"/>
                <a:ea typeface="Times New Roman" panose="02020603050405020304" pitchFamily="18" charset="0"/>
                <a:cs typeface="B Nazanin" panose="00000400000000000000" pitchFamily="2" charset="-78"/>
              </a:rPr>
              <a:t>abutz</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ar-SA" sz="1800" b="1" i="1" dirty="0">
                <a:solidFill>
                  <a:srgbClr val="000000"/>
                </a:solidFill>
                <a:effectLst/>
                <a:latin typeface="Baskerville-Bold"/>
                <a:ea typeface="Times New Roman" panose="02020603050405020304" pitchFamily="18" charset="0"/>
                <a:cs typeface="B Nazanin" panose="00000400000000000000" pitchFamily="2" charset="-78"/>
              </a:rPr>
              <a:t>روزنامه‌ی</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ar-SA" sz="1800" b="1" i="1" dirty="0">
                <a:solidFill>
                  <a:srgbClr val="000000"/>
                </a:solidFill>
                <a:effectLst/>
                <a:latin typeface="Baskerville-Bold"/>
                <a:ea typeface="Times New Roman" panose="02020603050405020304" pitchFamily="18" charset="0"/>
                <a:cs typeface="B Nazanin" panose="00000400000000000000" pitchFamily="2" charset="-78"/>
              </a:rPr>
              <a:t>متخصصین جاوا</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 </a:t>
            </a:r>
            <a:r>
              <a:rPr lang="en-US" sz="1800" b="1" u="sng" cap="none" dirty="0">
                <a:solidFill>
                  <a:srgbClr val="000000"/>
                </a:solidFill>
                <a:effectLst/>
                <a:latin typeface="Baskerville-Bold"/>
                <a:ea typeface="Times New Roman" panose="02020603050405020304" pitchFamily="18" charset="0"/>
                <a:cs typeface="B Nazanin" panose="00000400000000000000" pitchFamily="2" charset="-78"/>
                <a:hlinkClick r:id="rId2"/>
              </a:rPr>
              <a:t>www.javaspecialists.eu</a:t>
            </a:r>
            <a:r>
              <a:rPr lang="ar-SA" sz="1800" b="1" dirty="0">
                <a:solidFill>
                  <a:srgbClr val="000000"/>
                </a:solidFill>
                <a:effectLst/>
                <a:latin typeface="Baskerville-Bold"/>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endParaRPr lang="en-US" sz="1800" dirty="0"/>
          </a:p>
          <a:p>
            <a:pPr algn="just" rtl="1">
              <a:lnSpc>
                <a:spcPct val="107000"/>
              </a:lnSpc>
              <a:spcAft>
                <a:spcPts val="800"/>
              </a:spcAft>
            </a:pPr>
            <a:r>
              <a:rPr lang="fa-IR" sz="1800" i="1" dirty="0">
                <a:effectLst/>
                <a:latin typeface="Calibri" panose="020F0502020204030204" pitchFamily="34" charset="0"/>
                <a:ea typeface="Calibri" panose="020F0502020204030204" pitchFamily="34" charset="0"/>
                <a:cs typeface="B Nazanin" panose="00000400000000000000" pitchFamily="2" charset="-78"/>
              </a:rPr>
              <a:t>«من عاشق سبک تدریس پیش‌به‌سوی جاوا هستم. این یک کتاب </a:t>
            </a:r>
            <a:r>
              <a:rPr lang="fa-IR" sz="1800" i="1" dirty="0">
                <a:effectLst/>
                <a:latin typeface="Arial" panose="020B0604020202020204" pitchFamily="34" charset="0"/>
                <a:ea typeface="Calibri" panose="020F0502020204030204" pitchFamily="34" charset="0"/>
                <a:cs typeface="B Nazanin" panose="00000400000000000000" pitchFamily="2" charset="-78"/>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فنی</a:t>
            </a:r>
            <a:r>
              <a:rPr lang="fa-IR" sz="1800" i="1" dirty="0">
                <a:effectLst/>
                <a:latin typeface="Arial" panose="020B0604020202020204" pitchFamily="34" charset="0"/>
                <a:ea typeface="Calibri" panose="020F0502020204030204" pitchFamily="34" charset="0"/>
                <a:cs typeface="B Nazanin" panose="00000400000000000000" pitchFamily="2" charset="-78"/>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اما شبیه داستان است </a:t>
            </a:r>
            <a:r>
              <a:rPr lang="fa-IR" sz="1800" i="1" dirty="0">
                <a:effectLst/>
                <a:latin typeface="Calibri" panose="020F0502020204030204" pitchFamily="34" charset="0"/>
                <a:ea typeface="Calibri" panose="020F0502020204030204" pitchFamily="34" charset="0"/>
                <a:cs typeface="Arial" panose="020B0604020202020204" pitchFamily="34" charset="0"/>
              </a:rPr>
              <a:t>–</a:t>
            </a:r>
            <a:r>
              <a:rPr lang="fa-IR" sz="1800" i="1" dirty="0">
                <a:effectLst/>
                <a:latin typeface="Calibri" panose="020F0502020204030204" pitchFamily="34" charset="0"/>
                <a:ea typeface="Calibri" panose="020F0502020204030204" pitchFamily="34" charset="0"/>
                <a:cs typeface="B Nazanin" panose="00000400000000000000" pitchFamily="2" charset="-78"/>
              </a:rPr>
              <a:t> زمانی که فصلی از آن را شروع می‌کنید بسیار سخت است خواندنش را متوقف کنید. این کتاب دارای تصاویر سرگرم‌کننده و نامتداول، تشابهات عالی، گفتگوهای خودمانی بین یک توسعه‌دهنده و کامپایلر/زمان اجرا و بسیاری دیگر از چنین ویژگی‌هاییست. روشی کاملا متفاوت و عالی برای آموزش مفاهیم دارد که خوانندگان را وادار می‌کند مفروضات و باورهای خود را زیر سوال ببرند، که من باور دارم برای اینکه به هر زبان آموزی اجازه دهیم قدرت کنجکاوی خویش را درک کند، امر بسیار مهمیست. نویسندگان این کتاب چیزی از جادوگر کم ندارند. این کتابیست که همه‌ی توسعه‌دهندگان جاوا باید آن را برای سرگرمی هم که شده به منظور شروع یادگیری جاوا یا برای ارتقای مهارت هایی که دارند بخوانند.»</a:t>
            </a:r>
            <a:endParaRPr lang="en-US" sz="1800" i="1" dirty="0">
              <a:effectLst/>
              <a:latin typeface="Calibri" panose="020F0502020204030204" pitchFamily="34" charset="0"/>
              <a:ea typeface="Calibri" panose="020F0502020204030204" pitchFamily="34" charset="0"/>
              <a:cs typeface="Arial" panose="020B0604020202020204" pitchFamily="34" charset="0"/>
            </a:endParaRPr>
          </a:p>
          <a:p>
            <a:pPr algn="r" rtl="1">
              <a:spcBef>
                <a:spcPts val="10"/>
              </a:spcBef>
              <a:buFont typeface="Wingdings" panose="05000000000000000000" pitchFamily="2" charset="2"/>
              <a:buChar char="Ø"/>
            </a:pPr>
            <a:r>
              <a:rPr lang="en-US" sz="1800" b="1" dirty="0">
                <a:effectLst/>
                <a:latin typeface="Baskerville-Bold"/>
                <a:ea typeface="Times New Roman" panose="02020603050405020304" pitchFamily="18" charset="0"/>
                <a:cs typeface="B Nazanin" panose="00000400000000000000" pitchFamily="2" charset="-78"/>
              </a:rPr>
              <a:t>M</a:t>
            </a:r>
            <a:r>
              <a:rPr lang="en-US" sz="1800" b="1" cap="none" dirty="0">
                <a:effectLst/>
                <a:latin typeface="Baskerville-Bold"/>
                <a:ea typeface="Times New Roman" panose="02020603050405020304" pitchFamily="18" charset="0"/>
                <a:cs typeface="B Nazanin" panose="00000400000000000000" pitchFamily="2" charset="-78"/>
              </a:rPr>
              <a:t>ala</a:t>
            </a:r>
            <a:r>
              <a:rPr lang="en-US" sz="1800" b="1" dirty="0">
                <a:effectLst/>
                <a:latin typeface="Baskerville-Bold"/>
                <a:ea typeface="Times New Roman" panose="02020603050405020304" pitchFamily="18" charset="0"/>
                <a:cs typeface="B Nazanin" panose="00000400000000000000" pitchFamily="2" charset="-78"/>
              </a:rPr>
              <a:t> G</a:t>
            </a:r>
            <a:r>
              <a:rPr lang="en-US" sz="1800" b="1" cap="none" dirty="0">
                <a:effectLst/>
                <a:latin typeface="Baskerville-Bold"/>
                <a:ea typeface="Times New Roman" panose="02020603050405020304" pitchFamily="18" charset="0"/>
                <a:cs typeface="B Nazanin" panose="00000400000000000000" pitchFamily="2" charset="-78"/>
              </a:rPr>
              <a:t>upta</a:t>
            </a:r>
            <a:r>
              <a:rPr lang="ar-SA" sz="1800" b="1" dirty="0">
                <a:effectLst/>
                <a:latin typeface="Baskerville-Bold"/>
                <a:ea typeface="Times New Roman" panose="02020603050405020304" pitchFamily="18" charset="0"/>
                <a:cs typeface="B Nazanin" panose="00000400000000000000" pitchFamily="2" charset="-78"/>
              </a:rPr>
              <a:t>، حامی توسعه‌دهنده‌ی </a:t>
            </a:r>
            <a:r>
              <a:rPr lang="en-US" sz="1800" b="1" dirty="0">
                <a:effectLst/>
                <a:latin typeface="Baskerville-Bold"/>
                <a:ea typeface="Times New Roman" panose="02020603050405020304" pitchFamily="18" charset="0"/>
                <a:cs typeface="B Nazanin" panose="00000400000000000000" pitchFamily="2" charset="-78"/>
              </a:rPr>
              <a:t>@ </a:t>
            </a:r>
            <a:r>
              <a:rPr lang="en-US" sz="1800" b="1" dirty="0" err="1">
                <a:effectLst/>
                <a:latin typeface="Baskerville-Bold"/>
                <a:ea typeface="Times New Roman" panose="02020603050405020304" pitchFamily="18" charset="0"/>
                <a:cs typeface="B Nazanin" panose="00000400000000000000" pitchFamily="2" charset="-78"/>
              </a:rPr>
              <a:t>J</a:t>
            </a:r>
            <a:r>
              <a:rPr lang="en-US" sz="1800" b="1" cap="none" dirty="0" err="1">
                <a:effectLst/>
                <a:latin typeface="Baskerville-Bold"/>
                <a:ea typeface="Times New Roman" panose="02020603050405020304" pitchFamily="18" charset="0"/>
                <a:cs typeface="B Nazanin" panose="00000400000000000000" pitchFamily="2" charset="-78"/>
              </a:rPr>
              <a:t>etbrains</a:t>
            </a:r>
            <a:r>
              <a:rPr lang="fa-IR" sz="1800" b="1" dirty="0">
                <a:effectLst/>
                <a:latin typeface="Baskerville-Bold"/>
                <a:ea typeface="Times New Roman" panose="02020603050405020304" pitchFamily="18" charset="0"/>
                <a:cs typeface="B Nazanin" panose="00000400000000000000" pitchFamily="2" charset="-78"/>
              </a:rPr>
              <a:t>، مؤلف و </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عضو کمیته‌ی </a:t>
            </a:r>
            <a:r>
              <a:rPr lang="en-US" sz="1800" b="1" dirty="0">
                <a:effectLst/>
                <a:latin typeface="Baskerville-Bold"/>
                <a:ea typeface="Times New Roman" panose="02020603050405020304" pitchFamily="18" charset="0"/>
                <a:cs typeface="B Nazanin" panose="00000400000000000000" pitchFamily="2" charset="-78"/>
              </a:rPr>
              <a:t>J</a:t>
            </a:r>
            <a:r>
              <a:rPr lang="en-US" sz="1800" b="1" cap="none" dirty="0">
                <a:effectLst/>
                <a:latin typeface="Baskerville-Bold"/>
                <a:ea typeface="Times New Roman" panose="02020603050405020304" pitchFamily="18" charset="0"/>
                <a:cs typeface="B Nazanin" panose="00000400000000000000" pitchFamily="2" charset="-78"/>
              </a:rPr>
              <a:t>ava</a:t>
            </a:r>
            <a:r>
              <a:rPr lang="en-US" sz="1800" b="1" dirty="0">
                <a:effectLst/>
                <a:latin typeface="Baskerville-Bold"/>
                <a:ea typeface="Times New Roman" panose="02020603050405020304" pitchFamily="18" charset="0"/>
                <a:cs typeface="B Nazanin" panose="00000400000000000000" pitchFamily="2" charset="-78"/>
              </a:rPr>
              <a:t> C</a:t>
            </a:r>
            <a:r>
              <a:rPr lang="en-US" sz="1800" b="1" cap="none" dirty="0">
                <a:effectLst/>
                <a:latin typeface="Baskerville-Bold"/>
                <a:ea typeface="Times New Roman" panose="02020603050405020304" pitchFamily="18" charset="0"/>
                <a:cs typeface="B Nazanin" panose="00000400000000000000" pitchFamily="2" charset="-78"/>
              </a:rPr>
              <a:t>hampion</a:t>
            </a:r>
            <a:endParaRPr lang="en-US" sz="1800" dirty="0"/>
          </a:p>
        </p:txBody>
      </p:sp>
      <p:sp>
        <p:nvSpPr>
          <p:cNvPr id="5" name="Slide Number Placeholder 4">
            <a:extLst>
              <a:ext uri="{FF2B5EF4-FFF2-40B4-BE49-F238E27FC236}">
                <a16:creationId xmlns:a16="http://schemas.microsoft.com/office/drawing/2014/main" id="{0E774699-80DD-EADE-BE85-252C8204018E}"/>
              </a:ext>
            </a:extLst>
          </p:cNvPr>
          <p:cNvSpPr>
            <a:spLocks noGrp="1"/>
          </p:cNvSpPr>
          <p:nvPr>
            <p:ph type="sldNum" sz="quarter" idx="12"/>
          </p:nvPr>
        </p:nvSpPr>
        <p:spPr/>
        <p:txBody>
          <a:bodyPr/>
          <a:lstStyle/>
          <a:p>
            <a:fld id="{21C7DF5F-4BF1-494D-A836-53F226D76E52}" type="slidenum">
              <a:rPr lang="en-US" smtClean="0"/>
              <a:t>7</a:t>
            </a:fld>
            <a:endParaRPr lang="en-US"/>
          </a:p>
        </p:txBody>
      </p:sp>
      <p:pic>
        <p:nvPicPr>
          <p:cNvPr id="4" name="Content Placeholder 4">
            <a:extLst>
              <a:ext uri="{FF2B5EF4-FFF2-40B4-BE49-F238E27FC236}">
                <a16:creationId xmlns:a16="http://schemas.microsoft.com/office/drawing/2014/main" id="{66BB9958-5389-C287-369D-359670D5A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3" y="-35511"/>
            <a:ext cx="1082599" cy="1251305"/>
          </a:xfrm>
          <a:prstGeom prst="rect">
            <a:avLst/>
          </a:prstGeom>
        </p:spPr>
      </p:pic>
      <p:pic>
        <p:nvPicPr>
          <p:cNvPr id="7" name="Picture 6">
            <a:extLst>
              <a:ext uri="{FF2B5EF4-FFF2-40B4-BE49-F238E27FC236}">
                <a16:creationId xmlns:a16="http://schemas.microsoft.com/office/drawing/2014/main" id="{6F97DCF9-D18E-7E69-6F1B-A98DEA963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40" y="1646412"/>
            <a:ext cx="1828804" cy="792482"/>
          </a:xfrm>
          <a:prstGeom prst="rect">
            <a:avLst/>
          </a:prstGeom>
        </p:spPr>
      </p:pic>
    </p:spTree>
    <p:extLst>
      <p:ext uri="{BB962C8B-B14F-4D97-AF65-F5344CB8AC3E}">
        <p14:creationId xmlns:p14="http://schemas.microsoft.com/office/powerpoint/2010/main" val="328572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3" end="3"/>
                                            </p:txEl>
                                          </p:spTgt>
                                        </p:tgtEl>
                                      </p:cBhvr>
                                    </p:animEffect>
                                  </p:childTnLst>
                                </p:cTn>
                              </p:par>
                              <p:par>
                                <p:cTn id="19" presetID="3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F2995-06F5-B980-AE62-5EB804AAD63F}"/>
              </a:ext>
            </a:extLst>
          </p:cNvPr>
          <p:cNvSpPr>
            <a:spLocks noGrp="1"/>
          </p:cNvSpPr>
          <p:nvPr>
            <p:ph idx="1"/>
          </p:nvPr>
        </p:nvSpPr>
        <p:spPr>
          <a:xfrm>
            <a:off x="65903" y="780535"/>
            <a:ext cx="11846011" cy="3777622"/>
          </a:xfrm>
        </p:spPr>
        <p:txBody>
          <a:bodyPr/>
          <a:lstStyle/>
          <a:p>
            <a:r>
              <a:rPr lang="ar-SA"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در</a:t>
            </a:r>
            <a:r>
              <a:rPr lang="ar-SA" sz="180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کلاس </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mathsamplemethods</a:t>
            </a:r>
            <a:r>
              <a:rPr lang="en-US"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  </a:t>
            </a:r>
            <a:r>
              <a:rPr lang="fa-IR"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زیر تعدادی از متدهای کتابخانه‌ی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و مقادیرشان روی متغیرهای مختلف طبق خروجی داده شده چاپ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Content Placeholder 2">
            <a:extLst>
              <a:ext uri="{FF2B5EF4-FFF2-40B4-BE49-F238E27FC236}">
                <a16:creationId xmlns:a16="http://schemas.microsoft.com/office/drawing/2014/main" id="{A6188935-CEE6-DBEF-7484-A0B1C54C168F}"/>
              </a:ext>
            </a:extLst>
          </p:cNvPr>
          <p:cNvSpPr txBox="1">
            <a:spLocks/>
          </p:cNvSpPr>
          <p:nvPr/>
        </p:nvSpPr>
        <p:spPr>
          <a:xfrm>
            <a:off x="65903" y="1598915"/>
            <a:ext cx="10364452" cy="3424107"/>
          </a:xfrm>
          <a:prstGeom prst="rect">
            <a:avLst/>
          </a:prstGeom>
        </p:spPr>
        <p:txBody>
          <a:bodyPr vert="horz" lIns="91440" tIns="45720" rIns="91440" bIns="45720" rtlCol="0">
            <a:normAutofit fontScale="25000" lnSpcReduction="20000"/>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public class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mathsamplemethods</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public static void main(string[]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args</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a = 900.0;</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("square root of " + a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math.sqrt</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b = 2.0;</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("exponential of " + b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math.exp</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(b));</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c = 1.0;</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("ln of " + c + " = " + math.log(c));</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d = 3.56; double e = 4.72;</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("maximum of " + d + " and " + e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math.max</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(d, e));</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int f = 23; int g = 14;</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("minimum of " + f + " and " + g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math.min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 g));</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h = 3.0; double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 5.0;</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(h + " to the power of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math.pow</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(h,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i</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 random number generated within [0, 1]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math.random</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j = 19.42;</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("ceiling of " + j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math.ceil</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(j));</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k = -17.3;</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("floor of " + k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math.floor</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(k));</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l = 45.0;</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m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math.toradians</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("l to radians is = " + m);</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n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math.sin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("sin(" + l + ") = " + n);</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o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math.cos</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("cos(" + l + ") = " + o);</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p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math.tan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(m);</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("tan(" + l + ") = " + p);</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double q = -4.65;</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lnSpc>
                <a:spcPct val="107000"/>
              </a:lnSpc>
              <a:spcBef>
                <a:spcPts val="0"/>
              </a:spcBef>
              <a:buFont typeface="Arial" panose="020B0604020202020204" pitchFamily="34" charset="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system.out.println</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("absolute value of " + q + " = " + </a:t>
            </a:r>
            <a:r>
              <a:rPr lang="en-US" sz="4500" cap="none" dirty="0" err="1">
                <a:solidFill>
                  <a:srgbClr val="000000"/>
                </a:solidFill>
                <a:latin typeface="Courier New" panose="02070309020205020404" pitchFamily="49" charset="0"/>
                <a:ea typeface="Times New Roman" panose="02020603050405020304" pitchFamily="18" charset="0"/>
                <a:cs typeface="Arial" panose="020B0604020202020204" pitchFamily="34" charset="0"/>
              </a:rPr>
              <a:t>math.abs</a:t>
            </a: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(q));</a:t>
            </a:r>
            <a:b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    }</a:t>
            </a:r>
            <a:b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br>
            <a:r>
              <a:rPr lang="en-US" sz="4500" cap="none" dirty="0">
                <a:solidFill>
                  <a:srgbClr val="000000"/>
                </a:solidFill>
                <a:latin typeface="Courier New" panose="02070309020205020404" pitchFamily="49" charset="0"/>
                <a:ea typeface="Times New Roman" panose="02020603050405020304" pitchFamily="18" charset="0"/>
                <a:cs typeface="Arial" panose="020B0604020202020204" pitchFamily="34" charset="0"/>
              </a:rPr>
              <a:t>}</a:t>
            </a:r>
            <a:endParaRPr lang="en-US" sz="4500" cap="none" dirty="0">
              <a:latin typeface="Calibri" panose="020F0502020204030204" pitchFamily="34" charset="0"/>
              <a:ea typeface="Calibri" panose="020F0502020204030204" pitchFamily="34" charset="0"/>
              <a:cs typeface="Arial" panose="020B0604020202020204" pitchFamily="34" charset="0"/>
            </a:endParaRPr>
          </a:p>
          <a:p>
            <a:pPr marL="0" indent="0" algn="l" rtl="0">
              <a:buFont typeface="Arial" panose="020B0604020202020204" pitchFamily="34" charset="0"/>
              <a:buNone/>
            </a:pPr>
            <a:endParaRPr lang="fa-IR" cap="none" dirty="0"/>
          </a:p>
        </p:txBody>
      </p:sp>
      <p:sp>
        <p:nvSpPr>
          <p:cNvPr id="2" name="Title 1">
            <a:extLst>
              <a:ext uri="{FF2B5EF4-FFF2-40B4-BE49-F238E27FC236}">
                <a16:creationId xmlns:a16="http://schemas.microsoft.com/office/drawing/2014/main" id="{E057E214-CA57-AA23-3739-9D3368E1AA1E}"/>
              </a:ext>
            </a:extLst>
          </p:cNvPr>
          <p:cNvSpPr txBox="1">
            <a:spLocks/>
          </p:cNvSpPr>
          <p:nvPr/>
        </p:nvSpPr>
        <p:spPr>
          <a:xfrm>
            <a:off x="3369163" y="-130839"/>
            <a:ext cx="5143790" cy="76244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مثال استفاده از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4151935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09DBA-90BF-B729-414C-F6CEFB55D07A}"/>
              </a:ext>
            </a:extLst>
          </p:cNvPr>
          <p:cNvSpPr>
            <a:spLocks noGrp="1"/>
          </p:cNvSpPr>
          <p:nvPr>
            <p:ph idx="1"/>
          </p:nvPr>
        </p:nvSpPr>
        <p:spPr>
          <a:xfrm>
            <a:off x="501883" y="546945"/>
            <a:ext cx="10364452" cy="3424107"/>
          </a:xfrm>
        </p:spPr>
        <p:txBody>
          <a:bodyPr>
            <a:noAutofit/>
          </a:bodyPr>
          <a:lstStyle/>
          <a:p>
            <a:pPr marL="0" indent="0">
              <a:lnSpc>
                <a:spcPct val="107000"/>
              </a:lnSpc>
              <a:spcBef>
                <a:spcPts val="0"/>
              </a:spcBef>
              <a:spcAft>
                <a:spcPts val="800"/>
              </a:spcAft>
              <a:buNone/>
            </a:pPr>
            <a:r>
              <a:rPr lang="fa-IR" sz="1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indent="0" algn="l" rtl="0">
              <a:lnSpc>
                <a:spcPct val="107000"/>
              </a:lnSpc>
              <a:spcBef>
                <a:spcPts val="0"/>
              </a:spcBef>
              <a:spcAft>
                <a:spcPts val="800"/>
              </a:spcAft>
              <a:buNone/>
            </a:pPr>
            <a:endPar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square root of 900.0 = 30.0</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exponential of 2.0 = 7.38905609893065</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ln of 1.0 = 0.0</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maximum of 3.56 and 4.72 = 4.72</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minimum of 23 and 14 = 14</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3.0 to the power of 5.0 = 243.0</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a random number generated within [0, 1] = 0.7848098704849925</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ceiling of 19.42 = 20.0</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floor of -17.3 = -18.0</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l to radians is = 0.7853981633974483</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sin(45.0) = 0.7071067811865475</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cos(45.0) = 0.7071067811865476</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tan(45.0) = 0.9999999999999999</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justLow" rtl="0">
              <a:lnSpc>
                <a:spcPct val="107000"/>
              </a:lnSpc>
              <a:spcBef>
                <a:spcPts val="0"/>
              </a:spcBef>
              <a:spcAft>
                <a:spcPts val="800"/>
              </a:spcAft>
              <a:buNone/>
            </a:pPr>
            <a:r>
              <a:rPr lang="en-US" sz="1800" cap="none" dirty="0">
                <a:solidFill>
                  <a:srgbClr val="000000"/>
                </a:solidFill>
                <a:effectLst/>
                <a:latin typeface="Rockwell" panose="02060603020205020403" pitchFamily="18" charset="0"/>
                <a:ea typeface="Calibri" panose="020F0502020204030204" pitchFamily="34" charset="0"/>
                <a:cs typeface="B Nazanin" panose="00000400000000000000" pitchFamily="2" charset="-78"/>
              </a:rPr>
              <a:t>absolute value of -4.65 = 4.65</a:t>
            </a: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indent="0" algn="l" rtl="0">
              <a:buNone/>
            </a:pPr>
            <a:endParaRPr lang="fa-IR" sz="1800" cap="none" dirty="0"/>
          </a:p>
        </p:txBody>
      </p:sp>
      <p:sp>
        <p:nvSpPr>
          <p:cNvPr id="2" name="Title 1">
            <a:extLst>
              <a:ext uri="{FF2B5EF4-FFF2-40B4-BE49-F238E27FC236}">
                <a16:creationId xmlns:a16="http://schemas.microsoft.com/office/drawing/2014/main" id="{CAF4058F-7D69-E0AF-64CB-4B478B422BFA}"/>
              </a:ext>
            </a:extLst>
          </p:cNvPr>
          <p:cNvSpPr txBox="1">
            <a:spLocks/>
          </p:cNvSpPr>
          <p:nvPr/>
        </p:nvSpPr>
        <p:spPr>
          <a:xfrm>
            <a:off x="3369163" y="-130839"/>
            <a:ext cx="5143790" cy="76244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مثال استفاده از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611902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8FCF4-1178-448E-7E50-C2DA33C70EF8}"/>
              </a:ext>
            </a:extLst>
          </p:cNvPr>
          <p:cNvSpPr>
            <a:spLocks noGrp="1"/>
          </p:cNvSpPr>
          <p:nvPr>
            <p:ph idx="1"/>
          </p:nvPr>
        </p:nvSpPr>
        <p:spPr>
          <a:xfrm>
            <a:off x="184557" y="1224794"/>
            <a:ext cx="11677475" cy="5379814"/>
          </a:xfrm>
        </p:spPr>
        <p:txBody>
          <a:bodyPr>
            <a:normAutofit/>
          </a:bodyPr>
          <a:lstStyle/>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اغلب پیش می آید که نیاز داشته باشیم با گذراندن پارامترهای متفاوتی به یک متد نسخه های کمی متفاوت از آن ایجاد کنیم. </a:t>
            </a:r>
          </a:p>
          <a:p>
            <a:pPr algn="just">
              <a:lnSpc>
                <a:spcPct val="107000"/>
              </a:lnSpc>
              <a:spcBef>
                <a:spcPts val="0"/>
              </a:spcBef>
              <a:spcAft>
                <a:spcPts val="800"/>
              </a:spcAf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می‌توانید یک متد </a:t>
            </a:r>
            <a:r>
              <a:rPr lang="en-US" sz="1800" cap="none"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drawBox</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داشته باشید که به شما اجازه می‌دهد ارتفاع و عرض مشخصی را تعیین کنید، اما همچنین ممکن است بخواهید در نسخه‌ای یک کادر از اندازه ثابت ترسیم کنید. به بیان دیگر گاهی ممکن است بخواهید این مقادیر را مانند</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(8, 10);</a:t>
            </a:r>
            <a:r>
              <a:rPr lang="en-US" sz="1800" dirty="0">
                <a:latin typeface="Calibri" panose="020F0502020204030204" pitchFamily="34" charset="0"/>
                <a:ea typeface="Calibri" panose="020F0502020204030204" pitchFamily="34" charset="0"/>
                <a:cs typeface="Arial" panose="020B0604020202020204" pitchFamily="34" charset="0"/>
              </a:rPr>
              <a:t> </a:t>
            </a:r>
            <a:r>
              <a:rPr lang="fa-IR" sz="1800" dirty="0">
                <a:latin typeface="Calibri" panose="020F050202020403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خود تعیین کنید و گاهی ممکن است ارتفاع و عرض استاندارد مطلوب باشد که در این صورت </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را فراخوانی می‌کنید.</a:t>
            </a:r>
          </a:p>
          <a:p>
            <a:pPr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ترکیبی از نام متد با تعداد، ترتیب و نوع  پارامترهای ورودی آن </a:t>
            </a:r>
            <a:r>
              <a:rPr lang="fa-IR" sz="1800" i="1" dirty="0">
                <a:effectLst/>
                <a:latin typeface="Calibri" panose="020F0502020204030204" pitchFamily="34" charset="0"/>
                <a:ea typeface="Calibri" panose="020F0502020204030204" pitchFamily="34" charset="0"/>
                <a:cs typeface="B Nazanin" panose="00000400000000000000" pitchFamily="2" charset="-78"/>
              </a:rPr>
              <a:t>امضای متد</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a:t>
            </a:r>
          </a:p>
          <a:p>
            <a:pPr marL="0" marR="0" algn="just" rtl="1">
              <a:lnSpc>
                <a:spcPct val="107000"/>
              </a:lnSpc>
              <a:spcBef>
                <a:spcPts val="0"/>
              </a:spcBef>
              <a:spcAft>
                <a:spcPts val="800"/>
              </a:spcAft>
            </a:pPr>
            <a:endParaRPr lang="fa-IR" sz="18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امکان ایجاد چندین تعریف از متدها در درون یک کلاس وجود دارد، به شرط این که این متدها در امضا از هم متفاوت باشند. به این امر</a:t>
            </a:r>
            <a:r>
              <a:rPr lang="fa-IR" sz="1800" b="1"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سربارگیری متدها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گفته می‌شود.</a:t>
            </a:r>
          </a:p>
          <a:p>
            <a:pPr marL="0" marR="0" algn="just" rtl="1">
              <a:lnSpc>
                <a:spcPct val="107000"/>
              </a:lnSpc>
              <a:spcBef>
                <a:spcPts val="0"/>
              </a:spcBef>
              <a:spcAft>
                <a:spcPts val="800"/>
              </a:spcAf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به عنوان مثال چنانچه در جدول متدهای متداول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دیدیم متدهای </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max</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min</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abs</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سربارگیری شده‌اند.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7A0C1877-C5E3-CEC3-8D95-DC8D1BDB994B}"/>
              </a:ext>
            </a:extLst>
          </p:cNvPr>
          <p:cNvSpPr>
            <a:spLocks noGrp="1"/>
          </p:cNvSpPr>
          <p:nvPr>
            <p:ph type="sldNum" sz="quarter" idx="12"/>
          </p:nvPr>
        </p:nvSpPr>
        <p:spPr/>
        <p:txBody>
          <a:bodyPr/>
          <a:lstStyle/>
          <a:p>
            <a:fld id="{21C7DF5F-4BF1-494D-A836-53F226D76E52}" type="slidenum">
              <a:rPr lang="en-US" smtClean="0"/>
              <a:t>72</a:t>
            </a:fld>
            <a:endParaRPr lang="en-US"/>
          </a:p>
        </p:txBody>
      </p:sp>
      <p:sp>
        <p:nvSpPr>
          <p:cNvPr id="5" name="Title 1">
            <a:extLst>
              <a:ext uri="{FF2B5EF4-FFF2-40B4-BE49-F238E27FC236}">
                <a16:creationId xmlns:a16="http://schemas.microsoft.com/office/drawing/2014/main" id="{C86E6BB1-37DF-3D45-8DB4-DE3F9CECB75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44114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2CBB5-AD03-9F8A-E23C-F5644E873B91}"/>
              </a:ext>
            </a:extLst>
          </p:cNvPr>
          <p:cNvSpPr>
            <a:spLocks noGrp="1"/>
          </p:cNvSpPr>
          <p:nvPr>
            <p:ph idx="1"/>
          </p:nvPr>
        </p:nvSpPr>
        <p:spPr>
          <a:xfrm>
            <a:off x="83890" y="1540189"/>
            <a:ext cx="11437500"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وقتی یک متد سربارگیری شده فراخوانی می‌شود کامپایلر متد متناسب را با تطبیق امضا تعیین می‌کند. </a:t>
            </a: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سربارگیری متدها معمولا به منظور ایجاد چندین متد یا نام یکسان که کارهای مشترکی را روی انواع یا تعداد متفاوتی از آرگومان‌ها  انجام می دهند صورت می‌پذیرد.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B623F9E4-A444-ABA4-4CD2-938C0383BEF7}"/>
              </a:ext>
            </a:extLst>
          </p:cNvPr>
          <p:cNvSpPr>
            <a:spLocks noGrp="1"/>
          </p:cNvSpPr>
          <p:nvPr>
            <p:ph type="sldNum" sz="quarter" idx="12"/>
          </p:nvPr>
        </p:nvSpPr>
        <p:spPr/>
        <p:txBody>
          <a:bodyPr/>
          <a:lstStyle/>
          <a:p>
            <a:fld id="{21C7DF5F-4BF1-494D-A836-53F226D76E52}" type="slidenum">
              <a:rPr lang="en-US" smtClean="0"/>
              <a:t>73</a:t>
            </a:fld>
            <a:endParaRPr lang="en-US"/>
          </a:p>
        </p:txBody>
      </p:sp>
      <p:sp>
        <p:nvSpPr>
          <p:cNvPr id="2" name="Title 1">
            <a:extLst>
              <a:ext uri="{FF2B5EF4-FFF2-40B4-BE49-F238E27FC236}">
                <a16:creationId xmlns:a16="http://schemas.microsoft.com/office/drawing/2014/main" id="{A908865F-CBCB-CF70-2569-6C467B6F181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39721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281B8-38A1-1EB9-8762-2F44E286F86D}"/>
              </a:ext>
            </a:extLst>
          </p:cNvPr>
          <p:cNvSpPr>
            <a:spLocks noGrp="1"/>
          </p:cNvSpPr>
          <p:nvPr>
            <p:ph idx="1"/>
          </p:nvPr>
        </p:nvSpPr>
        <p:spPr>
          <a:xfrm>
            <a:off x="105028" y="636436"/>
            <a:ext cx="11240193" cy="5785609"/>
          </a:xfrm>
        </p:spPr>
        <p:txBody>
          <a:bodyPr>
            <a:noAutofit/>
          </a:bodyPr>
          <a:lstStyle/>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public class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methodoverloading</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test overloaded square methods</a:t>
            </a:r>
            <a:b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public static void main(string[]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args</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int s = 7;</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double t = 7.5;</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4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.printf</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("square of integer %d is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d%n</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square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4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.printf</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("square of double %f is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f%n</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square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square method with int argument</a:t>
            </a:r>
            <a:b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public static int square(int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4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.printf</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ncalled</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square with int argument: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d%n</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return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square method with double argument</a:t>
            </a:r>
            <a:b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public static double square(double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doublevalue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4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.printf</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ncalled</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square with double argument: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f%n</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doublevalue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return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doublevalue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doublevalue</a:t>
            </a: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b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4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i="1"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end class </a:t>
            </a:r>
            <a:r>
              <a:rPr lang="en-US" sz="14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methodoverload</a:t>
            </a:r>
            <a:endParaRPr lang="en-US" sz="1400" cap="none"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endParaRPr lang="fa-IR" sz="1400" cap="none" dirty="0"/>
          </a:p>
        </p:txBody>
      </p:sp>
      <p:sp>
        <p:nvSpPr>
          <p:cNvPr id="4" name="Slide Number Placeholder 3">
            <a:extLst>
              <a:ext uri="{FF2B5EF4-FFF2-40B4-BE49-F238E27FC236}">
                <a16:creationId xmlns:a16="http://schemas.microsoft.com/office/drawing/2014/main" id="{F94B2AB0-AFF4-0379-6A02-AAA970E462D0}"/>
              </a:ext>
            </a:extLst>
          </p:cNvPr>
          <p:cNvSpPr>
            <a:spLocks noGrp="1"/>
          </p:cNvSpPr>
          <p:nvPr>
            <p:ph type="sldNum" sz="quarter" idx="12"/>
          </p:nvPr>
        </p:nvSpPr>
        <p:spPr/>
        <p:txBody>
          <a:bodyPr/>
          <a:lstStyle/>
          <a:p>
            <a:fld id="{21C7DF5F-4BF1-494D-A836-53F226D76E52}" type="slidenum">
              <a:rPr lang="en-US" smtClean="0"/>
              <a:t>74</a:t>
            </a:fld>
            <a:endParaRPr lang="en-US"/>
          </a:p>
        </p:txBody>
      </p:sp>
      <p:sp>
        <p:nvSpPr>
          <p:cNvPr id="5" name="Title 1">
            <a:extLst>
              <a:ext uri="{FF2B5EF4-FFF2-40B4-BE49-F238E27FC236}">
                <a16:creationId xmlns:a16="http://schemas.microsoft.com/office/drawing/2014/main" id="{5CC0A8CC-EB29-7D20-17C9-F1577A642AEF}"/>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سربارگیری متدها</a:t>
            </a:r>
          </a:p>
        </p:txBody>
      </p:sp>
    </p:spTree>
    <p:extLst>
      <p:ext uri="{BB962C8B-B14F-4D97-AF65-F5344CB8AC3E}">
        <p14:creationId xmlns:p14="http://schemas.microsoft.com/office/powerpoint/2010/main" val="5965658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E3A7A-2435-9B72-F71A-4F76068A9634}"/>
              </a:ext>
            </a:extLst>
          </p:cNvPr>
          <p:cNvSpPr>
            <a:spLocks noGrp="1"/>
          </p:cNvSpPr>
          <p:nvPr>
            <p:ph idx="1"/>
          </p:nvPr>
        </p:nvSpPr>
        <p:spPr>
          <a:xfrm>
            <a:off x="117446" y="981512"/>
            <a:ext cx="11387166" cy="4929710"/>
          </a:xfrm>
        </p:spPr>
        <p:txBody>
          <a:bodyPr/>
          <a:lstStyle/>
          <a:p>
            <a:pPr marL="0" indent="0" algn="r">
              <a:lnSpc>
                <a:spcPct val="107000"/>
              </a:lnSpc>
              <a:spcBef>
                <a:spcPts val="0"/>
              </a:spcBef>
              <a:spcAft>
                <a:spcPts val="800"/>
              </a:spcAft>
              <a:buNone/>
            </a:pPr>
            <a:r>
              <a:rPr lang="fa-IR" sz="1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indent="0" algn="r">
              <a:lnSpc>
                <a:spcPct val="107000"/>
              </a:lnSpc>
              <a:spcBef>
                <a:spcPts val="0"/>
              </a:spcBef>
              <a:spcAft>
                <a:spcPts val="800"/>
              </a:spcAft>
              <a:buNone/>
            </a:pPr>
            <a:endParaRPr lang="en-US" sz="1800" cap="none">
              <a:effectLst/>
              <a:latin typeface="Rockwell" panose="02060603020205020403" pitchFamily="18" charset="0"/>
              <a:ea typeface="Calibri" panose="020F0502020204030204" pitchFamily="34" charset="0"/>
              <a:cs typeface="Arial" panose="020B0604020202020204" pitchFamily="34" charset="0"/>
            </a:endParaRPr>
          </a:p>
          <a:p>
            <a:pPr marL="0" marR="0" indent="0" algn="r">
              <a:lnSpc>
                <a:spcPct val="107000"/>
              </a:lnSpc>
              <a:spcBef>
                <a:spcPts val="0"/>
              </a:spcBef>
              <a:spcAft>
                <a:spcPts val="800"/>
              </a:spcAft>
              <a:buNone/>
            </a:pPr>
            <a:endParaRPr lang="en-US" sz="1800" cap="none" dirty="0">
              <a:effectLst/>
              <a:latin typeface="Rockwell" panose="02060603020205020403" pitchFamily="18"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effectLst/>
                <a:latin typeface="Rockwell" panose="02060603020205020403" pitchFamily="18" charset="0"/>
                <a:ea typeface="Calibri" panose="020F0502020204030204" pitchFamily="34" charset="0"/>
                <a:cs typeface="Arial" panose="020B0604020202020204" pitchFamily="34" charset="0"/>
              </a:rPr>
              <a:t>called square with int argument: 7</a:t>
            </a:r>
          </a:p>
          <a:p>
            <a:pPr marL="0" marR="0" indent="0" algn="l" rtl="0">
              <a:lnSpc>
                <a:spcPct val="107000"/>
              </a:lnSpc>
              <a:spcBef>
                <a:spcPts val="0"/>
              </a:spcBef>
              <a:spcAft>
                <a:spcPts val="800"/>
              </a:spcAft>
              <a:buNone/>
            </a:pPr>
            <a:r>
              <a:rPr lang="en-US" sz="1800" cap="none" dirty="0">
                <a:effectLst/>
                <a:latin typeface="Rockwell" panose="02060603020205020403" pitchFamily="18" charset="0"/>
                <a:ea typeface="Calibri" panose="020F0502020204030204" pitchFamily="34" charset="0"/>
                <a:cs typeface="Arial" panose="020B0604020202020204" pitchFamily="34" charset="0"/>
              </a:rPr>
              <a:t>square of integer 7 is 49</a:t>
            </a:r>
          </a:p>
          <a:p>
            <a:pPr marL="0" marR="0" indent="0" algn="l" rtl="0">
              <a:lnSpc>
                <a:spcPct val="107000"/>
              </a:lnSpc>
              <a:spcBef>
                <a:spcPts val="0"/>
              </a:spcBef>
              <a:spcAft>
                <a:spcPts val="800"/>
              </a:spcAft>
              <a:buNone/>
            </a:pPr>
            <a:r>
              <a:rPr lang="en-US" sz="1800" cap="none" dirty="0">
                <a:effectLst/>
                <a:latin typeface="Rockwell" panose="02060603020205020403" pitchFamily="18" charset="0"/>
                <a:ea typeface="Calibri" panose="020F0502020204030204" pitchFamily="34" charset="0"/>
                <a:cs typeface="Arial" panose="020B0604020202020204" pitchFamily="34" charset="0"/>
              </a:rPr>
              <a:t> </a:t>
            </a:r>
          </a:p>
          <a:p>
            <a:pPr marL="0" marR="0" indent="0" algn="l" rtl="0">
              <a:lnSpc>
                <a:spcPct val="107000"/>
              </a:lnSpc>
              <a:spcBef>
                <a:spcPts val="0"/>
              </a:spcBef>
              <a:spcAft>
                <a:spcPts val="800"/>
              </a:spcAft>
              <a:buNone/>
            </a:pPr>
            <a:r>
              <a:rPr lang="en-US" sz="1800" cap="none" dirty="0">
                <a:effectLst/>
                <a:latin typeface="Rockwell" panose="02060603020205020403" pitchFamily="18" charset="0"/>
                <a:ea typeface="Calibri" panose="020F0502020204030204" pitchFamily="34" charset="0"/>
                <a:cs typeface="Arial" panose="020B0604020202020204" pitchFamily="34" charset="0"/>
              </a:rPr>
              <a:t>called square with double argument: 7.500000</a:t>
            </a:r>
          </a:p>
          <a:p>
            <a:pPr marL="0" marR="0" indent="0" algn="l" rtl="0">
              <a:lnSpc>
                <a:spcPct val="107000"/>
              </a:lnSpc>
              <a:spcBef>
                <a:spcPts val="0"/>
              </a:spcBef>
              <a:spcAft>
                <a:spcPts val="800"/>
              </a:spcAft>
              <a:buNone/>
            </a:pPr>
            <a:r>
              <a:rPr lang="en-US" sz="1800" cap="none" dirty="0">
                <a:effectLst/>
                <a:latin typeface="Rockwell" panose="02060603020205020403" pitchFamily="18" charset="0"/>
                <a:ea typeface="Calibri" panose="020F0502020204030204" pitchFamily="34" charset="0"/>
                <a:cs typeface="Arial" panose="020B0604020202020204" pitchFamily="34" charset="0"/>
              </a:rPr>
              <a:t>square of double 7.500000 is 56.250000</a:t>
            </a:r>
          </a:p>
          <a:p>
            <a:pPr marL="0" indent="0" algn="l" rtl="0">
              <a:buNone/>
            </a:pPr>
            <a:endParaRPr lang="fa-IR" cap="none" dirty="0"/>
          </a:p>
        </p:txBody>
      </p:sp>
      <p:sp>
        <p:nvSpPr>
          <p:cNvPr id="4" name="Slide Number Placeholder 3">
            <a:extLst>
              <a:ext uri="{FF2B5EF4-FFF2-40B4-BE49-F238E27FC236}">
                <a16:creationId xmlns:a16="http://schemas.microsoft.com/office/drawing/2014/main" id="{AA05D97C-E4F9-C5FC-E470-C3D3A2EF1556}"/>
              </a:ext>
            </a:extLst>
          </p:cNvPr>
          <p:cNvSpPr>
            <a:spLocks noGrp="1"/>
          </p:cNvSpPr>
          <p:nvPr>
            <p:ph type="sldNum" sz="quarter" idx="12"/>
          </p:nvPr>
        </p:nvSpPr>
        <p:spPr/>
        <p:txBody>
          <a:bodyPr/>
          <a:lstStyle/>
          <a:p>
            <a:fld id="{21C7DF5F-4BF1-494D-A836-53F226D76E52}" type="slidenum">
              <a:rPr lang="en-US" smtClean="0"/>
              <a:t>75</a:t>
            </a:fld>
            <a:endParaRPr lang="en-US"/>
          </a:p>
        </p:txBody>
      </p:sp>
      <p:sp>
        <p:nvSpPr>
          <p:cNvPr id="5" name="Title 1">
            <a:extLst>
              <a:ext uri="{FF2B5EF4-FFF2-40B4-BE49-F238E27FC236}">
                <a16:creationId xmlns:a16="http://schemas.microsoft.com/office/drawing/2014/main" id="{04D8153A-950B-87BA-F139-B65C356B92AF}"/>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سربارگیری متدها</a:t>
            </a:r>
          </a:p>
        </p:txBody>
      </p:sp>
    </p:spTree>
    <p:extLst>
      <p:ext uri="{BB962C8B-B14F-4D97-AF65-F5344CB8AC3E}">
        <p14:creationId xmlns:p14="http://schemas.microsoft.com/office/powerpoint/2010/main" val="15232092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719B7-BE59-18C8-DADD-369F2796D73E}"/>
              </a:ext>
            </a:extLst>
          </p:cNvPr>
          <p:cNvSpPr>
            <a:spLocks noGrp="1"/>
          </p:cNvSpPr>
          <p:nvPr>
            <p:ph idx="1"/>
          </p:nvPr>
        </p:nvSpPr>
        <p:spPr>
          <a:xfrm>
            <a:off x="264419" y="1350628"/>
            <a:ext cx="11240193" cy="4560594"/>
          </a:xfrm>
        </p:spPr>
        <p:txBody>
          <a:bodyPr>
            <a:normAutofit lnSpcReduction="10000"/>
          </a:bodyPr>
          <a:lstStyle/>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انواع بازگشتی می‌توانند متفاوت باشند</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تا زمانی که لیست‌های آرگومان‌ متفاوت باشند، شما آزادید که انواع بازگشتی را در متدهای سربارگیری شده تغییر دهید</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اگر فقط نوع برگشتی متفاوت باشد، </a:t>
            </a:r>
            <a:r>
              <a:rPr lang="ar-SA" sz="1800" i="1" dirty="0">
                <a:effectLst/>
                <a:latin typeface="Calibri" panose="020F0502020204030204" pitchFamily="34" charset="0"/>
                <a:ea typeface="Calibri" panose="020F0502020204030204" pitchFamily="34" charset="0"/>
                <a:cs typeface="B Nazanin" panose="00000400000000000000" pitchFamily="2" charset="-78"/>
              </a:rPr>
              <a:t>سربارگیری</a:t>
            </a:r>
            <a:r>
              <a:rPr lang="ar-SA" sz="1800" dirty="0">
                <a:effectLst/>
                <a:latin typeface="Calibri" panose="020F0502020204030204" pitchFamily="34" charset="0"/>
                <a:ea typeface="Calibri" panose="020F0502020204030204" pitchFamily="34" charset="0"/>
                <a:cs typeface="B Nazanin" panose="00000400000000000000" pitchFamily="2" charset="-78"/>
              </a:rPr>
              <a:t> معتبر نیست</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برای سربارگیری یک متد، شما باید لیست آرگومان را تغییر دهید، اگرچه می‌توانید نوع بازگشت را به هر چیزی تغییر دهید.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a:p>
            <a:pPr marL="0" marR="0" indent="0" algn="l" rtl="0">
              <a:lnSpc>
                <a:spcPct val="107000"/>
              </a:lnSpc>
              <a:spcBef>
                <a:spcPts val="0"/>
              </a:spcBef>
              <a:spcAft>
                <a:spcPts val="0"/>
              </a:spcAft>
              <a:buNone/>
            </a:pPr>
            <a:r>
              <a:rPr lang="ar-SA" sz="1800"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 a, int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ar-SA"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return a + b</a:t>
            </a:r>
            <a:r>
              <a:rPr lang="ar-SA"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 a, double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return a + b;</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fa-IR" cap="none" dirty="0"/>
          </a:p>
        </p:txBody>
      </p:sp>
      <p:sp>
        <p:nvSpPr>
          <p:cNvPr id="4" name="Slide Number Placeholder 3">
            <a:extLst>
              <a:ext uri="{FF2B5EF4-FFF2-40B4-BE49-F238E27FC236}">
                <a16:creationId xmlns:a16="http://schemas.microsoft.com/office/drawing/2014/main" id="{63696AED-2DDC-DFDA-29C7-B21C752E8186}"/>
              </a:ext>
            </a:extLst>
          </p:cNvPr>
          <p:cNvSpPr>
            <a:spLocks noGrp="1"/>
          </p:cNvSpPr>
          <p:nvPr>
            <p:ph type="sldNum" sz="quarter" idx="12"/>
          </p:nvPr>
        </p:nvSpPr>
        <p:spPr/>
        <p:txBody>
          <a:bodyPr/>
          <a:lstStyle/>
          <a:p>
            <a:fld id="{21C7DF5F-4BF1-494D-A836-53F226D76E52}" type="slidenum">
              <a:rPr lang="en-US" smtClean="0"/>
              <a:t>76</a:t>
            </a:fld>
            <a:endParaRPr lang="en-US"/>
          </a:p>
        </p:txBody>
      </p:sp>
      <p:sp>
        <p:nvSpPr>
          <p:cNvPr id="5" name="Title 1">
            <a:extLst>
              <a:ext uri="{FF2B5EF4-FFF2-40B4-BE49-F238E27FC236}">
                <a16:creationId xmlns:a16="http://schemas.microsoft.com/office/drawing/2014/main" id="{E86490B3-BA4D-48F1-14AB-1383DC2D4670}"/>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242277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CDEC4-F793-E205-606D-BC7DCF574A50}"/>
              </a:ext>
            </a:extLst>
          </p:cNvPr>
          <p:cNvSpPr>
            <a:spLocks noGrp="1"/>
          </p:cNvSpPr>
          <p:nvPr>
            <p:ph idx="1"/>
          </p:nvPr>
        </p:nvSpPr>
        <p:spPr>
          <a:xfrm>
            <a:off x="159798" y="1509204"/>
            <a:ext cx="11620870" cy="5140171"/>
          </a:xfrm>
        </p:spPr>
        <p:txBody>
          <a:bodyPr/>
          <a:lstStyle/>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«ای کاش زمانی که در حال یادگیری جاوا بودم چیزی راجع به این کتاب می‌دانستم! این کتاب قطعا به درد کسانی می‌خورد که به دنبال یادگیری جاوا به طریقی سرگرم کننده، طنز و فریبنده هستند (چه کسی می‌دانست چنین چیزی ممکن باشد؟)، و مخصوصا کسانی که مانند خودم پیش زمینه‌ی علوم کامپیوتر نداشته‌اند. پیش از این هرگز من با صدای بلند به یک کتاب برنامه‌نویسی نخندیده بودم. کتاب به شیوه‌ای عالی نوشته شده است، شوخ، جذاب، تعاملی، آسان برای دنبال کردن و بسیار آموزشیست.»</a:t>
            </a:r>
            <a:endParaRPr lang="en-US" sz="1800" i="1" dirty="0">
              <a:effectLst/>
              <a:latin typeface="Times New Roman" panose="02020603050405020304" pitchFamily="18" charset="0"/>
              <a:ea typeface="Times New Roman" panose="02020603050405020304" pitchFamily="18" charset="0"/>
            </a:endParaRPr>
          </a:p>
          <a:p>
            <a:pPr algn="r" rtl="1">
              <a:spcBef>
                <a:spcPts val="10"/>
              </a:spcBef>
              <a:buFont typeface="Wingdings" panose="05000000000000000000" pitchFamily="2" charset="2"/>
              <a:buChar char="Ø"/>
            </a:pPr>
            <a:r>
              <a:rPr lang="en-US" sz="1800" b="1" dirty="0">
                <a:effectLst/>
                <a:latin typeface="Baskerville-Bold"/>
                <a:ea typeface="Times New Roman" panose="02020603050405020304" pitchFamily="18" charset="0"/>
                <a:cs typeface="B Nazanin" panose="00000400000000000000" pitchFamily="2" charset="-78"/>
              </a:rPr>
              <a:t>G</a:t>
            </a:r>
            <a:r>
              <a:rPr lang="en-US" sz="1800" b="1" cap="none" dirty="0">
                <a:effectLst/>
                <a:latin typeface="Baskerville-Bold"/>
                <a:ea typeface="Times New Roman" panose="02020603050405020304" pitchFamily="18" charset="0"/>
                <a:cs typeface="B Nazanin" panose="00000400000000000000" pitchFamily="2" charset="-78"/>
              </a:rPr>
              <a:t>race</a:t>
            </a:r>
            <a:r>
              <a:rPr lang="en-US" sz="1800" b="1" dirty="0">
                <a:effectLst/>
                <a:latin typeface="Baskerville-Bold"/>
                <a:ea typeface="Times New Roman" panose="02020603050405020304" pitchFamily="18" charset="0"/>
                <a:cs typeface="B Nazanin" panose="00000400000000000000" pitchFamily="2" charset="-78"/>
              </a:rPr>
              <a:t> J</a:t>
            </a:r>
            <a:r>
              <a:rPr lang="en-US" sz="1800" b="1" cap="none" dirty="0">
                <a:effectLst/>
                <a:latin typeface="Baskerville-Bold"/>
                <a:ea typeface="Times New Roman" panose="02020603050405020304" pitchFamily="18" charset="0"/>
                <a:cs typeface="B Nazanin" panose="00000400000000000000" pitchFamily="2" charset="-78"/>
              </a:rPr>
              <a:t>ansen</a:t>
            </a:r>
            <a:r>
              <a:rPr lang="ar-SA" sz="1800" b="1" dirty="0">
                <a:effectLst/>
                <a:latin typeface="Baskerville-Bold"/>
                <a:ea typeface="Times New Roman" panose="02020603050405020304" pitchFamily="18" charset="0"/>
                <a:cs typeface="B Nazanin" panose="00000400000000000000" pitchFamily="2" charset="-78"/>
              </a:rPr>
              <a:t>، حامی توسعه‌دهنده، عضو </a:t>
            </a:r>
            <a:r>
              <a:rPr lang="en-US" sz="1800" b="1" dirty="0">
                <a:effectLst/>
                <a:latin typeface="Baskerville-Bold"/>
                <a:ea typeface="Times New Roman" panose="02020603050405020304" pitchFamily="18" charset="0"/>
                <a:cs typeface="B Nazanin" panose="00000400000000000000" pitchFamily="2" charset="-78"/>
              </a:rPr>
              <a:t>IBM</a:t>
            </a:r>
            <a:endParaRPr lang="en-US" sz="1800" dirty="0">
              <a:effectLst/>
              <a:latin typeface="Times New Roman" panose="02020603050405020304" pitchFamily="18" charset="0"/>
              <a:ea typeface="Times New Roman" panose="02020603050405020304" pitchFamily="18" charset="0"/>
            </a:endParaRPr>
          </a:p>
          <a:p>
            <a:pPr algn="just" rtl="1">
              <a:spcBef>
                <a:spcPts val="10"/>
              </a:spcBef>
            </a:pP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«من فقط می‌توانم به برنامه‌نویسانی که امروز می‌خواهند جاوا یاد بگیرند به خاطر این که چنین کتاب عالی‌ای را دارند غبطه بخورم. من جاوا را بیست سال پیش آموختم، و کاملا خسته‌کننده بود. اما شما هرگز از این کتاب خسته نخواهید شد. من هرگز کتاب جاوایی ندیده‌ام که دارای بحثی بین کامپایلر جاوا و ماشین مجازی باشد. این بسیار حیرت‌آور است</a:t>
            </a:r>
            <a:r>
              <a:rPr lang="en-US" sz="1800" i="1" dirty="0">
                <a:effectLst/>
                <a:latin typeface="Times New Roman" panose="02020603050405020304" pitchFamily="18" charset="0"/>
                <a:ea typeface="Times New Roman" panose="02020603050405020304" pitchFamily="18" charset="0"/>
                <a:cs typeface="B Nazanin" panose="00000400000000000000" pitchFamily="2" charset="-78"/>
              </a:rPr>
              <a:t>!</a:t>
            </a: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i="1" dirty="0">
              <a:effectLst/>
              <a:latin typeface="Times New Roman" panose="02020603050405020304" pitchFamily="18" charset="0"/>
              <a:ea typeface="Times New Roman" panose="02020603050405020304" pitchFamily="18" charset="0"/>
            </a:endParaRPr>
          </a:p>
          <a:p>
            <a:pPr algn="r" rtl="1">
              <a:spcBef>
                <a:spcPts val="10"/>
              </a:spcBef>
            </a:pP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T</a:t>
            </a:r>
            <a:r>
              <a:rPr lang="en-US" sz="1800" b="1" cap="none" dirty="0" err="1">
                <a:effectLst/>
                <a:latin typeface="Times New Roman" panose="02020603050405020304" pitchFamily="18" charset="0"/>
                <a:ea typeface="Times New Roman" panose="02020603050405020304" pitchFamily="18" charset="0"/>
                <a:cs typeface="B Nazanin" panose="00000400000000000000" pitchFamily="2" charset="-78"/>
              </a:rPr>
              <a:t>agir</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V</a:t>
            </a:r>
            <a:r>
              <a:rPr lang="en-US" sz="1800" b="1" cap="none" dirty="0" err="1">
                <a:effectLst/>
                <a:latin typeface="Times New Roman" panose="02020603050405020304" pitchFamily="18" charset="0"/>
                <a:ea typeface="Times New Roman" panose="02020603050405020304" pitchFamily="18" charset="0"/>
                <a:cs typeface="B Nazanin" panose="00000400000000000000" pitchFamily="2" charset="-78"/>
              </a:rPr>
              <a:t>aleev</a:t>
            </a:r>
            <a:r>
              <a:rPr lang="fa-IR" sz="1800" b="1" dirty="0">
                <a:effectLst/>
                <a:latin typeface="Times New Roman" panose="02020603050405020304" pitchFamily="18" charset="0"/>
                <a:ea typeface="Times New Roman" panose="02020603050405020304" pitchFamily="18" charset="0"/>
                <a:cs typeface="B Nazanin" panose="00000400000000000000" pitchFamily="2" charset="-78"/>
              </a:rPr>
              <a:t>، قهرمان جاوا و رهبر فنی در  </a:t>
            </a:r>
            <a:r>
              <a:rPr lang="en-US" sz="1800" b="1" dirty="0" err="1">
                <a:effectLst/>
                <a:latin typeface="Baskerville-Bold"/>
                <a:ea typeface="Times New Roman" panose="02020603050405020304" pitchFamily="18" charset="0"/>
                <a:cs typeface="B Nazanin" panose="00000400000000000000" pitchFamily="2" charset="-78"/>
              </a:rPr>
              <a:t>I</a:t>
            </a:r>
            <a:r>
              <a:rPr lang="en-US" sz="1800" b="1" cap="none" dirty="0" err="1">
                <a:effectLst/>
                <a:latin typeface="Baskerville-Bold"/>
                <a:ea typeface="Times New Roman" panose="02020603050405020304" pitchFamily="18" charset="0"/>
                <a:cs typeface="B Nazanin" panose="00000400000000000000" pitchFamily="2" charset="-78"/>
              </a:rPr>
              <a:t>ntellij</a:t>
            </a:r>
            <a:r>
              <a:rPr lang="en-US" sz="1800" b="1" dirty="0">
                <a:effectLst/>
                <a:latin typeface="Baskerville-Bold"/>
                <a:ea typeface="Times New Roman" panose="02020603050405020304" pitchFamily="18" charset="0"/>
                <a:cs typeface="B Nazanin" panose="00000400000000000000" pitchFamily="2" charset="-78"/>
              </a:rPr>
              <a:t> IDEA, </a:t>
            </a:r>
            <a:r>
              <a:rPr lang="en-US" sz="1800" b="1" dirty="0" err="1">
                <a:effectLst/>
                <a:latin typeface="Baskerville-Bold"/>
                <a:ea typeface="Times New Roman" panose="02020603050405020304" pitchFamily="18" charset="0"/>
                <a:cs typeface="B Nazanin" panose="00000400000000000000" pitchFamily="2" charset="-78"/>
              </a:rPr>
              <a:t>J</a:t>
            </a:r>
            <a:r>
              <a:rPr lang="en-US" sz="1800" b="1" cap="none" dirty="0" err="1">
                <a:effectLst/>
                <a:latin typeface="Baskerville-Bold"/>
                <a:ea typeface="Times New Roman" panose="02020603050405020304" pitchFamily="18" charset="0"/>
                <a:cs typeface="B Nazanin" panose="00000400000000000000" pitchFamily="2" charset="-78"/>
              </a:rPr>
              <a:t>etbrains</a:t>
            </a:r>
            <a:endParaRPr lang="en-US" sz="1800" dirty="0">
              <a:effectLst/>
              <a:latin typeface="Times New Roman" panose="02020603050405020304" pitchFamily="18" charset="0"/>
              <a:ea typeface="Times New Roman" panose="02020603050405020304" pitchFamily="18" charset="0"/>
            </a:endParaRPr>
          </a:p>
          <a:p>
            <a:endParaRPr lang="en-US" dirty="0"/>
          </a:p>
          <a:p>
            <a:pPr algn="just" rtl="1">
              <a:spcBef>
                <a:spcPts val="10"/>
              </a:spcBef>
              <a:buFont typeface="Wingdings" panose="05000000000000000000" pitchFamily="2" charset="2"/>
              <a:buChar char="§"/>
            </a:pPr>
            <a:r>
              <a:rPr lang="fa-IR" sz="1800" i="1" dirty="0">
                <a:effectLst/>
                <a:latin typeface="Times New Roman" panose="02020603050405020304" pitchFamily="18" charset="0"/>
                <a:ea typeface="Times New Roman" panose="02020603050405020304" pitchFamily="18" charset="0"/>
                <a:cs typeface="B Nazanin" panose="00000400000000000000" pitchFamily="2" charset="-78"/>
              </a:rPr>
              <a:t>«برای آنانی که کمی بوالهوسی و طنز را با «کار» خود دوست دارند، من نمی‌توانم کتاب بهتری از پیش‌به‌سوی جاوا، ویرایش سوم برای یادگیری جاوا پیدا کنم. این کتاب عملی و فکاهی، آموزشی و جذاب، راهنمای کامل برای توسعه‌دهندگان جدیدیست که آماده‌اند به سرعت وارد فعالیت در جاوا شوند.»</a:t>
            </a:r>
            <a:endParaRPr lang="en-US" sz="1800" i="1" dirty="0">
              <a:effectLst/>
              <a:latin typeface="Times New Roman" panose="02020603050405020304" pitchFamily="18" charset="0"/>
              <a:ea typeface="Times New Roman" panose="02020603050405020304" pitchFamily="18" charset="0"/>
            </a:endParaRPr>
          </a:p>
          <a:p>
            <a:pPr algn="r" rtl="1">
              <a:spcBef>
                <a:spcPts val="10"/>
              </a:spcBef>
            </a:pPr>
            <a:r>
              <a:rPr lang="en-US" sz="1800" b="1" dirty="0">
                <a:effectLst/>
                <a:latin typeface="Baskerville-Bold"/>
                <a:ea typeface="Times New Roman" panose="02020603050405020304" pitchFamily="18" charset="0"/>
                <a:cs typeface="B Nazanin" panose="00000400000000000000" pitchFamily="2" charset="-78"/>
              </a:rPr>
              <a:t>M</a:t>
            </a:r>
            <a:r>
              <a:rPr lang="en-US" sz="1800" b="1" cap="none" dirty="0">
                <a:effectLst/>
                <a:latin typeface="Baskerville-Bold"/>
                <a:ea typeface="Times New Roman" panose="02020603050405020304" pitchFamily="18" charset="0"/>
                <a:cs typeface="B Nazanin" panose="00000400000000000000" pitchFamily="2" charset="-78"/>
              </a:rPr>
              <a:t>arc </a:t>
            </a:r>
            <a:r>
              <a:rPr lang="en-US" sz="1800" b="1" dirty="0">
                <a:effectLst/>
                <a:latin typeface="Baskerville-Bold"/>
                <a:ea typeface="Times New Roman" panose="02020603050405020304" pitchFamily="18" charset="0"/>
                <a:cs typeface="B Nazanin" panose="00000400000000000000" pitchFamily="2" charset="-78"/>
              </a:rPr>
              <a:t>L</a:t>
            </a:r>
            <a:r>
              <a:rPr lang="en-US" sz="1800" b="1" cap="none" dirty="0">
                <a:effectLst/>
                <a:latin typeface="Baskerville-Bold"/>
                <a:ea typeface="Times New Roman" panose="02020603050405020304" pitchFamily="18" charset="0"/>
                <a:cs typeface="B Nazanin" panose="00000400000000000000" pitchFamily="2" charset="-78"/>
              </a:rPr>
              <a:t>oy</a:t>
            </a:r>
            <a:r>
              <a:rPr lang="fa-IR" sz="1800" b="1" dirty="0">
                <a:effectLst/>
                <a:latin typeface="Baskerville-Bold"/>
                <a:ea typeface="Times New Roman" panose="02020603050405020304" pitchFamily="18" charset="0"/>
                <a:cs typeface="B Nazanin" panose="00000400000000000000" pitchFamily="2" charset="-78"/>
              </a:rPr>
              <a:t>، مربی، مؤلف  </a:t>
            </a:r>
            <a:r>
              <a:rPr lang="en-US" sz="1800" b="1" i="1" dirty="0">
                <a:effectLst/>
                <a:latin typeface="Baskerville-BoldItalic"/>
                <a:ea typeface="Times New Roman" panose="02020603050405020304" pitchFamily="18" charset="0"/>
                <a:cs typeface="B Nazanin" panose="00000400000000000000" pitchFamily="2" charset="-78"/>
              </a:rPr>
              <a:t>S</a:t>
            </a:r>
            <a:r>
              <a:rPr lang="en-US" sz="1800" b="1" i="1" cap="none" dirty="0">
                <a:effectLst/>
                <a:latin typeface="Baskerville-BoldItalic"/>
                <a:ea typeface="Times New Roman" panose="02020603050405020304" pitchFamily="18" charset="0"/>
                <a:cs typeface="B Nazanin" panose="00000400000000000000" pitchFamily="2" charset="-78"/>
              </a:rPr>
              <a:t>maller</a:t>
            </a:r>
            <a:r>
              <a:rPr lang="en-US" sz="1800" b="1" i="1" dirty="0">
                <a:effectLst/>
                <a:latin typeface="Baskerville-BoldItalic"/>
                <a:ea typeface="Times New Roman" panose="02020603050405020304" pitchFamily="18" charset="0"/>
                <a:cs typeface="B Nazanin" panose="00000400000000000000" pitchFamily="2" charset="-78"/>
              </a:rPr>
              <a:t> C</a:t>
            </a:r>
            <a:r>
              <a:rPr lang="fa-IR" sz="1800" b="1" dirty="0">
                <a:effectLst/>
                <a:latin typeface="Baskerville-BoldItalic"/>
                <a:ea typeface="Times New Roman" panose="02020603050405020304" pitchFamily="18" charset="0"/>
                <a:cs typeface="B Nazanin" panose="00000400000000000000" pitchFamily="2" charset="-78"/>
              </a:rPr>
              <a:t> و </a:t>
            </a:r>
            <a:r>
              <a:rPr lang="fa-IR" sz="1800" b="1" dirty="0">
                <a:effectLst/>
                <a:latin typeface="Baskerville-Bold"/>
                <a:ea typeface="Times New Roman" panose="02020603050405020304" pitchFamily="18" charset="0"/>
                <a:cs typeface="B Nazanin" panose="00000400000000000000" pitchFamily="2" charset="-78"/>
              </a:rPr>
              <a:t>مؤلف </a:t>
            </a:r>
            <a:r>
              <a:rPr lang="fa-IR" sz="1800" b="1" dirty="0">
                <a:effectLst/>
                <a:latin typeface="Baskerville-BoldItalic"/>
                <a:ea typeface="Times New Roman" panose="02020603050405020304" pitchFamily="18" charset="0"/>
                <a:cs typeface="B Nazanin" panose="00000400000000000000" pitchFamily="2" charset="-78"/>
              </a:rPr>
              <a:t>دستیار </a:t>
            </a:r>
            <a:r>
              <a:rPr lang="en-US" sz="1800" b="1" i="1" dirty="0">
                <a:effectLst/>
                <a:latin typeface="Baskerville-BoldItalic"/>
                <a:ea typeface="Times New Roman" panose="02020603050405020304" pitchFamily="18" charset="0"/>
                <a:cs typeface="B Nazanin" panose="00000400000000000000" pitchFamily="2" charset="-78"/>
              </a:rPr>
              <a:t>L</a:t>
            </a:r>
            <a:r>
              <a:rPr lang="en-US" sz="1800" b="1" i="1" cap="none" dirty="0">
                <a:effectLst/>
                <a:latin typeface="Baskerville-BoldItalic"/>
                <a:ea typeface="Times New Roman" panose="02020603050405020304" pitchFamily="18" charset="0"/>
                <a:cs typeface="B Nazanin" panose="00000400000000000000" pitchFamily="2" charset="-78"/>
              </a:rPr>
              <a:t>earning</a:t>
            </a:r>
            <a:r>
              <a:rPr lang="en-US" sz="1800" b="1" i="1" dirty="0">
                <a:effectLst/>
                <a:latin typeface="Baskerville-BoldItalic"/>
                <a:ea typeface="Times New Roman" panose="02020603050405020304" pitchFamily="18" charset="0"/>
                <a:cs typeface="B Nazanin" panose="00000400000000000000" pitchFamily="2" charset="-78"/>
              </a:rPr>
              <a:t> J</a:t>
            </a:r>
            <a:r>
              <a:rPr lang="en-US" sz="1800" b="1" i="1" cap="none" dirty="0">
                <a:effectLst/>
                <a:latin typeface="Baskerville-BoldItalic"/>
                <a:ea typeface="Times New Roman" panose="02020603050405020304" pitchFamily="18" charset="0"/>
                <a:cs typeface="B Nazanin" panose="00000400000000000000" pitchFamily="2" charset="-78"/>
              </a:rPr>
              <a:t>ava</a:t>
            </a:r>
            <a:r>
              <a:rPr lang="en-US" sz="1800" b="1" i="1" dirty="0">
                <a:effectLst/>
                <a:latin typeface="B Nazanin" panose="00000400000000000000" pitchFamily="2" charset="-78"/>
                <a:ea typeface="Times New Roman" panose="02020603050405020304" pitchFamily="18" charset="0"/>
              </a:rPr>
              <a:t> </a:t>
            </a:r>
            <a:r>
              <a:rPr lang="fa-IR" sz="1800" b="1" i="1">
                <a:effectLst/>
                <a:latin typeface="B Nazanin" panose="00000400000000000000" pitchFamily="2" charset="-78"/>
                <a:ea typeface="Times New Roman" panose="02020603050405020304" pitchFamily="18" charset="0"/>
              </a:rPr>
              <a:t> </a:t>
            </a:r>
            <a:r>
              <a:rPr lang="fa-IR" sz="1800" b="1">
                <a:effectLst/>
                <a:latin typeface="Baskerville-BoldItalic"/>
                <a:ea typeface="Times New Roman" panose="02020603050405020304" pitchFamily="18" charset="0"/>
                <a:cs typeface="B Nazanin" panose="00000400000000000000" pitchFamily="2" charset="-78"/>
              </a:rPr>
              <a:t>و</a:t>
            </a:r>
            <a:r>
              <a:rPr lang="fa-IR" sz="1800" b="1" i="1">
                <a:effectLst/>
                <a:latin typeface="Baskerville-BoldItalic"/>
                <a:ea typeface="Times New Roman" panose="02020603050405020304" pitchFamily="18" charset="0"/>
                <a:cs typeface="B Nazanin" panose="00000400000000000000" pitchFamily="2" charset="-78"/>
              </a:rPr>
              <a:t> </a:t>
            </a:r>
            <a:r>
              <a:rPr lang="en-US" sz="1800" b="1" i="1" dirty="0">
                <a:effectLst/>
                <a:latin typeface="Baskerville-BoldItalic"/>
                <a:ea typeface="Times New Roman" panose="02020603050405020304" pitchFamily="18" charset="0"/>
                <a:cs typeface="B Nazanin" panose="00000400000000000000" pitchFamily="2" charset="-78"/>
              </a:rPr>
              <a:t>J</a:t>
            </a:r>
            <a:r>
              <a:rPr lang="en-US" sz="1800" b="1" i="1" cap="none" dirty="0">
                <a:effectLst/>
                <a:latin typeface="Baskerville-BoldItalic"/>
                <a:ea typeface="Times New Roman" panose="02020603050405020304" pitchFamily="18" charset="0"/>
                <a:cs typeface="B Nazanin" panose="00000400000000000000" pitchFamily="2" charset="-78"/>
              </a:rPr>
              <a:t>ava</a:t>
            </a:r>
            <a:r>
              <a:rPr lang="en-US" sz="1800" b="1" i="1" dirty="0">
                <a:effectLst/>
                <a:latin typeface="Baskerville-BoldItalic"/>
                <a:ea typeface="Times New Roman" panose="02020603050405020304" pitchFamily="18" charset="0"/>
                <a:cs typeface="B Nazanin" panose="00000400000000000000" pitchFamily="2" charset="-78"/>
              </a:rPr>
              <a:t> </a:t>
            </a:r>
            <a:r>
              <a:rPr lang="en-US" sz="1800" b="1" i="1" cap="none" dirty="0">
                <a:effectLst/>
                <a:latin typeface="Baskerville-BoldItalic"/>
                <a:ea typeface="Times New Roman" panose="02020603050405020304" pitchFamily="18" charset="0"/>
                <a:cs typeface="B Nazanin" panose="00000400000000000000" pitchFamily="2" charset="-78"/>
              </a:rPr>
              <a:t>swing</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A61459BC-1E02-BB23-1E7B-D1867E16AEDF}"/>
              </a:ext>
            </a:extLst>
          </p:cNvPr>
          <p:cNvSpPr>
            <a:spLocks noGrp="1"/>
          </p:cNvSpPr>
          <p:nvPr>
            <p:ph type="sldNum" sz="quarter" idx="12"/>
          </p:nvPr>
        </p:nvSpPr>
        <p:spPr/>
        <p:txBody>
          <a:bodyPr/>
          <a:lstStyle/>
          <a:p>
            <a:fld id="{21C7DF5F-4BF1-494D-A836-53F226D76E52}" type="slidenum">
              <a:rPr lang="en-US" smtClean="0"/>
              <a:t>8</a:t>
            </a:fld>
            <a:endParaRPr lang="en-US"/>
          </a:p>
        </p:txBody>
      </p:sp>
      <p:sp>
        <p:nvSpPr>
          <p:cNvPr id="6" name="Title 1">
            <a:extLst>
              <a:ext uri="{FF2B5EF4-FFF2-40B4-BE49-F238E27FC236}">
                <a16:creationId xmlns:a16="http://schemas.microsoft.com/office/drawing/2014/main" id="{5D6C6424-F42A-7D01-8805-6EC5A21C3C2A}"/>
              </a:ext>
            </a:extLst>
          </p:cNvPr>
          <p:cNvSpPr>
            <a:spLocks noGrp="1"/>
          </p:cNvSpPr>
          <p:nvPr>
            <p:ph type="title"/>
          </p:nvPr>
        </p:nvSpPr>
        <p:spPr>
          <a:xfrm>
            <a:off x="2500913" y="343030"/>
            <a:ext cx="7190173" cy="863547"/>
          </a:xfrm>
        </p:spPr>
        <p:txBody>
          <a:bodyPr>
            <a:noAutofit/>
          </a:bodyPr>
          <a:lstStyle/>
          <a:p>
            <a:pPr algn="ctr" rtl="1"/>
            <a:r>
              <a:rPr lang="fa-IR" dirty="0">
                <a:solidFill>
                  <a:srgbClr val="00B0F0"/>
                </a:solidFill>
                <a:cs typeface="2  Titr" panose="00000700000000000000" pitchFamily="2" charset="-78"/>
              </a:rPr>
              <a:t>تمجیدهای دیگران از کتاب پیش‌به‌سوی جاوا</a:t>
            </a:r>
            <a:endParaRPr lang="en-US" dirty="0">
              <a:solidFill>
                <a:srgbClr val="00B0F0"/>
              </a:solidFill>
              <a:cs typeface="2  Titr" panose="00000700000000000000" pitchFamily="2" charset="-78"/>
            </a:endParaRPr>
          </a:p>
        </p:txBody>
      </p:sp>
      <p:pic>
        <p:nvPicPr>
          <p:cNvPr id="9" name="Content Placeholder 4">
            <a:extLst>
              <a:ext uri="{FF2B5EF4-FFF2-40B4-BE49-F238E27FC236}">
                <a16:creationId xmlns:a16="http://schemas.microsoft.com/office/drawing/2014/main" id="{362714C2-70A8-5A2A-032A-12B8D388C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3" y="-79900"/>
            <a:ext cx="1082599" cy="1251305"/>
          </a:xfrm>
          <a:prstGeom prst="rect">
            <a:avLst/>
          </a:prstGeom>
        </p:spPr>
      </p:pic>
    </p:spTree>
    <p:extLst>
      <p:ext uri="{BB962C8B-B14F-4D97-AF65-F5344CB8AC3E}">
        <p14:creationId xmlns:p14="http://schemas.microsoft.com/office/powerpoint/2010/main" val="408776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circle(in)">
                                      <p:cBhvr>
                                        <p:cTn id="23" dur="2000"/>
                                        <p:tgtEl>
                                          <p:spTgt spid="3">
                                            <p:txEl>
                                              <p:pRg st="6" end="6"/>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circle(in)">
                                      <p:cBhvr>
                                        <p:cTn id="26"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F8BBBA7-5EC9-4EC9-8578-06F8820213B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2532" y="1180470"/>
            <a:ext cx="3539988" cy="4657880"/>
          </a:xfrm>
          <a:prstGeom prst="rect">
            <a:avLst/>
          </a:prstGeom>
        </p:spPr>
      </p:pic>
      <p:sp>
        <p:nvSpPr>
          <p:cNvPr id="3" name="Slide Number Placeholder 2">
            <a:extLst>
              <a:ext uri="{FF2B5EF4-FFF2-40B4-BE49-F238E27FC236}">
                <a16:creationId xmlns:a16="http://schemas.microsoft.com/office/drawing/2014/main" id="{0AA66B0F-854F-D8FD-F91D-4EA91A3E62A6}"/>
              </a:ext>
            </a:extLst>
          </p:cNvPr>
          <p:cNvSpPr>
            <a:spLocks noGrp="1"/>
          </p:cNvSpPr>
          <p:nvPr>
            <p:ph type="sldNum" sz="quarter" idx="12"/>
          </p:nvPr>
        </p:nvSpPr>
        <p:spPr/>
        <p:txBody>
          <a:bodyPr/>
          <a:lstStyle/>
          <a:p>
            <a:fld id="{21C7DF5F-4BF1-494D-A836-53F226D76E52}" type="slidenum">
              <a:rPr lang="en-US" smtClean="0"/>
              <a:t>9</a:t>
            </a:fld>
            <a:endParaRPr lang="en-US"/>
          </a:p>
        </p:txBody>
      </p:sp>
      <p:pic>
        <p:nvPicPr>
          <p:cNvPr id="5" name="Picture 4">
            <a:extLst>
              <a:ext uri="{FF2B5EF4-FFF2-40B4-BE49-F238E27FC236}">
                <a16:creationId xmlns:a16="http://schemas.microsoft.com/office/drawing/2014/main" id="{804BDF5F-5DD5-A4EA-6773-F5AED7596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058330" y="1180470"/>
            <a:ext cx="3626789" cy="4657881"/>
          </a:xfrm>
          <a:prstGeom prst="rect">
            <a:avLst/>
          </a:prstGeom>
          <a:noFill/>
          <a:ln>
            <a:noFill/>
          </a:ln>
        </p:spPr>
      </p:pic>
      <p:sp>
        <p:nvSpPr>
          <p:cNvPr id="12" name="TextBox 11">
            <a:extLst>
              <a:ext uri="{FF2B5EF4-FFF2-40B4-BE49-F238E27FC236}">
                <a16:creationId xmlns:a16="http://schemas.microsoft.com/office/drawing/2014/main" id="{0A5DF6F7-246A-B174-ACEE-E85FE8C85390}"/>
              </a:ext>
            </a:extLst>
          </p:cNvPr>
          <p:cNvSpPr txBox="1"/>
          <p:nvPr/>
        </p:nvSpPr>
        <p:spPr>
          <a:xfrm>
            <a:off x="4230427" y="534139"/>
            <a:ext cx="3168894" cy="646331"/>
          </a:xfrm>
          <a:prstGeom prst="rect">
            <a:avLst/>
          </a:prstGeom>
          <a:noFill/>
        </p:spPr>
        <p:txBody>
          <a:bodyPr wrap="square" rtlCol="1">
            <a:spAutoFit/>
          </a:bodyPr>
          <a:lstStyle/>
          <a:p>
            <a:pPr algn="ctr" rtl="1"/>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سایر </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مر</a:t>
            </a:r>
            <a:r>
              <a:rPr lang="fa-IR"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ا</a:t>
            </a:r>
            <a:r>
              <a:rPr lang="ar-SA" sz="3600" b="1" dirty="0">
                <a:solidFill>
                  <a:srgbClr val="00B0F0"/>
                </a:solidFill>
                <a:effectLst/>
                <a:latin typeface="Tahoma" panose="020B0604030504040204" pitchFamily="34" charset="0"/>
                <a:ea typeface="Calibri" panose="020F0502020204030204" pitchFamily="34" charset="0"/>
                <a:cs typeface="2  Titr" panose="00000700000000000000" pitchFamily="2" charset="-78"/>
              </a:rPr>
              <a:t>جع درسی </a:t>
            </a:r>
            <a:endParaRPr lang="fa-IR" sz="3600" dirty="0"/>
          </a:p>
        </p:txBody>
      </p:sp>
      <p:sp>
        <p:nvSpPr>
          <p:cNvPr id="2" name="TextBox 1">
            <a:extLst>
              <a:ext uri="{FF2B5EF4-FFF2-40B4-BE49-F238E27FC236}">
                <a16:creationId xmlns:a16="http://schemas.microsoft.com/office/drawing/2014/main" id="{D12ABE59-9E7F-431F-10D4-725A480C1D43}"/>
              </a:ext>
            </a:extLst>
          </p:cNvPr>
          <p:cNvSpPr txBox="1"/>
          <p:nvPr/>
        </p:nvSpPr>
        <p:spPr>
          <a:xfrm>
            <a:off x="323959" y="5949591"/>
            <a:ext cx="3661580" cy="415498"/>
          </a:xfrm>
          <a:prstGeom prst="rect">
            <a:avLst/>
          </a:prstGeom>
          <a:noFill/>
        </p:spPr>
        <p:txBody>
          <a:bodyPr wrap="none" rtlCol="1">
            <a:spAutoFit/>
          </a:bodyPr>
          <a:lstStyle/>
          <a:p>
            <a:r>
              <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hlinkClick r:id="rId4">
                  <a:extLst>
                    <a:ext uri="{A12FA001-AC4F-418D-AE19-62706E023703}">
                      <ahyp:hlinkClr xmlns:ahyp="http://schemas.microsoft.com/office/drawing/2018/hyperlinkcolor" val="tx"/>
                    </a:ext>
                  </a:extLst>
                </a:hlinkClick>
              </a:rPr>
              <a:t>https://deitel.com/java-how-to-program-11-e-late-objects-version/</a:t>
            </a:r>
            <a:endPar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endParaRPr>
          </a:p>
          <a:p>
            <a:r>
              <a:rPr lang="en-US" sz="1200" dirty="0">
                <a:latin typeface="Microsoft YaHei UI Light" panose="020B0502040204020203" pitchFamily="34" charset="-122"/>
                <a:ea typeface="Microsoft YaHei UI Light" panose="020B0502040204020203" pitchFamily="34" charset="-122"/>
              </a:rPr>
              <a:t>.</a:t>
            </a:r>
            <a:endParaRPr lang="fa-IR" sz="1200" dirty="0">
              <a:latin typeface="Microsoft YaHei UI Light" panose="020B0502040204020203" pitchFamily="34" charset="-122"/>
              <a:ea typeface="Microsoft YaHei UI Light" panose="020B0502040204020203" pitchFamily="34" charset="-122"/>
            </a:endParaRPr>
          </a:p>
        </p:txBody>
      </p:sp>
      <p:sp>
        <p:nvSpPr>
          <p:cNvPr id="6" name="TextBox 5">
            <a:extLst>
              <a:ext uri="{FF2B5EF4-FFF2-40B4-BE49-F238E27FC236}">
                <a16:creationId xmlns:a16="http://schemas.microsoft.com/office/drawing/2014/main" id="{B429FDAE-36EC-1B5E-1C12-0135C13E2651}"/>
              </a:ext>
            </a:extLst>
          </p:cNvPr>
          <p:cNvSpPr txBox="1"/>
          <p:nvPr/>
        </p:nvSpPr>
        <p:spPr>
          <a:xfrm flipH="1">
            <a:off x="4703092" y="5926508"/>
            <a:ext cx="2337263" cy="369332"/>
          </a:xfrm>
          <a:prstGeom prst="rect">
            <a:avLst/>
          </a:prstGeom>
          <a:noFill/>
        </p:spPr>
        <p:txBody>
          <a:bodyPr wrap="square" rtlCol="1">
            <a:spAutoFit/>
          </a:bodyPr>
          <a:lstStyle/>
          <a:p>
            <a:r>
              <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hlinkClick r:id="rId5">
                  <a:extLst>
                    <a:ext uri="{A12FA001-AC4F-418D-AE19-62706E023703}">
                      <ahyp:hlinkClr xmlns:ahyp="http://schemas.microsoft.com/office/drawing/2018/hyperlinkcolor" val="tx"/>
                    </a:ext>
                  </a:extLst>
                </a:hlinkClick>
              </a:rPr>
              <a:t>https://www.buildingjavaprograms.com/</a:t>
            </a:r>
            <a:endParaRPr lang="en-US" sz="900" dirty="0">
              <a:solidFill>
                <a:schemeClr val="tx1">
                  <a:lumMod val="95000"/>
                  <a:lumOff val="5000"/>
                </a:schemeClr>
              </a:solidFill>
              <a:latin typeface="Microsoft YaHei UI Light" panose="020B0502040204020203" pitchFamily="34" charset="-122"/>
              <a:ea typeface="Microsoft YaHei UI Light" panose="020B0502040204020203" pitchFamily="34" charset="-122"/>
            </a:endParaRPr>
          </a:p>
          <a:p>
            <a:endParaRPr lang="fa-IR" sz="900" dirty="0">
              <a:latin typeface="Microsoft YaHei UI Light" panose="020B0502040204020203" pitchFamily="34" charset="-122"/>
              <a:ea typeface="Microsoft YaHei UI Light" panose="020B0502040204020203" pitchFamily="34" charset="-122"/>
            </a:endParaRPr>
          </a:p>
        </p:txBody>
      </p:sp>
      <p:pic>
        <p:nvPicPr>
          <p:cNvPr id="1026" name="Picture 2">
            <a:extLst>
              <a:ext uri="{FF2B5EF4-FFF2-40B4-BE49-F238E27FC236}">
                <a16:creationId xmlns:a16="http://schemas.microsoft.com/office/drawing/2014/main" id="{A5EBFE24-ADA0-59A3-DB7A-CC30250FCE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0929" y="1186990"/>
            <a:ext cx="3738564" cy="46894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9CFA52-ADEB-F2D2-0893-26D082878C83}"/>
              </a:ext>
            </a:extLst>
          </p:cNvPr>
          <p:cNvSpPr txBox="1"/>
          <p:nvPr/>
        </p:nvSpPr>
        <p:spPr>
          <a:xfrm>
            <a:off x="7802206" y="5926508"/>
            <a:ext cx="3988592" cy="461665"/>
          </a:xfrm>
          <a:prstGeom prst="rect">
            <a:avLst/>
          </a:prstGeom>
          <a:noFill/>
        </p:spPr>
        <p:txBody>
          <a:bodyPr wrap="none" rtlCol="1">
            <a:spAutoFit/>
          </a:bodyPr>
          <a:lstStyle/>
          <a:p>
            <a:r>
              <a:rPr lang="en-US" sz="900" dirty="0">
                <a:latin typeface="Microsoft YaHei UI Light" panose="020B0502040204020203" pitchFamily="34" charset="-122"/>
                <a:ea typeface="Microsoft YaHei UI Light" panose="020B0502040204020203" pitchFamily="34" charset="-122"/>
                <a:hlinkClick r:id="rId7">
                  <a:extLst>
                    <a:ext uri="{A12FA001-AC4F-418D-AE19-62706E023703}">
                      <ahyp:hlinkClr xmlns:ahyp="http://schemas.microsoft.com/office/drawing/2018/hyperlinkcolor" val="tx"/>
                    </a:ext>
                  </a:extLst>
                </a:hlinkClick>
              </a:rPr>
              <a:t>https://www.oreilly.com/library/view/java-the-complete/9781265062705/</a:t>
            </a:r>
            <a:r>
              <a:rPr lang="en-US" sz="1200" dirty="0">
                <a:latin typeface="Microsoft YaHei UI Light" panose="020B0502040204020203" pitchFamily="34" charset="-122"/>
                <a:ea typeface="Microsoft YaHei UI Light" panose="020B0502040204020203" pitchFamily="34" charset="-122"/>
              </a:rPr>
              <a:t>.</a:t>
            </a:r>
          </a:p>
          <a:p>
            <a:endParaRPr lang="fa-IR" sz="12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06295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2132</TotalTime>
  <Words>8922</Words>
  <Application>Microsoft Office PowerPoint</Application>
  <PresentationFormat>Widescreen</PresentationFormat>
  <Paragraphs>987</Paragraphs>
  <Slides>76</Slides>
  <Notes>2</Notes>
  <HiddenSlides>0</HiddenSlides>
  <MMClips>0</MMClips>
  <ScaleCrop>false</ScaleCrop>
  <HeadingPairs>
    <vt:vector size="6" baseType="variant">
      <vt:variant>
        <vt:lpstr>Fonts Used</vt:lpstr>
      </vt:variant>
      <vt:variant>
        <vt:i4>36</vt:i4>
      </vt:variant>
      <vt:variant>
        <vt:lpstr>Theme</vt:lpstr>
      </vt:variant>
      <vt:variant>
        <vt:i4>2</vt:i4>
      </vt:variant>
      <vt:variant>
        <vt:lpstr>Slide Titles</vt:lpstr>
      </vt:variant>
      <vt:variant>
        <vt:i4>76</vt:i4>
      </vt:variant>
    </vt:vector>
  </HeadingPairs>
  <TitlesOfParts>
    <vt:vector size="114" baseType="lpstr">
      <vt:lpstr>Microsoft YaHei UI Light</vt:lpstr>
      <vt:lpstr>2  Mitra</vt:lpstr>
      <vt:lpstr>2  Titr</vt:lpstr>
      <vt:lpstr>Arial</vt:lpstr>
      <vt:lpstr>Arial Black</vt:lpstr>
      <vt:lpstr>B Nazanin</vt:lpstr>
      <vt:lpstr>Baskerville</vt:lpstr>
      <vt:lpstr>Baskerville Old Face</vt:lpstr>
      <vt:lpstr>Baskerville-Bold</vt:lpstr>
      <vt:lpstr>Baskerville-BoldItalic</vt:lpstr>
      <vt:lpstr>Calibri</vt:lpstr>
      <vt:lpstr>Calibri Light</vt:lpstr>
      <vt:lpstr>Cambria Math</vt:lpstr>
      <vt:lpstr>Comic Sans MS</vt:lpstr>
      <vt:lpstr>Courier New</vt:lpstr>
      <vt:lpstr>CourierNewPSMT</vt:lpstr>
      <vt:lpstr>CourierPSPro-Regular</vt:lpstr>
      <vt:lpstr>DejaVuSerif</vt:lpstr>
      <vt:lpstr>Goudy Old Style</vt:lpstr>
      <vt:lpstr>Lucida Sans Typewriter</vt:lpstr>
      <vt:lpstr>LucidaSansTypewriter-OV-PCRDHA,</vt:lpstr>
      <vt:lpstr>Mongolian Baiti</vt:lpstr>
      <vt:lpstr>Myriad Pro</vt:lpstr>
      <vt:lpstr>NPINazanin</vt:lpstr>
      <vt:lpstr>Ramsar</vt:lpstr>
      <vt:lpstr>Rockwell</vt:lpstr>
      <vt:lpstr>Symbol</vt:lpstr>
      <vt:lpstr>Tahoma</vt:lpstr>
      <vt:lpstr>Times New Roman</vt:lpstr>
      <vt:lpstr>TimesLTPro-Italic</vt:lpstr>
      <vt:lpstr>TimesLTPro-Roman</vt:lpstr>
      <vt:lpstr>Titillium Web</vt:lpstr>
      <vt:lpstr>Tw Cen MT</vt:lpstr>
      <vt:lpstr>Wingdings</vt:lpstr>
      <vt:lpstr>Wingdings 3</vt:lpstr>
      <vt:lpstr>XB Titre</vt:lpstr>
      <vt:lpstr>Droplet</vt:lpstr>
      <vt:lpstr>Custom Design</vt:lpstr>
      <vt:lpstr>PowerPoint Presentation</vt:lpstr>
      <vt:lpstr>PowerPoint Presentation</vt:lpstr>
      <vt:lpstr>PowerPoint Presentation</vt:lpstr>
      <vt:lpstr>PowerPoint Presentation</vt:lpstr>
      <vt:lpstr>PowerPoint Presentation</vt:lpstr>
      <vt:lpstr>PowerPoint Presentation</vt:lpstr>
      <vt:lpstr>تمجیدهای دیگران از کتاب پیش‌به‌سوی جاوا</vt:lpstr>
      <vt:lpstr>تمجیدهای دیگران از کتاب پیش‌به‌سوی جاوا</vt:lpstr>
      <vt:lpstr>PowerPoint Presentation</vt:lpstr>
      <vt:lpstr>فصل 1 </vt:lpstr>
      <vt:lpstr>برنامه‌نویسی روندی (procedural programming)</vt:lpstr>
      <vt:lpstr>برنامه‌نویسی شئ‌گرا (object-oriented programming)</vt:lpstr>
      <vt:lpstr>چرا Java؟ </vt:lpstr>
      <vt:lpstr>چرا Java؟ </vt:lpstr>
      <vt:lpstr>چرا Java؟ </vt:lpstr>
      <vt:lpstr>چرا Java؟ </vt:lpstr>
      <vt:lpstr>آخرین رتبه بندی Java طبق شاخص Tiobe Index (فوریه 2025) https://www.tiobe.com/tiobe-index  </vt:lpstr>
      <vt:lpstr>فرایند برنامه‌نویسی </vt:lpstr>
      <vt:lpstr>کامپایلر </vt:lpstr>
      <vt:lpstr>JVM</vt:lpstr>
      <vt:lpstr>JRE</vt:lpstr>
      <vt:lpstr>JDK</vt:lpstr>
      <vt:lpstr>رابطه بین JVM، JRE و JDK </vt:lpstr>
      <vt:lpstr>معرفی چند IDE</vt:lpstr>
      <vt:lpstr>آنچه برای اجرای کدها در این درس نیاز دارید </vt:lpstr>
      <vt:lpstr>نکته پیش از شروع به یادگیری Java</vt:lpstr>
      <vt:lpstr>شیوه ای که جاوا کار می‌کند </vt:lpstr>
      <vt:lpstr>مراحل اجرای یک برنامهJava </vt:lpstr>
      <vt:lpstr>اجرای برنامه دعوتنامه‌ی مهمانی</vt:lpstr>
      <vt:lpstr>PowerPoint Presentation</vt:lpstr>
      <vt:lpstr>گرچه انتظار پاسخ دقیق نداریم، اما با توجه به معلوماتتان از برنامه‌نویسی  تلاش کنید حدس بزنید هر خط از کدهای داده‌شده چه کاری انجام می‌دهد!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667</cp:revision>
  <dcterms:created xsi:type="dcterms:W3CDTF">2025-02-03T12:14:52Z</dcterms:created>
  <dcterms:modified xsi:type="dcterms:W3CDTF">2025-03-02T06:26:35Z</dcterms:modified>
</cp:coreProperties>
</file>