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12"/>
  </p:notesMasterIdLst>
  <p:sldIdLst>
    <p:sldId id="256" r:id="rId3"/>
    <p:sldId id="257" r:id="rId4"/>
    <p:sldId id="316" r:id="rId5"/>
    <p:sldId id="258" r:id="rId6"/>
    <p:sldId id="315" r:id="rId7"/>
    <p:sldId id="259" r:id="rId8"/>
    <p:sldId id="261" r:id="rId9"/>
    <p:sldId id="262"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952"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35498-3BB4-41F0-A77F-7363395EADCB}" type="datetimeFigureOut">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73083-0F8F-41CC-8AB3-A1B1B699319A}" type="slidenum">
              <a:rPr lang="en-US" smtClean="0"/>
              <a:t>‹#›</a:t>
            </a:fld>
            <a:endParaRPr lang="en-US"/>
          </a:p>
        </p:txBody>
      </p:sp>
    </p:spTree>
    <p:extLst>
      <p:ext uri="{BB962C8B-B14F-4D97-AF65-F5344CB8AC3E}">
        <p14:creationId xmlns:p14="http://schemas.microsoft.com/office/powerpoint/2010/main" val="181165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25AB80-140A-4A59-B7EF-16F1F3855B2E}" type="datetime1">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44373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385974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7290559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11652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9007818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178AD-439D-474E-947B-B48B5CFEBC14}" type="datetime1">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122530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178AD-439D-474E-947B-B48B5CFEBC14}" type="datetime1">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53241100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8607698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72023035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0748E-D0E1-4336-8AC8-6351C2997FC0}" type="datetime1">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561890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6275-54D7-9472-F1E0-6176298492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AD782D90-43E1-2384-D379-6CBEF08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C0EFFC-6B1A-67A1-296E-BD6192397E08}"/>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5" name="Footer Placeholder 4">
            <a:extLst>
              <a:ext uri="{FF2B5EF4-FFF2-40B4-BE49-F238E27FC236}">
                <a16:creationId xmlns:a16="http://schemas.microsoft.com/office/drawing/2014/main" id="{8DA31655-F35E-B3E9-5FB0-4581E9E0BB4C}"/>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DFF9DAA-E82C-ABEA-F0CC-B2EC06809386}"/>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405286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97298902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2B6E-8B0A-DAE6-9113-1D7125B01FDB}"/>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EEED9B47-8571-4757-56A1-35F6E7BEB9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C3DD9A6-EF02-1D56-974E-B9495976ADAC}"/>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5" name="Footer Placeholder 4">
            <a:extLst>
              <a:ext uri="{FF2B5EF4-FFF2-40B4-BE49-F238E27FC236}">
                <a16:creationId xmlns:a16="http://schemas.microsoft.com/office/drawing/2014/main" id="{7E14A149-E666-2E79-2436-6CBB109408E3}"/>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871F52B3-ACC1-2F49-8136-5F44B8E534AB}"/>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4111907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FAE2-54F9-1914-B4FB-0B0D410CBE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8986492-95AF-72C2-5962-6D05D31AE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309408-1F9C-92A6-3F3D-86455E446C39}"/>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5" name="Footer Placeholder 4">
            <a:extLst>
              <a:ext uri="{FF2B5EF4-FFF2-40B4-BE49-F238E27FC236}">
                <a16:creationId xmlns:a16="http://schemas.microsoft.com/office/drawing/2014/main" id="{341C1516-7408-AFBA-6834-002E69D19572}"/>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8F7527D5-03A3-4B16-1BAC-01FB18191259}"/>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213000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ADCB-5A64-5500-CD41-3CE06C78F187}"/>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82001D-3151-43AF-BCD0-24E5CDA1B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A75975C9-FB28-E5EB-6308-F2D6A9A18D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689F1BDE-1E2B-15B7-0975-A35A007BF3B7}"/>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6" name="Footer Placeholder 5">
            <a:extLst>
              <a:ext uri="{FF2B5EF4-FFF2-40B4-BE49-F238E27FC236}">
                <a16:creationId xmlns:a16="http://schemas.microsoft.com/office/drawing/2014/main" id="{C45314A6-075E-9DEE-30C0-A5E376B8567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690F2971-9757-F8D2-7A2A-5D930FA40231}"/>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773108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71B9-E7BF-70C4-1FBD-19454D970DA2}"/>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0CD8979D-06EB-7F08-4914-ABF400009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8FE72-CEE1-A69A-089C-B25F77984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17E2E4E7-7840-59CE-6408-09EC593FD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3C007-6F89-DF4D-0466-CBC7C7501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3CB300A6-815D-F584-6576-445369517415}"/>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8" name="Footer Placeholder 7">
            <a:extLst>
              <a:ext uri="{FF2B5EF4-FFF2-40B4-BE49-F238E27FC236}">
                <a16:creationId xmlns:a16="http://schemas.microsoft.com/office/drawing/2014/main" id="{A00931B0-3710-A352-8986-C221235FCB34}"/>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8BC9CCA5-2C8E-AB77-43CC-4CA29C351EEC}"/>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328364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A6A7-863C-90C9-D1ED-20F03AAC604D}"/>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A6951B9C-EE1E-BF56-3754-9CBCD87D59A0}"/>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4" name="Footer Placeholder 3">
            <a:extLst>
              <a:ext uri="{FF2B5EF4-FFF2-40B4-BE49-F238E27FC236}">
                <a16:creationId xmlns:a16="http://schemas.microsoft.com/office/drawing/2014/main" id="{943BD958-34BB-A323-BA45-3EB7FB2668CD}"/>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593E8D1D-1AF4-7D1A-444C-1A0D7DF8CB9D}"/>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571687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0D1F55-BEB4-DDE0-A28D-55719ECABD00}"/>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3" name="Footer Placeholder 2">
            <a:extLst>
              <a:ext uri="{FF2B5EF4-FFF2-40B4-BE49-F238E27FC236}">
                <a16:creationId xmlns:a16="http://schemas.microsoft.com/office/drawing/2014/main" id="{86F7D886-9182-C786-EE88-ED8836E503A9}"/>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38BE1BDB-9103-26EE-4677-E9C68AB76A9F}"/>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9469945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8ACC-9E09-E9CD-355F-DE5D1D6B9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CCF0DBF6-BACE-A268-6FB9-B31CC9C816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2BDECA2B-1C78-80C5-CAF1-7DEA6B9DB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FDF40-A486-8F6B-3539-3D56B11CD08E}"/>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6" name="Footer Placeholder 5">
            <a:extLst>
              <a:ext uri="{FF2B5EF4-FFF2-40B4-BE49-F238E27FC236}">
                <a16:creationId xmlns:a16="http://schemas.microsoft.com/office/drawing/2014/main" id="{3D92A547-EDF3-FF57-04DA-C9F7295609E1}"/>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C12344D3-81A0-A56A-4CA9-90BAC43CB05E}"/>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5974888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923C-957B-67B0-60A6-5AA3E5B27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49343541-5588-5C94-5BB7-AE03A3386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912E188A-A622-BE04-8485-E37BEE0A3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A5C04-E260-B6F8-5CE4-9A344FC97D78}"/>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6" name="Footer Placeholder 5">
            <a:extLst>
              <a:ext uri="{FF2B5EF4-FFF2-40B4-BE49-F238E27FC236}">
                <a16:creationId xmlns:a16="http://schemas.microsoft.com/office/drawing/2014/main" id="{DB6FACBC-E0A7-939E-DDCD-17976BC6A1E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CAB5B5D5-5C1E-D367-CA8F-4B60ED0491EB}"/>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321140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E22A-07D8-5475-A765-71FFABE9975A}"/>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8117A68E-18A9-93CB-B5DC-47BB01E85F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067FC6C-1B1D-E874-9DF3-936F7AC8A901}"/>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5" name="Footer Placeholder 4">
            <a:extLst>
              <a:ext uri="{FF2B5EF4-FFF2-40B4-BE49-F238E27FC236}">
                <a16:creationId xmlns:a16="http://schemas.microsoft.com/office/drawing/2014/main" id="{6985D0F3-BAD7-0B7D-DA5C-24D1A0CAC372}"/>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BB7ACB0E-44CE-718B-B2D4-DDD5E5F58E7E}"/>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5955461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A61104-64A5-B76A-FEC3-9641D753BC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7397EEF6-3234-5F03-D509-3D9FE1CB11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9D39C447-BB9C-0634-77B8-59B67D028B06}"/>
              </a:ext>
            </a:extLst>
          </p:cNvPr>
          <p:cNvSpPr>
            <a:spLocks noGrp="1"/>
          </p:cNvSpPr>
          <p:nvPr>
            <p:ph type="dt" sz="half" idx="10"/>
          </p:nvPr>
        </p:nvSpPr>
        <p:spPr/>
        <p:txBody>
          <a:bodyPr/>
          <a:lstStyle/>
          <a:p>
            <a:fld id="{D716B7B2-31D3-4592-BD7E-23F1B21D6422}" type="datetimeFigureOut">
              <a:rPr lang="fa-IR" smtClean="0"/>
              <a:t>11/09/1446</a:t>
            </a:fld>
            <a:endParaRPr lang="fa-IR"/>
          </a:p>
        </p:txBody>
      </p:sp>
      <p:sp>
        <p:nvSpPr>
          <p:cNvPr id="5" name="Footer Placeholder 4">
            <a:extLst>
              <a:ext uri="{FF2B5EF4-FFF2-40B4-BE49-F238E27FC236}">
                <a16:creationId xmlns:a16="http://schemas.microsoft.com/office/drawing/2014/main" id="{C41E54E7-764F-4C74-6AEC-CB9E405C1A13}"/>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7E376C0-790D-D1EE-4BAF-AC0D55439932}"/>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63682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502E26-338F-47C3-B2E9-20C97BB6C196}" type="datetime1">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46348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178AD-439D-474E-947B-B48B5CFEBC14}"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61932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178AD-439D-474E-947B-B48B5CFEBC14}" type="datetime1">
              <a:rPr lang="en-US" smtClean="0"/>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204320146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FC292C-C43E-43B4-959D-E9C0419C1370}" type="datetime1">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266040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1EF104E-1255-40E0-B4D3-544566411511}" type="datetime1">
              <a:rPr lang="en-US" smtClean="0"/>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3240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41512006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44C0E-7325-4433-8F4F-4DB6C77058B0}" type="datetime1">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13575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2178AD-439D-474E-947B-B48B5CFEBC14}" type="datetime1">
              <a:rPr lang="en-US" smtClean="0"/>
              <a:t>3/10/2025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264419" y="6239483"/>
            <a:ext cx="764215" cy="365125"/>
          </a:xfrm>
          <a:prstGeom prst="rect">
            <a:avLst/>
          </a:prstGeom>
        </p:spPr>
        <p:txBody>
          <a:bodyPr vert="horz" lIns="91440" tIns="45720" rIns="91440" bIns="45720" rtlCol="0" anchor="ctr"/>
          <a:lstStyle>
            <a:lvl1pPr algn="r">
              <a:defRPr sz="1000">
                <a:solidFill>
                  <a:schemeClr val="tx1"/>
                </a:solidFill>
              </a:defRPr>
            </a:lvl1pPr>
          </a:lstStyle>
          <a:p>
            <a:fld id="{21C7DF5F-4BF1-494D-A836-53F226D76E52}" type="slidenum">
              <a:rPr lang="en-US" smtClean="0"/>
              <a:t>‹#›</a:t>
            </a:fld>
            <a:endParaRPr lang="en-US" dirty="0"/>
          </a:p>
        </p:txBody>
      </p:sp>
    </p:spTree>
    <p:extLst>
      <p:ext uri="{BB962C8B-B14F-4D97-AF65-F5344CB8AC3E}">
        <p14:creationId xmlns:p14="http://schemas.microsoft.com/office/powerpoint/2010/main" val="37694395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hf hdr="0" ftr="0" dt="0"/>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52876-2DA5-08F5-BE44-D23198B28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71559D8-7A6C-2E0B-E19D-3BCB9F203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B053741-59C4-11B5-F686-93FE46AD5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6B7B2-31D3-4592-BD7E-23F1B21D6422}" type="datetimeFigureOut">
              <a:rPr lang="fa-IR" smtClean="0"/>
              <a:t>11/09/1446</a:t>
            </a:fld>
            <a:endParaRPr lang="fa-IR"/>
          </a:p>
        </p:txBody>
      </p:sp>
      <p:sp>
        <p:nvSpPr>
          <p:cNvPr id="5" name="Footer Placeholder 4">
            <a:extLst>
              <a:ext uri="{FF2B5EF4-FFF2-40B4-BE49-F238E27FC236}">
                <a16:creationId xmlns:a16="http://schemas.microsoft.com/office/drawing/2014/main" id="{7CA0F5E1-D5F0-E257-B7E5-500E414B3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E8955EAB-CF95-03FA-D789-536323791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D9720-2190-4C85-B09B-00AAD87BE793}" type="slidenum">
              <a:rPr lang="fa-IR" smtClean="0"/>
              <a:t>‹#›</a:t>
            </a:fld>
            <a:endParaRPr lang="fa-IR"/>
          </a:p>
        </p:txBody>
      </p:sp>
    </p:spTree>
    <p:extLst>
      <p:ext uri="{BB962C8B-B14F-4D97-AF65-F5344CB8AC3E}">
        <p14:creationId xmlns:p14="http://schemas.microsoft.com/office/powerpoint/2010/main" val="21276468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www.javaspecialists.eu/" TargetMode="Externa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www.oreilly.com/library/view/java-the-complete/9781265062705/" TargetMode="External"/><Relationship Id="rId2" Type="http://schemas.openxmlformats.org/officeDocument/2006/relationships/image" Target="../media/image9.jpg"/><Relationship Id="rId1" Type="http://schemas.openxmlformats.org/officeDocument/2006/relationships/slideLayout" Target="../slideLayouts/slideLayout18.xml"/><Relationship Id="rId6" Type="http://schemas.openxmlformats.org/officeDocument/2006/relationships/image" Target="../media/image11.jpeg"/><Relationship Id="rId5" Type="http://schemas.openxmlformats.org/officeDocument/2006/relationships/hyperlink" Target="https://www.buildingjavaprograms.com/" TargetMode="External"/><Relationship Id="rId4" Type="http://schemas.openxmlformats.org/officeDocument/2006/relationships/hyperlink" Target="https://deitel.com/java-how-to-program-11-e-late-objects-ver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4AE75E-9CDE-08E5-ACB1-1F888D53C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2" name="Slide Number Placeholder 1">
            <a:extLst>
              <a:ext uri="{FF2B5EF4-FFF2-40B4-BE49-F238E27FC236}">
                <a16:creationId xmlns:a16="http://schemas.microsoft.com/office/drawing/2014/main" id="{6954592F-BD20-3E1E-7515-7AF01E542C5E}"/>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41762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4A0CA-D66C-026D-EB42-27BF49DA23E2}"/>
              </a:ext>
            </a:extLst>
          </p:cNvPr>
          <p:cNvSpPr>
            <a:spLocks noGrp="1"/>
          </p:cNvSpPr>
          <p:nvPr>
            <p:ph idx="1"/>
          </p:nvPr>
        </p:nvSpPr>
        <p:spPr>
          <a:xfrm>
            <a:off x="1635231" y="2133600"/>
            <a:ext cx="8915400" cy="3777622"/>
          </a:xfrm>
        </p:spPr>
        <p:txBody>
          <a:bodyPr>
            <a:normAutofit fontScale="77500" lnSpcReduction="20000"/>
          </a:bodyPr>
          <a:lstStyle/>
          <a:p>
            <a:pPr marL="0" indent="0" algn="ctr" rtl="1">
              <a:lnSpc>
                <a:spcPct val="107000"/>
              </a:lnSpc>
              <a:spcAft>
                <a:spcPts val="800"/>
              </a:spcAft>
              <a:buNone/>
            </a:pPr>
            <a:r>
              <a:rPr lang="fa-IR" sz="4800" b="1" dirty="0">
                <a:ln>
                  <a:noFill/>
                </a:ln>
                <a:solidFill>
                  <a:srgbClr val="00B05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مدرس: حامد فهیمی</a:t>
            </a:r>
          </a:p>
          <a:p>
            <a:pPr marL="0" indent="0" algn="ctr" rtl="1">
              <a:lnSpc>
                <a:spcPct val="107000"/>
              </a:lnSpc>
              <a:spcAft>
                <a:spcPts val="800"/>
              </a:spcAft>
              <a:buNone/>
            </a:pPr>
            <a:endParaRPr lang="en-US" sz="48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p>
            <a:pPr marL="0" indent="0" algn="ctr" rtl="1">
              <a:lnSpc>
                <a:spcPct val="107000"/>
              </a:lnSpc>
              <a:spcAft>
                <a:spcPts val="800"/>
              </a:spcAft>
              <a:buNone/>
            </a:pPr>
            <a:r>
              <a:rPr lang="fa-IR" sz="4800" b="1" dirty="0">
                <a:ln>
                  <a:noFill/>
                </a:ln>
                <a:solidFill>
                  <a:srgbClr val="00B05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دانشگاه فردوسی مشهد</a:t>
            </a:r>
          </a:p>
          <a:p>
            <a:pPr marL="0" indent="0" algn="ctr" rtl="1">
              <a:lnSpc>
                <a:spcPct val="107000"/>
              </a:lnSpc>
              <a:spcAft>
                <a:spcPts val="800"/>
              </a:spcAft>
              <a:buNone/>
            </a:pPr>
            <a:endParaRPr lang="en-US" sz="48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p>
            <a:pPr marL="0" indent="0" algn="ctr" rtl="1">
              <a:lnSpc>
                <a:spcPct val="107000"/>
              </a:lnSpc>
              <a:spcAft>
                <a:spcPts val="800"/>
              </a:spcAft>
              <a:buNone/>
            </a:pPr>
            <a:r>
              <a:rPr lang="fa-IR" sz="4800" b="1" dirty="0">
                <a:ln>
                  <a:noFill/>
                </a:ln>
                <a:solidFill>
                  <a:srgbClr val="00B05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نیمسال دوم تحصیلی 04-1403</a:t>
            </a:r>
            <a:endParaRPr lang="en-US" sz="48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A2623A05-1D21-ABE5-E272-DACC83EE8560}"/>
              </a:ext>
            </a:extLst>
          </p:cNvPr>
          <p:cNvSpPr>
            <a:spLocks noGrp="1"/>
          </p:cNvSpPr>
          <p:nvPr>
            <p:ph type="sldNum" sz="quarter" idx="12"/>
          </p:nvPr>
        </p:nvSpPr>
        <p:spPr/>
        <p:txBody>
          <a:bodyPr/>
          <a:lstStyle/>
          <a:p>
            <a:fld id="{21C7DF5F-4BF1-494D-A836-53F226D76E52}" type="slidenum">
              <a:rPr lang="en-US" smtClean="0"/>
              <a:t>2</a:t>
            </a:fld>
            <a:endParaRPr lang="en-US"/>
          </a:p>
        </p:txBody>
      </p:sp>
      <p:sp>
        <p:nvSpPr>
          <p:cNvPr id="7" name="TextBox 6">
            <a:extLst>
              <a:ext uri="{FF2B5EF4-FFF2-40B4-BE49-F238E27FC236}">
                <a16:creationId xmlns:a16="http://schemas.microsoft.com/office/drawing/2014/main" id="{8F4E897D-5838-3529-EC57-746587F13B49}"/>
              </a:ext>
            </a:extLst>
          </p:cNvPr>
          <p:cNvSpPr txBox="1"/>
          <p:nvPr/>
        </p:nvSpPr>
        <p:spPr>
          <a:xfrm>
            <a:off x="1671852" y="946778"/>
            <a:ext cx="8842159" cy="1107996"/>
          </a:xfrm>
          <a:prstGeom prst="rect">
            <a:avLst/>
          </a:prstGeom>
          <a:noFill/>
        </p:spPr>
        <p:txBody>
          <a:bodyPr wrap="square" rtlCol="1">
            <a:spAutoFit/>
          </a:bodyPr>
          <a:lstStyle/>
          <a:p>
            <a:pPr algn="ctr" rtl="1"/>
            <a:r>
              <a:rPr lang="fa-IR" sz="4800" b="1" dirty="0">
                <a:ln>
                  <a:noFill/>
                </a:ln>
                <a:solidFill>
                  <a:srgbClr val="00B0F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درس: برنامه سازی پیشرفته به زبان </a:t>
            </a:r>
            <a:r>
              <a:rPr lang="fa-IR" sz="4800" b="1" dirty="0">
                <a:solidFill>
                  <a:srgbClr val="00B0F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جاوا</a:t>
            </a:r>
            <a:br>
              <a:rPr lang="en-US" sz="1800" dirty="0">
                <a:solidFill>
                  <a:srgbClr val="00B0F0"/>
                </a:solidFill>
                <a:effectLst/>
                <a:latin typeface="Calibri" panose="020F0502020204030204" pitchFamily="34" charset="0"/>
                <a:ea typeface="Calibri" panose="020F0502020204030204" pitchFamily="34" charset="0"/>
                <a:cs typeface="Arial" panose="020B0604020202020204" pitchFamily="34" charset="0"/>
              </a:rPr>
            </a:br>
            <a:endParaRPr lang="fa-IR" dirty="0">
              <a:solidFill>
                <a:srgbClr val="00B0F0"/>
              </a:solidFill>
            </a:endParaRPr>
          </a:p>
        </p:txBody>
      </p:sp>
      <p:pic>
        <p:nvPicPr>
          <p:cNvPr id="2" name="Picture 1" descr="ARM.">
            <a:extLst>
              <a:ext uri="{FF2B5EF4-FFF2-40B4-BE49-F238E27FC236}">
                <a16:creationId xmlns:a16="http://schemas.microsoft.com/office/drawing/2014/main" id="{95B112E4-3473-6246-5247-C0E2DF99797F}"/>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76" y="3182729"/>
            <a:ext cx="1767407" cy="1327128"/>
          </a:xfrm>
          <a:prstGeom prst="rect">
            <a:avLst/>
          </a:prstGeom>
          <a:noFill/>
          <a:ln>
            <a:noFill/>
          </a:ln>
        </p:spPr>
      </p:pic>
    </p:spTree>
    <p:extLst>
      <p:ext uri="{BB962C8B-B14F-4D97-AF65-F5344CB8AC3E}">
        <p14:creationId xmlns:p14="http://schemas.microsoft.com/office/powerpoint/2010/main" val="248612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B4B037-2670-185D-92CC-2E0BD4C0D7E1}"/>
              </a:ext>
            </a:extLst>
          </p:cNvPr>
          <p:cNvSpPr>
            <a:spLocks noGrp="1"/>
          </p:cNvSpPr>
          <p:nvPr>
            <p:ph type="sldNum" sz="quarter" idx="12"/>
          </p:nvPr>
        </p:nvSpPr>
        <p:spPr/>
        <p:txBody>
          <a:bodyPr/>
          <a:lstStyle/>
          <a:p>
            <a:fld id="{21C7DF5F-4BF1-494D-A836-53F226D76E52}" type="slidenum">
              <a:rPr lang="en-US" smtClean="0"/>
              <a:t>3</a:t>
            </a:fld>
            <a:endParaRPr lang="en-US"/>
          </a:p>
        </p:txBody>
      </p:sp>
      <p:sp>
        <p:nvSpPr>
          <p:cNvPr id="8" name="TextBox 7">
            <a:extLst>
              <a:ext uri="{FF2B5EF4-FFF2-40B4-BE49-F238E27FC236}">
                <a16:creationId xmlns:a16="http://schemas.microsoft.com/office/drawing/2014/main" id="{25D98547-EAD6-1E45-3D9C-71505F8A82F2}"/>
              </a:ext>
            </a:extLst>
          </p:cNvPr>
          <p:cNvSpPr txBox="1"/>
          <p:nvPr/>
        </p:nvSpPr>
        <p:spPr>
          <a:xfrm>
            <a:off x="1028634" y="2307272"/>
            <a:ext cx="10068452" cy="4031873"/>
          </a:xfrm>
          <a:prstGeom prst="rect">
            <a:avLst/>
          </a:prstGeom>
          <a:noFill/>
        </p:spPr>
        <p:txBody>
          <a:bodyPr wrap="square">
            <a:spAutoFit/>
          </a:bodyPr>
          <a:lstStyle/>
          <a:p>
            <a:pPr algn="r" rtl="1"/>
            <a:r>
              <a:rPr lang="fa-IR" sz="3200" b="1" dirty="0">
                <a:cs typeface="B Koodak" panose="00000700000000000000" pitchFamily="2" charset="-78"/>
              </a:rPr>
              <a:t>ایمیل:</a:t>
            </a:r>
          </a:p>
          <a:p>
            <a:pPr marL="0" indent="0" algn="ctr" rtl="0">
              <a:buNone/>
            </a:pPr>
            <a:r>
              <a:rPr lang="en-US" sz="3200" u="sng" cap="none" dirty="0">
                <a:latin typeface="Mongolian Baiti" panose="03000500000000000000" pitchFamily="66" charset="0"/>
                <a:cs typeface="Mongolian Baiti" panose="03000500000000000000" pitchFamily="66" charset="0"/>
              </a:rPr>
              <a:t>hamedfahimi@um.ac.ir</a:t>
            </a:r>
            <a:endParaRPr lang="fa-IR" sz="3200" u="sng" cap="none" dirty="0">
              <a:latin typeface="Mongolian Baiti" panose="03000500000000000000" pitchFamily="66" charset="0"/>
              <a:cs typeface="+mj-cs"/>
            </a:endParaRPr>
          </a:p>
          <a:p>
            <a:pPr algn="r" rtl="1"/>
            <a:endParaRPr lang="fa-IR" sz="3200" dirty="0">
              <a:cs typeface="B Koodak" panose="00000700000000000000" pitchFamily="2" charset="-78"/>
            </a:endParaRPr>
          </a:p>
          <a:p>
            <a:pPr algn="r" rtl="1"/>
            <a:r>
              <a:rPr lang="fa-IR" sz="3200" b="1" dirty="0">
                <a:cs typeface="B Koodak" panose="00000700000000000000" pitchFamily="2" charset="-78"/>
              </a:rPr>
              <a:t>شماره تلفن همراه ارتباط با دانشجو:</a:t>
            </a:r>
          </a:p>
          <a:p>
            <a:pPr algn="ctr" rtl="1"/>
            <a:r>
              <a:rPr lang="fa-IR" sz="3200" b="1" dirty="0">
                <a:cs typeface="B Koodak" panose="00000700000000000000" pitchFamily="2" charset="-78"/>
              </a:rPr>
              <a:t> </a:t>
            </a:r>
            <a:r>
              <a:rPr lang="en-US" sz="3200" dirty="0">
                <a:latin typeface="NPINazanin" panose="02000503000000020004" pitchFamily="2" charset="0"/>
                <a:cs typeface="B Koodak" panose="00000700000000000000" pitchFamily="2" charset="-78"/>
              </a:rPr>
              <a:t>09336523185</a:t>
            </a:r>
          </a:p>
          <a:p>
            <a:pPr algn="r" rtl="1"/>
            <a:endParaRPr lang="fa-IR" sz="3200" b="1" dirty="0">
              <a:cs typeface="B Koodak" panose="00000700000000000000" pitchFamily="2" charset="-78"/>
            </a:endParaRPr>
          </a:p>
          <a:p>
            <a:pPr algn="r" rtl="1"/>
            <a:r>
              <a:rPr lang="fa-IR" sz="3200" b="1" dirty="0">
                <a:cs typeface="B Koodak" panose="00000700000000000000" pitchFamily="2" charset="-78"/>
              </a:rPr>
              <a:t>ساعات رفع اشکال:</a:t>
            </a:r>
          </a:p>
          <a:p>
            <a:pPr algn="ctr" rtl="1"/>
            <a:r>
              <a:rPr lang="fa-IR" sz="3200" dirty="0">
                <a:cs typeface="B Koodak" panose="00000700000000000000" pitchFamily="2" charset="-78"/>
              </a:rPr>
              <a:t>دوشنبه 11:30-10 (با هماهنگی قبلی)</a:t>
            </a:r>
          </a:p>
        </p:txBody>
      </p:sp>
      <p:sp>
        <p:nvSpPr>
          <p:cNvPr id="2" name="TextBox 1">
            <a:extLst>
              <a:ext uri="{FF2B5EF4-FFF2-40B4-BE49-F238E27FC236}">
                <a16:creationId xmlns:a16="http://schemas.microsoft.com/office/drawing/2014/main" id="{EFE0E7DE-AE92-9534-D9B9-4E44752FAE59}"/>
              </a:ext>
            </a:extLst>
          </p:cNvPr>
          <p:cNvSpPr txBox="1"/>
          <p:nvPr/>
        </p:nvSpPr>
        <p:spPr>
          <a:xfrm>
            <a:off x="1671852" y="946778"/>
            <a:ext cx="8842159" cy="830997"/>
          </a:xfrm>
          <a:prstGeom prst="rect">
            <a:avLst/>
          </a:prstGeom>
          <a:noFill/>
        </p:spPr>
        <p:txBody>
          <a:bodyPr wrap="square" rtlCol="1">
            <a:spAutoFit/>
          </a:bodyPr>
          <a:lstStyle/>
          <a:p>
            <a:pPr algn="ctr" rtl="1"/>
            <a:r>
              <a:rPr lang="fa-IR" sz="4800" b="1" dirty="0">
                <a:ln>
                  <a:noFill/>
                </a:ln>
                <a:solidFill>
                  <a:srgbClr val="00B0F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راه ارتباطی با مدرس</a:t>
            </a:r>
            <a:endParaRPr lang="fa-IR" dirty="0">
              <a:solidFill>
                <a:srgbClr val="00B0F0"/>
              </a:solidFill>
            </a:endParaRPr>
          </a:p>
        </p:txBody>
      </p:sp>
    </p:spTree>
    <p:extLst>
      <p:ext uri="{BB962C8B-B14F-4D97-AF65-F5344CB8AC3E}">
        <p14:creationId xmlns:p14="http://schemas.microsoft.com/office/powerpoint/2010/main" val="1611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A9E0D-6941-D06E-8F9D-12F2F0039176}"/>
              </a:ext>
            </a:extLst>
          </p:cNvPr>
          <p:cNvSpPr>
            <a:spLocks noGrp="1"/>
          </p:cNvSpPr>
          <p:nvPr>
            <p:ph idx="1"/>
          </p:nvPr>
        </p:nvSpPr>
        <p:spPr>
          <a:xfrm>
            <a:off x="4239132" y="1965285"/>
            <a:ext cx="6772922" cy="3262498"/>
          </a:xfrm>
        </p:spPr>
        <p:txBody>
          <a:bodyPr>
            <a:normAutofit/>
          </a:bodyPr>
          <a:lstStyle/>
          <a:p>
            <a:pPr marL="0" lvl="0" indent="0" algn="just">
              <a:lnSpc>
                <a:spcPct val="107000"/>
              </a:lnSpc>
              <a:spcAft>
                <a:spcPts val="800"/>
              </a:spcAft>
              <a:buNone/>
            </a:pP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ترکیبی از:</a:t>
            </a:r>
          </a:p>
          <a:p>
            <a:pPr lvl="0" algn="just">
              <a:lnSpc>
                <a:spcPct val="107000"/>
              </a:lnSpc>
              <a:spcAft>
                <a:spcPts val="800"/>
              </a:spcAft>
              <a:buFont typeface="Wingdings" panose="05000000000000000000" pitchFamily="2" charset="2"/>
              <a:buChar char="ü"/>
            </a:pP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 توضیحات شفاهی</a:t>
            </a:r>
          </a:p>
          <a:p>
            <a:pPr lvl="0" algn="just">
              <a:lnSpc>
                <a:spcPct val="107000"/>
              </a:lnSpc>
              <a:spcAft>
                <a:spcPts val="800"/>
              </a:spcAft>
              <a:buFont typeface="Wingdings" panose="05000000000000000000" pitchFamily="2" charset="2"/>
              <a:buChar char="ü"/>
            </a:pP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 استفاده از اسلاید و مطالب نوشتاری</a:t>
            </a:r>
          </a:p>
          <a:p>
            <a:pPr lvl="0" algn="just">
              <a:lnSpc>
                <a:spcPct val="107000"/>
              </a:lnSpc>
              <a:spcAft>
                <a:spcPts val="800"/>
              </a:spcAft>
              <a:buFont typeface="Wingdings" panose="05000000000000000000" pitchFamily="2" charset="2"/>
              <a:buChar char="ü"/>
            </a:pP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 استفاده از تخته</a:t>
            </a:r>
          </a:p>
          <a:p>
            <a:pPr lvl="0" algn="just">
              <a:lnSpc>
                <a:spcPct val="107000"/>
              </a:lnSpc>
              <a:spcAft>
                <a:spcPts val="800"/>
              </a:spcAft>
              <a:buFont typeface="Wingdings" panose="05000000000000000000" pitchFamily="2" charset="2"/>
              <a:buChar char="ü"/>
            </a:pP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 مشارکت دانشجویان</a:t>
            </a:r>
          </a:p>
          <a:p>
            <a:pPr marL="342900" lvl="0" indent="-342900" algn="just" rtl="1">
              <a:lnSpc>
                <a:spcPct val="107000"/>
              </a:lnSpc>
              <a:spcAft>
                <a:spcPts val="800"/>
              </a:spcAft>
              <a:buFont typeface="Wingdings" panose="05000000000000000000" pitchFamily="2" charset="2"/>
              <a:buChar char=""/>
            </a:pPr>
            <a:endParaRPr lang="en-US" sz="18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16ECADCF-36BF-162A-CF86-12654DE9EC8E}"/>
              </a:ext>
            </a:extLst>
          </p:cNvPr>
          <p:cNvSpPr>
            <a:spLocks noGrp="1"/>
          </p:cNvSpPr>
          <p:nvPr>
            <p:ph type="sldNum" sz="quarter" idx="12"/>
          </p:nvPr>
        </p:nvSpPr>
        <p:spPr/>
        <p:txBody>
          <a:bodyPr/>
          <a:lstStyle/>
          <a:p>
            <a:fld id="{21C7DF5F-4BF1-494D-A836-53F226D76E52}" type="slidenum">
              <a:rPr lang="en-US" smtClean="0"/>
              <a:t>4</a:t>
            </a:fld>
            <a:endParaRPr lang="en-US"/>
          </a:p>
        </p:txBody>
      </p:sp>
      <p:sp>
        <p:nvSpPr>
          <p:cNvPr id="7" name="TextBox 6">
            <a:extLst>
              <a:ext uri="{FF2B5EF4-FFF2-40B4-BE49-F238E27FC236}">
                <a16:creationId xmlns:a16="http://schemas.microsoft.com/office/drawing/2014/main" id="{729AC161-AAAD-C2A4-72DF-BC95FD780B5D}"/>
              </a:ext>
            </a:extLst>
          </p:cNvPr>
          <p:cNvSpPr txBox="1"/>
          <p:nvPr/>
        </p:nvSpPr>
        <p:spPr>
          <a:xfrm>
            <a:off x="4643761" y="725282"/>
            <a:ext cx="2904477" cy="646331"/>
          </a:xfrm>
          <a:prstGeom prst="rect">
            <a:avLst/>
          </a:prstGeom>
          <a:noFill/>
        </p:spPr>
        <p:txBody>
          <a:bodyPr wrap="square" rtlCol="1">
            <a:spAutoFit/>
          </a:bodyPr>
          <a:lstStyle/>
          <a:p>
            <a:pPr algn="ctr" rtl="1"/>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شیوه تدریس</a:t>
            </a:r>
            <a:endParaRPr lang="fa-IR" sz="3600" dirty="0"/>
          </a:p>
        </p:txBody>
      </p:sp>
    </p:spTree>
    <p:extLst>
      <p:ext uri="{BB962C8B-B14F-4D97-AF65-F5344CB8AC3E}">
        <p14:creationId xmlns:p14="http://schemas.microsoft.com/office/powerpoint/2010/main" val="80750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A9E0D-6941-D06E-8F9D-12F2F0039176}"/>
              </a:ext>
            </a:extLst>
          </p:cNvPr>
          <p:cNvSpPr>
            <a:spLocks noGrp="1"/>
          </p:cNvSpPr>
          <p:nvPr>
            <p:ph idx="1"/>
          </p:nvPr>
        </p:nvSpPr>
        <p:spPr>
          <a:xfrm>
            <a:off x="838200" y="1946245"/>
            <a:ext cx="10515600" cy="4563611"/>
          </a:xfrm>
        </p:spPr>
        <p:txBody>
          <a:bodyPr>
            <a:normAutofit/>
          </a:bodyPr>
          <a:lstStyle/>
          <a:p>
            <a:pPr lvl="0" algn="just" rtl="1">
              <a:lnSpc>
                <a:spcPct val="107000"/>
              </a:lnSpc>
              <a:spcAft>
                <a:spcPts val="800"/>
              </a:spcAft>
              <a:buFont typeface="Wingdings" panose="05000000000000000000" pitchFamily="2" charset="2"/>
              <a:buChar char="ü"/>
            </a:pPr>
            <a:r>
              <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  </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تکالیف تحویلی (</a:t>
            </a:r>
            <a:r>
              <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15</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a:t>
            </a:r>
            <a:endPar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endParaRPr>
          </a:p>
          <a:p>
            <a:pPr marL="342900" indent="-342900" algn="just" rtl="1">
              <a:lnSpc>
                <a:spcPct val="107000"/>
              </a:lnSpc>
              <a:spcAft>
                <a:spcPts val="800"/>
              </a:spcAft>
              <a:buFont typeface="Wingdings" panose="05000000000000000000" pitchFamily="2" charset="2"/>
              <a:buChar char=""/>
            </a:pP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کلاس حل تمرین </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a:t>
            </a:r>
            <a:r>
              <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15</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a:t>
            </a:r>
            <a:endParaRPr lang="en-US" sz="2400" dirty="0">
              <a:effectLst/>
              <a:latin typeface="Calibri" panose="020F0502020204030204" pitchFamily="34" charset="0"/>
              <a:ea typeface="Calibri" panose="020F0502020204030204" pitchFamily="34" charset="0"/>
              <a:cs typeface="B Titr" panose="00000700000000000000" pitchFamily="2" charset="-78"/>
            </a:endParaRPr>
          </a:p>
          <a:p>
            <a:pPr marL="342900" lvl="0" indent="-342900" algn="just" rtl="1">
              <a:lnSpc>
                <a:spcPct val="107000"/>
              </a:lnSpc>
              <a:spcAft>
                <a:spcPts val="800"/>
              </a:spcAft>
              <a:buFont typeface="Wingdings" panose="05000000000000000000" pitchFamily="2" charset="2"/>
              <a:buChar char=""/>
            </a:pP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میانترم (</a:t>
            </a:r>
            <a:r>
              <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30</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 </a:t>
            </a:r>
            <a:endParaRPr lang="en-US" sz="2400" dirty="0">
              <a:effectLst/>
              <a:latin typeface="Calibri" panose="020F0502020204030204" pitchFamily="34" charset="0"/>
              <a:ea typeface="Calibri" panose="020F0502020204030204" pitchFamily="34" charset="0"/>
              <a:cs typeface="B Titr" panose="00000700000000000000" pitchFamily="2" charset="-78"/>
            </a:endParaRPr>
          </a:p>
          <a:p>
            <a:pPr marL="342900" lvl="0" indent="-342900" algn="just" rtl="1">
              <a:lnSpc>
                <a:spcPct val="107000"/>
              </a:lnSpc>
              <a:spcAft>
                <a:spcPts val="800"/>
              </a:spcAft>
              <a:buFont typeface="Wingdings" panose="05000000000000000000" pitchFamily="2" charset="2"/>
              <a:buChar char=""/>
            </a:pP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پایانترم (</a:t>
            </a:r>
            <a:r>
              <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35</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a:t>
            </a:r>
            <a:endParaRPr lang="en-US" sz="2400" dirty="0">
              <a:effectLst/>
              <a:latin typeface="Calibri" panose="020F0502020204030204" pitchFamily="34" charset="0"/>
              <a:ea typeface="Calibri" panose="020F0502020204030204" pitchFamily="34" charset="0"/>
              <a:cs typeface="B Titr" panose="00000700000000000000" pitchFamily="2" charset="-78"/>
            </a:endParaRPr>
          </a:p>
          <a:p>
            <a:pPr marL="342900" indent="-342900" algn="just">
              <a:lnSpc>
                <a:spcPct val="107000"/>
              </a:lnSpc>
              <a:spcAft>
                <a:spcPts val="800"/>
              </a:spcAft>
              <a:buFont typeface="Wingdings" panose="05000000000000000000" pitchFamily="2" charset="2"/>
              <a:buChar char=""/>
            </a:pPr>
            <a:r>
              <a:rPr lang="fa-IR" sz="2400" dirty="0">
                <a:latin typeface="Calibri" panose="020F0502020204030204" pitchFamily="34" charset="0"/>
                <a:ea typeface="Calibri" panose="020F0502020204030204" pitchFamily="34" charset="0"/>
                <a:cs typeface="B Titr" panose="00000700000000000000" pitchFamily="2" charset="-78"/>
              </a:rPr>
              <a:t>شرکت در نظرسنجی‌ها </a:t>
            </a:r>
            <a:r>
              <a:rPr lang="ar-SA" sz="2400" dirty="0">
                <a:solidFill>
                  <a:srgbClr val="000000"/>
                </a:solidFill>
                <a:latin typeface="Tahoma" panose="020B0604030504040204" pitchFamily="34" charset="0"/>
                <a:ea typeface="Calibri" panose="020F0502020204030204" pitchFamily="34" charset="0"/>
                <a:cs typeface="B Titr" panose="00000700000000000000" pitchFamily="2" charset="-78"/>
              </a:rPr>
              <a:t>(</a:t>
            </a: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2</a:t>
            </a:r>
            <a:r>
              <a:rPr lang="ar-SA" sz="2400" dirty="0">
                <a:solidFill>
                  <a:srgbClr val="000000"/>
                </a:solidFill>
                <a:latin typeface="Tahoma" panose="020B0604030504040204" pitchFamily="34" charset="0"/>
                <a:ea typeface="Calibri" panose="020F0502020204030204" pitchFamily="34" charset="0"/>
                <a:cs typeface="B Titr" panose="00000700000000000000" pitchFamily="2" charset="-78"/>
              </a:rPr>
              <a:t>%) </a:t>
            </a:r>
            <a:endParaRPr lang="en-US" sz="2400" dirty="0">
              <a:latin typeface="Calibri" panose="020F0502020204030204" pitchFamily="34" charset="0"/>
              <a:ea typeface="Calibri" panose="020F0502020204030204" pitchFamily="34" charset="0"/>
              <a:cs typeface="B Titr" panose="00000700000000000000" pitchFamily="2" charset="-78"/>
            </a:endParaRPr>
          </a:p>
          <a:p>
            <a:pPr marL="342900" indent="-342900" algn="just" rtl="1">
              <a:lnSpc>
                <a:spcPct val="107000"/>
              </a:lnSpc>
              <a:spcAft>
                <a:spcPts val="800"/>
              </a:spcAft>
              <a:buFont typeface="Wingdings" panose="05000000000000000000" pitchFamily="2" charset="2"/>
              <a:buChar char=""/>
            </a:pPr>
            <a:r>
              <a:rPr lang="fa-IR" sz="2400" dirty="0">
                <a:solidFill>
                  <a:srgbClr val="000000"/>
                </a:solidFill>
                <a:latin typeface="Tahoma" panose="020B0604030504040204" pitchFamily="34" charset="0"/>
                <a:cs typeface="B Titr" panose="00000700000000000000" pitchFamily="2" charset="-78"/>
              </a:rPr>
              <a:t>انضباط </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a:t>
            </a:r>
            <a:r>
              <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3</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 </a:t>
            </a:r>
            <a:endPar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endParaRPr>
          </a:p>
          <a:p>
            <a:pPr marL="342900" indent="-342900" algn="just">
              <a:lnSpc>
                <a:spcPct val="107000"/>
              </a:lnSpc>
              <a:spcAft>
                <a:spcPts val="800"/>
              </a:spcAft>
              <a:buFont typeface="Wingdings" panose="05000000000000000000" pitchFamily="2" charset="2"/>
              <a:buChar char=""/>
            </a:pPr>
            <a:r>
              <a:rPr lang="fa-IR" sz="2400" dirty="0">
                <a:solidFill>
                  <a:srgbClr val="000000"/>
                </a:solidFill>
                <a:latin typeface="Tahoma" panose="020B0604030504040204" pitchFamily="34" charset="0"/>
                <a:cs typeface="B Titr" panose="00000700000000000000" pitchFamily="2" charset="-78"/>
              </a:rPr>
              <a:t>مشارکت</a:t>
            </a:r>
            <a:r>
              <a:rPr lang="ar-IQ" sz="2400" dirty="0">
                <a:solidFill>
                  <a:srgbClr val="000000"/>
                </a:solidFill>
                <a:latin typeface="Tahoma" panose="020B0604030504040204" pitchFamily="34" charset="0"/>
                <a:cs typeface="B Titr" panose="00000700000000000000" pitchFamily="2" charset="-78"/>
              </a:rPr>
              <a:t> </a:t>
            </a:r>
            <a:r>
              <a:rPr lang="fa-IR" sz="2400" dirty="0">
                <a:solidFill>
                  <a:srgbClr val="000000"/>
                </a:solidFill>
                <a:latin typeface="Tahoma" panose="020B0604030504040204" pitchFamily="34" charset="0"/>
                <a:cs typeface="B Titr" panose="00000700000000000000" pitchFamily="2" charset="-78"/>
              </a:rPr>
              <a:t>و فعالیت </a:t>
            </a:r>
            <a:r>
              <a:rPr lang="ar-IQ" sz="2400" dirty="0">
                <a:solidFill>
                  <a:srgbClr val="000000"/>
                </a:solidFill>
                <a:latin typeface="Tahoma" panose="020B0604030504040204" pitchFamily="34" charset="0"/>
                <a:cs typeface="B Titr" panose="00000700000000000000" pitchFamily="2" charset="-78"/>
              </a:rPr>
              <a:t>دانشجویان در مباحث درسی</a:t>
            </a:r>
            <a:r>
              <a:rPr lang="ar-SA" sz="2400" dirty="0">
                <a:solidFill>
                  <a:srgbClr val="000000"/>
                </a:solidFill>
                <a:latin typeface="Tahoma" panose="020B0604030504040204" pitchFamily="34" charset="0"/>
                <a:ea typeface="Calibri" panose="020F0502020204030204" pitchFamily="34" charset="0"/>
                <a:cs typeface="B Titr" panose="00000700000000000000" pitchFamily="2" charset="-78"/>
              </a:rPr>
              <a:t> </a:t>
            </a:r>
            <a:r>
              <a:rPr lang="fa-IR" sz="2400" dirty="0">
                <a:solidFill>
                  <a:srgbClr val="000000"/>
                </a:solidFill>
                <a:latin typeface="Tahoma" panose="020B0604030504040204" pitchFamily="34" charset="0"/>
                <a:cs typeface="B Titr" panose="00000700000000000000" pitchFamily="2" charset="-78"/>
              </a:rPr>
              <a:t> </a:t>
            </a:r>
            <a:r>
              <a:rPr lang="ar-SA" sz="2400" dirty="0">
                <a:solidFill>
                  <a:srgbClr val="000000"/>
                </a:solidFill>
                <a:latin typeface="Tahoma" panose="020B0604030504040204" pitchFamily="34" charset="0"/>
                <a:ea typeface="Calibri" panose="020F0502020204030204" pitchFamily="34" charset="0"/>
                <a:cs typeface="B Titr" panose="00000700000000000000" pitchFamily="2" charset="-78"/>
              </a:rPr>
              <a:t>(</a:t>
            </a: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5</a:t>
            </a:r>
            <a:r>
              <a:rPr lang="ar-SA" sz="2400" dirty="0">
                <a:solidFill>
                  <a:srgbClr val="000000"/>
                </a:solidFill>
                <a:latin typeface="Tahoma" panose="020B0604030504040204" pitchFamily="34" charset="0"/>
                <a:ea typeface="Calibri" panose="020F0502020204030204" pitchFamily="34" charset="0"/>
                <a:cs typeface="B Titr" panose="00000700000000000000" pitchFamily="2" charset="-78"/>
              </a:rPr>
              <a:t>%</a:t>
            </a: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 مازاد</a:t>
            </a:r>
            <a:r>
              <a:rPr lang="ar-SA" sz="2400" dirty="0">
                <a:solidFill>
                  <a:srgbClr val="000000"/>
                </a:solidFill>
                <a:latin typeface="Tahoma" panose="020B0604030504040204" pitchFamily="34" charset="0"/>
                <a:ea typeface="Calibri" panose="020F0502020204030204" pitchFamily="34" charset="0"/>
                <a:cs typeface="B Titr" panose="00000700000000000000" pitchFamily="2" charset="-78"/>
              </a:rPr>
              <a:t>) </a:t>
            </a:r>
            <a:endPar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endParaRPr>
          </a:p>
          <a:p>
            <a:pPr marL="342900" indent="-342900" algn="just" rtl="1">
              <a:lnSpc>
                <a:spcPct val="107000"/>
              </a:lnSpc>
              <a:spcAft>
                <a:spcPts val="800"/>
              </a:spcAft>
              <a:buFont typeface="Wingdings" panose="05000000000000000000" pitchFamily="2" charset="2"/>
              <a:buChar char=""/>
            </a:pPr>
            <a:endParaRPr lang="en-US" sz="2400" dirty="0">
              <a:effectLst/>
              <a:latin typeface="Calibri" panose="020F0502020204030204" pitchFamily="34" charset="0"/>
              <a:ea typeface="Calibri" panose="020F0502020204030204" pitchFamily="34" charset="0"/>
              <a:cs typeface="B Titr" panose="00000700000000000000" pitchFamily="2" charset="-78"/>
            </a:endParaRPr>
          </a:p>
          <a:p>
            <a:pPr marL="342900" lvl="0" indent="-342900" algn="just" rtl="1">
              <a:lnSpc>
                <a:spcPct val="107000"/>
              </a:lnSpc>
              <a:spcAft>
                <a:spcPts val="800"/>
              </a:spcAft>
              <a:buFont typeface="Wingdings" panose="05000000000000000000" pitchFamily="2" charset="2"/>
              <a:buChar char=""/>
            </a:pPr>
            <a:endParaRPr lang="en-US" sz="18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16ECADCF-36BF-162A-CF86-12654DE9EC8E}"/>
              </a:ext>
            </a:extLst>
          </p:cNvPr>
          <p:cNvSpPr>
            <a:spLocks noGrp="1"/>
          </p:cNvSpPr>
          <p:nvPr>
            <p:ph type="sldNum" sz="quarter" idx="12"/>
          </p:nvPr>
        </p:nvSpPr>
        <p:spPr/>
        <p:txBody>
          <a:bodyPr/>
          <a:lstStyle/>
          <a:p>
            <a:fld id="{21C7DF5F-4BF1-494D-A836-53F226D76E52}" type="slidenum">
              <a:rPr lang="en-US" smtClean="0"/>
              <a:t>5</a:t>
            </a:fld>
            <a:endParaRPr lang="en-US"/>
          </a:p>
        </p:txBody>
      </p:sp>
      <p:sp>
        <p:nvSpPr>
          <p:cNvPr id="5" name="TextBox 4">
            <a:extLst>
              <a:ext uri="{FF2B5EF4-FFF2-40B4-BE49-F238E27FC236}">
                <a16:creationId xmlns:a16="http://schemas.microsoft.com/office/drawing/2014/main" id="{038094BA-AE23-DBE7-5F62-707E99E69892}"/>
              </a:ext>
            </a:extLst>
          </p:cNvPr>
          <p:cNvSpPr txBox="1"/>
          <p:nvPr/>
        </p:nvSpPr>
        <p:spPr>
          <a:xfrm>
            <a:off x="1954567" y="636505"/>
            <a:ext cx="8282866" cy="646331"/>
          </a:xfrm>
          <a:prstGeom prst="rect">
            <a:avLst/>
          </a:prstGeom>
          <a:noFill/>
        </p:spPr>
        <p:txBody>
          <a:bodyPr wrap="square" rtlCol="1">
            <a:spAutoFit/>
          </a:bodyPr>
          <a:lstStyle/>
          <a:p>
            <a:pPr algn="ctr" rtl="1"/>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نحوه</a:t>
            </a:r>
            <a:r>
              <a:rPr lang="fa-IR"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 و کمیت</a:t>
            </a:r>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 ارزیابی</a:t>
            </a:r>
            <a:r>
              <a:rPr lang="fa-IR"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‌های</a:t>
            </a:r>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 دانشجو</a:t>
            </a:r>
            <a:r>
              <a:rPr lang="fa-IR"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یان</a:t>
            </a:r>
            <a:endParaRPr lang="fa-IR" sz="3600" dirty="0"/>
          </a:p>
        </p:txBody>
      </p:sp>
    </p:spTree>
    <p:extLst>
      <p:ext uri="{BB962C8B-B14F-4D97-AF65-F5344CB8AC3E}">
        <p14:creationId xmlns:p14="http://schemas.microsoft.com/office/powerpoint/2010/main" val="146539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B9C6F5-FFB9-3053-04E6-D31BB2973E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621" y="1352832"/>
            <a:ext cx="4694910" cy="5426536"/>
          </a:xfrm>
        </p:spPr>
      </p:pic>
      <p:sp>
        <p:nvSpPr>
          <p:cNvPr id="3" name="Slide Number Placeholder 2">
            <a:extLst>
              <a:ext uri="{FF2B5EF4-FFF2-40B4-BE49-F238E27FC236}">
                <a16:creationId xmlns:a16="http://schemas.microsoft.com/office/drawing/2014/main" id="{83FE58F7-4A19-1022-746C-388BF8405A12}"/>
              </a:ext>
            </a:extLst>
          </p:cNvPr>
          <p:cNvSpPr>
            <a:spLocks noGrp="1"/>
          </p:cNvSpPr>
          <p:nvPr>
            <p:ph type="sldNum" sz="quarter" idx="12"/>
          </p:nvPr>
        </p:nvSpPr>
        <p:spPr/>
        <p:txBody>
          <a:bodyPr/>
          <a:lstStyle/>
          <a:p>
            <a:fld id="{21C7DF5F-4BF1-494D-A836-53F226D76E52}" type="slidenum">
              <a:rPr lang="en-US" smtClean="0"/>
              <a:t>6</a:t>
            </a:fld>
            <a:endParaRPr lang="en-US"/>
          </a:p>
        </p:txBody>
      </p:sp>
      <p:pic>
        <p:nvPicPr>
          <p:cNvPr id="9" name="Picture 8">
            <a:extLst>
              <a:ext uri="{FF2B5EF4-FFF2-40B4-BE49-F238E27FC236}">
                <a16:creationId xmlns:a16="http://schemas.microsoft.com/office/drawing/2014/main" id="{F3113233-7FCD-DD63-3C0D-F41B0F5C2B9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29193" y="1352832"/>
            <a:ext cx="4634593" cy="5448384"/>
          </a:xfrm>
          <a:prstGeom prst="rect">
            <a:avLst/>
          </a:prstGeom>
        </p:spPr>
      </p:pic>
      <p:cxnSp>
        <p:nvCxnSpPr>
          <p:cNvPr id="4" name="Straight Arrow Connector 3">
            <a:extLst>
              <a:ext uri="{FF2B5EF4-FFF2-40B4-BE49-F238E27FC236}">
                <a16:creationId xmlns:a16="http://schemas.microsoft.com/office/drawing/2014/main" id="{4268C86E-BAAE-0657-7EE6-4388B8538CB6}"/>
              </a:ext>
            </a:extLst>
          </p:cNvPr>
          <p:cNvCxnSpPr/>
          <p:nvPr/>
        </p:nvCxnSpPr>
        <p:spPr>
          <a:xfrm>
            <a:off x="5388746" y="3755254"/>
            <a:ext cx="8883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A9DE3E70-7D02-FE0C-21A1-341647DEE7EA}"/>
              </a:ext>
            </a:extLst>
          </p:cNvPr>
          <p:cNvSpPr txBox="1"/>
          <p:nvPr/>
        </p:nvSpPr>
        <p:spPr>
          <a:xfrm>
            <a:off x="5163206" y="3275111"/>
            <a:ext cx="1317493" cy="369332"/>
          </a:xfrm>
          <a:prstGeom prst="rect">
            <a:avLst/>
          </a:prstGeom>
          <a:noFill/>
        </p:spPr>
        <p:txBody>
          <a:bodyPr wrap="square" rtlCol="0">
            <a:spAutoFit/>
          </a:bodyPr>
          <a:lstStyle/>
          <a:p>
            <a:pPr algn="r" rtl="1"/>
            <a:r>
              <a:rPr lang="fa-IR" dirty="0">
                <a:cs typeface="B Narm" panose="00000400000000000000" pitchFamily="2" charset="-78"/>
              </a:rPr>
              <a:t>در حال ترجمه!</a:t>
            </a:r>
            <a:endParaRPr lang="en-US" dirty="0">
              <a:cs typeface="B Narm" panose="00000400000000000000" pitchFamily="2" charset="-78"/>
            </a:endParaRPr>
          </a:p>
        </p:txBody>
      </p:sp>
      <p:sp>
        <p:nvSpPr>
          <p:cNvPr id="7" name="TextBox 6">
            <a:extLst>
              <a:ext uri="{FF2B5EF4-FFF2-40B4-BE49-F238E27FC236}">
                <a16:creationId xmlns:a16="http://schemas.microsoft.com/office/drawing/2014/main" id="{B8023266-B48B-DC3B-E8B0-133606D134FD}"/>
              </a:ext>
            </a:extLst>
          </p:cNvPr>
          <p:cNvSpPr txBox="1"/>
          <p:nvPr/>
        </p:nvSpPr>
        <p:spPr>
          <a:xfrm>
            <a:off x="4156421" y="534139"/>
            <a:ext cx="3168894" cy="646331"/>
          </a:xfrm>
          <a:prstGeom prst="rect">
            <a:avLst/>
          </a:prstGeom>
          <a:noFill/>
        </p:spPr>
        <p:txBody>
          <a:bodyPr wrap="square" rtlCol="1">
            <a:spAutoFit/>
          </a:bodyPr>
          <a:lstStyle/>
          <a:p>
            <a:pPr algn="ctr" rtl="1"/>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مر</a:t>
            </a:r>
            <a:r>
              <a:rPr lang="fa-IR"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ا</a:t>
            </a:r>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جع درسی </a:t>
            </a:r>
            <a:endParaRPr lang="fa-IR" sz="3600" dirty="0"/>
          </a:p>
        </p:txBody>
      </p:sp>
    </p:spTree>
    <p:extLst>
      <p:ext uri="{BB962C8B-B14F-4D97-AF65-F5344CB8AC3E}">
        <p14:creationId xmlns:p14="http://schemas.microsoft.com/office/powerpoint/2010/main" val="360435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83C4-D65A-3697-5300-07652A6A1ED9}"/>
              </a:ext>
            </a:extLst>
          </p:cNvPr>
          <p:cNvSpPr>
            <a:spLocks noGrp="1"/>
          </p:cNvSpPr>
          <p:nvPr>
            <p:ph type="title"/>
          </p:nvPr>
        </p:nvSpPr>
        <p:spPr>
          <a:xfrm>
            <a:off x="2500913" y="343030"/>
            <a:ext cx="7190173" cy="863547"/>
          </a:xfrm>
        </p:spPr>
        <p:txBody>
          <a:bodyPr>
            <a:noAutofit/>
          </a:bodyPr>
          <a:lstStyle/>
          <a:p>
            <a:pPr algn="ctr" rtl="1"/>
            <a:r>
              <a:rPr lang="fa-IR" dirty="0">
                <a:solidFill>
                  <a:srgbClr val="00B0F0"/>
                </a:solidFill>
                <a:cs typeface="2  Titr" panose="00000700000000000000" pitchFamily="2" charset="-78"/>
              </a:rPr>
              <a:t>تمجیدهای دیگران از کتاب پیش‌به‌سوی جاوا</a:t>
            </a:r>
            <a:endParaRPr lang="en-US" dirty="0">
              <a:solidFill>
                <a:srgbClr val="00B0F0"/>
              </a:solidFill>
              <a:cs typeface="2  Titr" panose="00000700000000000000" pitchFamily="2" charset="-78"/>
            </a:endParaRPr>
          </a:p>
        </p:txBody>
      </p:sp>
      <p:sp>
        <p:nvSpPr>
          <p:cNvPr id="3" name="Content Placeholder 2">
            <a:extLst>
              <a:ext uri="{FF2B5EF4-FFF2-40B4-BE49-F238E27FC236}">
                <a16:creationId xmlns:a16="http://schemas.microsoft.com/office/drawing/2014/main" id="{C8A445C8-8DDD-DC04-E2DE-6FA4436F12B3}"/>
              </a:ext>
            </a:extLst>
          </p:cNvPr>
          <p:cNvSpPr>
            <a:spLocks noGrp="1"/>
          </p:cNvSpPr>
          <p:nvPr>
            <p:ph idx="1"/>
          </p:nvPr>
        </p:nvSpPr>
        <p:spPr>
          <a:xfrm>
            <a:off x="346229" y="1206577"/>
            <a:ext cx="11585359" cy="4859260"/>
          </a:xfrm>
        </p:spPr>
        <p:txBody>
          <a:bodyPr>
            <a:noAutofit/>
          </a:bodyPr>
          <a:lstStyle/>
          <a:p>
            <a:pPr algn="just" rtl="1">
              <a:spcBef>
                <a:spcPts val="10"/>
              </a:spcBef>
            </a:pP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«چه کتاب جالب و عجیبی! من سال‌های زیادیست که جاوا را تدریس کرده‌ام و صادقانه می‌توانم بگویم این جذاب‌ترین منبعیست که تاکنون برای یادگیری برنامه‌نویسی دیده‌ام. این کتاب مرا ترغیب می کند بخواهم کاملا دوباره جاوا را یاد بگیرم!»</a:t>
            </a:r>
            <a:endParaRPr lang="en-US" sz="1800" i="1" dirty="0">
              <a:effectLst/>
              <a:latin typeface="Times New Roman" panose="02020603050405020304" pitchFamily="18" charset="0"/>
              <a:ea typeface="Times New Roman" panose="02020603050405020304" pitchFamily="18" charset="0"/>
            </a:endParaRPr>
          </a:p>
          <a:p>
            <a:pPr algn="r" rtl="1">
              <a:spcBef>
                <a:spcPts val="10"/>
              </a:spcBef>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A</a:t>
            </a:r>
            <a:r>
              <a:rPr lang="en-US" sz="1800" b="1" cap="none" dirty="0">
                <a:effectLst/>
                <a:latin typeface="Times New Roman" panose="02020603050405020304" pitchFamily="18" charset="0"/>
                <a:ea typeface="Times New Roman" panose="02020603050405020304" pitchFamily="18" charset="0"/>
                <a:cs typeface="B Nazanin" panose="00000400000000000000" pitchFamily="2" charset="-78"/>
              </a:rPr>
              <a:t>ngie</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 J</a:t>
            </a:r>
            <a:r>
              <a:rPr lang="en-US" sz="1800" b="1" cap="none" dirty="0">
                <a:effectLst/>
                <a:latin typeface="Times New Roman" panose="02020603050405020304" pitchFamily="18" charset="0"/>
                <a:ea typeface="Times New Roman" panose="02020603050405020304" pitchFamily="18" charset="0"/>
                <a:cs typeface="B Nazanin" panose="00000400000000000000" pitchFamily="2" charset="-78"/>
              </a:rPr>
              <a:t>ones</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1800" b="1" dirty="0">
                <a:effectLst/>
                <a:latin typeface="Baskerville-Bold"/>
                <a:ea typeface="Times New Roman" panose="02020603050405020304" pitchFamily="18" charset="0"/>
                <a:cs typeface="B Nazanin" panose="00000400000000000000" pitchFamily="2" charset="-78"/>
              </a:rPr>
              <a:t>—</a:t>
            </a:r>
            <a:r>
              <a:rPr lang="fa-IR" sz="1800" b="1" dirty="0">
                <a:effectLst/>
                <a:latin typeface="Times New Roman" panose="02020603050405020304" pitchFamily="18" charset="0"/>
                <a:ea typeface="Times New Roman" panose="02020603050405020304" pitchFamily="18" charset="0"/>
                <a:cs typeface="B Nazanin" panose="00000400000000000000" pitchFamily="2" charset="-78"/>
              </a:rPr>
              <a:t>، عضو کمیته‌ی </a:t>
            </a:r>
            <a:r>
              <a:rPr lang="en-US" sz="1800" b="1" dirty="0">
                <a:effectLst/>
                <a:latin typeface="Baskerville-Bold"/>
                <a:ea typeface="Times New Roman" panose="02020603050405020304" pitchFamily="18" charset="0"/>
                <a:cs typeface="B Nazanin" panose="00000400000000000000" pitchFamily="2" charset="-78"/>
              </a:rPr>
              <a:t>J</a:t>
            </a:r>
            <a:r>
              <a:rPr lang="en-US" sz="1800" b="1" cap="none" dirty="0">
                <a:effectLst/>
                <a:latin typeface="Baskerville-Bold"/>
                <a:ea typeface="Times New Roman" panose="02020603050405020304" pitchFamily="18" charset="0"/>
                <a:cs typeface="B Nazanin" panose="00000400000000000000" pitchFamily="2" charset="-78"/>
              </a:rPr>
              <a:t>ava</a:t>
            </a:r>
            <a:r>
              <a:rPr lang="en-US" sz="1800" b="1" dirty="0">
                <a:effectLst/>
                <a:latin typeface="Baskerville-Bold"/>
                <a:ea typeface="Times New Roman" panose="02020603050405020304" pitchFamily="18" charset="0"/>
                <a:cs typeface="B Nazanin" panose="00000400000000000000" pitchFamily="2" charset="-78"/>
              </a:rPr>
              <a:t> C</a:t>
            </a:r>
            <a:r>
              <a:rPr lang="en-US" sz="1800" b="1" cap="none" dirty="0">
                <a:effectLst/>
                <a:latin typeface="Baskerville-Bold"/>
                <a:ea typeface="Times New Roman" panose="02020603050405020304" pitchFamily="18" charset="0"/>
                <a:cs typeface="B Nazanin" panose="00000400000000000000" pitchFamily="2" charset="-78"/>
              </a:rPr>
              <a:t>hampion</a:t>
            </a:r>
            <a:r>
              <a:rPr lang="en-US" sz="1800" b="1" dirty="0">
                <a:effectLst/>
                <a:latin typeface="B Nazanin" panose="00000400000000000000" pitchFamily="2" charset="-78"/>
                <a:ea typeface="Times New Roman" panose="02020603050405020304" pitchFamily="18" charset="0"/>
              </a:rPr>
              <a:t> </a:t>
            </a:r>
            <a:r>
              <a:rPr lang="fa-IR" sz="1800" b="1" dirty="0">
                <a:effectLst/>
                <a:latin typeface="B Nazanin" panose="00000400000000000000" pitchFamily="2" charset="-78"/>
                <a:ea typeface="Times New Roman" panose="02020603050405020304" pitchFamily="18" charset="0"/>
              </a:rPr>
              <a:t> </a:t>
            </a:r>
            <a:r>
              <a:rPr lang="fa-IR" sz="1800" b="1" dirty="0">
                <a:effectLst/>
                <a:latin typeface="Baskerville-Bold"/>
                <a:ea typeface="Times New Roman" panose="02020603050405020304" pitchFamily="18"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2  Karim" panose="00000400000000000000" pitchFamily="2" charset="-78"/>
              </a:rPr>
              <a:t>گروهی از متخصصین حرفه‌ای جاوا هستند که تحت حمایت شرکت </a:t>
            </a:r>
            <a:r>
              <a:rPr lang="en-US" sz="1800" dirty="0">
                <a:effectLst/>
                <a:latin typeface="Times New Roman" panose="02020603050405020304" pitchFamily="18" charset="0"/>
                <a:ea typeface="Calibri" panose="020F0502020204030204" pitchFamily="34" charset="0"/>
                <a:cs typeface="2  Karim" panose="00000400000000000000" pitchFamily="2" charset="-78"/>
              </a:rPr>
              <a:t>O</a:t>
            </a:r>
            <a:r>
              <a:rPr lang="en-US" sz="1800" cap="none" dirty="0">
                <a:effectLst/>
                <a:latin typeface="Times New Roman" panose="02020603050405020304" pitchFamily="18" charset="0"/>
                <a:ea typeface="Calibri" panose="020F0502020204030204" pitchFamily="34" charset="0"/>
                <a:cs typeface="2  Karim" panose="00000400000000000000" pitchFamily="2" charset="-78"/>
              </a:rPr>
              <a:t>racle</a:t>
            </a:r>
            <a:r>
              <a:rPr lang="fa-IR" sz="1800" dirty="0">
                <a:effectLst/>
                <a:latin typeface="Calibri" panose="020F0502020204030204" pitchFamily="34" charset="0"/>
                <a:ea typeface="Calibri" panose="020F0502020204030204" pitchFamily="34" charset="0"/>
                <a:cs typeface="2  Karim" panose="00000400000000000000" pitchFamily="2" charset="-78"/>
              </a:rPr>
              <a:t> فعالیت می‌کنند.</a:t>
            </a:r>
            <a:r>
              <a:rPr lang="fa-IR" sz="1800" b="1" dirty="0">
                <a:effectLst/>
                <a:latin typeface="Baskerville-Bold"/>
                <a:ea typeface="Times New Roman" panose="02020603050405020304" pitchFamily="18" charset="0"/>
                <a:cs typeface="B Nazanin" panose="00000400000000000000" pitchFamily="2" charset="-78"/>
              </a:rPr>
              <a:t>)</a:t>
            </a:r>
            <a:endParaRPr lang="fa-IR"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spcBef>
                <a:spcPts val="10"/>
              </a:spcBef>
              <a:buFont typeface="Wingdings" panose="05000000000000000000" pitchFamily="2" charset="2"/>
              <a:buChar char="§"/>
            </a:pPr>
            <a:endParaRPr lang="fa-IR" sz="1800" i="1" dirty="0">
              <a:latin typeface="Times New Roman" panose="02020603050405020304" pitchFamily="18" charset="0"/>
              <a:ea typeface="Times New Roman" panose="02020603050405020304" pitchFamily="18" charset="0"/>
              <a:cs typeface="B Nazanin" panose="00000400000000000000" pitchFamily="2" charset="-78"/>
            </a:endParaRPr>
          </a:p>
          <a:p>
            <a:pPr algn="just" rtl="1">
              <a:spcBef>
                <a:spcPts val="10"/>
              </a:spcBef>
            </a:pP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«چقدر دلم می‌خواست وقتی داشتم جاوا را فرا می‌گرفتم این کتاب را داشتم! خواندنش چنان سرگرم‌کننده است که شخص فراموش می کند یک کتاب آموزش جدی جاواست. ویرایش سومش گام بزرگی رو به جلوست، این ویرایش همه‌ی چیزهایی که یک برنامه نویس جاوا باید در سال 2022 به بعد بداند تا در زبان جاوا متبحر شود را پوشش می‌دهد. گرچه برای من بهترین‌های کتاب تصاویر هستند که باعث شد چندین بار پیش خودم بخندم. احسنت فراوان به </a:t>
            </a:r>
            <a:r>
              <a:rPr lang="en-US" sz="1800" i="1" dirty="0">
                <a:effectLst/>
                <a:latin typeface="Baskerville Old Face" panose="02020602080505020303" pitchFamily="18" charset="0"/>
                <a:ea typeface="Times New Roman" panose="02020603050405020304" pitchFamily="18" charset="0"/>
                <a:cs typeface="B Nazanin" panose="00000400000000000000" pitchFamily="2" charset="-78"/>
              </a:rPr>
              <a:t>K</a:t>
            </a:r>
            <a:r>
              <a:rPr lang="en-US" sz="1800" i="1" cap="none" dirty="0">
                <a:effectLst/>
                <a:latin typeface="Baskerville Old Face" panose="02020602080505020303" pitchFamily="18" charset="0"/>
                <a:ea typeface="Times New Roman" panose="02020603050405020304" pitchFamily="18" charset="0"/>
                <a:cs typeface="B Nazanin" panose="00000400000000000000" pitchFamily="2" charset="-78"/>
              </a:rPr>
              <a:t>athy</a:t>
            </a: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1800" i="1" dirty="0">
                <a:effectLst/>
                <a:latin typeface="Baskerville Old Face" panose="02020602080505020303" pitchFamily="18" charset="0"/>
                <a:ea typeface="Times New Roman" panose="02020603050405020304" pitchFamily="18" charset="0"/>
                <a:cs typeface="B Nazanin" panose="00000400000000000000" pitchFamily="2" charset="-78"/>
              </a:rPr>
              <a:t>B</a:t>
            </a:r>
            <a:r>
              <a:rPr lang="en-US" sz="1800" i="1" cap="none" dirty="0">
                <a:effectLst/>
                <a:latin typeface="Baskerville Old Face" panose="02020602080505020303" pitchFamily="18" charset="0"/>
                <a:ea typeface="Times New Roman" panose="02020603050405020304" pitchFamily="18" charset="0"/>
                <a:cs typeface="B Nazanin" panose="00000400000000000000" pitchFamily="2" charset="-78"/>
              </a:rPr>
              <a:t>ert</a:t>
            </a: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 و </a:t>
            </a:r>
            <a:r>
              <a:rPr lang="en-US" sz="1800" i="1" dirty="0">
                <a:effectLst/>
                <a:latin typeface="Baskerville Old Face" panose="02020602080505020303" pitchFamily="18" charset="0"/>
                <a:ea typeface="Times New Roman" panose="02020603050405020304" pitchFamily="18" charset="0"/>
                <a:cs typeface="B Nazanin" panose="00000400000000000000" pitchFamily="2" charset="-78"/>
              </a:rPr>
              <a:t>T</a:t>
            </a:r>
            <a:r>
              <a:rPr lang="en-US" sz="1800" i="1" cap="none" dirty="0">
                <a:effectLst/>
                <a:latin typeface="Baskerville Old Face" panose="02020602080505020303" pitchFamily="18" charset="0"/>
                <a:ea typeface="Times New Roman" panose="02020603050405020304" pitchFamily="18" charset="0"/>
                <a:cs typeface="B Nazanin" panose="00000400000000000000" pitchFamily="2" charset="-78"/>
              </a:rPr>
              <a:t>risha</a:t>
            </a:r>
            <a:r>
              <a:rPr lang="ar-SA" sz="1800" i="1" dirty="0">
                <a:effectLst/>
                <a:latin typeface="Baskerville" panose="02020400000000000000" pitchFamily="18" charset="0"/>
                <a:ea typeface="Times New Roman" panose="02020603050405020304" pitchFamily="18" charset="0"/>
                <a:cs typeface="B Nazanin" panose="00000400000000000000" pitchFamily="2" charset="-78"/>
              </a:rPr>
              <a:t>، </a:t>
            </a: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مؤلفین قهرمان جاوا!»</a:t>
            </a:r>
            <a:endParaRPr lang="en-US" sz="1800" i="1" dirty="0">
              <a:effectLst/>
              <a:latin typeface="Times New Roman" panose="02020603050405020304" pitchFamily="18" charset="0"/>
              <a:ea typeface="Times New Roman" panose="02020603050405020304" pitchFamily="18" charset="0"/>
            </a:endParaRPr>
          </a:p>
          <a:p>
            <a:pPr algn="r" rtl="1">
              <a:spcBef>
                <a:spcPts val="10"/>
              </a:spcBef>
              <a:buFont typeface="Wingdings" panose="05000000000000000000" pitchFamily="2" charset="2"/>
              <a:buChar char="Ø"/>
            </a:pPr>
            <a:r>
              <a:rPr lang="en-US" sz="1800" b="1" dirty="0">
                <a:effectLst/>
                <a:latin typeface="B Nazanin" panose="00000400000000000000" pitchFamily="2" charset="-78"/>
                <a:ea typeface="Times New Roman" panose="02020603050405020304" pitchFamily="18" charset="0"/>
              </a:rPr>
              <a:t> </a:t>
            </a:r>
            <a:r>
              <a:rPr lang="fa-IR" sz="1800" b="1"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دکتر </a:t>
            </a:r>
            <a:r>
              <a:rPr lang="en-US" sz="1800" b="1" dirty="0">
                <a:solidFill>
                  <a:srgbClr val="000000"/>
                </a:solidFill>
                <a:effectLst/>
                <a:latin typeface="Baskerville-Bold"/>
                <a:ea typeface="Times New Roman" panose="02020603050405020304" pitchFamily="18" charset="0"/>
                <a:cs typeface="B Nazanin" panose="00000400000000000000" pitchFamily="2" charset="-78"/>
              </a:rPr>
              <a:t>H</a:t>
            </a:r>
            <a:r>
              <a:rPr lang="en-US" sz="1800" b="1" cap="none" dirty="0">
                <a:solidFill>
                  <a:srgbClr val="000000"/>
                </a:solidFill>
                <a:effectLst/>
                <a:latin typeface="Baskerville-Bold"/>
                <a:ea typeface="Times New Roman" panose="02020603050405020304" pitchFamily="18" charset="0"/>
                <a:cs typeface="B Nazanin" panose="00000400000000000000" pitchFamily="2" charset="-78"/>
              </a:rPr>
              <a:t>einz</a:t>
            </a:r>
            <a:r>
              <a:rPr lang="en-US" sz="1800" b="1" dirty="0">
                <a:solidFill>
                  <a:srgbClr val="000000"/>
                </a:solidFill>
                <a:effectLst/>
                <a:latin typeface="Baskerville-Bold"/>
                <a:ea typeface="Times New Roman" panose="02020603050405020304" pitchFamily="18" charset="0"/>
                <a:cs typeface="B Nazanin" panose="00000400000000000000" pitchFamily="2" charset="-78"/>
              </a:rPr>
              <a:t> M. </a:t>
            </a:r>
            <a:r>
              <a:rPr lang="en-US" sz="1800" b="1" dirty="0" err="1">
                <a:solidFill>
                  <a:srgbClr val="000000"/>
                </a:solidFill>
                <a:effectLst/>
                <a:latin typeface="Baskerville-Bold"/>
                <a:ea typeface="Times New Roman" panose="02020603050405020304" pitchFamily="18" charset="0"/>
                <a:cs typeface="B Nazanin" panose="00000400000000000000" pitchFamily="2" charset="-78"/>
              </a:rPr>
              <a:t>K</a:t>
            </a:r>
            <a:r>
              <a:rPr lang="en-US" sz="1800" b="1" cap="none" dirty="0" err="1">
                <a:solidFill>
                  <a:srgbClr val="000000"/>
                </a:solidFill>
                <a:effectLst/>
                <a:latin typeface="Baskerville-Bold"/>
                <a:ea typeface="Times New Roman" panose="02020603050405020304" pitchFamily="18" charset="0"/>
                <a:cs typeface="B Nazanin" panose="00000400000000000000" pitchFamily="2" charset="-78"/>
              </a:rPr>
              <a:t>abutz</a:t>
            </a:r>
            <a:r>
              <a:rPr lang="ar-SA" sz="1800" b="1" dirty="0">
                <a:solidFill>
                  <a:srgbClr val="000000"/>
                </a:solidFill>
                <a:effectLst/>
                <a:latin typeface="Baskerville-Bold"/>
                <a:ea typeface="Times New Roman" panose="02020603050405020304" pitchFamily="18" charset="0"/>
                <a:cs typeface="B Nazanin" panose="00000400000000000000" pitchFamily="2" charset="-78"/>
              </a:rPr>
              <a:t> (</a:t>
            </a:r>
            <a:r>
              <a:rPr lang="ar-SA" sz="1800" b="1" i="1" dirty="0">
                <a:solidFill>
                  <a:srgbClr val="000000"/>
                </a:solidFill>
                <a:effectLst/>
                <a:latin typeface="Baskerville-Bold"/>
                <a:ea typeface="Times New Roman" panose="02020603050405020304" pitchFamily="18" charset="0"/>
                <a:cs typeface="B Nazanin" panose="00000400000000000000" pitchFamily="2" charset="-78"/>
              </a:rPr>
              <a:t>روزنامه‌ی</a:t>
            </a:r>
            <a:r>
              <a:rPr lang="ar-SA" sz="1800" b="1" dirty="0">
                <a:solidFill>
                  <a:srgbClr val="000000"/>
                </a:solidFill>
                <a:effectLst/>
                <a:latin typeface="Baskerville-Bold"/>
                <a:ea typeface="Times New Roman" panose="02020603050405020304" pitchFamily="18" charset="0"/>
                <a:cs typeface="B Nazanin" panose="00000400000000000000" pitchFamily="2" charset="-78"/>
              </a:rPr>
              <a:t> </a:t>
            </a:r>
            <a:r>
              <a:rPr lang="ar-SA" sz="1800" b="1" i="1" dirty="0">
                <a:solidFill>
                  <a:srgbClr val="000000"/>
                </a:solidFill>
                <a:effectLst/>
                <a:latin typeface="Baskerville-Bold"/>
                <a:ea typeface="Times New Roman" panose="02020603050405020304" pitchFamily="18" charset="0"/>
                <a:cs typeface="B Nazanin" panose="00000400000000000000" pitchFamily="2" charset="-78"/>
              </a:rPr>
              <a:t>متخصصین جاوا</a:t>
            </a:r>
            <a:r>
              <a:rPr lang="ar-SA" sz="1800" b="1" dirty="0">
                <a:solidFill>
                  <a:srgbClr val="000000"/>
                </a:solidFill>
                <a:effectLst/>
                <a:latin typeface="Baskerville-Bold"/>
                <a:ea typeface="Times New Roman" panose="02020603050405020304" pitchFamily="18" charset="0"/>
                <a:cs typeface="B Nazanin" panose="00000400000000000000" pitchFamily="2" charset="-78"/>
              </a:rPr>
              <a:t>، </a:t>
            </a:r>
            <a:r>
              <a:rPr lang="en-US" sz="1800" b="1" u="sng" cap="none" dirty="0">
                <a:solidFill>
                  <a:srgbClr val="000000"/>
                </a:solidFill>
                <a:effectLst/>
                <a:latin typeface="Baskerville-Bold"/>
                <a:ea typeface="Times New Roman" panose="02020603050405020304" pitchFamily="18" charset="0"/>
                <a:cs typeface="B Nazanin" panose="00000400000000000000" pitchFamily="2" charset="-78"/>
                <a:hlinkClick r:id="rId2"/>
              </a:rPr>
              <a:t>www.javaspecialists.eu</a:t>
            </a:r>
            <a:r>
              <a:rPr lang="ar-SA" sz="1800" b="1" dirty="0">
                <a:solidFill>
                  <a:srgbClr val="000000"/>
                </a:solidFill>
                <a:effectLst/>
                <a:latin typeface="Baskerville-Bold"/>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endParaRPr lang="en-US" sz="1800" dirty="0"/>
          </a:p>
          <a:p>
            <a:pPr algn="just" rtl="1">
              <a:lnSpc>
                <a:spcPct val="107000"/>
              </a:lnSpc>
              <a:spcAft>
                <a:spcPts val="800"/>
              </a:spcAft>
            </a:pPr>
            <a:r>
              <a:rPr lang="fa-IR" sz="1800" i="1" dirty="0">
                <a:effectLst/>
                <a:latin typeface="Calibri" panose="020F0502020204030204" pitchFamily="34" charset="0"/>
                <a:ea typeface="Calibri" panose="020F0502020204030204" pitchFamily="34" charset="0"/>
                <a:cs typeface="B Nazanin" panose="00000400000000000000" pitchFamily="2" charset="-78"/>
              </a:rPr>
              <a:t>«من عاشق سبک تدریس پیش‌به‌سوی جاوا هستم. این یک کتاب </a:t>
            </a:r>
            <a:r>
              <a:rPr lang="fa-IR" sz="1800" i="1" dirty="0">
                <a:effectLst/>
                <a:latin typeface="Arial" panose="020B0604020202020204" pitchFamily="34" charset="0"/>
                <a:ea typeface="Calibri" panose="020F0502020204030204" pitchFamily="34" charset="0"/>
                <a:cs typeface="B Nazanin" panose="00000400000000000000" pitchFamily="2" charset="-78"/>
              </a:rPr>
              <a:t>‹</a:t>
            </a:r>
            <a:r>
              <a:rPr lang="fa-IR" sz="1800" i="1" dirty="0">
                <a:effectLst/>
                <a:latin typeface="Calibri" panose="020F0502020204030204" pitchFamily="34" charset="0"/>
                <a:ea typeface="Calibri" panose="020F0502020204030204" pitchFamily="34" charset="0"/>
                <a:cs typeface="B Nazanin" panose="00000400000000000000" pitchFamily="2" charset="-78"/>
              </a:rPr>
              <a:t> فنی</a:t>
            </a:r>
            <a:r>
              <a:rPr lang="fa-IR" sz="1800" i="1" dirty="0">
                <a:effectLst/>
                <a:latin typeface="Arial" panose="020B0604020202020204" pitchFamily="34" charset="0"/>
                <a:ea typeface="Calibri" panose="020F0502020204030204" pitchFamily="34" charset="0"/>
                <a:cs typeface="B Nazanin" panose="00000400000000000000" pitchFamily="2" charset="-78"/>
              </a:rPr>
              <a:t>›</a:t>
            </a:r>
            <a:r>
              <a:rPr lang="fa-IR" sz="1800" i="1" dirty="0">
                <a:effectLst/>
                <a:latin typeface="Calibri" panose="020F0502020204030204" pitchFamily="34" charset="0"/>
                <a:ea typeface="Calibri" panose="020F0502020204030204" pitchFamily="34" charset="0"/>
                <a:cs typeface="B Nazanin" panose="00000400000000000000" pitchFamily="2" charset="-78"/>
              </a:rPr>
              <a:t>، اما شبیه داستان است </a:t>
            </a:r>
            <a:r>
              <a:rPr lang="fa-IR" sz="1800" i="1" dirty="0">
                <a:effectLst/>
                <a:latin typeface="Calibri" panose="020F0502020204030204" pitchFamily="34" charset="0"/>
                <a:ea typeface="Calibri" panose="020F0502020204030204" pitchFamily="34" charset="0"/>
                <a:cs typeface="Arial" panose="020B0604020202020204" pitchFamily="34" charset="0"/>
              </a:rPr>
              <a:t>–</a:t>
            </a:r>
            <a:r>
              <a:rPr lang="fa-IR" sz="1800" i="1" dirty="0">
                <a:effectLst/>
                <a:latin typeface="Calibri" panose="020F0502020204030204" pitchFamily="34" charset="0"/>
                <a:ea typeface="Calibri" panose="020F0502020204030204" pitchFamily="34" charset="0"/>
                <a:cs typeface="B Nazanin" panose="00000400000000000000" pitchFamily="2" charset="-78"/>
              </a:rPr>
              <a:t> زمانی که فصلی از آن را شروع می‌کنید بسیار سخت است خواندنش را متوقف کنید. این کتاب دارای تصاویر سرگرم‌کننده و نامتداول، تشابهات عالی، گفتگوهای خودمانی بین یک توسعه‌دهنده و کامپایلر/زمان اجرا و بسیاری دیگر از چنین ویژگی‌هاییست. روشی کاملا متفاوت و عالی برای آموزش مفاهیم دارد که خوانندگان را وادار می‌کند مفروضات و باورهای خود را زیر سوال ببرند، که من باور دارم برای اینکه به هر زبان آموزی اجازه دهیم قدرت کنجکاوی خویش را درک کند، امر بسیار مهمیست. نویسندگان این کتاب چیزی از جادوگر کم ندارند. این کتابیست که همه‌ی توسعه‌دهندگان جاوا باید آن را برای سرگرمی هم که شده به منظور شروع یادگیری جاوا یا برای ارتقای مهارت هایی که دارند بخوانند.»</a:t>
            </a:r>
            <a:endParaRPr lang="en-US" sz="1800" i="1" dirty="0">
              <a:effectLst/>
              <a:latin typeface="Calibri" panose="020F0502020204030204" pitchFamily="34" charset="0"/>
              <a:ea typeface="Calibri" panose="020F0502020204030204" pitchFamily="34" charset="0"/>
              <a:cs typeface="Arial" panose="020B0604020202020204" pitchFamily="34" charset="0"/>
            </a:endParaRPr>
          </a:p>
          <a:p>
            <a:pPr algn="r" rtl="1">
              <a:spcBef>
                <a:spcPts val="10"/>
              </a:spcBef>
              <a:buFont typeface="Wingdings" panose="05000000000000000000" pitchFamily="2" charset="2"/>
              <a:buChar char="Ø"/>
            </a:pPr>
            <a:r>
              <a:rPr lang="en-US" sz="1800" b="1" dirty="0">
                <a:effectLst/>
                <a:latin typeface="Baskerville-Bold"/>
                <a:ea typeface="Times New Roman" panose="02020603050405020304" pitchFamily="18" charset="0"/>
                <a:cs typeface="B Nazanin" panose="00000400000000000000" pitchFamily="2" charset="-78"/>
              </a:rPr>
              <a:t>M</a:t>
            </a:r>
            <a:r>
              <a:rPr lang="en-US" sz="1800" b="1" cap="none" dirty="0">
                <a:effectLst/>
                <a:latin typeface="Baskerville-Bold"/>
                <a:ea typeface="Times New Roman" panose="02020603050405020304" pitchFamily="18" charset="0"/>
                <a:cs typeface="B Nazanin" panose="00000400000000000000" pitchFamily="2" charset="-78"/>
              </a:rPr>
              <a:t>ala</a:t>
            </a:r>
            <a:r>
              <a:rPr lang="en-US" sz="1800" b="1" dirty="0">
                <a:effectLst/>
                <a:latin typeface="Baskerville-Bold"/>
                <a:ea typeface="Times New Roman" panose="02020603050405020304" pitchFamily="18" charset="0"/>
                <a:cs typeface="B Nazanin" panose="00000400000000000000" pitchFamily="2" charset="-78"/>
              </a:rPr>
              <a:t> G</a:t>
            </a:r>
            <a:r>
              <a:rPr lang="en-US" sz="1800" b="1" cap="none" dirty="0">
                <a:effectLst/>
                <a:latin typeface="Baskerville-Bold"/>
                <a:ea typeface="Times New Roman" panose="02020603050405020304" pitchFamily="18" charset="0"/>
                <a:cs typeface="B Nazanin" panose="00000400000000000000" pitchFamily="2" charset="-78"/>
              </a:rPr>
              <a:t>upta</a:t>
            </a:r>
            <a:r>
              <a:rPr lang="ar-SA" sz="1800" b="1" dirty="0">
                <a:effectLst/>
                <a:latin typeface="Baskerville-Bold"/>
                <a:ea typeface="Times New Roman" panose="02020603050405020304" pitchFamily="18" charset="0"/>
                <a:cs typeface="B Nazanin" panose="00000400000000000000" pitchFamily="2" charset="-78"/>
              </a:rPr>
              <a:t>، حامی توسعه‌دهنده‌ی </a:t>
            </a:r>
            <a:r>
              <a:rPr lang="en-US" sz="1800" b="1" dirty="0">
                <a:effectLst/>
                <a:latin typeface="Baskerville-Bold"/>
                <a:ea typeface="Times New Roman" panose="02020603050405020304" pitchFamily="18" charset="0"/>
                <a:cs typeface="B Nazanin" panose="00000400000000000000" pitchFamily="2" charset="-78"/>
              </a:rPr>
              <a:t>@ </a:t>
            </a:r>
            <a:r>
              <a:rPr lang="en-US" sz="1800" b="1" dirty="0" err="1">
                <a:effectLst/>
                <a:latin typeface="Baskerville-Bold"/>
                <a:ea typeface="Times New Roman" panose="02020603050405020304" pitchFamily="18" charset="0"/>
                <a:cs typeface="B Nazanin" panose="00000400000000000000" pitchFamily="2" charset="-78"/>
              </a:rPr>
              <a:t>J</a:t>
            </a:r>
            <a:r>
              <a:rPr lang="en-US" sz="1800" b="1" cap="none" dirty="0" err="1">
                <a:effectLst/>
                <a:latin typeface="Baskerville-Bold"/>
                <a:ea typeface="Times New Roman" panose="02020603050405020304" pitchFamily="18" charset="0"/>
                <a:cs typeface="B Nazanin" panose="00000400000000000000" pitchFamily="2" charset="-78"/>
              </a:rPr>
              <a:t>etbrains</a:t>
            </a:r>
            <a:r>
              <a:rPr lang="fa-IR" sz="1800" b="1" dirty="0">
                <a:effectLst/>
                <a:latin typeface="Baskerville-Bold"/>
                <a:ea typeface="Times New Roman" panose="02020603050405020304" pitchFamily="18" charset="0"/>
                <a:cs typeface="B Nazanin" panose="00000400000000000000" pitchFamily="2" charset="-78"/>
              </a:rPr>
              <a:t>، مؤلف و </a:t>
            </a:r>
            <a:r>
              <a:rPr lang="fa-IR" sz="1800" b="1" dirty="0">
                <a:effectLst/>
                <a:latin typeface="Times New Roman" panose="02020603050405020304" pitchFamily="18" charset="0"/>
                <a:ea typeface="Times New Roman" panose="02020603050405020304" pitchFamily="18" charset="0"/>
                <a:cs typeface="B Nazanin" panose="00000400000000000000" pitchFamily="2" charset="-78"/>
              </a:rPr>
              <a:t>عضو کمیته‌ی </a:t>
            </a:r>
            <a:r>
              <a:rPr lang="en-US" sz="1800" b="1" dirty="0">
                <a:effectLst/>
                <a:latin typeface="Baskerville-Bold"/>
                <a:ea typeface="Times New Roman" panose="02020603050405020304" pitchFamily="18" charset="0"/>
                <a:cs typeface="B Nazanin" panose="00000400000000000000" pitchFamily="2" charset="-78"/>
              </a:rPr>
              <a:t>J</a:t>
            </a:r>
            <a:r>
              <a:rPr lang="en-US" sz="1800" b="1" cap="none" dirty="0">
                <a:effectLst/>
                <a:latin typeface="Baskerville-Bold"/>
                <a:ea typeface="Times New Roman" panose="02020603050405020304" pitchFamily="18" charset="0"/>
                <a:cs typeface="B Nazanin" panose="00000400000000000000" pitchFamily="2" charset="-78"/>
              </a:rPr>
              <a:t>ava</a:t>
            </a:r>
            <a:r>
              <a:rPr lang="en-US" sz="1800" b="1" dirty="0">
                <a:effectLst/>
                <a:latin typeface="Baskerville-Bold"/>
                <a:ea typeface="Times New Roman" panose="02020603050405020304" pitchFamily="18" charset="0"/>
                <a:cs typeface="B Nazanin" panose="00000400000000000000" pitchFamily="2" charset="-78"/>
              </a:rPr>
              <a:t> C</a:t>
            </a:r>
            <a:r>
              <a:rPr lang="en-US" sz="1800" b="1" cap="none" dirty="0">
                <a:effectLst/>
                <a:latin typeface="Baskerville-Bold"/>
                <a:ea typeface="Times New Roman" panose="02020603050405020304" pitchFamily="18" charset="0"/>
                <a:cs typeface="B Nazanin" panose="00000400000000000000" pitchFamily="2" charset="-78"/>
              </a:rPr>
              <a:t>hampion</a:t>
            </a:r>
            <a:endParaRPr lang="en-US" sz="1800" dirty="0"/>
          </a:p>
        </p:txBody>
      </p:sp>
      <p:sp>
        <p:nvSpPr>
          <p:cNvPr id="5" name="Slide Number Placeholder 4">
            <a:extLst>
              <a:ext uri="{FF2B5EF4-FFF2-40B4-BE49-F238E27FC236}">
                <a16:creationId xmlns:a16="http://schemas.microsoft.com/office/drawing/2014/main" id="{0E774699-80DD-EADE-BE85-252C8204018E}"/>
              </a:ext>
            </a:extLst>
          </p:cNvPr>
          <p:cNvSpPr>
            <a:spLocks noGrp="1"/>
          </p:cNvSpPr>
          <p:nvPr>
            <p:ph type="sldNum" sz="quarter" idx="12"/>
          </p:nvPr>
        </p:nvSpPr>
        <p:spPr/>
        <p:txBody>
          <a:bodyPr/>
          <a:lstStyle/>
          <a:p>
            <a:fld id="{21C7DF5F-4BF1-494D-A836-53F226D76E52}" type="slidenum">
              <a:rPr lang="en-US" smtClean="0"/>
              <a:t>7</a:t>
            </a:fld>
            <a:endParaRPr lang="en-US"/>
          </a:p>
        </p:txBody>
      </p:sp>
      <p:pic>
        <p:nvPicPr>
          <p:cNvPr id="4" name="Content Placeholder 4">
            <a:extLst>
              <a:ext uri="{FF2B5EF4-FFF2-40B4-BE49-F238E27FC236}">
                <a16:creationId xmlns:a16="http://schemas.microsoft.com/office/drawing/2014/main" id="{66BB9958-5389-C287-369D-359670D5A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3" y="-35511"/>
            <a:ext cx="1082599" cy="1251305"/>
          </a:xfrm>
          <a:prstGeom prst="rect">
            <a:avLst/>
          </a:prstGeom>
        </p:spPr>
      </p:pic>
      <p:pic>
        <p:nvPicPr>
          <p:cNvPr id="7" name="Picture 6">
            <a:extLst>
              <a:ext uri="{FF2B5EF4-FFF2-40B4-BE49-F238E27FC236}">
                <a16:creationId xmlns:a16="http://schemas.microsoft.com/office/drawing/2014/main" id="{6F97DCF9-D18E-7E69-6F1B-A98DEA963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340" y="1646412"/>
            <a:ext cx="1828804" cy="792482"/>
          </a:xfrm>
          <a:prstGeom prst="rect">
            <a:avLst/>
          </a:prstGeom>
        </p:spPr>
      </p:pic>
    </p:spTree>
    <p:extLst>
      <p:ext uri="{BB962C8B-B14F-4D97-AF65-F5344CB8AC3E}">
        <p14:creationId xmlns:p14="http://schemas.microsoft.com/office/powerpoint/2010/main" val="328572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3" end="3"/>
                                            </p:txEl>
                                          </p:spTgt>
                                        </p:tgtEl>
                                      </p:cBhvr>
                                    </p:animEffect>
                                  </p:childTnLst>
                                </p:cTn>
                              </p:par>
                              <p:par>
                                <p:cTn id="19" presetID="3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CDEC4-F793-E205-606D-BC7DCF574A50}"/>
              </a:ext>
            </a:extLst>
          </p:cNvPr>
          <p:cNvSpPr>
            <a:spLocks noGrp="1"/>
          </p:cNvSpPr>
          <p:nvPr>
            <p:ph idx="1"/>
          </p:nvPr>
        </p:nvSpPr>
        <p:spPr>
          <a:xfrm>
            <a:off x="159798" y="1509204"/>
            <a:ext cx="11620870" cy="5140171"/>
          </a:xfrm>
        </p:spPr>
        <p:txBody>
          <a:bodyPr/>
          <a:lstStyle/>
          <a:p>
            <a:pPr algn="just" rtl="1">
              <a:spcBef>
                <a:spcPts val="10"/>
              </a:spcBef>
              <a:buFont typeface="Wingdings" panose="05000000000000000000" pitchFamily="2" charset="2"/>
              <a:buChar char="§"/>
            </a:pP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«ای کاش زمانی که در حال یادگیری جاوا بودم چیزی راجع به این کتاب می‌دانستم! این کتاب قطعا به درد کسانی می‌خورد که به دنبال یادگیری جاوا به طریقی سرگرم کننده، طنز و فریبنده هستند (چه کسی می‌دانست چنین چیزی ممکن باشد؟)، و مخصوصا کسانی که مانند خودم پیش زمینه‌ی علوم کامپیوتر نداشته‌اند. پیش از این هرگز من با صدای بلند به یک کتاب برنامه‌نویسی نخندیده بودم. کتاب به شیوه‌ای عالی نوشته شده است، شوخ، جذاب، تعاملی، آسان برای دنبال کردن و بسیار آموزشیست.»</a:t>
            </a:r>
            <a:endParaRPr lang="en-US" sz="1800" i="1" dirty="0">
              <a:effectLst/>
              <a:latin typeface="Times New Roman" panose="02020603050405020304" pitchFamily="18" charset="0"/>
              <a:ea typeface="Times New Roman" panose="02020603050405020304" pitchFamily="18" charset="0"/>
            </a:endParaRPr>
          </a:p>
          <a:p>
            <a:pPr algn="r" rtl="1">
              <a:spcBef>
                <a:spcPts val="10"/>
              </a:spcBef>
              <a:buFont typeface="Wingdings" panose="05000000000000000000" pitchFamily="2" charset="2"/>
              <a:buChar char="Ø"/>
            </a:pPr>
            <a:r>
              <a:rPr lang="en-US" sz="1800" b="1" dirty="0">
                <a:effectLst/>
                <a:latin typeface="Baskerville-Bold"/>
                <a:ea typeface="Times New Roman" panose="02020603050405020304" pitchFamily="18" charset="0"/>
                <a:cs typeface="B Nazanin" panose="00000400000000000000" pitchFamily="2" charset="-78"/>
              </a:rPr>
              <a:t>G</a:t>
            </a:r>
            <a:r>
              <a:rPr lang="en-US" sz="1800" b="1" cap="none" dirty="0">
                <a:effectLst/>
                <a:latin typeface="Baskerville-Bold"/>
                <a:ea typeface="Times New Roman" panose="02020603050405020304" pitchFamily="18" charset="0"/>
                <a:cs typeface="B Nazanin" panose="00000400000000000000" pitchFamily="2" charset="-78"/>
              </a:rPr>
              <a:t>race</a:t>
            </a:r>
            <a:r>
              <a:rPr lang="en-US" sz="1800" b="1" dirty="0">
                <a:effectLst/>
                <a:latin typeface="Baskerville-Bold"/>
                <a:ea typeface="Times New Roman" panose="02020603050405020304" pitchFamily="18" charset="0"/>
                <a:cs typeface="B Nazanin" panose="00000400000000000000" pitchFamily="2" charset="-78"/>
              </a:rPr>
              <a:t> J</a:t>
            </a:r>
            <a:r>
              <a:rPr lang="en-US" sz="1800" b="1" cap="none" dirty="0">
                <a:effectLst/>
                <a:latin typeface="Baskerville-Bold"/>
                <a:ea typeface="Times New Roman" panose="02020603050405020304" pitchFamily="18" charset="0"/>
                <a:cs typeface="B Nazanin" panose="00000400000000000000" pitchFamily="2" charset="-78"/>
              </a:rPr>
              <a:t>ansen</a:t>
            </a:r>
            <a:r>
              <a:rPr lang="ar-SA" sz="1800" b="1" dirty="0">
                <a:effectLst/>
                <a:latin typeface="Baskerville-Bold"/>
                <a:ea typeface="Times New Roman" panose="02020603050405020304" pitchFamily="18" charset="0"/>
                <a:cs typeface="B Nazanin" panose="00000400000000000000" pitchFamily="2" charset="-78"/>
              </a:rPr>
              <a:t>، حامی توسعه‌دهنده، عضو </a:t>
            </a:r>
            <a:r>
              <a:rPr lang="en-US" sz="1800" b="1" dirty="0">
                <a:effectLst/>
                <a:latin typeface="Baskerville-Bold"/>
                <a:ea typeface="Times New Roman" panose="02020603050405020304" pitchFamily="18" charset="0"/>
                <a:cs typeface="B Nazanin" panose="00000400000000000000" pitchFamily="2" charset="-78"/>
              </a:rPr>
              <a:t>IBM</a:t>
            </a:r>
            <a:endParaRPr lang="en-US" sz="1800" dirty="0">
              <a:effectLst/>
              <a:latin typeface="Times New Roman" panose="02020603050405020304" pitchFamily="18" charset="0"/>
              <a:ea typeface="Times New Roman" panose="02020603050405020304" pitchFamily="18" charset="0"/>
            </a:endParaRPr>
          </a:p>
          <a:p>
            <a:pPr algn="just" rtl="1">
              <a:spcBef>
                <a:spcPts val="10"/>
              </a:spcBef>
            </a:pPr>
            <a:endParaRPr lang="fa-IR"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spcBef>
                <a:spcPts val="10"/>
              </a:spcBef>
              <a:buFont typeface="Wingdings" panose="05000000000000000000" pitchFamily="2" charset="2"/>
              <a:buChar char="§"/>
            </a:pP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«من فقط می‌توانم به برنامه‌نویسانی که امروز می‌خواهند جاوا یاد بگیرند به خاطر این که چنین کتاب عالی‌ای را دارند غبطه بخورم. من جاوا را بیست سال پیش آموختم، و کاملا خسته‌کننده بود. اما شما هرگز از این کتاب خسته نخواهید شد. من هرگز کتاب جاوایی ندیده‌ام که دارای بحثی بین کامپایلر جاوا و ماشین مجازی باشد. این بسیار حیرت‌آور است</a:t>
            </a:r>
            <a:r>
              <a:rPr lang="en-US" sz="1800" i="1" dirty="0">
                <a:effectLst/>
                <a:latin typeface="Times New Roman" panose="02020603050405020304" pitchFamily="18" charset="0"/>
                <a:ea typeface="Times New Roman" panose="02020603050405020304" pitchFamily="18" charset="0"/>
                <a:cs typeface="B Nazanin" panose="00000400000000000000" pitchFamily="2" charset="-78"/>
              </a:rPr>
              <a:t>!</a:t>
            </a: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i="1" dirty="0">
              <a:effectLst/>
              <a:latin typeface="Times New Roman" panose="02020603050405020304" pitchFamily="18" charset="0"/>
              <a:ea typeface="Times New Roman" panose="02020603050405020304" pitchFamily="18" charset="0"/>
            </a:endParaRPr>
          </a:p>
          <a:p>
            <a:pPr algn="r" rtl="1">
              <a:spcBef>
                <a:spcPts val="10"/>
              </a:spcBef>
            </a:pP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T</a:t>
            </a:r>
            <a:r>
              <a:rPr lang="en-US" sz="1800" b="1" cap="none" dirty="0" err="1">
                <a:effectLst/>
                <a:latin typeface="Times New Roman" panose="02020603050405020304" pitchFamily="18" charset="0"/>
                <a:ea typeface="Times New Roman" panose="02020603050405020304" pitchFamily="18" charset="0"/>
                <a:cs typeface="B Nazanin" panose="00000400000000000000" pitchFamily="2" charset="-78"/>
              </a:rPr>
              <a:t>agir</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V</a:t>
            </a:r>
            <a:r>
              <a:rPr lang="en-US" sz="1800" b="1" cap="none" dirty="0" err="1">
                <a:effectLst/>
                <a:latin typeface="Times New Roman" panose="02020603050405020304" pitchFamily="18" charset="0"/>
                <a:ea typeface="Times New Roman" panose="02020603050405020304" pitchFamily="18" charset="0"/>
                <a:cs typeface="B Nazanin" panose="00000400000000000000" pitchFamily="2" charset="-78"/>
              </a:rPr>
              <a:t>aleev</a:t>
            </a:r>
            <a:r>
              <a:rPr lang="fa-IR" sz="1800" b="1" dirty="0">
                <a:effectLst/>
                <a:latin typeface="Times New Roman" panose="02020603050405020304" pitchFamily="18" charset="0"/>
                <a:ea typeface="Times New Roman" panose="02020603050405020304" pitchFamily="18" charset="0"/>
                <a:cs typeface="B Nazanin" panose="00000400000000000000" pitchFamily="2" charset="-78"/>
              </a:rPr>
              <a:t>، قهرمان جاوا و رهبر فنی در  </a:t>
            </a:r>
            <a:r>
              <a:rPr lang="en-US" sz="1800" b="1" dirty="0" err="1">
                <a:effectLst/>
                <a:latin typeface="Baskerville-Bold"/>
                <a:ea typeface="Times New Roman" panose="02020603050405020304" pitchFamily="18" charset="0"/>
                <a:cs typeface="B Nazanin" panose="00000400000000000000" pitchFamily="2" charset="-78"/>
              </a:rPr>
              <a:t>I</a:t>
            </a:r>
            <a:r>
              <a:rPr lang="en-US" sz="1800" b="1" cap="none" dirty="0" err="1">
                <a:effectLst/>
                <a:latin typeface="Baskerville-Bold"/>
                <a:ea typeface="Times New Roman" panose="02020603050405020304" pitchFamily="18" charset="0"/>
                <a:cs typeface="B Nazanin" panose="00000400000000000000" pitchFamily="2" charset="-78"/>
              </a:rPr>
              <a:t>ntellij</a:t>
            </a:r>
            <a:r>
              <a:rPr lang="en-US" sz="1800" b="1" dirty="0">
                <a:effectLst/>
                <a:latin typeface="Baskerville-Bold"/>
                <a:ea typeface="Times New Roman" panose="02020603050405020304" pitchFamily="18" charset="0"/>
                <a:cs typeface="B Nazanin" panose="00000400000000000000" pitchFamily="2" charset="-78"/>
              </a:rPr>
              <a:t> IDEA, </a:t>
            </a:r>
            <a:r>
              <a:rPr lang="en-US" sz="1800" b="1" dirty="0" err="1">
                <a:effectLst/>
                <a:latin typeface="Baskerville-Bold"/>
                <a:ea typeface="Times New Roman" panose="02020603050405020304" pitchFamily="18" charset="0"/>
                <a:cs typeface="B Nazanin" panose="00000400000000000000" pitchFamily="2" charset="-78"/>
              </a:rPr>
              <a:t>J</a:t>
            </a:r>
            <a:r>
              <a:rPr lang="en-US" sz="1800" b="1" cap="none" dirty="0" err="1">
                <a:effectLst/>
                <a:latin typeface="Baskerville-Bold"/>
                <a:ea typeface="Times New Roman" panose="02020603050405020304" pitchFamily="18" charset="0"/>
                <a:cs typeface="B Nazanin" panose="00000400000000000000" pitchFamily="2" charset="-78"/>
              </a:rPr>
              <a:t>etbrains</a:t>
            </a:r>
            <a:endParaRPr lang="en-US" sz="1800" dirty="0">
              <a:effectLst/>
              <a:latin typeface="Times New Roman" panose="02020603050405020304" pitchFamily="18" charset="0"/>
              <a:ea typeface="Times New Roman" panose="02020603050405020304" pitchFamily="18" charset="0"/>
            </a:endParaRPr>
          </a:p>
          <a:p>
            <a:endParaRPr lang="en-US" dirty="0"/>
          </a:p>
          <a:p>
            <a:pPr algn="just" rtl="1">
              <a:spcBef>
                <a:spcPts val="10"/>
              </a:spcBef>
              <a:buFont typeface="Wingdings" panose="05000000000000000000" pitchFamily="2" charset="2"/>
              <a:buChar char="§"/>
            </a:pP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«برای آنانی که کمی بوالهوسی و طنز را با «کار» خود دوست دارند، من نمی‌توانم کتاب بهتری از پیش‌به‌سوی جاوا، ویرایش سوم برای یادگیری جاوا پیدا کنم. این کتاب عملی و فکاهی، آموزشی و جذاب، راهنمای کامل برای توسعه‌دهندگان جدیدیست که آماده‌اند به سرعت وارد فعالیت در جاوا شوند.»</a:t>
            </a:r>
            <a:endParaRPr lang="en-US" sz="1800" i="1" dirty="0">
              <a:effectLst/>
              <a:latin typeface="Times New Roman" panose="02020603050405020304" pitchFamily="18" charset="0"/>
              <a:ea typeface="Times New Roman" panose="02020603050405020304" pitchFamily="18" charset="0"/>
            </a:endParaRPr>
          </a:p>
          <a:p>
            <a:pPr algn="r" rtl="1">
              <a:spcBef>
                <a:spcPts val="10"/>
              </a:spcBef>
            </a:pPr>
            <a:r>
              <a:rPr lang="en-US" sz="1800" b="1" dirty="0">
                <a:effectLst/>
                <a:latin typeface="Baskerville-Bold"/>
                <a:ea typeface="Times New Roman" panose="02020603050405020304" pitchFamily="18" charset="0"/>
                <a:cs typeface="B Nazanin" panose="00000400000000000000" pitchFamily="2" charset="-78"/>
              </a:rPr>
              <a:t>M</a:t>
            </a:r>
            <a:r>
              <a:rPr lang="en-US" sz="1800" b="1" cap="none" dirty="0">
                <a:effectLst/>
                <a:latin typeface="Baskerville-Bold"/>
                <a:ea typeface="Times New Roman" panose="02020603050405020304" pitchFamily="18" charset="0"/>
                <a:cs typeface="B Nazanin" panose="00000400000000000000" pitchFamily="2" charset="-78"/>
              </a:rPr>
              <a:t>arc </a:t>
            </a:r>
            <a:r>
              <a:rPr lang="en-US" sz="1800" b="1" dirty="0">
                <a:effectLst/>
                <a:latin typeface="Baskerville-Bold"/>
                <a:ea typeface="Times New Roman" panose="02020603050405020304" pitchFamily="18" charset="0"/>
                <a:cs typeface="B Nazanin" panose="00000400000000000000" pitchFamily="2" charset="-78"/>
              </a:rPr>
              <a:t>L</a:t>
            </a:r>
            <a:r>
              <a:rPr lang="en-US" sz="1800" b="1" cap="none" dirty="0">
                <a:effectLst/>
                <a:latin typeface="Baskerville-Bold"/>
                <a:ea typeface="Times New Roman" panose="02020603050405020304" pitchFamily="18" charset="0"/>
                <a:cs typeface="B Nazanin" panose="00000400000000000000" pitchFamily="2" charset="-78"/>
              </a:rPr>
              <a:t>oy</a:t>
            </a:r>
            <a:r>
              <a:rPr lang="fa-IR" sz="1800" b="1" dirty="0">
                <a:effectLst/>
                <a:latin typeface="Baskerville-Bold"/>
                <a:ea typeface="Times New Roman" panose="02020603050405020304" pitchFamily="18" charset="0"/>
                <a:cs typeface="B Nazanin" panose="00000400000000000000" pitchFamily="2" charset="-78"/>
              </a:rPr>
              <a:t>، مربی، مؤلف  </a:t>
            </a:r>
            <a:r>
              <a:rPr lang="en-US" sz="1800" b="1" i="1" dirty="0">
                <a:effectLst/>
                <a:latin typeface="Baskerville-BoldItalic"/>
                <a:ea typeface="Times New Roman" panose="02020603050405020304" pitchFamily="18" charset="0"/>
                <a:cs typeface="B Nazanin" panose="00000400000000000000" pitchFamily="2" charset="-78"/>
              </a:rPr>
              <a:t>S</a:t>
            </a:r>
            <a:r>
              <a:rPr lang="en-US" sz="1800" b="1" i="1" cap="none" dirty="0">
                <a:effectLst/>
                <a:latin typeface="Baskerville-BoldItalic"/>
                <a:ea typeface="Times New Roman" panose="02020603050405020304" pitchFamily="18" charset="0"/>
                <a:cs typeface="B Nazanin" panose="00000400000000000000" pitchFamily="2" charset="-78"/>
              </a:rPr>
              <a:t>maller</a:t>
            </a:r>
            <a:r>
              <a:rPr lang="en-US" sz="1800" b="1" i="1" dirty="0">
                <a:effectLst/>
                <a:latin typeface="Baskerville-BoldItalic"/>
                <a:ea typeface="Times New Roman" panose="02020603050405020304" pitchFamily="18" charset="0"/>
                <a:cs typeface="B Nazanin" panose="00000400000000000000" pitchFamily="2" charset="-78"/>
              </a:rPr>
              <a:t> C</a:t>
            </a:r>
            <a:r>
              <a:rPr lang="fa-IR" sz="1800" b="1" dirty="0">
                <a:effectLst/>
                <a:latin typeface="Baskerville-BoldItalic"/>
                <a:ea typeface="Times New Roman" panose="02020603050405020304" pitchFamily="18" charset="0"/>
                <a:cs typeface="B Nazanin" panose="00000400000000000000" pitchFamily="2" charset="-78"/>
              </a:rPr>
              <a:t> و </a:t>
            </a:r>
            <a:r>
              <a:rPr lang="fa-IR" sz="1800" b="1" dirty="0">
                <a:effectLst/>
                <a:latin typeface="Baskerville-Bold"/>
                <a:ea typeface="Times New Roman" panose="02020603050405020304" pitchFamily="18" charset="0"/>
                <a:cs typeface="B Nazanin" panose="00000400000000000000" pitchFamily="2" charset="-78"/>
              </a:rPr>
              <a:t>مؤلف </a:t>
            </a:r>
            <a:r>
              <a:rPr lang="fa-IR" sz="1800" b="1" dirty="0">
                <a:effectLst/>
                <a:latin typeface="Baskerville-BoldItalic"/>
                <a:ea typeface="Times New Roman" panose="02020603050405020304" pitchFamily="18" charset="0"/>
                <a:cs typeface="B Nazanin" panose="00000400000000000000" pitchFamily="2" charset="-78"/>
              </a:rPr>
              <a:t>دستیار </a:t>
            </a:r>
            <a:r>
              <a:rPr lang="en-US" sz="1800" b="1" i="1" dirty="0">
                <a:effectLst/>
                <a:latin typeface="Baskerville-BoldItalic"/>
                <a:ea typeface="Times New Roman" panose="02020603050405020304" pitchFamily="18" charset="0"/>
                <a:cs typeface="B Nazanin" panose="00000400000000000000" pitchFamily="2" charset="-78"/>
              </a:rPr>
              <a:t>L</a:t>
            </a:r>
            <a:r>
              <a:rPr lang="en-US" sz="1800" b="1" i="1" cap="none" dirty="0">
                <a:effectLst/>
                <a:latin typeface="Baskerville-BoldItalic"/>
                <a:ea typeface="Times New Roman" panose="02020603050405020304" pitchFamily="18" charset="0"/>
                <a:cs typeface="B Nazanin" panose="00000400000000000000" pitchFamily="2" charset="-78"/>
              </a:rPr>
              <a:t>earning</a:t>
            </a:r>
            <a:r>
              <a:rPr lang="en-US" sz="1800" b="1" i="1" dirty="0">
                <a:effectLst/>
                <a:latin typeface="Baskerville-BoldItalic"/>
                <a:ea typeface="Times New Roman" panose="02020603050405020304" pitchFamily="18" charset="0"/>
                <a:cs typeface="B Nazanin" panose="00000400000000000000" pitchFamily="2" charset="-78"/>
              </a:rPr>
              <a:t> J</a:t>
            </a:r>
            <a:r>
              <a:rPr lang="en-US" sz="1800" b="1" i="1" cap="none" dirty="0">
                <a:effectLst/>
                <a:latin typeface="Baskerville-BoldItalic"/>
                <a:ea typeface="Times New Roman" panose="02020603050405020304" pitchFamily="18" charset="0"/>
                <a:cs typeface="B Nazanin" panose="00000400000000000000" pitchFamily="2" charset="-78"/>
              </a:rPr>
              <a:t>ava</a:t>
            </a:r>
            <a:r>
              <a:rPr lang="en-US" sz="1800" b="1" i="1" dirty="0">
                <a:effectLst/>
                <a:latin typeface="B Nazanin" panose="00000400000000000000" pitchFamily="2" charset="-78"/>
                <a:ea typeface="Times New Roman" panose="02020603050405020304" pitchFamily="18" charset="0"/>
              </a:rPr>
              <a:t> </a:t>
            </a:r>
            <a:r>
              <a:rPr lang="fa-IR" sz="1800" b="1" i="1">
                <a:effectLst/>
                <a:latin typeface="B Nazanin" panose="00000400000000000000" pitchFamily="2" charset="-78"/>
                <a:ea typeface="Times New Roman" panose="02020603050405020304" pitchFamily="18" charset="0"/>
              </a:rPr>
              <a:t> </a:t>
            </a:r>
            <a:r>
              <a:rPr lang="fa-IR" sz="1800" b="1">
                <a:effectLst/>
                <a:latin typeface="Baskerville-BoldItalic"/>
                <a:ea typeface="Times New Roman" panose="02020603050405020304" pitchFamily="18" charset="0"/>
                <a:cs typeface="B Nazanin" panose="00000400000000000000" pitchFamily="2" charset="-78"/>
              </a:rPr>
              <a:t>و</a:t>
            </a:r>
            <a:r>
              <a:rPr lang="fa-IR" sz="1800" b="1" i="1">
                <a:effectLst/>
                <a:latin typeface="Baskerville-BoldItalic"/>
                <a:ea typeface="Times New Roman" panose="02020603050405020304" pitchFamily="18" charset="0"/>
                <a:cs typeface="B Nazanin" panose="00000400000000000000" pitchFamily="2" charset="-78"/>
              </a:rPr>
              <a:t> </a:t>
            </a:r>
            <a:r>
              <a:rPr lang="en-US" sz="1800" b="1" i="1" dirty="0">
                <a:effectLst/>
                <a:latin typeface="Baskerville-BoldItalic"/>
                <a:ea typeface="Times New Roman" panose="02020603050405020304" pitchFamily="18" charset="0"/>
                <a:cs typeface="B Nazanin" panose="00000400000000000000" pitchFamily="2" charset="-78"/>
              </a:rPr>
              <a:t>J</a:t>
            </a:r>
            <a:r>
              <a:rPr lang="en-US" sz="1800" b="1" i="1" cap="none" dirty="0">
                <a:effectLst/>
                <a:latin typeface="Baskerville-BoldItalic"/>
                <a:ea typeface="Times New Roman" panose="02020603050405020304" pitchFamily="18" charset="0"/>
                <a:cs typeface="B Nazanin" panose="00000400000000000000" pitchFamily="2" charset="-78"/>
              </a:rPr>
              <a:t>ava</a:t>
            </a:r>
            <a:r>
              <a:rPr lang="en-US" sz="1800" b="1" i="1" dirty="0">
                <a:effectLst/>
                <a:latin typeface="Baskerville-BoldItalic"/>
                <a:ea typeface="Times New Roman" panose="02020603050405020304" pitchFamily="18" charset="0"/>
                <a:cs typeface="B Nazanin" panose="00000400000000000000" pitchFamily="2" charset="-78"/>
              </a:rPr>
              <a:t> </a:t>
            </a:r>
            <a:r>
              <a:rPr lang="en-US" sz="1800" b="1" i="1" cap="none" dirty="0">
                <a:effectLst/>
                <a:latin typeface="Baskerville-BoldItalic"/>
                <a:ea typeface="Times New Roman" panose="02020603050405020304" pitchFamily="18" charset="0"/>
                <a:cs typeface="B Nazanin" panose="00000400000000000000" pitchFamily="2" charset="-78"/>
              </a:rPr>
              <a:t>swing</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A61459BC-1E02-BB23-1E7B-D1867E16AEDF}"/>
              </a:ext>
            </a:extLst>
          </p:cNvPr>
          <p:cNvSpPr>
            <a:spLocks noGrp="1"/>
          </p:cNvSpPr>
          <p:nvPr>
            <p:ph type="sldNum" sz="quarter" idx="12"/>
          </p:nvPr>
        </p:nvSpPr>
        <p:spPr/>
        <p:txBody>
          <a:bodyPr/>
          <a:lstStyle/>
          <a:p>
            <a:fld id="{21C7DF5F-4BF1-494D-A836-53F226D76E52}" type="slidenum">
              <a:rPr lang="en-US" smtClean="0"/>
              <a:t>8</a:t>
            </a:fld>
            <a:endParaRPr lang="en-US"/>
          </a:p>
        </p:txBody>
      </p:sp>
      <p:sp>
        <p:nvSpPr>
          <p:cNvPr id="6" name="Title 1">
            <a:extLst>
              <a:ext uri="{FF2B5EF4-FFF2-40B4-BE49-F238E27FC236}">
                <a16:creationId xmlns:a16="http://schemas.microsoft.com/office/drawing/2014/main" id="{5D6C6424-F42A-7D01-8805-6EC5A21C3C2A}"/>
              </a:ext>
            </a:extLst>
          </p:cNvPr>
          <p:cNvSpPr>
            <a:spLocks noGrp="1"/>
          </p:cNvSpPr>
          <p:nvPr>
            <p:ph type="title"/>
          </p:nvPr>
        </p:nvSpPr>
        <p:spPr>
          <a:xfrm>
            <a:off x="2500913" y="343030"/>
            <a:ext cx="7190173" cy="863547"/>
          </a:xfrm>
        </p:spPr>
        <p:txBody>
          <a:bodyPr>
            <a:noAutofit/>
          </a:bodyPr>
          <a:lstStyle/>
          <a:p>
            <a:pPr algn="ctr" rtl="1"/>
            <a:r>
              <a:rPr lang="fa-IR" dirty="0">
                <a:solidFill>
                  <a:srgbClr val="00B0F0"/>
                </a:solidFill>
                <a:cs typeface="2  Titr" panose="00000700000000000000" pitchFamily="2" charset="-78"/>
              </a:rPr>
              <a:t>تمجیدهای دیگران از کتاب پیش‌به‌سوی جاوا</a:t>
            </a:r>
            <a:endParaRPr lang="en-US" dirty="0">
              <a:solidFill>
                <a:srgbClr val="00B0F0"/>
              </a:solidFill>
              <a:cs typeface="2  Titr" panose="00000700000000000000" pitchFamily="2" charset="-78"/>
            </a:endParaRPr>
          </a:p>
        </p:txBody>
      </p:sp>
      <p:pic>
        <p:nvPicPr>
          <p:cNvPr id="9" name="Content Placeholder 4">
            <a:extLst>
              <a:ext uri="{FF2B5EF4-FFF2-40B4-BE49-F238E27FC236}">
                <a16:creationId xmlns:a16="http://schemas.microsoft.com/office/drawing/2014/main" id="{362714C2-70A8-5A2A-032A-12B8D388C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3" y="-79900"/>
            <a:ext cx="1082599" cy="1251305"/>
          </a:xfrm>
          <a:prstGeom prst="rect">
            <a:avLst/>
          </a:prstGeom>
        </p:spPr>
      </p:pic>
    </p:spTree>
    <p:extLst>
      <p:ext uri="{BB962C8B-B14F-4D97-AF65-F5344CB8AC3E}">
        <p14:creationId xmlns:p14="http://schemas.microsoft.com/office/powerpoint/2010/main" val="408776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circle(in)">
                                      <p:cBhvr>
                                        <p:cTn id="23" dur="2000"/>
                                        <p:tgtEl>
                                          <p:spTgt spid="3">
                                            <p:txEl>
                                              <p:pRg st="6" end="6"/>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circle(in)">
                                      <p:cBhvr>
                                        <p:cTn id="26"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F8BBBA7-5EC9-4EC9-8578-06F8820213B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2532" y="1180470"/>
            <a:ext cx="3539988" cy="4657880"/>
          </a:xfrm>
          <a:prstGeom prst="rect">
            <a:avLst/>
          </a:prstGeom>
        </p:spPr>
      </p:pic>
      <p:sp>
        <p:nvSpPr>
          <p:cNvPr id="3" name="Slide Number Placeholder 2">
            <a:extLst>
              <a:ext uri="{FF2B5EF4-FFF2-40B4-BE49-F238E27FC236}">
                <a16:creationId xmlns:a16="http://schemas.microsoft.com/office/drawing/2014/main" id="{0AA66B0F-854F-D8FD-F91D-4EA91A3E62A6}"/>
              </a:ext>
            </a:extLst>
          </p:cNvPr>
          <p:cNvSpPr>
            <a:spLocks noGrp="1"/>
          </p:cNvSpPr>
          <p:nvPr>
            <p:ph type="sldNum" sz="quarter" idx="12"/>
          </p:nvPr>
        </p:nvSpPr>
        <p:spPr/>
        <p:txBody>
          <a:bodyPr/>
          <a:lstStyle/>
          <a:p>
            <a:fld id="{21C7DF5F-4BF1-494D-A836-53F226D76E52}" type="slidenum">
              <a:rPr lang="en-US" smtClean="0"/>
              <a:t>9</a:t>
            </a:fld>
            <a:endParaRPr lang="en-US"/>
          </a:p>
        </p:txBody>
      </p:sp>
      <p:pic>
        <p:nvPicPr>
          <p:cNvPr id="5" name="Picture 4">
            <a:extLst>
              <a:ext uri="{FF2B5EF4-FFF2-40B4-BE49-F238E27FC236}">
                <a16:creationId xmlns:a16="http://schemas.microsoft.com/office/drawing/2014/main" id="{804BDF5F-5DD5-A4EA-6773-F5AED75963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058330" y="1180470"/>
            <a:ext cx="3626789" cy="4657881"/>
          </a:xfrm>
          <a:prstGeom prst="rect">
            <a:avLst/>
          </a:prstGeom>
          <a:noFill/>
          <a:ln>
            <a:noFill/>
          </a:ln>
        </p:spPr>
      </p:pic>
      <p:sp>
        <p:nvSpPr>
          <p:cNvPr id="12" name="TextBox 11">
            <a:extLst>
              <a:ext uri="{FF2B5EF4-FFF2-40B4-BE49-F238E27FC236}">
                <a16:creationId xmlns:a16="http://schemas.microsoft.com/office/drawing/2014/main" id="{0A5DF6F7-246A-B174-ACEE-E85FE8C85390}"/>
              </a:ext>
            </a:extLst>
          </p:cNvPr>
          <p:cNvSpPr txBox="1"/>
          <p:nvPr/>
        </p:nvSpPr>
        <p:spPr>
          <a:xfrm>
            <a:off x="4230427" y="534139"/>
            <a:ext cx="3168894" cy="646331"/>
          </a:xfrm>
          <a:prstGeom prst="rect">
            <a:avLst/>
          </a:prstGeom>
          <a:noFill/>
        </p:spPr>
        <p:txBody>
          <a:bodyPr wrap="square" rtlCol="1">
            <a:spAutoFit/>
          </a:bodyPr>
          <a:lstStyle/>
          <a:p>
            <a:pPr algn="ctr" rtl="1"/>
            <a:r>
              <a:rPr lang="fa-IR"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سایر </a:t>
            </a:r>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مر</a:t>
            </a:r>
            <a:r>
              <a:rPr lang="fa-IR"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ا</a:t>
            </a:r>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جع درسی </a:t>
            </a:r>
            <a:endParaRPr lang="fa-IR" sz="3600" dirty="0"/>
          </a:p>
        </p:txBody>
      </p:sp>
      <p:sp>
        <p:nvSpPr>
          <p:cNvPr id="2" name="TextBox 1">
            <a:extLst>
              <a:ext uri="{FF2B5EF4-FFF2-40B4-BE49-F238E27FC236}">
                <a16:creationId xmlns:a16="http://schemas.microsoft.com/office/drawing/2014/main" id="{D12ABE59-9E7F-431F-10D4-725A480C1D43}"/>
              </a:ext>
            </a:extLst>
          </p:cNvPr>
          <p:cNvSpPr txBox="1"/>
          <p:nvPr/>
        </p:nvSpPr>
        <p:spPr>
          <a:xfrm>
            <a:off x="323959" y="5949591"/>
            <a:ext cx="3661580" cy="415498"/>
          </a:xfrm>
          <a:prstGeom prst="rect">
            <a:avLst/>
          </a:prstGeom>
          <a:noFill/>
        </p:spPr>
        <p:txBody>
          <a:bodyPr wrap="none" rtlCol="1">
            <a:spAutoFit/>
          </a:bodyPr>
          <a:lstStyle/>
          <a:p>
            <a:r>
              <a:rPr lang="en-US" sz="900" dirty="0">
                <a:solidFill>
                  <a:schemeClr val="tx1">
                    <a:lumMod val="95000"/>
                    <a:lumOff val="5000"/>
                  </a:schemeClr>
                </a:solidFill>
                <a:latin typeface="Microsoft YaHei UI Light" panose="020B0502040204020203" pitchFamily="34" charset="-122"/>
                <a:ea typeface="Microsoft YaHei UI Light" panose="020B0502040204020203" pitchFamily="34" charset="-122"/>
                <a:hlinkClick r:id="rId4">
                  <a:extLst>
                    <a:ext uri="{A12FA001-AC4F-418D-AE19-62706E023703}">
                      <ahyp:hlinkClr xmlns:ahyp="http://schemas.microsoft.com/office/drawing/2018/hyperlinkcolor" val="tx"/>
                    </a:ext>
                  </a:extLst>
                </a:hlinkClick>
              </a:rPr>
              <a:t>https://deitel.com/java-how-to-program-11-e-late-objects-version/</a:t>
            </a:r>
            <a:endParaRPr lang="en-US" sz="900" dirty="0">
              <a:solidFill>
                <a:schemeClr val="tx1">
                  <a:lumMod val="95000"/>
                  <a:lumOff val="5000"/>
                </a:schemeClr>
              </a:solidFill>
              <a:latin typeface="Microsoft YaHei UI Light" panose="020B0502040204020203" pitchFamily="34" charset="-122"/>
              <a:ea typeface="Microsoft YaHei UI Light" panose="020B0502040204020203" pitchFamily="34" charset="-122"/>
            </a:endParaRPr>
          </a:p>
          <a:p>
            <a:r>
              <a:rPr lang="en-US" sz="1200" dirty="0">
                <a:latin typeface="Microsoft YaHei UI Light" panose="020B0502040204020203" pitchFamily="34" charset="-122"/>
                <a:ea typeface="Microsoft YaHei UI Light" panose="020B0502040204020203" pitchFamily="34" charset="-122"/>
              </a:rPr>
              <a:t>.</a:t>
            </a:r>
            <a:endParaRPr lang="fa-IR" sz="1200" dirty="0">
              <a:latin typeface="Microsoft YaHei UI Light" panose="020B0502040204020203" pitchFamily="34" charset="-122"/>
              <a:ea typeface="Microsoft YaHei UI Light" panose="020B0502040204020203" pitchFamily="34" charset="-122"/>
            </a:endParaRPr>
          </a:p>
        </p:txBody>
      </p:sp>
      <p:sp>
        <p:nvSpPr>
          <p:cNvPr id="6" name="TextBox 5">
            <a:extLst>
              <a:ext uri="{FF2B5EF4-FFF2-40B4-BE49-F238E27FC236}">
                <a16:creationId xmlns:a16="http://schemas.microsoft.com/office/drawing/2014/main" id="{B429FDAE-36EC-1B5E-1C12-0135C13E2651}"/>
              </a:ext>
            </a:extLst>
          </p:cNvPr>
          <p:cNvSpPr txBox="1"/>
          <p:nvPr/>
        </p:nvSpPr>
        <p:spPr>
          <a:xfrm flipH="1">
            <a:off x="4703092" y="5926508"/>
            <a:ext cx="2337263" cy="369332"/>
          </a:xfrm>
          <a:prstGeom prst="rect">
            <a:avLst/>
          </a:prstGeom>
          <a:noFill/>
        </p:spPr>
        <p:txBody>
          <a:bodyPr wrap="square" rtlCol="1">
            <a:spAutoFit/>
          </a:bodyPr>
          <a:lstStyle/>
          <a:p>
            <a:r>
              <a:rPr lang="en-US" sz="900" dirty="0">
                <a:solidFill>
                  <a:schemeClr val="tx1">
                    <a:lumMod val="95000"/>
                    <a:lumOff val="5000"/>
                  </a:schemeClr>
                </a:solidFill>
                <a:latin typeface="Microsoft YaHei UI Light" panose="020B0502040204020203" pitchFamily="34" charset="-122"/>
                <a:ea typeface="Microsoft YaHei UI Light" panose="020B0502040204020203" pitchFamily="34" charset="-122"/>
                <a:hlinkClick r:id="rId5">
                  <a:extLst>
                    <a:ext uri="{A12FA001-AC4F-418D-AE19-62706E023703}">
                      <ahyp:hlinkClr xmlns:ahyp="http://schemas.microsoft.com/office/drawing/2018/hyperlinkcolor" val="tx"/>
                    </a:ext>
                  </a:extLst>
                </a:hlinkClick>
              </a:rPr>
              <a:t>https://www.buildingjavaprograms.com/</a:t>
            </a:r>
            <a:endParaRPr lang="en-US" sz="900" dirty="0">
              <a:solidFill>
                <a:schemeClr val="tx1">
                  <a:lumMod val="95000"/>
                  <a:lumOff val="5000"/>
                </a:schemeClr>
              </a:solidFill>
              <a:latin typeface="Microsoft YaHei UI Light" panose="020B0502040204020203" pitchFamily="34" charset="-122"/>
              <a:ea typeface="Microsoft YaHei UI Light" panose="020B0502040204020203" pitchFamily="34" charset="-122"/>
            </a:endParaRPr>
          </a:p>
          <a:p>
            <a:endParaRPr lang="fa-IR" sz="900" dirty="0">
              <a:latin typeface="Microsoft YaHei UI Light" panose="020B0502040204020203" pitchFamily="34" charset="-122"/>
              <a:ea typeface="Microsoft YaHei UI Light" panose="020B0502040204020203" pitchFamily="34" charset="-122"/>
            </a:endParaRPr>
          </a:p>
        </p:txBody>
      </p:sp>
      <p:pic>
        <p:nvPicPr>
          <p:cNvPr id="1026" name="Picture 2">
            <a:extLst>
              <a:ext uri="{FF2B5EF4-FFF2-40B4-BE49-F238E27FC236}">
                <a16:creationId xmlns:a16="http://schemas.microsoft.com/office/drawing/2014/main" id="{A5EBFE24-ADA0-59A3-DB7A-CC30250FCE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0929" y="1186990"/>
            <a:ext cx="3738564" cy="46894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9CFA52-ADEB-F2D2-0893-26D082878C83}"/>
              </a:ext>
            </a:extLst>
          </p:cNvPr>
          <p:cNvSpPr txBox="1"/>
          <p:nvPr/>
        </p:nvSpPr>
        <p:spPr>
          <a:xfrm>
            <a:off x="7802206" y="5926508"/>
            <a:ext cx="3988592" cy="461665"/>
          </a:xfrm>
          <a:prstGeom prst="rect">
            <a:avLst/>
          </a:prstGeom>
          <a:noFill/>
        </p:spPr>
        <p:txBody>
          <a:bodyPr wrap="none" rtlCol="1">
            <a:spAutoFit/>
          </a:bodyPr>
          <a:lstStyle/>
          <a:p>
            <a:r>
              <a:rPr lang="en-US" sz="900" dirty="0">
                <a:latin typeface="Microsoft YaHei UI Light" panose="020B0502040204020203" pitchFamily="34" charset="-122"/>
                <a:ea typeface="Microsoft YaHei UI Light" panose="020B0502040204020203" pitchFamily="34" charset="-122"/>
                <a:hlinkClick r:id="rId7">
                  <a:extLst>
                    <a:ext uri="{A12FA001-AC4F-418D-AE19-62706E023703}">
                      <ahyp:hlinkClr xmlns:ahyp="http://schemas.microsoft.com/office/drawing/2018/hyperlinkcolor" val="tx"/>
                    </a:ext>
                  </a:extLst>
                </a:hlinkClick>
              </a:rPr>
              <a:t>https://www.oreilly.com/library/view/java-the-complete/9781265062705/</a:t>
            </a:r>
            <a:r>
              <a:rPr lang="en-US" sz="1200" dirty="0">
                <a:latin typeface="Microsoft YaHei UI Light" panose="020B0502040204020203" pitchFamily="34" charset="-122"/>
                <a:ea typeface="Microsoft YaHei UI Light" panose="020B0502040204020203" pitchFamily="34" charset="-122"/>
              </a:rPr>
              <a:t>.</a:t>
            </a:r>
          </a:p>
          <a:p>
            <a:endParaRPr lang="fa-IR" sz="12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06295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2254</TotalTime>
  <Words>788</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9</vt:i4>
      </vt:variant>
    </vt:vector>
  </HeadingPairs>
  <TitlesOfParts>
    <vt:vector size="27" baseType="lpstr">
      <vt:lpstr>Microsoft YaHei UI Light</vt:lpstr>
      <vt:lpstr>Arial</vt:lpstr>
      <vt:lpstr>B Nazanin</vt:lpstr>
      <vt:lpstr>Baskerville</vt:lpstr>
      <vt:lpstr>Baskerville Old Face</vt:lpstr>
      <vt:lpstr>Baskerville-Bold</vt:lpstr>
      <vt:lpstr>Baskerville-BoldItalic</vt:lpstr>
      <vt:lpstr>Calibri</vt:lpstr>
      <vt:lpstr>Calibri Light</vt:lpstr>
      <vt:lpstr>Mongolian Baiti</vt:lpstr>
      <vt:lpstr>NPINazanin</vt:lpstr>
      <vt:lpstr>Tahoma</vt:lpstr>
      <vt:lpstr>Times New Roman</vt:lpstr>
      <vt:lpstr>Tw Cen MT</vt:lpstr>
      <vt:lpstr>Wingdings</vt:lpstr>
      <vt:lpstr>Wingdings 3</vt:lpstr>
      <vt:lpstr>Droplet</vt:lpstr>
      <vt:lpstr>Custom Design</vt:lpstr>
      <vt:lpstr>PowerPoint Presentation</vt:lpstr>
      <vt:lpstr>PowerPoint Presentation</vt:lpstr>
      <vt:lpstr>PowerPoint Presentation</vt:lpstr>
      <vt:lpstr>PowerPoint Presentation</vt:lpstr>
      <vt:lpstr>PowerPoint Presentation</vt:lpstr>
      <vt:lpstr>PowerPoint Presentation</vt:lpstr>
      <vt:lpstr>تمجیدهای دیگران از کتاب پیش‌به‌سوی جاوا</vt:lpstr>
      <vt:lpstr>تمجیدهای دیگران از کتاب پیش‌به‌سوی جاوا</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703</cp:revision>
  <dcterms:created xsi:type="dcterms:W3CDTF">2025-02-03T12:14:52Z</dcterms:created>
  <dcterms:modified xsi:type="dcterms:W3CDTF">2025-03-10T04:57:21Z</dcterms:modified>
</cp:coreProperties>
</file>