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6" r:id="rId2"/>
  </p:sldMasterIdLst>
  <p:notesMasterIdLst>
    <p:notesMasterId r:id="rId19"/>
  </p:notesMasterIdLst>
  <p:sldIdLst>
    <p:sldId id="326" r:id="rId3"/>
    <p:sldId id="270" r:id="rId4"/>
    <p:sldId id="288" r:id="rId5"/>
    <p:sldId id="271" r:id="rId6"/>
    <p:sldId id="279" r:id="rId7"/>
    <p:sldId id="278" r:id="rId8"/>
    <p:sldId id="272" r:id="rId9"/>
    <p:sldId id="280" r:id="rId10"/>
    <p:sldId id="273" r:id="rId11"/>
    <p:sldId id="347" r:id="rId12"/>
    <p:sldId id="274" r:id="rId13"/>
    <p:sldId id="348" r:id="rId14"/>
    <p:sldId id="275" r:id="rId15"/>
    <p:sldId id="349" r:id="rId16"/>
    <p:sldId id="276"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952"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35498-3BB4-41F0-A77F-7363395EADCB}" type="datetimeFigureOut">
              <a:rPr lang="en-US" smtClean="0"/>
              <a:t>3/10/2025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73083-0F8F-41CC-8AB3-A1B1B699319A}" type="slidenum">
              <a:rPr lang="en-US" smtClean="0"/>
              <a:t>‹#›</a:t>
            </a:fld>
            <a:endParaRPr lang="en-US"/>
          </a:p>
        </p:txBody>
      </p:sp>
    </p:spTree>
    <p:extLst>
      <p:ext uri="{BB962C8B-B14F-4D97-AF65-F5344CB8AC3E}">
        <p14:creationId xmlns:p14="http://schemas.microsoft.com/office/powerpoint/2010/main" val="1811653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25AB80-140A-4A59-B7EF-16F1F3855B2E}" type="datetime1">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44373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83859748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7290559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11652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29007818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2178AD-439D-474E-947B-B48B5CFEBC14}" type="datetime1">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21225304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2178AD-439D-474E-947B-B48B5CFEBC14}" type="datetime1">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53241100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178AD-439D-474E-947B-B48B5CFEBC14}" type="datetime1">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88607698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178AD-439D-474E-947B-B48B5CFEBC14}" type="datetime1">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72023035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0748E-D0E1-4336-8AC8-6351C2997FC0}" type="datetime1">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561890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6275-54D7-9472-F1E0-6176298492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AD782D90-43E1-2384-D379-6CBEF08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8C0EFFC-6B1A-67A1-296E-BD6192397E08}"/>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5" name="Footer Placeholder 4">
            <a:extLst>
              <a:ext uri="{FF2B5EF4-FFF2-40B4-BE49-F238E27FC236}">
                <a16:creationId xmlns:a16="http://schemas.microsoft.com/office/drawing/2014/main" id="{8DA31655-F35E-B3E9-5FB0-4581E9E0BB4C}"/>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DFF9DAA-E82C-ABEA-F0CC-B2EC06809386}"/>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405286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178AD-439D-474E-947B-B48B5CFEBC14}" type="datetime1">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97298902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2B6E-8B0A-DAE6-9113-1D7125B01FDB}"/>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EEED9B47-8571-4757-56A1-35F6E7BEB9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C3DD9A6-EF02-1D56-974E-B9495976ADAC}"/>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5" name="Footer Placeholder 4">
            <a:extLst>
              <a:ext uri="{FF2B5EF4-FFF2-40B4-BE49-F238E27FC236}">
                <a16:creationId xmlns:a16="http://schemas.microsoft.com/office/drawing/2014/main" id="{7E14A149-E666-2E79-2436-6CBB109408E3}"/>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871F52B3-ACC1-2F49-8136-5F44B8E534AB}"/>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4111907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FAE2-54F9-1914-B4FB-0B0D410CBE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88986492-95AF-72C2-5962-6D05D31AE1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309408-1F9C-92A6-3F3D-86455E446C39}"/>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5" name="Footer Placeholder 4">
            <a:extLst>
              <a:ext uri="{FF2B5EF4-FFF2-40B4-BE49-F238E27FC236}">
                <a16:creationId xmlns:a16="http://schemas.microsoft.com/office/drawing/2014/main" id="{341C1516-7408-AFBA-6834-002E69D19572}"/>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8F7527D5-03A3-4B16-1BAC-01FB18191259}"/>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2130002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ADCB-5A64-5500-CD41-3CE06C78F187}"/>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0A82001D-3151-43AF-BCD0-24E5CDA1B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A75975C9-FB28-E5EB-6308-F2D6A9A18D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689F1BDE-1E2B-15B7-0975-A35A007BF3B7}"/>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6" name="Footer Placeholder 5">
            <a:extLst>
              <a:ext uri="{FF2B5EF4-FFF2-40B4-BE49-F238E27FC236}">
                <a16:creationId xmlns:a16="http://schemas.microsoft.com/office/drawing/2014/main" id="{C45314A6-075E-9DEE-30C0-A5E376B8567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690F2971-9757-F8D2-7A2A-5D930FA40231}"/>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773108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71B9-E7BF-70C4-1FBD-19454D970DA2}"/>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0CD8979D-06EB-7F08-4914-ABF400009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18FE72-CEE1-A69A-089C-B25F77984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17E2E4E7-7840-59CE-6408-09EC593FD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E3C007-6F89-DF4D-0466-CBC7C7501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3CB300A6-815D-F584-6576-445369517415}"/>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8" name="Footer Placeholder 7">
            <a:extLst>
              <a:ext uri="{FF2B5EF4-FFF2-40B4-BE49-F238E27FC236}">
                <a16:creationId xmlns:a16="http://schemas.microsoft.com/office/drawing/2014/main" id="{A00931B0-3710-A352-8986-C221235FCB34}"/>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8BC9CCA5-2C8E-AB77-43CC-4CA29C351EEC}"/>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3283646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A6A7-863C-90C9-D1ED-20F03AAC604D}"/>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A6951B9C-EE1E-BF56-3754-9CBCD87D59A0}"/>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4" name="Footer Placeholder 3">
            <a:extLst>
              <a:ext uri="{FF2B5EF4-FFF2-40B4-BE49-F238E27FC236}">
                <a16:creationId xmlns:a16="http://schemas.microsoft.com/office/drawing/2014/main" id="{943BD958-34BB-A323-BA45-3EB7FB2668CD}"/>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593E8D1D-1AF4-7D1A-444C-1A0D7DF8CB9D}"/>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571687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0D1F55-BEB4-DDE0-A28D-55719ECABD00}"/>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3" name="Footer Placeholder 2">
            <a:extLst>
              <a:ext uri="{FF2B5EF4-FFF2-40B4-BE49-F238E27FC236}">
                <a16:creationId xmlns:a16="http://schemas.microsoft.com/office/drawing/2014/main" id="{86F7D886-9182-C786-EE88-ED8836E503A9}"/>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38BE1BDB-9103-26EE-4677-E9C68AB76A9F}"/>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9469945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8ACC-9E09-E9CD-355F-DE5D1D6B9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CCF0DBF6-BACE-A268-6FB9-B31CC9C816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2BDECA2B-1C78-80C5-CAF1-7DEA6B9DB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FDF40-A486-8F6B-3539-3D56B11CD08E}"/>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6" name="Footer Placeholder 5">
            <a:extLst>
              <a:ext uri="{FF2B5EF4-FFF2-40B4-BE49-F238E27FC236}">
                <a16:creationId xmlns:a16="http://schemas.microsoft.com/office/drawing/2014/main" id="{3D92A547-EDF3-FF57-04DA-C9F7295609E1}"/>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C12344D3-81A0-A56A-4CA9-90BAC43CB05E}"/>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5974888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923C-957B-67B0-60A6-5AA3E5B27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49343541-5588-5C94-5BB7-AE03A3386D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912E188A-A622-BE04-8485-E37BEE0A3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A5C04-E260-B6F8-5CE4-9A344FC97D78}"/>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6" name="Footer Placeholder 5">
            <a:extLst>
              <a:ext uri="{FF2B5EF4-FFF2-40B4-BE49-F238E27FC236}">
                <a16:creationId xmlns:a16="http://schemas.microsoft.com/office/drawing/2014/main" id="{DB6FACBC-E0A7-939E-DDCD-17976BC6A1E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CAB5B5D5-5C1E-D367-CA8F-4B60ED0491EB}"/>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321140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E22A-07D8-5475-A765-71FFABE9975A}"/>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8117A68E-18A9-93CB-B5DC-47BB01E85F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C067FC6C-1B1D-E874-9DF3-936F7AC8A901}"/>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5" name="Footer Placeholder 4">
            <a:extLst>
              <a:ext uri="{FF2B5EF4-FFF2-40B4-BE49-F238E27FC236}">
                <a16:creationId xmlns:a16="http://schemas.microsoft.com/office/drawing/2014/main" id="{6985D0F3-BAD7-0B7D-DA5C-24D1A0CAC372}"/>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BB7ACB0E-44CE-718B-B2D4-DDD5E5F58E7E}"/>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5955461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A61104-64A5-B76A-FEC3-9641D753BC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7397EEF6-3234-5F03-D509-3D9FE1CB11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9D39C447-BB9C-0634-77B8-59B67D028B06}"/>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5" name="Footer Placeholder 4">
            <a:extLst>
              <a:ext uri="{FF2B5EF4-FFF2-40B4-BE49-F238E27FC236}">
                <a16:creationId xmlns:a16="http://schemas.microsoft.com/office/drawing/2014/main" id="{C41E54E7-764F-4C74-6AEC-CB9E405C1A13}"/>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7E376C0-790D-D1EE-4BAF-AC0D55439932}"/>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63682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502E26-338F-47C3-B2E9-20C97BB6C196}" type="datetime1">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46348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2178AD-439D-474E-947B-B48B5CFEBC14}" type="datetime1">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261932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2178AD-439D-474E-947B-B48B5CFEBC14}" type="datetime1">
              <a:rPr lang="en-US" smtClean="0"/>
              <a:t>3/10/2025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204320146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FC292C-C43E-43B4-959D-E9C0419C1370}" type="datetime1">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266040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1EF104E-1255-40E0-B4D3-544566411511}" type="datetime1">
              <a:rPr lang="en-US" smtClean="0"/>
              <a:t>3/10/2025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83240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41512006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744C0E-7325-4433-8F4F-4DB6C77058B0}" type="datetime1">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135756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72178AD-439D-474E-947B-B48B5CFEBC14}" type="datetime1">
              <a:rPr lang="en-US" smtClean="0"/>
              <a:t>3/10/2025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264419" y="6239483"/>
            <a:ext cx="764215" cy="365125"/>
          </a:xfrm>
          <a:prstGeom prst="rect">
            <a:avLst/>
          </a:prstGeom>
        </p:spPr>
        <p:txBody>
          <a:bodyPr vert="horz" lIns="91440" tIns="45720" rIns="91440" bIns="45720" rtlCol="0" anchor="ctr"/>
          <a:lstStyle>
            <a:lvl1pPr algn="r">
              <a:defRPr sz="1000">
                <a:solidFill>
                  <a:schemeClr val="tx1"/>
                </a:solidFill>
              </a:defRPr>
            </a:lvl1pPr>
          </a:lstStyle>
          <a:p>
            <a:fld id="{21C7DF5F-4BF1-494D-A836-53F226D76E52}" type="slidenum">
              <a:rPr lang="en-US" smtClean="0"/>
              <a:t>‹#›</a:t>
            </a:fld>
            <a:endParaRPr lang="en-US" dirty="0"/>
          </a:p>
        </p:txBody>
      </p:sp>
    </p:spTree>
    <p:extLst>
      <p:ext uri="{BB962C8B-B14F-4D97-AF65-F5344CB8AC3E}">
        <p14:creationId xmlns:p14="http://schemas.microsoft.com/office/powerpoint/2010/main" val="37694395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hf hdr="0" ftr="0" dt="0"/>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52876-2DA5-08F5-BE44-D23198B285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C71559D8-7A6C-2E0B-E19D-3BCB9F203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CB053741-59C4-11B5-F686-93FE46AD5D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16B7B2-31D3-4592-BD7E-23F1B21D6422}" type="datetimeFigureOut">
              <a:rPr lang="fa-IR" smtClean="0"/>
              <a:t>11/09/1446</a:t>
            </a:fld>
            <a:endParaRPr lang="fa-IR"/>
          </a:p>
        </p:txBody>
      </p:sp>
      <p:sp>
        <p:nvSpPr>
          <p:cNvPr id="5" name="Footer Placeholder 4">
            <a:extLst>
              <a:ext uri="{FF2B5EF4-FFF2-40B4-BE49-F238E27FC236}">
                <a16:creationId xmlns:a16="http://schemas.microsoft.com/office/drawing/2014/main" id="{7CA0F5E1-D5F0-E257-B7E5-500E414B30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E8955EAB-CF95-03FA-D789-536323791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D9720-2190-4C85-B09B-00AAD87BE793}" type="slidenum">
              <a:rPr lang="fa-IR" smtClean="0"/>
              <a:t>‹#›</a:t>
            </a:fld>
            <a:endParaRPr lang="fa-IR"/>
          </a:p>
        </p:txBody>
      </p:sp>
    </p:spTree>
    <p:extLst>
      <p:ext uri="{BB962C8B-B14F-4D97-AF65-F5344CB8AC3E}">
        <p14:creationId xmlns:p14="http://schemas.microsoft.com/office/powerpoint/2010/main" val="21276468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hyperlink" Target="https://www.oracle.com/java/technologies/javase-downloads.html" TargetMode="Externa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iobe.com/tiobe-index"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5129974" y="1773095"/>
            <a:ext cx="1932050"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1</a:t>
            </a:r>
            <a:br>
              <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rPr>
            </a:b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1626833"/>
          </a:xfrm>
        </p:spPr>
        <p:txBody>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آشنایی اولیه با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a:t>
            </a:r>
            <a:endPar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154413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817A-685A-2A1C-3DCC-1DD2A873E6E9}"/>
              </a:ext>
            </a:extLst>
          </p:cNvPr>
          <p:cNvSpPr>
            <a:spLocks noGrp="1"/>
          </p:cNvSpPr>
          <p:nvPr>
            <p:ph type="title"/>
          </p:nvPr>
        </p:nvSpPr>
        <p:spPr>
          <a:xfrm>
            <a:off x="1944855" y="294984"/>
            <a:ext cx="8911687" cy="1280890"/>
          </a:xfrm>
        </p:spPr>
        <p:txBody>
          <a:bodyPr/>
          <a:lstStyle/>
          <a:p>
            <a:pPr algn="ctr" rtl="1"/>
            <a:r>
              <a:rPr lang="fa-IR" b="1" dirty="0">
                <a:solidFill>
                  <a:srgbClr val="0070C0"/>
                </a:solidFill>
                <a:latin typeface="Calibri" panose="020F0502020204030204" pitchFamily="34" charset="0"/>
                <a:ea typeface="Calibri" panose="020F0502020204030204" pitchFamily="34" charset="0"/>
                <a:cs typeface="2  Titr" panose="00000700000000000000" pitchFamily="2" charset="-78"/>
              </a:rPr>
              <a:t>کامپایلر</a:t>
            </a:r>
            <a:br>
              <a:rPr lang="en-US" sz="1800"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70C0"/>
              </a:solidFill>
            </a:endParaRPr>
          </a:p>
        </p:txBody>
      </p:sp>
      <p:sp>
        <p:nvSpPr>
          <p:cNvPr id="3" name="Content Placeholder 2">
            <a:extLst>
              <a:ext uri="{FF2B5EF4-FFF2-40B4-BE49-F238E27FC236}">
                <a16:creationId xmlns:a16="http://schemas.microsoft.com/office/drawing/2014/main" id="{6F55C347-9AEC-DBCF-3566-B18AE39FE029}"/>
              </a:ext>
            </a:extLst>
          </p:cNvPr>
          <p:cNvSpPr>
            <a:spLocks noGrp="1"/>
          </p:cNvSpPr>
          <p:nvPr>
            <p:ph idx="1"/>
          </p:nvPr>
        </p:nvSpPr>
        <p:spPr>
          <a:xfrm>
            <a:off x="338830" y="966209"/>
            <a:ext cx="11514339" cy="5961064"/>
          </a:xfrm>
        </p:spPr>
        <p:txBody>
          <a:bodyPr>
            <a:normAutofit lnSpcReduction="10000"/>
          </a:bodyPr>
          <a:lstStyle/>
          <a:p>
            <a:pPr algn="just">
              <a:lnSpc>
                <a:spcPct val="107000"/>
              </a:lnSpc>
              <a:spcAft>
                <a:spcPts val="800"/>
              </a:spcAft>
            </a:pPr>
            <a:r>
              <a:rPr lang="ar-SA" sz="1800" b="1" i="1" dirty="0">
                <a:effectLst/>
                <a:latin typeface="Calibri" panose="020F0502020204030204" pitchFamily="34" charset="0"/>
                <a:ea typeface="Calibri" panose="020F0502020204030204" pitchFamily="34" charset="0"/>
                <a:cs typeface="B Nazanin" panose="00000400000000000000" pitchFamily="2" charset="-78"/>
              </a:rPr>
              <a:t>کامپایلر</a:t>
            </a:r>
            <a:r>
              <a:rPr lang="ar-SA" sz="1800" b="1" dirty="0">
                <a:effectLst/>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برنامه‌ایست که یک برنامه‌ی کامپیوتری نوشته‌شده به یک زبان را به یک برنامه‌ی معادل در زبان دیگر ترجمه می‌کند (اغلب، اما نه همیشه، ترجمه از یک زبان سطح بالا به زبان ماشین صورت می‌پذیرد). </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کامپایلری که مستقیماً به پایین‌ترین سطح ممکن (زبان ماشین مادری کامپیوتر) ترجمه می‌کند برنامه</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ای ایجاد می‌کند که می‌تواند مستقیماً بر روی رایانه اجرا شود که</a:t>
            </a:r>
            <a:r>
              <a:rPr lang="fa-IR" sz="1800" dirty="0">
                <a:effectLst/>
                <a:latin typeface="Calibri" panose="020F0502020204030204" pitchFamily="34" charset="0"/>
                <a:ea typeface="Calibri" panose="020F0502020204030204" pitchFamily="34" charset="0"/>
                <a:cs typeface="B Nazanin" panose="00000400000000000000" pitchFamily="2" charset="-78"/>
              </a:rPr>
              <a:t> به آن </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ar-SA" sz="1800" i="1" dirty="0">
                <a:effectLst/>
                <a:latin typeface="Calibri" panose="020F0502020204030204" pitchFamily="34" charset="0"/>
                <a:ea typeface="Calibri" panose="020F0502020204030204" pitchFamily="34" charset="0"/>
                <a:cs typeface="B Nazanin" panose="00000400000000000000" pitchFamily="2" charset="-78"/>
              </a:rPr>
              <a:t>اجرایی</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en-US" sz="1800" cap="none" dirty="0">
                <a:effectLst/>
                <a:latin typeface="Calibri" panose="020F0502020204030204" pitchFamily="34" charset="0"/>
                <a:ea typeface="Calibri" panose="020F0502020204030204" pitchFamily="34" charset="0"/>
                <a:cs typeface="+mj-cs"/>
              </a:rPr>
              <a:t>(</a:t>
            </a:r>
            <a:r>
              <a:rPr lang="en-US" sz="1800" cap="none" dirty="0">
                <a:effectLst/>
                <a:latin typeface="Times New Roman" panose="02020603050405020304" pitchFamily="18" charset="0"/>
                <a:ea typeface="Calibri" panose="020F0502020204030204" pitchFamily="34" charset="0"/>
                <a:cs typeface="+mj-cs"/>
              </a:rPr>
              <a:t>executable</a:t>
            </a:r>
            <a:r>
              <a:rPr lang="en-US" sz="1800" cap="none" dirty="0">
                <a:effectLst/>
                <a:latin typeface="Calibri" panose="020F0502020204030204" pitchFamily="34" charset="0"/>
                <a:ea typeface="Calibri" panose="020F0502020204030204" pitchFamily="34" charset="0"/>
                <a:cs typeface="+mj-cs"/>
              </a:rPr>
              <a:t>)</a:t>
            </a:r>
            <a:r>
              <a:rPr lang="fa-IR" sz="1800" cap="none" dirty="0">
                <a:effectLst/>
                <a:latin typeface="Calibri" panose="020F0502020204030204" pitchFamily="34" charset="0"/>
                <a:ea typeface="Calibri" panose="020F0502020204030204" pitchFamily="34" charset="0"/>
                <a:cs typeface="+mj-cs"/>
              </a:rPr>
              <a:t> </a:t>
            </a:r>
            <a:r>
              <a:rPr lang="ar-SA" sz="1800" dirty="0">
                <a:effectLst/>
                <a:latin typeface="Calibri" panose="020F0502020204030204" pitchFamily="34" charset="0"/>
                <a:ea typeface="Calibri" panose="020F0502020204030204" pitchFamily="34" charset="0"/>
                <a:cs typeface="B Nazanin" panose="00000400000000000000" pitchFamily="2" charset="-78"/>
              </a:rPr>
              <a:t>گفته می‌شود. </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r>
              <a:rPr lang="ar-SA" sz="1800" dirty="0">
                <a:latin typeface="Calibri" panose="020F0502020204030204" pitchFamily="34" charset="0"/>
                <a:ea typeface="Calibri" panose="020F0502020204030204" pitchFamily="34" charset="0"/>
                <a:cs typeface="B Nazanin" panose="00000400000000000000" pitchFamily="2" charset="-78"/>
              </a:rPr>
              <a:t>این رویکرد زمانی به خوبی کار می‌کند که دقیقاً بدانید برای اجرای برنامه‌ی خود از چه رایانه‌ای می‌خواهید استفاده کنید. اما اگر بخواهید برنامه‌ای را بر روی کامپیوترهای مختلف</a:t>
            </a:r>
            <a:r>
              <a:rPr lang="fa-IR" sz="1800" dirty="0">
                <a:latin typeface="Calibri" panose="020F0502020204030204" pitchFamily="34" charset="0"/>
                <a:ea typeface="Calibri" panose="020F0502020204030204" pitchFamily="34" charset="0"/>
                <a:cs typeface="B Nazanin" panose="00000400000000000000" pitchFamily="2" charset="-78"/>
              </a:rPr>
              <a:t>ی</a:t>
            </a:r>
            <a:r>
              <a:rPr lang="ar-SA" sz="1800" dirty="0">
                <a:latin typeface="Calibri" panose="020F0502020204030204" pitchFamily="34" charset="0"/>
                <a:ea typeface="Calibri" panose="020F0502020204030204" pitchFamily="34" charset="0"/>
                <a:cs typeface="B Nazanin" panose="00000400000000000000" pitchFamily="2" charset="-78"/>
              </a:rPr>
              <a:t> اجرا کنید چطور؟ </a:t>
            </a:r>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r>
              <a:rPr lang="ar-SA" sz="1800" dirty="0">
                <a:latin typeface="Calibri" panose="020F0502020204030204" pitchFamily="34" charset="0"/>
                <a:ea typeface="Calibri" panose="020F0502020204030204" pitchFamily="34" charset="0"/>
                <a:cs typeface="B Nazanin" panose="00000400000000000000" pitchFamily="2" charset="-78"/>
              </a:rPr>
              <a:t>در این صورت شما به کامپایلری نیاز دارید که برای هر یک از آن‌ها خروجی زبان ماشین متفاوتی تولید می‌کند.</a:t>
            </a:r>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D6B7208C-0AA9-7A55-C2ED-288493F8B782}"/>
              </a:ext>
            </a:extLst>
          </p:cNvPr>
          <p:cNvSpPr>
            <a:spLocks noGrp="1"/>
          </p:cNvSpPr>
          <p:nvPr>
            <p:ph type="sldNum" sz="quarter" idx="12"/>
          </p:nvPr>
        </p:nvSpPr>
        <p:spPr/>
        <p:txBody>
          <a:bodyPr/>
          <a:lstStyle/>
          <a:p>
            <a:fld id="{21C7DF5F-4BF1-494D-A836-53F226D76E52}" type="slidenum">
              <a:rPr lang="en-US" smtClean="0"/>
              <a:t>10</a:t>
            </a:fld>
            <a:endParaRPr lang="en-US"/>
          </a:p>
        </p:txBody>
      </p:sp>
    </p:spTree>
    <p:extLst>
      <p:ext uri="{BB962C8B-B14F-4D97-AF65-F5344CB8AC3E}">
        <p14:creationId xmlns:p14="http://schemas.microsoft.com/office/powerpoint/2010/main" val="386547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06C0-D71D-69BB-1B0B-1EC7D4CC92BC}"/>
              </a:ext>
            </a:extLst>
          </p:cNvPr>
          <p:cNvSpPr>
            <a:spLocks noGrp="1"/>
          </p:cNvSpPr>
          <p:nvPr>
            <p:ph type="title"/>
          </p:nvPr>
        </p:nvSpPr>
        <p:spPr>
          <a:xfrm>
            <a:off x="1758424" y="180226"/>
            <a:ext cx="8911687" cy="1280890"/>
          </a:xfrm>
        </p:spPr>
        <p:txBody>
          <a:bodyPr/>
          <a:lstStyle/>
          <a:p>
            <a:pPr algn="ctr" rtl="1"/>
            <a:r>
              <a:rPr lang="en-US" b="1" dirty="0">
                <a:solidFill>
                  <a:srgbClr val="0070C0"/>
                </a:solidFill>
                <a:latin typeface="Times New Roman" panose="02020603050405020304" pitchFamily="18" charset="0"/>
                <a:ea typeface="Calibri" panose="020F0502020204030204" pitchFamily="34" charset="0"/>
                <a:cs typeface="2  Titr" panose="00000700000000000000" pitchFamily="2" charset="-78"/>
              </a:rPr>
              <a:t>JVM</a:t>
            </a:r>
            <a:endParaRPr lang="en-US" b="1" dirty="0">
              <a:solidFill>
                <a:srgbClr val="0070C0"/>
              </a:solidFill>
              <a:cs typeface="2  Titr" panose="00000700000000000000" pitchFamily="2" charset="-78"/>
            </a:endParaRPr>
          </a:p>
        </p:txBody>
      </p:sp>
      <p:sp>
        <p:nvSpPr>
          <p:cNvPr id="3" name="Content Placeholder 2">
            <a:extLst>
              <a:ext uri="{FF2B5EF4-FFF2-40B4-BE49-F238E27FC236}">
                <a16:creationId xmlns:a16="http://schemas.microsoft.com/office/drawing/2014/main" id="{93A6A414-903D-DDFD-4D17-73471919E308}"/>
              </a:ext>
            </a:extLst>
          </p:cNvPr>
          <p:cNvSpPr>
            <a:spLocks noGrp="1"/>
          </p:cNvSpPr>
          <p:nvPr>
            <p:ph idx="1"/>
          </p:nvPr>
        </p:nvSpPr>
        <p:spPr>
          <a:xfrm>
            <a:off x="275209" y="988291"/>
            <a:ext cx="11652372" cy="5869709"/>
          </a:xfrm>
        </p:spPr>
        <p:txBody>
          <a:bodyPr>
            <a:normAutofit lnSpcReduction="10000"/>
          </a:bodyPr>
          <a:lstStyle/>
          <a:p>
            <a:pPr algn="just" rtl="1">
              <a:lnSpc>
                <a:spcPct val="107000"/>
              </a:lnSpc>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طراحان</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تصمیم گرفتند از رویکرد متفاوتی استفاده کنند. </a:t>
            </a:r>
            <a:r>
              <a:rPr lang="fa-IR" sz="1800" dirty="0">
                <a:effectLst/>
                <a:latin typeface="Calibri" panose="020F0502020204030204" pitchFamily="34" charset="0"/>
                <a:ea typeface="Calibri" panose="020F0502020204030204" pitchFamily="34" charset="0"/>
                <a:cs typeface="B Nazanin" panose="00000400000000000000" pitchFamily="2" charset="-78"/>
              </a:rPr>
              <a:t>برای </a:t>
            </a:r>
            <a:r>
              <a:rPr lang="ar-SA" sz="1800" dirty="0">
                <a:effectLst/>
                <a:latin typeface="Calibri" panose="020F0502020204030204" pitchFamily="34" charset="0"/>
                <a:ea typeface="Calibri" panose="020F0502020204030204" pitchFamily="34" charset="0"/>
                <a:cs typeface="B Nazanin" panose="00000400000000000000" pitchFamily="2" charset="-78"/>
              </a:rPr>
              <a:t>آن‌ها </a:t>
            </a:r>
            <a:r>
              <a:rPr lang="fa-IR" sz="1800" dirty="0">
                <a:effectLst/>
                <a:latin typeface="Calibri" panose="020F0502020204030204" pitchFamily="34" charset="0"/>
                <a:ea typeface="Calibri" panose="020F0502020204030204" pitchFamily="34" charset="0"/>
                <a:cs typeface="B Nazanin" panose="00000400000000000000" pitchFamily="2" charset="-78"/>
              </a:rPr>
              <a:t>مهم بود </a:t>
            </a:r>
            <a:r>
              <a:rPr lang="ar-SA" sz="1800" dirty="0">
                <a:effectLst/>
                <a:latin typeface="Calibri" panose="020F0502020204030204" pitchFamily="34" charset="0"/>
                <a:ea typeface="Calibri" panose="020F0502020204030204" pitchFamily="34" charset="0"/>
                <a:cs typeface="B Nazanin" panose="00000400000000000000" pitchFamily="2" charset="-78"/>
              </a:rPr>
              <a:t>که قادر باشند برنامه‌های خود را روی رایانه‌های مختلف اجرا کنند، چرا که به دنبال ایجاد زبانی بودند که برای اینترنت خوب کار کند. </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برنامه‌های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به جای کامپایل کردن به زبان ماشین، به آن‌چه که به عنوان </a:t>
            </a:r>
            <a:r>
              <a:rPr lang="ar-SA" sz="1800" i="1" dirty="0">
                <a:effectLst/>
                <a:latin typeface="Calibri" panose="020F0502020204030204" pitchFamily="34" charset="0"/>
                <a:ea typeface="Calibri" panose="020F0502020204030204" pitchFamily="34" charset="0"/>
                <a:cs typeface="B Nazanin" panose="00000400000000000000" pitchFamily="2" charset="-78"/>
              </a:rPr>
              <a:t>کدهای بایتی</a:t>
            </a:r>
            <a:r>
              <a:rPr lang="en-US" sz="1800" i="1" dirty="0">
                <a:effectLst/>
                <a:latin typeface="Times New Roman" panose="02020603050405020304" pitchFamily="18" charset="0"/>
                <a:ea typeface="Calibri" panose="020F0502020204030204" pitchFamily="34" charset="0"/>
                <a:cs typeface="Arial" panose="020B0604020202020204" pitchFamily="34" charset="0"/>
              </a:rPr>
              <a:t>J</a:t>
            </a:r>
            <a:r>
              <a:rPr lang="en-US" sz="1800" i="1"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شناخته می‌شود کامپایل می‌شوند. یک مجموعه از کدهای بایتی می‌توانند روی بسیاری از ماشین‌های مختلف اجرا شوند. این کدهای بایتی یک سطح متوسط </a:t>
            </a:r>
            <a:r>
              <a:rPr lang="ar-SA" sz="1800" dirty="0">
                <a:effectLst/>
                <a:latin typeface="Calibri" panose="020F0502020204030204" pitchFamily="34" charset="0"/>
                <a:ea typeface="Calibri" panose="020F0502020204030204" pitchFamily="34" charset="0"/>
                <a:cs typeface="Arial" panose="020B0604020202020204" pitchFamily="34" charset="0"/>
              </a:rPr>
              <a:t>​​</a:t>
            </a:r>
            <a:r>
              <a:rPr lang="ar-SA" sz="1800" dirty="0">
                <a:effectLst/>
                <a:latin typeface="Calibri" panose="020F0502020204030204" pitchFamily="34" charset="0"/>
                <a:ea typeface="Calibri" panose="020F0502020204030204" pitchFamily="34" charset="0"/>
                <a:cs typeface="B Nazanin" panose="00000400000000000000" pitchFamily="2" charset="-78"/>
              </a:rPr>
              <a:t>را نشان می‌دهند، بدین معنا که کاملاً به اندازه‌ی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سطح بالا یا مانند زبان ماشین سطح پایین نیستند. </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ar-SA" sz="1800" b="1" dirty="0">
                <a:latin typeface="Calibri" panose="020F0502020204030204" pitchFamily="34" charset="0"/>
                <a:ea typeface="Calibri" panose="020F0502020204030204" pitchFamily="34" charset="0"/>
                <a:cs typeface="B Nazanin" panose="00000400000000000000" pitchFamily="2" charset="-78"/>
              </a:rPr>
              <a:t>ماشین مجازی </a:t>
            </a:r>
            <a:r>
              <a:rPr lang="en-US" sz="1800" dirty="0">
                <a:latin typeface="Times New Roman" panose="02020603050405020304" pitchFamily="18" charset="0"/>
                <a:ea typeface="Calibri" panose="020F0502020204030204" pitchFamily="34" charset="0"/>
                <a:cs typeface="Arial" panose="020B0604020202020204" pitchFamily="34" charset="0"/>
              </a:rPr>
              <a:t>J</a:t>
            </a:r>
            <a:r>
              <a:rPr lang="en-US" sz="1800" cap="none" dirty="0">
                <a:latin typeface="Times New Roman" panose="02020603050405020304" pitchFamily="18" charset="0"/>
                <a:ea typeface="Calibri" panose="020F0502020204030204" pitchFamily="34" charset="0"/>
                <a:cs typeface="Arial" panose="020B0604020202020204" pitchFamily="34" charset="0"/>
              </a:rPr>
              <a:t>ava</a:t>
            </a:r>
            <a:r>
              <a:rPr lang="ar-SA" sz="1800" dirty="0">
                <a:latin typeface="Calibri" panose="020F0502020204030204" pitchFamily="34" charset="0"/>
                <a:ea typeface="Calibri" panose="020F0502020204030204" pitchFamily="34" charset="0"/>
                <a:cs typeface="B Nazanin" panose="00000400000000000000" pitchFamily="2" charset="-78"/>
              </a:rPr>
              <a:t> </a:t>
            </a:r>
            <a:r>
              <a:rPr lang="en-US" sz="1800" dirty="0">
                <a:latin typeface="Times New Roman" panose="02020603050405020304" pitchFamily="18" charset="0"/>
                <a:ea typeface="Calibri" panose="020F0502020204030204" pitchFamily="34" charset="0"/>
                <a:cs typeface="Arial" panose="020B0604020202020204" pitchFamily="34" charset="0"/>
              </a:rPr>
              <a:t>(JVM)</a:t>
            </a:r>
            <a:r>
              <a:rPr lang="ar-SA" sz="1800" dirty="0">
                <a:latin typeface="Calibri" panose="020F0502020204030204" pitchFamily="34" charset="0"/>
                <a:ea typeface="Calibri" panose="020F0502020204030204" pitchFamily="34" charset="0"/>
                <a:cs typeface="B Nazanin" panose="00000400000000000000" pitchFamily="2" charset="-78"/>
              </a:rPr>
              <a:t> کامپیوتری </a:t>
            </a:r>
            <a:r>
              <a:rPr lang="ar-SA" sz="1800" dirty="0">
                <a:effectLst/>
                <a:latin typeface="Calibri" panose="020F0502020204030204" pitchFamily="34" charset="0"/>
                <a:ea typeface="Calibri" panose="020F0502020204030204" pitchFamily="34" charset="0"/>
                <a:cs typeface="B Nazanin" panose="00000400000000000000" pitchFamily="2" charset="-78"/>
              </a:rPr>
              <a:t>نظریست که زبان ماشین آن مجموعه کدهای بایتی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است.</a:t>
            </a:r>
            <a:r>
              <a:rPr lang="fa-IR" sz="1800" dirty="0">
                <a:effectLst/>
                <a:latin typeface="Calibri" panose="020F0502020204030204" pitchFamily="34" charset="0"/>
                <a:ea typeface="Calibri" panose="020F0502020204030204" pitchFamily="34" charset="0"/>
                <a:cs typeface="B Nazanin" panose="00000400000000000000" pitchFamily="2" charset="-78"/>
              </a:rPr>
              <a:t> این ماشین باعث می شود برنامه های کاربردی </a:t>
            </a:r>
            <a:r>
              <a:rPr lang="en-US" sz="1800" dirty="0">
                <a:latin typeface="Times New Roman" panose="02020603050405020304" pitchFamily="18" charset="0"/>
                <a:ea typeface="Calibri" panose="020F0502020204030204" pitchFamily="34" charset="0"/>
                <a:cs typeface="Arial" panose="020B0604020202020204" pitchFamily="34" charset="0"/>
              </a:rPr>
              <a:t>J</a:t>
            </a:r>
            <a:r>
              <a:rPr lang="en-US" sz="1800" cap="none" dirty="0">
                <a:latin typeface="Times New Roman" panose="02020603050405020304" pitchFamily="18" charset="0"/>
                <a:ea typeface="Calibri" panose="020F0502020204030204" pitchFamily="34" charset="0"/>
                <a:cs typeface="Arial" panose="020B0604020202020204" pitchFamily="34" charset="0"/>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روی سکوهای سخت افزاری متنوع بدون نیاز به تصحیح اجرا شوند.</a:t>
            </a:r>
          </a:p>
          <a:p>
            <a:endParaRPr lang="fa-IR" sz="1800" dirty="0">
              <a:latin typeface="Calibri" panose="020F0502020204030204" pitchFamily="34" charset="0"/>
              <a:ea typeface="Calibri" panose="020F0502020204030204" pitchFamily="34" charset="0"/>
              <a:cs typeface="B Nazanin" panose="00000400000000000000" pitchFamily="2" charset="-78"/>
            </a:endParaRPr>
          </a:p>
          <a:p>
            <a:endParaRPr lang="en-US" sz="1800" dirty="0"/>
          </a:p>
          <a:p>
            <a:r>
              <a:rPr lang="en-US" sz="1800" dirty="0">
                <a:latin typeface="Times New Roman" panose="02020603050405020304" pitchFamily="18" charset="0"/>
                <a:ea typeface="Calibri" panose="020F0502020204030204" pitchFamily="34" charset="0"/>
                <a:cs typeface="B Nazanin" panose="00000400000000000000" pitchFamily="2" charset="-78"/>
              </a:rPr>
              <a:t>JVM</a:t>
            </a:r>
            <a:r>
              <a:rPr lang="en-US" sz="1800" dirty="0">
                <a:latin typeface="Calibri" panose="020F0502020204030204" pitchFamily="34" charset="0"/>
                <a:ea typeface="Calibri" panose="020F0502020204030204" pitchFamily="34" charset="0"/>
                <a:cs typeface="B Nazanin" panose="00000400000000000000" pitchFamily="2" charset="-78"/>
              </a:rPr>
              <a:t> </a:t>
            </a:r>
            <a:r>
              <a:rPr lang="en-US" sz="1800" dirty="0">
                <a:latin typeface="B Nazanin" panose="00000400000000000000" pitchFamily="2" charset="-78"/>
                <a:ea typeface="Calibri" panose="020F0502020204030204" pitchFamily="34" charset="0"/>
                <a:cs typeface="B Nazanin" panose="00000400000000000000" pitchFamily="2" charset="-78"/>
              </a:rPr>
              <a:t> </a:t>
            </a:r>
            <a:r>
              <a:rPr lang="fa-IR" sz="1800" dirty="0">
                <a:latin typeface="B Nazanin" panose="00000400000000000000" pitchFamily="2" charset="-78"/>
                <a:ea typeface="Calibri" panose="020F0502020204030204" pitchFamily="34" charset="0"/>
                <a:cs typeface="B Nazanin" panose="00000400000000000000" pitchFamily="2" charset="-78"/>
              </a:rPr>
              <a:t> </a:t>
            </a:r>
            <a:r>
              <a:rPr lang="ar-SA" sz="1800" dirty="0">
                <a:latin typeface="B Nazanin" panose="00000400000000000000" pitchFamily="2" charset="-78"/>
                <a:ea typeface="Calibri" panose="020F0502020204030204" pitchFamily="34" charset="0"/>
                <a:cs typeface="B Nazanin" panose="00000400000000000000" pitchFamily="2" charset="-78"/>
              </a:rPr>
              <a:t>یک ماشین واقعی نیست، اما شبیه به یک ماشین است. وقتی برنامه‌ها را به این سطح کامپایل می‌کنیم، کار زیادی برای تبدیل کدهای بایتی </a:t>
            </a: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en-US" sz="1800" dirty="0">
                <a:latin typeface="B Nazanin" panose="00000400000000000000" pitchFamily="2" charset="-78"/>
                <a:ea typeface="Calibri" panose="020F0502020204030204" pitchFamily="34" charset="0"/>
                <a:cs typeface="B Nazanin" panose="00000400000000000000" pitchFamily="2" charset="-78"/>
              </a:rPr>
              <a:t> </a:t>
            </a:r>
            <a:r>
              <a:rPr lang="fa-IR" sz="1800" dirty="0">
                <a:latin typeface="B Nazanin" panose="00000400000000000000" pitchFamily="2" charset="-78"/>
                <a:ea typeface="Calibri" panose="020F0502020204030204" pitchFamily="34" charset="0"/>
                <a:cs typeface="B Nazanin" panose="00000400000000000000" pitchFamily="2" charset="-78"/>
              </a:rPr>
              <a:t> </a:t>
            </a:r>
            <a:r>
              <a:rPr lang="ar-SA" sz="1800" dirty="0">
                <a:latin typeface="Calibri" panose="020F0502020204030204" pitchFamily="34" charset="0"/>
                <a:ea typeface="Calibri" panose="020F0502020204030204" pitchFamily="34" charset="0"/>
                <a:cs typeface="B Nazanin" panose="00000400000000000000" pitchFamily="2" charset="-78"/>
              </a:rPr>
              <a:t>به دستورالعمل‌های ماشین واقعی باقی نمانده است. </a:t>
            </a:r>
            <a:endParaRPr lang="fa-IR" sz="1800" dirty="0">
              <a:latin typeface="Calibri" panose="020F0502020204030204" pitchFamily="34" charset="0"/>
              <a:ea typeface="Calibri" panose="020F0502020204030204" pitchFamily="34" charset="0"/>
              <a:cs typeface="B Nazanin" panose="00000400000000000000" pitchFamily="2" charset="-78"/>
            </a:endParaRPr>
          </a:p>
          <a:p>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endParaRPr lang="en-US" dirty="0"/>
          </a:p>
        </p:txBody>
      </p:sp>
      <p:sp>
        <p:nvSpPr>
          <p:cNvPr id="4" name="Slide Number Placeholder 3">
            <a:extLst>
              <a:ext uri="{FF2B5EF4-FFF2-40B4-BE49-F238E27FC236}">
                <a16:creationId xmlns:a16="http://schemas.microsoft.com/office/drawing/2014/main" id="{43328BA5-EC5C-F50B-A4AC-881C76899C8E}"/>
              </a:ext>
            </a:extLst>
          </p:cNvPr>
          <p:cNvSpPr>
            <a:spLocks noGrp="1"/>
          </p:cNvSpPr>
          <p:nvPr>
            <p:ph type="sldNum" sz="quarter" idx="12"/>
          </p:nvPr>
        </p:nvSpPr>
        <p:spPr/>
        <p:txBody>
          <a:bodyPr/>
          <a:lstStyle/>
          <a:p>
            <a:fld id="{21C7DF5F-4BF1-494D-A836-53F226D76E52}" type="slidenum">
              <a:rPr lang="en-US" smtClean="0"/>
              <a:t>11</a:t>
            </a:fld>
            <a:endParaRPr lang="en-US" dirty="0"/>
          </a:p>
        </p:txBody>
      </p:sp>
    </p:spTree>
    <p:extLst>
      <p:ext uri="{BB962C8B-B14F-4D97-AF65-F5344CB8AC3E}">
        <p14:creationId xmlns:p14="http://schemas.microsoft.com/office/powerpoint/2010/main" val="42989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6A414-903D-DDFD-4D17-73471919E308}"/>
              </a:ext>
            </a:extLst>
          </p:cNvPr>
          <p:cNvSpPr>
            <a:spLocks noGrp="1"/>
          </p:cNvSpPr>
          <p:nvPr>
            <p:ph idx="1"/>
          </p:nvPr>
        </p:nvSpPr>
        <p:spPr>
          <a:xfrm>
            <a:off x="275209" y="988291"/>
            <a:ext cx="11652372" cy="5869709"/>
          </a:xfrm>
        </p:spPr>
        <p:txBody>
          <a:bodyPr>
            <a:normAutofit/>
          </a:bodyPr>
          <a:lstStyle/>
          <a:p>
            <a:endParaRPr lang="fa-IR" sz="1800" dirty="0">
              <a:latin typeface="Calibri" panose="020F0502020204030204" pitchFamily="34" charset="0"/>
              <a:ea typeface="Calibri" panose="020F0502020204030204" pitchFamily="34" charset="0"/>
              <a:cs typeface="B Nazanin" panose="00000400000000000000" pitchFamily="2" charset="-78"/>
            </a:endParaRPr>
          </a:p>
          <a:p>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r>
              <a:rPr lang="ar-SA" sz="1800" dirty="0">
                <a:latin typeface="Calibri" panose="020F0502020204030204" pitchFamily="34" charset="0"/>
                <a:ea typeface="Calibri" panose="020F0502020204030204" pitchFamily="34" charset="0"/>
                <a:cs typeface="B Nazanin" panose="00000400000000000000" pitchFamily="2" charset="-78"/>
              </a:rPr>
              <a:t>برای اجرای واقعی یک برنامه‌ی </a:t>
            </a: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en-US" sz="1800" dirty="0">
                <a:latin typeface="Calibri" panose="020F0502020204030204" pitchFamily="34" charset="0"/>
                <a:ea typeface="Calibri" panose="020F0502020204030204" pitchFamily="34" charset="0"/>
                <a:cs typeface="B Nazanin" panose="00000400000000000000" pitchFamily="2" charset="-78"/>
              </a:rPr>
              <a:t>، </a:t>
            </a:r>
            <a:r>
              <a:rPr lang="ar-SA" sz="1800" dirty="0">
                <a:latin typeface="Calibri" panose="020F0502020204030204" pitchFamily="34" charset="0"/>
                <a:ea typeface="Calibri" panose="020F0502020204030204" pitchFamily="34" charset="0"/>
                <a:cs typeface="B Nazanin" panose="00000400000000000000" pitchFamily="2" charset="-78"/>
              </a:rPr>
              <a:t>به برنامه‌ی دیگری نیاز دارید که کدهای بایتی</a:t>
            </a: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a:t>
            </a:r>
            <a:r>
              <a:rPr lang="ar-SA" sz="1800" dirty="0">
                <a:latin typeface="Calibri" panose="020F0502020204030204" pitchFamily="34" charset="0"/>
                <a:ea typeface="Calibri" panose="020F0502020204030204" pitchFamily="34" charset="0"/>
                <a:cs typeface="B Nazanin" panose="00000400000000000000" pitchFamily="2" charset="-78"/>
              </a:rPr>
              <a:t>را اجرا کند. چنین برنامه‌هایی به طور کلی به عنوان </a:t>
            </a: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 runtime</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a:t>
            </a:r>
            <a:r>
              <a:rPr lang="ar-SA" sz="1800" dirty="0">
                <a:latin typeface="Calibri" panose="020F0502020204030204" pitchFamily="34" charset="0"/>
                <a:ea typeface="Calibri" panose="020F0502020204030204" pitchFamily="34" charset="0"/>
                <a:cs typeface="B Nazanin" panose="00000400000000000000" pitchFamily="2" charset="-78"/>
              </a:rPr>
              <a:t>شناخته می‌شوند. محیط استاندارد توزیع‌شده توسط شرکت</a:t>
            </a:r>
            <a:r>
              <a:rPr lang="en-US" sz="1800" dirty="0">
                <a:latin typeface="Times New Roman" panose="02020603050405020304" pitchFamily="18" charset="0"/>
                <a:ea typeface="Calibri" panose="020F0502020204030204" pitchFamily="34" charset="0"/>
                <a:cs typeface="B Nazanin" panose="00000400000000000000" pitchFamily="2" charset="-78"/>
              </a:rPr>
              <a:t> </a:t>
            </a:r>
            <a:r>
              <a:rPr lang="en-US" sz="1800" cap="none" dirty="0">
                <a:latin typeface="Times New Roman" panose="02020603050405020304" pitchFamily="18" charset="0"/>
                <a:ea typeface="Calibri" panose="020F0502020204030204" pitchFamily="34" charset="0"/>
                <a:cs typeface="B Nazanin" panose="00000400000000000000" pitchFamily="2" charset="-78"/>
              </a:rPr>
              <a:t>Oracle</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a:t>
            </a:r>
            <a:r>
              <a:rPr lang="ar-SA" sz="1800" dirty="0">
                <a:latin typeface="Calibri" panose="020F0502020204030204" pitchFamily="34" charset="0"/>
                <a:ea typeface="Calibri" panose="020F0502020204030204" pitchFamily="34" charset="0"/>
                <a:cs typeface="B Nazanin" panose="00000400000000000000" pitchFamily="2" charset="-78"/>
              </a:rPr>
              <a:t>به </a:t>
            </a: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 runtime environment (JRE)</a:t>
            </a:r>
            <a:r>
              <a:rPr lang="fa-IR" sz="1800" cap="none" dirty="0">
                <a:latin typeface="Times New Roman" panose="02020603050405020304" pitchFamily="18" charset="0"/>
                <a:ea typeface="Calibri" panose="020F0502020204030204" pitchFamily="34" charset="0"/>
                <a:cs typeface="B Nazanin" panose="00000400000000000000" pitchFamily="2" charset="-78"/>
              </a:rPr>
              <a:t> </a:t>
            </a:r>
            <a:r>
              <a:rPr lang="ar-SA" sz="1800" dirty="0">
                <a:latin typeface="Calibri" panose="020F0502020204030204" pitchFamily="34" charset="0"/>
                <a:ea typeface="Calibri" panose="020F0502020204030204" pitchFamily="34" charset="0"/>
                <a:cs typeface="B Nazanin" panose="00000400000000000000" pitchFamily="2" charset="-78"/>
              </a:rPr>
              <a:t>معروف است.</a:t>
            </a:r>
          </a:p>
          <a:p>
            <a:pPr algn="r" rtl="1"/>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r>
              <a:rPr lang="ar-SA" sz="1800" dirty="0">
                <a:effectLst/>
                <a:latin typeface="Calibri" panose="020F0502020204030204" pitchFamily="34" charset="0"/>
                <a:ea typeface="Calibri" panose="020F0502020204030204" pitchFamily="34" charset="0"/>
                <a:cs typeface="B Nazanin" panose="00000400000000000000" pitchFamily="2" charset="-78"/>
              </a:rPr>
              <a:t>اکثر افراد حتی اگر اطلاع نداشته باشند بر روی رایانه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ی خود</a:t>
            </a:r>
            <a:r>
              <a:rPr lang="en-US" sz="1800" dirty="0">
                <a:latin typeface="TimesLTPro-Italic"/>
                <a:ea typeface="Calibri" panose="020F0502020204030204" pitchFamily="34" charset="0"/>
                <a:cs typeface="TimesLTPro-Italic"/>
              </a:rPr>
              <a:t> J</a:t>
            </a:r>
            <a:r>
              <a:rPr lang="en-US" sz="1800" cap="none" dirty="0">
                <a:latin typeface="TimesLTPro-Italic"/>
                <a:ea typeface="Calibri" panose="020F0502020204030204" pitchFamily="34" charset="0"/>
                <a:cs typeface="TimesLTPro-Italic"/>
              </a:rPr>
              <a:t>ava</a:t>
            </a:r>
            <a:r>
              <a:rPr lang="en-US" sz="1800" i="1" dirty="0">
                <a:latin typeface="TimesLTPro-Italic"/>
                <a:ea typeface="Calibri" panose="020F0502020204030204" pitchFamily="34" charset="0"/>
                <a:cs typeface="TimesLTPro-Italic"/>
              </a:rPr>
              <a:t> </a:t>
            </a:r>
            <a:r>
              <a:rPr lang="en-US" sz="1800" dirty="0">
                <a:latin typeface="TimesLTPro-Italic"/>
                <a:ea typeface="Calibri" panose="020F0502020204030204" pitchFamily="34" charset="0"/>
                <a:cs typeface="TimesLTPro-Italic"/>
              </a:rPr>
              <a:t>R</a:t>
            </a:r>
            <a:r>
              <a:rPr lang="en-US" sz="1800" cap="none" dirty="0">
                <a:latin typeface="TimesLTPro-Italic"/>
                <a:ea typeface="Calibri" panose="020F0502020204030204" pitchFamily="34" charset="0"/>
                <a:cs typeface="TimesLTPro-Italic"/>
              </a:rPr>
              <a:t>untime </a:t>
            </a:r>
            <a:r>
              <a:rPr lang="ar-SA" sz="1800" dirty="0">
                <a:effectLst/>
                <a:latin typeface="B Nazanin" panose="00000400000000000000" pitchFamily="2" charset="-78"/>
                <a:ea typeface="Calibri" panose="020F0502020204030204" pitchFamily="34" charset="0"/>
                <a:cs typeface="B Nazanin" panose="00000400000000000000" pitchFamily="2" charset="-78"/>
              </a:rPr>
              <a:t>را دارند. به عنوان مثال،</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ac</a:t>
            </a:r>
            <a:r>
              <a:rPr lang="en-US" sz="1800" dirty="0">
                <a:effectLst/>
                <a:latin typeface="Times New Roman" panose="02020603050405020304" pitchFamily="18" charset="0"/>
                <a:ea typeface="Calibri" panose="020F0502020204030204" pitchFamily="34" charset="0"/>
                <a:cs typeface="B Nazanin" panose="00000400000000000000" pitchFamily="2" charset="-78"/>
              </a:rPr>
              <a:t> OS X</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 شرکت </a:t>
            </a:r>
            <a:r>
              <a:rPr lang="en-US" sz="1800" dirty="0">
                <a:effectLst/>
                <a:latin typeface="Times New Roman" panose="02020603050405020304" pitchFamily="18" charset="0"/>
                <a:ea typeface="Calibri" panose="020F0502020204030204" pitchFamily="34" charset="0"/>
                <a:cs typeface="B Nazanin" panose="00000400000000000000" pitchFamily="2" charset="-78"/>
              </a:rPr>
              <a:t>A</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pple</a:t>
            </a:r>
            <a:r>
              <a:rPr lang="ar-SA" sz="1800" dirty="0">
                <a:effectLst/>
                <a:latin typeface="Calibri" panose="020F0502020204030204" pitchFamily="34" charset="0"/>
                <a:ea typeface="Calibri" panose="020F0502020204030204" pitchFamily="34" charset="0"/>
                <a:cs typeface="B Nazanin" panose="00000400000000000000" pitchFamily="2" charset="-78"/>
              </a:rPr>
              <a:t> شامل یک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runtime</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است </a:t>
            </a:r>
            <a:r>
              <a:rPr lang="ar-SA" sz="1800" dirty="0">
                <a:effectLst/>
                <a:latin typeface="Calibri" panose="020F0502020204030204" pitchFamily="34" charset="0"/>
                <a:ea typeface="Calibri" panose="020F0502020204030204" pitchFamily="34" charset="0"/>
                <a:cs typeface="B Nazanin" panose="00000400000000000000" pitchFamily="2" charset="-78"/>
              </a:rPr>
              <a:t>و بسیاری از برنامه‌های </a:t>
            </a:r>
            <a:r>
              <a:rPr lang="en-US" sz="1800" dirty="0">
                <a:effectLst/>
                <a:latin typeface="TimesLTPro-Roman"/>
                <a:ea typeface="Calibri" panose="020F0502020204030204" pitchFamily="34" charset="0"/>
                <a:cs typeface="B Nazanin" panose="00000400000000000000" pitchFamily="2" charset="-78"/>
              </a:rPr>
              <a:t>W</a:t>
            </a:r>
            <a:r>
              <a:rPr lang="en-US" sz="1800" cap="none" dirty="0">
                <a:effectLst/>
                <a:latin typeface="TimesLTPro-Roman"/>
                <a:ea typeface="Calibri" panose="020F0502020204030204" pitchFamily="34" charset="0"/>
                <a:cs typeface="B Nazanin" panose="00000400000000000000" pitchFamily="2" charset="-78"/>
              </a:rPr>
              <a:t>indows</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a:t>
            </a:r>
            <a:r>
              <a:rPr lang="ar-SA" sz="1800" dirty="0">
                <a:effectLst/>
                <a:latin typeface="B Nazanin" panose="00000400000000000000" pitchFamily="2" charset="-78"/>
                <a:ea typeface="Calibri" panose="020F0502020204030204" pitchFamily="34" charset="0"/>
                <a:cs typeface="B Nazanin" panose="00000400000000000000" pitchFamily="2" charset="-78"/>
              </a:rPr>
              <a:t>یک </a:t>
            </a:r>
            <a:r>
              <a:rPr lang="en-US" sz="1800" dirty="0">
                <a:latin typeface="TimesLTPro-Italic"/>
                <a:ea typeface="Calibri" panose="020F0502020204030204" pitchFamily="34" charset="0"/>
                <a:cs typeface="TimesLTPro-Italic"/>
              </a:rPr>
              <a:t>J</a:t>
            </a:r>
            <a:r>
              <a:rPr lang="en-US" sz="1800" cap="none" dirty="0">
                <a:latin typeface="TimesLTPro-Italic"/>
                <a:ea typeface="Calibri" panose="020F0502020204030204" pitchFamily="34" charset="0"/>
                <a:cs typeface="TimesLTPro-Italic"/>
              </a:rPr>
              <a:t>ava</a:t>
            </a:r>
            <a:r>
              <a:rPr lang="en-US" sz="1800" i="1" dirty="0">
                <a:latin typeface="TimesLTPro-Italic"/>
                <a:ea typeface="Calibri" panose="020F0502020204030204" pitchFamily="34" charset="0"/>
                <a:cs typeface="TimesLTPro-Italic"/>
              </a:rPr>
              <a:t> </a:t>
            </a:r>
            <a:r>
              <a:rPr lang="en-US" sz="1800" dirty="0">
                <a:latin typeface="TimesLTPro-Italic"/>
                <a:ea typeface="Calibri" panose="020F0502020204030204" pitchFamily="34" charset="0"/>
                <a:cs typeface="TimesLTPro-Italic"/>
              </a:rPr>
              <a:t>R</a:t>
            </a:r>
            <a:r>
              <a:rPr lang="en-US" sz="1800" cap="none" dirty="0">
                <a:latin typeface="TimesLTPro-Italic"/>
                <a:ea typeface="Calibri" panose="020F0502020204030204" pitchFamily="34" charset="0"/>
                <a:cs typeface="TimesLTPro-Italic"/>
              </a:rPr>
              <a:t>untime </a:t>
            </a:r>
            <a:r>
              <a:rPr lang="fa-IR" sz="1800" cap="none" dirty="0">
                <a:latin typeface="TimesLTPro-Italic"/>
                <a:ea typeface="Calibri" panose="020F0502020204030204" pitchFamily="34" charset="0"/>
                <a:cs typeface="TimesLTPro-Italic"/>
              </a:rPr>
              <a:t> </a:t>
            </a:r>
            <a:r>
              <a:rPr lang="ar-SA" sz="1800" dirty="0">
                <a:effectLst/>
                <a:latin typeface="B Nazanin" panose="00000400000000000000" pitchFamily="2" charset="-78"/>
                <a:ea typeface="Calibri" panose="020F0502020204030204" pitchFamily="34" charset="0"/>
                <a:cs typeface="B Nazanin" panose="00000400000000000000" pitchFamily="2" charset="-78"/>
              </a:rPr>
              <a:t>را نصب می‌کنند.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r>
              <a:rPr lang="en-US" sz="1800" dirty="0">
                <a:latin typeface="Times New Roman" panose="02020603050405020304" pitchFamily="18" charset="0"/>
                <a:ea typeface="Calibri" panose="020F0502020204030204" pitchFamily="34" charset="0"/>
                <a:cs typeface="B Nazanin" panose="00000400000000000000" pitchFamily="2" charset="-78"/>
              </a:rPr>
              <a:t>JRE</a:t>
            </a:r>
            <a:r>
              <a:rPr lang="fa-IR" sz="1800" dirty="0">
                <a:latin typeface="Times New Roman" panose="02020603050405020304" pitchFamily="18" charset="0"/>
                <a:ea typeface="Calibri" panose="020F0502020204030204" pitchFamily="34" charset="0"/>
                <a:cs typeface="B Nazanin" panose="00000400000000000000" pitchFamily="2" charset="-78"/>
              </a:rPr>
              <a:t> شامل </a:t>
            </a:r>
            <a:r>
              <a:rPr lang="en-US" sz="1800" dirty="0">
                <a:latin typeface="Times New Roman" panose="02020603050405020304" pitchFamily="18" charset="0"/>
                <a:ea typeface="Calibri" panose="020F0502020204030204" pitchFamily="34" charset="0"/>
                <a:cs typeface="B Nazanin" panose="00000400000000000000" pitchFamily="2" charset="-78"/>
              </a:rPr>
              <a:t>JVM </a:t>
            </a:r>
            <a:r>
              <a:rPr lang="fa-IR" sz="1800" dirty="0">
                <a:latin typeface="Times New Roman" panose="02020603050405020304" pitchFamily="18" charset="0"/>
                <a:ea typeface="Calibri" panose="020F0502020204030204" pitchFamily="34" charset="0"/>
                <a:cs typeface="B Nazanin" panose="00000400000000000000" pitchFamily="2" charset="-78"/>
              </a:rPr>
              <a:t> و کتابخانه استاندارد جاوا است. </a:t>
            </a:r>
            <a:r>
              <a:rPr lang="en-US" sz="1800" dirty="0">
                <a:latin typeface="Times New Roman" panose="02020603050405020304" pitchFamily="18" charset="0"/>
                <a:ea typeface="Calibri" panose="020F0502020204030204" pitchFamily="34" charset="0"/>
                <a:cs typeface="B Nazanin" panose="00000400000000000000" pitchFamily="2" charset="-78"/>
              </a:rPr>
              <a:t>JRE </a:t>
            </a:r>
            <a:r>
              <a:rPr lang="fa-IR" sz="1800" dirty="0">
                <a:latin typeface="Times New Roman" panose="02020603050405020304" pitchFamily="18" charset="0"/>
                <a:ea typeface="Calibri" panose="020F0502020204030204" pitchFamily="34" charset="0"/>
                <a:cs typeface="B Nazanin" panose="00000400000000000000" pitchFamily="2" charset="-78"/>
              </a:rPr>
              <a:t> حداقل شرایط لازم برای اجرای یک برنامه جاوا را فراهم می‌کند.</a:t>
            </a:r>
          </a:p>
          <a:p>
            <a:endParaRPr lang="en-US" dirty="0"/>
          </a:p>
        </p:txBody>
      </p:sp>
      <p:sp>
        <p:nvSpPr>
          <p:cNvPr id="4" name="Slide Number Placeholder 3">
            <a:extLst>
              <a:ext uri="{FF2B5EF4-FFF2-40B4-BE49-F238E27FC236}">
                <a16:creationId xmlns:a16="http://schemas.microsoft.com/office/drawing/2014/main" id="{43328BA5-EC5C-F50B-A4AC-881C76899C8E}"/>
              </a:ext>
            </a:extLst>
          </p:cNvPr>
          <p:cNvSpPr>
            <a:spLocks noGrp="1"/>
          </p:cNvSpPr>
          <p:nvPr>
            <p:ph type="sldNum" sz="quarter" idx="12"/>
          </p:nvPr>
        </p:nvSpPr>
        <p:spPr/>
        <p:txBody>
          <a:bodyPr/>
          <a:lstStyle/>
          <a:p>
            <a:fld id="{21C7DF5F-4BF1-494D-A836-53F226D76E52}" type="slidenum">
              <a:rPr lang="en-US" smtClean="0"/>
              <a:t>12</a:t>
            </a:fld>
            <a:endParaRPr lang="en-US" dirty="0"/>
          </a:p>
        </p:txBody>
      </p:sp>
      <p:sp>
        <p:nvSpPr>
          <p:cNvPr id="7" name="Title 1">
            <a:extLst>
              <a:ext uri="{FF2B5EF4-FFF2-40B4-BE49-F238E27FC236}">
                <a16:creationId xmlns:a16="http://schemas.microsoft.com/office/drawing/2014/main" id="{0F2EE1B5-77EF-A388-7A81-71F67A09AB94}"/>
              </a:ext>
            </a:extLst>
          </p:cNvPr>
          <p:cNvSpPr>
            <a:spLocks noGrp="1"/>
          </p:cNvSpPr>
          <p:nvPr>
            <p:ph type="title"/>
          </p:nvPr>
        </p:nvSpPr>
        <p:spPr>
          <a:xfrm>
            <a:off x="1758424" y="180226"/>
            <a:ext cx="8911687" cy="1280890"/>
          </a:xfrm>
        </p:spPr>
        <p:txBody>
          <a:bodyPr/>
          <a:lstStyle/>
          <a:p>
            <a:pPr algn="ctr" rtl="1"/>
            <a:r>
              <a:rPr lang="en-US" b="1" dirty="0">
                <a:solidFill>
                  <a:srgbClr val="0070C0"/>
                </a:solidFill>
                <a:latin typeface="Times New Roman" panose="02020603050405020304" pitchFamily="18" charset="0"/>
                <a:ea typeface="Calibri" panose="020F0502020204030204" pitchFamily="34" charset="0"/>
                <a:cs typeface="2  Titr" panose="00000700000000000000" pitchFamily="2" charset="-78"/>
              </a:rPr>
              <a:t>JRE</a:t>
            </a:r>
            <a:endParaRPr lang="en-US" b="1" dirty="0">
              <a:solidFill>
                <a:srgbClr val="0070C0"/>
              </a:solidFill>
              <a:cs typeface="2  Titr" panose="00000700000000000000" pitchFamily="2" charset="-78"/>
            </a:endParaRPr>
          </a:p>
        </p:txBody>
      </p:sp>
    </p:spTree>
    <p:extLst>
      <p:ext uri="{BB962C8B-B14F-4D97-AF65-F5344CB8AC3E}">
        <p14:creationId xmlns:p14="http://schemas.microsoft.com/office/powerpoint/2010/main" val="311351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E82C64-8C5F-2C24-825D-75783B418D96}"/>
              </a:ext>
            </a:extLst>
          </p:cNvPr>
          <p:cNvSpPr>
            <a:spLocks noGrp="1"/>
          </p:cNvSpPr>
          <p:nvPr>
            <p:ph idx="1"/>
          </p:nvPr>
        </p:nvSpPr>
        <p:spPr>
          <a:xfrm>
            <a:off x="381739" y="923636"/>
            <a:ext cx="11486987" cy="5253327"/>
          </a:xfrm>
        </p:spPr>
        <p:txBody>
          <a:bodyPr>
            <a:normAutofit/>
          </a:bodyPr>
          <a:lstStyle/>
          <a:p>
            <a:pPr marL="0" indent="0" algn="just">
              <a:lnSpc>
                <a:spcPct val="107000"/>
              </a:lnSpc>
              <a:spcAft>
                <a:spcPts val="800"/>
              </a:spcAft>
              <a:buNone/>
            </a:pPr>
            <a:endParaRPr lang="en-US" sz="1800" dirty="0">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07000"/>
              </a:lnSpc>
              <a:spcAft>
                <a:spcPts val="800"/>
              </a:spcAft>
            </a:pPr>
            <a:r>
              <a:rPr lang="en-US" sz="1800" dirty="0">
                <a:effectLst/>
                <a:latin typeface="Times New Roman" panose="02020603050405020304" pitchFamily="18" charset="0"/>
                <a:ea typeface="Calibri" panose="020F0502020204030204" pitchFamily="34" charset="0"/>
                <a:cs typeface="B Nazanin" panose="00000400000000000000" pitchFamily="2" charset="-78"/>
              </a:rPr>
              <a:t>JDK</a:t>
            </a:r>
            <a:r>
              <a:rPr lang="fa-IR" sz="1800" dirty="0">
                <a:effectLst/>
                <a:latin typeface="Calibri" panose="020F0502020204030204" pitchFamily="34" charset="0"/>
                <a:ea typeface="Calibri" panose="020F0502020204030204" pitchFamily="34" charset="0"/>
                <a:cs typeface="B Nazanin" panose="00000400000000000000" pitchFamily="2" charset="-78"/>
              </a:rPr>
              <a:t> یک محیط توسعه‌ی نرم‌افزاریست که برای توسعه‌ی برنامه‌های کاربردی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و برنامکها استفاده می‌شود. این نرم‌افزار وابسته به بسترکاریست، یعنی برای هر سیستم‌عامل نصب‌کننده‌های خاص خود را دارد.</a:t>
            </a:r>
          </a:p>
          <a:p>
            <a:pPr marL="0" indent="0" algn="just" rtl="1">
              <a:lnSpc>
                <a:spcPct val="107000"/>
              </a:lnSpc>
              <a:spcAft>
                <a:spcPts val="800"/>
              </a:spcAft>
              <a:buNone/>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JDK</a:t>
            </a:r>
            <a:r>
              <a:rPr lang="fa-IR" sz="1800" dirty="0">
                <a:effectLst/>
                <a:latin typeface="Calibri" panose="020F0502020204030204" pitchFamily="34" charset="0"/>
                <a:ea typeface="Calibri" panose="020F0502020204030204" pitchFamily="34" charset="0"/>
                <a:cs typeface="B Nazanin" panose="00000400000000000000" pitchFamily="2" charset="-78"/>
              </a:rPr>
              <a:t> شامل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JRE</a:t>
            </a:r>
            <a:r>
              <a:rPr lang="fa-IR" sz="1800" dirty="0">
                <a:effectLst/>
                <a:latin typeface="Calibri" panose="020F0502020204030204" pitchFamily="34" charset="0"/>
                <a:ea typeface="Calibri" panose="020F0502020204030204" pitchFamily="34" charset="0"/>
                <a:cs typeface="B Nazanin" panose="00000400000000000000" pitchFamily="2" charset="-78"/>
              </a:rPr>
              <a:t> و سایر ابزار توسعه از قبیل مفسر، </a:t>
            </a:r>
            <a:r>
              <a:rPr lang="fa-IR" sz="1800" dirty="0">
                <a:latin typeface="Times New Roman" panose="02020603050405020304" pitchFamily="18" charset="0"/>
                <a:ea typeface="Calibri" panose="020F0502020204030204" pitchFamily="34" charset="0"/>
                <a:cs typeface="B Nazanin" panose="00000400000000000000" pitchFamily="2" charset="-78"/>
              </a:rPr>
              <a:t>کامپایلر </a:t>
            </a:r>
            <a:r>
              <a:rPr lang="en-US" sz="1800" cap="none" dirty="0">
                <a:latin typeface="Times New Roman" panose="02020603050405020304" pitchFamily="18" charset="0"/>
                <a:ea typeface="Calibri" panose="020F0502020204030204" pitchFamily="34" charset="0"/>
                <a:cs typeface="B Nazanin" panose="00000400000000000000" pitchFamily="2" charset="-78"/>
              </a:rPr>
              <a:t>(</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javac</a:t>
            </a:r>
            <a:r>
              <a:rPr lang="en-US" sz="1800" cap="none" dirty="0">
                <a:latin typeface="Times New Roman" panose="02020603050405020304" pitchFamily="18" charset="0"/>
                <a:ea typeface="Calibri" panose="020F0502020204030204" pitchFamily="34" charset="0"/>
                <a:cs typeface="B Nazanin" panose="00000400000000000000" pitchFamily="2" charset="-78"/>
              </a:rPr>
              <a:t>)</a:t>
            </a:r>
            <a:r>
              <a:rPr lang="en-US" sz="1800" dirty="0">
                <a:latin typeface="Times New Roman" panose="02020603050405020304" pitchFamily="18" charset="0"/>
                <a:ea typeface="Calibri" panose="020F0502020204030204" pitchFamily="34" charset="0"/>
                <a:cs typeface="B Nazanin" panose="00000400000000000000" pitchFamily="2" charset="-78"/>
              </a:rPr>
              <a:t>، </a:t>
            </a:r>
            <a:r>
              <a:rPr lang="fa-IR" sz="1800" dirty="0">
                <a:latin typeface="Times New Roman" panose="02020603050405020304" pitchFamily="18" charset="0"/>
                <a:ea typeface="Calibri" panose="020F0502020204030204" pitchFamily="34" charset="0"/>
                <a:cs typeface="B Nazanin" panose="00000400000000000000" pitchFamily="2" charset="-78"/>
              </a:rPr>
              <a:t>اشکال زدا و غیره </a:t>
            </a:r>
            <a:r>
              <a:rPr lang="fa-IR" sz="1800" dirty="0">
                <a:effectLst/>
                <a:latin typeface="Calibri" panose="020F0502020204030204" pitchFamily="34" charset="0"/>
                <a:ea typeface="Calibri" panose="020F0502020204030204" pitchFamily="34" charset="0"/>
                <a:cs typeface="B Nazanin" panose="00000400000000000000" pitchFamily="2" charset="-78"/>
              </a:rPr>
              <a:t>است. جهت برنامه‌نویسی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ابتدا باید کامپایلر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JDK</a:t>
            </a:r>
            <a:r>
              <a:rPr lang="fa-IR" sz="1800" dirty="0">
                <a:effectLst/>
                <a:latin typeface="Times New Roman" panose="02020603050405020304" pitchFamily="18" charset="0"/>
                <a:ea typeface="Calibri" panose="020F0502020204030204" pitchFamily="34" charset="0"/>
                <a:cs typeface="B Nazanin" panose="00000400000000000000" pitchFamily="2" charset="-78"/>
              </a:rPr>
              <a:t>ی</a:t>
            </a:r>
            <a:r>
              <a:rPr lang="fa-IR" sz="1800" dirty="0">
                <a:effectLst/>
                <a:latin typeface="Calibri" panose="020F0502020204030204" pitchFamily="34" charset="0"/>
                <a:ea typeface="Calibri" panose="020F0502020204030204" pitchFamily="34" charset="0"/>
                <a:cs typeface="B Nazanin" panose="00000400000000000000" pitchFamily="2" charset="-78"/>
              </a:rPr>
              <a:t> متناسب با سیستم عامل خود را از طریق آدرس زیر دانلود و نصب نمایید: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indent="0" algn="ctr" rtl="1">
              <a:lnSpc>
                <a:spcPct val="107000"/>
              </a:lnSpc>
              <a:spcAft>
                <a:spcPts val="800"/>
              </a:spcAft>
              <a:buNone/>
            </a:pPr>
            <a:r>
              <a:rPr lang="en-US" sz="1800" u="sng" cap="none"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2"/>
              </a:rPr>
              <a:t>https://www.oracle.com/java/technologies/javase-downloads.html</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93CCD0D-ECDE-401F-FBA4-98F02F5A3598}"/>
              </a:ext>
            </a:extLst>
          </p:cNvPr>
          <p:cNvSpPr>
            <a:spLocks noGrp="1"/>
          </p:cNvSpPr>
          <p:nvPr>
            <p:ph type="sldNum" sz="quarter" idx="12"/>
          </p:nvPr>
        </p:nvSpPr>
        <p:spPr/>
        <p:txBody>
          <a:bodyPr/>
          <a:lstStyle/>
          <a:p>
            <a:fld id="{21C7DF5F-4BF1-494D-A836-53F226D76E52}" type="slidenum">
              <a:rPr lang="en-US" smtClean="0"/>
              <a:t>13</a:t>
            </a:fld>
            <a:endParaRPr lang="en-US"/>
          </a:p>
        </p:txBody>
      </p:sp>
      <p:sp>
        <p:nvSpPr>
          <p:cNvPr id="7" name="Title 1">
            <a:extLst>
              <a:ext uri="{FF2B5EF4-FFF2-40B4-BE49-F238E27FC236}">
                <a16:creationId xmlns:a16="http://schemas.microsoft.com/office/drawing/2014/main" id="{238E7FA2-C572-5056-36A6-D2F8ECC49350}"/>
              </a:ext>
            </a:extLst>
          </p:cNvPr>
          <p:cNvSpPr>
            <a:spLocks noGrp="1"/>
          </p:cNvSpPr>
          <p:nvPr>
            <p:ph type="title"/>
          </p:nvPr>
        </p:nvSpPr>
        <p:spPr>
          <a:xfrm>
            <a:off x="5273289" y="112904"/>
            <a:ext cx="1188962" cy="1280890"/>
          </a:xfrm>
        </p:spPr>
        <p:txBody>
          <a:bodyPr/>
          <a:lstStyle/>
          <a:p>
            <a:pPr algn="ctr" rtl="1"/>
            <a:r>
              <a:rPr lang="en-US" b="1" dirty="0">
                <a:solidFill>
                  <a:srgbClr val="0070C0"/>
                </a:solidFill>
                <a:latin typeface="Times New Roman" panose="02020603050405020304" pitchFamily="18" charset="0"/>
                <a:ea typeface="Calibri" panose="020F0502020204030204" pitchFamily="34" charset="0"/>
                <a:cs typeface="2  Titr" panose="00000700000000000000" pitchFamily="2" charset="-78"/>
              </a:rPr>
              <a:t>JDK</a:t>
            </a:r>
            <a:endParaRPr lang="en-US" b="1" dirty="0">
              <a:solidFill>
                <a:srgbClr val="0070C0"/>
              </a:solidFill>
              <a:cs typeface="2  Titr" panose="00000700000000000000" pitchFamily="2" charset="-78"/>
            </a:endParaRPr>
          </a:p>
        </p:txBody>
      </p:sp>
    </p:spTree>
    <p:extLst>
      <p:ext uri="{BB962C8B-B14F-4D97-AF65-F5344CB8AC3E}">
        <p14:creationId xmlns:p14="http://schemas.microsoft.com/office/powerpoint/2010/main" val="107882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E82C64-8C5F-2C24-825D-75783B418D96}"/>
              </a:ext>
            </a:extLst>
          </p:cNvPr>
          <p:cNvSpPr>
            <a:spLocks noGrp="1"/>
          </p:cNvSpPr>
          <p:nvPr>
            <p:ph idx="1"/>
          </p:nvPr>
        </p:nvSpPr>
        <p:spPr>
          <a:xfrm>
            <a:off x="381739" y="923636"/>
            <a:ext cx="11486987" cy="5253327"/>
          </a:xfrm>
        </p:spPr>
        <p:txBody>
          <a:bodyPr>
            <a:normAutofit/>
          </a:bodyPr>
          <a:lstStyle/>
          <a:p>
            <a:pPr marL="0" indent="0" algn="just">
              <a:lnSpc>
                <a:spcPct val="107000"/>
              </a:lnSpc>
              <a:spcAft>
                <a:spcPts val="800"/>
              </a:spcAft>
              <a:buNone/>
            </a:pPr>
            <a:endParaRPr lang="en-US" sz="1800" dirty="0">
              <a:latin typeface="Times New Roman" panose="02020603050405020304" pitchFamily="18"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endParaRPr lang="en-US" dirty="0"/>
          </a:p>
        </p:txBody>
      </p:sp>
      <p:sp>
        <p:nvSpPr>
          <p:cNvPr id="4" name="Slide Number Placeholder 3">
            <a:extLst>
              <a:ext uri="{FF2B5EF4-FFF2-40B4-BE49-F238E27FC236}">
                <a16:creationId xmlns:a16="http://schemas.microsoft.com/office/drawing/2014/main" id="{793CCD0D-ECDE-401F-FBA4-98F02F5A3598}"/>
              </a:ext>
            </a:extLst>
          </p:cNvPr>
          <p:cNvSpPr>
            <a:spLocks noGrp="1"/>
          </p:cNvSpPr>
          <p:nvPr>
            <p:ph type="sldNum" sz="quarter" idx="12"/>
          </p:nvPr>
        </p:nvSpPr>
        <p:spPr/>
        <p:txBody>
          <a:bodyPr/>
          <a:lstStyle/>
          <a:p>
            <a:fld id="{21C7DF5F-4BF1-494D-A836-53F226D76E52}" type="slidenum">
              <a:rPr lang="en-US" smtClean="0"/>
              <a:t>14</a:t>
            </a:fld>
            <a:endParaRPr lang="en-US"/>
          </a:p>
        </p:txBody>
      </p:sp>
      <p:sp>
        <p:nvSpPr>
          <p:cNvPr id="7" name="Title 1">
            <a:extLst>
              <a:ext uri="{FF2B5EF4-FFF2-40B4-BE49-F238E27FC236}">
                <a16:creationId xmlns:a16="http://schemas.microsoft.com/office/drawing/2014/main" id="{238E7FA2-C572-5056-36A6-D2F8ECC49350}"/>
              </a:ext>
            </a:extLst>
          </p:cNvPr>
          <p:cNvSpPr>
            <a:spLocks noGrp="1"/>
          </p:cNvSpPr>
          <p:nvPr>
            <p:ph type="title"/>
          </p:nvPr>
        </p:nvSpPr>
        <p:spPr>
          <a:xfrm>
            <a:off x="3435927" y="112904"/>
            <a:ext cx="6188364" cy="1280890"/>
          </a:xfrm>
        </p:spPr>
        <p:txBody>
          <a:bodyPr/>
          <a:lstStyle/>
          <a:p>
            <a:pPr algn="ctr" rtl="1"/>
            <a:r>
              <a:rPr lang="fa-IR" b="1" dirty="0">
                <a:solidFill>
                  <a:srgbClr val="0070C0"/>
                </a:solidFill>
                <a:latin typeface="Times New Roman" panose="02020603050405020304" pitchFamily="18" charset="0"/>
                <a:ea typeface="Calibri" panose="020F0502020204030204" pitchFamily="34" charset="0"/>
                <a:cs typeface="2  Titr" panose="00000700000000000000" pitchFamily="2" charset="-78"/>
              </a:rPr>
              <a:t>رابطه بین </a:t>
            </a:r>
            <a:r>
              <a:rPr lang="en-US" b="1" dirty="0">
                <a:solidFill>
                  <a:srgbClr val="0070C0"/>
                </a:solidFill>
                <a:latin typeface="Times New Roman" panose="02020603050405020304" pitchFamily="18" charset="0"/>
                <a:ea typeface="Calibri" panose="020F0502020204030204" pitchFamily="34" charset="0"/>
                <a:cs typeface="2  Titr" panose="00000700000000000000" pitchFamily="2" charset="-78"/>
              </a:rPr>
              <a:t>JVM</a:t>
            </a:r>
            <a:r>
              <a:rPr lang="fa-IR" b="1" dirty="0">
                <a:solidFill>
                  <a:srgbClr val="0070C0"/>
                </a:solidFill>
                <a:latin typeface="Times New Roman" panose="02020603050405020304" pitchFamily="18" charset="0"/>
                <a:ea typeface="Calibri" panose="020F0502020204030204" pitchFamily="34" charset="0"/>
                <a:cs typeface="2  Titr" panose="00000700000000000000" pitchFamily="2" charset="-78"/>
              </a:rPr>
              <a:t>، </a:t>
            </a:r>
            <a:r>
              <a:rPr lang="en-US" b="1" dirty="0">
                <a:solidFill>
                  <a:srgbClr val="0070C0"/>
                </a:solidFill>
                <a:latin typeface="Times New Roman" panose="02020603050405020304" pitchFamily="18" charset="0"/>
                <a:ea typeface="Calibri" panose="020F0502020204030204" pitchFamily="34" charset="0"/>
                <a:cs typeface="2  Titr" panose="00000700000000000000" pitchFamily="2" charset="-78"/>
              </a:rPr>
              <a:t>JRE</a:t>
            </a:r>
            <a:r>
              <a:rPr lang="fa-IR" b="1" dirty="0">
                <a:solidFill>
                  <a:srgbClr val="0070C0"/>
                </a:solidFill>
                <a:latin typeface="Times New Roman" panose="02020603050405020304" pitchFamily="18" charset="0"/>
                <a:ea typeface="Calibri" panose="020F0502020204030204" pitchFamily="34" charset="0"/>
                <a:cs typeface="2  Titr" panose="00000700000000000000" pitchFamily="2" charset="-78"/>
              </a:rPr>
              <a:t> و </a:t>
            </a:r>
            <a:r>
              <a:rPr lang="en-US" b="1" dirty="0">
                <a:solidFill>
                  <a:srgbClr val="0070C0"/>
                </a:solidFill>
                <a:latin typeface="Times New Roman" panose="02020603050405020304" pitchFamily="18" charset="0"/>
                <a:ea typeface="Calibri" panose="020F0502020204030204" pitchFamily="34" charset="0"/>
                <a:cs typeface="2  Titr" panose="00000700000000000000" pitchFamily="2" charset="-78"/>
              </a:rPr>
              <a:t>JDK</a:t>
            </a:r>
            <a:r>
              <a:rPr lang="fa-IR" b="1" dirty="0">
                <a:solidFill>
                  <a:srgbClr val="0070C0"/>
                </a:solidFill>
                <a:latin typeface="Times New Roman" panose="02020603050405020304" pitchFamily="18" charset="0"/>
                <a:ea typeface="Calibri" panose="020F0502020204030204" pitchFamily="34" charset="0"/>
                <a:cs typeface="2  Titr" panose="00000700000000000000" pitchFamily="2" charset="-78"/>
              </a:rPr>
              <a:t> </a:t>
            </a:r>
            <a:endParaRPr lang="en-US" b="1" dirty="0">
              <a:solidFill>
                <a:srgbClr val="0070C0"/>
              </a:solidFill>
              <a:cs typeface="2  Titr" panose="00000700000000000000" pitchFamily="2" charset="-78"/>
            </a:endParaRPr>
          </a:p>
        </p:txBody>
      </p:sp>
      <p:pic>
        <p:nvPicPr>
          <p:cNvPr id="5" name="Picture 4">
            <a:extLst>
              <a:ext uri="{FF2B5EF4-FFF2-40B4-BE49-F238E27FC236}">
                <a16:creationId xmlns:a16="http://schemas.microsoft.com/office/drawing/2014/main" id="{BE8E5994-50C6-273B-E242-907AC46AFD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12654" y="1088848"/>
            <a:ext cx="5578764" cy="5656246"/>
          </a:xfrm>
          <a:prstGeom prst="rect">
            <a:avLst/>
          </a:prstGeom>
        </p:spPr>
      </p:pic>
    </p:spTree>
    <p:extLst>
      <p:ext uri="{BB962C8B-B14F-4D97-AF65-F5344CB8AC3E}">
        <p14:creationId xmlns:p14="http://schemas.microsoft.com/office/powerpoint/2010/main" val="2503179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533DF-16AF-1746-F97C-0F7FBEA56298}"/>
              </a:ext>
            </a:extLst>
          </p:cNvPr>
          <p:cNvSpPr>
            <a:spLocks noGrp="1"/>
          </p:cNvSpPr>
          <p:nvPr>
            <p:ph idx="1"/>
          </p:nvPr>
        </p:nvSpPr>
        <p:spPr>
          <a:xfrm>
            <a:off x="838200" y="1825625"/>
            <a:ext cx="10515600" cy="4895850"/>
          </a:xfrm>
        </p:spPr>
        <p:txBody>
          <a:bodyPr/>
          <a:lstStyle/>
          <a:p>
            <a:pPr algn="r" rtl="1">
              <a:lnSpc>
                <a:spcPct val="107000"/>
              </a:lnSpc>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سپس در صورتی که بخواهید برای نوشتن برنامه‌های خود از یک محیط توسعه‌ی یکپارچه </a:t>
            </a:r>
            <a:r>
              <a:rPr lang="en-US" sz="1800" dirty="0">
                <a:effectLst/>
                <a:latin typeface="Times New Roman" panose="02020603050405020304" pitchFamily="18" charset="0"/>
                <a:ea typeface="Calibri" panose="020F0502020204030204" pitchFamily="34" charset="0"/>
                <a:cs typeface="Arial" panose="020B0604020202020204" pitchFamily="34" charset="0"/>
              </a:rPr>
              <a:t>(IDE)</a:t>
            </a:r>
            <a:r>
              <a:rPr lang="fa-IR" sz="1800" dirty="0">
                <a:effectLst/>
                <a:latin typeface="Calibri" panose="020F0502020204030204" pitchFamily="34" charset="0"/>
                <a:ea typeface="Calibri" panose="020F0502020204030204" pitchFamily="34" charset="0"/>
                <a:cs typeface="B Nazanin" panose="00000400000000000000" pitchFamily="2" charset="-78"/>
              </a:rPr>
              <a:t> استفاده کنید گزینه‌های متعددی وجود دارند، از قبیل:</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buFont typeface="Symbol" panose="05050102010706020507" pitchFamily="18" charset="2"/>
              <a:buChar char=""/>
            </a:pPr>
            <a:r>
              <a:rPr lang="en-US" sz="1800" dirty="0">
                <a:effectLst/>
                <a:latin typeface="TimesLTPro-Roman"/>
                <a:ea typeface="Calibri" panose="020F0502020204030204" pitchFamily="34" charset="0"/>
                <a:cs typeface="TimesLTPro-Roman"/>
              </a:rPr>
              <a:t>E</a:t>
            </a:r>
            <a:r>
              <a:rPr lang="en-US" sz="1800" cap="none" dirty="0">
                <a:effectLst/>
                <a:latin typeface="TimesLTPro-Roman"/>
                <a:ea typeface="Calibri" panose="020F0502020204030204" pitchFamily="34" charset="0"/>
                <a:cs typeface="TimesLTPro-Roman"/>
              </a:rPr>
              <a:t>clipse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buFont typeface="Symbol" panose="05050102010706020507" pitchFamily="18" charset="2"/>
              <a:buChar char=""/>
            </a:pPr>
            <a:r>
              <a:rPr lang="en-US" sz="1800" dirty="0" err="1">
                <a:effectLst/>
                <a:latin typeface="TimesLTPro-Roman"/>
                <a:ea typeface="Calibri" panose="020F0502020204030204" pitchFamily="34" charset="0"/>
                <a:cs typeface="TimesLTPro-Roman"/>
              </a:rPr>
              <a:t>I</a:t>
            </a:r>
            <a:r>
              <a:rPr lang="en-US" sz="1800" cap="none" dirty="0" err="1">
                <a:effectLst/>
                <a:latin typeface="TimesLTPro-Roman"/>
                <a:ea typeface="Calibri" panose="020F0502020204030204" pitchFamily="34" charset="0"/>
                <a:cs typeface="TimesLTPro-Roman"/>
              </a:rPr>
              <a:t>ntellij</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IDEA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buFont typeface="Symbol" panose="05050102010706020507" pitchFamily="18" charset="2"/>
              <a:buChar char=""/>
            </a:pPr>
            <a:r>
              <a:rPr lang="en-US" sz="1800" dirty="0" err="1">
                <a:effectLst/>
                <a:latin typeface="TimesLTPro-Roman"/>
                <a:ea typeface="Calibri" panose="020F0502020204030204" pitchFamily="34" charset="0"/>
                <a:cs typeface="TimesLTPro-Roman"/>
              </a:rPr>
              <a:t>N</a:t>
            </a:r>
            <a:r>
              <a:rPr lang="en-US" sz="1800" cap="none" dirty="0" err="1">
                <a:effectLst/>
                <a:latin typeface="TimesLTPro-Roman"/>
                <a:ea typeface="Calibri" panose="020F0502020204030204" pitchFamily="34" charset="0"/>
                <a:cs typeface="TimesLTPro-Roman"/>
              </a:rPr>
              <a:t>etbeans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buFont typeface="Symbol" panose="05050102010706020507" pitchFamily="18" charset="2"/>
              <a:buChar char=""/>
            </a:pPr>
            <a:r>
              <a:rPr lang="en-US" sz="1800" dirty="0" err="1">
                <a:effectLst/>
                <a:latin typeface="TimesLTPro-Roman"/>
                <a:ea typeface="Calibri" panose="020F0502020204030204" pitchFamily="34" charset="0"/>
                <a:cs typeface="TimesLTPro-Roman"/>
              </a:rPr>
              <a:t>jGRASP</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buFont typeface="Symbol" panose="05050102010706020507" pitchFamily="18" charset="2"/>
              <a:buChar char=""/>
            </a:pPr>
            <a:r>
              <a:rPr lang="en-US" sz="1800" dirty="0" err="1">
                <a:effectLst/>
                <a:latin typeface="TimesLTPro-Roman"/>
                <a:ea typeface="Calibri" panose="020F0502020204030204" pitchFamily="34" charset="0"/>
                <a:cs typeface="TimesLTPro-Roman"/>
              </a:rPr>
              <a:t>D</a:t>
            </a:r>
            <a:r>
              <a:rPr lang="en-US" sz="1800" cap="none" dirty="0" err="1">
                <a:effectLst/>
                <a:latin typeface="TimesLTPro-Roman"/>
                <a:ea typeface="Calibri" panose="020F0502020204030204" pitchFamily="34" charset="0"/>
                <a:cs typeface="TimesLTPro-Roman"/>
              </a:rPr>
              <a:t>rjava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buFont typeface="Symbol" panose="05050102010706020507" pitchFamily="18" charset="2"/>
              <a:buChar char=""/>
            </a:pPr>
            <a:r>
              <a:rPr lang="en-US" sz="1800" dirty="0" err="1">
                <a:effectLst/>
                <a:latin typeface="TimesLTPro-Roman"/>
                <a:ea typeface="Calibri" panose="020F0502020204030204" pitchFamily="34" charset="0"/>
                <a:cs typeface="TimesLTPro-Roman"/>
              </a:rPr>
              <a:t>B</a:t>
            </a:r>
            <a:r>
              <a:rPr lang="en-US" sz="1800" cap="none" dirty="0" err="1">
                <a:effectLst/>
                <a:latin typeface="TimesLTPro-Roman"/>
                <a:ea typeface="Calibri" panose="020F0502020204030204" pitchFamily="34" charset="0"/>
                <a:cs typeface="TimesLTPro-Roman"/>
              </a:rPr>
              <a:t>luej</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Symbol" panose="05050102010706020507" pitchFamily="18" charset="2"/>
              <a:buChar char=""/>
            </a:pPr>
            <a:r>
              <a:rPr lang="en-US" sz="1800" dirty="0" err="1">
                <a:effectLst/>
                <a:latin typeface="TimesLTPro-Roman"/>
                <a:ea typeface="Calibri" panose="020F0502020204030204" pitchFamily="34" charset="0"/>
                <a:cs typeface="TimesLTPro-Roman"/>
              </a:rPr>
              <a:t>T</a:t>
            </a:r>
            <a:r>
              <a:rPr lang="en-US" sz="1800" cap="none" dirty="0" err="1">
                <a:effectLst/>
                <a:latin typeface="TimesLTPro-Roman"/>
                <a:ea typeface="Calibri" panose="020F0502020204030204" pitchFamily="34" charset="0"/>
                <a:cs typeface="TimesLTPro-Roman"/>
              </a:rPr>
              <a:t>extpad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sz="1800" dirty="0">
                <a:cs typeface="B Nazanin" panose="00000400000000000000" pitchFamily="2" charset="-78"/>
              </a:rPr>
              <a:t>اگرچه ...</a:t>
            </a:r>
            <a:endParaRPr lang="en-US" sz="18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F62AB3ED-CDCD-A1EF-6E6E-59D175F737A5}"/>
              </a:ext>
            </a:extLst>
          </p:cNvPr>
          <p:cNvSpPr>
            <a:spLocks noGrp="1"/>
          </p:cNvSpPr>
          <p:nvPr>
            <p:ph type="sldNum" sz="quarter" idx="12"/>
          </p:nvPr>
        </p:nvSpPr>
        <p:spPr/>
        <p:txBody>
          <a:bodyPr/>
          <a:lstStyle/>
          <a:p>
            <a:fld id="{21C7DF5F-4BF1-494D-A836-53F226D76E52}" type="slidenum">
              <a:rPr lang="en-US" smtClean="0"/>
              <a:t>15</a:t>
            </a:fld>
            <a:endParaRPr lang="en-US"/>
          </a:p>
        </p:txBody>
      </p:sp>
      <p:sp>
        <p:nvSpPr>
          <p:cNvPr id="7" name="Title 1">
            <a:extLst>
              <a:ext uri="{FF2B5EF4-FFF2-40B4-BE49-F238E27FC236}">
                <a16:creationId xmlns:a16="http://schemas.microsoft.com/office/drawing/2014/main" id="{B5DC7490-BFC9-9F1E-19D2-2C6F06C5C475}"/>
              </a:ext>
            </a:extLst>
          </p:cNvPr>
          <p:cNvSpPr>
            <a:spLocks noGrp="1"/>
          </p:cNvSpPr>
          <p:nvPr>
            <p:ph type="title"/>
          </p:nvPr>
        </p:nvSpPr>
        <p:spPr>
          <a:xfrm>
            <a:off x="4627092" y="263824"/>
            <a:ext cx="2937816" cy="1245379"/>
          </a:xfrm>
        </p:spPr>
        <p:txBody>
          <a:bodyPr/>
          <a:lstStyle/>
          <a:p>
            <a:pPr algn="ctr" rtl="1"/>
            <a:r>
              <a:rPr lang="fa-IR" dirty="0">
                <a:solidFill>
                  <a:srgbClr val="0070C0"/>
                </a:solidFill>
                <a:latin typeface="Times New Roman" panose="02020603050405020304" pitchFamily="18" charset="0"/>
                <a:ea typeface="Calibri" panose="020F0502020204030204" pitchFamily="34" charset="0"/>
                <a:cs typeface="2  Titr" panose="00000700000000000000" pitchFamily="2" charset="-78"/>
              </a:rPr>
              <a:t>معرفی چند </a:t>
            </a:r>
            <a:r>
              <a:rPr lang="en-US" b="1" dirty="0">
                <a:solidFill>
                  <a:srgbClr val="0070C0"/>
                </a:solidFill>
                <a:latin typeface="Times New Roman" panose="02020603050405020304" pitchFamily="18" charset="0"/>
                <a:ea typeface="Calibri" panose="020F0502020204030204" pitchFamily="34" charset="0"/>
                <a:cs typeface="2  Titr" panose="00000700000000000000" pitchFamily="2" charset="-78"/>
              </a:rPr>
              <a:t>IDE</a:t>
            </a:r>
            <a:endParaRPr lang="en-US" b="1" dirty="0">
              <a:solidFill>
                <a:srgbClr val="0070C0"/>
              </a:solidFill>
              <a:cs typeface="2  Titr" panose="00000700000000000000" pitchFamily="2" charset="-78"/>
            </a:endParaRPr>
          </a:p>
        </p:txBody>
      </p:sp>
    </p:spTree>
    <p:extLst>
      <p:ext uri="{BB962C8B-B14F-4D97-AF65-F5344CB8AC3E}">
        <p14:creationId xmlns:p14="http://schemas.microsoft.com/office/powerpoint/2010/main" val="303640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p:cTn id="3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p:cTn id="4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8" dur="50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p:cTn id="5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5" dur="500"/>
                                        <p:tgtEl>
                                          <p:spTgt spid="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97F7-D4F3-8824-0712-409CAC52F58F}"/>
              </a:ext>
            </a:extLst>
          </p:cNvPr>
          <p:cNvSpPr>
            <a:spLocks noGrp="1"/>
          </p:cNvSpPr>
          <p:nvPr>
            <p:ph type="title"/>
          </p:nvPr>
        </p:nvSpPr>
        <p:spPr>
          <a:xfrm>
            <a:off x="1640156" y="619808"/>
            <a:ext cx="8911687" cy="1280890"/>
          </a:xfrm>
        </p:spPr>
        <p:txBody>
          <a:bodyPr/>
          <a:lstStyle/>
          <a:p>
            <a:pPr algn="ctr"/>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آنچه برای </a:t>
            </a:r>
            <a:r>
              <a:rPr lang="fa-IR"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اجرای کدها در </a:t>
            </a:r>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این </a:t>
            </a:r>
            <a:r>
              <a:rPr lang="fa-IR"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درس</a:t>
            </a:r>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 نیاز دارید</a:t>
            </a:r>
            <a:br>
              <a:rPr lang="en-US" sz="1800"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70C0"/>
              </a:solidFill>
            </a:endParaRPr>
          </a:p>
        </p:txBody>
      </p:sp>
      <p:sp>
        <p:nvSpPr>
          <p:cNvPr id="3" name="Content Placeholder 2">
            <a:extLst>
              <a:ext uri="{FF2B5EF4-FFF2-40B4-BE49-F238E27FC236}">
                <a16:creationId xmlns:a16="http://schemas.microsoft.com/office/drawing/2014/main" id="{F19E5957-7D69-6D7F-1B81-7462C194B148}"/>
              </a:ext>
            </a:extLst>
          </p:cNvPr>
          <p:cNvSpPr>
            <a:spLocks noGrp="1"/>
          </p:cNvSpPr>
          <p:nvPr>
            <p:ph idx="1"/>
          </p:nvPr>
        </p:nvSpPr>
        <p:spPr>
          <a:xfrm>
            <a:off x="838199" y="2201662"/>
            <a:ext cx="10515600" cy="4854190"/>
          </a:xfrm>
        </p:spPr>
        <p:txBody>
          <a:bodyPr/>
          <a:lstStyle/>
          <a:p>
            <a:pPr algn="just">
              <a:lnSpc>
                <a:spcPct val="115000"/>
              </a:lnSpc>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پس از نصب </a:t>
            </a:r>
            <a:r>
              <a:rPr lang="en-US" sz="1800" dirty="0">
                <a:latin typeface="Times New Roman" panose="02020603050405020304" pitchFamily="18" charset="0"/>
                <a:ea typeface="Calibri" panose="020F0502020204030204" pitchFamily="34" charset="0"/>
                <a:cs typeface="B Nazanin" panose="00000400000000000000" pitchFamily="2" charset="-78"/>
              </a:rPr>
              <a:t>JDK</a:t>
            </a:r>
            <a:r>
              <a:rPr lang="fa-IR" sz="1800" dirty="0">
                <a:effectLst/>
                <a:latin typeface="Calibri" panose="020F0502020204030204" pitchFamily="34" charset="0"/>
                <a:ea typeface="Calibri" panose="020F0502020204030204" pitchFamily="34" charset="0"/>
                <a:cs typeface="B Nazanin" panose="00000400000000000000" pitchFamily="2" charset="-78"/>
              </a:rPr>
              <a:t>، در حقیقت شما به هیچ ابزار توسعه‌ی دیگری، از قبیل </a:t>
            </a:r>
            <a:r>
              <a:rPr lang="en-US" sz="1800" dirty="0">
                <a:effectLst/>
                <a:latin typeface="Times New Roman" panose="02020603050405020304" pitchFamily="18" charset="0"/>
                <a:ea typeface="Calibri" panose="020F0502020204030204" pitchFamily="34" charset="0"/>
                <a:cs typeface="B Nazanin" panose="00000400000000000000" pitchFamily="2" charset="-78"/>
              </a:rPr>
              <a:t>IDE</a:t>
            </a:r>
            <a:r>
              <a:rPr lang="fa-IR" sz="1800" dirty="0">
                <a:effectLst/>
                <a:latin typeface="Calibri" panose="020F0502020204030204" pitchFamily="34" charset="0"/>
                <a:ea typeface="Calibri" panose="020F0502020204030204" pitchFamily="34" charset="0"/>
                <a:cs typeface="B Nazanin" panose="00000400000000000000" pitchFamily="2" charset="-78"/>
              </a:rPr>
              <a:t> نیاز ندارید! </a:t>
            </a:r>
          </a:p>
          <a:p>
            <a:pPr algn="just" rtl="1">
              <a:lnSpc>
                <a:spcPct val="115000"/>
              </a:lnSpc>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و اکیدا توصیه می‌شود تا زمانی که درس را به طور کامل فرا نگرفته‌اید از چیزی جز یک ویرایشگر متن اصلی استفاده نکنید.</a:t>
            </a:r>
          </a:p>
          <a:p>
            <a:pPr marL="0" indent="0" algn="just" rtl="1">
              <a:lnSpc>
                <a:spcPct val="115000"/>
              </a:lnSpc>
              <a:spcAft>
                <a:spcPts val="800"/>
              </a:spcAft>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Aft>
                <a:spcPts val="800"/>
              </a:spcAft>
            </a:pPr>
            <a:r>
              <a:rPr lang="fa-IR" sz="1800" dirty="0">
                <a:latin typeface="Calibri" panose="020F0502020204030204" pitchFamily="34" charset="0"/>
                <a:ea typeface="Calibri" panose="020F0502020204030204" pitchFamily="34" charset="0"/>
                <a:cs typeface="A Goldan" panose="02000400000000000000" pitchFamily="2" charset="-78"/>
              </a:rPr>
              <a:t>چرا؟!</a:t>
            </a:r>
          </a:p>
          <a:p>
            <a:pPr algn="just" rtl="1">
              <a:lnSpc>
                <a:spcPct val="115000"/>
              </a:lnSpc>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a:lnSpc>
                <a:spcPct val="115000"/>
              </a:lnSpc>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 یک </a:t>
            </a:r>
            <a:r>
              <a:rPr lang="en-US" sz="1800" dirty="0">
                <a:effectLst/>
                <a:latin typeface="Times New Roman" panose="02020603050405020304" pitchFamily="18" charset="0"/>
                <a:ea typeface="Calibri" panose="020F0502020204030204" pitchFamily="34" charset="0"/>
                <a:cs typeface="B Nazanin" panose="00000400000000000000" pitchFamily="2" charset="-78"/>
              </a:rPr>
              <a:t>IDE</a:t>
            </a:r>
            <a:r>
              <a:rPr lang="fa-IR" sz="1800" dirty="0">
                <a:effectLst/>
                <a:latin typeface="Calibri" panose="020F0502020204030204" pitchFamily="34" charset="0"/>
                <a:ea typeface="Calibri" panose="020F0502020204030204" pitchFamily="34" charset="0"/>
                <a:cs typeface="B Nazanin" panose="00000400000000000000" pitchFamily="2" charset="-78"/>
              </a:rPr>
              <a:t> می‌تواند برخی جزئیات که واقعا مهم هستند را از دید شما مخفی نماید</a:t>
            </a:r>
            <a:r>
              <a:rPr lang="fa-IR" sz="1800" dirty="0">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به مراتب بهتر </a:t>
            </a:r>
            <a:r>
              <a:rPr lang="fa-IR" sz="1800" dirty="0">
                <a:latin typeface="Calibri" panose="020F0502020204030204" pitchFamily="34" charset="0"/>
                <a:ea typeface="Calibri" panose="020F0502020204030204" pitchFamily="34" charset="0"/>
                <a:cs typeface="B Nazanin" panose="00000400000000000000" pitchFamily="2" charset="-78"/>
              </a:rPr>
              <a:t>است یادگیری را </a:t>
            </a:r>
            <a:r>
              <a:rPr lang="fa-IR" sz="1800" dirty="0">
                <a:effectLst/>
                <a:latin typeface="Calibri" panose="020F0502020204030204" pitchFamily="34" charset="0"/>
                <a:ea typeface="Calibri" panose="020F0502020204030204" pitchFamily="34" charset="0"/>
                <a:cs typeface="B Nazanin" panose="00000400000000000000" pitchFamily="2" charset="-78"/>
              </a:rPr>
              <a:t>از طریق خط فرمان دنبال کنید و پس از اینکه واقعا متوجه شدید چه اتقاقی می‌افتد، از ابزاری استفاده کنید که بخشی از فرایند را خودکار می‌کند.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15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BDFCC11A-7169-78DA-D368-B95829EA2141}"/>
              </a:ext>
            </a:extLst>
          </p:cNvPr>
          <p:cNvSpPr>
            <a:spLocks noGrp="1"/>
          </p:cNvSpPr>
          <p:nvPr>
            <p:ph type="sldNum" sz="quarter" idx="12"/>
          </p:nvPr>
        </p:nvSpPr>
        <p:spPr/>
        <p:txBody>
          <a:bodyPr/>
          <a:lstStyle/>
          <a:p>
            <a:fld id="{21C7DF5F-4BF1-494D-A836-53F226D76E52}" type="slidenum">
              <a:rPr lang="en-US" smtClean="0"/>
              <a:t>16</a:t>
            </a:fld>
            <a:endParaRPr lang="en-US"/>
          </a:p>
        </p:txBody>
      </p:sp>
    </p:spTree>
    <p:extLst>
      <p:ext uri="{BB962C8B-B14F-4D97-AF65-F5344CB8AC3E}">
        <p14:creationId xmlns:p14="http://schemas.microsoft.com/office/powerpoint/2010/main" val="399416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p:cTn id="1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18"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19" dur="1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p:cTn id="24"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F5456-9705-817C-4F03-AF2C773EB95B}"/>
              </a:ext>
            </a:extLst>
          </p:cNvPr>
          <p:cNvSpPr>
            <a:spLocks noGrp="1"/>
          </p:cNvSpPr>
          <p:nvPr>
            <p:ph type="title"/>
          </p:nvPr>
        </p:nvSpPr>
        <p:spPr>
          <a:xfrm>
            <a:off x="404357" y="609600"/>
            <a:ext cx="11158383" cy="1280890"/>
          </a:xfrm>
        </p:spPr>
        <p:txBody>
          <a:bodyPr>
            <a:normAutofit/>
          </a:bodyPr>
          <a:lstStyle/>
          <a:p>
            <a:pPr algn="ctr" rtl="1"/>
            <a:r>
              <a:rPr lang="fa-IR" dirty="0">
                <a:solidFill>
                  <a:srgbClr val="0070C0"/>
                </a:solidFill>
                <a:effectLst/>
                <a:latin typeface="Calibri" panose="020F0502020204030204" pitchFamily="34" charset="0"/>
                <a:ea typeface="Calibri" panose="020F0502020204030204" pitchFamily="34" charset="0"/>
                <a:cs typeface="2  Titr" panose="00000700000000000000" pitchFamily="2" charset="-78"/>
              </a:rPr>
              <a:t>برنامه‌نویسی روندی </a:t>
            </a:r>
            <a:r>
              <a:rPr lang="en-US" b="1" dirty="0">
                <a:solidFill>
                  <a:srgbClr val="0070C0"/>
                </a:solidFill>
                <a:effectLst/>
                <a:latin typeface="Times New Roman" panose="02020603050405020304" pitchFamily="18" charset="0"/>
                <a:ea typeface="Calibri" panose="020F0502020204030204" pitchFamily="34" charset="0"/>
                <a:cs typeface="2  Titr" panose="00000700000000000000" pitchFamily="2" charset="-78"/>
              </a:rPr>
              <a:t>(</a:t>
            </a:r>
            <a:r>
              <a:rPr lang="en-US" b="1" i="0" u="none" strike="noStrike" baseline="0" dirty="0">
                <a:solidFill>
                  <a:srgbClr val="0070C0"/>
                </a:solidFill>
                <a:latin typeface="Times New Roman" panose="02020603050405020304" pitchFamily="18" charset="0"/>
                <a:cs typeface="2  Titr" panose="00000700000000000000" pitchFamily="2" charset="-78"/>
              </a:rPr>
              <a:t>p</a:t>
            </a:r>
            <a:r>
              <a:rPr lang="en-US" b="1" i="0" u="none" strike="noStrike" cap="none" baseline="0" dirty="0">
                <a:solidFill>
                  <a:srgbClr val="0070C0"/>
                </a:solidFill>
                <a:latin typeface="Times New Roman" panose="02020603050405020304" pitchFamily="18" charset="0"/>
                <a:cs typeface="2  Titr" panose="00000700000000000000" pitchFamily="2" charset="-78"/>
              </a:rPr>
              <a:t>rocedural</a:t>
            </a:r>
            <a:r>
              <a:rPr lang="en-US" b="1" i="0" u="none" strike="noStrike" baseline="0" dirty="0">
                <a:solidFill>
                  <a:srgbClr val="0070C0"/>
                </a:solidFill>
                <a:latin typeface="Times New Roman" panose="02020603050405020304" pitchFamily="18" charset="0"/>
                <a:cs typeface="2  Titr" panose="00000700000000000000" pitchFamily="2" charset="-78"/>
              </a:rPr>
              <a:t> p</a:t>
            </a:r>
            <a:r>
              <a:rPr lang="en-US" b="1" i="0" u="none" strike="noStrike" cap="none" baseline="0" dirty="0">
                <a:solidFill>
                  <a:srgbClr val="0070C0"/>
                </a:solidFill>
                <a:latin typeface="Times New Roman" panose="02020603050405020304" pitchFamily="18" charset="0"/>
                <a:cs typeface="2  Titr" panose="00000700000000000000" pitchFamily="2" charset="-78"/>
              </a:rPr>
              <a:t>rogramming</a:t>
            </a:r>
            <a:r>
              <a:rPr lang="en-US" b="1" dirty="0">
                <a:solidFill>
                  <a:srgbClr val="0070C0"/>
                </a:solidFill>
                <a:effectLst/>
                <a:latin typeface="Times New Roman" panose="02020603050405020304" pitchFamily="18" charset="0"/>
                <a:ea typeface="Calibri" panose="020F0502020204030204" pitchFamily="34" charset="0"/>
                <a:cs typeface="2  Titr" panose="00000700000000000000" pitchFamily="2" charset="-78"/>
              </a:rPr>
              <a:t>)</a:t>
            </a:r>
            <a:endParaRPr lang="en-US" b="1" dirty="0">
              <a:solidFill>
                <a:srgbClr val="0070C0"/>
              </a:solidFill>
              <a:latin typeface="Times New Roman" panose="02020603050405020304" pitchFamily="18" charset="0"/>
              <a:cs typeface="2  Titr" panose="00000700000000000000" pitchFamily="2" charset="-78"/>
            </a:endParaRPr>
          </a:p>
        </p:txBody>
      </p:sp>
      <p:sp>
        <p:nvSpPr>
          <p:cNvPr id="3" name="Content Placeholder 2">
            <a:extLst>
              <a:ext uri="{FF2B5EF4-FFF2-40B4-BE49-F238E27FC236}">
                <a16:creationId xmlns:a16="http://schemas.microsoft.com/office/drawing/2014/main" id="{0A2EE9DD-D89B-4ECE-87C1-3CC6779E08A9}"/>
              </a:ext>
            </a:extLst>
          </p:cNvPr>
          <p:cNvSpPr>
            <a:spLocks noGrp="1"/>
          </p:cNvSpPr>
          <p:nvPr>
            <p:ph idx="1"/>
          </p:nvPr>
        </p:nvSpPr>
        <p:spPr>
          <a:xfrm>
            <a:off x="248573" y="1132586"/>
            <a:ext cx="11469949" cy="5725414"/>
          </a:xfrm>
        </p:spPr>
        <p:txBody>
          <a:bodyPr>
            <a:normAutofit/>
          </a:bodyPr>
          <a:lstStyle/>
          <a:p>
            <a:pPr algn="just" rtl="1"/>
            <a:endParaRPr lang="en-US" sz="1800" dirty="0">
              <a:effectLst/>
              <a:latin typeface="B Nazanin" panose="00000400000000000000" pitchFamily="2" charset="-78"/>
              <a:ea typeface="Calibri" panose="020F0502020204030204" pitchFamily="34" charset="0"/>
              <a:cs typeface="B Nazanin" panose="00000400000000000000" pitchFamily="2" charset="-78"/>
            </a:endParaRPr>
          </a:p>
          <a:p>
            <a:pPr algn="just" rtl="1"/>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en-US" sz="1800" dirty="0">
                <a:effectLst/>
                <a:latin typeface="TimesLTPro-Roman"/>
                <a:ea typeface="Calibri" panose="020F0502020204030204" pitchFamily="34" charset="0"/>
                <a:cs typeface="B Nazanin" panose="00000400000000000000" pitchFamily="2" charset="-78"/>
              </a:rPr>
              <a:t>B</a:t>
            </a:r>
            <a:r>
              <a:rPr lang="en-US" sz="1800" cap="none" dirty="0">
                <a:effectLst/>
                <a:latin typeface="TimesLTPro-Roman"/>
                <a:ea typeface="Calibri" panose="020F0502020204030204" pitchFamily="34" charset="0"/>
                <a:cs typeface="B Nazanin" panose="00000400000000000000" pitchFamily="2" charset="-78"/>
              </a:rPr>
              <a:t>rian</a:t>
            </a:r>
            <a:r>
              <a:rPr lang="en-US" sz="1800" dirty="0">
                <a:effectLst/>
                <a:latin typeface="TimesLTPro-Roman"/>
                <a:ea typeface="Calibri" panose="020F0502020204030204" pitchFamily="34" charset="0"/>
                <a:cs typeface="B Nazanin" panose="00000400000000000000" pitchFamily="2" charset="-78"/>
              </a:rPr>
              <a:t> K</a:t>
            </a:r>
            <a:r>
              <a:rPr lang="en-US" sz="1800" cap="none" dirty="0">
                <a:effectLst/>
                <a:latin typeface="TimesLTPro-Roman"/>
                <a:ea typeface="Calibri" panose="020F0502020204030204" pitchFamily="34" charset="0"/>
                <a:cs typeface="B Nazanin" panose="00000400000000000000" pitchFamily="2" charset="-78"/>
              </a:rPr>
              <a:t>ernighan</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یکی از مولفین اولین کتابی که به زبان برنامه‌نویسی</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نوشته شد </a:t>
            </a:r>
            <a:r>
              <a:rPr lang="fa-IR" sz="1800" dirty="0">
                <a:effectLst/>
                <a:latin typeface="Calibri" panose="020F0502020204030204" pitchFamily="34" charset="0"/>
                <a:ea typeface="Calibri" panose="020F0502020204030204" pitchFamily="34" charset="0"/>
                <a:cs typeface="B Nazanin" panose="00000400000000000000" pitchFamily="2" charset="-78"/>
              </a:rPr>
              <a:t>گفته است: </a:t>
            </a:r>
            <a:r>
              <a:rPr lang="fa-IR" sz="1800" i="1" dirty="0">
                <a:effectLst/>
                <a:latin typeface="Calibri" panose="020F0502020204030204" pitchFamily="34" charset="0"/>
                <a:ea typeface="Calibri" panose="020F0502020204030204" pitchFamily="34" charset="0"/>
                <a:cs typeface="B Nazanin" panose="00000400000000000000" pitchFamily="2" charset="-78"/>
              </a:rPr>
              <a:t>کنترل پیچیدگی ماهیت برنامه‌نویسی کامپیوتر است.</a:t>
            </a:r>
          </a:p>
          <a:p>
            <a:pPr marL="0" indent="0" algn="just" rtl="1">
              <a:buNone/>
            </a:pPr>
            <a:endParaRPr lang="fa-IR" sz="1800" i="1"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sz="1800" dirty="0">
                <a:effectLst/>
                <a:latin typeface="Calibri" panose="020F0502020204030204" pitchFamily="34" charset="0"/>
                <a:ea typeface="Calibri" panose="020F0502020204030204" pitchFamily="34" charset="0"/>
                <a:cs typeface="B Nazanin" panose="00000400000000000000" pitchFamily="2" charset="-78"/>
              </a:rPr>
              <a:t> انسان‌ها ظرفیت متوسطی برای جزئیات دارند. ما نمی توانیم مسائل پیچیده را یکجا حل کنیم. در عوض، حل مساله‌ی خود را با تقسیم کردن مسئله به قطعات قابل مدیریت (که از کُل ساده‌ترند) و سپس بررسی هر قطعه به طور جداگانه ساختاردهی می‌کنیم.</a:t>
            </a:r>
          </a:p>
          <a:p>
            <a:pPr marL="0" indent="0" algn="just" rtl="1">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sz="1800" dirty="0">
                <a:effectLst/>
                <a:latin typeface="Calibri" panose="020F0502020204030204" pitchFamily="34" charset="0"/>
                <a:ea typeface="Calibri" panose="020F0502020204030204" pitchFamily="34" charset="0"/>
                <a:cs typeface="B Nazanin" panose="00000400000000000000" pitchFamily="2" charset="-78"/>
              </a:rPr>
              <a:t>  مطالبی که در درس مبانی برنامه‌نویسی (به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یا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Calibri" panose="020F0502020204030204" pitchFamily="34" charset="0"/>
                <a:ea typeface="Calibri" panose="020F0502020204030204" pitchFamily="34" charset="0"/>
                <a:cs typeface="B Nazanin" panose="00000400000000000000" pitchFamily="2" charset="-78"/>
              </a:rPr>
              <a:t>) آموختیم ناظر به برنامه‌سازی </a:t>
            </a:r>
            <a:r>
              <a:rPr lang="fa-IR" sz="1800" i="1" dirty="0">
                <a:effectLst/>
                <a:latin typeface="Calibri" panose="020F0502020204030204" pitchFamily="34" charset="0"/>
                <a:ea typeface="Calibri" panose="020F0502020204030204" pitchFamily="34" charset="0"/>
                <a:cs typeface="B Nazanin" panose="00000400000000000000" pitchFamily="2" charset="-78"/>
              </a:rPr>
              <a:t>روندی</a:t>
            </a:r>
            <a:r>
              <a:rPr lang="fa-IR" sz="1800" dirty="0">
                <a:effectLst/>
                <a:latin typeface="Calibri" panose="020F0502020204030204" pitchFamily="34" charset="0"/>
                <a:ea typeface="Calibri" panose="020F0502020204030204" pitchFamily="34" charset="0"/>
                <a:cs typeface="B Nazanin" panose="00000400000000000000" pitchFamily="2" charset="-78"/>
              </a:rPr>
              <a:t> بودند. </a:t>
            </a:r>
          </a:p>
          <a:p>
            <a:pPr algn="just" rtl="1"/>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a:r>
              <a:rPr lang="fa-IR" sz="1800" dirty="0">
                <a:latin typeface="Calibri" panose="020F0502020204030204" pitchFamily="34" charset="0"/>
                <a:ea typeface="Calibri" panose="020F0502020204030204" pitchFamily="34" charset="0"/>
                <a:cs typeface="B Nazanin" panose="00000400000000000000" pitchFamily="2" charset="-78"/>
              </a:rPr>
              <a:t>در رویکرد برنامه‌سازی روندی مسئله‌ای </a:t>
            </a:r>
            <a:r>
              <a:rPr lang="fa-IR" sz="1800" dirty="0">
                <a:effectLst/>
                <a:latin typeface="Calibri" panose="020F0502020204030204" pitchFamily="34" charset="0"/>
                <a:ea typeface="Calibri" panose="020F0502020204030204" pitchFamily="34" charset="0"/>
                <a:cs typeface="B Nazanin" panose="00000400000000000000" pitchFamily="2" charset="-78"/>
              </a:rPr>
              <a:t>که باید حل شود به چند مساله‌ی کوچک به نام زیرمساله‌ها تقسیم می‌شود، سپس زیر مساله‌ها حل شده و جوابشان با هم ترکیب می‌شوند تا حل مسئله به طور کامل به دست آید.</a:t>
            </a:r>
          </a:p>
          <a:p>
            <a:pPr marL="0" indent="0" algn="just" rtl="1">
              <a:buNone/>
            </a:pPr>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rtl="1"/>
            <a:r>
              <a:rPr lang="fa-IR" sz="1800" dirty="0">
                <a:effectLst/>
                <a:latin typeface="Calibri" panose="020F0502020204030204" pitchFamily="34" charset="0"/>
                <a:ea typeface="Calibri" panose="020F0502020204030204" pitchFamily="34" charset="0"/>
                <a:cs typeface="B Nazanin" panose="00000400000000000000" pitchFamily="2" charset="-78"/>
              </a:rPr>
              <a:t> بنابراین می‌توان گفت زبان‌های برنامه‌نویسی روندی مانند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i="1" dirty="0">
                <a:effectLst/>
                <a:latin typeface="Calibri" panose="020F0502020204030204" pitchFamily="34" charset="0"/>
                <a:ea typeface="Calibri" panose="020F0502020204030204" pitchFamily="34" charset="0"/>
                <a:cs typeface="B Nazanin" panose="00000400000000000000" pitchFamily="2" charset="-78"/>
              </a:rPr>
              <a:t>عمل‌گرا</a:t>
            </a:r>
            <a:r>
              <a:rPr lang="fa-IR" sz="1800" dirty="0">
                <a:effectLst/>
                <a:latin typeface="Calibri" panose="020F0502020204030204" pitchFamily="34" charset="0"/>
                <a:ea typeface="Calibri" panose="020F0502020204030204" pitchFamily="34" charset="0"/>
                <a:cs typeface="B Nazanin" panose="00000400000000000000" pitchFamily="2" charset="-78"/>
              </a:rPr>
              <a:t>، یعنی شامل تقسیم یک عمل کلی به مجموعه‌ای از اقدامات کوچکتر هستند. در این روش صرفا نوشتن مجموعه‌ای از دستورالعمل‌ها یا توابعی که عملیاتی را روی داده‌ها با هدف حل مساله اجرا می‌کنند مطرح است.</a:t>
            </a:r>
          </a:p>
          <a:p>
            <a:pPr algn="just" rtl="1"/>
            <a:endParaRPr lang="en-US" sz="1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ECD74172-7E0D-9912-2171-3EBC8662CF66}"/>
              </a:ext>
            </a:extLst>
          </p:cNvPr>
          <p:cNvSpPr>
            <a:spLocks noGrp="1"/>
          </p:cNvSpPr>
          <p:nvPr>
            <p:ph type="sldNum" sz="quarter" idx="12"/>
          </p:nvPr>
        </p:nvSpPr>
        <p:spPr/>
        <p:txBody>
          <a:bodyPr/>
          <a:lstStyle/>
          <a:p>
            <a:fld id="{21C7DF5F-4BF1-494D-A836-53F226D76E52}" type="slidenum">
              <a:rPr lang="en-US" smtClean="0"/>
              <a:t>2</a:t>
            </a:fld>
            <a:endParaRPr lang="en-US"/>
          </a:p>
        </p:txBody>
      </p:sp>
    </p:spTree>
    <p:extLst>
      <p:ext uri="{BB962C8B-B14F-4D97-AF65-F5344CB8AC3E}">
        <p14:creationId xmlns:p14="http://schemas.microsoft.com/office/powerpoint/2010/main" val="290899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F5456-9705-817C-4F03-AF2C773EB95B}"/>
              </a:ext>
            </a:extLst>
          </p:cNvPr>
          <p:cNvSpPr>
            <a:spLocks noGrp="1"/>
          </p:cNvSpPr>
          <p:nvPr>
            <p:ph type="title"/>
          </p:nvPr>
        </p:nvSpPr>
        <p:spPr>
          <a:xfrm>
            <a:off x="34664" y="624110"/>
            <a:ext cx="12157335" cy="1280890"/>
          </a:xfrm>
        </p:spPr>
        <p:txBody>
          <a:bodyPr>
            <a:normAutofit/>
          </a:bodyPr>
          <a:lstStyle/>
          <a:p>
            <a:pPr algn="ctr" rtl="1"/>
            <a:r>
              <a:rPr lang="fa-IR" dirty="0">
                <a:solidFill>
                  <a:srgbClr val="0070C0"/>
                </a:solidFill>
                <a:effectLst/>
                <a:latin typeface="Calibri" panose="020F0502020204030204" pitchFamily="34" charset="0"/>
                <a:ea typeface="Calibri" panose="020F0502020204030204" pitchFamily="34" charset="0"/>
                <a:cs typeface="2  Titr" panose="00000700000000000000" pitchFamily="2" charset="-78"/>
              </a:rPr>
              <a:t>برنامه‌نویسی شئ‌گرا </a:t>
            </a:r>
            <a:r>
              <a:rPr lang="en-US" b="1" dirty="0">
                <a:solidFill>
                  <a:srgbClr val="0070C0"/>
                </a:solidFill>
                <a:effectLst/>
                <a:latin typeface="Times New Roman" panose="02020603050405020304" pitchFamily="18" charset="0"/>
                <a:ea typeface="Calibri" panose="020F0502020204030204" pitchFamily="34" charset="0"/>
                <a:cs typeface="2  Titr" panose="00000700000000000000" pitchFamily="2" charset="-78"/>
              </a:rPr>
              <a:t>(</a:t>
            </a:r>
            <a:r>
              <a:rPr lang="en-US" b="1" i="0" u="none" strike="noStrike" baseline="0" dirty="0">
                <a:solidFill>
                  <a:srgbClr val="0070C0"/>
                </a:solidFill>
                <a:latin typeface="Times New Roman" panose="02020603050405020304" pitchFamily="18" charset="0"/>
                <a:cs typeface="2  Titr" panose="00000700000000000000" pitchFamily="2" charset="-78"/>
              </a:rPr>
              <a:t>o</a:t>
            </a:r>
            <a:r>
              <a:rPr lang="en-US" b="1" i="0" u="none" strike="noStrike" cap="none" baseline="0" dirty="0">
                <a:solidFill>
                  <a:srgbClr val="0070C0"/>
                </a:solidFill>
                <a:latin typeface="Times New Roman" panose="02020603050405020304" pitchFamily="18" charset="0"/>
                <a:cs typeface="2  Titr" panose="00000700000000000000" pitchFamily="2" charset="-78"/>
              </a:rPr>
              <a:t>bject</a:t>
            </a:r>
            <a:r>
              <a:rPr lang="en-US" b="1" i="0" u="none" strike="noStrike" baseline="0" dirty="0">
                <a:solidFill>
                  <a:srgbClr val="0070C0"/>
                </a:solidFill>
                <a:latin typeface="Times New Roman" panose="02020603050405020304" pitchFamily="18" charset="0"/>
                <a:cs typeface="2  Titr" panose="00000700000000000000" pitchFamily="2" charset="-78"/>
              </a:rPr>
              <a:t>-o</a:t>
            </a:r>
            <a:r>
              <a:rPr lang="en-US" b="1" i="0" u="none" strike="noStrike" cap="none" baseline="0" dirty="0">
                <a:solidFill>
                  <a:srgbClr val="0070C0"/>
                </a:solidFill>
                <a:latin typeface="Times New Roman" panose="02020603050405020304" pitchFamily="18" charset="0"/>
                <a:cs typeface="2  Titr" panose="00000700000000000000" pitchFamily="2" charset="-78"/>
              </a:rPr>
              <a:t>riented</a:t>
            </a:r>
            <a:r>
              <a:rPr lang="en-US" b="1" i="0" u="none" strike="noStrike" baseline="0" dirty="0">
                <a:solidFill>
                  <a:srgbClr val="0070C0"/>
                </a:solidFill>
                <a:latin typeface="Times New Roman" panose="02020603050405020304" pitchFamily="18" charset="0"/>
                <a:cs typeface="2  Titr" panose="00000700000000000000" pitchFamily="2" charset="-78"/>
              </a:rPr>
              <a:t> p</a:t>
            </a:r>
            <a:r>
              <a:rPr lang="en-US" b="1" i="0" u="none" strike="noStrike" cap="none" baseline="0" dirty="0">
                <a:solidFill>
                  <a:srgbClr val="0070C0"/>
                </a:solidFill>
                <a:latin typeface="Times New Roman" panose="02020603050405020304" pitchFamily="18" charset="0"/>
                <a:cs typeface="2  Titr" panose="00000700000000000000" pitchFamily="2" charset="-78"/>
              </a:rPr>
              <a:t>rogramming</a:t>
            </a:r>
            <a:r>
              <a:rPr lang="en-US" b="1" dirty="0">
                <a:solidFill>
                  <a:srgbClr val="0070C0"/>
                </a:solidFill>
                <a:effectLst/>
                <a:latin typeface="Times New Roman" panose="02020603050405020304" pitchFamily="18" charset="0"/>
                <a:ea typeface="Calibri" panose="020F0502020204030204" pitchFamily="34" charset="0"/>
                <a:cs typeface="2  Titr" panose="00000700000000000000" pitchFamily="2" charset="-78"/>
              </a:rPr>
              <a:t>)</a:t>
            </a:r>
            <a:endParaRPr lang="en-US" b="1" dirty="0">
              <a:solidFill>
                <a:srgbClr val="0070C0"/>
              </a:solidFill>
              <a:latin typeface="Times New Roman" panose="02020603050405020304" pitchFamily="18" charset="0"/>
              <a:cs typeface="2  Titr" panose="00000700000000000000" pitchFamily="2" charset="-78"/>
            </a:endParaRPr>
          </a:p>
        </p:txBody>
      </p:sp>
      <p:sp>
        <p:nvSpPr>
          <p:cNvPr id="3" name="Content Placeholder 2">
            <a:extLst>
              <a:ext uri="{FF2B5EF4-FFF2-40B4-BE49-F238E27FC236}">
                <a16:creationId xmlns:a16="http://schemas.microsoft.com/office/drawing/2014/main" id="{0A2EE9DD-D89B-4ECE-87C1-3CC6779E08A9}"/>
              </a:ext>
            </a:extLst>
          </p:cNvPr>
          <p:cNvSpPr>
            <a:spLocks noGrp="1"/>
          </p:cNvSpPr>
          <p:nvPr>
            <p:ph idx="1"/>
          </p:nvPr>
        </p:nvSpPr>
        <p:spPr>
          <a:xfrm>
            <a:off x="248575" y="1509204"/>
            <a:ext cx="11469949" cy="5348796"/>
          </a:xfrm>
        </p:spPr>
        <p:txBody>
          <a:bodyPr>
            <a:normAutofit/>
          </a:bodyPr>
          <a:lstStyle/>
          <a:p>
            <a:pPr algn="just" rtl="1"/>
            <a:endParaRPr lang="fa-IR"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نوع دیگری از برنامه‌نویسی وجود دارد که </a:t>
            </a:r>
            <a:r>
              <a:rPr lang="fa-IR" sz="1800" i="1"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شئ‌گرا</a:t>
            </a:r>
            <a:r>
              <a:rPr lang="fa-IR"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ست. بدین معنا که به جای اینکه به مسئله به عنوان مجموعه‌ای از اقداماتی که باید انجام شوند فکر کند، آن را به عنوان </a:t>
            </a:r>
            <a:r>
              <a:rPr lang="fa-IR" sz="1800" i="1"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مجموعه‌ای از اشیا که باید با هم تعامل </a:t>
            </a:r>
            <a:r>
              <a:rPr lang="fa-IR" sz="1800" i="1" dirty="0">
                <a:solidFill>
                  <a:srgbClr val="000000"/>
                </a:solidFill>
                <a:latin typeface="Calibri" panose="020F0502020204030204" pitchFamily="34" charset="0"/>
                <a:ea typeface="Calibri" panose="020F0502020204030204" pitchFamily="34" charset="0"/>
                <a:cs typeface="B Nazanin" panose="00000400000000000000" pitchFamily="2" charset="-78"/>
              </a:rPr>
              <a:t>داشته باشند </a:t>
            </a:r>
            <a:r>
              <a:rPr lang="fa-IR" sz="1800" dirty="0">
                <a:solidFill>
                  <a:srgbClr val="000000"/>
                </a:solidFill>
                <a:latin typeface="Calibri" panose="020F0502020204030204" pitchFamily="34" charset="0"/>
                <a:ea typeface="Calibri" panose="020F0502020204030204" pitchFamily="34" charset="0"/>
                <a:cs typeface="B Nazanin" panose="00000400000000000000" pitchFamily="2" charset="-78"/>
              </a:rPr>
              <a:t>در نظر می‌گیرد. </a:t>
            </a:r>
          </a:p>
          <a:p>
            <a:pPr algn="just" rtl="1"/>
            <a:endParaRPr lang="fa-IR"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ثابت شده است که این سبک از برنامه‌نویسی در ایجاد سیستم‌های نرم‌افزاری بزرگ و پیچیده بسیار موفقیت‌آمیز است.</a:t>
            </a:r>
          </a:p>
          <a:p>
            <a:pPr algn="just" rtl="1"/>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a:r>
              <a:rPr lang="fa-IR" sz="1800" dirty="0">
                <a:effectLst/>
                <a:latin typeface="Calibri" panose="020F0502020204030204" pitchFamily="34" charset="0"/>
                <a:ea typeface="Calibri" panose="020F0502020204030204" pitchFamily="34" charset="0"/>
                <a:cs typeface="B Nazanin" panose="00000400000000000000" pitchFamily="2" charset="-78"/>
              </a:rPr>
              <a:t>شما به عنوان یک محصل در علوم کامپیوتر لازم است با هر دو نوع حل مسئله آشنا باشید. پس از </a:t>
            </a:r>
            <a:r>
              <a:rPr lang="fa-IR" sz="1800" dirty="0">
                <a:latin typeface="Calibri" panose="020F0502020204030204" pitchFamily="34" charset="0"/>
                <a:ea typeface="Calibri" panose="020F0502020204030204" pitchFamily="34" charset="0"/>
                <a:cs typeface="B Nazanin" panose="00000400000000000000" pitchFamily="2" charset="-78"/>
              </a:rPr>
              <a:t>آموختن برنامه‌نویسی روندی </a:t>
            </a:r>
            <a:r>
              <a:rPr lang="fa-IR" sz="1800" dirty="0">
                <a:effectLst/>
                <a:latin typeface="Calibri" panose="020F0502020204030204" pitchFamily="34" charset="0"/>
                <a:ea typeface="Calibri" panose="020F0502020204030204" pitchFamily="34" charset="0"/>
                <a:cs typeface="B Nazanin" panose="00000400000000000000" pitchFamily="2" charset="-78"/>
              </a:rPr>
              <a:t>در درس مبانی برنامه‌نویسی در این درس هدف یادگیری برنامه‌نویسی شئ گراست که بدین منظور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را برگزیده‌ایم. </a:t>
            </a:r>
            <a:endParaRPr lang="en-US" dirty="0"/>
          </a:p>
        </p:txBody>
      </p:sp>
      <p:sp>
        <p:nvSpPr>
          <p:cNvPr id="4" name="Slide Number Placeholder 3">
            <a:extLst>
              <a:ext uri="{FF2B5EF4-FFF2-40B4-BE49-F238E27FC236}">
                <a16:creationId xmlns:a16="http://schemas.microsoft.com/office/drawing/2014/main" id="{ECD74172-7E0D-9912-2171-3EBC8662CF66}"/>
              </a:ext>
            </a:extLst>
          </p:cNvPr>
          <p:cNvSpPr>
            <a:spLocks noGrp="1"/>
          </p:cNvSpPr>
          <p:nvPr>
            <p:ph type="sldNum" sz="quarter" idx="12"/>
          </p:nvPr>
        </p:nvSpPr>
        <p:spPr/>
        <p:txBody>
          <a:bodyPr/>
          <a:lstStyle/>
          <a:p>
            <a:fld id="{21C7DF5F-4BF1-494D-A836-53F226D76E52}" type="slidenum">
              <a:rPr lang="en-US" smtClean="0"/>
              <a:t>3</a:t>
            </a:fld>
            <a:endParaRPr lang="en-US"/>
          </a:p>
        </p:txBody>
      </p:sp>
    </p:spTree>
    <p:extLst>
      <p:ext uri="{BB962C8B-B14F-4D97-AF65-F5344CB8AC3E}">
        <p14:creationId xmlns:p14="http://schemas.microsoft.com/office/powerpoint/2010/main" val="48141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74A7C-AB31-19DE-D29D-76074AEE57E7}"/>
              </a:ext>
            </a:extLst>
          </p:cNvPr>
          <p:cNvSpPr>
            <a:spLocks noGrp="1"/>
          </p:cNvSpPr>
          <p:nvPr>
            <p:ph idx="1"/>
          </p:nvPr>
        </p:nvSpPr>
        <p:spPr>
          <a:xfrm>
            <a:off x="376447" y="519344"/>
            <a:ext cx="11267472" cy="5819312"/>
          </a:xfrm>
        </p:spPr>
        <p:txBody>
          <a:bodyPr>
            <a:normAutofit/>
          </a:bodyPr>
          <a:lstStyle/>
          <a:p>
            <a:pPr algn="just">
              <a:lnSpc>
                <a:spcPct val="107000"/>
              </a:lnSpc>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زمانی که </a:t>
            </a:r>
            <a:r>
              <a:rPr lang="en-US" sz="1800" dirty="0">
                <a:effectLst/>
                <a:latin typeface="Times New Roman" panose="02020603050405020304" pitchFamily="18" charset="0"/>
                <a:ea typeface="Calibri" panose="020F0502020204030204" pitchFamily="34" charset="0"/>
                <a:cs typeface="Arial" panose="020B0604020202020204" pitchFamily="34" charset="0"/>
              </a:rPr>
              <a:t>S</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un</a:t>
            </a:r>
            <a:r>
              <a:rPr lang="en-US" sz="1800" dirty="0">
                <a:effectLst/>
                <a:latin typeface="Times New Roman" panose="02020603050405020304" pitchFamily="18" charset="0"/>
                <a:ea typeface="Calibri" panose="020F0502020204030204" pitchFamily="34" charset="0"/>
                <a:cs typeface="Arial" panose="020B0604020202020204" pitchFamily="34" charset="0"/>
              </a:rPr>
              <a:t> M</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icrosystems</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(که اکنون تحت تملک شرکت </a:t>
            </a:r>
            <a:r>
              <a:rPr lang="en-US" sz="1800" dirty="0">
                <a:effectLst/>
                <a:latin typeface="Times New Roman" panose="02020603050405020304" pitchFamily="18" charset="0"/>
                <a:ea typeface="Calibri" panose="020F0502020204030204" pitchFamily="34" charset="0"/>
                <a:cs typeface="Arial" panose="020B0604020202020204" pitchFamily="34" charset="0"/>
              </a:rPr>
              <a:t>O</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racle</a:t>
            </a:r>
            <a:r>
              <a:rPr lang="fa-IR" sz="1800" dirty="0">
                <a:effectLst/>
                <a:latin typeface="Times New Roman" panose="02020603050405020304" pitchFamily="18"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است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ar-SA" sz="1800" dirty="0">
                <a:effectLst/>
                <a:latin typeface="Calibri" panose="020F0502020204030204" pitchFamily="34" charset="0"/>
                <a:ea typeface="Calibri" panose="020F0502020204030204" pitchFamily="34" charset="0"/>
                <a:cs typeface="B Nazanin" panose="00000400000000000000" pitchFamily="2" charset="-78"/>
              </a:rPr>
              <a:t> را در سال 1995 ارائه کرد، سندی به نام </a:t>
            </a:r>
            <a:r>
              <a:rPr lang="en-US" i="1" cap="none" dirty="0">
                <a:latin typeface="Mongolian Baiti" panose="03000500000000000000" pitchFamily="66" charset="0"/>
                <a:cs typeface="Mongolian Baiti" panose="03000500000000000000" pitchFamily="66" charset="0"/>
              </a:rPr>
              <a:t>white paper</a:t>
            </a:r>
            <a:r>
              <a:rPr lang="fa-IR" i="1" dirty="0"/>
              <a:t> </a:t>
            </a:r>
            <a:r>
              <a:rPr lang="ar-SA" sz="1800" dirty="0">
                <a:effectLst/>
                <a:latin typeface="Calibri" panose="020F0502020204030204" pitchFamily="34" charset="0"/>
                <a:ea typeface="Calibri" panose="020F0502020204030204" pitchFamily="34" charset="0"/>
                <a:cs typeface="B Nazanin" panose="00000400000000000000" pitchFamily="2" charset="-78"/>
              </a:rPr>
              <a:t>منتشر کرد که زبان برنامه‌نویسی جدیدش را توصیف می کرد. شاید </a:t>
            </a:r>
            <a:r>
              <a:rPr lang="fa-IR" sz="1800" dirty="0">
                <a:effectLst/>
                <a:latin typeface="Calibri" panose="020F0502020204030204" pitchFamily="34" charset="0"/>
                <a:ea typeface="Calibri" panose="020F0502020204030204" pitchFamily="34" charset="0"/>
                <a:cs typeface="B Nazanin" panose="00000400000000000000" pitchFamily="2" charset="-78"/>
              </a:rPr>
              <a:t>بتوان گفت </a:t>
            </a:r>
            <a:r>
              <a:rPr lang="ar-SA" sz="1800" dirty="0">
                <a:effectLst/>
                <a:latin typeface="Calibri" panose="020F0502020204030204" pitchFamily="34" charset="0"/>
                <a:ea typeface="Calibri" panose="020F0502020204030204" pitchFamily="34" charset="0"/>
                <a:cs typeface="B Nazanin" panose="00000400000000000000" pitchFamily="2" charset="-78"/>
              </a:rPr>
              <a:t>جمله‌ی کلیدی آن مقاله </a:t>
            </a:r>
            <a:r>
              <a:rPr lang="fa-IR" sz="1800" dirty="0">
                <a:effectLst/>
                <a:latin typeface="Calibri" panose="020F0502020204030204" pitchFamily="34" charset="0"/>
                <a:ea typeface="Calibri" panose="020F0502020204030204" pitchFamily="34" charset="0"/>
                <a:cs typeface="B Nazanin" panose="00000400000000000000" pitchFamily="2" charset="-78"/>
              </a:rPr>
              <a:t>شامل این</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توصیفات است</a:t>
            </a:r>
            <a:r>
              <a:rPr lang="ar-SA"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just" rtl="1">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زبانیست:</a:t>
            </a:r>
          </a:p>
          <a:p>
            <a:pPr algn="just" rtl="1">
              <a:lnSpc>
                <a:spcPct val="107000"/>
              </a:lnSpc>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ar-SA" sz="1800" b="1" dirty="0">
                <a:effectLst/>
                <a:latin typeface="Calibri" panose="020F0502020204030204" pitchFamily="34" charset="0"/>
                <a:ea typeface="Calibri" panose="020F0502020204030204" pitchFamily="34" charset="0"/>
                <a:cs typeface="B Nazanin" panose="00000400000000000000" pitchFamily="2" charset="-78"/>
              </a:rPr>
              <a:t>ساده</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ar-SA" sz="1800" b="1" dirty="0">
                <a:effectLst/>
                <a:latin typeface="Calibri" panose="020F0502020204030204" pitchFamily="34" charset="0"/>
                <a:ea typeface="Calibri" panose="020F0502020204030204" pitchFamily="34" charset="0"/>
                <a:cs typeface="B Nazanin" panose="00000400000000000000" pitchFamily="2" charset="-78"/>
              </a:rPr>
              <a:t>شئ</a:t>
            </a:r>
            <a:r>
              <a:rPr lang="fa-IR" sz="1800" b="1" dirty="0">
                <a:effectLst/>
                <a:latin typeface="Calibri" panose="020F0502020204030204" pitchFamily="34" charset="0"/>
                <a:ea typeface="Calibri" panose="020F0502020204030204" pitchFamily="34" charset="0"/>
                <a:cs typeface="B Nazanin" panose="00000400000000000000" pitchFamily="2" charset="-78"/>
              </a:rPr>
              <a:t>‌</a:t>
            </a:r>
            <a:r>
              <a:rPr lang="ar-SA" sz="1800" b="1" dirty="0">
                <a:effectLst/>
                <a:latin typeface="Calibri" panose="020F0502020204030204" pitchFamily="34" charset="0"/>
                <a:ea typeface="Calibri" panose="020F0502020204030204" pitchFamily="34" charset="0"/>
                <a:cs typeface="B Nazanin" panose="00000400000000000000" pitchFamily="2" charset="-78"/>
              </a:rPr>
              <a:t>گرا</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ar-SA" sz="1800" b="1" dirty="0">
                <a:effectLst/>
                <a:latin typeface="Calibri" panose="020F0502020204030204" pitchFamily="34" charset="0"/>
                <a:ea typeface="Calibri" panose="020F0502020204030204" pitchFamily="34" charset="0"/>
                <a:cs typeface="B Nazanin" panose="00000400000000000000" pitchFamily="2" charset="-78"/>
              </a:rPr>
              <a:t>دارای ادراک شبکه‌ای</a:t>
            </a:r>
            <a:r>
              <a:rPr lang="fa-IR" sz="1800" b="1" baseline="30000" dirty="0">
                <a:effectLst/>
                <a:latin typeface="Calibri" panose="020F0502020204030204" pitchFamily="34" charset="0"/>
                <a:ea typeface="Calibri" panose="020F0502020204030204" pitchFamily="34" charset="0"/>
                <a:cs typeface="B Nazanin" panose="00000400000000000000" pitchFamily="2" charset="-78"/>
              </a:rPr>
              <a:t>1</a:t>
            </a:r>
            <a:r>
              <a:rPr lang="fa-IR" sz="1800" b="1"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(برای کار با اینترنت </a:t>
            </a:r>
            <a:r>
              <a:rPr lang="fa-IR" sz="1800" dirty="0">
                <a:effectLst/>
                <a:latin typeface="Calibri" panose="020F0502020204030204" pitchFamily="34" charset="0"/>
                <a:ea typeface="Calibri" panose="020F0502020204030204" pitchFamily="34" charset="0"/>
                <a:cs typeface="B Nazanin" panose="00000400000000000000" pitchFamily="2" charset="-78"/>
              </a:rPr>
              <a:t>از سطوح مهارتی متعددی </a:t>
            </a:r>
            <a:r>
              <a:rPr lang="fa-IR" sz="1800" dirty="0">
                <a:latin typeface="Calibri" panose="020F0502020204030204" pitchFamily="34" charset="0"/>
                <a:ea typeface="Calibri" panose="020F0502020204030204" pitchFamily="34" charset="0"/>
                <a:cs typeface="B Nazanin" panose="00000400000000000000" pitchFamily="2" charset="-78"/>
              </a:rPr>
              <a:t>پشتیبانی می‌کند.)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buFont typeface="Wingdings" panose="05000000000000000000" pitchFamily="2" charset="2"/>
              <a:buChar char="ü"/>
            </a:pPr>
            <a:r>
              <a:rPr lang="ar-SA" sz="1800" b="1" dirty="0">
                <a:effectLst/>
                <a:latin typeface="Calibri" panose="020F0502020204030204" pitchFamily="34" charset="0"/>
                <a:ea typeface="Calibri" panose="020F0502020204030204" pitchFamily="34" charset="0"/>
                <a:cs typeface="B Nazanin" panose="00000400000000000000" pitchFamily="2" charset="-78"/>
              </a:rPr>
              <a:t> تفسیر شده </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دستورات را مستقیماً بدون نیاز به </a:t>
            </a:r>
            <a:r>
              <a:rPr lang="fa-IR" sz="1800" dirty="0">
                <a:effectLst/>
                <a:latin typeface="Calibri" panose="020F0502020204030204" pitchFamily="34" charset="0"/>
                <a:ea typeface="Calibri" panose="020F0502020204030204" pitchFamily="34" charset="0"/>
                <a:cs typeface="B Nazanin" panose="00000400000000000000" pitchFamily="2" charset="-78"/>
              </a:rPr>
              <a:t>یک </a:t>
            </a:r>
            <a:r>
              <a:rPr lang="ar-SA" sz="1800" dirty="0">
                <a:effectLst/>
                <a:latin typeface="Calibri" panose="020F0502020204030204" pitchFamily="34" charset="0"/>
                <a:ea typeface="Calibri" panose="020F0502020204030204" pitchFamily="34" charset="0"/>
                <a:cs typeface="B Nazanin" panose="00000400000000000000" pitchFamily="2" charset="-78"/>
              </a:rPr>
              <a:t>مرحله کامپایل </a:t>
            </a:r>
            <a:r>
              <a:rPr lang="fa-IR" sz="1800" dirty="0">
                <a:effectLst/>
                <a:latin typeface="Calibri" panose="020F0502020204030204" pitchFamily="34" charset="0"/>
                <a:ea typeface="Calibri" panose="020F0502020204030204" pitchFamily="34" charset="0"/>
                <a:cs typeface="B Nazanin" panose="00000400000000000000" pitchFamily="2" charset="-78"/>
              </a:rPr>
              <a:t>مجزا</a:t>
            </a:r>
            <a:r>
              <a:rPr lang="ar-SA" sz="1800" dirty="0">
                <a:effectLst/>
                <a:latin typeface="Calibri" panose="020F0502020204030204" pitchFamily="34" charset="0"/>
                <a:ea typeface="Calibri" panose="020F0502020204030204" pitchFamily="34" charset="0"/>
                <a:cs typeface="B Nazanin" panose="00000400000000000000" pitchFamily="2" charset="-78"/>
              </a:rPr>
              <a:t> اجرا می</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کند. دستورالعمل</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ها خط</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به</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خط ترجمه و اجرا می</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شوند </a:t>
            </a:r>
            <a:r>
              <a:rPr lang="fa-IR" sz="1800" dirty="0">
                <a:effectLst/>
                <a:latin typeface="Calibri" panose="020F0502020204030204" pitchFamily="34" charset="0"/>
                <a:ea typeface="Calibri" panose="020F0502020204030204" pitchFamily="34" charset="0"/>
                <a:cs typeface="B Nazanin" panose="00000400000000000000" pitchFamily="2" charset="-78"/>
              </a:rPr>
              <a:t>که این امر </a:t>
            </a:r>
            <a:r>
              <a:rPr lang="ar-SA" sz="1800" dirty="0">
                <a:effectLst/>
                <a:latin typeface="Calibri" panose="020F0502020204030204" pitchFamily="34" charset="0"/>
                <a:ea typeface="Calibri" panose="020F0502020204030204" pitchFamily="34" charset="0"/>
                <a:cs typeface="B Nazanin" panose="00000400000000000000" pitchFamily="2" charset="-78"/>
              </a:rPr>
              <a:t>توسعه و آزمایش کد را آسان</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تر و سریع</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تر می</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کند.</a:t>
            </a:r>
            <a:r>
              <a:rPr lang="fa-IR"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ar-SA" sz="1800" b="1" dirty="0">
                <a:effectLst/>
                <a:latin typeface="Calibri" panose="020F0502020204030204" pitchFamily="34" charset="0"/>
                <a:ea typeface="Calibri" panose="020F0502020204030204" pitchFamily="34" charset="0"/>
                <a:cs typeface="B Nazanin" panose="00000400000000000000" pitchFamily="2" charset="-78"/>
              </a:rPr>
              <a:t>مقاوم</a:t>
            </a:r>
            <a:r>
              <a:rPr lang="fa-IR" sz="1800" b="1"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(اتمام‌ برنامه‌ها و عملیاتی که پیش بینی نشده‌اند را به خوبی مدیریت می‌کند.)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ar-SA" sz="1800" b="1" dirty="0">
                <a:effectLst/>
                <a:latin typeface="Calibri" panose="020F0502020204030204" pitchFamily="34" charset="0"/>
                <a:ea typeface="Calibri" panose="020F0502020204030204" pitchFamily="34" charset="0"/>
                <a:cs typeface="B Nazanin" panose="00000400000000000000" pitchFamily="2" charset="-78"/>
              </a:rPr>
              <a:t>ایمن</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Aft>
                <a:spcPts val="800"/>
              </a:spcAft>
              <a:buFont typeface="Wingdings" panose="05000000000000000000" pitchFamily="2" charset="2"/>
              <a:buChar char="ü"/>
            </a:pPr>
            <a:r>
              <a:rPr lang="ar-SA" sz="1800" b="1" dirty="0">
                <a:effectLst/>
                <a:latin typeface="Calibri" panose="020F0502020204030204" pitchFamily="34" charset="0"/>
                <a:ea typeface="Calibri" panose="020F0502020204030204" pitchFamily="34" charset="0"/>
                <a:cs typeface="B Nazanin" panose="00000400000000000000" pitchFamily="2" charset="-78"/>
              </a:rPr>
              <a:t>خنثی از معماری </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latin typeface="Calibri" panose="020F0502020204030204" pitchFamily="34" charset="0"/>
                <a:ea typeface="Calibri" panose="020F0502020204030204" pitchFamily="34" charset="0"/>
                <a:cs typeface="B Nazanin" panose="00000400000000000000" pitchFamily="2" charset="-78"/>
              </a:rPr>
              <a:t>بدون نیاز به بازنویسی می</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توان</a:t>
            </a:r>
            <a:r>
              <a:rPr lang="fa-IR" sz="1800" dirty="0">
                <a:latin typeface="Calibri" panose="020F0502020204030204" pitchFamily="34" charset="0"/>
                <a:ea typeface="Calibri" panose="020F0502020204030204" pitchFamily="34" charset="0"/>
                <a:cs typeface="B Nazanin" panose="00000400000000000000" pitchFamily="2" charset="-78"/>
              </a:rPr>
              <a:t>د روی</a:t>
            </a:r>
            <a:r>
              <a:rPr lang="ar-SA" sz="1800" dirty="0">
                <a:effectLst/>
                <a:latin typeface="Calibri" panose="020F0502020204030204" pitchFamily="34" charset="0"/>
                <a:ea typeface="Calibri" panose="020F0502020204030204" pitchFamily="34" charset="0"/>
                <a:cs typeface="B Nazanin" panose="00000400000000000000" pitchFamily="2" charset="-78"/>
              </a:rPr>
              <a:t> کامپیوتر دیگری با معماری متفاوت مانند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x86</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یا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ARM</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اجرا </a:t>
            </a:r>
            <a:r>
              <a:rPr lang="fa-IR" sz="1800" dirty="0">
                <a:effectLst/>
                <a:latin typeface="Calibri" panose="020F0502020204030204" pitchFamily="34" charset="0"/>
                <a:ea typeface="Calibri" panose="020F0502020204030204" pitchFamily="34" charset="0"/>
                <a:cs typeface="B Nazanin" panose="00000400000000000000" pitchFamily="2" charset="-78"/>
              </a:rPr>
              <a:t>شو</a:t>
            </a:r>
            <a:r>
              <a:rPr lang="ar-SA" sz="1800" dirty="0">
                <a:effectLst/>
                <a:latin typeface="Calibri" panose="020F0502020204030204" pitchFamily="34" charset="0"/>
                <a:ea typeface="Calibri" panose="020F0502020204030204" pitchFamily="34" charset="0"/>
                <a:cs typeface="B Nazanin" panose="00000400000000000000" pitchFamily="2" charset="-78"/>
              </a:rPr>
              <a:t>د.</a:t>
            </a:r>
            <a:r>
              <a:rPr lang="fa-IR"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en-US" sz="1800" dirty="0"/>
          </a:p>
        </p:txBody>
      </p:sp>
      <p:sp>
        <p:nvSpPr>
          <p:cNvPr id="4" name="Slide Number Placeholder 3">
            <a:extLst>
              <a:ext uri="{FF2B5EF4-FFF2-40B4-BE49-F238E27FC236}">
                <a16:creationId xmlns:a16="http://schemas.microsoft.com/office/drawing/2014/main" id="{BE797550-CF3D-E9C7-C1F2-7D22E3763A17}"/>
              </a:ext>
            </a:extLst>
          </p:cNvPr>
          <p:cNvSpPr>
            <a:spLocks noGrp="1"/>
          </p:cNvSpPr>
          <p:nvPr>
            <p:ph type="sldNum" sz="quarter" idx="12"/>
          </p:nvPr>
        </p:nvSpPr>
        <p:spPr/>
        <p:txBody>
          <a:bodyPr/>
          <a:lstStyle/>
          <a:p>
            <a:fld id="{21C7DF5F-4BF1-494D-A836-53F226D76E52}" type="slidenum">
              <a:rPr lang="en-US" smtClean="0"/>
              <a:t>4</a:t>
            </a:fld>
            <a:endParaRPr lang="en-US" dirty="0"/>
          </a:p>
        </p:txBody>
      </p:sp>
      <p:sp>
        <p:nvSpPr>
          <p:cNvPr id="8" name="Title 1">
            <a:extLst>
              <a:ext uri="{FF2B5EF4-FFF2-40B4-BE49-F238E27FC236}">
                <a16:creationId xmlns:a16="http://schemas.microsoft.com/office/drawing/2014/main" id="{99C16B2F-5610-AD98-8F9B-2CAE8E2BC540}"/>
              </a:ext>
            </a:extLst>
          </p:cNvPr>
          <p:cNvSpPr>
            <a:spLocks noGrp="1"/>
          </p:cNvSpPr>
          <p:nvPr>
            <p:ph type="title"/>
          </p:nvPr>
        </p:nvSpPr>
        <p:spPr>
          <a:xfrm>
            <a:off x="1640156" y="346229"/>
            <a:ext cx="8911687" cy="526742"/>
          </a:xfrm>
        </p:spPr>
        <p:txBody>
          <a:bodyPr>
            <a:normAutofit fontScale="90000"/>
          </a:bodyPr>
          <a:lstStyle/>
          <a:p>
            <a:pPr algn="ctr" rtl="1"/>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چرا </a:t>
            </a:r>
            <a:r>
              <a:rPr lang="en-US" b="1" dirty="0">
                <a:solidFill>
                  <a:srgbClr val="0070C0"/>
                </a:solidFill>
                <a:effectLst/>
                <a:latin typeface="Times New Roman" panose="02020603050405020304" pitchFamily="18" charset="0"/>
                <a:ea typeface="Calibri" panose="020F0502020204030204" pitchFamily="34" charset="0"/>
                <a:cs typeface="2  Titr" panose="00000700000000000000" pitchFamily="2" charset="-78"/>
              </a:rPr>
              <a:t>Java</a:t>
            </a:r>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a:t>
            </a:r>
            <a:br>
              <a:rPr lang="en-US"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70C0"/>
              </a:solidFill>
            </a:endParaRPr>
          </a:p>
        </p:txBody>
      </p:sp>
      <p:sp>
        <p:nvSpPr>
          <p:cNvPr id="6" name="Footer Placeholder 5">
            <a:extLst>
              <a:ext uri="{FF2B5EF4-FFF2-40B4-BE49-F238E27FC236}">
                <a16:creationId xmlns:a16="http://schemas.microsoft.com/office/drawing/2014/main" id="{51006593-BD7F-B16F-8BB2-5300F0EF03B2}"/>
              </a:ext>
            </a:extLst>
          </p:cNvPr>
          <p:cNvSpPr>
            <a:spLocks noGrp="1"/>
          </p:cNvSpPr>
          <p:nvPr>
            <p:ph type="ftr" sz="quarter" idx="11"/>
          </p:nvPr>
        </p:nvSpPr>
        <p:spPr>
          <a:xfrm>
            <a:off x="913775" y="5883275"/>
            <a:ext cx="1015694" cy="365125"/>
          </a:xfrm>
        </p:spPr>
        <p:txBody>
          <a:bodyPr/>
          <a:lstStyle/>
          <a:p>
            <a:r>
              <a:rPr lang="en-US" dirty="0">
                <a:latin typeface="Baskerville Old Face" panose="02020602080505020303" pitchFamily="18" charset="0"/>
              </a:rPr>
              <a:t>1 network-savvy</a:t>
            </a:r>
          </a:p>
        </p:txBody>
      </p:sp>
    </p:spTree>
    <p:extLst>
      <p:ext uri="{BB962C8B-B14F-4D97-AF65-F5344CB8AC3E}">
        <p14:creationId xmlns:p14="http://schemas.microsoft.com/office/powerpoint/2010/main" val="45970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down)">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p:cTn id="5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6" dur="1000"/>
                                        <p:tgtEl>
                                          <p:spTgt spid="3">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p:cTn id="61"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241E-8975-C0F6-3A56-F9FCED3A5B57}"/>
              </a:ext>
            </a:extLst>
          </p:cNvPr>
          <p:cNvSpPr>
            <a:spLocks noGrp="1"/>
          </p:cNvSpPr>
          <p:nvPr>
            <p:ph type="title"/>
          </p:nvPr>
        </p:nvSpPr>
        <p:spPr>
          <a:xfrm>
            <a:off x="1640156" y="1038688"/>
            <a:ext cx="8911687" cy="526742"/>
          </a:xfrm>
        </p:spPr>
        <p:txBody>
          <a:bodyPr>
            <a:normAutofit fontScale="90000"/>
          </a:bodyPr>
          <a:lstStyle/>
          <a:p>
            <a:pPr algn="ctr" rtl="1"/>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چرا </a:t>
            </a:r>
            <a:r>
              <a:rPr lang="en-US" b="1" dirty="0">
                <a:solidFill>
                  <a:srgbClr val="0070C0"/>
                </a:solidFill>
                <a:effectLst/>
                <a:latin typeface="Times New Roman" panose="02020603050405020304" pitchFamily="18" charset="0"/>
                <a:ea typeface="Calibri" panose="020F0502020204030204" pitchFamily="34" charset="0"/>
                <a:cs typeface="2  Titr" panose="00000700000000000000" pitchFamily="2" charset="-78"/>
              </a:rPr>
              <a:t>Java</a:t>
            </a:r>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a:t>
            </a:r>
            <a:br>
              <a:rPr lang="en-US"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70C0"/>
              </a:solidFill>
            </a:endParaRPr>
          </a:p>
        </p:txBody>
      </p:sp>
      <p:sp>
        <p:nvSpPr>
          <p:cNvPr id="3" name="Content Placeholder 2">
            <a:extLst>
              <a:ext uri="{FF2B5EF4-FFF2-40B4-BE49-F238E27FC236}">
                <a16:creationId xmlns:a16="http://schemas.microsoft.com/office/drawing/2014/main" id="{52574A7C-AB31-19DE-D29D-76074AEE57E7}"/>
              </a:ext>
            </a:extLst>
          </p:cNvPr>
          <p:cNvSpPr>
            <a:spLocks noGrp="1"/>
          </p:cNvSpPr>
          <p:nvPr>
            <p:ph idx="1"/>
          </p:nvPr>
        </p:nvSpPr>
        <p:spPr>
          <a:xfrm>
            <a:off x="284086" y="1038688"/>
            <a:ext cx="11519224" cy="5819312"/>
          </a:xfrm>
        </p:spPr>
        <p:txBody>
          <a:bodyPr>
            <a:normAutofit/>
          </a:bodyPr>
          <a:lstStyle/>
          <a:p>
            <a:pPr algn="just" rtl="1">
              <a:lnSpc>
                <a:spcPct val="107000"/>
              </a:lnSpc>
              <a:spcAft>
                <a:spcPts val="800"/>
              </a:spcAft>
              <a:buFont typeface="Wingdings" panose="05000000000000000000" pitchFamily="2" charset="2"/>
              <a:buChar char="ü"/>
            </a:pPr>
            <a:endParaRPr lang="fa-IR" sz="1800" b="1" dirty="0">
              <a:effectLst/>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Aft>
                <a:spcPts val="800"/>
              </a:spcAft>
              <a:buFont typeface="Wingdings" panose="05000000000000000000" pitchFamily="2" charset="2"/>
              <a:buChar char="ü"/>
            </a:pPr>
            <a:r>
              <a:rPr lang="ar-SA" sz="1800" b="1" dirty="0">
                <a:effectLst/>
                <a:latin typeface="Calibri" panose="020F0502020204030204" pitchFamily="34" charset="0"/>
                <a:ea typeface="Calibri" panose="020F0502020204030204" pitchFamily="34" charset="0"/>
                <a:cs typeface="B Nazanin" panose="00000400000000000000" pitchFamily="2" charset="-78"/>
              </a:rPr>
              <a:t>قابل حمل</a:t>
            </a:r>
            <a:r>
              <a:rPr lang="fa-IR" sz="1800" b="1" dirty="0">
                <a:effectLst/>
                <a:latin typeface="Calibri" panose="020F0502020204030204" pitchFamily="34" charset="0"/>
                <a:ea typeface="Calibri" panose="020F0502020204030204" pitchFamily="34" charset="0"/>
                <a:cs typeface="B Nazanin" panose="00000400000000000000" pitchFamily="2" charset="-78"/>
              </a:rPr>
              <a:t> </a:t>
            </a:r>
            <a:r>
              <a:rPr lang="fa-IR" sz="1800" b="1" dirty="0">
                <a:latin typeface="Calibri" panose="020F0502020204030204" pitchFamily="34" charset="0"/>
                <a:ea typeface="Calibri" panose="020F0502020204030204" pitchFamily="34" charset="0"/>
                <a:cs typeface="B Nazanin" panose="00000400000000000000" pitchFamily="2" charset="-78"/>
              </a:rPr>
              <a:t>با جذبه‌ی یک بار بنویس/ درهرجایی اجرا کن</a:t>
            </a:r>
            <a:r>
              <a:rPr lang="en-US" sz="1800" b="1" cap="none" dirty="0">
                <a:latin typeface="Baskerville Old Face" panose="02020602080505020303" pitchFamily="18" charset="0"/>
                <a:ea typeface="Calibri" panose="020F0502020204030204" pitchFamily="34" charset="0"/>
                <a:cs typeface="B Nazanin" panose="00000400000000000000" pitchFamily="2" charset="-78"/>
              </a:rPr>
              <a:t>(write-once/run-anywhere) </a:t>
            </a:r>
            <a:r>
              <a:rPr lang="fa-IR" sz="1800" b="1" cap="none" dirty="0">
                <a:latin typeface="Baskerville Old Face" panose="02020602080505020303" pitchFamily="18" charset="0"/>
                <a:ea typeface="Calibri" panose="020F0502020204030204" pitchFamily="34" charset="0"/>
                <a:cs typeface="B Nazanin" panose="00000400000000000000" pitchFamily="2" charset="-78"/>
              </a:rPr>
              <a:t> </a:t>
            </a:r>
            <a:r>
              <a:rPr lang="fa-IR" sz="1800" b="1" dirty="0">
                <a:effectLst/>
                <a:latin typeface="Calibri" panose="020F0502020204030204" pitchFamily="34" charset="0"/>
                <a:ea typeface="Calibri" panose="020F0502020204030204" pitchFamily="34" charset="0"/>
                <a:cs typeface="B Nazanin" panose="00000400000000000000" pitchFamily="2" charset="-78"/>
              </a:rPr>
              <a:t>(</a:t>
            </a:r>
            <a:r>
              <a:rPr lang="ar-SA" sz="1800" dirty="0">
                <a:latin typeface="Calibri" panose="020F0502020204030204" pitchFamily="34" charset="0"/>
                <a:ea typeface="Calibri" panose="020F0502020204030204" pitchFamily="34" charset="0"/>
                <a:cs typeface="B Nazanin" panose="00000400000000000000" pitchFamily="2" charset="-78"/>
              </a:rPr>
              <a:t>بسیار مستقل از بسترکاریست. بر خلاف برنامه‌های نوشته‌شده در بسیاری از زبان‌های دیگر، یک برنامه‌ی</a:t>
            </a:r>
            <a:r>
              <a:rPr lang="en-US" sz="1800" dirty="0">
                <a:latin typeface="Times New Roman" panose="02020603050405020304" pitchFamily="18" charset="0"/>
                <a:ea typeface="Calibri" panose="020F0502020204030204" pitchFamily="34" charset="0"/>
                <a:cs typeface="Arial" panose="020B0604020202020204" pitchFamily="34" charset="0"/>
              </a:rPr>
              <a:t>J</a:t>
            </a:r>
            <a:r>
              <a:rPr lang="en-US" sz="1800" cap="none" dirty="0">
                <a:latin typeface="Times New Roman" panose="02020603050405020304" pitchFamily="18" charset="0"/>
                <a:ea typeface="Calibri" panose="020F0502020204030204" pitchFamily="34" charset="0"/>
                <a:cs typeface="Arial" panose="020B0604020202020204" pitchFamily="34" charset="0"/>
              </a:rPr>
              <a:t>ava</a:t>
            </a:r>
            <a:r>
              <a:rPr lang="en-US" sz="1800" dirty="0">
                <a:latin typeface="B Nazanin" panose="00000400000000000000" pitchFamily="2" charset="-78"/>
                <a:ea typeface="Calibri" panose="020F0502020204030204" pitchFamily="34" charset="0"/>
                <a:cs typeface="Arial" panose="020B0604020202020204" pitchFamily="34" charset="0"/>
              </a:rPr>
              <a:t> </a:t>
            </a:r>
            <a:r>
              <a:rPr lang="fa-IR" sz="1800" dirty="0">
                <a:latin typeface="B Nazanin" panose="00000400000000000000" pitchFamily="2" charset="-78"/>
                <a:ea typeface="Calibri" panose="020F0502020204030204" pitchFamily="34" charset="0"/>
              </a:rPr>
              <a:t> </a:t>
            </a:r>
            <a:r>
              <a:rPr lang="ar-SA" sz="1800" dirty="0">
                <a:latin typeface="Calibri" panose="020F0502020204030204" pitchFamily="34" charset="0"/>
                <a:ea typeface="Calibri" panose="020F0502020204030204" pitchFamily="34" charset="0"/>
                <a:cs typeface="B Nazanin" panose="00000400000000000000" pitchFamily="2" charset="-78"/>
              </a:rPr>
              <a:t>را می‌توان بر روی سیستم‌عامل‌های مختلف، مانند </a:t>
            </a:r>
            <a:r>
              <a:rPr lang="en-US" sz="1800" dirty="0">
                <a:latin typeface="Times New Roman" panose="02020603050405020304" pitchFamily="18" charset="0"/>
                <a:ea typeface="Calibri" panose="020F0502020204030204" pitchFamily="34" charset="0"/>
                <a:cs typeface="Arial" panose="020B0604020202020204" pitchFamily="34" charset="0"/>
              </a:rPr>
              <a:t>W</a:t>
            </a:r>
            <a:r>
              <a:rPr lang="en-US" sz="1800" cap="none" dirty="0">
                <a:latin typeface="Times New Roman" panose="02020603050405020304" pitchFamily="18" charset="0"/>
                <a:ea typeface="Calibri" panose="020F0502020204030204" pitchFamily="34" charset="0"/>
                <a:cs typeface="Arial" panose="020B0604020202020204" pitchFamily="34" charset="0"/>
              </a:rPr>
              <a:t>indows</a:t>
            </a:r>
            <a:r>
              <a:rPr lang="ar-SA" sz="1800" dirty="0">
                <a:latin typeface="Calibri" panose="020F0502020204030204" pitchFamily="34" charset="0"/>
                <a:ea typeface="Calibri" panose="020F0502020204030204" pitchFamily="34" charset="0"/>
                <a:cs typeface="B Nazanin" panose="00000400000000000000" pitchFamily="2" charset="-78"/>
              </a:rPr>
              <a:t>، </a:t>
            </a:r>
            <a:r>
              <a:rPr lang="en-US" sz="1800" dirty="0">
                <a:latin typeface="Times New Roman" panose="02020603050405020304" pitchFamily="18" charset="0"/>
                <a:ea typeface="Calibri" panose="020F0502020204030204" pitchFamily="34" charset="0"/>
                <a:cs typeface="Arial" panose="020B0604020202020204" pitchFamily="34" charset="0"/>
              </a:rPr>
              <a:t>L</a:t>
            </a:r>
            <a:r>
              <a:rPr lang="en-US" sz="1800" cap="none" dirty="0">
                <a:latin typeface="Times New Roman" panose="02020603050405020304" pitchFamily="18" charset="0"/>
                <a:ea typeface="Calibri" panose="020F0502020204030204" pitchFamily="34" charset="0"/>
                <a:cs typeface="Arial" panose="020B0604020202020204" pitchFamily="34" charset="0"/>
              </a:rPr>
              <a:t>inux</a:t>
            </a:r>
            <a:r>
              <a:rPr lang="ar-SA" sz="1800" dirty="0">
                <a:latin typeface="Calibri" panose="020F0502020204030204" pitchFamily="34" charset="0"/>
                <a:ea typeface="Calibri" panose="020F0502020204030204" pitchFamily="34" charset="0"/>
                <a:cs typeface="B Nazanin" panose="00000400000000000000" pitchFamily="2" charset="-78"/>
              </a:rPr>
              <a:t> و </a:t>
            </a:r>
            <a:r>
              <a:rPr lang="en-US" sz="1800" dirty="0">
                <a:latin typeface="Times New Roman" panose="02020603050405020304" pitchFamily="18" charset="0"/>
                <a:ea typeface="Calibri" panose="020F0502020204030204" pitchFamily="34" charset="0"/>
                <a:cs typeface="Arial" panose="020B0604020202020204" pitchFamily="34" charset="0"/>
              </a:rPr>
              <a:t>M</a:t>
            </a:r>
            <a:r>
              <a:rPr lang="en-US" sz="1800" cap="none" dirty="0">
                <a:latin typeface="Times New Roman" panose="02020603050405020304" pitchFamily="18" charset="0"/>
                <a:ea typeface="Calibri" panose="020F0502020204030204" pitchFamily="34" charset="0"/>
                <a:cs typeface="Arial" panose="020B0604020202020204" pitchFamily="34" charset="0"/>
              </a:rPr>
              <a:t>ac</a:t>
            </a:r>
            <a:r>
              <a:rPr lang="en-US" sz="1800" dirty="0">
                <a:latin typeface="Times New Roman" panose="02020603050405020304" pitchFamily="18" charset="0"/>
                <a:ea typeface="Calibri" panose="020F0502020204030204" pitchFamily="34" charset="0"/>
                <a:cs typeface="Arial" panose="020B0604020202020204" pitchFamily="34" charset="0"/>
              </a:rPr>
              <a:t> OS X</a:t>
            </a:r>
            <a:r>
              <a:rPr lang="ar-SA" sz="1800" dirty="0">
                <a:latin typeface="Calibri" panose="020F0502020204030204" pitchFamily="34" charset="0"/>
                <a:ea typeface="Calibri" panose="020F0502020204030204" pitchFamily="34" charset="0"/>
                <a:cs typeface="B Nazanin" panose="00000400000000000000" pitchFamily="2" charset="-78"/>
              </a:rPr>
              <a:t> اجرا کرد. این مفهوم باعث می شود قادر باشیم قطعه ای از یک نرم افزار را یک مرتبه بنویسیم و روی هر سیستم عامل یا سکوی سخت افزاری بدون نیاز به کامپایل مجدد یا تغییر چشمگیری اجرا کنیم.</a:t>
            </a:r>
            <a:r>
              <a:rPr lang="fa-IR" sz="1800" b="1" dirty="0">
                <a:effectLst/>
                <a:latin typeface="Calibri" panose="020F0502020204030204" pitchFamily="34" charset="0"/>
                <a:ea typeface="Calibri" panose="020F0502020204030204" pitchFamily="34" charset="0"/>
                <a:cs typeface="B Nazanin" panose="00000400000000000000" pitchFamily="2" charset="-78"/>
              </a:rPr>
              <a:t>)</a:t>
            </a:r>
          </a:p>
          <a:p>
            <a:pPr algn="just">
              <a:buFont typeface="Wingdings" panose="05000000000000000000" pitchFamily="2" charset="2"/>
              <a:buChar char="ü"/>
            </a:pP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buFont typeface="Wingdings" panose="05000000000000000000" pitchFamily="2" charset="2"/>
              <a:buChar char="ü"/>
            </a:pPr>
            <a:r>
              <a:rPr lang="ar-SA" sz="1800" b="1" dirty="0">
                <a:effectLst/>
                <a:latin typeface="Calibri" panose="020F0502020204030204" pitchFamily="34" charset="0"/>
                <a:ea typeface="Calibri" panose="020F0502020204030204" pitchFamily="34" charset="0"/>
                <a:cs typeface="B Nazanin" panose="00000400000000000000" pitchFamily="2" charset="-78"/>
              </a:rPr>
              <a:t> با کارایی بالا </a:t>
            </a:r>
            <a:endParaRPr lang="fa-IR" sz="1800" b="1"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buFont typeface="Wingdings" panose="05000000000000000000" pitchFamily="2" charset="2"/>
              <a:buChar char="ü"/>
            </a:pPr>
            <a:r>
              <a:rPr lang="ar-SA" sz="1800" b="1" dirty="0">
                <a:effectLst/>
                <a:latin typeface="Calibri" panose="020F0502020204030204" pitchFamily="34" charset="0"/>
                <a:ea typeface="Calibri" panose="020F0502020204030204" pitchFamily="34" charset="0"/>
                <a:cs typeface="B Nazanin" panose="00000400000000000000" pitchFamily="2" charset="-78"/>
              </a:rPr>
              <a:t>چندنخی</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امکان اجرای همزمان دو یا چند قسمت از یک برنامه را برای حداکثر استفاده از</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CPU</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فراهم می</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کند.</a:t>
            </a:r>
            <a:r>
              <a:rPr lang="fa-IR" sz="1800" dirty="0">
                <a:effectLst/>
                <a:latin typeface="Calibri" panose="020F0502020204030204" pitchFamily="34" charset="0"/>
                <a:ea typeface="Calibri" panose="020F0502020204030204" pitchFamily="34" charset="0"/>
                <a:cs typeface="B Nazanin" panose="00000400000000000000" pitchFamily="2" charset="-78"/>
              </a:rPr>
              <a:t>)</a:t>
            </a: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buFont typeface="Wingdings" panose="05000000000000000000" pitchFamily="2" charset="2"/>
              <a:buChar char="ü"/>
            </a:pPr>
            <a:r>
              <a:rPr lang="ar-SA" sz="1800" b="1" dirty="0">
                <a:effectLst/>
                <a:latin typeface="Calibri" panose="020F0502020204030204" pitchFamily="34" charset="0"/>
                <a:ea typeface="Calibri" panose="020F0502020204030204" pitchFamily="34" charset="0"/>
                <a:cs typeface="B Nazanin" panose="00000400000000000000" pitchFamily="2" charset="-78"/>
              </a:rPr>
              <a:t>پویا</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این ویژگی به</a:t>
            </a:r>
            <a:r>
              <a:rPr lang="fa-IR" dirty="0">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توسعه‌دهندگان امکان می‌دهد تا بدون نیاز به کامپایل کامل مجدد، عناصر یک برنامه را به‌روزرسانی </a:t>
            </a:r>
            <a:r>
              <a:rPr lang="fa-IR" sz="1800" dirty="0">
                <a:effectLst/>
                <a:latin typeface="Calibri" panose="020F0502020204030204" pitchFamily="34" charset="0"/>
                <a:ea typeface="Calibri" panose="020F0502020204030204" pitchFamily="34" charset="0"/>
                <a:cs typeface="B Nazanin" panose="00000400000000000000" pitchFamily="2" charset="-78"/>
              </a:rPr>
              <a:t>کرده </a:t>
            </a:r>
            <a:r>
              <a:rPr lang="ar-SA" sz="1800" dirty="0">
                <a:effectLst/>
                <a:latin typeface="Calibri" panose="020F0502020204030204" pitchFamily="34" charset="0"/>
                <a:ea typeface="Calibri" panose="020F0502020204030204" pitchFamily="34" charset="0"/>
                <a:cs typeface="B Nazanin" panose="00000400000000000000" pitchFamily="2" charset="-78"/>
              </a:rPr>
              <a:t>و تغییر دهند</a:t>
            </a:r>
            <a:r>
              <a:rPr lang="fa-IR" sz="1800" dirty="0">
                <a:effectLst/>
                <a:latin typeface="Calibri" panose="020F0502020204030204" pitchFamily="34" charset="0"/>
                <a:ea typeface="Calibri" panose="020F0502020204030204" pitchFamily="34" charset="0"/>
                <a:cs typeface="B Nazanin" panose="00000400000000000000" pitchFamily="2" charset="-78"/>
              </a:rPr>
              <a:t> که</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این مشخصه خود </a:t>
            </a:r>
            <a:r>
              <a:rPr lang="ar-SA" sz="1800" dirty="0">
                <a:effectLst/>
                <a:latin typeface="Calibri" panose="020F0502020204030204" pitchFamily="34" charset="0"/>
                <a:ea typeface="Calibri" panose="020F0502020204030204" pitchFamily="34" charset="0"/>
                <a:cs typeface="B Nazanin" panose="00000400000000000000" pitchFamily="2" charset="-78"/>
              </a:rPr>
              <a:t>انعطاف‌پذیری</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بیشتری </a:t>
            </a:r>
            <a:r>
              <a:rPr lang="fa-IR" sz="1800" dirty="0">
                <a:effectLst/>
                <a:latin typeface="Calibri" panose="020F0502020204030204" pitchFamily="34" charset="0"/>
                <a:ea typeface="Calibri" panose="020F0502020204030204" pitchFamily="34" charset="0"/>
                <a:cs typeface="B Nazanin" panose="00000400000000000000" pitchFamily="2" charset="-78"/>
              </a:rPr>
              <a:t>را </a:t>
            </a:r>
            <a:r>
              <a:rPr lang="ar-SA" sz="1800" dirty="0">
                <a:effectLst/>
                <a:latin typeface="Calibri" panose="020F0502020204030204" pitchFamily="34" charset="0"/>
                <a:ea typeface="Calibri" panose="020F0502020204030204" pitchFamily="34" charset="0"/>
                <a:cs typeface="B Nazanin" panose="00000400000000000000" pitchFamily="2" charset="-78"/>
              </a:rPr>
              <a:t>در فرآیند کدنویسی ایجاد می‌کند.</a:t>
            </a:r>
            <a:r>
              <a:rPr lang="fa-IR"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p>
        </p:txBody>
      </p:sp>
      <p:sp>
        <p:nvSpPr>
          <p:cNvPr id="4" name="Slide Number Placeholder 3">
            <a:extLst>
              <a:ext uri="{FF2B5EF4-FFF2-40B4-BE49-F238E27FC236}">
                <a16:creationId xmlns:a16="http://schemas.microsoft.com/office/drawing/2014/main" id="{ED6E7BCE-7F3C-0A2E-AF15-3D528E7F76C0}"/>
              </a:ext>
            </a:extLst>
          </p:cNvPr>
          <p:cNvSpPr>
            <a:spLocks noGrp="1"/>
          </p:cNvSpPr>
          <p:nvPr>
            <p:ph type="sldNum" sz="quarter" idx="12"/>
          </p:nvPr>
        </p:nvSpPr>
        <p:spPr/>
        <p:txBody>
          <a:bodyPr/>
          <a:lstStyle/>
          <a:p>
            <a:fld id="{21C7DF5F-4BF1-494D-A836-53F226D76E52}" type="slidenum">
              <a:rPr lang="en-US" smtClean="0"/>
              <a:t>5</a:t>
            </a:fld>
            <a:endParaRPr lang="en-US"/>
          </a:p>
        </p:txBody>
      </p:sp>
    </p:spTree>
    <p:extLst>
      <p:ext uri="{BB962C8B-B14F-4D97-AF65-F5344CB8AC3E}">
        <p14:creationId xmlns:p14="http://schemas.microsoft.com/office/powerpoint/2010/main" val="10227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heel(1)">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74A7C-AB31-19DE-D29D-76074AEE57E7}"/>
              </a:ext>
            </a:extLst>
          </p:cNvPr>
          <p:cNvSpPr>
            <a:spLocks noGrp="1"/>
          </p:cNvSpPr>
          <p:nvPr>
            <p:ph idx="1"/>
          </p:nvPr>
        </p:nvSpPr>
        <p:spPr>
          <a:xfrm>
            <a:off x="284085" y="1083076"/>
            <a:ext cx="11540971" cy="5557421"/>
          </a:xfrm>
        </p:spPr>
        <p:txBody>
          <a:bodyPr/>
          <a:lstStyle/>
          <a:p>
            <a:pPr algn="just" rtl="1"/>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rtl="1"/>
            <a:r>
              <a:rPr lang="fa-IR" sz="1800" dirty="0">
                <a:latin typeface="Calibri" panose="020F0502020204030204" pitchFamily="34" charset="0"/>
                <a:ea typeface="Calibri" panose="020F0502020204030204" pitchFamily="34" charset="0"/>
                <a:cs typeface="B Nazanin" panose="00000400000000000000" pitchFamily="2" charset="-78"/>
              </a:rPr>
              <a:t>توصیف</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یادشده </a:t>
            </a:r>
            <a:r>
              <a:rPr lang="ar-SA" sz="1800" dirty="0">
                <a:effectLst/>
                <a:latin typeface="Calibri" panose="020F0502020204030204" pitchFamily="34" charset="0"/>
                <a:ea typeface="Calibri" panose="020F0502020204030204" pitchFamily="34" charset="0"/>
                <a:cs typeface="B Nazanin" panose="00000400000000000000" pitchFamily="2" charset="-78"/>
              </a:rPr>
              <a:t>دلایل متعددی برای دانستن این که چرا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یک زبان برنامه‌نویسی مناسب جهت فراگیریست را پوشش می‌دهد.</a:t>
            </a:r>
            <a:r>
              <a:rPr lang="fa-IR" sz="1800" dirty="0">
                <a:effectLst/>
                <a:latin typeface="Calibri" panose="020F0502020204030204" pitchFamily="34" charset="0"/>
                <a:ea typeface="Calibri" panose="020F0502020204030204" pitchFamily="34" charset="0"/>
                <a:cs typeface="B Nazanin" panose="00000400000000000000" pitchFamily="2" charset="-78"/>
              </a:rPr>
              <a:t> به علاوه:</a:t>
            </a:r>
          </a:p>
          <a:p>
            <a:pPr marL="0" indent="0" algn="just" rtl="1">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just" rtl="1"/>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شامل تعداد زیادی نرم‌افزار</a:t>
            </a:r>
            <a:r>
              <a:rPr lang="fa-IR" sz="1800" dirty="0">
                <a:effectLst/>
                <a:latin typeface="Calibri" panose="020F0502020204030204" pitchFamily="34" charset="0"/>
                <a:ea typeface="Calibri" panose="020F0502020204030204" pitchFamily="34" charset="0"/>
                <a:cs typeface="B Nazanin" panose="00000400000000000000" pitchFamily="2" charset="-78"/>
              </a:rPr>
              <a:t>های</a:t>
            </a:r>
            <a:r>
              <a:rPr lang="ar-SA" sz="1800" dirty="0">
                <a:effectLst/>
                <a:latin typeface="Calibri" panose="020F0502020204030204" pitchFamily="34" charset="0"/>
                <a:ea typeface="Calibri" panose="020F0502020204030204" pitchFamily="34" charset="0"/>
                <a:cs typeface="B Nazanin" panose="00000400000000000000" pitchFamily="2" charset="-78"/>
              </a:rPr>
              <a:t> از پیش نوشته‌شده </a:t>
            </a:r>
            <a:r>
              <a:rPr lang="fa-IR" sz="1800" dirty="0">
                <a:effectLst/>
                <a:latin typeface="Calibri" panose="020F0502020204030204" pitchFamily="34" charset="0"/>
                <a:ea typeface="Calibri" panose="020F0502020204030204" pitchFamily="34" charset="0"/>
                <a:cs typeface="B Nazanin" panose="00000400000000000000" pitchFamily="2" charset="-78"/>
              </a:rPr>
              <a:t>و </a:t>
            </a:r>
            <a:r>
              <a:rPr lang="ar-SA" sz="1800" dirty="0">
                <a:effectLst/>
                <a:latin typeface="Calibri" panose="020F0502020204030204" pitchFamily="34" charset="0"/>
                <a:ea typeface="Calibri" panose="020F0502020204030204" pitchFamily="34" charset="0"/>
                <a:cs typeface="B Nazanin" panose="00000400000000000000" pitchFamily="2" charset="-78"/>
              </a:rPr>
              <a:t>مرتبط با یکدیگر درون کتابخانه‌هاست. به عنوان مثال، اگر بخواهید برنامه‌ای بنویسید که به یک سایت بر اینترنت متصل می‌شود،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حاوی کتابخانه‌ایست که اتصال را برای شما ساده می‌کند. </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ar-SA" sz="1800" dirty="0">
                <a:effectLst/>
                <a:latin typeface="Calibri" panose="020F0502020204030204" pitchFamily="34" charset="0"/>
                <a:ea typeface="Calibri" panose="020F0502020204030204" pitchFamily="34" charset="0"/>
                <a:cs typeface="B Nazanin" panose="00000400000000000000" pitchFamily="2" charset="-78"/>
              </a:rPr>
              <a:t>در میان بسیاری از </a:t>
            </a:r>
            <a:r>
              <a:rPr lang="fa-IR" sz="1800" dirty="0">
                <a:effectLst/>
                <a:latin typeface="Calibri" panose="020F0502020204030204" pitchFamily="34" charset="0"/>
                <a:ea typeface="Calibri" panose="020F0502020204030204" pitchFamily="34" charset="0"/>
                <a:cs typeface="B Nazanin" panose="00000400000000000000" pitchFamily="2" charset="-78"/>
              </a:rPr>
              <a:t>ویژگی‌ها</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شامل کتابخانه‌هایی برای ترسیم واسط‌های گرافیکی کاربری </a:t>
            </a:r>
            <a:r>
              <a:rPr lang="en-US" sz="1800" dirty="0">
                <a:effectLst/>
                <a:latin typeface="Times New Roman" panose="02020603050405020304" pitchFamily="18" charset="0"/>
                <a:ea typeface="Calibri" panose="020F0502020204030204" pitchFamily="34" charset="0"/>
                <a:cs typeface="Arial" panose="020B0604020202020204" pitchFamily="34" charset="0"/>
              </a:rPr>
              <a:t>(GUI)</a:t>
            </a:r>
            <a:r>
              <a:rPr lang="ar-SA" sz="1800" dirty="0">
                <a:effectLst/>
                <a:latin typeface="Calibri" panose="020F0502020204030204" pitchFamily="34" charset="0"/>
                <a:ea typeface="Calibri" panose="020F0502020204030204" pitchFamily="34" charset="0"/>
                <a:cs typeface="B Nazanin" panose="00000400000000000000" pitchFamily="2" charset="-78"/>
              </a:rPr>
              <a:t>، بازیابی داده‌ها از پایگاه‌های داده و انجام محاسبات پیچیده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ی ریاضی است. مجموع این کتابخانه‌ها </a:t>
            </a:r>
            <a:r>
              <a:rPr lang="ar-SA" sz="1800" i="1" dirty="0">
                <a:effectLst/>
                <a:latin typeface="Calibri" panose="020F0502020204030204" pitchFamily="34" charset="0"/>
                <a:ea typeface="Calibri" panose="020F0502020204030204" pitchFamily="34" charset="0"/>
                <a:cs typeface="B Nazanin" panose="00000400000000000000" pitchFamily="2" charset="-78"/>
              </a:rPr>
              <a:t>کتابخانه‌های کلاسی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یا</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Times New Roman" panose="02020603050405020304" pitchFamily="18" charset="0"/>
                <a:ea typeface="Calibri" panose="020F0502020204030204" pitchFamily="34" charset="0"/>
                <a:cs typeface="Arial" panose="020B0604020202020204" pitchFamily="34" charset="0"/>
              </a:rPr>
              <a:t> API</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نامیده می‌شوند. </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ar-SA" sz="1800" dirty="0">
                <a:effectLst/>
                <a:latin typeface="Calibri" panose="020F0502020204030204" pitchFamily="34" charset="0"/>
                <a:ea typeface="Calibri" panose="020F0502020204030204" pitchFamily="34" charset="0"/>
                <a:cs typeface="B Nazanin" panose="00000400000000000000" pitchFamily="2" charset="-78"/>
              </a:rPr>
              <a:t>غنی بودن کتابخانه‌های کلاسی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یک عامل بسیار مهم در ظهور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به عنوان یک زبان محبوب بوده است. کتابخانه‌های کلاسی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در نسخه‌ها</a:t>
            </a:r>
            <a:r>
              <a:rPr lang="fa-IR" sz="1800" dirty="0">
                <a:effectLst/>
                <a:latin typeface="Calibri" panose="020F0502020204030204" pitchFamily="34" charset="0"/>
                <a:ea typeface="Calibri" panose="020F0502020204030204" pitchFamily="34" charset="0"/>
                <a:cs typeface="B Nazanin" panose="00000400000000000000" pitchFamily="2" charset="-78"/>
              </a:rPr>
              <a:t>ی اخیر</a:t>
            </a:r>
            <a:r>
              <a:rPr lang="ar-SA" sz="1800" dirty="0">
                <a:effectLst/>
                <a:latin typeface="Calibri" panose="020F0502020204030204" pitchFamily="34" charset="0"/>
                <a:ea typeface="Calibri" panose="020F0502020204030204" pitchFamily="34" charset="0"/>
                <a:cs typeface="B Nazanin" panose="00000400000000000000" pitchFamily="2" charset="-78"/>
              </a:rPr>
              <a:t> شامل بیش از 6000 ورودی </a:t>
            </a:r>
            <a:r>
              <a:rPr lang="fa-IR" sz="1800" dirty="0">
                <a:effectLst/>
                <a:latin typeface="Calibri" panose="020F0502020204030204" pitchFamily="34" charset="0"/>
                <a:ea typeface="Calibri" panose="020F0502020204030204" pitchFamily="34" charset="0"/>
                <a:cs typeface="B Nazanin" panose="00000400000000000000" pitchFamily="2" charset="-78"/>
              </a:rPr>
              <a:t>بوده‌اند</a:t>
            </a:r>
            <a:r>
              <a:rPr lang="ar-SA"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D036E19-DA5F-312D-6F52-104601157D70}"/>
              </a:ext>
            </a:extLst>
          </p:cNvPr>
          <p:cNvSpPr>
            <a:spLocks noGrp="1"/>
          </p:cNvSpPr>
          <p:nvPr>
            <p:ph type="sldNum" sz="quarter" idx="12"/>
          </p:nvPr>
        </p:nvSpPr>
        <p:spPr/>
        <p:txBody>
          <a:bodyPr/>
          <a:lstStyle/>
          <a:p>
            <a:fld id="{21C7DF5F-4BF1-494D-A836-53F226D76E52}" type="slidenum">
              <a:rPr lang="en-US" smtClean="0"/>
              <a:t>6</a:t>
            </a:fld>
            <a:endParaRPr lang="en-US"/>
          </a:p>
        </p:txBody>
      </p:sp>
      <p:sp>
        <p:nvSpPr>
          <p:cNvPr id="7" name="Title 1">
            <a:extLst>
              <a:ext uri="{FF2B5EF4-FFF2-40B4-BE49-F238E27FC236}">
                <a16:creationId xmlns:a16="http://schemas.microsoft.com/office/drawing/2014/main" id="{43668D4E-214E-B914-B122-60AADEE01747}"/>
              </a:ext>
            </a:extLst>
          </p:cNvPr>
          <p:cNvSpPr>
            <a:spLocks noGrp="1"/>
          </p:cNvSpPr>
          <p:nvPr>
            <p:ph type="title"/>
          </p:nvPr>
        </p:nvSpPr>
        <p:spPr>
          <a:xfrm>
            <a:off x="1640156" y="1038688"/>
            <a:ext cx="8911687" cy="526742"/>
          </a:xfrm>
        </p:spPr>
        <p:txBody>
          <a:bodyPr>
            <a:normAutofit fontScale="90000"/>
          </a:bodyPr>
          <a:lstStyle/>
          <a:p>
            <a:pPr algn="ctr" rtl="1"/>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چرا </a:t>
            </a:r>
            <a:r>
              <a:rPr lang="en-US" b="1" dirty="0">
                <a:solidFill>
                  <a:srgbClr val="0070C0"/>
                </a:solidFill>
                <a:effectLst/>
                <a:latin typeface="Times New Roman" panose="02020603050405020304" pitchFamily="18" charset="0"/>
                <a:ea typeface="Calibri" panose="020F0502020204030204" pitchFamily="34" charset="0"/>
                <a:cs typeface="2  Titr" panose="00000700000000000000" pitchFamily="2" charset="-78"/>
              </a:rPr>
              <a:t>Java</a:t>
            </a:r>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a:t>
            </a:r>
            <a:br>
              <a:rPr lang="en-US"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70C0"/>
              </a:solidFill>
            </a:endParaRPr>
          </a:p>
        </p:txBody>
      </p:sp>
    </p:spTree>
    <p:extLst>
      <p:ext uri="{BB962C8B-B14F-4D97-AF65-F5344CB8AC3E}">
        <p14:creationId xmlns:p14="http://schemas.microsoft.com/office/powerpoint/2010/main" val="313346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BA626-CBB1-292B-6F14-1F903B161FC7}"/>
              </a:ext>
            </a:extLst>
          </p:cNvPr>
          <p:cNvSpPr>
            <a:spLocks noGrp="1"/>
          </p:cNvSpPr>
          <p:nvPr>
            <p:ph idx="1"/>
          </p:nvPr>
        </p:nvSpPr>
        <p:spPr>
          <a:xfrm>
            <a:off x="264419" y="1109709"/>
            <a:ext cx="11089381" cy="5611766"/>
          </a:xfrm>
        </p:spPr>
        <p:txBody>
          <a:bodyPr/>
          <a:lstStyle/>
          <a:p>
            <a:pPr algn="just" rtl="1">
              <a:lnSpc>
                <a:spcPct val="107000"/>
              </a:lnSpc>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یک جامعه‌ی برنامه‌نویسی پر جنب‌وجوش دارد. مستندات و آموزش‌های برخط گسترده‌ای برای کمک به برنامه‌نویسان در یادگیری مهارت‌های جدید در دسترس هستند. بسیاری از این اسناد، از جمله یک مرجع گسترده به کتابخانه‌های کلاس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به نام مشخصات </a:t>
            </a:r>
            <a:r>
              <a:rPr lang="en-US" sz="1800" dirty="0">
                <a:effectLst/>
                <a:latin typeface="Times New Roman" panose="02020603050405020304" pitchFamily="18" charset="0"/>
                <a:ea typeface="Calibri" panose="020F0502020204030204" pitchFamily="34" charset="0"/>
                <a:cs typeface="Arial" panose="020B0604020202020204" pitchFamily="34" charset="0"/>
              </a:rPr>
              <a:t>API</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توسط </a:t>
            </a:r>
            <a:r>
              <a:rPr lang="en-US" sz="1800" dirty="0">
                <a:effectLst/>
                <a:latin typeface="Times New Roman" panose="02020603050405020304" pitchFamily="18" charset="0"/>
                <a:ea typeface="Calibri" panose="020F0502020204030204" pitchFamily="34" charset="0"/>
                <a:cs typeface="Arial" panose="020B0604020202020204" pitchFamily="34" charset="0"/>
              </a:rPr>
              <a:t>O</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racle</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نوشته شده‌اند.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به طور گسترده‌ای برای برنامه‌های تحقیقاتی و تجاری استفاده می‌شود، که با توجه به این موضوع امروزه مشاغل زیادی در حوزه‌ی برنامه‌نویسی برای </a:t>
            </a:r>
            <a:r>
              <a:rPr lang="fa-IR" sz="1800" dirty="0">
                <a:effectLst/>
                <a:latin typeface="Calibri" panose="020F0502020204030204" pitchFamily="34" charset="0"/>
                <a:ea typeface="Calibri" panose="020F0502020204030204" pitchFamily="34" charset="0"/>
                <a:cs typeface="B Nazanin" panose="00000400000000000000" pitchFamily="2" charset="-78"/>
              </a:rPr>
              <a:t>کاربران</a:t>
            </a:r>
            <a:r>
              <a:rPr lang="ar-SA" sz="1800" dirty="0">
                <a:effectLst/>
                <a:latin typeface="Calibri" panose="020F0502020204030204" pitchFamily="34" charset="0"/>
                <a:ea typeface="Calibri" panose="020F0502020204030204" pitchFamily="34" charset="0"/>
                <a:cs typeface="B Nazanin" panose="00000400000000000000" pitchFamily="2" charset="-78"/>
              </a:rPr>
              <a:t> ماهر</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در بازارکار وجود دارد</a:t>
            </a:r>
            <a:r>
              <a:rPr lang="ar-SA" sz="1800" b="1" dirty="0">
                <a:effectLst/>
                <a:latin typeface="Calibri" panose="020F0502020204030204" pitchFamily="34" charset="0"/>
                <a:ea typeface="Calibri" panose="020F0502020204030204" pitchFamily="34" charset="0"/>
                <a:cs typeface="B Nazanin" panose="00000400000000000000" pitchFamily="2" charset="-78"/>
              </a:rPr>
              <a:t>.</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just" rtl="1">
              <a:lnSpc>
                <a:spcPct val="107000"/>
              </a:lnSpc>
              <a:spcAft>
                <a:spcPts val="800"/>
              </a:spcAft>
            </a:pPr>
            <a:endParaRPr lang="en-US" dirty="0"/>
          </a:p>
        </p:txBody>
      </p:sp>
      <p:sp>
        <p:nvSpPr>
          <p:cNvPr id="4" name="Slide Number Placeholder 3">
            <a:extLst>
              <a:ext uri="{FF2B5EF4-FFF2-40B4-BE49-F238E27FC236}">
                <a16:creationId xmlns:a16="http://schemas.microsoft.com/office/drawing/2014/main" id="{B8341229-8615-7052-8AA3-6D0A07D44CD4}"/>
              </a:ext>
            </a:extLst>
          </p:cNvPr>
          <p:cNvSpPr>
            <a:spLocks noGrp="1"/>
          </p:cNvSpPr>
          <p:nvPr>
            <p:ph type="sldNum" sz="quarter" idx="12"/>
          </p:nvPr>
        </p:nvSpPr>
        <p:spPr/>
        <p:txBody>
          <a:bodyPr/>
          <a:lstStyle/>
          <a:p>
            <a:fld id="{21C7DF5F-4BF1-494D-A836-53F226D76E52}" type="slidenum">
              <a:rPr lang="en-US" smtClean="0"/>
              <a:t>7</a:t>
            </a:fld>
            <a:endParaRPr lang="en-US"/>
          </a:p>
        </p:txBody>
      </p:sp>
      <p:sp>
        <p:nvSpPr>
          <p:cNvPr id="7" name="Title 1">
            <a:extLst>
              <a:ext uri="{FF2B5EF4-FFF2-40B4-BE49-F238E27FC236}">
                <a16:creationId xmlns:a16="http://schemas.microsoft.com/office/drawing/2014/main" id="{AAE2A38D-38D9-F49A-D918-9506BC1031A1}"/>
              </a:ext>
            </a:extLst>
          </p:cNvPr>
          <p:cNvSpPr>
            <a:spLocks noGrp="1"/>
          </p:cNvSpPr>
          <p:nvPr>
            <p:ph type="title"/>
          </p:nvPr>
        </p:nvSpPr>
        <p:spPr>
          <a:xfrm>
            <a:off x="1640156" y="1038688"/>
            <a:ext cx="8911687" cy="526742"/>
          </a:xfrm>
        </p:spPr>
        <p:txBody>
          <a:bodyPr>
            <a:normAutofit fontScale="90000"/>
          </a:bodyPr>
          <a:lstStyle/>
          <a:p>
            <a:pPr algn="ctr" rtl="1"/>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چرا </a:t>
            </a:r>
            <a:r>
              <a:rPr lang="en-US" b="1" dirty="0">
                <a:solidFill>
                  <a:srgbClr val="0070C0"/>
                </a:solidFill>
                <a:effectLst/>
                <a:latin typeface="Times New Roman" panose="02020603050405020304" pitchFamily="18" charset="0"/>
                <a:ea typeface="Calibri" panose="020F0502020204030204" pitchFamily="34" charset="0"/>
                <a:cs typeface="2  Titr" panose="00000700000000000000" pitchFamily="2" charset="-78"/>
              </a:rPr>
              <a:t>Java</a:t>
            </a:r>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a:t>
            </a:r>
            <a:br>
              <a:rPr lang="en-US"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70C0"/>
              </a:solidFill>
            </a:endParaRPr>
          </a:p>
        </p:txBody>
      </p:sp>
    </p:spTree>
    <p:extLst>
      <p:ext uri="{BB962C8B-B14F-4D97-AF65-F5344CB8AC3E}">
        <p14:creationId xmlns:p14="http://schemas.microsoft.com/office/powerpoint/2010/main" val="48859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1000"/>
                                        <p:tgtEl>
                                          <p:spTgt spid="3">
                                            <p:txEl>
                                              <p:pRg st="5" end="5"/>
                                            </p:txEl>
                                          </p:spTgt>
                                        </p:tgtEl>
                                      </p:cBhvr>
                                    </p:animEffect>
                                    <p:anim calcmode="lin" valueType="num">
                                      <p:cBhvr>
                                        <p:cTn id="1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4D80-7C48-D2C2-3271-8B9466CA996D}"/>
              </a:ext>
            </a:extLst>
          </p:cNvPr>
          <p:cNvSpPr>
            <a:spLocks noGrp="1"/>
          </p:cNvSpPr>
          <p:nvPr>
            <p:ph type="title"/>
          </p:nvPr>
        </p:nvSpPr>
        <p:spPr>
          <a:xfrm>
            <a:off x="531812" y="485977"/>
            <a:ext cx="11486374" cy="570711"/>
          </a:xfrm>
        </p:spPr>
        <p:txBody>
          <a:bodyPr>
            <a:normAutofit fontScale="90000"/>
          </a:bodyPr>
          <a:lstStyle/>
          <a:p>
            <a:pPr algn="ctr" rtl="1"/>
            <a:r>
              <a:rPr lang="fa-IR" sz="4000" b="1" dirty="0">
                <a:solidFill>
                  <a:srgbClr val="0070C0"/>
                </a:solidFill>
                <a:cs typeface="2  Titr" panose="00000700000000000000" pitchFamily="2" charset="-78"/>
              </a:rPr>
              <a:t>آخرین رتبه بندی </a:t>
            </a:r>
            <a:r>
              <a:rPr lang="en-US" sz="4000" b="1" i="0" dirty="0">
                <a:solidFill>
                  <a:srgbClr val="0070C0"/>
                </a:solidFill>
                <a:effectLst/>
                <a:latin typeface="Times New Roman" panose="02020603050405020304" pitchFamily="18" charset="0"/>
                <a:cs typeface="Times New Roman" panose="02020603050405020304" pitchFamily="18" charset="0"/>
              </a:rPr>
              <a:t>Java</a:t>
            </a:r>
            <a:r>
              <a:rPr lang="fa-IR" sz="4000" b="1" dirty="0">
                <a:solidFill>
                  <a:srgbClr val="0070C0"/>
                </a:solidFill>
                <a:cs typeface="2  Titr" panose="00000700000000000000" pitchFamily="2" charset="-78"/>
              </a:rPr>
              <a:t> طبق شاخص </a:t>
            </a:r>
            <a:r>
              <a:rPr lang="en-US" sz="4000" b="1" i="0" dirty="0" err="1">
                <a:solidFill>
                  <a:srgbClr val="0070C0"/>
                </a:solidFill>
                <a:effectLst/>
                <a:latin typeface="Times New Roman" panose="02020603050405020304" pitchFamily="18" charset="0"/>
                <a:cs typeface="Times New Roman" panose="02020603050405020304" pitchFamily="18" charset="0"/>
              </a:rPr>
              <a:t>T</a:t>
            </a:r>
            <a:r>
              <a:rPr lang="en-US" sz="4000" b="1" i="0" cap="none" dirty="0" err="1">
                <a:solidFill>
                  <a:srgbClr val="0070C0"/>
                </a:solidFill>
                <a:effectLst/>
                <a:latin typeface="Times New Roman" panose="02020603050405020304" pitchFamily="18" charset="0"/>
                <a:cs typeface="Times New Roman" panose="02020603050405020304" pitchFamily="18" charset="0"/>
              </a:rPr>
              <a:t>iobe</a:t>
            </a:r>
            <a:r>
              <a:rPr lang="en-US" sz="4000" b="1" i="0" dirty="0">
                <a:solidFill>
                  <a:srgbClr val="0070C0"/>
                </a:solidFill>
                <a:effectLst/>
                <a:latin typeface="Times New Roman" panose="02020603050405020304" pitchFamily="18" charset="0"/>
                <a:cs typeface="Times New Roman" panose="02020603050405020304" pitchFamily="18" charset="0"/>
              </a:rPr>
              <a:t> I</a:t>
            </a:r>
            <a:r>
              <a:rPr lang="en-US" sz="4000" b="1" i="0" cap="none" dirty="0">
                <a:solidFill>
                  <a:srgbClr val="0070C0"/>
                </a:solidFill>
                <a:effectLst/>
                <a:latin typeface="Times New Roman" panose="02020603050405020304" pitchFamily="18" charset="0"/>
                <a:cs typeface="Times New Roman" panose="02020603050405020304" pitchFamily="18" charset="0"/>
              </a:rPr>
              <a:t>ndex</a:t>
            </a:r>
            <a:r>
              <a:rPr lang="fa-IR" sz="4000" b="1" i="0" dirty="0">
                <a:solidFill>
                  <a:srgbClr val="0070C0"/>
                </a:solidFill>
                <a:effectLst/>
                <a:latin typeface="Times New Roman" panose="02020603050405020304" pitchFamily="18" charset="0"/>
                <a:cs typeface="Times New Roman" panose="02020603050405020304" pitchFamily="18" charset="0"/>
              </a:rPr>
              <a:t> </a:t>
            </a:r>
            <a:r>
              <a:rPr lang="fa-IR" sz="4000" b="1" i="0" dirty="0">
                <a:solidFill>
                  <a:srgbClr val="0070C0"/>
                </a:solidFill>
                <a:effectLst/>
                <a:latin typeface="Titillium Web" panose="020B0604020202020204" pitchFamily="2" charset="0"/>
                <a:cs typeface="2  Titr" panose="00000700000000000000" pitchFamily="2" charset="-78"/>
              </a:rPr>
              <a:t>(فوریه 2025)</a:t>
            </a:r>
            <a:br>
              <a:rPr lang="en-US" b="1" i="0" dirty="0">
                <a:solidFill>
                  <a:srgbClr val="0070C0"/>
                </a:solidFill>
                <a:effectLst/>
                <a:latin typeface="Titillium Web" panose="020B0604020202020204" pitchFamily="2" charset="0"/>
                <a:cs typeface="2  Titr" panose="00000700000000000000" pitchFamily="2" charset="-78"/>
              </a:rPr>
            </a:br>
            <a:r>
              <a:rPr lang="en-US" sz="1600" b="1" i="0" cap="none" dirty="0">
                <a:solidFill>
                  <a:srgbClr val="0070C0"/>
                </a:solidFill>
                <a:effectLst/>
                <a:latin typeface="Goudy Old Style" panose="02020502050305020303" pitchFamily="18" charset="0"/>
                <a:cs typeface="2  Titr" panose="00000700000000000000" pitchFamily="2" charset="-78"/>
                <a:hlinkClick r:id="rId2">
                  <a:extLst>
                    <a:ext uri="{A12FA001-AC4F-418D-AE19-62706E023703}">
                      <ahyp:hlinkClr xmlns:ahyp="http://schemas.microsoft.com/office/drawing/2018/hyperlinkcolor" val="tx"/>
                    </a:ext>
                  </a:extLst>
                </a:hlinkClick>
              </a:rPr>
              <a:t>https://www.tiobe.com/tiobe-index</a:t>
            </a:r>
            <a:br>
              <a:rPr lang="fa-IR" sz="1600" b="1" i="0" dirty="0">
                <a:solidFill>
                  <a:srgbClr val="0070C0"/>
                </a:solidFill>
                <a:effectLst/>
                <a:latin typeface="Goudy Old Style" panose="02020502050305020303" pitchFamily="18" charset="0"/>
                <a:cs typeface="2  Titr" panose="00000700000000000000" pitchFamily="2" charset="-78"/>
              </a:rPr>
            </a:br>
            <a:br>
              <a:rPr lang="en-US" sz="1600" b="1" i="0" dirty="0">
                <a:solidFill>
                  <a:srgbClr val="0070C0"/>
                </a:solidFill>
                <a:effectLst/>
                <a:latin typeface="Goudy Old Style" panose="02020502050305020303" pitchFamily="18" charset="0"/>
                <a:cs typeface="2  Titr" panose="00000700000000000000" pitchFamily="2" charset="-78"/>
              </a:rPr>
            </a:br>
            <a:endParaRPr lang="en-US" b="1" dirty="0">
              <a:solidFill>
                <a:srgbClr val="0070C0"/>
              </a:solidFill>
              <a:latin typeface="Goudy Old Style" panose="02020502050305020303" pitchFamily="18" charset="0"/>
              <a:cs typeface="2  Titr" panose="00000700000000000000" pitchFamily="2" charset="-78"/>
            </a:endParaRPr>
          </a:p>
        </p:txBody>
      </p:sp>
      <p:pic>
        <p:nvPicPr>
          <p:cNvPr id="5" name="Content Placeholder 4">
            <a:extLst>
              <a:ext uri="{FF2B5EF4-FFF2-40B4-BE49-F238E27FC236}">
                <a16:creationId xmlns:a16="http://schemas.microsoft.com/office/drawing/2014/main" id="{167D48F7-452A-8DB0-BB01-5CDED05785A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665087" y="997242"/>
            <a:ext cx="8861826" cy="5860758"/>
          </a:xfrm>
        </p:spPr>
      </p:pic>
      <p:sp>
        <p:nvSpPr>
          <p:cNvPr id="6" name="Slide Number Placeholder 5">
            <a:extLst>
              <a:ext uri="{FF2B5EF4-FFF2-40B4-BE49-F238E27FC236}">
                <a16:creationId xmlns:a16="http://schemas.microsoft.com/office/drawing/2014/main" id="{B07A67A0-5066-F6A0-281F-4507EE223EF2}"/>
              </a:ext>
            </a:extLst>
          </p:cNvPr>
          <p:cNvSpPr>
            <a:spLocks noGrp="1"/>
          </p:cNvSpPr>
          <p:nvPr>
            <p:ph type="sldNum" sz="quarter" idx="12"/>
          </p:nvPr>
        </p:nvSpPr>
        <p:spPr/>
        <p:txBody>
          <a:bodyPr/>
          <a:lstStyle/>
          <a:p>
            <a:fld id="{21C7DF5F-4BF1-494D-A836-53F226D76E52}" type="slidenum">
              <a:rPr lang="en-US" smtClean="0"/>
              <a:t>8</a:t>
            </a:fld>
            <a:endParaRPr lang="en-US"/>
          </a:p>
        </p:txBody>
      </p:sp>
      <p:sp>
        <p:nvSpPr>
          <p:cNvPr id="3" name="Arrow: Right 2">
            <a:extLst>
              <a:ext uri="{FF2B5EF4-FFF2-40B4-BE49-F238E27FC236}">
                <a16:creationId xmlns:a16="http://schemas.microsoft.com/office/drawing/2014/main" id="{9BF30863-5D95-CCEB-4219-55E62C223AC8}"/>
              </a:ext>
            </a:extLst>
          </p:cNvPr>
          <p:cNvSpPr/>
          <p:nvPr/>
        </p:nvSpPr>
        <p:spPr>
          <a:xfrm>
            <a:off x="3187083" y="2370338"/>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4" name="Arrow: Right 3">
            <a:extLst>
              <a:ext uri="{FF2B5EF4-FFF2-40B4-BE49-F238E27FC236}">
                <a16:creationId xmlns:a16="http://schemas.microsoft.com/office/drawing/2014/main" id="{88D892C5-A8E2-8710-D71C-FAAA3CB0634B}"/>
              </a:ext>
            </a:extLst>
          </p:cNvPr>
          <p:cNvSpPr/>
          <p:nvPr/>
        </p:nvSpPr>
        <p:spPr>
          <a:xfrm>
            <a:off x="856673" y="2092687"/>
            <a:ext cx="688759" cy="300510"/>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1201589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817A-685A-2A1C-3DCC-1DD2A873E6E9}"/>
              </a:ext>
            </a:extLst>
          </p:cNvPr>
          <p:cNvSpPr>
            <a:spLocks noGrp="1"/>
          </p:cNvSpPr>
          <p:nvPr>
            <p:ph type="title"/>
          </p:nvPr>
        </p:nvSpPr>
        <p:spPr>
          <a:xfrm>
            <a:off x="1944855" y="294984"/>
            <a:ext cx="8911687" cy="1280890"/>
          </a:xfrm>
        </p:spPr>
        <p:txBody>
          <a:bodyPr/>
          <a:lstStyle/>
          <a:p>
            <a:pPr algn="ctr" rtl="1"/>
            <a:r>
              <a:rPr lang="fa-IR" b="1" dirty="0">
                <a:solidFill>
                  <a:srgbClr val="0070C0"/>
                </a:solidFill>
                <a:latin typeface="Calibri" panose="020F0502020204030204" pitchFamily="34" charset="0"/>
                <a:ea typeface="Calibri" panose="020F0502020204030204" pitchFamily="34" charset="0"/>
                <a:cs typeface="2  Titr" panose="00000700000000000000" pitchFamily="2" charset="-78"/>
              </a:rPr>
              <a:t>فرایند برنامه‌نویسی</a:t>
            </a:r>
            <a:br>
              <a:rPr lang="en-US" sz="1800"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70C0"/>
              </a:solidFill>
            </a:endParaRPr>
          </a:p>
        </p:txBody>
      </p:sp>
      <p:sp>
        <p:nvSpPr>
          <p:cNvPr id="3" name="Content Placeholder 2">
            <a:extLst>
              <a:ext uri="{FF2B5EF4-FFF2-40B4-BE49-F238E27FC236}">
                <a16:creationId xmlns:a16="http://schemas.microsoft.com/office/drawing/2014/main" id="{6F55C347-9AEC-DBCF-3566-B18AE39FE029}"/>
              </a:ext>
            </a:extLst>
          </p:cNvPr>
          <p:cNvSpPr>
            <a:spLocks noGrp="1"/>
          </p:cNvSpPr>
          <p:nvPr>
            <p:ph idx="1"/>
          </p:nvPr>
        </p:nvSpPr>
        <p:spPr>
          <a:xfrm>
            <a:off x="338830" y="966209"/>
            <a:ext cx="11514339" cy="5961064"/>
          </a:xfrm>
        </p:spPr>
        <p:txBody>
          <a:bodyPr>
            <a:normAutofit/>
          </a:bodyPr>
          <a:lstStyle/>
          <a:p>
            <a:pPr algn="just" rtl="1">
              <a:lnSpc>
                <a:spcPct val="107000"/>
              </a:lnSpc>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کلمه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ی کد اجزای یک برنامه یا عمل برنامه‌نویسی را توصیف می‌کند. وقتی برنامه‌ای نوشته می‌شود، دستورالعمل‌های موجود در </a:t>
            </a:r>
            <a:r>
              <a:rPr lang="fa-IR" sz="1800" dirty="0">
                <a:effectLst/>
                <a:latin typeface="Calibri" panose="020F0502020204030204" pitchFamily="34" charset="0"/>
                <a:ea typeface="Calibri" panose="020F0502020204030204" pitchFamily="34" charset="0"/>
                <a:cs typeface="B Nazanin" panose="00000400000000000000" pitchFamily="2" charset="-78"/>
              </a:rPr>
              <a:t>یک برنامه که به درستی نوشته شده‌اند</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قابلیت</a:t>
            </a:r>
            <a:r>
              <a:rPr lang="ar-SA" sz="1800" dirty="0">
                <a:effectLst/>
                <a:latin typeface="Calibri" panose="020F0502020204030204" pitchFamily="34" charset="0"/>
                <a:ea typeface="Calibri" panose="020F0502020204030204" pitchFamily="34" charset="0"/>
                <a:cs typeface="B Nazanin" panose="00000400000000000000" pitchFamily="2" charset="-78"/>
              </a:rPr>
              <a:t> اجرا </a:t>
            </a:r>
            <a:r>
              <a:rPr lang="fa-IR" sz="1800" dirty="0">
                <a:effectLst/>
                <a:latin typeface="Calibri" panose="020F0502020204030204" pitchFamily="34" charset="0"/>
                <a:ea typeface="Calibri" panose="020F0502020204030204" pitchFamily="34" charset="0"/>
                <a:cs typeface="B Nazanin" panose="00000400000000000000" pitchFamily="2" charset="-78"/>
              </a:rPr>
              <a:t>شدن دارند</a:t>
            </a:r>
            <a:r>
              <a:rPr lang="ar-SA" sz="1800" dirty="0">
                <a:effectLst/>
                <a:latin typeface="Calibri" panose="020F0502020204030204" pitchFamily="34" charset="0"/>
                <a:ea typeface="Calibri" panose="020F0502020204030204" pitchFamily="34" charset="0"/>
                <a:cs typeface="B Nazanin" panose="00000400000000000000" pitchFamily="2" charset="-78"/>
              </a:rPr>
              <a:t>. یک برنامه‌ی کامپیوتری در درون کامپیوتر به عنوان یک سری اعداد دودویی که به نام زبان ماشین شناخته می‌شوند ذخیره می‌شود.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 در بدو پیدایش رایانه</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های دیجیتال، برنامه‌نویسان اعداد اینچنینی را مستقیماً وارد کامپیوتر می‌کردند که روشی خسته‌کننده و گیج‌کننده برای برنامه‌نویسی یک کامپیوتر بود و انواع سازوکارها تاکنون برای ساده‌سازی این فرآیند ابداع گشته‌اند.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 امروزه غالبا برنامه‌نویس‌ها برنامه‌های خود را در قالب آن‌چه که به عنوان زبان‌های برنامه‌نویسی سطح بالا شناخته می‌شوند می‌نویسند. چنین برنامه‌هایی را نمی‌توان مستقیماً روی رایانه اجرا کرد. بلکه بایستی ابتدا توسط یک برنامه‌ی خاص به شکل دیگری ترجمه شوند. </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D6B7208C-0AA9-7A55-C2ED-288493F8B782}"/>
              </a:ext>
            </a:extLst>
          </p:cNvPr>
          <p:cNvSpPr>
            <a:spLocks noGrp="1"/>
          </p:cNvSpPr>
          <p:nvPr>
            <p:ph type="sldNum" sz="quarter" idx="12"/>
          </p:nvPr>
        </p:nvSpPr>
        <p:spPr/>
        <p:txBody>
          <a:bodyPr/>
          <a:lstStyle/>
          <a:p>
            <a:fld id="{21C7DF5F-4BF1-494D-A836-53F226D76E52}" type="slidenum">
              <a:rPr lang="en-US" smtClean="0"/>
              <a:t>9</a:t>
            </a:fld>
            <a:endParaRPr lang="en-US"/>
          </a:p>
        </p:txBody>
      </p:sp>
    </p:spTree>
    <p:extLst>
      <p:ext uri="{BB962C8B-B14F-4D97-AF65-F5344CB8AC3E}">
        <p14:creationId xmlns:p14="http://schemas.microsoft.com/office/powerpoint/2010/main" val="259626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2254</TotalTime>
  <Words>1752</Words>
  <Application>Microsoft Office PowerPoint</Application>
  <PresentationFormat>Widescreen</PresentationFormat>
  <Paragraphs>150</Paragraphs>
  <Slides>16</Slides>
  <Notes>0</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16</vt:i4>
      </vt:variant>
    </vt:vector>
  </HeadingPairs>
  <TitlesOfParts>
    <vt:vector size="33" baseType="lpstr">
      <vt:lpstr>Arial</vt:lpstr>
      <vt:lpstr>B Nazanin</vt:lpstr>
      <vt:lpstr>Baskerville Old Face</vt:lpstr>
      <vt:lpstr>Calibri</vt:lpstr>
      <vt:lpstr>Calibri Light</vt:lpstr>
      <vt:lpstr>Goudy Old Style</vt:lpstr>
      <vt:lpstr>Mongolian Baiti</vt:lpstr>
      <vt:lpstr>Symbol</vt:lpstr>
      <vt:lpstr>Times New Roman</vt:lpstr>
      <vt:lpstr>TimesLTPro-Italic</vt:lpstr>
      <vt:lpstr>TimesLTPro-Roman</vt:lpstr>
      <vt:lpstr>Titillium Web</vt:lpstr>
      <vt:lpstr>Tw Cen MT</vt:lpstr>
      <vt:lpstr>Wingdings</vt:lpstr>
      <vt:lpstr>Wingdings 3</vt:lpstr>
      <vt:lpstr>Droplet</vt:lpstr>
      <vt:lpstr>Custom Design</vt:lpstr>
      <vt:lpstr>فصل 1 </vt:lpstr>
      <vt:lpstr>برنامه‌نویسی روندی (procedural programming)</vt:lpstr>
      <vt:lpstr>برنامه‌نویسی شئ‌گرا (object-oriented programming)</vt:lpstr>
      <vt:lpstr>چرا Java؟ </vt:lpstr>
      <vt:lpstr>چرا Java؟ </vt:lpstr>
      <vt:lpstr>چرا Java؟ </vt:lpstr>
      <vt:lpstr>چرا Java؟ </vt:lpstr>
      <vt:lpstr>آخرین رتبه بندی Java طبق شاخص Tiobe Index (فوریه 2025) https://www.tiobe.com/tiobe-index  </vt:lpstr>
      <vt:lpstr>فرایند برنامه‌نویسی </vt:lpstr>
      <vt:lpstr>کامپایلر </vt:lpstr>
      <vt:lpstr>JVM</vt:lpstr>
      <vt:lpstr>JRE</vt:lpstr>
      <vt:lpstr>JDK</vt:lpstr>
      <vt:lpstr>رابطه بین JVM، JRE و JDK </vt:lpstr>
      <vt:lpstr>معرفی چند IDE</vt:lpstr>
      <vt:lpstr>آنچه برای اجرای کدها در این درس نیاز دارید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 Fahimi</cp:lastModifiedBy>
  <cp:revision>703</cp:revision>
  <dcterms:created xsi:type="dcterms:W3CDTF">2025-02-03T12:14:52Z</dcterms:created>
  <dcterms:modified xsi:type="dcterms:W3CDTF">2025-03-10T04:59:49Z</dcterms:modified>
</cp:coreProperties>
</file>