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8" r:id="rId1"/>
  </p:sldMasterIdLst>
  <p:sldIdLst>
    <p:sldId id="368" r:id="rId2"/>
    <p:sldId id="256" r:id="rId3"/>
    <p:sldId id="314" r:id="rId4"/>
    <p:sldId id="312" r:id="rId5"/>
    <p:sldId id="333" r:id="rId6"/>
    <p:sldId id="291" r:id="rId7"/>
    <p:sldId id="292" r:id="rId8"/>
    <p:sldId id="313" r:id="rId9"/>
    <p:sldId id="281" r:id="rId10"/>
    <p:sldId id="286" r:id="rId11"/>
    <p:sldId id="343" r:id="rId12"/>
    <p:sldId id="288" r:id="rId13"/>
    <p:sldId id="294" r:id="rId14"/>
    <p:sldId id="289" r:id="rId15"/>
    <p:sldId id="263" r:id="rId16"/>
    <p:sldId id="332" r:id="rId17"/>
    <p:sldId id="307" r:id="rId18"/>
    <p:sldId id="334" r:id="rId19"/>
    <p:sldId id="309" r:id="rId20"/>
    <p:sldId id="342" r:id="rId21"/>
    <p:sldId id="310" r:id="rId22"/>
    <p:sldId id="336" r:id="rId23"/>
    <p:sldId id="337" r:id="rId24"/>
    <p:sldId id="338" r:id="rId25"/>
    <p:sldId id="344" r:id="rId26"/>
    <p:sldId id="339" r:id="rId27"/>
    <p:sldId id="340" r:id="rId28"/>
    <p:sldId id="349" r:id="rId29"/>
    <p:sldId id="350" r:id="rId30"/>
    <p:sldId id="357" r:id="rId31"/>
    <p:sldId id="358" r:id="rId32"/>
    <p:sldId id="359" r:id="rId33"/>
    <p:sldId id="360" r:id="rId34"/>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86E1-251B-66E6-BCBE-57F729C2A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0A03FA7C-6C93-1BF4-D6D2-018D8D7992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4DB40DD2-59E5-64CE-BA67-24525E56E71A}"/>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7A64304F-93ED-35FF-02BB-1B94C1E31CD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733776E-D2B6-06B7-9F45-DD8F820B335D}"/>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876769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606A-5B47-548F-2D83-4E2A1F8B914F}"/>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E1AE2DE-91E5-A8E0-8690-BCBB9B4E9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3B86B59-F6E9-581A-BE8C-7E502EFE37E6}"/>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7C62BFED-FC9C-6EA2-7B9A-90973EBE9E1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0A18DC9A-9930-F7DF-2B1D-484C32AB45EC}"/>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97907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5C134-5D38-1E6E-E8D7-B60FF17643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20CEC534-3629-7DB8-038C-B64F7ECA1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AF19FBC0-A284-034E-7F4C-F961B1B14F20}"/>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66F45D13-1AE1-9307-D323-073CECB3E2CE}"/>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ABDA8BF1-1FE6-D2AF-35E6-32814F5F5469}"/>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13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DCF3-E778-6569-565D-65903703D90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6EB4E87F-E357-9ACB-B9B8-6DD7423E3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03DC82F-9807-6BD1-755B-3F38791B542D}"/>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8D37F07B-1E0D-F652-B263-2746183FC99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6DE25AF-9862-B528-BB0E-2FC4FE067A38}"/>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210624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9696-D9F7-79BF-D7C9-29CF8880C5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74FED1A3-F6EF-D736-B05D-2E6D52EE5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3183C-D19E-1478-525C-FEDC841A5414}"/>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7669545E-58B0-17BC-7529-2029362F59F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C6CCFE2A-8ECB-95BF-5721-21F0529446AB}"/>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366999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46C4-961C-F2BD-5B37-7A2D80F81E6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915694D8-2AD7-563E-FE10-E93B5A7EC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3DDDD122-C606-6DB3-30A7-B85DAA39FA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A77736F8-185C-8508-04DA-06CB5E03CBF5}"/>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6" name="Footer Placeholder 5">
            <a:extLst>
              <a:ext uri="{FF2B5EF4-FFF2-40B4-BE49-F238E27FC236}">
                <a16:creationId xmlns:a16="http://schemas.microsoft.com/office/drawing/2014/main" id="{0A804B09-79CE-C008-50D3-CC6439E08D4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01E6E024-9261-7D2A-0A1D-633520A21A8E}"/>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139162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77D3-F399-7EF1-F130-0AC5AEEF9550}"/>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2A64E3A4-38CC-E18A-8DCE-E978B47FB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6F6C4-0FB3-B0A0-F5DA-797F01AD4F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57D60D5-5914-982F-13E4-8CD2D40BD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B33F4-CFBA-256E-BB23-212698D2B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073E7EE4-E837-C4A8-E15F-8DEA6B9955EF}"/>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8" name="Footer Placeholder 7">
            <a:extLst>
              <a:ext uri="{FF2B5EF4-FFF2-40B4-BE49-F238E27FC236}">
                <a16:creationId xmlns:a16="http://schemas.microsoft.com/office/drawing/2014/main" id="{7149B4C5-BDD5-DEB1-DEB4-BDA0DFB9DC5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59CE3C7A-37BE-60CC-3B47-EF0E7CADBD6D}"/>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154442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C1D0-6B19-A21C-9354-7B9608EB67E8}"/>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6FA942AF-1C82-8A91-A5A2-4CC031F5FC0A}"/>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4" name="Footer Placeholder 3">
            <a:extLst>
              <a:ext uri="{FF2B5EF4-FFF2-40B4-BE49-F238E27FC236}">
                <a16:creationId xmlns:a16="http://schemas.microsoft.com/office/drawing/2014/main" id="{30A1821B-1A63-FBDA-22FF-1F9EFD07F2C1}"/>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DA8047A5-985E-AD4E-9C7B-23FA1F5C1B24}"/>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121625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8CB35-D50F-1F3A-BACA-D9A8ECD8FD9C}"/>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3" name="Footer Placeholder 2">
            <a:extLst>
              <a:ext uri="{FF2B5EF4-FFF2-40B4-BE49-F238E27FC236}">
                <a16:creationId xmlns:a16="http://schemas.microsoft.com/office/drawing/2014/main" id="{1C532187-01C6-B5D2-DDE7-5BA422826D21}"/>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5FE64659-CCF6-E24B-C2D7-7C410D2FB316}"/>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46598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C5D73-87B9-89AC-3910-02F385C7E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6EED2A3A-13F1-3779-9DEC-515021D14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7FE04B60-B081-F617-97A2-A58EE40B8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0CF0F-3127-BF58-44EE-B6363FB14B5C}"/>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6" name="Footer Placeholder 5">
            <a:extLst>
              <a:ext uri="{FF2B5EF4-FFF2-40B4-BE49-F238E27FC236}">
                <a16:creationId xmlns:a16="http://schemas.microsoft.com/office/drawing/2014/main" id="{AA0774A1-BF0B-9F75-4001-3AE2DBEB4A56}"/>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79D6DE-1BE4-E2A4-FEB5-DB64CC19FB79}"/>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256005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F805-3FEA-0F64-C5FC-FEB6D433D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64E421D-A2BE-1ACC-266C-831366E22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D3A775D-9445-E0E9-CF31-4A03A2235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CF9F9-DC87-21E3-582E-0F76E6559AE7}"/>
              </a:ext>
            </a:extLst>
          </p:cNvPr>
          <p:cNvSpPr>
            <a:spLocks noGrp="1"/>
          </p:cNvSpPr>
          <p:nvPr>
            <p:ph type="dt" sz="half" idx="10"/>
          </p:nvPr>
        </p:nvSpPr>
        <p:spPr/>
        <p:txBody>
          <a:bodyPr/>
          <a:lstStyle/>
          <a:p>
            <a:fld id="{2B3BEE62-293E-4015-9E6C-A925772B3F70}" type="datetimeFigureOut">
              <a:rPr lang="fa-IR" smtClean="0"/>
              <a:t>11/09/1446</a:t>
            </a:fld>
            <a:endParaRPr lang="fa-IR"/>
          </a:p>
        </p:txBody>
      </p:sp>
      <p:sp>
        <p:nvSpPr>
          <p:cNvPr id="6" name="Footer Placeholder 5">
            <a:extLst>
              <a:ext uri="{FF2B5EF4-FFF2-40B4-BE49-F238E27FC236}">
                <a16:creationId xmlns:a16="http://schemas.microsoft.com/office/drawing/2014/main" id="{D1A1A3F3-6258-142D-32B2-7C8DFD3424FD}"/>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D2B45CF3-0C3D-E0EC-40E1-9F67A5F721BB}"/>
              </a:ext>
            </a:extLst>
          </p:cNvPr>
          <p:cNvSpPr>
            <a:spLocks noGrp="1"/>
          </p:cNvSpPr>
          <p:nvPr>
            <p:ph type="sldNum" sz="quarter" idx="12"/>
          </p:nvPr>
        </p:nvSpPr>
        <p:spPr/>
        <p:txBody>
          <a:bodyPr/>
          <a:lstStyle/>
          <a:p>
            <a:fld id="{7B0C8612-FE4A-4907-9FBE-EA5FA9F6A6A6}" type="slidenum">
              <a:rPr lang="fa-IR" smtClean="0"/>
              <a:t>‹#›</a:t>
            </a:fld>
            <a:endParaRPr lang="fa-IR"/>
          </a:p>
        </p:txBody>
      </p:sp>
    </p:spTree>
    <p:extLst>
      <p:ext uri="{BB962C8B-B14F-4D97-AF65-F5344CB8AC3E}">
        <p14:creationId xmlns:p14="http://schemas.microsoft.com/office/powerpoint/2010/main" val="33227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4E151D-1F42-31E7-05A1-EBB1DA3BA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9894E52C-1B67-54E6-10E6-7BC34FB84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7BF00DB-23AA-E9F5-23C4-A7397B9DB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BEE62-293E-4015-9E6C-A925772B3F70}" type="datetimeFigureOut">
              <a:rPr lang="fa-IR" smtClean="0"/>
              <a:t>11/09/1446</a:t>
            </a:fld>
            <a:endParaRPr lang="fa-IR"/>
          </a:p>
        </p:txBody>
      </p:sp>
      <p:sp>
        <p:nvSpPr>
          <p:cNvPr id="5" name="Footer Placeholder 4">
            <a:extLst>
              <a:ext uri="{FF2B5EF4-FFF2-40B4-BE49-F238E27FC236}">
                <a16:creationId xmlns:a16="http://schemas.microsoft.com/office/drawing/2014/main" id="{6DABB6D8-3DB9-592F-6609-ECBB33C33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2596056-B75C-E400-6AED-7F1404067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C8612-FE4A-4907-9FBE-EA5FA9F6A6A6}" type="slidenum">
              <a:rPr lang="fa-IR" smtClean="0"/>
              <a:t>‹#›</a:t>
            </a:fld>
            <a:endParaRPr lang="fa-IR"/>
          </a:p>
        </p:txBody>
      </p:sp>
    </p:spTree>
    <p:extLst>
      <p:ext uri="{BB962C8B-B14F-4D97-AF65-F5344CB8AC3E}">
        <p14:creationId xmlns:p14="http://schemas.microsoft.com/office/powerpoint/2010/main" val="14494760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456704" y="1773095"/>
            <a:ext cx="3278589"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2</a:t>
            </a: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2197071"/>
          </a:xfrm>
        </p:spPr>
        <p:txBody>
          <a:bodyPr>
            <a:normAutofit/>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برنامه‌نویسی روندی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35432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528720-F6F9-C1FC-F033-37750DB02E17}"/>
              </a:ext>
            </a:extLst>
          </p:cNvPr>
          <p:cNvSpPr txBox="1">
            <a:spLocks/>
          </p:cNvSpPr>
          <p:nvPr/>
        </p:nvSpPr>
        <p:spPr>
          <a:xfrm>
            <a:off x="2842333" y="151221"/>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از نوع </a:t>
            </a:r>
            <a:r>
              <a:rPr lang="en-US" sz="3600" dirty="0">
                <a:solidFill>
                  <a:srgbClr val="C00000"/>
                </a:solidFill>
                <a:latin typeface="Baskerville Old Face" panose="02020602080505020303" pitchFamily="18" charset="0"/>
                <a:cs typeface="2  Titr" panose="00000700000000000000" pitchFamily="2" charset="-78"/>
              </a:rPr>
              <a:t>char</a:t>
            </a:r>
          </a:p>
        </p:txBody>
      </p:sp>
      <p:sp>
        <p:nvSpPr>
          <p:cNvPr id="5" name="TextBox 4">
            <a:extLst>
              <a:ext uri="{FF2B5EF4-FFF2-40B4-BE49-F238E27FC236}">
                <a16:creationId xmlns:a16="http://schemas.microsoft.com/office/drawing/2014/main" id="{DDC89CF1-F797-68FB-E46D-837FB2AA1CED}"/>
              </a:ext>
            </a:extLst>
          </p:cNvPr>
          <p:cNvSpPr txBox="1"/>
          <p:nvPr/>
        </p:nvSpPr>
        <p:spPr>
          <a:xfrm>
            <a:off x="0" y="981551"/>
            <a:ext cx="12055876" cy="1569660"/>
          </a:xfrm>
          <a:prstGeom prst="rect">
            <a:avLst/>
          </a:prstGeom>
          <a:noFill/>
        </p:spPr>
        <p:txBody>
          <a:bodyPr wrap="square">
            <a:spAutoFit/>
          </a:bodyPr>
          <a:lstStyle/>
          <a:p>
            <a:pPr marL="285750" indent="-285750" algn="r" rtl="1">
              <a:buFont typeface="Arial" panose="020B0604020202020204" pitchFamily="34" charset="0"/>
              <a:buChar char="•"/>
            </a:pPr>
            <a:r>
              <a:rPr lang="fa-IR" sz="2400" dirty="0">
                <a:cs typeface="B Nazanin" panose="00000400000000000000" pitchFamily="2" charset="-78"/>
              </a:rPr>
              <a:t>اگرچه</a:t>
            </a:r>
            <a:r>
              <a:rPr lang="en-US" sz="2400" dirty="0">
                <a:latin typeface="Baskerville Old Face" panose="02020602080505020303" pitchFamily="18" charset="0"/>
                <a:cs typeface="B Nazanin" panose="00000400000000000000" pitchFamily="2" charset="-78"/>
              </a:rPr>
              <a:t>char</a:t>
            </a:r>
            <a:r>
              <a:rPr lang="en-US" sz="2400" dirty="0">
                <a:cs typeface="B Nazanin" panose="00000400000000000000" pitchFamily="2" charset="-78"/>
              </a:rPr>
              <a:t> </a:t>
            </a:r>
            <a:r>
              <a:rPr lang="fa-IR" sz="2400" dirty="0">
                <a:cs typeface="B Nazanin" panose="00000400000000000000" pitchFamily="2" charset="-78"/>
              </a:rPr>
              <a:t> برای نگهداری کاراکترهای </a:t>
            </a:r>
            <a:r>
              <a:rPr lang="en-US" sz="2400" b="0" u="none" strike="noStrike" baseline="0" dirty="0">
                <a:solidFill>
                  <a:srgbClr val="211D1E"/>
                </a:solidFill>
                <a:latin typeface="Baskerville Old Face" panose="02020602080505020303" pitchFamily="18" charset="0"/>
                <a:cs typeface="B Nazanin" panose="00000400000000000000" pitchFamily="2" charset="-78"/>
              </a:rPr>
              <a:t>Unicode</a:t>
            </a:r>
            <a:r>
              <a:rPr lang="fa-IR" sz="2400" dirty="0">
                <a:cs typeface="B Nazanin" panose="00000400000000000000" pitchFamily="2" charset="-78"/>
              </a:rPr>
              <a:t> طراحی شده است، اما می‌توان از آن به عنوان یک نوع عدد صحیح نیز استفاده کرد که روی آن می‌توانید عملیات حسابی انجام دهید. </a:t>
            </a:r>
          </a:p>
          <a:p>
            <a:pPr marL="285750" indent="-285750" algn="r" rtl="1">
              <a:buFont typeface="Arial" panose="020B0604020202020204" pitchFamily="34" charset="0"/>
              <a:buChar char="•"/>
            </a:pPr>
            <a:endParaRPr lang="fa-IR" sz="2400" dirty="0">
              <a:cs typeface="B Nazanin" panose="00000400000000000000" pitchFamily="2" charset="-78"/>
            </a:endParaRPr>
          </a:p>
          <a:p>
            <a:pPr marL="285750" indent="-285750" algn="r" rtl="1">
              <a:buFont typeface="Arial" panose="020B0604020202020204" pitchFamily="34" charset="0"/>
              <a:buChar char="•"/>
            </a:pPr>
            <a:r>
              <a:rPr lang="fa-IR" sz="2400" dirty="0">
                <a:cs typeface="B Nazanin" panose="00000400000000000000" pitchFamily="2" charset="-78"/>
              </a:rPr>
              <a:t>برای مثال می‌توانید دو کاراکتر را با هم اضافه کرده یا مقدار یک متغیر کاراکتری را افزایش دهید. </a:t>
            </a:r>
          </a:p>
        </p:txBody>
      </p:sp>
      <p:pic>
        <p:nvPicPr>
          <p:cNvPr id="8" name="Picture 7">
            <a:extLst>
              <a:ext uri="{FF2B5EF4-FFF2-40B4-BE49-F238E27FC236}">
                <a16:creationId xmlns:a16="http://schemas.microsoft.com/office/drawing/2014/main" id="{A99EF2A9-8313-95EB-9B1C-06CBDF3BE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999" y="2725370"/>
            <a:ext cx="5020000" cy="2050248"/>
          </a:xfrm>
          <a:prstGeom prst="rect">
            <a:avLst/>
          </a:prstGeom>
        </p:spPr>
      </p:pic>
      <p:sp>
        <p:nvSpPr>
          <p:cNvPr id="9" name="TextBox 8">
            <a:extLst>
              <a:ext uri="{FF2B5EF4-FFF2-40B4-BE49-F238E27FC236}">
                <a16:creationId xmlns:a16="http://schemas.microsoft.com/office/drawing/2014/main" id="{EF91116E-49DB-0B78-A9A9-FC04DA4951E8}"/>
              </a:ext>
            </a:extLst>
          </p:cNvPr>
          <p:cNvSpPr txBox="1"/>
          <p:nvPr/>
        </p:nvSpPr>
        <p:spPr>
          <a:xfrm>
            <a:off x="5335460" y="4412137"/>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0" name="Arrow: Right 9">
            <a:extLst>
              <a:ext uri="{FF2B5EF4-FFF2-40B4-BE49-F238E27FC236}">
                <a16:creationId xmlns:a16="http://schemas.microsoft.com/office/drawing/2014/main" id="{485C7DA8-CC00-EAFD-9A14-BB364779F413}"/>
              </a:ext>
            </a:extLst>
          </p:cNvPr>
          <p:cNvSpPr/>
          <p:nvPr/>
        </p:nvSpPr>
        <p:spPr>
          <a:xfrm rot="5400000">
            <a:off x="5312503" y="5179552"/>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12" name="Picture 11">
            <a:extLst>
              <a:ext uri="{FF2B5EF4-FFF2-40B4-BE49-F238E27FC236}">
                <a16:creationId xmlns:a16="http://schemas.microsoft.com/office/drawing/2014/main" id="{C1F99B1B-2CBD-36D9-6262-651A9F366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112" y="5882300"/>
            <a:ext cx="2311689" cy="790842"/>
          </a:xfrm>
          <a:prstGeom prst="rect">
            <a:avLst/>
          </a:prstGeom>
        </p:spPr>
      </p:pic>
    </p:spTree>
    <p:extLst>
      <p:ext uri="{BB962C8B-B14F-4D97-AF65-F5344CB8AC3E}">
        <p14:creationId xmlns:p14="http://schemas.microsoft.com/office/powerpoint/2010/main" val="31279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528720-F6F9-C1FC-F033-37750DB02E17}"/>
              </a:ext>
            </a:extLst>
          </p:cNvPr>
          <p:cNvSpPr txBox="1">
            <a:spLocks/>
          </p:cNvSpPr>
          <p:nvPr/>
        </p:nvSpPr>
        <p:spPr>
          <a:xfrm>
            <a:off x="2842332" y="151221"/>
            <a:ext cx="7216067"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رفتار عملگر عددی با عملوندهای نوع </a:t>
            </a:r>
            <a:r>
              <a:rPr lang="en-US" sz="3600" b="1" dirty="0">
                <a:solidFill>
                  <a:srgbClr val="C00000"/>
                </a:solidFill>
                <a:latin typeface="Baskerville Old Face" panose="02020602080505020303" pitchFamily="18" charset="0"/>
                <a:cs typeface="2  Titr" panose="00000700000000000000" pitchFamily="2" charset="-78"/>
              </a:rPr>
              <a:t>char</a:t>
            </a:r>
          </a:p>
        </p:txBody>
      </p:sp>
      <p:sp>
        <p:nvSpPr>
          <p:cNvPr id="5" name="TextBox 4">
            <a:extLst>
              <a:ext uri="{FF2B5EF4-FFF2-40B4-BE49-F238E27FC236}">
                <a16:creationId xmlns:a16="http://schemas.microsoft.com/office/drawing/2014/main" id="{DDC89CF1-F797-68FB-E46D-837FB2AA1CED}"/>
              </a:ext>
            </a:extLst>
          </p:cNvPr>
          <p:cNvSpPr txBox="1"/>
          <p:nvPr/>
        </p:nvSpPr>
        <p:spPr>
          <a:xfrm>
            <a:off x="0" y="981551"/>
            <a:ext cx="11958221" cy="5655138"/>
          </a:xfrm>
          <a:prstGeom prst="rect">
            <a:avLst/>
          </a:prstGeom>
          <a:noFill/>
        </p:spPr>
        <p:txBody>
          <a:bodyPr wrap="square">
            <a:spAutoFit/>
          </a:bodyPr>
          <a:lstStyle/>
          <a:p>
            <a:pPr marL="342900" indent="-342900" algn="just" rtl="1">
              <a:lnSpc>
                <a:spcPct val="107000"/>
              </a:lnSpc>
              <a:spcBef>
                <a:spcPts val="0"/>
              </a:spcBef>
              <a:spcAft>
                <a:spcPts val="800"/>
              </a:spcAft>
              <a:buFont typeface="Arial" panose="020B0604020202020204" pitchFamily="34" charset="0"/>
              <a:buChar char="•"/>
            </a:pPr>
            <a:r>
              <a:rPr lang="fa-IR" sz="2400" dirty="0">
                <a:latin typeface="Calibri" panose="020F0502020204030204" pitchFamily="34" charset="0"/>
                <a:ea typeface="Calibri" panose="020F0502020204030204" pitchFamily="34" charset="0"/>
                <a:cs typeface="B Nazanin" panose="00000400000000000000" pitchFamily="2" charset="-78"/>
              </a:rPr>
              <a:t>در صورتی که عملوندهای یک عبارت حسابی کاراکتری باشند، می‌توان از عملگرهای عددی برای رفتار با هر دو عملوند</a:t>
            </a:r>
          </a:p>
          <a:p>
            <a:pPr algn="just" rtl="1">
              <a:lnSpc>
                <a:spcPct val="107000"/>
              </a:lnSpc>
              <a:spcBef>
                <a:spcPts val="0"/>
              </a:spcBef>
              <a:spcAft>
                <a:spcPts val="800"/>
              </a:spcAft>
            </a:pPr>
            <a:r>
              <a:rPr lang="fa-IR" sz="2400" dirty="0">
                <a:latin typeface="Calibri" panose="020F0502020204030204" pitchFamily="34" charset="0"/>
                <a:ea typeface="Calibri" panose="020F0502020204030204" pitchFamily="34" charset="0"/>
                <a:cs typeface="B Nazanin" panose="00000400000000000000" pitchFamily="2" charset="-78"/>
              </a:rPr>
              <a:t>    به عنوان عدد صحیح استفاده نمود.</a:t>
            </a:r>
          </a:p>
          <a:p>
            <a:pPr marL="342900" indent="-342900" algn="just" rtl="1">
              <a:lnSpc>
                <a:spcPct val="107000"/>
              </a:lnSpc>
              <a:spcBef>
                <a:spcPts val="0"/>
              </a:spcBef>
              <a:spcAft>
                <a:spcPts val="80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07000"/>
              </a:lnSpc>
              <a:spcAft>
                <a:spcPts val="800"/>
              </a:spcAft>
              <a:buFont typeface="Arial" panose="020B0604020202020204" pitchFamily="34" charset="0"/>
              <a:buChar char="•"/>
            </a:pPr>
            <a:r>
              <a:rPr lang="fa-IR" sz="2400" b="1" dirty="0">
                <a:latin typeface="Calibri" panose="020F0502020204030204" pitchFamily="34" charset="0"/>
                <a:ea typeface="Calibri" panose="020F0502020204030204" pitchFamily="34" charset="0"/>
                <a:cs typeface="2  Homa" panose="00000400000000000000" pitchFamily="2" charset="-78"/>
              </a:rPr>
              <a:t>مثال:</a:t>
            </a:r>
            <a:r>
              <a:rPr lang="fa-IR" sz="2400" dirty="0">
                <a:latin typeface="Calibri" panose="020F0502020204030204" pitchFamily="34" charset="0"/>
                <a:ea typeface="Calibri" panose="020F0502020204030204" pitchFamily="34" charset="0"/>
                <a:cs typeface="2  Homa" panose="00000400000000000000" pitchFamily="2" charset="-78"/>
              </a:rPr>
              <a:t> پس از اجرای قطعه کد زیر حاصل </a:t>
            </a:r>
            <a:r>
              <a:rPr lang="en-US" sz="2400" dirty="0">
                <a:latin typeface="Times New Roman" panose="02020603050405020304" pitchFamily="18" charset="0"/>
                <a:ea typeface="Calibri" panose="020F0502020204030204" pitchFamily="34" charset="0"/>
                <a:cs typeface="2  Homa" panose="00000400000000000000" pitchFamily="2" charset="-78"/>
              </a:rPr>
              <a:t>193.0</a:t>
            </a:r>
            <a:r>
              <a:rPr lang="fa-IR" sz="2400" dirty="0">
                <a:latin typeface="Calibri" panose="020F0502020204030204" pitchFamily="34" charset="0"/>
                <a:ea typeface="Calibri" panose="020F0502020204030204" pitchFamily="34" charset="0"/>
                <a:cs typeface="2  Homa" panose="00000400000000000000" pitchFamily="2" charset="-78"/>
              </a:rPr>
              <a:t> چاپ می‌شود:</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latin typeface="Courier New" panose="02070309020205020404" pitchFamily="49" charset="0"/>
                <a:ea typeface="Times New Roman" panose="02020603050405020304" pitchFamily="18" charset="0"/>
                <a:cs typeface="2  Homa" panose="00000400000000000000" pitchFamily="2" charset="-78"/>
              </a:rPr>
              <a:t>System.</a:t>
            </a:r>
            <a:r>
              <a:rPr lang="en-US" sz="2400" b="1" i="1" dirty="0" err="1">
                <a:solidFill>
                  <a:srgbClr val="660E7A"/>
                </a:solidFill>
                <a:latin typeface="Courier New" panose="02070309020205020404" pitchFamily="49" charset="0"/>
                <a:ea typeface="Times New Roman" panose="02020603050405020304" pitchFamily="18" charset="0"/>
                <a:cs typeface="2  Homa" panose="00000400000000000000" pitchFamily="2" charset="-78"/>
              </a:rPr>
              <a:t>out</a:t>
            </a:r>
            <a:r>
              <a:rPr lang="en-US" sz="2400" dirty="0" err="1">
                <a:solidFill>
                  <a:srgbClr val="000000"/>
                </a:solidFill>
                <a:latin typeface="Courier New" panose="02070309020205020404" pitchFamily="49" charset="0"/>
                <a:ea typeface="Times New Roman" panose="02020603050405020304" pitchFamily="18" charset="0"/>
                <a:cs typeface="2  Homa" panose="00000400000000000000" pitchFamily="2" charset="-78"/>
              </a:rPr>
              <a:t>.println</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a:t>
            </a:r>
            <a:r>
              <a:rPr lang="en-US" sz="2400" b="1" dirty="0">
                <a:solidFill>
                  <a:srgbClr val="008000"/>
                </a:solidFill>
                <a:latin typeface="Courier New" panose="02070309020205020404" pitchFamily="49" charset="0"/>
                <a:ea typeface="Times New Roman" panose="02020603050405020304" pitchFamily="18" charset="0"/>
                <a:cs typeface="2  Homa" panose="00000400000000000000" pitchFamily="2" charset="-78"/>
              </a:rPr>
              <a:t>'P' </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 </a:t>
            </a:r>
            <a:r>
              <a:rPr lang="en-US" sz="2400" b="1" dirty="0">
                <a:solidFill>
                  <a:srgbClr val="008000"/>
                </a:solidFill>
                <a:latin typeface="Courier New" panose="02070309020205020404" pitchFamily="49" charset="0"/>
                <a:ea typeface="Times New Roman" panose="02020603050405020304" pitchFamily="18" charset="0"/>
                <a:cs typeface="2  Homa" panose="00000400000000000000" pitchFamily="2" charset="-78"/>
              </a:rPr>
              <a:t>'q'</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a:t>
            </a:r>
            <a:endParaRPr lang="en-US" sz="2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fa-IR" sz="2400" dirty="0">
                <a:latin typeface="Calibri" panose="020F0502020204030204" pitchFamily="34" charset="0"/>
                <a:ea typeface="Calibri" panose="020F0502020204030204" pitchFamily="34" charset="0"/>
                <a:cs typeface="2  Homa" panose="00000400000000000000" pitchFamily="2" charset="-78"/>
              </a:rPr>
              <a:t>چرا که مقادیر </a:t>
            </a:r>
            <a:r>
              <a:rPr lang="en-US" sz="2400" dirty="0">
                <a:latin typeface="Times New Roman" panose="02020603050405020304" pitchFamily="18" charset="0"/>
                <a:ea typeface="Calibri" panose="020F0502020204030204" pitchFamily="34" charset="0"/>
                <a:cs typeface="2  Homa" panose="00000400000000000000" pitchFamily="2" charset="-78"/>
              </a:rPr>
              <a:t>ASCII</a:t>
            </a:r>
            <a:r>
              <a:rPr lang="fa-IR" sz="2400" dirty="0">
                <a:latin typeface="Calibri" panose="020F0502020204030204" pitchFamily="34" charset="0"/>
                <a:ea typeface="Calibri" panose="020F0502020204030204" pitchFamily="34" charset="0"/>
                <a:cs typeface="2  Homa" panose="00000400000000000000" pitchFamily="2" charset="-78"/>
              </a:rPr>
              <a:t>  کاراکترهای </a:t>
            </a:r>
            <a:r>
              <a:rPr lang="en-US" sz="2400" dirty="0">
                <a:latin typeface="Times New Roman" panose="02020603050405020304" pitchFamily="18" charset="0"/>
                <a:ea typeface="Calibri" panose="020F0502020204030204" pitchFamily="34" charset="0"/>
                <a:cs typeface="2  Homa" panose="00000400000000000000" pitchFamily="2" charset="-78"/>
              </a:rPr>
              <a:t>'P'</a:t>
            </a:r>
            <a:r>
              <a:rPr lang="en-US" sz="2400" dirty="0">
                <a:latin typeface="2  Homa" panose="00000400000000000000" pitchFamily="2" charset="-78"/>
                <a:ea typeface="Calibri" panose="020F0502020204030204" pitchFamily="34" charset="0"/>
                <a:cs typeface="Arial" panose="020B0604020202020204" pitchFamily="34" charset="0"/>
              </a:rPr>
              <a:t> </a:t>
            </a:r>
            <a:r>
              <a:rPr lang="fa-IR" sz="2400" dirty="0">
                <a:latin typeface="Calibri" panose="020F0502020204030204" pitchFamily="34" charset="0"/>
                <a:ea typeface="Calibri" panose="020F0502020204030204" pitchFamily="34" charset="0"/>
                <a:cs typeface="2  Homa" panose="00000400000000000000" pitchFamily="2" charset="-78"/>
              </a:rPr>
              <a:t>و </a:t>
            </a:r>
            <a:r>
              <a:rPr lang="en-US" sz="2400" dirty="0">
                <a:latin typeface="Times New Roman" panose="02020603050405020304" pitchFamily="18" charset="0"/>
                <a:ea typeface="Calibri" panose="020F0502020204030204" pitchFamily="34" charset="0"/>
                <a:cs typeface="2  Homa" panose="00000400000000000000" pitchFamily="2" charset="-78"/>
              </a:rPr>
              <a:t>'q'</a:t>
            </a:r>
            <a:r>
              <a:rPr lang="fa-IR" sz="2400" dirty="0">
                <a:latin typeface="Calibri" panose="020F0502020204030204" pitchFamily="34" charset="0"/>
                <a:ea typeface="Calibri" panose="020F0502020204030204" pitchFamily="34" charset="0"/>
                <a:cs typeface="2  Homa" panose="00000400000000000000" pitchFamily="2" charset="-78"/>
              </a:rPr>
              <a:t> به ترتیب </a:t>
            </a:r>
            <a:r>
              <a:rPr lang="en-US" sz="2400" dirty="0">
                <a:latin typeface="Times New Roman" panose="02020603050405020304" pitchFamily="18" charset="0"/>
                <a:ea typeface="Calibri" panose="020F0502020204030204" pitchFamily="34" charset="0"/>
                <a:cs typeface="Arial" panose="020B0604020202020204" pitchFamily="34" charset="0"/>
              </a:rPr>
              <a:t>80</a:t>
            </a:r>
            <a:r>
              <a:rPr lang="fa-IR" sz="2400" dirty="0">
                <a:latin typeface="Calibri" panose="020F0502020204030204" pitchFamily="34" charset="0"/>
                <a:ea typeface="Calibri" panose="020F0502020204030204" pitchFamily="34" charset="0"/>
                <a:cs typeface="2  Homa" panose="00000400000000000000" pitchFamily="2" charset="-78"/>
              </a:rPr>
              <a:t> و </a:t>
            </a:r>
            <a:r>
              <a:rPr lang="en-US" sz="2400" dirty="0">
                <a:latin typeface="Times New Roman" panose="02020603050405020304" pitchFamily="18" charset="0"/>
                <a:ea typeface="Calibri" panose="020F0502020204030204" pitchFamily="34" charset="0"/>
                <a:cs typeface="Arial" panose="020B0604020202020204" pitchFamily="34" charset="0"/>
              </a:rPr>
              <a:t>113</a:t>
            </a:r>
            <a:r>
              <a:rPr lang="fa-IR" sz="2400" dirty="0">
                <a:latin typeface="Calibri" panose="020F0502020204030204" pitchFamily="34" charset="0"/>
                <a:ea typeface="Calibri" panose="020F0502020204030204" pitchFamily="34" charset="0"/>
                <a:cs typeface="2  Homa" panose="00000400000000000000" pitchFamily="2" charset="-78"/>
              </a:rPr>
              <a:t> هستد. </a:t>
            </a:r>
            <a:endParaRPr lang="en-US" sz="2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fa-IR" sz="2400" dirty="0">
                <a:latin typeface="Calibri" panose="020F0502020204030204" pitchFamily="34" charset="0"/>
                <a:ea typeface="Calibri" panose="020F0502020204030204" pitchFamily="34" charset="0"/>
                <a:cs typeface="B Nazanin" panose="00000400000000000000" pitchFamily="2" charset="-78"/>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indent="-342900" algn="r" rtl="1">
              <a:lnSpc>
                <a:spcPct val="107000"/>
              </a:lnSpc>
              <a:spcAft>
                <a:spcPts val="800"/>
              </a:spcAft>
              <a:buFont typeface="Arial" panose="020B0604020202020204" pitchFamily="34" charset="0"/>
              <a:buChar char="•"/>
            </a:pPr>
            <a:r>
              <a:rPr lang="fa-IR" sz="2400" dirty="0">
                <a:latin typeface="Calibri" panose="020F0502020204030204" pitchFamily="34" charset="0"/>
                <a:ea typeface="Calibri" panose="020F0502020204030204" pitchFamily="34" charset="0"/>
                <a:cs typeface="B Nazanin" panose="00000400000000000000" pitchFamily="2" charset="-78"/>
              </a:rPr>
              <a:t>بر خلاف دستور مثال قبل، دستور زیر منجر به یک نتیجه‌ی عددی نمی‌شود:</a:t>
            </a:r>
            <a:endParaRPr lang="en-US" sz="2400" dirty="0">
              <a:latin typeface="Calibri" panose="020F0502020204030204" pitchFamily="34" charset="0"/>
              <a:ea typeface="Calibri" panose="020F0502020204030204" pitchFamily="34" charset="0"/>
              <a:cs typeface="Arial" panose="020B0604020202020204" pitchFamily="34"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latin typeface="Courier New" panose="02070309020205020404" pitchFamily="49" charset="0"/>
                <a:ea typeface="Times New Roman" panose="02020603050405020304" pitchFamily="18" charset="0"/>
                <a:cs typeface="2  Homa" panose="00000400000000000000" pitchFamily="2" charset="-78"/>
              </a:rPr>
              <a:t>System.</a:t>
            </a:r>
            <a:r>
              <a:rPr lang="en-US" sz="2400" i="1" dirty="0" err="1">
                <a:solidFill>
                  <a:srgbClr val="000000"/>
                </a:solidFill>
                <a:latin typeface="Courier New" panose="02070309020205020404" pitchFamily="49" charset="0"/>
                <a:ea typeface="Times New Roman" panose="02020603050405020304" pitchFamily="18" charset="0"/>
                <a:cs typeface="2  Homa" panose="00000400000000000000" pitchFamily="2" charset="-78"/>
              </a:rPr>
              <a:t>out</a:t>
            </a:r>
            <a:r>
              <a:rPr lang="en-US" sz="2400" dirty="0" err="1">
                <a:solidFill>
                  <a:srgbClr val="000000"/>
                </a:solidFill>
                <a:latin typeface="Courier New" panose="02070309020205020404" pitchFamily="49" charset="0"/>
                <a:ea typeface="Times New Roman" panose="02020603050405020304" pitchFamily="18" charset="0"/>
                <a:cs typeface="2  Homa" panose="00000400000000000000" pitchFamily="2" charset="-78"/>
              </a:rPr>
              <a:t>.println</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("P" + "q");</a:t>
            </a:r>
            <a:endParaRPr lang="en-US" sz="2400" dirty="0">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fa-IR" sz="24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endParaRPr lang="en-US" sz="2400"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07000"/>
              </a:lnSpc>
              <a:spcAft>
                <a:spcPts val="800"/>
              </a:spcAft>
              <a:buFont typeface="Arial" panose="020B0604020202020204" pitchFamily="34" charset="0"/>
              <a:buChar char="•"/>
            </a:pPr>
            <a:r>
              <a:rPr lang="fa-IR" sz="2400" dirty="0">
                <a:solidFill>
                  <a:srgbClr val="000000"/>
                </a:solidFill>
                <a:latin typeface="Calibri" panose="020F0502020204030204" pitchFamily="34" charset="0"/>
                <a:ea typeface="Calibri" panose="020F0502020204030204" pitchFamily="34" charset="0"/>
                <a:cs typeface="B Nazanin" panose="00000400000000000000" pitchFamily="2" charset="-78"/>
              </a:rPr>
              <a:t>این امر از این جهت است که در این جا </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"P" </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و </a:t>
            </a:r>
            <a:r>
              <a:rPr lang="en-US" sz="2400" dirty="0">
                <a:solidFill>
                  <a:srgbClr val="000000"/>
                </a:solidFill>
                <a:latin typeface="Courier New" panose="02070309020205020404" pitchFamily="49" charset="0"/>
                <a:ea typeface="Times New Roman" panose="02020603050405020304" pitchFamily="18" charset="0"/>
                <a:cs typeface="2  Homa" panose="00000400000000000000" pitchFamily="2" charset="-78"/>
              </a:rPr>
              <a:t>"q" </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کاراکتر نیستند، بلکه رشته می</a:t>
            </a:r>
            <a:r>
              <a:rPr lang="fa-IR"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باشند و </a:t>
            </a:r>
            <a:r>
              <a:rPr lang="fa-IR"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قبلا گفته شد که </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عملگر </a:t>
            </a:r>
            <a:r>
              <a:rPr lang="ar-SA" sz="2400" dirty="0">
                <a:solidFill>
                  <a:srgbClr val="000000"/>
                </a:solidFill>
                <a:latin typeface="Baskerville Old Face" panose="02020602080505020303" pitchFamily="18" charset="0"/>
                <a:ea typeface="Times New Roman" panose="02020603050405020304" pitchFamily="18" charset="0"/>
                <a:cs typeface="2  Homa" panose="00000400000000000000" pitchFamily="2" charset="-78"/>
              </a:rPr>
              <a:t>+</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برای رشته</a:t>
            </a:r>
            <a:r>
              <a:rPr lang="fa-IR"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ar-SA"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ها </a:t>
            </a:r>
            <a:r>
              <a:rPr lang="fa-IR" sz="2400"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کار الحاق را انجام می‌دهد.</a:t>
            </a:r>
            <a:endParaRPr lang="en-US" sz="24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154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5BF72-AFA0-7E9B-AB39-8CDD8C68E7C5}"/>
              </a:ext>
            </a:extLst>
          </p:cNvPr>
          <p:cNvSpPr>
            <a:spLocks noGrp="1"/>
          </p:cNvSpPr>
          <p:nvPr>
            <p:ph idx="1"/>
          </p:nvPr>
        </p:nvSpPr>
        <p:spPr>
          <a:xfrm>
            <a:off x="-62144" y="1322773"/>
            <a:ext cx="11958222" cy="4854190"/>
          </a:xfrm>
        </p:spPr>
        <p:txBody>
          <a:bodyPr>
            <a:normAutofit/>
          </a:bodyPr>
          <a:lstStyle/>
          <a:p>
            <a:pPr algn="r" rtl="1"/>
            <a:r>
              <a:rPr lang="en-US" sz="24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2400" dirty="0">
                <a:cs typeface="B Nazanin" panose="00000400000000000000" pitchFamily="2" charset="-78"/>
              </a:rPr>
              <a:t> برای مقادیر منطقی نوع اولیه‌ی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boolean</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را ارائه می‌دهد</a:t>
            </a:r>
            <a:r>
              <a:rPr lang="fa-IR" sz="2400" dirty="0">
                <a:cs typeface="B Nazanin" panose="00000400000000000000" pitchFamily="2" charset="-78"/>
              </a:rPr>
              <a:t>. </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a:p>
            <a:pPr algn="r" rtl="1"/>
            <a:r>
              <a:rPr lang="en-US" sz="2400" dirty="0" err="1">
                <a:effectLst/>
                <a:latin typeface="Times New Roman" panose="02020603050405020304" pitchFamily="18" charset="0"/>
                <a:ea typeface="Calibri" panose="020F0502020204030204" pitchFamily="34" charset="0"/>
                <a:cs typeface="B Nazanin" panose="00000400000000000000" pitchFamily="2" charset="-78"/>
              </a:rPr>
              <a:t>boolean</a:t>
            </a:r>
            <a:r>
              <a:rPr lang="en-US" sz="2400" dirty="0">
                <a:effectLst/>
                <a:latin typeface="Times New Roman" panose="02020603050405020304" pitchFamily="18" charset="0"/>
                <a:ea typeface="Calibri" panose="020F0502020204030204" pitchFamily="34" charset="0"/>
                <a:cs typeface="B Nazanin" panose="00000400000000000000" pitchFamily="2" charset="-78"/>
              </a:rPr>
              <a:t> </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fa-IR" sz="2400" dirty="0">
                <a:cs typeface="B Nazanin" panose="00000400000000000000" pitchFamily="2" charset="-78"/>
              </a:rPr>
              <a:t>می‌تواند تنها یکی از دو مقادیر ممکن </a:t>
            </a:r>
            <a:r>
              <a:rPr lang="en-US" sz="2400" dirty="0">
                <a:latin typeface="Baskerville Old Face" panose="02020602080505020303" pitchFamily="18" charset="0"/>
                <a:cs typeface="B Nazanin" panose="00000400000000000000" pitchFamily="2" charset="-78"/>
              </a:rPr>
              <a:t>true</a:t>
            </a:r>
            <a:r>
              <a:rPr lang="fa-IR" sz="2400" dirty="0">
                <a:cs typeface="B Nazanin" panose="00000400000000000000" pitchFamily="2" charset="-78"/>
              </a:rPr>
              <a:t> یا </a:t>
            </a:r>
            <a:r>
              <a:rPr lang="en-US" sz="2400" dirty="0">
                <a:latin typeface="Baskerville Old Face" panose="02020602080505020303" pitchFamily="18" charset="0"/>
                <a:cs typeface="B Nazanin" panose="00000400000000000000" pitchFamily="2" charset="-78"/>
              </a:rPr>
              <a:t>false</a:t>
            </a:r>
            <a:r>
              <a:rPr lang="fa-IR" sz="2400" dirty="0">
                <a:cs typeface="B Nazanin" panose="00000400000000000000" pitchFamily="2" charset="-78"/>
              </a:rPr>
              <a:t> را </a:t>
            </a:r>
            <a:r>
              <a:rPr lang="fa-IR" sz="2400" dirty="0">
                <a:effectLst/>
                <a:latin typeface="Times New Roman" panose="02020603050405020304" pitchFamily="18" charset="0"/>
                <a:ea typeface="Calibri" panose="020F0502020204030204" pitchFamily="34" charset="0"/>
                <a:cs typeface="B Nazanin" panose="00000400000000000000" pitchFamily="2" charset="-78"/>
              </a:rPr>
              <a:t>اختیار کند.</a:t>
            </a:r>
          </a:p>
          <a:p>
            <a:pPr algn="r" rtl="1"/>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fa-IR" sz="2400" dirty="0">
                <a:effectLst/>
                <a:latin typeface="Times New Roman" panose="02020603050405020304" pitchFamily="18" charset="0"/>
                <a:ea typeface="Calibri" panose="020F0502020204030204" pitchFamily="34" charset="0"/>
                <a:cs typeface="B Nazanin" panose="00000400000000000000" pitchFamily="2" charset="-78"/>
              </a:rPr>
              <a:t>عملگرهای مرتبط با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boolean</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عملگرهای منطقی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&amp;&amp;</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 عملگرهای نسبی مانند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&lt;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&gt;=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 </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 ... می‌باشند.</a:t>
            </a:r>
            <a:endParaRPr lang="en-US" sz="2400" dirty="0">
              <a:cs typeface="B Nazanin" panose="00000400000000000000" pitchFamily="2" charset="-78"/>
            </a:endParaRPr>
          </a:p>
        </p:txBody>
      </p:sp>
      <p:sp>
        <p:nvSpPr>
          <p:cNvPr id="4" name="Title 1">
            <a:extLst>
              <a:ext uri="{FF2B5EF4-FFF2-40B4-BE49-F238E27FC236}">
                <a16:creationId xmlns:a16="http://schemas.microsoft.com/office/drawing/2014/main" id="{74493241-9B57-2896-7BCC-C9B4785335B8}"/>
              </a:ext>
            </a:extLst>
          </p:cNvPr>
          <p:cNvSpPr txBox="1">
            <a:spLocks/>
          </p:cNvSpPr>
          <p:nvPr/>
        </p:nvSpPr>
        <p:spPr>
          <a:xfrm>
            <a:off x="2842333" y="376014"/>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متغیر اولیه‌ی نوع </a:t>
            </a:r>
            <a:r>
              <a:rPr lang="en-US" sz="3600" dirty="0" err="1">
                <a:solidFill>
                  <a:srgbClr val="C00000"/>
                </a:solidFill>
                <a:latin typeface="Baskerville Old Face" panose="02020602080505020303" pitchFamily="18" charset="0"/>
                <a:cs typeface="2  Titr" panose="00000700000000000000" pitchFamily="2" charset="-78"/>
              </a:rPr>
              <a:t>boolean</a:t>
            </a:r>
            <a:r>
              <a:rPr lang="fa-IR" sz="3600" dirty="0">
                <a:solidFill>
                  <a:srgbClr val="C00000"/>
                </a:solidFill>
                <a:cs typeface="2  Titr" panose="00000700000000000000" pitchFamily="2" charset="-78"/>
              </a:rPr>
              <a:t>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Tree>
    <p:extLst>
      <p:ext uri="{BB962C8B-B14F-4D97-AF65-F5344CB8AC3E}">
        <p14:creationId xmlns:p14="http://schemas.microsoft.com/office/powerpoint/2010/main" val="129738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33C567-F7CA-6E85-E722-6F694717BA37}"/>
              </a:ext>
            </a:extLst>
          </p:cNvPr>
          <p:cNvSpPr txBox="1">
            <a:spLocks/>
          </p:cNvSpPr>
          <p:nvPr/>
        </p:nvSpPr>
        <p:spPr>
          <a:xfrm>
            <a:off x="2842334" y="0"/>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از نوع </a:t>
            </a:r>
            <a:r>
              <a:rPr lang="en-US" sz="3600" dirty="0" err="1">
                <a:solidFill>
                  <a:srgbClr val="C00000"/>
                </a:solidFill>
                <a:latin typeface="Baskerville Old Face" panose="02020602080505020303" pitchFamily="18" charset="0"/>
                <a:cs typeface="2  Titr" panose="00000700000000000000" pitchFamily="2" charset="-78"/>
              </a:rPr>
              <a:t>boolean</a:t>
            </a:r>
            <a:endParaRPr lang="en-US" sz="3600" dirty="0">
              <a:solidFill>
                <a:srgbClr val="C00000"/>
              </a:solidFill>
              <a:latin typeface="Baskerville Old Face" panose="02020602080505020303" pitchFamily="18" charset="0"/>
              <a:cs typeface="2  Titr" panose="00000700000000000000" pitchFamily="2" charset="-78"/>
            </a:endParaRPr>
          </a:p>
        </p:txBody>
      </p:sp>
      <p:pic>
        <p:nvPicPr>
          <p:cNvPr id="6" name="Picture 5">
            <a:extLst>
              <a:ext uri="{FF2B5EF4-FFF2-40B4-BE49-F238E27FC236}">
                <a16:creationId xmlns:a16="http://schemas.microsoft.com/office/drawing/2014/main" id="{A9F55A06-51EC-FD92-9940-AE79BFDD12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07471" y="890750"/>
            <a:ext cx="5289382" cy="3462907"/>
          </a:xfrm>
          <a:prstGeom prst="rect">
            <a:avLst/>
          </a:prstGeom>
        </p:spPr>
      </p:pic>
      <p:sp>
        <p:nvSpPr>
          <p:cNvPr id="7" name="TextBox 6">
            <a:extLst>
              <a:ext uri="{FF2B5EF4-FFF2-40B4-BE49-F238E27FC236}">
                <a16:creationId xmlns:a16="http://schemas.microsoft.com/office/drawing/2014/main" id="{E058D4A0-1568-C2B9-C7CF-3F0A1DB36F67}"/>
              </a:ext>
            </a:extLst>
          </p:cNvPr>
          <p:cNvSpPr txBox="1"/>
          <p:nvPr/>
        </p:nvSpPr>
        <p:spPr>
          <a:xfrm>
            <a:off x="4776186" y="4038685"/>
            <a:ext cx="144490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8" name="Arrow: Right 7">
            <a:extLst>
              <a:ext uri="{FF2B5EF4-FFF2-40B4-BE49-F238E27FC236}">
                <a16:creationId xmlns:a16="http://schemas.microsoft.com/office/drawing/2014/main" id="{13EA669E-8276-1CB0-CE4F-C4462BBFD0A1}"/>
              </a:ext>
            </a:extLst>
          </p:cNvPr>
          <p:cNvSpPr/>
          <p:nvPr/>
        </p:nvSpPr>
        <p:spPr>
          <a:xfrm rot="5400000">
            <a:off x="5186649" y="4875761"/>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10" name="Picture 9">
            <a:extLst>
              <a:ext uri="{FF2B5EF4-FFF2-40B4-BE49-F238E27FC236}">
                <a16:creationId xmlns:a16="http://schemas.microsoft.com/office/drawing/2014/main" id="{9B62018E-C894-DA40-FA69-89E2984C7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062" y="5619981"/>
            <a:ext cx="2040967" cy="1117318"/>
          </a:xfrm>
          <a:prstGeom prst="rect">
            <a:avLst/>
          </a:prstGeom>
        </p:spPr>
      </p:pic>
    </p:spTree>
    <p:extLst>
      <p:ext uri="{BB962C8B-B14F-4D97-AF65-F5344CB8AC3E}">
        <p14:creationId xmlns:p14="http://schemas.microsoft.com/office/powerpoint/2010/main" val="18708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4E003-4ACF-09FF-6B5D-52D9BEB80C84}"/>
              </a:ext>
            </a:extLst>
          </p:cNvPr>
          <p:cNvSpPr>
            <a:spLocks noGrp="1"/>
          </p:cNvSpPr>
          <p:nvPr>
            <p:ph idx="1"/>
          </p:nvPr>
        </p:nvSpPr>
        <p:spPr>
          <a:xfrm>
            <a:off x="426129" y="1206091"/>
            <a:ext cx="11203620" cy="4445817"/>
          </a:xfrm>
        </p:spPr>
        <p:txBody>
          <a:bodyPr>
            <a:noAutofit/>
          </a:bodyPr>
          <a:lstStyle/>
          <a:p>
            <a:pPr algn="r" rtl="1"/>
            <a:endParaRPr lang="fa-IR" sz="2400" dirty="0">
              <a:cs typeface="B Nazanin" panose="00000400000000000000" pitchFamily="2" charset="-78"/>
            </a:endParaRPr>
          </a:p>
          <a:p>
            <a:pPr algn="r" rtl="1">
              <a:buFont typeface="Wingdings" panose="05000000000000000000" pitchFamily="2" charset="2"/>
              <a:buChar char="ü"/>
            </a:pPr>
            <a:r>
              <a:rPr lang="fa-IR" sz="2400" dirty="0">
                <a:cs typeface="B Nazanin" panose="00000400000000000000" pitchFamily="2" charset="-78"/>
              </a:rPr>
              <a:t> هنگامی که یک مقدار بولی توسط </a:t>
            </a:r>
            <a:r>
              <a:rPr lang="fa-IR" sz="2400" dirty="0">
                <a:latin typeface="Courier New" panose="02070309020205020404" pitchFamily="49" charset="0"/>
                <a:cs typeface="B Nazanin" panose="00000400000000000000" pitchFamily="2" charset="-78"/>
              </a:rPr>
              <a:t>دستور چاپ به </a:t>
            </a:r>
            <a:r>
              <a:rPr lang="fa-IR" sz="2400" dirty="0">
                <a:cs typeface="B Nazanin" panose="00000400000000000000" pitchFamily="2" charset="-78"/>
              </a:rPr>
              <a:t>خروجی می‌رود، </a:t>
            </a:r>
            <a:r>
              <a:rPr lang="fa-IR" sz="2400" dirty="0">
                <a:latin typeface="Rockwell" panose="02060603020205020403" pitchFamily="18" charset="0"/>
                <a:cs typeface="B Nazanin" panose="00000400000000000000" pitchFamily="2" charset="-78"/>
              </a:rPr>
              <a:t>"</a:t>
            </a:r>
            <a:r>
              <a:rPr lang="en-US" sz="2400" dirty="0">
                <a:latin typeface="Rockwell" panose="02060603020205020403" pitchFamily="18" charset="0"/>
                <a:cs typeface="B Nazanin" panose="00000400000000000000" pitchFamily="2" charset="-78"/>
              </a:rPr>
              <a:t>"true</a:t>
            </a:r>
            <a:r>
              <a:rPr lang="fa-IR" sz="2400" dirty="0">
                <a:cs typeface="B Nazanin" panose="00000400000000000000" pitchFamily="2" charset="-78"/>
              </a:rPr>
              <a:t> یا </a:t>
            </a:r>
            <a:r>
              <a:rPr lang="fa-IR" sz="2400" dirty="0">
                <a:latin typeface="Rockwell" panose="02060603020205020403" pitchFamily="18" charset="0"/>
                <a:cs typeface="B Nazanin" panose="00000400000000000000" pitchFamily="2" charset="-78"/>
              </a:rPr>
              <a:t>"</a:t>
            </a:r>
            <a:r>
              <a:rPr lang="en-US" sz="2400" dirty="0">
                <a:latin typeface="Rockwell" panose="02060603020205020403" pitchFamily="18" charset="0"/>
                <a:cs typeface="B Nazanin" panose="00000400000000000000" pitchFamily="2" charset="-78"/>
              </a:rPr>
              <a:t> "false</a:t>
            </a:r>
            <a:r>
              <a:rPr lang="fa-IR" sz="2400" dirty="0">
                <a:cs typeface="B Nazanin" panose="00000400000000000000" pitchFamily="2" charset="-78"/>
              </a:rPr>
              <a:t> نمایش داده می‌شود. </a:t>
            </a:r>
          </a:p>
          <a:p>
            <a:pPr algn="r" rtl="1">
              <a:buFont typeface="Wingdings" panose="05000000000000000000" pitchFamily="2" charset="2"/>
              <a:buChar char="ü"/>
            </a:pPr>
            <a:endParaRPr lang="fa-IR" sz="2400" dirty="0">
              <a:cs typeface="B Nazanin" panose="00000400000000000000" pitchFamily="2" charset="-78"/>
            </a:endParaRPr>
          </a:p>
          <a:p>
            <a:pPr algn="r" rtl="1">
              <a:buFont typeface="Wingdings" panose="05000000000000000000" pitchFamily="2" charset="2"/>
              <a:buChar char="ü"/>
            </a:pPr>
            <a:endParaRPr lang="fa-IR" sz="2400" dirty="0">
              <a:cs typeface="B Nazanin" panose="00000400000000000000" pitchFamily="2" charset="-78"/>
            </a:endParaRPr>
          </a:p>
          <a:p>
            <a:pPr algn="r" rtl="1">
              <a:buFont typeface="Wingdings" panose="05000000000000000000" pitchFamily="2" charset="2"/>
              <a:buChar char="ü"/>
            </a:pPr>
            <a:r>
              <a:rPr lang="fa-IR" sz="2400" dirty="0">
                <a:cs typeface="B Nazanin" panose="00000400000000000000" pitchFamily="2" charset="-78"/>
              </a:rPr>
              <a:t> مقدار یک متغیر بولی به خودی خود برای کنترل دستورالعمل</a:t>
            </a:r>
            <a:r>
              <a:rPr lang="en-US" sz="2400" dirty="0">
                <a:cs typeface="B Nazanin" panose="00000400000000000000" pitchFamily="2" charset="-78"/>
              </a:rPr>
              <a:t>if </a:t>
            </a:r>
            <a:r>
              <a:rPr lang="fa-IR" sz="2400" dirty="0">
                <a:cs typeface="B Nazanin" panose="00000400000000000000" pitchFamily="2" charset="-78"/>
              </a:rPr>
              <a:t> کافیست و نیازی به نوشتن یک دستورالعمل </a:t>
            </a:r>
            <a:r>
              <a:rPr lang="en-US" sz="2400" dirty="0">
                <a:cs typeface="B Nazanin" panose="00000400000000000000" pitchFamily="2" charset="-78"/>
              </a:rPr>
              <a:t>if</a:t>
            </a:r>
            <a:r>
              <a:rPr lang="fa-IR" sz="2400" dirty="0">
                <a:cs typeface="B Nazanin" panose="00000400000000000000" pitchFamily="2" charset="-78"/>
              </a:rPr>
              <a:t>، مانند</a:t>
            </a:r>
            <a:r>
              <a:rPr lang="en-US" sz="2400" dirty="0">
                <a:solidFill>
                  <a:srgbClr val="221E1F"/>
                </a:solidFill>
                <a:latin typeface="Courier Std"/>
              </a:rPr>
              <a:t> if(b == true) </a:t>
            </a:r>
            <a:r>
              <a:rPr lang="fa-IR" sz="2400" dirty="0">
                <a:solidFill>
                  <a:srgbClr val="221E1F"/>
                </a:solidFill>
                <a:latin typeface="Courier Std"/>
              </a:rPr>
              <a:t> </a:t>
            </a:r>
            <a:r>
              <a:rPr lang="fa-IR" sz="2400" dirty="0">
                <a:cs typeface="B Nazanin" panose="00000400000000000000" pitchFamily="2" charset="-78"/>
              </a:rPr>
              <a:t>نیست</a:t>
            </a:r>
            <a:r>
              <a:rPr lang="en-US" sz="2400" dirty="0">
                <a:cs typeface="B Nazanin" panose="00000400000000000000" pitchFamily="2" charset="-78"/>
              </a:rPr>
              <a:t>.</a:t>
            </a:r>
            <a:endParaRPr lang="fa-IR" sz="2400" b="0" i="0" u="none" strike="noStrike" baseline="0" dirty="0">
              <a:solidFill>
                <a:srgbClr val="000000"/>
              </a:solidFill>
              <a:latin typeface="Courier Std"/>
              <a:cs typeface="B Nazanin" panose="00000400000000000000" pitchFamily="2" charset="-78"/>
            </a:endParaRPr>
          </a:p>
          <a:p>
            <a:pPr marL="0" indent="0" algn="r" rtl="1">
              <a:buNone/>
            </a:pPr>
            <a:endParaRPr lang="fa-IR" sz="2400" dirty="0">
              <a:cs typeface="B Nazanin" panose="00000400000000000000" pitchFamily="2" charset="-78"/>
            </a:endParaRPr>
          </a:p>
          <a:p>
            <a:pPr algn="r" rtl="1">
              <a:buFont typeface="Wingdings" panose="05000000000000000000" pitchFamily="2" charset="2"/>
              <a:buChar char="ü"/>
            </a:pPr>
            <a:endParaRPr lang="fa-IR" sz="2400" dirty="0">
              <a:cs typeface="B Nazanin" panose="00000400000000000000" pitchFamily="2" charset="-78"/>
            </a:endParaRPr>
          </a:p>
          <a:p>
            <a:pPr algn="r" rtl="1">
              <a:buFont typeface="Wingdings" panose="05000000000000000000" pitchFamily="2" charset="2"/>
              <a:buChar char="ü"/>
            </a:pPr>
            <a:r>
              <a:rPr lang="fa-IR" sz="2400" dirty="0">
                <a:cs typeface="B Nazanin" panose="00000400000000000000" pitchFamily="2" charset="-78"/>
              </a:rPr>
              <a:t> خروجی یک عملگر نسبی، مانند </a:t>
            </a:r>
            <a:r>
              <a:rPr lang="fa-IR" sz="2400" dirty="0">
                <a:cs typeface="B Nazanin" panose="00000400000000000000" pitchFamily="2" charset="-78"/>
                <a:sym typeface="Symbol" panose="05050102010706020507" pitchFamily="18" charset="2"/>
              </a:rPr>
              <a:t></a:t>
            </a:r>
            <a:r>
              <a:rPr lang="fa-IR" sz="2400" dirty="0">
                <a:cs typeface="B Nazanin" panose="00000400000000000000" pitchFamily="2" charset="-78"/>
              </a:rPr>
              <a:t>، یک مقدار بولی است. به همین دلیل است که عبارت </a:t>
            </a:r>
            <a:r>
              <a:rPr kumimoji="0" lang="en-US" altLang="fa-IR" sz="2400" i="0"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10 &gt; 9 </a:t>
            </a:r>
            <a:r>
              <a:rPr kumimoji="0" lang="fa-IR" altLang="fa-IR" sz="2400" i="0"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 </a:t>
            </a:r>
            <a:r>
              <a:rPr lang="fa-IR" sz="2400" dirty="0">
                <a:cs typeface="B Nazanin" panose="00000400000000000000" pitchFamily="2" charset="-78"/>
              </a:rPr>
              <a:t>مقدار </a:t>
            </a:r>
            <a:r>
              <a:rPr lang="fa-IR" sz="2400" dirty="0">
                <a:latin typeface="Rockwell" panose="02060603020205020403" pitchFamily="18" charset="0"/>
                <a:cs typeface="B Nazanin" panose="00000400000000000000" pitchFamily="2" charset="-78"/>
              </a:rPr>
              <a:t>"</a:t>
            </a:r>
            <a:r>
              <a:rPr lang="en-US" sz="2400" dirty="0">
                <a:latin typeface="Rockwell" panose="02060603020205020403" pitchFamily="18" charset="0"/>
                <a:cs typeface="B Nazanin" panose="00000400000000000000" pitchFamily="2" charset="-78"/>
              </a:rPr>
              <a:t>"true</a:t>
            </a:r>
            <a:r>
              <a:rPr lang="fa-IR" sz="2400" dirty="0">
                <a:cs typeface="B Nazanin" panose="00000400000000000000" pitchFamily="2" charset="-78"/>
              </a:rPr>
              <a:t> را نمایش می‌دهد. علاوه بر این، مجموعه پرانتز اضافی حول </a:t>
            </a:r>
            <a:r>
              <a:rPr kumimoji="0" lang="en-US" altLang="fa-IR" sz="2400" i="0"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10 &gt; 9 </a:t>
            </a:r>
            <a:r>
              <a:rPr kumimoji="0" lang="fa-IR" altLang="fa-IR" sz="2400" i="0" u="none" strike="noStrike" cap="none" normalizeH="0" baseline="0" dirty="0">
                <a:ln>
                  <a:noFill/>
                </a:ln>
                <a:solidFill>
                  <a:schemeClr val="tx1">
                    <a:lumMod val="95000"/>
                    <a:lumOff val="5000"/>
                  </a:schemeClr>
                </a:solidFill>
                <a:effectLst/>
                <a:latin typeface="Courier New" panose="02070309020205020404" pitchFamily="49" charset="0"/>
                <a:cs typeface="Courier New" panose="02070309020205020404" pitchFamily="49" charset="0"/>
              </a:rPr>
              <a:t> </a:t>
            </a:r>
            <a:r>
              <a:rPr lang="fa-IR" sz="2400" dirty="0">
                <a:cs typeface="B Nazanin" panose="00000400000000000000" pitchFamily="2" charset="-78"/>
              </a:rPr>
              <a:t>لازم است، زیرا عملگر </a:t>
            </a:r>
            <a:r>
              <a:rPr lang="fa-IR" sz="2400" dirty="0">
                <a:cs typeface="B Nazanin" panose="00000400000000000000" pitchFamily="2" charset="-78"/>
                <a:sym typeface="Symbol" panose="05050102010706020507" pitchFamily="18" charset="2"/>
              </a:rPr>
              <a:t> </a:t>
            </a:r>
            <a:r>
              <a:rPr lang="fa-IR" sz="2400" dirty="0">
                <a:cs typeface="B Nazanin" panose="00000400000000000000" pitchFamily="2" charset="-78"/>
              </a:rPr>
              <a:t> اولویت بالاتری نسبت به </a:t>
            </a:r>
            <a:r>
              <a:rPr lang="en-US" altLang="fa-IR" sz="2400" dirty="0">
                <a:solidFill>
                  <a:schemeClr val="tx1">
                    <a:lumMod val="95000"/>
                    <a:lumOff val="5000"/>
                  </a:schemeClr>
                </a:solidFill>
                <a:latin typeface="Courier New" panose="02070309020205020404" pitchFamily="49" charset="0"/>
                <a:cs typeface="Courier New" panose="02070309020205020404" pitchFamily="49" charset="0"/>
              </a:rPr>
              <a:t>&gt;</a:t>
            </a:r>
            <a:r>
              <a:rPr lang="fa-IR" sz="2400" dirty="0">
                <a:cs typeface="B Nazanin" panose="00000400000000000000" pitchFamily="2" charset="-78"/>
              </a:rPr>
              <a:t> دارد.</a:t>
            </a:r>
          </a:p>
        </p:txBody>
      </p:sp>
      <p:sp>
        <p:nvSpPr>
          <p:cNvPr id="2" name="Title 1">
            <a:extLst>
              <a:ext uri="{FF2B5EF4-FFF2-40B4-BE49-F238E27FC236}">
                <a16:creationId xmlns:a16="http://schemas.microsoft.com/office/drawing/2014/main" id="{4AE2EA19-5736-C20C-2C97-132F3836C5F7}"/>
              </a:ext>
            </a:extLst>
          </p:cNvPr>
          <p:cNvSpPr txBox="1">
            <a:spLocks/>
          </p:cNvSpPr>
          <p:nvPr/>
        </p:nvSpPr>
        <p:spPr>
          <a:xfrm>
            <a:off x="2842333" y="376014"/>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در مورد </a:t>
            </a:r>
            <a:r>
              <a:rPr lang="en-US" sz="3600" b="1" dirty="0" err="1">
                <a:solidFill>
                  <a:srgbClr val="C00000"/>
                </a:solidFill>
                <a:latin typeface="Baskerville Old Face" panose="02020602080505020303" pitchFamily="18" charset="0"/>
                <a:cs typeface="2  Titr" panose="00000700000000000000" pitchFamily="2" charset="-78"/>
              </a:rPr>
              <a:t>boolean</a:t>
            </a:r>
            <a:endParaRPr lang="en-US" sz="3600" b="1" dirty="0">
              <a:solidFill>
                <a:srgbClr val="C00000"/>
              </a:solidFill>
              <a:cs typeface="2  Titr" panose="00000700000000000000" pitchFamily="2" charset="-78"/>
            </a:endParaRPr>
          </a:p>
        </p:txBody>
      </p:sp>
    </p:spTree>
    <p:extLst>
      <p:ext uri="{BB962C8B-B14F-4D97-AF65-F5344CB8AC3E}">
        <p14:creationId xmlns:p14="http://schemas.microsoft.com/office/powerpoint/2010/main" val="59892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17220-828B-80BB-9767-43256ED039C8}"/>
              </a:ext>
            </a:extLst>
          </p:cNvPr>
          <p:cNvSpPr>
            <a:spLocks noGrp="1"/>
          </p:cNvSpPr>
          <p:nvPr>
            <p:ph idx="1"/>
          </p:nvPr>
        </p:nvSpPr>
        <p:spPr>
          <a:xfrm>
            <a:off x="3204839" y="605798"/>
            <a:ext cx="8743321" cy="4694392"/>
          </a:xfrm>
        </p:spPr>
        <p:txBody>
          <a:bodyPr>
            <a:noAutofit/>
          </a:bodyPr>
          <a:lstStyle/>
          <a:p>
            <a:pPr marL="0" algn="just" rtl="1">
              <a:spcBef>
                <a:spcPts val="10"/>
              </a:spcBef>
            </a:pP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مثال فنجان را به خاطر آورید. همانگونه که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شما نمی‌توانید مقدار بزرگی را در یک فنجان کوچک قرار دهید</a:t>
            </a:r>
            <a:r>
              <a:rPr lang="fa-IR" sz="2400"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به طور مشابه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مثلا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نمی‌توانید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داده‌هایی از نوع</a:t>
            </a:r>
            <a:r>
              <a:rPr lang="en-US" sz="2400" dirty="0">
                <a:effectLst/>
                <a:latin typeface="Baskerville Old Face" panose="02020602080505020303" pitchFamily="18" charset="0"/>
                <a:ea typeface="Times New Roman" panose="02020603050405020304" pitchFamily="18" charset="0"/>
                <a:cs typeface="B Nazanin" panose="00000400000000000000" pitchFamily="2" charset="-78"/>
              </a:rPr>
              <a:t>long</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را درون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متغیری</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به اندازه‌ی </a:t>
            </a:r>
            <a:r>
              <a:rPr lang="en-US" sz="2400" dirty="0">
                <a:effectLst/>
                <a:latin typeface="Baskerville Old Face" panose="02020602080505020303" pitchFamily="18" charset="0"/>
                <a:ea typeface="Times New Roman" panose="02020603050405020304" pitchFamily="18" charset="0"/>
                <a:cs typeface="B Nazanin" panose="00000400000000000000" pitchFamily="2" charset="-78"/>
              </a:rPr>
              <a:t>int</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مثلا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صورت</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زیر بریزید:</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nSpc>
                <a:spcPct val="107000"/>
              </a:lnSpc>
              <a:spcBef>
                <a:spcPts val="0"/>
              </a:spcBef>
              <a:spcAft>
                <a:spcPts val="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long y = 42;</a:t>
            </a:r>
          </a:p>
          <a:p>
            <a:pPr marL="0" marR="0" algn="r" rtl="1">
              <a:lnSpc>
                <a:spcPct val="107000"/>
              </a:lnSpc>
              <a:spcBef>
                <a:spcPts val="0"/>
              </a:spcBef>
              <a:spcAft>
                <a:spcPts val="0"/>
              </a:spcAft>
            </a:pPr>
            <a:r>
              <a:rPr lang="en-US" sz="2400" b="1" dirty="0">
                <a:latin typeface="Courier New" panose="02070309020205020404" pitchFamily="49" charset="0"/>
                <a:ea typeface="Calibri" panose="020F0502020204030204" pitchFamily="34" charset="0"/>
                <a:cs typeface="Arial" panose="020B0604020202020204" pitchFamily="34" charset="0"/>
              </a:rPr>
              <a:t>int x = y;</a:t>
            </a:r>
            <a:r>
              <a:rPr lang="en-US" sz="2400" b="1" dirty="0">
                <a:effectLst/>
                <a:latin typeface="Courier New" panose="02070309020205020404" pitchFamily="49" charset="0"/>
                <a:ea typeface="Calibri" panose="020F0502020204030204" pitchFamily="34" charset="0"/>
                <a:cs typeface="Arial" panose="020B0604020202020204" pitchFamily="34" charset="0"/>
              </a:rPr>
              <a:t> </a:t>
            </a:r>
            <a:r>
              <a:rPr lang="fa-IR" sz="2400" b="1" dirty="0">
                <a:effectLst/>
                <a:latin typeface="Courier New" panose="02070309020205020404" pitchFamily="49" charset="0"/>
                <a:ea typeface="Calibri" panose="020F0502020204030204" pitchFamily="34" charset="0"/>
                <a:cs typeface="Arial" panose="020B0604020202020204" pitchFamily="34" charset="0"/>
              </a:rPr>
              <a:t> </a:t>
            </a:r>
            <a:r>
              <a:rPr lang="ar-SA" sz="2400" dirty="0">
                <a:effectLst/>
                <a:latin typeface="Courier New" panose="02070309020205020404" pitchFamily="49" charset="0"/>
                <a:ea typeface="Calibri" panose="020F0502020204030204" pitchFamily="34" charset="0"/>
                <a:cs typeface="B Nazanin" panose="00000400000000000000" pitchFamily="2" charset="-78"/>
              </a:rPr>
              <a:t>کامپایل نخواهد شد</a:t>
            </a:r>
            <a:r>
              <a:rPr lang="fa-IR" sz="2400" dirty="0">
                <a:effectLst/>
                <a:latin typeface="Courier New" panose="02070309020205020404" pitchFamily="49" charset="0"/>
                <a:ea typeface="Calibri" panose="020F0502020204030204" pitchFamily="34" charset="0"/>
                <a:cs typeface="B Nazanin" panose="00000400000000000000" pitchFamily="2" charset="-78"/>
              </a:rPr>
              <a:t>.</a:t>
            </a:r>
          </a:p>
          <a:p>
            <a:pPr marL="0" marR="0" algn="r" rtl="1">
              <a:lnSpc>
                <a:spcPct val="107000"/>
              </a:lnSpc>
              <a:spcBef>
                <a:spcPts val="0"/>
              </a:spcBef>
              <a:spcAft>
                <a:spcPts val="0"/>
              </a:spcAft>
            </a:pPr>
            <a:endParaRPr lang="fa-IR" sz="2400" dirty="0">
              <a:latin typeface="Courier New" panose="02070309020205020404" pitchFamily="49" charset="0"/>
              <a:ea typeface="Calibri" panose="020F0502020204030204" pitchFamily="34" charset="0"/>
              <a:cs typeface="B Nazanin" panose="00000400000000000000" pitchFamily="2" charset="-78"/>
            </a:endParaRPr>
          </a:p>
          <a:p>
            <a:pPr marL="0" algn="r" rtl="1">
              <a:lnSpc>
                <a:spcPct val="107000"/>
              </a:lnSpc>
              <a:spcBef>
                <a:spcPts val="0"/>
              </a:spcBef>
            </a:pPr>
            <a:r>
              <a:rPr lang="fa-IR" sz="2400" dirty="0">
                <a:effectLst/>
                <a:latin typeface="Courier New" panose="02070309020205020404" pitchFamily="49" charset="0"/>
                <a:ea typeface="Calibri" panose="020F0502020204030204" pitchFamily="34" charset="0"/>
                <a:cs typeface="B Nazanin" panose="00000400000000000000" pitchFamily="2" charset="-78"/>
              </a:rPr>
              <a:t> </a:t>
            </a:r>
            <a:r>
              <a:rPr lang="fa-IR" sz="2400" dirty="0">
                <a:latin typeface="Calibri" panose="020F0502020204030204" pitchFamily="34" charset="0"/>
                <a:ea typeface="Calibri" panose="020F0502020204030204" pitchFamily="34" charset="0"/>
                <a:cs typeface="A Goldan" panose="02000400000000000000" pitchFamily="2" charset="-78"/>
              </a:rPr>
              <a:t>چرا؟!</a:t>
            </a:r>
          </a:p>
          <a:p>
            <a:pPr marL="0" marR="0" algn="r" rtl="1">
              <a:lnSpc>
                <a:spcPct val="107000"/>
              </a:lnSpc>
              <a:spcBef>
                <a:spcPts val="0"/>
              </a:spcBef>
              <a:spcAft>
                <a:spcPts val="0"/>
              </a:spcAft>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اگرچه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مقدار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42</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است و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42</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قطعا به اندازه‌ی کافی کوچک هست که در یک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int</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 </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قرار گیرد</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 </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اما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آنچه </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کامپایلر به آن اهمیت می‌دهد این است که شما دارید سعی می</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کنید یک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محتوای</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 بزرگ را در یک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متغیر</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 کوچک قرار دهید و </a:t>
            </a:r>
            <a:r>
              <a:rPr lang="ar-SA" sz="2400" i="1" dirty="0">
                <a:effectLst/>
                <a:latin typeface="B Nazanin" panose="00000400000000000000" pitchFamily="2" charset="-78"/>
                <a:ea typeface="Times New Roman" panose="02020603050405020304" pitchFamily="18" charset="0"/>
                <a:cs typeface="B Nazanin" panose="00000400000000000000" pitchFamily="2" charset="-78"/>
              </a:rPr>
              <a:t>احتمال</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 سرریز وجود دارد. </a:t>
            </a: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algn="r" rtl="1"/>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algn="r" rtl="1"/>
            <a:r>
              <a:rPr lang="ar-SA" sz="2400" dirty="0">
                <a:effectLst/>
                <a:latin typeface="B Nazanin" panose="00000400000000000000" pitchFamily="2" charset="-78"/>
                <a:ea typeface="Times New Roman" panose="02020603050405020304" pitchFamily="18" charset="0"/>
                <a:cs typeface="B Nazanin" panose="00000400000000000000" pitchFamily="2" charset="-78"/>
              </a:rPr>
              <a:t>از کامپایلر انتظار نداشته باشید که مقدار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 </a:t>
            </a:r>
            <a:r>
              <a:rPr lang="ar-SA" sz="2400" dirty="0">
                <a:effectLst/>
                <a:latin typeface="B Nazanin" panose="00000400000000000000" pitchFamily="2" charset="-78"/>
                <a:ea typeface="Times New Roman" panose="02020603050405020304" pitchFamily="18" charset="0"/>
                <a:cs typeface="B Nazanin" panose="00000400000000000000" pitchFamily="2" charset="-78"/>
              </a:rPr>
              <a:t>را بداند</a:t>
            </a:r>
            <a:r>
              <a:rPr lang="fa-IR" sz="2400" dirty="0">
                <a:latin typeface="B Nazanin" panose="00000400000000000000" pitchFamily="2" charset="-78"/>
                <a:ea typeface="Times New Roman" panose="02020603050405020304" pitchFamily="18" charset="0"/>
                <a:cs typeface="B Nazanin" panose="00000400000000000000" pitchFamily="2" charset="-78"/>
              </a:rPr>
              <a:t> تا به واسطه‌ی آن از رخ دادن سرریز جلوگیری کند!</a:t>
            </a:r>
          </a:p>
          <a:p>
            <a:pPr algn="r" rtl="1"/>
            <a:endParaRPr lang="fa-IR" sz="2400" dirty="0">
              <a:cs typeface="B Nazanin" panose="00000400000000000000" pitchFamily="2" charset="-78"/>
            </a:endParaRPr>
          </a:p>
          <a:p>
            <a:pPr algn="r" rtl="1"/>
            <a:endParaRPr lang="fa-IR" sz="2400" dirty="0"/>
          </a:p>
        </p:txBody>
      </p:sp>
      <p:pic>
        <p:nvPicPr>
          <p:cNvPr id="5" name="Picture 4">
            <a:extLst>
              <a:ext uri="{FF2B5EF4-FFF2-40B4-BE49-F238E27FC236}">
                <a16:creationId xmlns:a16="http://schemas.microsoft.com/office/drawing/2014/main" id="{751FE8C6-084D-2B56-180F-17736124B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1" y="1045428"/>
            <a:ext cx="3013211" cy="3464428"/>
          </a:xfrm>
          <a:prstGeom prst="rect">
            <a:avLst/>
          </a:prstGeom>
        </p:spPr>
      </p:pic>
      <p:sp>
        <p:nvSpPr>
          <p:cNvPr id="7" name="Title 1">
            <a:extLst>
              <a:ext uri="{FF2B5EF4-FFF2-40B4-BE49-F238E27FC236}">
                <a16:creationId xmlns:a16="http://schemas.microsoft.com/office/drawing/2014/main" id="{B8D8DAA5-46BB-60A5-0444-CA5CC12B5C02}"/>
              </a:ext>
            </a:extLst>
          </p:cNvPr>
          <p:cNvSpPr txBox="1">
            <a:spLocks/>
          </p:cNvSpPr>
          <p:nvPr/>
        </p:nvSpPr>
        <p:spPr>
          <a:xfrm>
            <a:off x="2842334" y="-156646"/>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سرریز در مقداردهی متغیرها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964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80DC7-BFFB-C076-3DB0-2BC0B14F0510}"/>
              </a:ext>
            </a:extLst>
          </p:cNvPr>
          <p:cNvSpPr>
            <a:spLocks noGrp="1"/>
          </p:cNvSpPr>
          <p:nvPr>
            <p:ph idx="1"/>
          </p:nvPr>
        </p:nvSpPr>
        <p:spPr>
          <a:xfrm>
            <a:off x="187911" y="1008880"/>
            <a:ext cx="11816178" cy="4351338"/>
          </a:xfrm>
        </p:spPr>
        <p:txBody>
          <a:bodyPr>
            <a:normAutofit/>
          </a:bodyPr>
          <a:lstStyle/>
          <a:p>
            <a:pPr algn="r" rtl="1"/>
            <a:r>
              <a:rPr lang="fa-IR" sz="2400" dirty="0">
                <a:cs typeface="B Nazanin" panose="00000400000000000000" pitchFamily="2" charset="-78"/>
              </a:rPr>
              <a:t>با این وجود در </a:t>
            </a:r>
            <a:r>
              <a:rPr lang="en-US" sz="2400" dirty="0">
                <a:latin typeface="Baskerville Old Face" panose="02020602080505020303" pitchFamily="18" charset="0"/>
                <a:cs typeface="B Nazanin" panose="00000400000000000000" pitchFamily="2" charset="-78"/>
              </a:rPr>
              <a:t>Java</a:t>
            </a:r>
            <a:r>
              <a:rPr lang="fa-IR" sz="2400" dirty="0">
                <a:cs typeface="B Nazanin" panose="00000400000000000000" pitchFamily="2" charset="-78"/>
              </a:rPr>
              <a:t> نیز می توان از تغییر قالب </a:t>
            </a:r>
            <a:r>
              <a:rPr lang="en-US" sz="2400" dirty="0">
                <a:latin typeface="Baskerville Old Face" panose="02020602080505020303" pitchFamily="18" charset="0"/>
                <a:cs typeface="B Nazanin" panose="00000400000000000000" pitchFamily="2" charset="-78"/>
              </a:rPr>
              <a:t>(casting)</a:t>
            </a:r>
            <a:r>
              <a:rPr lang="fa-IR" sz="2400" dirty="0">
                <a:cs typeface="B Nazanin" panose="00000400000000000000" pitchFamily="2" charset="-78"/>
              </a:rPr>
              <a:t> استفاده کرد، به صورت:</a:t>
            </a:r>
            <a:endParaRPr lang="en-US" sz="2400" dirty="0">
              <a:cs typeface="B Nazanin" panose="00000400000000000000" pitchFamily="2" charset="-78"/>
            </a:endParaRPr>
          </a:p>
          <a:p>
            <a:pPr marL="0" marR="0">
              <a:lnSpc>
                <a:spcPct val="107000"/>
              </a:lnSpc>
              <a:spcBef>
                <a:spcPts val="0"/>
              </a:spcBef>
              <a:spcAft>
                <a:spcPts val="0"/>
              </a:spcAft>
            </a:pPr>
            <a:r>
              <a:rPr lang="en-US" sz="2400" b="1" dirty="0">
                <a:latin typeface="Courier New" panose="02070309020205020404" pitchFamily="49" charset="0"/>
                <a:ea typeface="Calibri" panose="020F0502020204030204" pitchFamily="34" charset="0"/>
                <a:cs typeface="Arial" panose="020B0604020202020204" pitchFamily="34" charset="0"/>
              </a:rPr>
              <a:t>long y = 42; </a:t>
            </a:r>
          </a:p>
          <a:p>
            <a:pPr marL="0" marR="0">
              <a:lnSpc>
                <a:spcPct val="107000"/>
              </a:lnSpc>
              <a:spcBef>
                <a:spcPts val="0"/>
              </a:spcBef>
              <a:spcAft>
                <a:spcPts val="0"/>
              </a:spcAft>
            </a:pPr>
            <a:r>
              <a:rPr lang="en-US" sz="2400" b="1" dirty="0">
                <a:latin typeface="Courier New" panose="02070309020205020404" pitchFamily="49" charset="0"/>
                <a:ea typeface="Calibri" panose="020F0502020204030204" pitchFamily="34" charset="0"/>
              </a:rPr>
              <a:t>int x = (int) y;</a:t>
            </a:r>
            <a:endParaRPr lang="fa-IR" sz="2400" b="1" dirty="0">
              <a:latin typeface="Courier New" panose="02070309020205020404" pitchFamily="49" charset="0"/>
              <a:ea typeface="Calibri" panose="020F0502020204030204" pitchFamily="34" charset="0"/>
            </a:endParaRPr>
          </a:p>
          <a:p>
            <a:pPr marL="0" marR="0">
              <a:lnSpc>
                <a:spcPct val="107000"/>
              </a:lnSpc>
              <a:spcBef>
                <a:spcPts val="0"/>
              </a:spcBef>
              <a:spcAft>
                <a:spcPts val="0"/>
              </a:spcAft>
            </a:pPr>
            <a:endParaRPr lang="fa-IR" sz="2400" dirty="0">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r>
              <a:rPr lang="ar-SA" sz="2400" dirty="0">
                <a:effectLst/>
                <a:latin typeface="Calibri" panose="020F0502020204030204" pitchFamily="34" charset="0"/>
                <a:ea typeface="Times New Roman" panose="02020603050405020304" pitchFamily="18" charset="0"/>
                <a:cs typeface="B Nazanin" panose="00000400000000000000" pitchFamily="2" charset="-78"/>
              </a:rPr>
              <a:t>اگر مقدار </a:t>
            </a:r>
            <a:r>
              <a:rPr lang="en-US" sz="2400" dirty="0">
                <a:effectLst/>
                <a:latin typeface="Baskerville Old Face" panose="02020602080505020303" pitchFamily="18" charset="0"/>
                <a:ea typeface="Times New Roman" panose="02020603050405020304" pitchFamily="18" charset="0"/>
                <a:cs typeface="B Nazanin" panose="00000400000000000000" pitchFamily="2" charset="-78"/>
              </a:rPr>
              <a:t>y</a:t>
            </a:r>
            <a:r>
              <a:rPr lang="ar-SA" sz="2400" dirty="0">
                <a:effectLst/>
                <a:latin typeface="Calibri" panose="020F0502020204030204" pitchFamily="34" charset="0"/>
                <a:ea typeface="Times New Roman" panose="02020603050405020304" pitchFamily="18" charset="0"/>
                <a:cs typeface="B Nazanin" panose="00000400000000000000" pitchFamily="2" charset="-78"/>
              </a:rPr>
              <a:t> از مقدار بیشینه‌ی </a:t>
            </a:r>
            <a:r>
              <a:rPr lang="en-US" sz="2400" dirty="0">
                <a:effectLst/>
                <a:latin typeface="Baskerville Old Face" panose="02020602080505020303" pitchFamily="18" charset="0"/>
                <a:ea typeface="Times New Roman" panose="02020603050405020304" pitchFamily="18" charset="0"/>
                <a:cs typeface="B Nazanin" panose="00000400000000000000" pitchFamily="2" charset="-78"/>
              </a:rPr>
              <a:t>x</a:t>
            </a:r>
            <a:r>
              <a:rPr lang="ar-SA" sz="2400" dirty="0">
                <a:effectLst/>
                <a:latin typeface="Calibri" panose="020F0502020204030204" pitchFamily="34" charset="0"/>
                <a:ea typeface="Times New Roman" panose="02020603050405020304" pitchFamily="18" charset="0"/>
                <a:cs typeface="B Nazanin" panose="00000400000000000000" pitchFamily="2" charset="-78"/>
              </a:rPr>
              <a:t> بزرگ‌تر ب</a:t>
            </a:r>
            <a:r>
              <a:rPr lang="fa-IR" sz="2400" dirty="0">
                <a:effectLst/>
                <a:latin typeface="Calibri" panose="020F0502020204030204" pitchFamily="34" charset="0"/>
                <a:ea typeface="Times New Roman" panose="02020603050405020304" pitchFamily="18" charset="0"/>
                <a:cs typeface="B Nazanin" panose="00000400000000000000" pitchFamily="2" charset="-78"/>
              </a:rPr>
              <a:t>اش</a:t>
            </a:r>
            <a:r>
              <a:rPr lang="ar-SA" sz="2400" dirty="0">
                <a:effectLst/>
                <a:latin typeface="Calibri" panose="020F0502020204030204" pitchFamily="34" charset="0"/>
                <a:ea typeface="Times New Roman" panose="02020603050405020304" pitchFamily="18" charset="0"/>
                <a:cs typeface="B Nazanin" panose="00000400000000000000" pitchFamily="2" charset="-78"/>
              </a:rPr>
              <a:t>د، آنگاه </a:t>
            </a:r>
            <a:r>
              <a:rPr lang="fa-IR" sz="2400" dirty="0">
                <a:effectLst/>
                <a:latin typeface="Calibri" panose="020F0502020204030204" pitchFamily="34" charset="0"/>
                <a:ea typeface="Times New Roman" panose="02020603050405020304" pitchFamily="18" charset="0"/>
                <a:cs typeface="B Nazanin" panose="00000400000000000000" pitchFamily="2" charset="-78"/>
              </a:rPr>
              <a:t>آن</a:t>
            </a:r>
            <a:r>
              <a:rPr lang="ar-SA" sz="2400" dirty="0">
                <a:effectLst/>
                <a:latin typeface="Calibri" panose="020F0502020204030204" pitchFamily="34" charset="0"/>
                <a:ea typeface="Times New Roman" panose="02020603050405020304" pitchFamily="18" charset="0"/>
                <a:cs typeface="B Nazanin" panose="00000400000000000000" pitchFamily="2" charset="-78"/>
              </a:rPr>
              <a:t>چ</a:t>
            </a:r>
            <a:r>
              <a:rPr lang="fa-IR" sz="2400" dirty="0">
                <a:effectLst/>
                <a:latin typeface="Calibri" panose="020F0502020204030204" pitchFamily="34" charset="0"/>
                <a:ea typeface="Times New Roman" panose="02020603050405020304" pitchFamily="18" charset="0"/>
                <a:cs typeface="B Nazanin" panose="00000400000000000000" pitchFamily="2" charset="-78"/>
              </a:rPr>
              <a:t>ه</a:t>
            </a:r>
            <a:r>
              <a:rPr lang="ar-SA" sz="2400" dirty="0">
                <a:effectLst/>
                <a:latin typeface="Calibri" panose="020F0502020204030204" pitchFamily="34" charset="0"/>
                <a:ea typeface="Times New Roman" panose="02020603050405020304" pitchFamily="18" charset="0"/>
                <a:cs typeface="B Nazanin" panose="00000400000000000000" pitchFamily="2" charset="-78"/>
              </a:rPr>
              <a:t> باقی می‌ماند یک عدد عجیب و غریب (اما قابل محاسبه) </a:t>
            </a:r>
            <a:r>
              <a:rPr lang="fa-IR" sz="2400" dirty="0">
                <a:effectLst/>
                <a:latin typeface="Calibri" panose="020F0502020204030204" pitchFamily="34" charset="0"/>
                <a:ea typeface="Times New Roman" panose="02020603050405020304" pitchFamily="18" charset="0"/>
                <a:cs typeface="B Nazanin" panose="00000400000000000000" pitchFamily="2" charset="-78"/>
              </a:rPr>
              <a:t>است</a:t>
            </a:r>
            <a:r>
              <a:rPr lang="ar-SA" sz="2400" dirty="0">
                <a:effectLst/>
                <a:latin typeface="Calibri" panose="020F0502020204030204" pitchFamily="34"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0"/>
              </a:spcAft>
            </a:pP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0" marR="0" algn="l">
              <a:lnSpc>
                <a:spcPct val="107000"/>
              </a:lnSpc>
              <a:spcBef>
                <a:spcPts val="0"/>
              </a:spcBef>
              <a:spcAft>
                <a:spcPts val="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  long y = 40002; // </a:t>
            </a:r>
            <a:r>
              <a:rPr lang="ar-SA" sz="2400" b="1" dirty="0">
                <a:effectLst/>
                <a:latin typeface="Courier New" panose="02070309020205020404" pitchFamily="49" charset="0"/>
                <a:ea typeface="Calibri" panose="020F0502020204030204" pitchFamily="34" charset="0"/>
                <a:cs typeface="Arial" panose="020B0604020202020204" pitchFamily="34" charset="0"/>
              </a:rPr>
              <a:t> </a:t>
            </a:r>
            <a:r>
              <a:rPr lang="ar-SA" sz="2400" b="1" dirty="0">
                <a:effectLst/>
                <a:latin typeface="IRMehr" panose="02000503000000020002" pitchFamily="2" charset="-78"/>
                <a:ea typeface="Calibri" panose="020F0502020204030204" pitchFamily="34" charset="0"/>
                <a:cs typeface="IRMehr" panose="02000503000000020002" pitchFamily="2" charset="-78"/>
              </a:rPr>
              <a:t> فراتر می‌رود</a:t>
            </a:r>
            <a:r>
              <a:rPr lang="en-US" sz="2400" b="1" dirty="0">
                <a:effectLst/>
                <a:latin typeface="IRMehr" panose="02000503000000020002" pitchFamily="2" charset="-78"/>
                <a:ea typeface="Calibri" panose="020F0502020204030204" pitchFamily="34" charset="0"/>
                <a:cs typeface="IRMehr" panose="02000503000000020002" pitchFamily="2" charset="-78"/>
              </a:rPr>
              <a:t>short </a:t>
            </a:r>
            <a:r>
              <a:rPr lang="ar-SA" sz="2400" b="1" dirty="0">
                <a:effectLst/>
                <a:latin typeface="IRMehr" panose="02000503000000020002" pitchFamily="2" charset="-78"/>
                <a:ea typeface="Calibri" panose="020F0502020204030204" pitchFamily="34" charset="0"/>
                <a:cs typeface="IRMehr" panose="02000503000000020002" pitchFamily="2" charset="-78"/>
              </a:rPr>
              <a:t>40002 از کران 16 بیتی یک</a:t>
            </a:r>
            <a:endParaRPr lang="en-US" sz="2400" dirty="0">
              <a:effectLst/>
              <a:latin typeface="IRMehr" panose="02000503000000020002" pitchFamily="2" charset="-78"/>
              <a:ea typeface="Times New Roman" panose="02020603050405020304" pitchFamily="18" charset="0"/>
              <a:cs typeface="IRMehr" panose="02000503000000020002" pitchFamily="2" charset="-78"/>
            </a:endParaRPr>
          </a:p>
          <a:p>
            <a:pPr marL="0" marR="0" algn="l">
              <a:lnSpc>
                <a:spcPct val="107000"/>
              </a:lnSpc>
              <a:spcBef>
                <a:spcPts val="0"/>
              </a:spcBef>
              <a:spcAft>
                <a:spcPts val="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  short x = (short) y; </a:t>
            </a:r>
            <a:r>
              <a:rPr lang="en-US" sz="2400" b="1" dirty="0">
                <a:effectLst/>
                <a:latin typeface="IRMehr" panose="02000503000000020002" pitchFamily="2" charset="-78"/>
                <a:ea typeface="Calibri" panose="020F0502020204030204" pitchFamily="34" charset="0"/>
                <a:cs typeface="IRMehr" panose="02000503000000020002" pitchFamily="2" charset="-78"/>
              </a:rPr>
              <a:t>// </a:t>
            </a:r>
            <a:r>
              <a:rPr lang="ar-SA" sz="2400" b="1" dirty="0">
                <a:effectLst/>
                <a:latin typeface="IRMehr" panose="02000503000000020002" pitchFamily="2" charset="-78"/>
                <a:ea typeface="Calibri" panose="020F0502020204030204" pitchFamily="34" charset="0"/>
                <a:cs typeface="IRMehr" panose="02000503000000020002" pitchFamily="2" charset="-78"/>
              </a:rPr>
              <a:t> اکنون برابر است با 25534- </a:t>
            </a:r>
            <a:r>
              <a:rPr lang="en-GB" sz="2400" b="1" dirty="0">
                <a:effectLst/>
                <a:latin typeface="IRMehr" panose="02000503000000020002" pitchFamily="2" charset="-78"/>
                <a:ea typeface="Calibri" panose="020F0502020204030204" pitchFamily="34" charset="0"/>
                <a:cs typeface="IRMehr" panose="02000503000000020002" pitchFamily="2" charset="-78"/>
              </a:rPr>
              <a:t>x</a:t>
            </a:r>
            <a:endParaRPr lang="en-US" sz="2400" dirty="0">
              <a:effectLst/>
              <a:latin typeface="IRMehr" panose="02000503000000020002" pitchFamily="2" charset="-78"/>
              <a:ea typeface="Times New Roman" panose="02020603050405020304" pitchFamily="18" charset="0"/>
              <a:cs typeface="IRMehr" panose="02000503000000020002" pitchFamily="2" charset="-78"/>
            </a:endParaRPr>
          </a:p>
          <a:p>
            <a:pPr algn="r" rtl="1"/>
            <a:endParaRPr lang="fa-IR" sz="2400" dirty="0">
              <a:effectLst/>
              <a:latin typeface="Calibri" panose="020F0502020204030204" pitchFamily="34" charset="0"/>
              <a:ea typeface="Times New Roman" panose="02020603050405020304" pitchFamily="18" charset="0"/>
              <a:cs typeface="B Nazanin" panose="00000400000000000000" pitchFamily="2" charset="-78"/>
            </a:endParaRPr>
          </a:p>
          <a:p>
            <a:pPr algn="r" rtl="1"/>
            <a:r>
              <a:rPr lang="fa-IR" sz="2400" dirty="0">
                <a:effectLst/>
                <a:latin typeface="Mj_Pashtu Star" panose="02010000000000000000" pitchFamily="2" charset="-78"/>
                <a:ea typeface="Times New Roman" panose="02020603050405020304" pitchFamily="18" charset="0"/>
                <a:cs typeface="Mj_Pashtu Star" panose="02010000000000000000" pitchFamily="2" charset="-78"/>
              </a:rPr>
              <a:t>احتیاط: </a:t>
            </a:r>
            <a:r>
              <a:rPr lang="ar-SA" sz="2400" dirty="0">
                <a:effectLst/>
                <a:latin typeface="Mj_Pashtu Star" panose="02010000000000000000" pitchFamily="2" charset="-78"/>
                <a:ea typeface="Times New Roman" panose="02020603050405020304" pitchFamily="18" charset="0"/>
                <a:cs typeface="Mj_Pashtu Star" panose="02010000000000000000" pitchFamily="2" charset="-78"/>
              </a:rPr>
              <a:t>کامپایلر به شما اجازه می‌دهد این کار را انجام دهید</a:t>
            </a:r>
            <a:r>
              <a:rPr lang="fa-IR" sz="2400" dirty="0">
                <a:effectLst/>
                <a:latin typeface="Mj_Pashtu Star" panose="02010000000000000000" pitchFamily="2" charset="-78"/>
                <a:ea typeface="Times New Roman" panose="02020603050405020304" pitchFamily="18" charset="0"/>
                <a:cs typeface="Mj_Pashtu Star" panose="02010000000000000000" pitchFamily="2" charset="-78"/>
              </a:rPr>
              <a:t>!</a:t>
            </a:r>
            <a:r>
              <a:rPr lang="ar-SA" sz="2400" dirty="0">
                <a:effectLst/>
                <a:latin typeface="Mj_Pashtu Star" panose="02010000000000000000" pitchFamily="2" charset="-78"/>
                <a:ea typeface="Times New Roman" panose="02020603050405020304" pitchFamily="18" charset="0"/>
                <a:cs typeface="Mj_Pashtu Star" panose="02010000000000000000" pitchFamily="2" charset="-78"/>
              </a:rPr>
              <a:t> </a:t>
            </a:r>
            <a:endParaRPr lang="en-US" sz="2400" dirty="0">
              <a:latin typeface="Mj_Pashtu Star" panose="02010000000000000000" pitchFamily="2" charset="-78"/>
              <a:cs typeface="Mj_Pashtu Star" panose="02010000000000000000" pitchFamily="2" charset="-78"/>
            </a:endParaRPr>
          </a:p>
        </p:txBody>
      </p:sp>
      <p:sp>
        <p:nvSpPr>
          <p:cNvPr id="4" name="Title 1">
            <a:extLst>
              <a:ext uri="{FF2B5EF4-FFF2-40B4-BE49-F238E27FC236}">
                <a16:creationId xmlns:a16="http://schemas.microsoft.com/office/drawing/2014/main" id="{450BEC86-F1E0-6CF0-62B2-F56B731443EC}"/>
              </a:ext>
            </a:extLst>
          </p:cNvPr>
          <p:cNvSpPr txBox="1">
            <a:spLocks/>
          </p:cNvSpPr>
          <p:nvPr/>
        </p:nvSpPr>
        <p:spPr>
          <a:xfrm>
            <a:off x="2842334" y="-156646"/>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تغییر قالب </a:t>
            </a:r>
            <a:r>
              <a:rPr lang="en-US" sz="3600" dirty="0">
                <a:solidFill>
                  <a:srgbClr val="C00000"/>
                </a:solidFill>
                <a:latin typeface="Baskerville Old Face" panose="02020602080505020303" pitchFamily="18" charset="0"/>
                <a:cs typeface="2  Titr" panose="00000700000000000000" pitchFamily="2" charset="-78"/>
              </a:rPr>
              <a:t>(casting)</a:t>
            </a:r>
            <a:r>
              <a:rPr lang="fa-IR" sz="3600" dirty="0">
                <a:solidFill>
                  <a:srgbClr val="C00000"/>
                </a:solidFill>
                <a:cs typeface="2  Titr" panose="00000700000000000000" pitchFamily="2" charset="-78"/>
              </a:rPr>
              <a:t> در </a:t>
            </a:r>
            <a:r>
              <a:rPr lang="en-US" sz="3600" dirty="0">
                <a:solidFill>
                  <a:srgbClr val="C00000"/>
                </a:solidFill>
                <a:latin typeface="Baskerville Old Face" panose="02020602080505020303" pitchFamily="18" charset="0"/>
                <a:cs typeface="2  Titr" panose="00000700000000000000" pitchFamily="2" charset="-78"/>
              </a:rPr>
              <a:t>Java</a:t>
            </a:r>
          </a:p>
        </p:txBody>
      </p:sp>
    </p:spTree>
    <p:extLst>
      <p:ext uri="{BB962C8B-B14F-4D97-AF65-F5344CB8AC3E}">
        <p14:creationId xmlns:p14="http://schemas.microsoft.com/office/powerpoint/2010/main" val="30033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FA741-6E04-E3EF-8DDD-F1AC1B714535}"/>
              </a:ext>
            </a:extLst>
          </p:cNvPr>
          <p:cNvSpPr>
            <a:spLocks noGrp="1"/>
          </p:cNvSpPr>
          <p:nvPr>
            <p:ph idx="1"/>
          </p:nvPr>
        </p:nvSpPr>
        <p:spPr>
          <a:xfrm>
            <a:off x="356585" y="694678"/>
            <a:ext cx="11478827" cy="5468644"/>
          </a:xfrm>
        </p:spPr>
        <p:txBody>
          <a:bodyPr>
            <a:no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یک عبارت در زبان </a:t>
            </a:r>
            <a:r>
              <a:rPr lang="en-US" sz="2400" dirty="0">
                <a:effectLst/>
                <a:latin typeface="Times New Roman" panose="02020603050405020304" pitchFamily="18" charset="0"/>
                <a:ea typeface="Calibri" panose="020F0502020204030204" pitchFamily="34" charset="0"/>
                <a:cs typeface="B Nazanin" panose="00000400000000000000" pitchFamily="2" charset="-78"/>
              </a:rPr>
              <a:t>Java</a:t>
            </a:r>
            <a:r>
              <a:rPr lang="en-US" sz="2400" dirty="0">
                <a:effectLst/>
                <a:latin typeface="B Nazanin" panose="00000400000000000000" pitchFamily="2" charset="-78"/>
                <a:ea typeface="Calibri" panose="020F0502020204030204" pitchFamily="34" charset="0"/>
                <a:cs typeface="B Nazanin" panose="00000400000000000000" pitchFamily="2" charset="-78"/>
              </a:rPr>
              <a:t> </a:t>
            </a:r>
            <a:r>
              <a:rPr lang="fa-IR" sz="2400" dirty="0">
                <a:effectLst/>
                <a:latin typeface="B Nazanin" panose="00000400000000000000" pitchFamily="2" charset="-78"/>
                <a:ea typeface="Calibri" panose="020F0502020204030204" pitchFamily="34" charset="0"/>
                <a:cs typeface="B Nazanin" panose="00000400000000000000" pitchFamily="2" charset="-78"/>
              </a:rPr>
              <a:t> می‌تواند شامل چندین نوع داده‌ی متفاوت باشد. </a:t>
            </a:r>
          </a:p>
          <a:p>
            <a:pPr marL="0" marR="0" algn="r" rtl="1">
              <a:lnSpc>
                <a:spcPct val="107000"/>
              </a:lnSpc>
              <a:spcBef>
                <a:spcPts val="0"/>
              </a:spcBef>
              <a:spcAft>
                <a:spcPts val="800"/>
              </a:spcAft>
            </a:pPr>
            <a:endParaRPr lang="fa-IR" sz="24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به عنوان مثال دستورالعمل</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B Nazanin" panose="00000400000000000000" pitchFamily="2" charset="-78"/>
              </a:rPr>
              <a:t>A </a:t>
            </a:r>
            <a:r>
              <a:rPr lang="en-US" sz="2400">
                <a:effectLst/>
                <a:latin typeface="Times New Roman" panose="02020603050405020304" pitchFamily="18" charset="0"/>
                <a:ea typeface="Calibri" panose="020F0502020204030204" pitchFamily="34" charset="0"/>
                <a:cs typeface="B Nazanin" panose="00000400000000000000" pitchFamily="2" charset="-78"/>
              </a:rPr>
              <a:t>= (17 + 4.0) </a:t>
            </a:r>
            <a:r>
              <a:rPr lang="en-US" sz="2400" dirty="0">
                <a:effectLst/>
                <a:latin typeface="Times New Roman" panose="02020603050405020304" pitchFamily="18" charset="0"/>
                <a:ea typeface="Calibri" panose="020F0502020204030204" pitchFamily="34" charset="0"/>
                <a:cs typeface="B Nazanin" panose="00000400000000000000" pitchFamily="2" charset="-78"/>
              </a:rPr>
              <a:t>/ 5; </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R="0" indent="0" algn="just" rtl="1">
              <a:lnSpc>
                <a:spcPct val="107000"/>
              </a:lnSpc>
              <a:spcBef>
                <a:spcPts val="0"/>
              </a:spcBef>
              <a:spcAft>
                <a:spcPts val="800"/>
              </a:spcAft>
              <a:buNone/>
            </a:pPr>
            <a:r>
              <a:rPr lang="fa-IR" sz="2400" dirty="0">
                <a:effectLst/>
                <a:latin typeface="Calibri" panose="020F0502020204030204" pitchFamily="34" charset="0"/>
                <a:ea typeface="Calibri" panose="020F0502020204030204" pitchFamily="34" charset="0"/>
                <a:cs typeface="B Nazanin" panose="00000400000000000000" pitchFamily="2" charset="-78"/>
              </a:rPr>
              <a:t>هم شامل داده‌ی نوع صحیح </a:t>
            </a:r>
            <a:r>
              <a:rPr lang="en-US" sz="2400" dirty="0">
                <a:effectLst/>
                <a:latin typeface="Times New Roman" panose="02020603050405020304" pitchFamily="18" charset="0"/>
                <a:ea typeface="Calibri" panose="020F0502020204030204" pitchFamily="34" charset="0"/>
                <a:cs typeface="B Nazanin" panose="00000400000000000000" pitchFamily="2" charset="-78"/>
              </a:rPr>
              <a:t>int</a:t>
            </a:r>
            <a:r>
              <a:rPr lang="fa-IR" sz="2400" dirty="0">
                <a:effectLst/>
                <a:latin typeface="Calibri" panose="020F0502020204030204" pitchFamily="34" charset="0"/>
                <a:ea typeface="Calibri" panose="020F0502020204030204" pitchFamily="34" charset="0"/>
                <a:cs typeface="B Nazanin" panose="00000400000000000000" pitchFamily="2" charset="-78"/>
              </a:rPr>
              <a:t> و هم شامل داده‌ی نوع نقطه شناور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double</a:t>
            </a:r>
            <a:r>
              <a:rPr lang="fa-IR" sz="2400" dirty="0">
                <a:effectLst/>
                <a:latin typeface="Calibri" panose="020F0502020204030204" pitchFamily="34" charset="0"/>
                <a:ea typeface="Calibri" panose="020F0502020204030204" pitchFamily="34" charset="0"/>
                <a:cs typeface="B Nazanin" panose="00000400000000000000" pitchFamily="2" charset="-78"/>
              </a:rPr>
              <a:t> است. </a:t>
            </a:r>
          </a:p>
          <a:p>
            <a:pPr marR="0" indent="0" algn="just" rtl="1">
              <a:lnSpc>
                <a:spcPct val="107000"/>
              </a:lnSpc>
              <a:spcBef>
                <a:spcPts val="0"/>
              </a:spcBef>
              <a:spcAft>
                <a:spcPts val="800"/>
              </a:spcAft>
              <a:buNone/>
            </a:pPr>
            <a:endParaRPr lang="fa-IR" sz="2400" dirty="0">
              <a:latin typeface="Calibri" panose="020F0502020204030204" pitchFamily="34" charset="0"/>
              <a:ea typeface="Calibri" panose="020F0502020204030204" pitchFamily="34" charset="0"/>
              <a:cs typeface="B Nazanin" panose="00000400000000000000" pitchFamily="2" charset="-78"/>
            </a:endParaRPr>
          </a:p>
          <a:p>
            <a:pPr marL="514350" indent="-28575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حاصل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a:t>
            </a:r>
            <a:r>
              <a:rPr lang="fa-IR" sz="2400" dirty="0">
                <a:effectLst/>
                <a:latin typeface="Calibri" panose="020F0502020204030204" pitchFamily="34" charset="0"/>
                <a:ea typeface="Calibri" panose="020F0502020204030204" pitchFamily="34" charset="0"/>
                <a:cs typeface="B Nazanin" panose="00000400000000000000" pitchFamily="2" charset="-78"/>
              </a:rPr>
              <a:t> چیست؟ آیا مقدار برابر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4</a:t>
            </a:r>
            <a:r>
              <a:rPr lang="fa-IR"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4.0</a:t>
            </a:r>
            <a:r>
              <a:rPr lang="fa-IR" sz="2400" dirty="0">
                <a:effectLst/>
                <a:latin typeface="Calibri" panose="020F0502020204030204" pitchFamily="34" charset="0"/>
                <a:ea typeface="Calibri" panose="020F0502020204030204" pitchFamily="34" charset="0"/>
                <a:cs typeface="B Nazanin" panose="00000400000000000000" pitchFamily="2" charset="-78"/>
              </a:rPr>
              <a:t> و یا </a:t>
            </a:r>
            <a:r>
              <a:rPr lang="en-US" sz="2400" dirty="0">
                <a:effectLst/>
                <a:latin typeface="Times New Roman" panose="02020603050405020304" pitchFamily="18" charset="0"/>
                <a:ea typeface="Calibri" panose="020F0502020204030204" pitchFamily="34" charset="0"/>
                <a:cs typeface="B Nazanin" panose="00000400000000000000" pitchFamily="2" charset="-78"/>
              </a:rPr>
              <a:t>4.2</a:t>
            </a:r>
            <a:r>
              <a:rPr lang="fa-IR" sz="2400" dirty="0">
                <a:effectLst/>
                <a:latin typeface="Calibri" panose="020F0502020204030204" pitchFamily="34" charset="0"/>
                <a:ea typeface="Calibri" panose="020F0502020204030204" pitchFamily="34" charset="0"/>
                <a:cs typeface="B Nazanin" panose="00000400000000000000" pitchFamily="2" charset="-78"/>
              </a:rPr>
              <a:t> است؟ </a:t>
            </a:r>
          </a:p>
          <a:p>
            <a:pPr marL="514350" indent="-285750" algn="just"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در مورد عبارتی مثل </a:t>
            </a:r>
            <a:r>
              <a:rPr lang="en-US" sz="2400" dirty="0">
                <a:effectLst/>
                <a:latin typeface="Times New Roman" panose="02020603050405020304" pitchFamily="18" charset="0"/>
                <a:ea typeface="Calibri" panose="020F0502020204030204" pitchFamily="34" charset="0"/>
                <a:cs typeface="B Nazanin" panose="00000400000000000000" pitchFamily="2" charset="-78"/>
              </a:rPr>
              <a:t>'K' + 1</a:t>
            </a:r>
            <a:r>
              <a:rPr lang="fa-IR" sz="2400" dirty="0">
                <a:effectLst/>
                <a:latin typeface="Calibri" panose="020F0502020204030204" pitchFamily="34" charset="0"/>
                <a:ea typeface="Calibri" panose="020F0502020204030204" pitchFamily="34" charset="0"/>
                <a:cs typeface="B Nazanin" panose="00000400000000000000" pitchFamily="2" charset="-78"/>
              </a:rPr>
              <a:t> که یک کاراکتر را با یک عدد صحیح ترکیب می‌کند چطور؟</a:t>
            </a:r>
          </a:p>
          <a:p>
            <a:pPr marR="0" lvl="0" algn="just" rtl="1">
              <a:lnSpc>
                <a:spcPct val="115000"/>
              </a:lnSpc>
              <a:spcBef>
                <a:spcPts val="0"/>
              </a:spcBef>
              <a:spcAft>
                <a:spcPts val="1000"/>
              </a:spcAft>
              <a:buFont typeface="Wingdings" panose="05000000000000000000" pitchFamily="2" charset="2"/>
              <a:buChar char="Ø"/>
            </a:pPr>
            <a:r>
              <a:rPr lang="fa-IR" sz="2400" dirty="0">
                <a:effectLst/>
                <a:latin typeface="Calibri" panose="020F0502020204030204" pitchFamily="34" charset="0"/>
                <a:ea typeface="Calibri" panose="020F0502020204030204" pitchFamily="34" charset="0"/>
                <a:cs typeface="B Nazanin" panose="00000400000000000000" pitchFamily="2" charset="-78"/>
              </a:rPr>
              <a:t> آیا حاصل </a:t>
            </a:r>
            <a:r>
              <a:rPr lang="en-US" sz="2400" dirty="0">
                <a:effectLst/>
                <a:latin typeface="Times New Roman" panose="02020603050405020304" pitchFamily="18" charset="0"/>
                <a:ea typeface="Calibri" panose="020F0502020204030204" pitchFamily="34" charset="0"/>
                <a:cs typeface="B Nazanin" panose="00000400000000000000" pitchFamily="2" charset="-78"/>
              </a:rPr>
              <a:t>L</a:t>
            </a:r>
            <a:r>
              <a:rPr lang="fa-IR" sz="2400" dirty="0">
                <a:effectLst/>
                <a:latin typeface="Calibri" panose="020F0502020204030204" pitchFamily="34" charset="0"/>
                <a:ea typeface="Calibri" panose="020F0502020204030204" pitchFamily="34" charset="0"/>
                <a:cs typeface="B Nazanin" panose="00000400000000000000" pitchFamily="2" charset="-78"/>
              </a:rPr>
              <a:t> است؟</a:t>
            </a:r>
          </a:p>
          <a:p>
            <a:pPr marR="0" lvl="0" algn="just" rtl="1">
              <a:lnSpc>
                <a:spcPct val="115000"/>
              </a:lnSpc>
              <a:spcBef>
                <a:spcPts val="0"/>
              </a:spcBef>
              <a:spcAft>
                <a:spcPts val="1000"/>
              </a:spcAft>
              <a:buFont typeface="Wingdings" panose="05000000000000000000" pitchFamily="2" charset="2"/>
              <a:buChar char="Ø"/>
            </a:pPr>
            <a:r>
              <a:rPr lang="fa-IR" sz="2400" dirty="0">
                <a:effectLst/>
                <a:latin typeface="Calibri" panose="020F0502020204030204" pitchFamily="34" charset="0"/>
                <a:ea typeface="Calibri" panose="020F0502020204030204" pitchFamily="34" charset="0"/>
                <a:cs typeface="B Nazanin" panose="00000400000000000000" pitchFamily="2" charset="-78"/>
              </a:rPr>
              <a:t> یا از آن‌جا که  مقدار کد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ASCII</a:t>
            </a:r>
            <a:r>
              <a:rPr lang="fa-IR" sz="2400" dirty="0">
                <a:effectLst/>
                <a:latin typeface="Calibri" panose="020F0502020204030204" pitchFamily="34" charset="0"/>
                <a:ea typeface="Calibri" panose="020F0502020204030204" pitchFamily="34" charset="0"/>
                <a:cs typeface="B Nazanin" panose="00000400000000000000" pitchFamily="2" charset="-78"/>
              </a:rPr>
              <a:t> کاراکتر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'K'</a:t>
            </a:r>
            <a:r>
              <a:rPr lang="fa-IR" sz="2400" dirty="0">
                <a:effectLst/>
                <a:latin typeface="Calibri" panose="020F0502020204030204" pitchFamily="34" charset="0"/>
                <a:ea typeface="Calibri" panose="020F0502020204030204" pitchFamily="34" charset="0"/>
                <a:cs typeface="B Nazanin" panose="00000400000000000000" pitchFamily="2" charset="-78"/>
              </a:rPr>
              <a:t> برابر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75</a:t>
            </a:r>
            <a:r>
              <a:rPr lang="fa-IR" sz="2400" dirty="0">
                <a:effectLst/>
                <a:latin typeface="Calibri" panose="020F0502020204030204" pitchFamily="34" charset="0"/>
                <a:ea typeface="Calibri" panose="020F0502020204030204" pitchFamily="34" charset="0"/>
                <a:cs typeface="B Nazanin" panose="00000400000000000000" pitchFamily="2" charset="-78"/>
              </a:rPr>
              <a:t> است، نتیجه </a:t>
            </a:r>
            <a:r>
              <a:rPr lang="en-US" sz="2400" dirty="0">
                <a:effectLst/>
                <a:latin typeface="Times New Roman" panose="02020603050405020304" pitchFamily="18" charset="0"/>
                <a:ea typeface="Calibri" panose="020F0502020204030204" pitchFamily="34" charset="0"/>
                <a:cs typeface="B Nazanin" panose="00000400000000000000" pitchFamily="2" charset="-78"/>
              </a:rPr>
              <a:t>76</a:t>
            </a:r>
            <a:r>
              <a:rPr lang="fa-IR" sz="2400" dirty="0">
                <a:effectLst/>
                <a:latin typeface="Calibri" panose="020F0502020204030204" pitchFamily="34" charset="0"/>
                <a:ea typeface="Calibri" panose="020F0502020204030204" pitchFamily="34" charset="0"/>
                <a:cs typeface="B Nazanin" panose="00000400000000000000" pitchFamily="2" charset="-78"/>
              </a:rPr>
              <a:t> است؟</a:t>
            </a:r>
          </a:p>
          <a:p>
            <a:pPr marR="0" lvl="0" algn="just" rtl="1">
              <a:lnSpc>
                <a:spcPct val="115000"/>
              </a:lnSpc>
              <a:spcBef>
                <a:spcPts val="0"/>
              </a:spcBef>
              <a:spcAft>
                <a:spcPts val="1000"/>
              </a:spcAft>
              <a:buFont typeface="Wingdings" panose="05000000000000000000" pitchFamily="2" charset="2"/>
              <a:buChar char="Ø"/>
            </a:pPr>
            <a:r>
              <a:rPr lang="fa-IR" sz="2400" dirty="0">
                <a:effectLst/>
                <a:latin typeface="Calibri" panose="020F0502020204030204" pitchFamily="34" charset="0"/>
                <a:ea typeface="Calibri" panose="020F0502020204030204" pitchFamily="34" charset="0"/>
                <a:cs typeface="B Nazanin" panose="00000400000000000000" pitchFamily="2" charset="-78"/>
              </a:rPr>
              <a:t> یا شاید اصلا کامپایلر این را خطا در نظر می‌گیرد؟</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itle 1">
            <a:extLst>
              <a:ext uri="{FF2B5EF4-FFF2-40B4-BE49-F238E27FC236}">
                <a16:creationId xmlns:a16="http://schemas.microsoft.com/office/drawing/2014/main" id="{96F3C596-1CF3-7BED-B12E-28F05D2E3A70}"/>
              </a:ext>
            </a:extLst>
          </p:cNvPr>
          <p:cNvSpPr txBox="1">
            <a:spLocks/>
          </p:cNvSpPr>
          <p:nvPr/>
        </p:nvSpPr>
        <p:spPr>
          <a:xfrm>
            <a:off x="4469166" y="5430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ترکیب انواع داده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2308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FA741-6E04-E3EF-8DDD-F1AC1B714535}"/>
              </a:ext>
            </a:extLst>
          </p:cNvPr>
          <p:cNvSpPr>
            <a:spLocks noGrp="1"/>
          </p:cNvSpPr>
          <p:nvPr>
            <p:ph idx="1"/>
          </p:nvPr>
        </p:nvSpPr>
        <p:spPr>
          <a:xfrm>
            <a:off x="436484" y="694678"/>
            <a:ext cx="11478827" cy="5468644"/>
          </a:xfrm>
        </p:spPr>
        <p:txBody>
          <a:bodyPr>
            <a:noAutofit/>
          </a:bodyPr>
          <a:lstStyle/>
          <a:p>
            <a:pPr marL="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وقتی یک عبارت دودویی شامل عملوندهایی با انواع داده‌ی متفاوت باشد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2400" dirty="0">
                <a:effectLst/>
                <a:latin typeface="Calibri" panose="020F0502020204030204" pitchFamily="34" charset="0"/>
                <a:ea typeface="Calibri" panose="020F0502020204030204" pitchFamily="34" charset="0"/>
                <a:cs typeface="B Nazanin" panose="00000400000000000000" pitchFamily="2" charset="-78"/>
              </a:rPr>
              <a:t> ابتدا عملوند نوع داده‌ی کوچک‌تر را به نوع داده‌ی عملوند دیگر </a:t>
            </a:r>
            <a:r>
              <a:rPr lang="fa-IR" sz="2400" i="1" dirty="0">
                <a:effectLst/>
                <a:latin typeface="Calibri" panose="020F0502020204030204" pitchFamily="34" charset="0"/>
                <a:ea typeface="Calibri" panose="020F0502020204030204" pitchFamily="34" charset="0"/>
                <a:cs typeface="B Nazanin" panose="00000400000000000000" pitchFamily="2" charset="-78"/>
              </a:rPr>
              <a:t>تبدیل نوع</a:t>
            </a:r>
            <a:r>
              <a:rPr lang="fa-IR" sz="2400" dirty="0">
                <a:effectLst/>
                <a:latin typeface="Calibri" panose="020F0502020204030204" pitchFamily="34" charset="0"/>
                <a:ea typeface="Calibri" panose="020F0502020204030204" pitchFamily="34" charset="0"/>
                <a:cs typeface="B Nazanin" panose="00000400000000000000" pitchFamily="2" charset="-78"/>
              </a:rPr>
              <a:t> می‌کند.</a:t>
            </a:r>
          </a:p>
          <a:p>
            <a:pPr marL="0" marR="0" algn="just" rtl="1">
              <a:lnSpc>
                <a:spcPct val="107000"/>
              </a:lnSpc>
              <a:spcBef>
                <a:spcPts val="0"/>
              </a:spcBef>
              <a:spcAft>
                <a:spcPts val="800"/>
              </a:spcAft>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بازه‌ی تغییرات مربوط به نوع داده اندازه‌ی آن را تعیین می‌کند و از این طریق نوع داده‌ی کوچک‌تر قابل تشخیص است. </a:t>
            </a:r>
          </a:p>
          <a:p>
            <a:pPr marL="0" marR="0" algn="just" rtl="1">
              <a:lnSpc>
                <a:spcPct val="107000"/>
              </a:lnSpc>
              <a:spcBef>
                <a:spcPts val="0"/>
              </a:spcBef>
              <a:spcAft>
                <a:spcPts val="800"/>
              </a:spcAft>
            </a:pPr>
            <a:endParaRPr lang="fa-IR" sz="24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2  Homa" panose="00000400000000000000" pitchFamily="2" charset="-78"/>
              </a:rPr>
              <a:t>مثال:</a:t>
            </a:r>
            <a:r>
              <a:rPr lang="fa-IR" sz="2400" dirty="0">
                <a:effectLst/>
                <a:latin typeface="Calibri" panose="020F0502020204030204" pitchFamily="34" charset="0"/>
                <a:ea typeface="Calibri" panose="020F0502020204030204" pitchFamily="34" charset="0"/>
                <a:cs typeface="2  Homa" panose="00000400000000000000" pitchFamily="2" charset="-78"/>
              </a:rPr>
              <a:t> پس از اجرای دستورالعمل زیر در </a:t>
            </a:r>
            <a:r>
              <a:rPr lang="fa-IR" sz="2400" dirty="0">
                <a:effectLst/>
                <a:latin typeface="Times New Roman" panose="02020603050405020304" pitchFamily="18" charset="0"/>
                <a:ea typeface="Calibri" panose="020F0502020204030204" pitchFamily="34" charset="0"/>
                <a:cs typeface="2  Homa" panose="00000400000000000000" pitchFamily="2" charset="-78"/>
              </a:rPr>
              <a:t>یک برنامه کامل </a:t>
            </a:r>
            <a:r>
              <a:rPr lang="en-US" sz="2400" dirty="0">
                <a:latin typeface="Times New Roman" panose="02020603050405020304" pitchFamily="18" charset="0"/>
                <a:ea typeface="Calibri" panose="020F0502020204030204" pitchFamily="34" charset="0"/>
                <a:cs typeface="Arial" panose="020B0604020202020204" pitchFamily="34" charset="0"/>
              </a:rPr>
              <a:t>Java</a:t>
            </a:r>
            <a:r>
              <a:rPr lang="fa-IR" sz="2400" dirty="0">
                <a:effectLst/>
                <a:latin typeface="Calibri" panose="020F0502020204030204" pitchFamily="34" charset="0"/>
                <a:ea typeface="Calibri" panose="020F0502020204030204" pitchFamily="34" charset="0"/>
                <a:cs typeface="2  Homa" panose="00000400000000000000" pitchFamily="2" charset="-78"/>
              </a:rPr>
              <a:t> حاصل </a:t>
            </a:r>
            <a:r>
              <a:rPr lang="en-US" sz="2400" dirty="0">
                <a:effectLst/>
                <a:latin typeface="Times New Roman" panose="02020603050405020304" pitchFamily="18" charset="0"/>
                <a:ea typeface="Calibri" panose="020F0502020204030204" pitchFamily="34" charset="0"/>
                <a:cs typeface="2  Homa" panose="00000400000000000000" pitchFamily="2" charset="-78"/>
              </a:rPr>
              <a:t>4.2</a:t>
            </a:r>
            <a:r>
              <a:rPr lang="fa-IR" sz="2400" dirty="0">
                <a:effectLst/>
                <a:latin typeface="Calibri" panose="020F0502020204030204" pitchFamily="34" charset="0"/>
                <a:ea typeface="Calibri" panose="020F0502020204030204" pitchFamily="34" charset="0"/>
                <a:cs typeface="2  Homa" panose="00000400000000000000" pitchFamily="2" charset="-78"/>
              </a:rPr>
              <a:t>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System.</a:t>
            </a:r>
            <a:r>
              <a:rPr lang="en-US" sz="2400" i="1"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out</a:t>
            </a: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.println</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((17 + 4.0) / 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2400" dirty="0">
                <a:latin typeface="Calibri" panose="020F0502020204030204" pitchFamily="34" charset="0"/>
                <a:ea typeface="Calibri" panose="020F0502020204030204" pitchFamily="34" charset="0"/>
                <a:cs typeface="A Goldan" panose="02000400000000000000" pitchFamily="2" charset="-78"/>
              </a:rPr>
              <a:t>چرا؟</a:t>
            </a:r>
          </a:p>
          <a:p>
            <a:pPr marL="0" indent="0" algn="just" rtl="1">
              <a:lnSpc>
                <a:spcPct val="107000"/>
              </a:lnSpc>
              <a:spcBef>
                <a:spcPts val="0"/>
              </a:spcBef>
              <a:spcAft>
                <a:spcPts val="800"/>
              </a:spcAft>
              <a:buNone/>
            </a:pPr>
            <a:endParaRPr lang="fa-IR" sz="2400" dirty="0">
              <a:effectLst/>
              <a:latin typeface="Calibri" panose="020F0502020204030204" pitchFamily="34" charset="0"/>
              <a:ea typeface="Calibri" panose="020F0502020204030204" pitchFamily="34" charset="0"/>
              <a:cs typeface="2  Homa" panose="00000400000000000000" pitchFamily="2" charset="-78"/>
            </a:endParaRPr>
          </a:p>
          <a:p>
            <a:pPr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Homa" panose="00000400000000000000" pitchFamily="2" charset="-78"/>
              </a:rPr>
              <a:t>در عبارت </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(17 + 4.0) / 5</a:t>
            </a:r>
            <a:r>
              <a:rPr lang="fa-IR" sz="2400" dirty="0">
                <a:effectLst/>
                <a:latin typeface="Calibri" panose="020F0502020204030204" pitchFamily="34" charset="0"/>
                <a:ea typeface="Calibri" panose="020F0502020204030204" pitchFamily="34" charset="0"/>
                <a:cs typeface="2  Homa" panose="00000400000000000000" pitchFamily="2" charset="-78"/>
              </a:rPr>
              <a:t>داخل آرگومان دستور چاپ که از داده‌های نوع </a:t>
            </a:r>
            <a:r>
              <a:rPr lang="en-US" sz="2400" dirty="0">
                <a:effectLst/>
                <a:latin typeface="Times New Roman" panose="02020603050405020304" pitchFamily="18" charset="0"/>
                <a:ea typeface="Calibri" panose="020F0502020204030204" pitchFamily="34" charset="0"/>
                <a:cs typeface="2  Homa" panose="00000400000000000000" pitchFamily="2" charset="-78"/>
              </a:rPr>
              <a:t>int</a:t>
            </a:r>
            <a:r>
              <a:rPr lang="fa-IR" sz="2400" dirty="0">
                <a:effectLst/>
                <a:latin typeface="Calibri" panose="020F0502020204030204" pitchFamily="34" charset="0"/>
                <a:ea typeface="Calibri" panose="020F0502020204030204" pitchFamily="34" charset="0"/>
                <a:cs typeface="2  Homa" panose="00000400000000000000" pitchFamily="2" charset="-78"/>
              </a:rPr>
              <a:t> و </a:t>
            </a:r>
            <a:r>
              <a:rPr lang="en-US" sz="2400" dirty="0">
                <a:effectLst/>
                <a:latin typeface="Times New Roman" panose="02020603050405020304" pitchFamily="18" charset="0"/>
                <a:ea typeface="Calibri" panose="020F0502020204030204" pitchFamily="34" charset="0"/>
                <a:cs typeface="2  Homa" panose="00000400000000000000" pitchFamily="2" charset="-78"/>
              </a:rPr>
              <a:t>double</a:t>
            </a:r>
            <a:r>
              <a:rPr lang="fa-IR" sz="2400" dirty="0">
                <a:effectLst/>
                <a:latin typeface="Calibri" panose="020F0502020204030204" pitchFamily="34" charset="0"/>
                <a:ea typeface="Calibri" panose="020F0502020204030204" pitchFamily="34" charset="0"/>
                <a:cs typeface="2  Homa" panose="00000400000000000000" pitchFamily="2" charset="-78"/>
              </a:rPr>
              <a:t> تشکیل شده است ابتدا عدد صحیح </a:t>
            </a:r>
            <a:r>
              <a:rPr lang="en-US" sz="2400" dirty="0">
                <a:effectLst/>
                <a:latin typeface="Times New Roman" panose="02020603050405020304" pitchFamily="18" charset="0"/>
                <a:ea typeface="Calibri" panose="020F0502020204030204" pitchFamily="34" charset="0"/>
                <a:cs typeface="2  Homa" panose="00000400000000000000" pitchFamily="2" charset="-78"/>
              </a:rPr>
              <a:t>17</a:t>
            </a:r>
            <a:r>
              <a:rPr lang="fa-IR" sz="2400" dirty="0">
                <a:effectLst/>
                <a:latin typeface="Calibri" panose="020F0502020204030204" pitchFamily="34" charset="0"/>
                <a:ea typeface="Calibri" panose="020F0502020204030204" pitchFamily="34" charset="0"/>
                <a:cs typeface="2  Homa" panose="00000400000000000000" pitchFamily="2" charset="-78"/>
              </a:rPr>
              <a:t> که از نوع </a:t>
            </a:r>
            <a:r>
              <a:rPr lang="en-US" sz="2400" dirty="0">
                <a:effectLst/>
                <a:latin typeface="Times New Roman" panose="02020603050405020304" pitchFamily="18" charset="0"/>
                <a:ea typeface="Calibri" panose="020F0502020204030204" pitchFamily="34" charset="0"/>
                <a:cs typeface="2  Homa" panose="00000400000000000000" pitchFamily="2" charset="-78"/>
              </a:rPr>
              <a:t>int</a:t>
            </a:r>
            <a:r>
              <a:rPr lang="fa-IR" sz="2400" dirty="0">
                <a:effectLst/>
                <a:latin typeface="Calibri" panose="020F0502020204030204" pitchFamily="34" charset="0"/>
                <a:ea typeface="Calibri" panose="020F0502020204030204" pitchFamily="34" charset="0"/>
                <a:cs typeface="2  Homa" panose="00000400000000000000" pitchFamily="2" charset="-78"/>
              </a:rPr>
              <a:t> و کوچک تر از نوع </a:t>
            </a:r>
            <a:r>
              <a:rPr lang="en-US" sz="2400" dirty="0">
                <a:effectLst/>
                <a:latin typeface="Times New Roman" panose="02020603050405020304" pitchFamily="18" charset="0"/>
                <a:ea typeface="Calibri" panose="020F0502020204030204" pitchFamily="34" charset="0"/>
                <a:cs typeface="2  Homa" panose="00000400000000000000" pitchFamily="2" charset="-78"/>
              </a:rPr>
              <a:t>double</a:t>
            </a:r>
            <a:r>
              <a:rPr lang="fa-IR" sz="2400" dirty="0">
                <a:effectLst/>
                <a:latin typeface="Calibri" panose="020F0502020204030204" pitchFamily="34" charset="0"/>
                <a:ea typeface="Calibri" panose="020F0502020204030204" pitchFamily="34" charset="0"/>
                <a:cs typeface="2  Homa" panose="00000400000000000000" pitchFamily="2" charset="-78"/>
              </a:rPr>
              <a:t> است به </a:t>
            </a:r>
            <a:r>
              <a:rPr lang="en-US" sz="2400" dirty="0">
                <a:effectLst/>
                <a:latin typeface="Times New Roman" panose="02020603050405020304" pitchFamily="18" charset="0"/>
                <a:ea typeface="Calibri" panose="020F0502020204030204" pitchFamily="34" charset="0"/>
                <a:cs typeface="2  Homa" panose="00000400000000000000" pitchFamily="2" charset="-78"/>
              </a:rPr>
              <a:t>17.0</a:t>
            </a:r>
            <a:r>
              <a:rPr lang="fa-IR" sz="2400" dirty="0">
                <a:effectLst/>
                <a:latin typeface="Calibri" panose="020F0502020204030204" pitchFamily="34" charset="0"/>
                <a:ea typeface="Calibri" panose="020F0502020204030204" pitchFamily="34" charset="0"/>
                <a:cs typeface="2  Homa" panose="00000400000000000000" pitchFamily="2" charset="-78"/>
              </a:rPr>
              <a:t> تبدیل نوع می‌شود. حال جمع دو عدد از نوع نقطه شناور </a:t>
            </a:r>
            <a:r>
              <a:rPr lang="en-US" sz="2400" dirty="0">
                <a:effectLst/>
                <a:latin typeface="Times New Roman" panose="02020603050405020304" pitchFamily="18" charset="0"/>
                <a:ea typeface="Calibri" panose="020F0502020204030204" pitchFamily="34" charset="0"/>
                <a:cs typeface="2  Homa" panose="00000400000000000000" pitchFamily="2" charset="-78"/>
              </a:rPr>
              <a:t>17.0 + 4.0</a:t>
            </a:r>
            <a:r>
              <a:rPr lang="en-US" sz="2400" dirty="0">
                <a:effectLst/>
                <a:latin typeface="2  Homa" panose="00000400000000000000" pitchFamily="2" charset="-78"/>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2  Homa" panose="00000400000000000000" pitchFamily="2" charset="-78"/>
              </a:rPr>
              <a:t>صورت می پذیرد که حاصل </a:t>
            </a:r>
            <a:r>
              <a:rPr lang="en-US" sz="2400" dirty="0">
                <a:effectLst/>
                <a:latin typeface="Times New Roman" panose="02020603050405020304" pitchFamily="18" charset="0"/>
                <a:ea typeface="Calibri" panose="020F0502020204030204" pitchFamily="34" charset="0"/>
                <a:cs typeface="2  Homa" panose="00000400000000000000" pitchFamily="2" charset="-78"/>
              </a:rPr>
              <a:t>21.0</a:t>
            </a:r>
            <a:r>
              <a:rPr lang="fa-IR" sz="2400" dirty="0">
                <a:effectLst/>
                <a:latin typeface="Calibri" panose="020F0502020204030204" pitchFamily="34" charset="0"/>
                <a:ea typeface="Calibri" panose="020F0502020204030204" pitchFamily="34" charset="0"/>
                <a:cs typeface="2  Homa" panose="00000400000000000000" pitchFamily="2" charset="-78"/>
              </a:rPr>
              <a:t> است. سپس در ارزیابی عبارت </a:t>
            </a:r>
            <a:r>
              <a:rPr lang="en-US" sz="2400" dirty="0">
                <a:effectLst/>
                <a:latin typeface="Times New Roman" panose="02020603050405020304" pitchFamily="18" charset="0"/>
                <a:ea typeface="Calibri" panose="020F0502020204030204" pitchFamily="34" charset="0"/>
                <a:cs typeface="2  Homa" panose="00000400000000000000" pitchFamily="2" charset="-78"/>
              </a:rPr>
              <a:t>(21.0 / 5)</a:t>
            </a:r>
            <a:r>
              <a:rPr lang="en-US" sz="2400" dirty="0">
                <a:effectLst/>
                <a:latin typeface="2  Homa" panose="00000400000000000000" pitchFamily="2" charset="-78"/>
                <a:ea typeface="Calibri" panose="020F0502020204030204" pitchFamily="34" charset="0"/>
                <a:cs typeface="Arial" panose="020B0604020202020204" pitchFamily="34" charset="0"/>
              </a:rPr>
              <a:t> </a:t>
            </a:r>
            <a:r>
              <a:rPr lang="fa-IR" sz="2400" dirty="0">
                <a:effectLst/>
                <a:latin typeface="2  Homa" panose="00000400000000000000" pitchFamily="2" charset="-78"/>
                <a:ea typeface="Calibri" panose="020F0502020204030204" pitchFamily="34" charset="0"/>
                <a:cs typeface="Arial" panose="020B0604020202020204" pitchFamily="34" charset="0"/>
              </a:rPr>
              <a:t> </a:t>
            </a:r>
            <a:r>
              <a:rPr lang="fa-IR" sz="2400" dirty="0">
                <a:effectLst/>
                <a:latin typeface="2  Homa" panose="00000400000000000000" pitchFamily="2" charset="-78"/>
                <a:ea typeface="Calibri" panose="020F0502020204030204" pitchFamily="34" charset="0"/>
                <a:cs typeface="2  Homa" panose="00000400000000000000" pitchFamily="2" charset="-78"/>
              </a:rPr>
              <a:t>مجددا </a:t>
            </a:r>
            <a:r>
              <a:rPr lang="fa-IR" sz="2400" dirty="0">
                <a:effectLst/>
                <a:latin typeface="Calibri" panose="020F0502020204030204" pitchFamily="34" charset="0"/>
                <a:ea typeface="Calibri" panose="020F0502020204030204" pitchFamily="34" charset="0"/>
                <a:cs typeface="2  Homa" panose="00000400000000000000" pitchFamily="2" charset="-78"/>
              </a:rPr>
              <a:t>عدد صحیح </a:t>
            </a:r>
            <a:r>
              <a:rPr lang="en-US" sz="2400" dirty="0">
                <a:effectLst/>
                <a:latin typeface="Times New Roman" panose="02020603050405020304" pitchFamily="18" charset="0"/>
                <a:ea typeface="Calibri" panose="020F0502020204030204" pitchFamily="34" charset="0"/>
                <a:cs typeface="2  Homa" panose="00000400000000000000" pitchFamily="2" charset="-78"/>
              </a:rPr>
              <a:t>5</a:t>
            </a:r>
            <a:r>
              <a:rPr lang="fa-IR" sz="2400" dirty="0">
                <a:effectLst/>
                <a:latin typeface="Calibri" panose="020F0502020204030204" pitchFamily="34" charset="0"/>
                <a:ea typeface="Calibri" panose="020F0502020204030204" pitchFamily="34" charset="0"/>
                <a:cs typeface="2  Homa" panose="00000400000000000000" pitchFamily="2" charset="-78"/>
              </a:rPr>
              <a:t> که داده‌ی نوع کوچک تر است به </a:t>
            </a:r>
            <a:r>
              <a:rPr lang="en-US" sz="2400" dirty="0">
                <a:effectLst/>
                <a:latin typeface="Times New Roman" panose="02020603050405020304" pitchFamily="18" charset="0"/>
                <a:ea typeface="Calibri" panose="020F0502020204030204" pitchFamily="34" charset="0"/>
                <a:cs typeface="2  Homa" panose="00000400000000000000" pitchFamily="2" charset="-78"/>
              </a:rPr>
              <a:t>5.0</a:t>
            </a:r>
            <a:r>
              <a:rPr lang="fa-IR" sz="2400" dirty="0">
                <a:effectLst/>
                <a:latin typeface="Calibri" panose="020F0502020204030204" pitchFamily="34" charset="0"/>
                <a:ea typeface="Calibri" panose="020F0502020204030204" pitchFamily="34" charset="0"/>
                <a:cs typeface="2  Homa" panose="00000400000000000000" pitchFamily="2" charset="-78"/>
              </a:rPr>
              <a:t> تبدیل نوع می‌شود. لذا تقسیم نقطه شناور صورت پذیرفته و حاصل </a:t>
            </a:r>
            <a:r>
              <a:rPr lang="en-US" sz="2400" dirty="0">
                <a:effectLst/>
                <a:latin typeface="Times New Roman" panose="02020603050405020304" pitchFamily="18" charset="0"/>
                <a:ea typeface="Calibri" panose="020F0502020204030204" pitchFamily="34" charset="0"/>
                <a:cs typeface="2  Homa" panose="00000400000000000000" pitchFamily="2" charset="-78"/>
              </a:rPr>
              <a:t>4.2</a:t>
            </a:r>
            <a:r>
              <a:rPr lang="fa-IR" sz="2400" dirty="0">
                <a:effectLst/>
                <a:latin typeface="Calibri" panose="020F0502020204030204" pitchFamily="34" charset="0"/>
                <a:ea typeface="Calibri" panose="020F0502020204030204" pitchFamily="34" charset="0"/>
                <a:cs typeface="2  Homa" panose="00000400000000000000" pitchFamily="2" charset="-78"/>
              </a:rPr>
              <a:t>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endParaRPr lang="fa-IR" sz="2400" dirty="0"/>
          </a:p>
        </p:txBody>
      </p:sp>
      <p:sp>
        <p:nvSpPr>
          <p:cNvPr id="6" name="Title 1">
            <a:extLst>
              <a:ext uri="{FF2B5EF4-FFF2-40B4-BE49-F238E27FC236}">
                <a16:creationId xmlns:a16="http://schemas.microsoft.com/office/drawing/2014/main" id="{96F3C596-1CF3-7BED-B12E-28F05D2E3A70}"/>
              </a:ext>
            </a:extLst>
          </p:cNvPr>
          <p:cNvSpPr txBox="1">
            <a:spLocks/>
          </p:cNvSpPr>
          <p:nvPr/>
        </p:nvSpPr>
        <p:spPr>
          <a:xfrm>
            <a:off x="4469166" y="5430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ترکیب انواع داده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162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p:cTn id="2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B151C-A047-3F43-E349-832FD9B37B4B}"/>
              </a:ext>
            </a:extLst>
          </p:cNvPr>
          <p:cNvSpPr>
            <a:spLocks noGrp="1"/>
          </p:cNvSpPr>
          <p:nvPr>
            <p:ph idx="1"/>
          </p:nvPr>
        </p:nvSpPr>
        <p:spPr>
          <a:xfrm>
            <a:off x="97655" y="1106533"/>
            <a:ext cx="11798424" cy="4351338"/>
          </a:xfrm>
        </p:spPr>
        <p:txBody>
          <a:bodyPr>
            <a:noAutofit/>
          </a:bodyPr>
          <a:lstStyle/>
          <a:p>
            <a:pPr marL="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پس از اجرای قطعه کد زیر حاصل </a:t>
            </a:r>
            <a:r>
              <a:rPr lang="en-US" sz="2400" dirty="0">
                <a:effectLst/>
                <a:latin typeface="Times New Roman" panose="02020603050405020304" pitchFamily="18" charset="0"/>
                <a:ea typeface="Calibri" panose="020F0502020204030204" pitchFamily="34" charset="0"/>
                <a:cs typeface="2  Homa" panose="00000400000000000000" pitchFamily="2" charset="-78"/>
              </a:rPr>
              <a:t>76</a:t>
            </a:r>
            <a:r>
              <a:rPr lang="fa-IR" sz="2400" dirty="0">
                <a:effectLst/>
                <a:latin typeface="Calibri" panose="020F0502020204030204" pitchFamily="34" charset="0"/>
                <a:ea typeface="Calibri" panose="020F0502020204030204" pitchFamily="34" charset="0"/>
                <a:cs typeface="2  Homa" panose="00000400000000000000" pitchFamily="2" charset="-78"/>
              </a:rPr>
              <a:t>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System.</a:t>
            </a:r>
            <a:r>
              <a:rPr lang="en-US" sz="2400" i="1"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out</a:t>
            </a: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.println</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('K' + 1);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algn="just" rtl="1">
              <a:lnSpc>
                <a:spcPct val="107000"/>
              </a:lnSpc>
              <a:spcBef>
                <a:spcPts val="0"/>
              </a:spcBef>
              <a:spcAft>
                <a:spcPts val="800"/>
              </a:spcAft>
            </a:pPr>
            <a:r>
              <a:rPr lang="ar-SA"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2400" dirty="0">
                <a:latin typeface="Calibri" panose="020F0502020204030204" pitchFamily="34" charset="0"/>
                <a:ea typeface="Calibri" panose="020F0502020204030204" pitchFamily="34" charset="0"/>
                <a:cs typeface="A Goldan" panose="02000400000000000000" pitchFamily="2" charset="-78"/>
              </a:rPr>
              <a:t>چرا؟</a:t>
            </a:r>
          </a:p>
          <a:p>
            <a:pPr marL="0" marR="0" algn="just" rtl="1">
              <a:lnSpc>
                <a:spcPct val="107000"/>
              </a:lnSpc>
              <a:spcBef>
                <a:spcPts val="0"/>
              </a:spcBef>
              <a:spcAft>
                <a:spcPts val="800"/>
              </a:spcAft>
            </a:pPr>
            <a:endParaRPr lang="fa-IR" sz="2400" dirty="0">
              <a:effectLst/>
              <a:latin typeface="Calibri" panose="020F0502020204030204" pitchFamily="34" charset="0"/>
              <a:ea typeface="Calibri" panose="020F0502020204030204" pitchFamily="34" charset="0"/>
              <a:cs typeface="2  Homa" panose="00000400000000000000" pitchFamily="2" charset="-78"/>
            </a:endParaRPr>
          </a:p>
          <a:p>
            <a:pPr marL="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Homa" panose="00000400000000000000" pitchFamily="2" charset="-78"/>
              </a:rPr>
              <a:t>عبارت </a:t>
            </a:r>
            <a:r>
              <a:rPr lang="en-US" sz="2400" b="1"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'K' </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+ 1</a:t>
            </a:r>
            <a:r>
              <a:rPr lang="en-US" sz="2400" dirty="0">
                <a:solidFill>
                  <a:srgbClr val="0000FF"/>
                </a:solidFill>
                <a:effectLst/>
                <a:latin typeface="2  Homa" panose="00000400000000000000" pitchFamily="2" charset="-78"/>
                <a:ea typeface="Times New Roman" panose="02020603050405020304" pitchFamily="18"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2  Homa" panose="00000400000000000000" pitchFamily="2" charset="-78"/>
              </a:rPr>
              <a:t>داخل آرگومان دستور چاپ از داده‌های نوع </a:t>
            </a:r>
            <a:r>
              <a:rPr lang="en-US" sz="2400" dirty="0">
                <a:effectLst/>
                <a:latin typeface="Times New Roman" panose="02020603050405020304" pitchFamily="18" charset="0"/>
                <a:ea typeface="Calibri" panose="020F0502020204030204" pitchFamily="34" charset="0"/>
                <a:cs typeface="2  Homa" panose="00000400000000000000" pitchFamily="2" charset="-78"/>
              </a:rPr>
              <a:t>char</a:t>
            </a:r>
            <a:r>
              <a:rPr lang="fa-IR" sz="2400" dirty="0">
                <a:effectLst/>
                <a:latin typeface="Calibri" panose="020F0502020204030204" pitchFamily="34" charset="0"/>
                <a:ea typeface="Calibri" panose="020F0502020204030204" pitchFamily="34" charset="0"/>
                <a:cs typeface="2  Homa" panose="00000400000000000000" pitchFamily="2" charset="-78"/>
              </a:rPr>
              <a:t> و </a:t>
            </a:r>
            <a:r>
              <a:rPr lang="en-US" sz="2400" dirty="0">
                <a:effectLst/>
                <a:latin typeface="Times New Roman" panose="02020603050405020304" pitchFamily="18" charset="0"/>
                <a:ea typeface="Calibri" panose="020F0502020204030204" pitchFamily="34" charset="0"/>
                <a:cs typeface="2  Homa" panose="00000400000000000000" pitchFamily="2" charset="-78"/>
              </a:rPr>
              <a:t>int</a:t>
            </a:r>
            <a:r>
              <a:rPr lang="fa-IR" sz="2400" dirty="0">
                <a:effectLst/>
                <a:latin typeface="Calibri" panose="020F0502020204030204" pitchFamily="34" charset="0"/>
                <a:ea typeface="Calibri" panose="020F0502020204030204" pitchFamily="34" charset="0"/>
                <a:cs typeface="2  Homa" panose="00000400000000000000" pitchFamily="2" charset="-78"/>
              </a:rPr>
              <a:t> تشکیل شده است. کد</a:t>
            </a:r>
            <a:r>
              <a:rPr lang="fa-IR"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ASCII</a:t>
            </a:r>
            <a:r>
              <a:rPr lang="fa-IR" sz="2400" dirty="0">
                <a:effectLst/>
                <a:latin typeface="Calibri" panose="020F0502020204030204" pitchFamily="34" charset="0"/>
                <a:ea typeface="Calibri" panose="020F0502020204030204" pitchFamily="34" charset="0"/>
                <a:cs typeface="2  Homa" panose="00000400000000000000" pitchFamily="2" charset="-78"/>
              </a:rPr>
              <a:t> کاراکتر </a:t>
            </a:r>
            <a:r>
              <a:rPr lang="en-US" sz="2400" dirty="0">
                <a:effectLst/>
                <a:latin typeface="Times New Roman" panose="02020603050405020304" pitchFamily="18" charset="0"/>
                <a:ea typeface="Calibri" panose="020F0502020204030204" pitchFamily="34" charset="0"/>
                <a:cs typeface="2  Homa" panose="00000400000000000000" pitchFamily="2" charset="-78"/>
              </a:rPr>
              <a:t>'K'</a:t>
            </a:r>
            <a:r>
              <a:rPr lang="fa-IR" sz="2400" dirty="0">
                <a:effectLst/>
                <a:latin typeface="Calibri" panose="020F0502020204030204" pitchFamily="34" charset="0"/>
                <a:ea typeface="Calibri" panose="020F0502020204030204" pitchFamily="34" charset="0"/>
                <a:cs typeface="2  Homa" panose="00000400000000000000" pitchFamily="2" charset="-78"/>
              </a:rPr>
              <a:t> عدد صحیح </a:t>
            </a:r>
            <a:r>
              <a:rPr lang="en-US" sz="2400" dirty="0">
                <a:effectLst/>
                <a:latin typeface="Times New Roman" panose="02020603050405020304" pitchFamily="18" charset="0"/>
                <a:ea typeface="Calibri" panose="020F0502020204030204" pitchFamily="34" charset="0"/>
                <a:cs typeface="2  Homa" panose="00000400000000000000" pitchFamily="2" charset="-78"/>
              </a:rPr>
              <a:t>75</a:t>
            </a:r>
            <a:r>
              <a:rPr lang="fa-IR" sz="2400" dirty="0">
                <a:effectLst/>
                <a:latin typeface="Calibri" panose="020F0502020204030204" pitchFamily="34" charset="0"/>
                <a:ea typeface="Calibri" panose="020F0502020204030204" pitchFamily="34" charset="0"/>
                <a:cs typeface="2  Homa" panose="00000400000000000000" pitchFamily="2" charset="-78"/>
              </a:rPr>
              <a:t> است، یعنی </a:t>
            </a:r>
            <a:r>
              <a:rPr lang="en-US" sz="2400" dirty="0">
                <a:effectLst/>
                <a:latin typeface="Times New Roman" panose="02020603050405020304" pitchFamily="18" charset="0"/>
                <a:ea typeface="Calibri" panose="020F0502020204030204" pitchFamily="34" charset="0"/>
                <a:cs typeface="2  Homa" panose="00000400000000000000" pitchFamily="2" charset="-78"/>
              </a:rPr>
              <a:t>'K'</a:t>
            </a:r>
            <a:r>
              <a:rPr lang="fa-IR" sz="2400" dirty="0">
                <a:effectLst/>
                <a:latin typeface="Calibri" panose="020F0502020204030204" pitchFamily="34" charset="0"/>
                <a:ea typeface="Calibri" panose="020F0502020204030204" pitchFamily="34" charset="0"/>
                <a:cs typeface="2  Homa" panose="00000400000000000000" pitchFamily="2" charset="-78"/>
              </a:rPr>
              <a:t> به عنوان  </a:t>
            </a:r>
            <a:r>
              <a:rPr lang="en-US" sz="2400" dirty="0">
                <a:effectLst/>
                <a:latin typeface="Times New Roman" panose="02020603050405020304" pitchFamily="18" charset="0"/>
                <a:ea typeface="Calibri" panose="020F0502020204030204" pitchFamily="34" charset="0"/>
                <a:cs typeface="2  Homa" panose="00000400000000000000" pitchFamily="2" charset="-78"/>
              </a:rPr>
              <a:t>75</a:t>
            </a:r>
            <a:r>
              <a:rPr lang="fa-IR" sz="2400" dirty="0">
                <a:effectLst/>
                <a:latin typeface="Calibri" panose="020F0502020204030204" pitchFamily="34" charset="0"/>
                <a:ea typeface="Calibri" panose="020F0502020204030204" pitchFamily="34" charset="0"/>
                <a:cs typeface="2  Homa" panose="00000400000000000000" pitchFamily="2" charset="-78"/>
              </a:rPr>
              <a:t> ذخیره شده است. لذا کاراکتر </a:t>
            </a:r>
            <a:r>
              <a:rPr lang="en-US" sz="2400" dirty="0">
                <a:effectLst/>
                <a:latin typeface="Times New Roman" panose="02020603050405020304" pitchFamily="18" charset="0"/>
                <a:ea typeface="Calibri" panose="020F0502020204030204" pitchFamily="34" charset="0"/>
                <a:cs typeface="2  Homa" panose="00000400000000000000" pitchFamily="2" charset="-78"/>
              </a:rPr>
              <a:t>'K'</a:t>
            </a:r>
            <a:r>
              <a:rPr lang="fa-IR" sz="2400" dirty="0">
                <a:effectLst/>
                <a:latin typeface="Calibri" panose="020F0502020204030204" pitchFamily="34" charset="0"/>
                <a:ea typeface="Calibri" panose="020F0502020204030204" pitchFamily="34" charset="0"/>
                <a:cs typeface="2  Homa" panose="00000400000000000000" pitchFamily="2" charset="-78"/>
              </a:rPr>
              <a:t> به این عدد صحیح تبدیل نوع می‌شود. حال جمع دو عدد صحیح را داریم که نتیجه مقدار </a:t>
            </a:r>
            <a:r>
              <a:rPr lang="en-US" sz="2400" dirty="0">
                <a:effectLst/>
                <a:latin typeface="Times New Roman" panose="02020603050405020304" pitchFamily="18" charset="0"/>
                <a:ea typeface="Calibri" panose="020F0502020204030204" pitchFamily="34" charset="0"/>
                <a:cs typeface="2  Homa" panose="00000400000000000000" pitchFamily="2" charset="-78"/>
              </a:rPr>
              <a:t>76</a:t>
            </a:r>
            <a:r>
              <a:rPr lang="fa-IR" sz="2400" dirty="0">
                <a:effectLst/>
                <a:latin typeface="Calibri" panose="020F0502020204030204" pitchFamily="34" charset="0"/>
                <a:ea typeface="Calibri" panose="020F0502020204030204" pitchFamily="34" charset="0"/>
                <a:cs typeface="2  Homa" panose="00000400000000000000" pitchFamily="2" charset="-78"/>
              </a:rPr>
              <a:t>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indent="0" algn="just" rtl="1">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B Nazanin" panose="00000400000000000000" pitchFamily="2" charset="-78"/>
              </a:rPr>
              <a:t> </a:t>
            </a:r>
            <a:endParaRPr lang="fa-IR" sz="2400" dirty="0"/>
          </a:p>
        </p:txBody>
      </p:sp>
      <p:sp>
        <p:nvSpPr>
          <p:cNvPr id="2" name="Title 1">
            <a:extLst>
              <a:ext uri="{FF2B5EF4-FFF2-40B4-BE49-F238E27FC236}">
                <a16:creationId xmlns:a16="http://schemas.microsoft.com/office/drawing/2014/main" id="{2A786249-FFE3-505F-4A00-14ED0D964652}"/>
              </a:ext>
            </a:extLst>
          </p:cNvPr>
          <p:cNvSpPr txBox="1">
            <a:spLocks/>
          </p:cNvSpPr>
          <p:nvPr/>
        </p:nvSpPr>
        <p:spPr>
          <a:xfrm>
            <a:off x="4469166" y="5430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ترکیب انواع داده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820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BAF015-BDB2-DE3D-B984-4474FA4266F5}"/>
              </a:ext>
            </a:extLst>
          </p:cNvPr>
          <p:cNvSpPr>
            <a:spLocks noGrp="1"/>
          </p:cNvSpPr>
          <p:nvPr>
            <p:ph type="subTitle" idx="1"/>
          </p:nvPr>
        </p:nvSpPr>
        <p:spPr>
          <a:xfrm>
            <a:off x="192349" y="452511"/>
            <a:ext cx="11807301" cy="5872578"/>
          </a:xfrm>
        </p:spPr>
        <p:txBody>
          <a:bodyPr>
            <a:noAutofit/>
          </a:bodyPr>
          <a:lstStyle/>
          <a:p>
            <a:pPr marL="342900" indent="-342900" algn="just" rtl="1">
              <a:lnSpc>
                <a:spcPct val="115000"/>
              </a:lnSpc>
              <a:spcBef>
                <a:spcPts val="0"/>
              </a:spcBef>
              <a:spcAft>
                <a:spcPts val="10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همانند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C</a:t>
            </a:r>
            <a:r>
              <a:rPr lang="fa-IR" dirty="0">
                <a:effectLst/>
                <a:latin typeface="Calibri" panose="020F0502020204030204" pitchFamily="34" charset="0"/>
                <a:ea typeface="Calibri" panose="020F0502020204030204" pitchFamily="34" charset="0"/>
                <a:cs typeface="B Nazanin" panose="00000400000000000000" pitchFamily="2" charset="-78"/>
              </a:rPr>
              <a:t>، در جاوا نیز برنامه‌ها اطلاعات را دستکاری می‌کنند و این اطلاعات در اشکال مختلفی ظاهر می‌شوند.</a:t>
            </a:r>
          </a:p>
          <a:p>
            <a:pPr marL="285750" indent="-285750" algn="just" rtl="1">
              <a:lnSpc>
                <a:spcPct val="115000"/>
              </a:lnSpc>
              <a:spcBef>
                <a:spcPts val="0"/>
              </a:spcBef>
              <a:spcAft>
                <a:spcPts val="1000"/>
              </a:spcAft>
              <a:buFont typeface="Arial" panose="020B0604020202020204" pitchFamily="34" charset="0"/>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به طور کلی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2  Sina" panose="00000700000000000000" pitchFamily="2" charset="-78"/>
              </a:rPr>
              <a:t>مرجع شئ</a:t>
            </a:r>
          </a:p>
          <a:p>
            <a:pPr marL="285750" indent="-285750" algn="just" rtl="1">
              <a:lnSpc>
                <a:spcPct val="115000"/>
              </a:lnSpc>
              <a:spcBef>
                <a:spcPts val="0"/>
              </a:spcBef>
              <a:spcAft>
                <a:spcPts val="1000"/>
              </a:spcAft>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2  Sina" panose="00000700000000000000" pitchFamily="2" charset="-78"/>
            </a:endParaRPr>
          </a:p>
          <a:p>
            <a:pPr marL="342900" indent="-342900" algn="just" rtl="1">
              <a:lnSpc>
                <a:spcPct val="115000"/>
              </a:lnSpc>
              <a:spcBef>
                <a:spcPts val="0"/>
              </a:spcBef>
              <a:spcAft>
                <a:spcPts val="10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ابتدا به معرفی متغیرهای اولیه در جاوا می‌پردازیم. مراجع اشیا در مباحث شئ‌گرایی ارائه خواهند شد.</a:t>
            </a:r>
          </a:p>
          <a:p>
            <a:pPr marR="0" lvl="0" algn="just" rtl="1">
              <a:lnSpc>
                <a:spcPct val="115000"/>
              </a:lnSpc>
              <a:spcBef>
                <a:spcPts val="0"/>
              </a:spcBef>
              <a:spcAft>
                <a:spcPts val="10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effectLst/>
                <a:latin typeface="Calibri" panose="020F0502020204030204" pitchFamily="34" charset="0"/>
                <a:ea typeface="Calibri" panose="020F0502020204030204" pitchFamily="34" charset="0"/>
                <a:cs typeface="B Nazanin" panose="00000400000000000000" pitchFamily="2" charset="-78"/>
              </a:rPr>
              <a:t>متغیرهای اولیه در چهار نوع </a:t>
            </a:r>
            <a:r>
              <a:rPr lang="en-US" dirty="0">
                <a:effectLst/>
                <a:latin typeface="Times New Roman" panose="02020603050405020304" pitchFamily="18" charset="0"/>
                <a:ea typeface="Calibri" panose="020F0502020204030204" pitchFamily="34" charset="0"/>
                <a:cs typeface="B Nazanin" panose="00000400000000000000" pitchFamily="2" charset="-78"/>
              </a:rPr>
              <a:t>byte</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Times New Roman" panose="02020603050405020304" pitchFamily="18" charset="0"/>
                <a:ea typeface="Calibri" panose="020F0502020204030204" pitchFamily="34" charset="0"/>
                <a:cs typeface="B Nazanin" panose="00000400000000000000" pitchFamily="2" charset="-78"/>
              </a:rPr>
              <a:t>short</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Times New Roman" panose="02020603050405020304" pitchFamily="18" charset="0"/>
                <a:ea typeface="Calibri" panose="020F0502020204030204" pitchFamily="34" charset="0"/>
                <a:cs typeface="B Nazanin" panose="00000400000000000000" pitchFamily="2" charset="-78"/>
              </a:rPr>
              <a:t>int</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long </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برای اعداد صحیح، دو نوع </a:t>
            </a:r>
            <a:r>
              <a:rPr lang="en-US" dirty="0">
                <a:effectLst/>
                <a:latin typeface="Times New Roman" panose="02020603050405020304" pitchFamily="18" charset="0"/>
                <a:ea typeface="Calibri" panose="020F0502020204030204" pitchFamily="34" charset="0"/>
                <a:cs typeface="B Nazanin" panose="00000400000000000000" pitchFamily="2" charset="-78"/>
              </a:rPr>
              <a:t>float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Times New Roman" panose="02020603050405020304" pitchFamily="18" charset="0"/>
                <a:ea typeface="Calibri" panose="020F0502020204030204" pitchFamily="34" charset="0"/>
                <a:cs typeface="B Nazanin" panose="00000400000000000000" pitchFamily="2" charset="-78"/>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برای داده‌های نقطه شناور، </a:t>
            </a:r>
            <a:r>
              <a:rPr lang="fa-IR" dirty="0">
                <a:effectLst/>
                <a:latin typeface="Times New Roman" panose="02020603050405020304" pitchFamily="18" charset="0"/>
                <a:ea typeface="Calibri" panose="020F0502020204030204" pitchFamily="34" charset="0"/>
                <a:cs typeface="B Nazanin" panose="00000400000000000000" pitchFamily="2" charset="-78"/>
              </a:rPr>
              <a:t>یک نوع</a:t>
            </a:r>
            <a:r>
              <a:rPr lang="en-US" dirty="0">
                <a:effectLst/>
                <a:latin typeface="Times New Roman" panose="02020603050405020304" pitchFamily="18" charset="0"/>
                <a:ea typeface="Calibri" panose="020F0502020204030204" pitchFamily="34" charset="0"/>
                <a:cs typeface="B Nazanin" panose="00000400000000000000" pitchFamily="2" charset="-78"/>
              </a:rPr>
              <a:t>char </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ذخیره‌ی کاراکترها و نوع </a:t>
            </a:r>
            <a:r>
              <a:rPr lang="en-US" dirty="0" err="1">
                <a:effectLst/>
                <a:latin typeface="Times New Roman" panose="02020603050405020304" pitchFamily="18" charset="0"/>
                <a:ea typeface="Calibri" panose="020F0502020204030204" pitchFamily="34" charset="0"/>
                <a:cs typeface="B Nazanin" panose="00000400000000000000" pitchFamily="2" charset="-78"/>
              </a:rPr>
              <a:t>boolean</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مقادیر منطقی وجود دارند.</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8" name="Title 1">
            <a:extLst>
              <a:ext uri="{FF2B5EF4-FFF2-40B4-BE49-F238E27FC236}">
                <a16:creationId xmlns:a16="http://schemas.microsoft.com/office/drawing/2014/main" id="{C38EAAF0-4389-3224-A0DC-8C2D253FA1DB}"/>
              </a:ext>
            </a:extLst>
          </p:cNvPr>
          <p:cNvSpPr txBox="1">
            <a:spLocks/>
          </p:cNvSpPr>
          <p:nvPr/>
        </p:nvSpPr>
        <p:spPr>
          <a:xfrm>
            <a:off x="3266141" y="-141775"/>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انواع متغیر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Tree>
    <p:extLst>
      <p:ext uri="{BB962C8B-B14F-4D97-AF65-F5344CB8AC3E}">
        <p14:creationId xmlns:p14="http://schemas.microsoft.com/office/powerpoint/2010/main" val="180603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FB151C-A047-3F43-E349-832FD9B37B4B}"/>
              </a:ext>
            </a:extLst>
          </p:cNvPr>
          <p:cNvSpPr>
            <a:spLocks noGrp="1"/>
          </p:cNvSpPr>
          <p:nvPr>
            <p:ph idx="1"/>
          </p:nvPr>
        </p:nvSpPr>
        <p:spPr>
          <a:xfrm>
            <a:off x="97655" y="1106533"/>
            <a:ext cx="11798424" cy="4351338"/>
          </a:xfrm>
        </p:spPr>
        <p:txBody>
          <a:bodyPr>
            <a:noAutofit/>
          </a:bodyPr>
          <a:lstStyle/>
          <a:p>
            <a:pPr marL="0" marR="0" algn="just" rtl="1">
              <a:lnSpc>
                <a:spcPct val="107000"/>
              </a:lnSpc>
              <a:spcBef>
                <a:spcPts val="0"/>
              </a:spcBef>
              <a:spcAft>
                <a:spcPts val="800"/>
              </a:spcAft>
            </a:pPr>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 پس از اجرای قطعه کد زیر حاصل </a:t>
            </a:r>
            <a:r>
              <a:rPr lang="en-US" sz="2400" dirty="0">
                <a:effectLst/>
                <a:latin typeface="Times New Roman" panose="02020603050405020304" pitchFamily="18" charset="0"/>
                <a:ea typeface="Calibri" panose="020F0502020204030204" pitchFamily="34" charset="0"/>
                <a:cs typeface="2  Homa" panose="00000400000000000000" pitchFamily="2" charset="-78"/>
              </a:rPr>
              <a:t>99.0</a:t>
            </a:r>
            <a:r>
              <a:rPr lang="fa-IR" sz="2400" dirty="0">
                <a:effectLst/>
                <a:latin typeface="Calibri" panose="020F0502020204030204" pitchFamily="34" charset="0"/>
                <a:ea typeface="Calibri" panose="020F0502020204030204" pitchFamily="34" charset="0"/>
                <a:cs typeface="2  Homa" panose="00000400000000000000" pitchFamily="2" charset="-78"/>
              </a:rPr>
              <a:t>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System.</a:t>
            </a:r>
            <a:r>
              <a:rPr lang="en-US" sz="2400" i="1"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out</a:t>
            </a:r>
            <a:r>
              <a:rPr lang="en-US" sz="2400" dirty="0" err="1">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.println</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('W' + 12.0);</a:t>
            </a: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algn="just" rtl="1">
              <a:lnSpc>
                <a:spcPct val="107000"/>
              </a:lnSpc>
              <a:spcBef>
                <a:spcPts val="0"/>
              </a:spcBef>
              <a:spcAft>
                <a:spcPts val="800"/>
              </a:spcAft>
            </a:pPr>
            <a:r>
              <a:rPr lang="ar-SA"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2400" dirty="0">
                <a:latin typeface="Calibri" panose="020F0502020204030204" pitchFamily="34" charset="0"/>
                <a:ea typeface="Calibri" panose="020F0502020204030204" pitchFamily="34" charset="0"/>
                <a:cs typeface="A Goldan" panose="02000400000000000000" pitchFamily="2" charset="-78"/>
              </a:rPr>
              <a:t>چرا؟</a:t>
            </a:r>
          </a:p>
          <a:p>
            <a:pPr marL="0" algn="just" rtl="1">
              <a:lnSpc>
                <a:spcPct val="107000"/>
              </a:lnSpc>
              <a:spcBef>
                <a:spcPts val="0"/>
              </a:spcBef>
              <a:spcAft>
                <a:spcPts val="800"/>
              </a:spcAft>
            </a:pPr>
            <a:endParaRPr lang="fa-IR" sz="2400" dirty="0">
              <a:latin typeface="Calibri" panose="020F0502020204030204" pitchFamily="34" charset="0"/>
              <a:ea typeface="Calibri" panose="020F0502020204030204" pitchFamily="34" charset="0"/>
              <a:cs typeface="A Goldan" panose="02000400000000000000" pitchFamily="2" charset="-78"/>
            </a:endParaRPr>
          </a:p>
          <a:p>
            <a:pPr marL="0" marR="0"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Homa" panose="00000400000000000000" pitchFamily="2" charset="-78"/>
              </a:rPr>
              <a:t>عبارت </a:t>
            </a:r>
            <a:r>
              <a:rPr lang="en-US" sz="24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'W' + 12.0</a:t>
            </a:r>
            <a:r>
              <a:rPr lang="en-US" sz="2400" dirty="0">
                <a:solidFill>
                  <a:srgbClr val="0000FF"/>
                </a:solidFill>
                <a:effectLst/>
                <a:latin typeface="2  Homa" panose="00000400000000000000" pitchFamily="2" charset="-78"/>
                <a:ea typeface="Times New Roman" panose="02020603050405020304" pitchFamily="18"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2  Homa" panose="00000400000000000000" pitchFamily="2" charset="-78"/>
              </a:rPr>
              <a:t>داخل آرگومان دستور چاپ از داده‌های نوع </a:t>
            </a:r>
            <a:r>
              <a:rPr lang="en-US" sz="2400" dirty="0">
                <a:effectLst/>
                <a:latin typeface="Times New Roman" panose="02020603050405020304" pitchFamily="18" charset="0"/>
                <a:ea typeface="Calibri" panose="020F0502020204030204" pitchFamily="34" charset="0"/>
                <a:cs typeface="2  Homa" panose="00000400000000000000" pitchFamily="2" charset="-78"/>
              </a:rPr>
              <a:t>char</a:t>
            </a:r>
            <a:r>
              <a:rPr lang="fa-IR" sz="2400" dirty="0">
                <a:effectLst/>
                <a:latin typeface="Calibri" panose="020F0502020204030204" pitchFamily="34" charset="0"/>
                <a:ea typeface="Calibri" panose="020F0502020204030204" pitchFamily="34" charset="0"/>
                <a:cs typeface="2  Homa" panose="00000400000000000000" pitchFamily="2" charset="-78"/>
              </a:rPr>
              <a:t> و </a:t>
            </a:r>
            <a:r>
              <a:rPr lang="en-US" sz="2400" dirty="0">
                <a:effectLst/>
                <a:latin typeface="Times New Roman" panose="02020603050405020304" pitchFamily="18" charset="0"/>
                <a:ea typeface="Calibri" panose="020F0502020204030204" pitchFamily="34" charset="0"/>
                <a:cs typeface="2  Homa" panose="00000400000000000000" pitchFamily="2" charset="-78"/>
              </a:rPr>
              <a:t>double</a:t>
            </a:r>
            <a:r>
              <a:rPr lang="fa-IR" sz="2400" dirty="0">
                <a:effectLst/>
                <a:latin typeface="Calibri" panose="020F0502020204030204" pitchFamily="34" charset="0"/>
                <a:ea typeface="Calibri" panose="020F0502020204030204" pitchFamily="34" charset="0"/>
                <a:cs typeface="2  Homa" panose="00000400000000000000" pitchFamily="2" charset="-78"/>
              </a:rPr>
              <a:t> تشکیل شده است. کد </a:t>
            </a:r>
            <a:r>
              <a:rPr lang="en-US" sz="2400" dirty="0">
                <a:effectLst/>
                <a:latin typeface="Times New Roman" panose="02020603050405020304" pitchFamily="18" charset="0"/>
                <a:ea typeface="Calibri" panose="020F0502020204030204" pitchFamily="34" charset="0"/>
                <a:cs typeface="2  Homa" panose="00000400000000000000" pitchFamily="2" charset="-78"/>
              </a:rPr>
              <a:t>ASCII</a:t>
            </a:r>
            <a:r>
              <a:rPr lang="fa-IR" sz="2400" dirty="0">
                <a:effectLst/>
                <a:latin typeface="Calibri" panose="020F0502020204030204" pitchFamily="34" charset="0"/>
                <a:ea typeface="Calibri" panose="020F0502020204030204" pitchFamily="34" charset="0"/>
                <a:cs typeface="2  Homa" panose="00000400000000000000" pitchFamily="2" charset="-78"/>
              </a:rPr>
              <a:t> کاراکتر </a:t>
            </a:r>
            <a:r>
              <a:rPr lang="en-US" sz="2400" dirty="0">
                <a:effectLst/>
                <a:latin typeface="Times New Roman" panose="02020603050405020304" pitchFamily="18" charset="0"/>
                <a:ea typeface="Calibri" panose="020F0502020204030204" pitchFamily="34" charset="0"/>
                <a:cs typeface="2  Homa" panose="00000400000000000000" pitchFamily="2" charset="-78"/>
              </a:rPr>
              <a:t>'W'</a:t>
            </a:r>
            <a:r>
              <a:rPr lang="fa-IR" sz="2400" dirty="0">
                <a:effectLst/>
                <a:latin typeface="Calibri" panose="020F0502020204030204" pitchFamily="34" charset="0"/>
                <a:ea typeface="Calibri" panose="020F0502020204030204" pitchFamily="34" charset="0"/>
                <a:cs typeface="2  Homa" panose="00000400000000000000" pitchFamily="2" charset="-78"/>
              </a:rPr>
              <a:t> برابر  </a:t>
            </a:r>
            <a:r>
              <a:rPr lang="en-US" sz="2400" dirty="0">
                <a:effectLst/>
                <a:latin typeface="Times New Roman" panose="02020603050405020304" pitchFamily="18" charset="0"/>
                <a:ea typeface="Calibri" panose="020F0502020204030204" pitchFamily="34" charset="0"/>
                <a:cs typeface="2  Homa" panose="00000400000000000000" pitchFamily="2" charset="-78"/>
              </a:rPr>
              <a:t>87</a:t>
            </a:r>
            <a:r>
              <a:rPr lang="fa-IR" sz="2400" dirty="0">
                <a:effectLst/>
                <a:latin typeface="Times New Roman" panose="02020603050405020304" pitchFamily="18" charset="0"/>
                <a:ea typeface="Calibri" panose="020F0502020204030204" pitchFamily="34" charset="0"/>
                <a:cs typeface="2  Homa" panose="00000400000000000000" pitchFamily="2" charset="-78"/>
              </a:rPr>
              <a:t> </a:t>
            </a:r>
            <a:r>
              <a:rPr lang="fa-IR" sz="2400" dirty="0">
                <a:effectLst/>
                <a:latin typeface="Calibri" panose="020F0502020204030204" pitchFamily="34" charset="0"/>
                <a:ea typeface="Calibri" panose="020F0502020204030204" pitchFamily="34" charset="0"/>
                <a:cs typeface="2  Homa" panose="00000400000000000000" pitchFamily="2" charset="-78"/>
              </a:rPr>
              <a:t>است. لذا عدد صحیح </a:t>
            </a:r>
            <a:r>
              <a:rPr lang="en-US" sz="2400" dirty="0">
                <a:effectLst/>
                <a:latin typeface="Times New Roman" panose="02020603050405020304" pitchFamily="18" charset="0"/>
                <a:ea typeface="Calibri" panose="020F0502020204030204" pitchFamily="34" charset="0"/>
                <a:cs typeface="2  Homa" panose="00000400000000000000" pitchFamily="2" charset="-78"/>
              </a:rPr>
              <a:t>87</a:t>
            </a:r>
            <a:r>
              <a:rPr lang="fa-IR" sz="2400" dirty="0">
                <a:effectLst/>
                <a:latin typeface="Calibri" panose="020F0502020204030204" pitchFamily="34" charset="0"/>
                <a:ea typeface="Calibri" panose="020F0502020204030204" pitchFamily="34" charset="0"/>
                <a:cs typeface="2  Homa" panose="00000400000000000000" pitchFamily="2" charset="-78"/>
              </a:rPr>
              <a:t> به </a:t>
            </a:r>
            <a:r>
              <a:rPr lang="en-US" sz="2400" dirty="0">
                <a:effectLst/>
                <a:latin typeface="Times New Roman" panose="02020603050405020304" pitchFamily="18" charset="0"/>
                <a:ea typeface="Calibri" panose="020F0502020204030204" pitchFamily="34" charset="0"/>
                <a:cs typeface="2  Homa" panose="00000400000000000000" pitchFamily="2" charset="-78"/>
              </a:rPr>
              <a:t>87.0</a:t>
            </a:r>
            <a:r>
              <a:rPr lang="en-US" sz="2400" dirty="0">
                <a:effectLst/>
                <a:latin typeface="2  Homa" panose="00000400000000000000" pitchFamily="2" charset="-78"/>
                <a:ea typeface="Calibri" panose="020F0502020204030204" pitchFamily="34" charset="0"/>
                <a:cs typeface="Arial" panose="020B0604020202020204" pitchFamily="34" charset="0"/>
              </a:rPr>
              <a:t> </a:t>
            </a:r>
            <a:r>
              <a:rPr lang="fa-IR" sz="2400" dirty="0">
                <a:effectLst/>
                <a:latin typeface="2  Homa" panose="00000400000000000000" pitchFamily="2" charset="-78"/>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2  Homa" panose="00000400000000000000" pitchFamily="2" charset="-78"/>
              </a:rPr>
              <a:t>تبدیل نوع می‌شود. حال یک جمع دو عدد نقطه شناور را داریم که حاصل مقدار </a:t>
            </a:r>
            <a:r>
              <a:rPr lang="en-US" sz="2400" dirty="0">
                <a:effectLst/>
                <a:latin typeface="Times New Roman" panose="02020603050405020304" pitchFamily="18" charset="0"/>
                <a:ea typeface="Calibri" panose="020F0502020204030204" pitchFamily="34" charset="0"/>
                <a:cs typeface="2  Homa" panose="00000400000000000000" pitchFamily="2" charset="-78"/>
              </a:rPr>
              <a:t>99.0</a:t>
            </a:r>
            <a:r>
              <a:rPr lang="fa-IR" sz="2400" dirty="0">
                <a:effectLst/>
                <a:latin typeface="Calibri" panose="020F0502020204030204" pitchFamily="34" charset="0"/>
                <a:ea typeface="Calibri" panose="020F0502020204030204" pitchFamily="34" charset="0"/>
                <a:cs typeface="2  Homa" panose="00000400000000000000" pitchFamily="2" charset="-78"/>
              </a:rPr>
              <a:t> است.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fa-IR" sz="2400" dirty="0"/>
          </a:p>
        </p:txBody>
      </p:sp>
      <p:sp>
        <p:nvSpPr>
          <p:cNvPr id="2" name="Title 1">
            <a:extLst>
              <a:ext uri="{FF2B5EF4-FFF2-40B4-BE49-F238E27FC236}">
                <a16:creationId xmlns:a16="http://schemas.microsoft.com/office/drawing/2014/main" id="{2A786249-FFE3-505F-4A00-14ED0D964652}"/>
              </a:ext>
            </a:extLst>
          </p:cNvPr>
          <p:cNvSpPr txBox="1">
            <a:spLocks/>
          </p:cNvSpPr>
          <p:nvPr/>
        </p:nvSpPr>
        <p:spPr>
          <a:xfrm>
            <a:off x="4469166" y="5430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ترکیب انواع داده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413693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CB50652-4AB9-377C-A900-99FA30C58364}"/>
              </a:ext>
            </a:extLst>
          </p:cNvPr>
          <p:cNvSpPr>
            <a:spLocks noGrp="1"/>
          </p:cNvSpPr>
          <p:nvPr>
            <p:ph idx="1"/>
          </p:nvPr>
        </p:nvSpPr>
        <p:spPr>
          <a:xfrm>
            <a:off x="0" y="1142044"/>
            <a:ext cx="11975977" cy="5320899"/>
          </a:xfrm>
        </p:spPr>
        <p:txBody>
          <a:bodyPr>
            <a:normAutofit fontScale="92500" lnSpcReduction="20000"/>
          </a:bodyPr>
          <a:lstStyle/>
          <a:p>
            <a:pPr algn="r" rtl="1"/>
            <a:r>
              <a:rPr lang="fa-IR" sz="2400" dirty="0">
                <a:cs typeface="B Nazanin" panose="00000400000000000000" pitchFamily="2" charset="-78"/>
              </a:rPr>
              <a:t>عملگر / که هم تقسیم عدد صحیح و هم تقسیم نقطه شناور را نشان می‌دهد گاهی می‌تواند منجر به نتیجه‌ای دور از انتظار شود. </a:t>
            </a:r>
          </a:p>
          <a:p>
            <a:pPr algn="r" rtl="1"/>
            <a:endParaRPr lang="fa-IR" sz="2400" dirty="0">
              <a:cs typeface="B Nazanin" panose="00000400000000000000" pitchFamily="2" charset="-78"/>
            </a:endParaRPr>
          </a:p>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cs typeface="2  Homa" panose="00000400000000000000" pitchFamily="2" charset="-78"/>
              </a:rPr>
              <a:t>حاصل عبارت </a:t>
            </a:r>
            <a:r>
              <a:rPr lang="en-US" sz="2400" dirty="0">
                <a:effectLst/>
                <a:latin typeface="Times New Roman" panose="02020603050405020304" pitchFamily="18" charset="0"/>
                <a:ea typeface="Times New Roman" panose="02020603050405020304" pitchFamily="18" charset="0"/>
                <a:cs typeface="2  Homa" panose="00000400000000000000" pitchFamily="2" charset="-78"/>
              </a:rPr>
              <a:t>(3/7)(306.0 - 19) </a:t>
            </a:r>
            <a:r>
              <a:rPr lang="fa-IR" sz="2400" dirty="0">
                <a:effectLst/>
                <a:latin typeface="Times New Roman" panose="02020603050405020304" pitchFamily="18" charset="0"/>
                <a:ea typeface="Times New Roman" panose="02020603050405020304" pitchFamily="18" charset="0"/>
                <a:cs typeface="2  Homa" panose="00000400000000000000" pitchFamily="2" charset="-78"/>
              </a:rPr>
              <a:t> </a:t>
            </a:r>
            <a:r>
              <a:rPr lang="fa-IR" sz="2400" dirty="0">
                <a:cs typeface="2  Homa" panose="00000400000000000000" pitchFamily="2" charset="-78"/>
              </a:rPr>
              <a:t>برابر 0 می‌شود نه </a:t>
            </a:r>
            <a:r>
              <a:rPr lang="en-US" sz="2400" dirty="0">
                <a:effectLst/>
                <a:latin typeface="Times New Roman" panose="02020603050405020304" pitchFamily="18" charset="0"/>
                <a:ea typeface="Times New Roman" panose="02020603050405020304" pitchFamily="18" charset="0"/>
                <a:cs typeface="2  Homa" panose="00000400000000000000" pitchFamily="2" charset="-78"/>
              </a:rPr>
              <a:t>123.0</a:t>
            </a:r>
            <a:r>
              <a:rPr lang="fa-IR" sz="2400" dirty="0">
                <a:cs typeface="2  Homa" panose="00000400000000000000" pitchFamily="2" charset="-78"/>
              </a:rPr>
              <a:t>. </a:t>
            </a:r>
          </a:p>
          <a:p>
            <a:pPr algn="r" rtl="1"/>
            <a:endParaRPr lang="fa-IR" sz="2400" dirty="0">
              <a:cs typeface="2  Homa" panose="00000400000000000000" pitchFamily="2" charset="-78"/>
            </a:endParaRPr>
          </a:p>
          <a:p>
            <a:pPr algn="r" rtl="1"/>
            <a:r>
              <a:rPr lang="fa-IR" sz="2400" dirty="0">
                <a:latin typeface="Calibri" panose="020F0502020204030204" pitchFamily="34" charset="0"/>
                <a:ea typeface="Calibri" panose="020F0502020204030204" pitchFamily="34" charset="0"/>
                <a:cs typeface="A Goldan" panose="02000400000000000000" pitchFamily="2" charset="-78"/>
              </a:rPr>
              <a:t>چرا؟</a:t>
            </a:r>
          </a:p>
          <a:p>
            <a:pPr algn="r" rtl="1"/>
            <a:endParaRPr lang="fa-IR" sz="2400" dirty="0">
              <a:cs typeface="2  Homa" panose="00000400000000000000" pitchFamily="2" charset="-78"/>
            </a:endParaRPr>
          </a:p>
          <a:p>
            <a:pPr algn="r" rtl="1"/>
            <a:r>
              <a:rPr lang="fa-IR" sz="2400" dirty="0">
                <a:cs typeface="2  Homa" panose="00000400000000000000" pitchFamily="2" charset="-78"/>
              </a:rPr>
              <a:t>علت این محاسبه‌ی غلط نبود یک نقطه‌ی اعشاری است! مقدار </a:t>
            </a:r>
            <a:r>
              <a:rPr lang="en-US" sz="2400" dirty="0">
                <a:cs typeface="2  Homa" panose="00000400000000000000" pitchFamily="2" charset="-78"/>
              </a:rPr>
              <a:t>(</a:t>
            </a:r>
            <a:r>
              <a:rPr lang="en-US" sz="2400" dirty="0">
                <a:latin typeface="Times New Roman" panose="02020603050405020304" pitchFamily="18" charset="0"/>
                <a:ea typeface="Times New Roman" panose="02020603050405020304" pitchFamily="18" charset="0"/>
                <a:cs typeface="2  Homa" panose="00000400000000000000" pitchFamily="2" charset="-78"/>
              </a:rPr>
              <a:t>3/7</a:t>
            </a:r>
            <a:r>
              <a:rPr lang="en-US" sz="2400" dirty="0">
                <a:cs typeface="2  Homa" panose="00000400000000000000" pitchFamily="2" charset="-78"/>
              </a:rPr>
              <a:t>)</a:t>
            </a:r>
            <a:r>
              <a:rPr lang="fa-IR" sz="2400" dirty="0">
                <a:cs typeface="2  Homa" panose="00000400000000000000" pitchFamily="2" charset="-78"/>
              </a:rPr>
              <a:t> با استفاده از تقسیم صحیح بر صحیح برابر 0 می‌شود. </a:t>
            </a:r>
          </a:p>
          <a:p>
            <a:pPr algn="r" rtl="1"/>
            <a:endParaRPr lang="fa-IR" sz="2400" dirty="0">
              <a:cs typeface="B Nazanin" panose="00000400000000000000" pitchFamily="2" charset="-78"/>
            </a:endParaRPr>
          </a:p>
          <a:p>
            <a:pPr algn="r" rtl="1"/>
            <a:r>
              <a:rPr lang="fa-IR" sz="2400" dirty="0">
                <a:cs typeface="B Nazanin" panose="00000400000000000000" pitchFamily="2" charset="-78"/>
              </a:rPr>
              <a:t>فرمول صحیح را می‌توان به یکی از صور زیر نوشت: </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b="1" dirty="0">
                <a:effectLst/>
                <a:latin typeface="Times New Roman" panose="02020603050405020304" pitchFamily="18" charset="0"/>
                <a:ea typeface="Calibri" panose="020F0502020204030204" pitchFamily="34" charset="0"/>
                <a:cs typeface="B Nazanin" panose="00000400000000000000" pitchFamily="2" charset="-78"/>
              </a:rPr>
              <a:t>3.0/7.0</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306.0 - 19</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b="1" dirty="0">
                <a:effectLst/>
                <a:latin typeface="Times New Roman" panose="02020603050405020304" pitchFamily="18" charset="0"/>
                <a:ea typeface="Calibri" panose="020F0502020204030204" pitchFamily="34" charset="0"/>
                <a:cs typeface="B Nazanin" panose="00000400000000000000" pitchFamily="2" charset="-78"/>
              </a:rPr>
              <a:t>3.0/7</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306.0 - 19</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p>
          <a:p>
            <a:pPr>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b="1" dirty="0">
                <a:effectLst/>
                <a:latin typeface="Times New Roman" panose="02020603050405020304" pitchFamily="18" charset="0"/>
                <a:ea typeface="Calibri" panose="020F0502020204030204" pitchFamily="34" charset="0"/>
                <a:cs typeface="B Nazanin" panose="00000400000000000000" pitchFamily="2" charset="-78"/>
              </a:rPr>
              <a:t>3/7.0</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306.0 - 19</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marL="0" indent="0" algn="ctr" rtl="1">
              <a:buNone/>
            </a:pP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sz="2400" dirty="0">
                <a:effectLst/>
                <a:latin typeface="Calibri" panose="020F0502020204030204" pitchFamily="34" charset="0"/>
                <a:ea typeface="Calibri" panose="020F0502020204030204" pitchFamily="34" charset="0"/>
                <a:cs typeface="B Nazanin" panose="00000400000000000000" pitchFamily="2" charset="-78"/>
              </a:rPr>
              <a:t>این باعث می‌شود که در این جا هر عبارت تقسیم دقیقا به عنوان نقطه شناور عمل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cs typeface="B Nazanin" panose="00000400000000000000" pitchFamily="2" charset="-78"/>
            </a:endParaRPr>
          </a:p>
        </p:txBody>
      </p:sp>
      <p:sp>
        <p:nvSpPr>
          <p:cNvPr id="3" name="Title 1">
            <a:extLst>
              <a:ext uri="{FF2B5EF4-FFF2-40B4-BE49-F238E27FC236}">
                <a16:creationId xmlns:a16="http://schemas.microsoft.com/office/drawing/2014/main" id="{1148F29A-60B4-A436-AFEB-FF5EFC7A3547}"/>
              </a:ext>
            </a:extLst>
          </p:cNvPr>
          <p:cNvSpPr txBox="1">
            <a:spLocks/>
          </p:cNvSpPr>
          <p:nvPr/>
        </p:nvSpPr>
        <p:spPr>
          <a:xfrm>
            <a:off x="4469166" y="5430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ترکیب انواع داده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08781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p:cTn id="15"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16"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17"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18" dur="10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xEl>
                                              <p:pRg st="8" end="8"/>
                                            </p:txEl>
                                          </p:spTgt>
                                        </p:tgtEl>
                                        <p:attrNameLst>
                                          <p:attrName>style.visibility</p:attrName>
                                        </p:attrNameLst>
                                      </p:cBhvr>
                                      <p:to>
                                        <p:strVal val="visible"/>
                                      </p:to>
                                    </p:set>
                                    <p:anim calcmode="lin" valueType="num">
                                      <p:cBhvr additive="base">
                                        <p:cTn id="2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animEffect transition="in" filter="fade">
                                      <p:cBhvr>
                                        <p:cTn id="39" dur="500"/>
                                        <p:tgtEl>
                                          <p:spTgt spid="6">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animEffect transition="in" filter="fade">
                                      <p:cBhvr>
                                        <p:cTn id="44" dur="500"/>
                                        <p:tgtEl>
                                          <p:spTgt spid="6">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88793-DAA2-FF2D-2BA4-851A05B3CBA9}"/>
              </a:ext>
            </a:extLst>
          </p:cNvPr>
          <p:cNvSpPr>
            <a:spLocks noGrp="1"/>
          </p:cNvSpPr>
          <p:nvPr>
            <p:ph idx="1"/>
          </p:nvPr>
        </p:nvSpPr>
        <p:spPr>
          <a:xfrm>
            <a:off x="179033" y="979947"/>
            <a:ext cx="11833934" cy="5903650"/>
          </a:xfrm>
        </p:spPr>
        <p:txBody>
          <a:bodyPr>
            <a:norm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یک آرایه با نام </a:t>
            </a:r>
            <a:r>
              <a:rPr lang="en-US" sz="2400" dirty="0">
                <a:effectLst/>
                <a:latin typeface="Baskerville Old Face" panose="02020602080505020303" pitchFamily="18" charset="0"/>
                <a:ea typeface="Calibri" panose="020F0502020204030204" pitchFamily="34" charset="0"/>
                <a:cs typeface="B Nazanin" panose="00000400000000000000" pitchFamily="2" charset="-78"/>
              </a:rPr>
              <a:t>name</a:t>
            </a:r>
            <a:r>
              <a:rPr lang="fa-IR" sz="2400" dirty="0">
                <a:effectLst/>
                <a:latin typeface="Calibri" panose="020F0502020204030204" pitchFamily="34" charset="0"/>
                <a:ea typeface="Calibri" panose="020F0502020204030204" pitchFamily="34" charset="0"/>
                <a:cs typeface="B Nazanin" panose="00000400000000000000" pitchFamily="2" charset="-78"/>
              </a:rPr>
              <a:t> از نوع متغیر </a:t>
            </a:r>
            <a:r>
              <a:rPr lang="en-US" sz="2400" dirty="0">
                <a:effectLst/>
                <a:latin typeface="Baskerville Old Face" panose="02020602080505020303" pitchFamily="18" charset="0"/>
                <a:ea typeface="Calibri" panose="020F0502020204030204" pitchFamily="34" charset="0"/>
                <a:cs typeface="B Nazanin" panose="00000400000000000000" pitchFamily="2" charset="-78"/>
              </a:rPr>
              <a:t>type</a:t>
            </a:r>
            <a:r>
              <a:rPr lang="fa-IR" sz="2400" dirty="0">
                <a:effectLst/>
                <a:latin typeface="Calibri" panose="020F0502020204030204" pitchFamily="34" charset="0"/>
                <a:ea typeface="Calibri" panose="020F0502020204030204" pitchFamily="34" charset="0"/>
                <a:cs typeface="B Nazanin" panose="00000400000000000000" pitchFamily="2" charset="-78"/>
              </a:rPr>
              <a:t> را در زبان </a:t>
            </a:r>
            <a:r>
              <a:rPr lang="en-US" sz="2400" dirty="0">
                <a:effectLst/>
                <a:latin typeface="Times New Roman" panose="02020603050405020304" pitchFamily="18" charset="0"/>
                <a:ea typeface="Calibri" panose="020F0502020204030204" pitchFamily="34" charset="0"/>
                <a:cs typeface="Arial" panose="020B0604020202020204" pitchFamily="34" charset="0"/>
              </a:rPr>
              <a:t>Java</a:t>
            </a:r>
            <a:r>
              <a:rPr lang="fa-IR" sz="2400" dirty="0">
                <a:effectLst/>
                <a:latin typeface="Calibri" panose="020F0502020204030204" pitchFamily="34" charset="0"/>
                <a:ea typeface="Calibri" panose="020F0502020204030204" pitchFamily="34" charset="0"/>
                <a:cs typeface="B Nazanin" panose="00000400000000000000" pitchFamily="2" charset="-78"/>
              </a:rPr>
              <a:t> می‌توان به دو شیوه اعلان نمود: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type[]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type name[]</a:t>
            </a:r>
            <a:endParaRPr lang="fa-IR" sz="24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B Nazanin" panose="00000400000000000000" pitchFamily="2" charset="-78"/>
              </a:rPr>
              <a:t>پس از اعلان بایستی آرایه را مقداردهی اولیه کرد. این کار با استفاده از کلیدواژه‌ی </a:t>
            </a:r>
            <a:r>
              <a:rPr lang="en-US" sz="2400" dirty="0">
                <a:effectLst/>
                <a:latin typeface="Times New Roman" panose="02020603050405020304" pitchFamily="18" charset="0"/>
                <a:ea typeface="Calibri" panose="020F0502020204030204" pitchFamily="34" charset="0"/>
                <a:cs typeface="Arial" panose="020B0604020202020204" pitchFamily="34" charset="0"/>
              </a:rPr>
              <a:t>new</a:t>
            </a:r>
            <a:r>
              <a:rPr lang="fa-IR" sz="2400" dirty="0">
                <a:effectLst/>
                <a:latin typeface="Calibri" panose="020F0502020204030204" pitchFamily="34" charset="0"/>
                <a:ea typeface="Calibri" panose="020F0502020204030204" pitchFamily="34" charset="0"/>
                <a:cs typeface="B Nazanin" panose="00000400000000000000" pitchFamily="2" charset="-78"/>
              </a:rPr>
              <a:t> به شکل زیر صورت می‌پذیرد: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name = new type[size];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r>
              <a:rPr lang="fa-IR" sz="2400" dirty="0">
                <a:effectLst/>
                <a:latin typeface="Times New Roman" panose="02020603050405020304" pitchFamily="18" charset="0"/>
                <a:ea typeface="Calibri" panose="020F0502020204030204" pitchFamily="34" charset="0"/>
                <a:cs typeface="B Nazanin" panose="00000400000000000000" pitchFamily="2" charset="-78"/>
              </a:rPr>
              <a:t>که در آن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size</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ناظر به اندازه‌ی آرایه است. </a:t>
            </a:r>
          </a:p>
          <a:p>
            <a:pPr marL="0" marR="0" indent="0" algn="r" rtl="1">
              <a:lnSpc>
                <a:spcPct val="107000"/>
              </a:lnSpc>
              <a:spcBef>
                <a:spcPts val="0"/>
              </a:spcBef>
              <a:spcAft>
                <a:spcPts val="800"/>
              </a:spcAft>
              <a:buNone/>
            </a:pPr>
            <a:endParaRPr lang="fa-IR" sz="2400" dirty="0">
              <a:latin typeface="Times New Roman" panose="02020603050405020304" pitchFamily="18"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sz="2400" dirty="0">
                <a:effectLst/>
                <a:latin typeface="Times New Roman" panose="02020603050405020304" pitchFamily="18" charset="0"/>
                <a:ea typeface="Calibri" panose="020F0502020204030204" pitchFamily="34" charset="0"/>
                <a:cs typeface="B Nazanin" panose="00000400000000000000" pitchFamily="2" charset="-78"/>
              </a:rPr>
              <a:t>همچنین می‌توان اعلان و مقداردهی اولیه‌ی آرایه را همزمان با یک دستورالعمل مانند زیر انجام داد: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type name[] = new type[size];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r>
              <a:rPr lang="fa-IR" sz="2400" dirty="0">
                <a:effectLst/>
                <a:latin typeface="Times New Roman" panose="02020603050405020304" pitchFamily="18" charset="0"/>
                <a:ea typeface="Calibri" panose="020F0502020204030204" pitchFamily="34" charset="0"/>
                <a:cs typeface="B Nazanin" panose="00000400000000000000" pitchFamily="2" charset="-78"/>
              </a:rPr>
              <a:t>همچنین به جای استفاده از </a:t>
            </a:r>
            <a:r>
              <a:rPr lang="en-US" sz="2400" dirty="0">
                <a:effectLst/>
                <a:latin typeface="Times New Roman" panose="02020603050405020304" pitchFamily="18" charset="0"/>
                <a:ea typeface="Calibri" panose="020F0502020204030204" pitchFamily="34" charset="0"/>
                <a:cs typeface="B Nazanin" panose="00000400000000000000" pitchFamily="2" charset="-78"/>
              </a:rPr>
              <a:t>new</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می توان از </a:t>
            </a:r>
            <a:r>
              <a:rPr lang="en-US" sz="2400" dirty="0">
                <a:effectLst/>
                <a:latin typeface="Calibri" panose="020F0502020204030204" pitchFamily="34" charset="0"/>
                <a:ea typeface="Calibri" panose="020F0502020204030204" pitchFamily="34" charset="0"/>
                <a:cs typeface="Arial" panose="020B0604020202020204" pitchFamily="34" charset="0"/>
                <a:sym typeface="Symbol" panose="05050102010706020507" pitchFamily="18" charset="2"/>
              </a:rPr>
              <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نیز برای مقداردهی اولیه‌ی یک آرایه استفاده نمود.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AA6E8E10-6F97-2EBD-F87D-33F302FD3628}"/>
              </a:ext>
            </a:extLst>
          </p:cNvPr>
          <p:cNvSpPr txBox="1">
            <a:spLocks/>
          </p:cNvSpPr>
          <p:nvPr/>
        </p:nvSpPr>
        <p:spPr>
          <a:xfrm>
            <a:off x="4469167" y="217503"/>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8694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BD10E-036A-0C88-080C-7154C87EE7EB}"/>
              </a:ext>
            </a:extLst>
          </p:cNvPr>
          <p:cNvSpPr>
            <a:spLocks noGrp="1"/>
          </p:cNvSpPr>
          <p:nvPr>
            <p:ph idx="1"/>
          </p:nvPr>
        </p:nvSpPr>
        <p:spPr>
          <a:xfrm>
            <a:off x="126136" y="979948"/>
            <a:ext cx="11939727" cy="875486"/>
          </a:xfrm>
        </p:spPr>
        <p:txBody>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cs typeface="2  Homa" panose="00000400000000000000" pitchFamily="2" charset="-78"/>
              </a:rPr>
              <a:t>در کلاس</a:t>
            </a:r>
            <a:r>
              <a:rPr lang="en-US" sz="2400" dirty="0" err="1">
                <a:latin typeface="Baskerville Old Face" panose="02020602080505020303" pitchFamily="18" charset="0"/>
                <a:cs typeface="2  Homa" panose="00000400000000000000" pitchFamily="2" charset="-78"/>
              </a:rPr>
              <a:t>ArrayInitializationExample</a:t>
            </a:r>
            <a:r>
              <a:rPr lang="en-US" sz="2400" dirty="0">
                <a:cs typeface="2  Homa" panose="00000400000000000000" pitchFamily="2" charset="-78"/>
              </a:rPr>
              <a:t> </a:t>
            </a:r>
            <a:r>
              <a:rPr lang="fa-IR" sz="2400" dirty="0">
                <a:cs typeface="2  Homa" panose="00000400000000000000" pitchFamily="2" charset="-78"/>
              </a:rPr>
              <a:t> زیر آرایه‌های با محتوای یکسان </a:t>
            </a:r>
            <a:r>
              <a:rPr lang="en-US" sz="2400" dirty="0">
                <a:latin typeface="Baskerville Old Face" panose="02020602080505020303" pitchFamily="18" charset="0"/>
                <a:cs typeface="2  Homa" panose="00000400000000000000" pitchFamily="2" charset="-78"/>
              </a:rPr>
              <a:t>squares1</a:t>
            </a:r>
            <a:r>
              <a:rPr lang="en-US" sz="2400" dirty="0">
                <a:cs typeface="2  Homa" panose="00000400000000000000" pitchFamily="2" charset="-78"/>
              </a:rPr>
              <a:t> </a:t>
            </a:r>
            <a:r>
              <a:rPr lang="fa-IR" sz="2400" dirty="0">
                <a:cs typeface="2  Homa" panose="00000400000000000000" pitchFamily="2" charset="-78"/>
              </a:rPr>
              <a:t> و </a:t>
            </a:r>
            <a:r>
              <a:rPr lang="en-US" sz="2400" dirty="0">
                <a:latin typeface="Baskerville Old Face" panose="02020602080505020303" pitchFamily="18" charset="0"/>
                <a:cs typeface="2  Homa" panose="00000400000000000000" pitchFamily="2" charset="-78"/>
              </a:rPr>
              <a:t>squares2</a:t>
            </a:r>
            <a:r>
              <a:rPr lang="en-US" sz="2400" dirty="0">
                <a:cs typeface="2  Homa" panose="00000400000000000000" pitchFamily="2" charset="-78"/>
              </a:rPr>
              <a:t> </a:t>
            </a:r>
            <a:r>
              <a:rPr lang="fa-IR" sz="2400" dirty="0">
                <a:cs typeface="2  Homa" panose="00000400000000000000" pitchFamily="2" charset="-78"/>
              </a:rPr>
              <a:t> به دو شیوه‌ی متفاوت مقداردهی اولیه می‌شوند.</a:t>
            </a:r>
          </a:p>
          <a:p>
            <a:pPr algn="r" rtl="1"/>
            <a:endParaRPr lang="fa-IR" dirty="0"/>
          </a:p>
        </p:txBody>
      </p:sp>
      <p:pic>
        <p:nvPicPr>
          <p:cNvPr id="7" name="Picture 6">
            <a:extLst>
              <a:ext uri="{FF2B5EF4-FFF2-40B4-BE49-F238E27FC236}">
                <a16:creationId xmlns:a16="http://schemas.microsoft.com/office/drawing/2014/main" id="{358E7FFD-40FC-C87A-79A1-657C98AD6D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00633" y="2492933"/>
            <a:ext cx="7120013" cy="4072104"/>
          </a:xfrm>
          <a:prstGeom prst="rect">
            <a:avLst/>
          </a:prstGeom>
          <a:noFill/>
          <a:ln>
            <a:noFill/>
          </a:ln>
        </p:spPr>
      </p:pic>
      <p:pic>
        <p:nvPicPr>
          <p:cNvPr id="5" name="Picture 4">
            <a:extLst>
              <a:ext uri="{FF2B5EF4-FFF2-40B4-BE49-F238E27FC236}">
                <a16:creationId xmlns:a16="http://schemas.microsoft.com/office/drawing/2014/main" id="{56C7F191-7497-76C9-E8AE-C765C909A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443" y="1855434"/>
            <a:ext cx="1762371" cy="4896533"/>
          </a:xfrm>
          <a:prstGeom prst="rect">
            <a:avLst/>
          </a:prstGeom>
        </p:spPr>
      </p:pic>
      <p:sp>
        <p:nvSpPr>
          <p:cNvPr id="2" name="Title 1">
            <a:extLst>
              <a:ext uri="{FF2B5EF4-FFF2-40B4-BE49-F238E27FC236}">
                <a16:creationId xmlns:a16="http://schemas.microsoft.com/office/drawing/2014/main" id="{D702EC38-B4F9-E523-A0C6-22115091E5CE}"/>
              </a:ext>
            </a:extLst>
          </p:cNvPr>
          <p:cNvSpPr txBox="1">
            <a:spLocks/>
          </p:cNvSpPr>
          <p:nvPr/>
        </p:nvSpPr>
        <p:spPr>
          <a:xfrm>
            <a:off x="4469167" y="217503"/>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
        <p:nvSpPr>
          <p:cNvPr id="10" name="TextBox 9">
            <a:extLst>
              <a:ext uri="{FF2B5EF4-FFF2-40B4-BE49-F238E27FC236}">
                <a16:creationId xmlns:a16="http://schemas.microsoft.com/office/drawing/2014/main" id="{085BB3A6-1EEF-E657-10C6-6D4A7C494CBB}"/>
              </a:ext>
            </a:extLst>
          </p:cNvPr>
          <p:cNvSpPr txBox="1"/>
          <p:nvPr/>
        </p:nvSpPr>
        <p:spPr>
          <a:xfrm>
            <a:off x="7362966" y="4097509"/>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1" name="Arrow: Right 10">
            <a:extLst>
              <a:ext uri="{FF2B5EF4-FFF2-40B4-BE49-F238E27FC236}">
                <a16:creationId xmlns:a16="http://schemas.microsoft.com/office/drawing/2014/main" id="{829560AE-60C8-F8C7-7515-116D5FF5EF55}"/>
              </a:ext>
            </a:extLst>
          </p:cNvPr>
          <p:cNvSpPr/>
          <p:nvPr/>
        </p:nvSpPr>
        <p:spPr>
          <a:xfrm>
            <a:off x="8417882" y="4111030"/>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29621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2B206-B8F5-5F58-6188-9F41CF901E22}"/>
              </a:ext>
            </a:extLst>
          </p:cNvPr>
          <p:cNvSpPr>
            <a:spLocks noGrp="1"/>
          </p:cNvSpPr>
          <p:nvPr>
            <p:ph idx="1"/>
          </p:nvPr>
        </p:nvSpPr>
        <p:spPr>
          <a:xfrm>
            <a:off x="257453" y="1216241"/>
            <a:ext cx="11833933" cy="5024760"/>
          </a:xfrm>
        </p:spPr>
        <p:txBody>
          <a:bodyPr>
            <a:normAutofit/>
          </a:bodyPr>
          <a:lstStyle/>
          <a:p>
            <a:pPr algn="r" rtl="1"/>
            <a:r>
              <a:rPr lang="fa-IR" sz="2400" dirty="0">
                <a:effectLst/>
                <a:latin typeface="Times New Roman" panose="02020603050405020304" pitchFamily="18" charset="0"/>
                <a:ea typeface="Calibri" panose="020F0502020204030204" pitchFamily="34" charset="0"/>
                <a:cs typeface="B Nazanin" panose="00000400000000000000" pitchFamily="2" charset="-78"/>
              </a:rPr>
              <a:t>وقتی آرایه‌ای مقداردهی اولیه می‌شود عضو موجود در هر اندیس آن با مقدار صفر نوع داده‌ی خود مقداردهی اولیه می‌شود.</a:t>
            </a:r>
          </a:p>
          <a:p>
            <a:pPr algn="r" rtl="1"/>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sz="2400"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fa-IR" sz="2400" dirty="0">
                <a:effectLst/>
                <a:latin typeface="Times New Roman" panose="02020603050405020304" pitchFamily="18" charset="0"/>
                <a:ea typeface="Calibri" panose="020F0502020204030204" pitchFamily="34" charset="0"/>
                <a:cs typeface="B Nazanin" panose="00000400000000000000" pitchFamily="2" charset="-78"/>
              </a:rPr>
              <a:t>مقدار پیش‌فرض برای داده‌های از نوع </a:t>
            </a:r>
            <a:r>
              <a:rPr lang="en-US" sz="2400" dirty="0">
                <a:effectLst/>
                <a:latin typeface="Times New Roman" panose="02020603050405020304" pitchFamily="18" charset="0"/>
                <a:ea typeface="Calibri" panose="020F0502020204030204" pitchFamily="34" charset="0"/>
                <a:cs typeface="B Nazanin" panose="00000400000000000000" pitchFamily="2" charset="-78"/>
              </a:rPr>
              <a:t>byte</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short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int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400" dirty="0">
                <a:latin typeface="Times New Roman" panose="02020603050405020304" pitchFamily="18" charset="0"/>
                <a:ea typeface="Calibri" panose="020F0502020204030204" pitchFamily="34" charset="0"/>
                <a:cs typeface="B Nazanin" panose="00000400000000000000" pitchFamily="2" charset="-78"/>
              </a:rPr>
              <a:t>، برابر </a:t>
            </a:r>
            <a:r>
              <a:rPr lang="en-US" sz="2400" dirty="0">
                <a:latin typeface="Times New Roman" panose="02020603050405020304" pitchFamily="18" charset="0"/>
                <a:ea typeface="Calibri" panose="020F0502020204030204" pitchFamily="34" charset="0"/>
                <a:cs typeface="B Nazanin" panose="00000400000000000000" pitchFamily="2" charset="-78"/>
              </a:rPr>
              <a:t>0</a:t>
            </a:r>
            <a:r>
              <a:rPr lang="fa-IR" sz="2400" dirty="0">
                <a:latin typeface="Times New Roman" panose="02020603050405020304" pitchFamily="18" charset="0"/>
                <a:ea typeface="Calibri" panose="020F0502020204030204" pitchFamily="34" charset="0"/>
                <a:cs typeface="B Nazanin" panose="00000400000000000000" pitchFamily="2" charset="-78"/>
              </a:rPr>
              <a:t>، برای داده‌های نوع</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float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a:t>
            </a:r>
            <a:r>
              <a:rPr lang="en-US" sz="2400" dirty="0">
                <a:effectLst/>
                <a:latin typeface="Times New Roman" panose="02020603050405020304" pitchFamily="18" charset="0"/>
                <a:ea typeface="Calibri" panose="020F0502020204030204" pitchFamily="34" charset="0"/>
                <a:cs typeface="B Nazanin" panose="00000400000000000000" pitchFamily="2" charset="-78"/>
              </a:rPr>
              <a:t>double </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برابر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0.0</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 برای داده‌ی نوع بولی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false</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است.</a:t>
            </a:r>
          </a:p>
          <a:p>
            <a:pPr algn="r" rtl="1"/>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algn="l"/>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400" dirty="0">
              <a:cs typeface="B Nazanin" panose="00000400000000000000" pitchFamily="2" charset="-78"/>
            </a:endParaRPr>
          </a:p>
        </p:txBody>
      </p:sp>
      <p:sp>
        <p:nvSpPr>
          <p:cNvPr id="2" name="Title 1">
            <a:extLst>
              <a:ext uri="{FF2B5EF4-FFF2-40B4-BE49-F238E27FC236}">
                <a16:creationId xmlns:a16="http://schemas.microsoft.com/office/drawing/2014/main" id="{FBEC8D3E-A96E-9D9C-E347-FE534B7E1F40}"/>
              </a:ext>
            </a:extLst>
          </p:cNvPr>
          <p:cNvSpPr txBox="1">
            <a:spLocks/>
          </p:cNvSpPr>
          <p:nvPr/>
        </p:nvSpPr>
        <p:spPr>
          <a:xfrm>
            <a:off x="4469167" y="18199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87830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92B206-B8F5-5F58-6188-9F41CF901E22}"/>
              </a:ext>
            </a:extLst>
          </p:cNvPr>
          <p:cNvSpPr>
            <a:spLocks noGrp="1"/>
          </p:cNvSpPr>
          <p:nvPr>
            <p:ph idx="1"/>
          </p:nvPr>
        </p:nvSpPr>
        <p:spPr>
          <a:xfrm>
            <a:off x="79899" y="944436"/>
            <a:ext cx="11949343" cy="1210538"/>
          </a:xfrm>
        </p:spPr>
        <p:txBody>
          <a:bodyPr>
            <a:normAutofit/>
          </a:bodyPr>
          <a:lstStyle/>
          <a:p>
            <a:pPr algn="r" rtl="1"/>
            <a:r>
              <a:rPr lang="fa-IR" sz="2400" dirty="0">
                <a:effectLst/>
                <a:latin typeface="Calibri" panose="020F0502020204030204" pitchFamily="34" charset="0"/>
                <a:ea typeface="Calibri" panose="020F0502020204030204" pitchFamily="34" charset="0"/>
                <a:cs typeface="2  Homa" panose="00000400000000000000" pitchFamily="2" charset="-78"/>
              </a:rPr>
              <a:t>مثال: در کلاس</a:t>
            </a:r>
            <a:r>
              <a:rPr lang="en-US" sz="2400" dirty="0" err="1">
                <a:effectLst/>
                <a:latin typeface="Calibri" panose="020F0502020204030204" pitchFamily="34" charset="0"/>
                <a:ea typeface="Calibri" panose="020F0502020204030204" pitchFamily="34" charset="0"/>
                <a:cs typeface="2  Homa" panose="00000400000000000000" pitchFamily="2" charset="-78"/>
              </a:rPr>
              <a:t>ArrayInitializationToDefaultValues</a:t>
            </a:r>
            <a:r>
              <a:rPr lang="en-US" sz="2400" dirty="0">
                <a:effectLst/>
                <a:latin typeface="Calibri" panose="020F0502020204030204" pitchFamily="34" charset="0"/>
                <a:ea typeface="Calibri" panose="020F0502020204030204" pitchFamily="34" charset="0"/>
                <a:cs typeface="2  Homa" panose="00000400000000000000" pitchFamily="2" charset="-78"/>
              </a:rPr>
              <a:t> </a:t>
            </a:r>
            <a:r>
              <a:rPr lang="fa-IR" sz="2400" dirty="0">
                <a:effectLst/>
                <a:latin typeface="Calibri" panose="020F0502020204030204" pitchFamily="34" charset="0"/>
                <a:ea typeface="Calibri" panose="020F0502020204030204" pitchFamily="34" charset="0"/>
                <a:cs typeface="2  Homa" panose="00000400000000000000" pitchFamily="2" charset="-78"/>
              </a:rPr>
              <a:t> زیر آرایه‌های </a:t>
            </a:r>
            <a:r>
              <a:rPr lang="en-US" sz="2400" dirty="0">
                <a:effectLst/>
                <a:latin typeface="Calibri" panose="020F0502020204030204" pitchFamily="34" charset="0"/>
                <a:ea typeface="Calibri" panose="020F0502020204030204" pitchFamily="34" charset="0"/>
                <a:cs typeface="2  Homa" panose="00000400000000000000" pitchFamily="2" charset="-78"/>
              </a:rPr>
              <a:t>x</a:t>
            </a:r>
            <a:r>
              <a:rPr lang="fa-IR" sz="2400" dirty="0">
                <a:effectLst/>
                <a:latin typeface="Calibri" panose="020F0502020204030204" pitchFamily="34" charset="0"/>
                <a:ea typeface="Calibri" panose="020F0502020204030204" pitchFamily="34" charset="0"/>
                <a:cs typeface="2  Homa" panose="00000400000000000000" pitchFamily="2" charset="-78"/>
              </a:rPr>
              <a:t> و </a:t>
            </a:r>
            <a:r>
              <a:rPr lang="en-US" sz="2400" dirty="0">
                <a:effectLst/>
                <a:latin typeface="Calibri" panose="020F0502020204030204" pitchFamily="34" charset="0"/>
                <a:ea typeface="Calibri" panose="020F0502020204030204" pitchFamily="34" charset="0"/>
                <a:cs typeface="2  Homa" panose="00000400000000000000" pitchFamily="2" charset="-78"/>
              </a:rPr>
              <a:t>y </a:t>
            </a:r>
            <a:r>
              <a:rPr lang="fa-IR" sz="2400" dirty="0">
                <a:effectLst/>
                <a:latin typeface="Calibri" panose="020F0502020204030204" pitchFamily="34" charset="0"/>
                <a:ea typeface="Calibri" panose="020F0502020204030204" pitchFamily="34" charset="0"/>
                <a:cs typeface="2  Homa" panose="00000400000000000000" pitchFamily="2" charset="-78"/>
              </a:rPr>
              <a:t> از نوع </a:t>
            </a:r>
            <a:r>
              <a:rPr lang="en-US" sz="2400" dirty="0">
                <a:effectLst/>
                <a:latin typeface="Calibri" panose="020F0502020204030204" pitchFamily="34" charset="0"/>
                <a:ea typeface="Calibri" panose="020F0502020204030204" pitchFamily="34" charset="0"/>
                <a:cs typeface="2  Homa" panose="00000400000000000000" pitchFamily="2" charset="-78"/>
              </a:rPr>
              <a:t> double</a:t>
            </a:r>
            <a:r>
              <a:rPr lang="fa-IR" sz="2400" dirty="0">
                <a:effectLst/>
                <a:latin typeface="Calibri" panose="020F0502020204030204" pitchFamily="34" charset="0"/>
                <a:ea typeface="Calibri" panose="020F0502020204030204" pitchFamily="34" charset="0"/>
                <a:cs typeface="2  Homa" panose="00000400000000000000" pitchFamily="2" charset="-78"/>
              </a:rPr>
              <a:t>و</a:t>
            </a:r>
            <a:r>
              <a:rPr lang="en-US" sz="2400" dirty="0" err="1">
                <a:effectLst/>
                <a:latin typeface="Calibri" panose="020F0502020204030204" pitchFamily="34" charset="0"/>
                <a:ea typeface="Calibri" panose="020F0502020204030204" pitchFamily="34" charset="0"/>
                <a:cs typeface="2  Homa" panose="00000400000000000000" pitchFamily="2" charset="-78"/>
              </a:rPr>
              <a:t>boolean</a:t>
            </a:r>
            <a:r>
              <a:rPr lang="en-US" sz="2400" dirty="0">
                <a:effectLst/>
                <a:latin typeface="Calibri" panose="020F0502020204030204" pitchFamily="34" charset="0"/>
                <a:ea typeface="Calibri" panose="020F0502020204030204" pitchFamily="34" charset="0"/>
                <a:cs typeface="2  Homa" panose="00000400000000000000" pitchFamily="2" charset="-78"/>
              </a:rPr>
              <a:t> </a:t>
            </a:r>
            <a:r>
              <a:rPr lang="fa-IR" sz="2400" dirty="0">
                <a:effectLst/>
                <a:latin typeface="Calibri" panose="020F0502020204030204" pitchFamily="34" charset="0"/>
                <a:ea typeface="Calibri" panose="020F0502020204030204" pitchFamily="34" charset="0"/>
                <a:cs typeface="2  Homa" panose="00000400000000000000" pitchFamily="2" charset="-78"/>
              </a:rPr>
              <a:t> اعلان می‌شوند. با وجود این که این آرایه‌ها به طور صریح مقداردهی اولیه نمی‌شوند با استفاده از دستور چاپ مشخص می‌شود که اعضای هر یک از آرایه‌ها به مقدار پیش فرض نوع مخصوص به خود مقداردهی اولیه شده اند.</a:t>
            </a:r>
            <a:endParaRPr lang="fa-IR" sz="2400" dirty="0">
              <a:latin typeface="Times New Roman" panose="02020603050405020304" pitchFamily="18" charset="0"/>
              <a:ea typeface="Calibri" panose="020F0502020204030204" pitchFamily="34" charset="0"/>
              <a:cs typeface="2  Homa" panose="00000400000000000000" pitchFamily="2" charset="-78"/>
            </a:endParaRPr>
          </a:p>
          <a:p>
            <a:pPr algn="l"/>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F860E67B-C941-B8FF-63EE-8C3F96AE5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812" y="3818386"/>
            <a:ext cx="4841289" cy="2963408"/>
          </a:xfrm>
          <a:prstGeom prst="rect">
            <a:avLst/>
          </a:prstGeom>
        </p:spPr>
      </p:pic>
      <p:pic>
        <p:nvPicPr>
          <p:cNvPr id="7" name="Picture 6">
            <a:extLst>
              <a:ext uri="{FF2B5EF4-FFF2-40B4-BE49-F238E27FC236}">
                <a16:creationId xmlns:a16="http://schemas.microsoft.com/office/drawing/2014/main" id="{80EE845D-3BC1-C0F8-9129-C904047E39F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899" y="2043427"/>
            <a:ext cx="8230749" cy="2600688"/>
          </a:xfrm>
          <a:prstGeom prst="rect">
            <a:avLst/>
          </a:prstGeom>
        </p:spPr>
      </p:pic>
      <p:sp>
        <p:nvSpPr>
          <p:cNvPr id="2" name="Title 1">
            <a:extLst>
              <a:ext uri="{FF2B5EF4-FFF2-40B4-BE49-F238E27FC236}">
                <a16:creationId xmlns:a16="http://schemas.microsoft.com/office/drawing/2014/main" id="{3453C858-A8F8-47E5-6842-7FCB950149C7}"/>
              </a:ext>
            </a:extLst>
          </p:cNvPr>
          <p:cNvSpPr txBox="1">
            <a:spLocks/>
          </p:cNvSpPr>
          <p:nvPr/>
        </p:nvSpPr>
        <p:spPr>
          <a:xfrm>
            <a:off x="4469167" y="181992"/>
            <a:ext cx="325366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85EDA086-7045-E242-F09D-1187A16B9F70}"/>
              </a:ext>
            </a:extLst>
          </p:cNvPr>
          <p:cNvSpPr txBox="1"/>
          <p:nvPr/>
        </p:nvSpPr>
        <p:spPr>
          <a:xfrm>
            <a:off x="9163998" y="2239291"/>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10BAD490-27FA-628C-078F-26E5CF514ECF}"/>
              </a:ext>
            </a:extLst>
          </p:cNvPr>
          <p:cNvSpPr/>
          <p:nvPr/>
        </p:nvSpPr>
        <p:spPr>
          <a:xfrm rot="5400000">
            <a:off x="9279982" y="309687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25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C1143-28EA-62D8-09EF-C9D4C1DD85C0}"/>
              </a:ext>
            </a:extLst>
          </p:cNvPr>
          <p:cNvSpPr>
            <a:spLocks noGrp="1"/>
          </p:cNvSpPr>
          <p:nvPr>
            <p:ph idx="1"/>
          </p:nvPr>
        </p:nvSpPr>
        <p:spPr>
          <a:xfrm>
            <a:off x="0" y="944436"/>
            <a:ext cx="11933068" cy="4351338"/>
          </a:xfrm>
        </p:spPr>
        <p:txBody>
          <a:bodyPr>
            <a:noAutofit/>
          </a:bodyPr>
          <a:lstStyle/>
          <a:p>
            <a:pPr algn="r" rtl="1"/>
            <a:r>
              <a:rPr lang="fa-IR" sz="2400" dirty="0">
                <a:cs typeface="B Nazanin" panose="00000400000000000000" pitchFamily="2" charset="-78"/>
              </a:rPr>
              <a:t>اعلان یک ارایه‌ی دوبعدی مشابه همتای یک بعدیش است. با فرض این که تعداد سطرهای آرایه </a:t>
            </a:r>
            <a:r>
              <a:rPr lang="en-US" sz="2400" dirty="0">
                <a:latin typeface="Baskerville Old Face" panose="02020602080505020303" pitchFamily="18" charset="0"/>
                <a:cs typeface="B Nazanin" panose="00000400000000000000" pitchFamily="2" charset="-78"/>
              </a:rPr>
              <a:t>m</a:t>
            </a:r>
            <a:r>
              <a:rPr lang="fa-IR" sz="2400" dirty="0">
                <a:cs typeface="B Nazanin" panose="00000400000000000000" pitchFamily="2" charset="-78"/>
              </a:rPr>
              <a:t> و تعداد ستون‌هایش</a:t>
            </a:r>
            <a:r>
              <a:rPr lang="en-US" sz="2400" dirty="0">
                <a:latin typeface="Baskerville Old Face" panose="02020602080505020303" pitchFamily="18" charset="0"/>
                <a:cs typeface="B Nazanin" panose="00000400000000000000" pitchFamily="2" charset="-78"/>
              </a:rPr>
              <a:t>n</a:t>
            </a:r>
            <a:r>
              <a:rPr lang="en-US" sz="2400" dirty="0">
                <a:cs typeface="B Nazanin" panose="00000400000000000000" pitchFamily="2" charset="-78"/>
              </a:rPr>
              <a:t> </a:t>
            </a:r>
            <a:r>
              <a:rPr lang="fa-IR" sz="2400" dirty="0">
                <a:cs typeface="B Nazanin" panose="00000400000000000000" pitchFamily="2" charset="-78"/>
              </a:rPr>
              <a:t> باشد آرایه‌ی دوبعدی از نوع دلخواه را می‌توان به صورت زیر اعلان نمود: </a:t>
            </a:r>
          </a:p>
          <a:p>
            <a:pPr marL="0" indent="0" algn="l">
              <a:buNone/>
            </a:pPr>
            <a:r>
              <a:rPr lang="en-US" sz="2400" dirty="0">
                <a:latin typeface="Courier New" panose="02070309020205020404" pitchFamily="49" charset="0"/>
                <a:cs typeface="Courier New" panose="02070309020205020404" pitchFamily="49" charset="0"/>
              </a:rPr>
              <a:t>type name[][] = new type[m][n];</a:t>
            </a:r>
          </a:p>
          <a:p>
            <a:pPr marL="0" indent="0" algn="l">
              <a:buNone/>
            </a:pPr>
            <a:endParaRPr lang="fa-IR" sz="2400" dirty="0">
              <a:latin typeface="Courier New" panose="02070309020205020404" pitchFamily="49" charset="0"/>
              <a:cs typeface="Courier New" panose="02070309020205020404" pitchFamily="49" charset="0"/>
            </a:endParaRPr>
          </a:p>
          <a:p>
            <a:pPr marL="0" indent="0" algn="l">
              <a:buNone/>
            </a:pPr>
            <a:endParaRPr lang="en-US" sz="2400" dirty="0">
              <a:latin typeface="Courier New" panose="02070309020205020404" pitchFamily="49" charset="0"/>
              <a:cs typeface="Courier New" panose="02070309020205020404" pitchFamily="49" charset="0"/>
            </a:endParaRPr>
          </a:p>
          <a:p>
            <a:pPr algn="r" rtl="1"/>
            <a:r>
              <a:rPr lang="fa-IR" sz="2400" dirty="0">
                <a:cs typeface="B Nazanin" panose="00000400000000000000" pitchFamily="2" charset="-78"/>
              </a:rPr>
              <a:t>این دستورالعمل باعث می‌شود آرایه‌ای دوبعدی شامل </a:t>
            </a:r>
            <a:r>
              <a:rPr lang="en-US" sz="2400" dirty="0">
                <a:latin typeface="Baskerville Old Face" panose="02020602080505020303" pitchFamily="18" charset="0"/>
                <a:cs typeface="B Nazanin" panose="00000400000000000000" pitchFamily="2" charset="-78"/>
              </a:rPr>
              <a:t>m</a:t>
            </a:r>
            <a:r>
              <a:rPr lang="en-US" sz="2400" dirty="0">
                <a:cs typeface="B Nazanin" panose="00000400000000000000" pitchFamily="2" charset="-78"/>
              </a:rPr>
              <a:t> </a:t>
            </a:r>
            <a:r>
              <a:rPr lang="fa-IR" sz="2400" dirty="0">
                <a:cs typeface="B Nazanin" panose="00000400000000000000" pitchFamily="2" charset="-78"/>
              </a:rPr>
              <a:t> سطر و </a:t>
            </a:r>
            <a:r>
              <a:rPr lang="en-US" sz="2400" dirty="0">
                <a:latin typeface="Baskerville Old Face" panose="02020602080505020303" pitchFamily="18" charset="0"/>
                <a:cs typeface="B Nazanin" panose="00000400000000000000" pitchFamily="2" charset="-78"/>
              </a:rPr>
              <a:t>n</a:t>
            </a:r>
            <a:r>
              <a:rPr lang="en-US" sz="2400" dirty="0">
                <a:cs typeface="B Nazanin" panose="00000400000000000000" pitchFamily="2" charset="-78"/>
              </a:rPr>
              <a:t> </a:t>
            </a:r>
            <a:r>
              <a:rPr lang="fa-IR" sz="2400" dirty="0">
                <a:cs typeface="B Nazanin" panose="00000400000000000000" pitchFamily="2" charset="-78"/>
              </a:rPr>
              <a:t> ستون از اعضا که به مقدار پیش فرض نوع خود مقداردهی اولیه شده‌اند ایجاد شود.</a:t>
            </a:r>
          </a:p>
          <a:p>
            <a:pPr algn="r" rtl="1"/>
            <a:endParaRPr lang="fa-IR" sz="2400" dirty="0">
              <a:cs typeface="B Nazanin" panose="00000400000000000000" pitchFamily="2" charset="-78"/>
            </a:endParaRPr>
          </a:p>
          <a:p>
            <a:pPr algn="r" rtl="1"/>
            <a:endParaRPr lang="fa-IR" sz="2400" dirty="0"/>
          </a:p>
        </p:txBody>
      </p:sp>
      <p:sp>
        <p:nvSpPr>
          <p:cNvPr id="7" name="Title 1">
            <a:extLst>
              <a:ext uri="{FF2B5EF4-FFF2-40B4-BE49-F238E27FC236}">
                <a16:creationId xmlns:a16="http://schemas.microsoft.com/office/drawing/2014/main" id="{404D5CE4-BBA3-A2E4-550A-A71CA26FF78F}"/>
              </a:ext>
            </a:extLst>
          </p:cNvPr>
          <p:cNvSpPr txBox="1">
            <a:spLocks/>
          </p:cNvSpPr>
          <p:nvPr/>
        </p:nvSpPr>
        <p:spPr>
          <a:xfrm>
            <a:off x="3915052" y="181992"/>
            <a:ext cx="380778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دوبعدی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870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DCA981-66CB-2DDE-D90D-117E962C9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3401"/>
            <a:ext cx="9685565" cy="2597318"/>
          </a:xfrm>
          <a:prstGeom prst="rect">
            <a:avLst/>
          </a:prstGeom>
        </p:spPr>
      </p:pic>
      <p:pic>
        <p:nvPicPr>
          <p:cNvPr id="7" name="Picture 6">
            <a:extLst>
              <a:ext uri="{FF2B5EF4-FFF2-40B4-BE49-F238E27FC236}">
                <a16:creationId xmlns:a16="http://schemas.microsoft.com/office/drawing/2014/main" id="{576A35B3-E14A-7B0D-4FAE-2C3B1F612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1626" y="3042378"/>
            <a:ext cx="2705155" cy="3168588"/>
          </a:xfrm>
          <a:prstGeom prst="rect">
            <a:avLst/>
          </a:prstGeom>
        </p:spPr>
      </p:pic>
      <p:sp>
        <p:nvSpPr>
          <p:cNvPr id="10" name="TextBox 9">
            <a:extLst>
              <a:ext uri="{FF2B5EF4-FFF2-40B4-BE49-F238E27FC236}">
                <a16:creationId xmlns:a16="http://schemas.microsoft.com/office/drawing/2014/main" id="{21C0D7BA-A01F-0570-28C4-2440B8AB4B73}"/>
              </a:ext>
            </a:extLst>
          </p:cNvPr>
          <p:cNvSpPr txBox="1"/>
          <p:nvPr/>
        </p:nvSpPr>
        <p:spPr>
          <a:xfrm>
            <a:off x="0" y="6276513"/>
            <a:ext cx="12191999" cy="738664"/>
          </a:xfrm>
          <a:prstGeom prst="rect">
            <a:avLst/>
          </a:prstGeom>
          <a:noFill/>
        </p:spPr>
        <p:txBody>
          <a:bodyPr wrap="square" rtlCol="1">
            <a:spAutoFit/>
          </a:bodyPr>
          <a:lstStyle/>
          <a:p>
            <a:pPr marL="285750" indent="-285750" algn="r" rtl="1">
              <a:buFont typeface="Arial" panose="020B0604020202020204" pitchFamily="34" charset="0"/>
              <a:buChar char="•"/>
            </a:pPr>
            <a:r>
              <a:rPr lang="fa-IR" sz="2400" dirty="0">
                <a:cs typeface="B Nazanin" panose="00000400000000000000" pitchFamily="2" charset="-78"/>
              </a:rPr>
              <a:t>در</a:t>
            </a:r>
            <a:r>
              <a:rPr lang="en-US" sz="2400" dirty="0">
                <a:latin typeface="Baskerville Old Face" panose="02020602080505020303" pitchFamily="18" charset="0"/>
                <a:cs typeface="B Nazanin" panose="00000400000000000000" pitchFamily="2" charset="-78"/>
              </a:rPr>
              <a:t>Java</a:t>
            </a:r>
            <a:r>
              <a:rPr lang="en-US" sz="2400" dirty="0">
                <a:cs typeface="B Nazanin" panose="00000400000000000000" pitchFamily="2" charset="-78"/>
              </a:rPr>
              <a:t> </a:t>
            </a:r>
            <a:r>
              <a:rPr lang="fa-IR" sz="2400" dirty="0">
                <a:cs typeface="B Nazanin" panose="00000400000000000000" pitchFamily="2" charset="-78"/>
              </a:rPr>
              <a:t> </a:t>
            </a:r>
            <a:r>
              <a:rPr lang="fa-IR" sz="2400">
                <a:cs typeface="B Nazanin" panose="00000400000000000000" pitchFamily="2" charset="-78"/>
              </a:rPr>
              <a:t>تعریف آرایه‌های </a:t>
            </a:r>
            <a:r>
              <a:rPr lang="fa-IR" sz="2400" dirty="0">
                <a:cs typeface="B Nazanin" panose="00000400000000000000" pitchFamily="2" charset="-78"/>
              </a:rPr>
              <a:t>با بعد بالاتر از 2 نیز ممکن است. در این صورت بایستی در اعلان آرایه به تعداد بعد علامت [] قرار داد.</a:t>
            </a:r>
          </a:p>
          <a:p>
            <a:pPr algn="r" rtl="1"/>
            <a:endParaRPr lang="fa-IR" dirty="0"/>
          </a:p>
        </p:txBody>
      </p:sp>
      <p:sp>
        <p:nvSpPr>
          <p:cNvPr id="12" name="TextBox 11">
            <a:extLst>
              <a:ext uri="{FF2B5EF4-FFF2-40B4-BE49-F238E27FC236}">
                <a16:creationId xmlns:a16="http://schemas.microsoft.com/office/drawing/2014/main" id="{836D56E4-AC80-A775-33F8-8A563B501E3E}"/>
              </a:ext>
            </a:extLst>
          </p:cNvPr>
          <p:cNvSpPr txBox="1"/>
          <p:nvPr/>
        </p:nvSpPr>
        <p:spPr>
          <a:xfrm>
            <a:off x="10066745" y="1421212"/>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3" name="Arrow: Right 12">
            <a:extLst>
              <a:ext uri="{FF2B5EF4-FFF2-40B4-BE49-F238E27FC236}">
                <a16:creationId xmlns:a16="http://schemas.microsoft.com/office/drawing/2014/main" id="{E4A17DAE-674D-6036-9696-AD85F0B94AAC}"/>
              </a:ext>
            </a:extLst>
          </p:cNvPr>
          <p:cNvSpPr/>
          <p:nvPr/>
        </p:nvSpPr>
        <p:spPr>
          <a:xfrm rot="5400000">
            <a:off x="10190269" y="2194478"/>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
        <p:nvSpPr>
          <p:cNvPr id="2" name="Title 1">
            <a:extLst>
              <a:ext uri="{FF2B5EF4-FFF2-40B4-BE49-F238E27FC236}">
                <a16:creationId xmlns:a16="http://schemas.microsoft.com/office/drawing/2014/main" id="{06BA7F07-4AF2-E39A-C995-C522FB918AB1}"/>
              </a:ext>
            </a:extLst>
          </p:cNvPr>
          <p:cNvSpPr txBox="1">
            <a:spLocks/>
          </p:cNvSpPr>
          <p:nvPr/>
        </p:nvSpPr>
        <p:spPr>
          <a:xfrm>
            <a:off x="3915052" y="181992"/>
            <a:ext cx="380778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دوبعدی در</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091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0" y="1076774"/>
            <a:ext cx="12034421" cy="2030410"/>
          </a:xfrm>
        </p:spPr>
        <p:txBody>
          <a:bodyPr>
            <a:normAutofit lnSpcReduction="10000"/>
          </a:bodyPr>
          <a:lstStyle/>
          <a:p>
            <a:pPr algn="r" rtl="1"/>
            <a:r>
              <a:rPr lang="fa-IR" sz="2400" dirty="0">
                <a:effectLst/>
                <a:latin typeface="Calibri" panose="020F0502020204030204" pitchFamily="34" charset="0"/>
                <a:ea typeface="Calibri" panose="020F0502020204030204" pitchFamily="34" charset="0"/>
                <a:cs typeface="B Nazanin" panose="00000400000000000000" pitchFamily="2" charset="-78"/>
              </a:rPr>
              <a:t>با مثالی نشان می‌دهیم هنگامی که داده‌ای که یک برنامه استفاده می‌کند از خارج برنامه، مثلا از یک فایل یا توسط کاربری که در تعامل با برنامه است می‌آید </a:t>
            </a:r>
            <a:r>
              <a:rPr lang="fa-IR" sz="2400" dirty="0">
                <a:latin typeface="Calibri" panose="020F0502020204030204" pitchFamily="34" charset="0"/>
                <a:ea typeface="Calibri" panose="020F0502020204030204" pitchFamily="34" charset="0"/>
                <a:cs typeface="B Nazanin" panose="00000400000000000000" pitchFamily="2" charset="-78"/>
              </a:rPr>
              <a:t>چ</a:t>
            </a:r>
            <a:r>
              <a:rPr lang="fa-IR" sz="2400" dirty="0">
                <a:effectLst/>
                <a:latin typeface="Calibri" panose="020F0502020204030204" pitchFamily="34" charset="0"/>
                <a:ea typeface="Calibri" panose="020F0502020204030204" pitchFamily="34" charset="0"/>
                <a:cs typeface="B Nazanin" panose="00000400000000000000" pitchFamily="2" charset="-78"/>
              </a:rPr>
              <a:t>گونه می‌توان در </a:t>
            </a:r>
            <a:r>
              <a:rPr lang="en-US" sz="2400" dirty="0">
                <a:effectLst/>
                <a:latin typeface="Times New Roman" panose="02020603050405020304" pitchFamily="18" charset="0"/>
                <a:ea typeface="Calibri" panose="020F0502020204030204" pitchFamily="34" charset="0"/>
                <a:cs typeface="Arial" panose="020B0604020202020204" pitchFamily="34" charset="0"/>
              </a:rPr>
              <a:t>Java</a:t>
            </a:r>
            <a:r>
              <a:rPr lang="fa-IR" sz="2400" dirty="0">
                <a:effectLst/>
                <a:latin typeface="Calibri" panose="020F0502020204030204" pitchFamily="34" charset="0"/>
                <a:ea typeface="Calibri" panose="020F0502020204030204" pitchFamily="34" charset="0"/>
                <a:cs typeface="B Nazanin" panose="00000400000000000000" pitchFamily="2" charset="-78"/>
              </a:rPr>
              <a:t> عمل نمود.</a:t>
            </a: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a:t>
            </a:r>
          </a:p>
          <a:p>
            <a:pPr marL="0" indent="0" algn="r" rtl="1">
              <a:buNone/>
            </a:pPr>
            <a:r>
              <a:rPr lang="fa-IR" sz="2400" dirty="0">
                <a:effectLst/>
                <a:latin typeface="Calibri" panose="020F0502020204030204" pitchFamily="34" charset="0"/>
                <a:ea typeface="Calibri" panose="020F0502020204030204" pitchFamily="34" charset="0"/>
                <a:cs typeface="2  Homa" panose="00000400000000000000" pitchFamily="2" charset="-78"/>
              </a:rPr>
              <a:t>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038" y="1781198"/>
            <a:ext cx="5847205" cy="4763666"/>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019280" y="3182448"/>
            <a:ext cx="6086681" cy="3252942"/>
          </a:xfrm>
          <a:prstGeom prst="rect">
            <a:avLst/>
          </a:prstGeom>
          <a:noFill/>
        </p:spPr>
        <p:txBody>
          <a:bodyPr wrap="square" rtlCol="1">
            <a:spAutoFit/>
          </a:bodyPr>
          <a:lstStyle/>
          <a:p>
            <a:pPr marL="285750" indent="-285750" algn="r" rtl="1">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B Nazanin" panose="00000400000000000000" pitchFamily="2" charset="-78"/>
              </a:rPr>
              <a:t>Scanner</a:t>
            </a:r>
            <a:r>
              <a:rPr lang="fa-IR" sz="2400" dirty="0">
                <a:effectLst/>
                <a:latin typeface="Times New Roman" panose="02020603050405020304" pitchFamily="18" charset="0"/>
                <a:ea typeface="Calibri" panose="020F0502020204030204" pitchFamily="34" charset="0"/>
                <a:cs typeface="B Nazanin" panose="00000400000000000000" pitchFamily="2" charset="-78"/>
              </a:rPr>
              <a:t> کلاسی از بسته‌ی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sz="2400" dirty="0">
                <a:effectLst/>
                <a:latin typeface="Calibri" panose="020F0502020204030204" pitchFamily="34" charset="0"/>
                <a:ea typeface="Calibri" panose="020F0502020204030204" pitchFamily="34" charset="0"/>
                <a:cs typeface="B Nazanin" panose="00000400000000000000" pitchFamily="2" charset="-78"/>
              </a:rPr>
              <a:t>  است که به منظور خواندن داده‌ها (اعداد و رشته‌ها) جهت استفاده در یک برنامه به کار برده می‌شود. این داده‌ها می‌توانند توسط یک کاربر از طریق صفحه کلید وارد شده یا از روی فایلی خوانده شوند.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اعلان </a:t>
            </a:r>
            <a:r>
              <a:rPr lang="en-US" sz="2400" dirty="0">
                <a:effectLst/>
                <a:latin typeface="Times New Roman" panose="02020603050405020304" pitchFamily="18" charset="0"/>
                <a:ea typeface="Calibri" panose="020F0502020204030204" pitchFamily="34" charset="0"/>
                <a:cs typeface="B Nazanin" panose="00000400000000000000" pitchFamily="2" charset="-78"/>
              </a:rPr>
              <a:t>import</a:t>
            </a:r>
            <a:r>
              <a:rPr lang="fa-IR" sz="2400" dirty="0">
                <a:effectLst/>
                <a:latin typeface="Calibri" panose="020F0502020204030204" pitchFamily="34" charset="0"/>
                <a:ea typeface="Calibri" panose="020F0502020204030204" pitchFamily="34" charset="0"/>
                <a:cs typeface="B Nazanin" panose="00000400000000000000" pitchFamily="2" charset="-78"/>
              </a:rPr>
              <a:t> در خط 1 باعث می‌شود تا کامپایلر کلاس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Scanner</a:t>
            </a:r>
            <a:r>
              <a:rPr lang="fa-IR" sz="2400" dirty="0">
                <a:effectLst/>
                <a:latin typeface="Calibri" panose="020F0502020204030204" pitchFamily="34" charset="0"/>
                <a:ea typeface="Calibri" panose="020F0502020204030204" pitchFamily="34" charset="0"/>
                <a:cs typeface="B Nazanin" panose="00000400000000000000" pitchFamily="2" charset="-78"/>
              </a:rPr>
              <a:t> را یافته و آن را به منظور استفاده آماده‌سازی 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0355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8570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221942" y="1076774"/>
            <a:ext cx="11812479" cy="512329"/>
          </a:xfrm>
        </p:spPr>
        <p:txBody>
          <a:bodyPr>
            <a:normAutofit/>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63" y="1589103"/>
            <a:ext cx="6266778" cy="5105488"/>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488719" y="1442425"/>
            <a:ext cx="5703280" cy="5039585"/>
          </a:xfrm>
          <a:prstGeom prst="rect">
            <a:avLst/>
          </a:prstGeom>
          <a:noFill/>
        </p:spPr>
        <p:txBody>
          <a:bodyPr wrap="square" rtlCol="1">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به جای استفاده از خط 1 می‌توانستیم کُل محتوای بسته‌ی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sz="2400" dirty="0">
                <a:effectLst/>
                <a:latin typeface="Calibri" panose="020F0502020204030204" pitchFamily="34" charset="0"/>
                <a:ea typeface="Calibri" panose="020F0502020204030204" pitchFamily="34" charset="0"/>
                <a:cs typeface="B Nazanin" panose="00000400000000000000" pitchFamily="2" charset="-78"/>
              </a:rPr>
              <a:t> را با استفاده از دستور        </a:t>
            </a:r>
            <a:r>
              <a:rPr lang="en-US" sz="2400" dirty="0">
                <a:effectLst/>
                <a:latin typeface="Times New Roman" panose="02020603050405020304" pitchFamily="18" charset="0"/>
                <a:ea typeface="Calibri" panose="020F0502020204030204" pitchFamily="34" charset="0"/>
                <a:cs typeface="Arial" panose="020B0604020202020204" pitchFamily="34" charset="0"/>
              </a:rPr>
              <a:t>import</a:t>
            </a:r>
            <a:r>
              <a:rPr lang="en-US"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java.util.* </a:t>
            </a:r>
            <a:r>
              <a:rPr lang="fa-IR" sz="2400" dirty="0">
                <a:effectLst/>
                <a:latin typeface="Times New Roman" panose="02020603050405020304" pitchFamily="18"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B Nazanin" panose="00000400000000000000" pitchFamily="2" charset="-78"/>
              </a:rPr>
              <a:t>آماده‌سازی کنیم که یکی از آن‌ها  کلاس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Scanner</a:t>
            </a:r>
            <a:r>
              <a:rPr lang="en-US" sz="2400" dirty="0">
                <a:effectLst/>
                <a:latin typeface="B Nazanin" panose="00000400000000000000" pitchFamily="2" charset="-78"/>
                <a:ea typeface="Calibri" panose="020F0502020204030204" pitchFamily="34" charset="0"/>
                <a:cs typeface="Arial" panose="020B0604020202020204" pitchFamily="34" charset="0"/>
              </a:rPr>
              <a:t> </a:t>
            </a:r>
            <a:r>
              <a:rPr lang="fa-IR" sz="2400" dirty="0">
                <a:effectLst/>
                <a:latin typeface="B Nazanin" panose="00000400000000000000" pitchFamily="2" charset="-78"/>
                <a:ea typeface="Calibri" panose="020F0502020204030204" pitchFamily="34" charset="0"/>
                <a:cs typeface="Arial" panose="020B0604020202020204" pitchFamily="34" charset="0"/>
              </a:rPr>
              <a:t> </a:t>
            </a:r>
            <a:r>
              <a:rPr lang="fa-IR" sz="2400" dirty="0">
                <a:effectLst/>
                <a:latin typeface="B Nazanin" panose="00000400000000000000" pitchFamily="2" charset="-78"/>
                <a:ea typeface="Calibri" panose="020F0502020204030204" pitchFamily="34" charset="0"/>
                <a:cs typeface="B Nazanin" panose="00000400000000000000" pitchFamily="2" charset="-78"/>
              </a:rPr>
              <a:t>می‌باشد.</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تمامی دستورهای </a:t>
            </a:r>
            <a:r>
              <a:rPr lang="en-US" sz="2400" dirty="0">
                <a:effectLst/>
                <a:latin typeface="Times New Roman" panose="02020603050405020304" pitchFamily="18" charset="0"/>
                <a:ea typeface="Calibri" panose="020F0502020204030204" pitchFamily="34" charset="0"/>
                <a:cs typeface="B Nazanin" panose="00000400000000000000" pitchFamily="2" charset="-78"/>
              </a:rPr>
              <a:t>import</a:t>
            </a:r>
            <a:r>
              <a:rPr lang="fa-IR" sz="2400" dirty="0">
                <a:effectLst/>
                <a:latin typeface="Calibri" panose="020F0502020204030204" pitchFamily="34" charset="0"/>
                <a:ea typeface="Calibri" panose="020F0502020204030204" pitchFamily="34" charset="0"/>
                <a:cs typeface="B Nazanin" panose="00000400000000000000" pitchFamily="2" charset="-78"/>
              </a:rPr>
              <a:t> باید قبل از شروع اولین کلاس در فایل آورده شوند. </a:t>
            </a:r>
          </a:p>
          <a:p>
            <a:pPr marL="342900" indent="-342900" algn="just" rtl="1">
              <a:lnSpc>
                <a:spcPct val="107000"/>
              </a:lnSpc>
              <a:spcAft>
                <a:spcPts val="800"/>
              </a:spcAft>
              <a:buFont typeface="Symbol" panose="05050102010706020507" pitchFamily="18" charset="2"/>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آنچه در خط 9 انجام می‌پذیرد مرتبط با مباحث شئ‌گراییست که به زودی توضیح داده خواهد شد. فعلا کافیست بدانیم در این خط نمونه‌ای از نوع کلاس </a:t>
            </a:r>
            <a:r>
              <a:rPr lang="en-US" sz="24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400" dirty="0">
                <a:effectLst/>
                <a:latin typeface="Calibri" panose="020F0502020204030204" pitchFamily="34" charset="0"/>
                <a:ea typeface="Calibri" panose="020F0502020204030204" pitchFamily="34" charset="0"/>
                <a:cs typeface="B Nazanin" panose="00000400000000000000" pitchFamily="2" charset="-78"/>
              </a:rPr>
              <a:t> با نام متغیری </a:t>
            </a:r>
            <a:r>
              <a:rPr lang="en-US" sz="2400" dirty="0">
                <a:effectLst/>
                <a:latin typeface="Times New Roman" panose="02020603050405020304" pitchFamily="18" charset="0"/>
                <a:ea typeface="Calibri" panose="020F0502020204030204" pitchFamily="34" charset="0"/>
                <a:cs typeface="Arial" panose="020B0604020202020204" pitchFamily="34" charset="0"/>
              </a:rPr>
              <a:t>input</a:t>
            </a:r>
            <a:r>
              <a:rPr lang="fa-IR" sz="2400" dirty="0">
                <a:effectLst/>
                <a:latin typeface="Calibri" panose="020F0502020204030204" pitchFamily="34" charset="0"/>
                <a:ea typeface="Calibri" panose="020F0502020204030204" pitchFamily="34" charset="0"/>
                <a:cs typeface="B Nazanin" panose="00000400000000000000" pitchFamily="2" charset="-78"/>
              </a:rPr>
              <a:t> ساخته می‌شود که سازوکاری برای خواندن داده از طریق صفحه کلید را فراهم می‌سازد.</a:t>
            </a:r>
            <a:endParaRPr lang="fa-IR" sz="2400" dirty="0">
              <a:latin typeface="Calibri" panose="020F0502020204030204" pitchFamily="34" charset="0"/>
              <a:ea typeface="Calibri" panose="020F0502020204030204" pitchFamily="34" charset="0"/>
              <a:cs typeface="B Nazanin" panose="00000400000000000000" pitchFamily="2" charset="-78"/>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3906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80377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EF61A-3360-A270-78AC-7A4823537FF6}"/>
              </a:ext>
            </a:extLst>
          </p:cNvPr>
          <p:cNvSpPr>
            <a:spLocks noGrp="1"/>
          </p:cNvSpPr>
          <p:nvPr>
            <p:ph idx="1"/>
          </p:nvPr>
        </p:nvSpPr>
        <p:spPr>
          <a:xfrm>
            <a:off x="287383" y="1091186"/>
            <a:ext cx="11617234" cy="4351338"/>
          </a:xfrm>
        </p:spPr>
        <p:txBody>
          <a:bodyPr>
            <a:normAutofit/>
          </a:bodyPr>
          <a:lstStyle/>
          <a:p>
            <a:pPr algn="r" rtl="1"/>
            <a:r>
              <a:rPr lang="ar-SA" sz="2400" dirty="0">
                <a:effectLst/>
                <a:latin typeface="Calibri" panose="020F0502020204030204" pitchFamily="34" charset="0"/>
                <a:ea typeface="Calibri" panose="020F0502020204030204" pitchFamily="34" charset="0"/>
                <a:cs typeface="B Nazanin" panose="00000400000000000000" pitchFamily="2" charset="-78"/>
              </a:rPr>
              <a:t>یک متغیر </a:t>
            </a:r>
            <a:r>
              <a:rPr lang="fa-IR" sz="2400" dirty="0">
                <a:effectLst/>
                <a:latin typeface="Calibri" panose="020F0502020204030204" pitchFamily="34" charset="0"/>
                <a:ea typeface="Calibri" panose="020F0502020204030204" pitchFamily="34" charset="0"/>
                <a:cs typeface="B Nazanin" panose="00000400000000000000" pitchFamily="2" charset="-78"/>
              </a:rPr>
              <a:t>اولیه را می توان به</a:t>
            </a:r>
            <a:r>
              <a:rPr lang="ar-SA" sz="2400" dirty="0">
                <a:effectLst/>
                <a:latin typeface="Calibri" panose="020F0502020204030204" pitchFamily="34" charset="0"/>
                <a:ea typeface="Calibri" panose="020F0502020204030204" pitchFamily="34" charset="0"/>
                <a:cs typeface="B Nazanin" panose="00000400000000000000" pitchFamily="2" charset="-78"/>
              </a:rPr>
              <a:t> یک فنجان </a:t>
            </a:r>
            <a:r>
              <a:rPr lang="fa-IR" sz="2400" dirty="0">
                <a:effectLst/>
                <a:latin typeface="Calibri" panose="020F0502020204030204" pitchFamily="34" charset="0"/>
                <a:ea typeface="Calibri" panose="020F0502020204030204" pitchFamily="34" charset="0"/>
                <a:cs typeface="B Nazanin" panose="00000400000000000000" pitchFamily="2" charset="-78"/>
              </a:rPr>
              <a:t>تشبیه نمود،</a:t>
            </a:r>
            <a:r>
              <a:rPr lang="fa-IR" sz="2400" dirty="0">
                <a:latin typeface="Calibri" panose="020F0502020204030204" pitchFamily="34" charset="0"/>
                <a:ea typeface="Calibri" panose="020F0502020204030204" pitchFamily="34" charset="0"/>
                <a:cs typeface="B Nazanin" panose="00000400000000000000" pitchFamily="2" charset="-78"/>
              </a:rPr>
              <a:t> از این جنبه که مانند</a:t>
            </a:r>
            <a:r>
              <a:rPr lang="ar-SA" sz="2400" dirty="0">
                <a:effectLst/>
                <a:latin typeface="Calibri" panose="020F0502020204030204" pitchFamily="34" charset="0"/>
                <a:ea typeface="Calibri" panose="020F0502020204030204" pitchFamily="34" charset="0"/>
                <a:cs typeface="B Nazanin" panose="00000400000000000000" pitchFamily="2" charset="-78"/>
              </a:rPr>
              <a:t> یک ظرف</a:t>
            </a:r>
            <a:r>
              <a:rPr lang="fa-IR" sz="2400" dirty="0">
                <a:effectLst/>
                <a:latin typeface="Calibri" panose="020F0502020204030204" pitchFamily="34" charset="0"/>
                <a:ea typeface="Calibri" panose="020F0502020204030204" pitchFamily="34" charset="0"/>
                <a:cs typeface="B Nazanin" panose="00000400000000000000" pitchFamily="2" charset="-78"/>
              </a:rPr>
              <a:t> محتوایی</a:t>
            </a:r>
            <a:r>
              <a:rPr lang="ar-SA" sz="2400" dirty="0">
                <a:effectLst/>
                <a:latin typeface="Calibri" panose="020F0502020204030204" pitchFamily="34" charset="0"/>
                <a:ea typeface="Calibri" panose="020F0502020204030204" pitchFamily="34" charset="0"/>
                <a:cs typeface="B Nazanin" panose="00000400000000000000" pitchFamily="2" charset="-78"/>
              </a:rPr>
              <a:t> را </a:t>
            </a:r>
            <a:r>
              <a:rPr lang="fa-IR" sz="2400" dirty="0">
                <a:latin typeface="Calibri" panose="020F0502020204030204" pitchFamily="34" charset="0"/>
                <a:ea typeface="Calibri" panose="020F0502020204030204" pitchFamily="34" charset="0"/>
                <a:cs typeface="B Nazanin" panose="00000400000000000000" pitchFamily="2" charset="-78"/>
              </a:rPr>
              <a:t>به شکل الگوهای بیتی ساده </a:t>
            </a:r>
            <a:r>
              <a:rPr lang="fa-IR" sz="2400" i="1" dirty="0">
                <a:latin typeface="Calibri" panose="020F0502020204030204" pitchFamily="34" charset="0"/>
                <a:ea typeface="Calibri" panose="020F0502020204030204" pitchFamily="34" charset="0"/>
                <a:cs typeface="B Nazanin" panose="00000400000000000000" pitchFamily="2" charset="-78"/>
              </a:rPr>
              <a:t>در برمی‌گیرد.</a:t>
            </a:r>
          </a:p>
          <a:p>
            <a:pPr algn="r" rtl="1"/>
            <a:endParaRPr lang="fa-IR" sz="2400" dirty="0"/>
          </a:p>
          <a:p>
            <a:pPr algn="r" rtl="1"/>
            <a:endParaRPr lang="fa-IR" sz="2400" dirty="0"/>
          </a:p>
          <a:p>
            <a:pPr algn="r" rtl="1"/>
            <a:endParaRPr lang="fa-IR" sz="2400" dirty="0"/>
          </a:p>
          <a:p>
            <a:pPr algn="r" rtl="1"/>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همانگونه که یک فنجان اندازه ثابت و مشخصی دارد،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هر متغیر اولیه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نیز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دارای تعداد ثابتی</a:t>
            </a:r>
            <a:r>
              <a:rPr lang="fa-IR" sz="2400" dirty="0">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از بیت‌ها (اندازه‌ی فنجان) است</a:t>
            </a:r>
            <a:r>
              <a:rPr lang="fa-IR" sz="2400" dirty="0">
                <a:latin typeface="Calibri" panose="020F0502020204030204" pitchFamily="34" charset="0"/>
                <a:ea typeface="Calibri" panose="020F0502020204030204" pitchFamily="34" charset="0"/>
                <a:cs typeface="B Nazanin" panose="00000400000000000000" pitchFamily="2" charset="-78"/>
              </a:rPr>
              <a:t> که به آن </a:t>
            </a:r>
            <a:r>
              <a:rPr lang="fa-IR" sz="2400" i="1" dirty="0">
                <a:latin typeface="Calibri" panose="020F0502020204030204" pitchFamily="34" charset="0"/>
                <a:ea typeface="Calibri" panose="020F0502020204030204" pitchFamily="34" charset="0"/>
                <a:cs typeface="B Nazanin" panose="00000400000000000000" pitchFamily="2" charset="-78"/>
              </a:rPr>
              <a:t>عمق بیتی </a:t>
            </a:r>
            <a:r>
              <a:rPr lang="fa-IR" sz="2400" dirty="0">
                <a:latin typeface="Calibri" panose="020F0502020204030204" pitchFamily="34" charset="0"/>
                <a:ea typeface="Calibri" panose="020F0502020204030204" pitchFamily="34" charset="0"/>
                <a:cs typeface="B Nazanin" panose="00000400000000000000" pitchFamily="2" charset="-78"/>
              </a:rPr>
              <a:t>گفته می‌شود</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algn="r" rtl="1"/>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عمق بیتی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شش متغیر عددی اولیه در جاوا: </a:t>
            </a:r>
            <a:endParaRPr lang="en-US" sz="2400" dirty="0">
              <a:effectLst/>
              <a:latin typeface="Times New Roman" panose="02020603050405020304" pitchFamily="18" charset="0"/>
              <a:ea typeface="Times New Roman" panose="02020603050405020304" pitchFamily="18" charset="0"/>
            </a:endParaRPr>
          </a:p>
          <a:p>
            <a:pPr algn="r" rtl="1"/>
            <a:endParaRPr lang="fa-IR" dirty="0"/>
          </a:p>
        </p:txBody>
      </p:sp>
      <p:pic>
        <p:nvPicPr>
          <p:cNvPr id="4" name="Picture 3">
            <a:extLst>
              <a:ext uri="{FF2B5EF4-FFF2-40B4-BE49-F238E27FC236}">
                <a16:creationId xmlns:a16="http://schemas.microsoft.com/office/drawing/2014/main" id="{BB98F64A-013F-3A63-247B-51BED9461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98" y="4939145"/>
            <a:ext cx="4330121" cy="1888993"/>
          </a:xfrm>
          <a:prstGeom prst="rect">
            <a:avLst/>
          </a:prstGeom>
        </p:spPr>
      </p:pic>
      <p:pic>
        <p:nvPicPr>
          <p:cNvPr id="5" name="Picture 4">
            <a:extLst>
              <a:ext uri="{FF2B5EF4-FFF2-40B4-BE49-F238E27FC236}">
                <a16:creationId xmlns:a16="http://schemas.microsoft.com/office/drawing/2014/main" id="{5FA14506-79CA-E6D8-D766-D23BA702040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8667" y="5101516"/>
            <a:ext cx="2592281" cy="1566824"/>
          </a:xfrm>
          <a:prstGeom prst="rect">
            <a:avLst/>
          </a:prstGeom>
        </p:spPr>
      </p:pic>
      <p:sp>
        <p:nvSpPr>
          <p:cNvPr id="2" name="Title 1">
            <a:extLst>
              <a:ext uri="{FF2B5EF4-FFF2-40B4-BE49-F238E27FC236}">
                <a16:creationId xmlns:a16="http://schemas.microsoft.com/office/drawing/2014/main" id="{0F432A13-0B36-AF95-39C6-9D6A27660A67}"/>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متغیرهای اولیه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pic>
        <p:nvPicPr>
          <p:cNvPr id="9" name="Picture 8">
            <a:extLst>
              <a:ext uri="{FF2B5EF4-FFF2-40B4-BE49-F238E27FC236}">
                <a16:creationId xmlns:a16="http://schemas.microsoft.com/office/drawing/2014/main" id="{DAD8037B-9FEB-2991-2FAA-16D004BDA3D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2698" y="1473969"/>
            <a:ext cx="3159445" cy="1669819"/>
          </a:xfrm>
          <a:prstGeom prst="rect">
            <a:avLst/>
          </a:prstGeom>
        </p:spPr>
      </p:pic>
    </p:spTree>
    <p:extLst>
      <p:ext uri="{BB962C8B-B14F-4D97-AF65-F5344CB8AC3E}">
        <p14:creationId xmlns:p14="http://schemas.microsoft.com/office/powerpoint/2010/main" val="253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221942" y="1076774"/>
            <a:ext cx="11812479" cy="512329"/>
          </a:xfrm>
        </p:spPr>
        <p:txBody>
          <a:bodyPr>
            <a:normAutofit/>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63" y="1589103"/>
            <a:ext cx="6266778" cy="5105488"/>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331141" y="1442425"/>
            <a:ext cx="5860858" cy="5845126"/>
          </a:xfrm>
          <a:prstGeom prst="rect">
            <a:avLst/>
          </a:prstGeom>
          <a:noFill/>
        </p:spPr>
        <p:txBody>
          <a:bodyPr wrap="square" rtlCol="1">
            <a:spAutoFit/>
          </a:bodyPr>
          <a:lstStyle/>
          <a:p>
            <a:pPr marL="342900" marR="0" indent="-342900" algn="just" rtl="1">
              <a:lnSpc>
                <a:spcPct val="107000"/>
              </a:lnSpc>
              <a:spcBef>
                <a:spcPts val="0"/>
              </a:spcBef>
              <a:spcAft>
                <a:spcPts val="800"/>
              </a:spcAft>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بنابراین به طور کلی در هر برنامه‌ای که داده‌ای خارج از برنامه وارد می‌شود بایستی از خط 9 (با احتمالا نامی متفاوت از </a:t>
            </a:r>
            <a:r>
              <a:rPr lang="en-US" sz="2400" dirty="0">
                <a:effectLst/>
                <a:latin typeface="Times New Roman" panose="02020603050405020304" pitchFamily="18" charset="0"/>
                <a:ea typeface="Calibri" panose="020F0502020204030204" pitchFamily="34" charset="0"/>
                <a:cs typeface="Arial" panose="020B0604020202020204" pitchFamily="34" charset="0"/>
              </a:rPr>
              <a:t>input</a:t>
            </a:r>
            <a:r>
              <a:rPr lang="fa-IR" sz="2400" dirty="0">
                <a:effectLst/>
                <a:latin typeface="Calibri" panose="020F0502020204030204" pitchFamily="34" charset="0"/>
                <a:ea typeface="Calibri" panose="020F0502020204030204" pitchFamily="34" charset="0"/>
                <a:cs typeface="Times New Roman" panose="02020603050405020304" pitchFamily="18" charset="0"/>
              </a:rPr>
              <a:t>)</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نمود.</a:t>
            </a:r>
          </a:p>
          <a:p>
            <a:pPr marL="342900" marR="0" indent="-342900" algn="just" rtl="1">
              <a:lnSpc>
                <a:spcPct val="107000"/>
              </a:lnSpc>
              <a:spcBef>
                <a:spcPts val="0"/>
              </a:spcBef>
              <a:spcAft>
                <a:spcPts val="800"/>
              </a:spcAft>
              <a:buFont typeface="Arial" panose="020B0604020202020204" pitchFamily="34" charset="0"/>
              <a:buChar char="•"/>
            </a:pPr>
            <a:endParaRPr lang="fa-IR" sz="2400" dirty="0">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07000"/>
              </a:lnSpc>
              <a:spcAft>
                <a:spcPts val="800"/>
              </a:spcAft>
              <a:buFont typeface="Arial" panose="020B0604020202020204" pitchFamily="34" charset="0"/>
              <a:buChar char="•"/>
            </a:pPr>
            <a:r>
              <a:rPr lang="fa-IR" sz="2400" b="1" dirty="0">
                <a:effectLst/>
                <a:latin typeface="Calibri" panose="020F0502020204030204" pitchFamily="34" charset="0"/>
                <a:ea typeface="Calibri" panose="020F0502020204030204" pitchFamily="34" charset="0"/>
                <a:cs typeface="B Nazanin" panose="00000400000000000000" pitchFamily="2" charset="-78"/>
              </a:rPr>
              <a:t>خط 15:</a:t>
            </a:r>
            <a:r>
              <a:rPr lang="fa-IR" sz="2400" dirty="0">
                <a:effectLst/>
                <a:latin typeface="Calibri" panose="020F0502020204030204" pitchFamily="34" charset="0"/>
                <a:ea typeface="Calibri" panose="020F0502020204030204" pitchFamily="34" charset="0"/>
                <a:cs typeface="B Nazanin" panose="00000400000000000000" pitchFamily="2" charset="-78"/>
              </a:rPr>
              <a:t> توصیه می‌شود همواره در برنامه قبل از گرفتن ورودی از کاربر به منظور </a:t>
            </a:r>
            <a:r>
              <a:rPr lang="fa-IR" sz="2400" dirty="0">
                <a:latin typeface="Calibri" panose="020F0502020204030204" pitchFamily="34" charset="0"/>
                <a:ea typeface="Calibri" panose="020F0502020204030204" pitchFamily="34" charset="0"/>
                <a:cs typeface="B Nazanin" panose="00000400000000000000" pitchFamily="2" charset="-78"/>
              </a:rPr>
              <a:t>آگاهی وی از دستور چاپ </a:t>
            </a:r>
            <a:r>
              <a:rPr lang="fa-IR" sz="2400" dirty="0">
                <a:effectLst/>
                <a:latin typeface="Calibri" panose="020F0502020204030204" pitchFamily="34" charset="0"/>
                <a:ea typeface="Calibri" panose="020F0502020204030204" pitchFamily="34" charset="0"/>
                <a:cs typeface="B Nazanin" panose="00000400000000000000" pitchFamily="2" charset="-78"/>
              </a:rPr>
              <a:t>استفاده شود. </a:t>
            </a:r>
          </a:p>
          <a:p>
            <a:pPr marL="342900" indent="-342900" algn="just" rtl="1">
              <a:lnSpc>
                <a:spcPct val="107000"/>
              </a:lnSpc>
              <a:spcAft>
                <a:spcPts val="800"/>
              </a:spcAft>
              <a:buFont typeface="Arial" panose="020B0604020202020204" pitchFamily="34" charset="0"/>
              <a:buChar char="•"/>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07000"/>
              </a:lnSpc>
              <a:spcAft>
                <a:spcPts val="800"/>
              </a:spcAft>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در این‌جا از دستور </a:t>
            </a:r>
            <a:r>
              <a:rPr lang="en-US" sz="2400" dirty="0">
                <a:effectLst/>
                <a:latin typeface="Times New Roman" panose="02020603050405020304" pitchFamily="18" charset="0"/>
                <a:ea typeface="Calibri" panose="020F0502020204030204" pitchFamily="34" charset="0"/>
                <a:cs typeface="Arial" panose="020B0604020202020204" pitchFamily="34" charset="0"/>
              </a:rPr>
              <a:t>print</a:t>
            </a:r>
            <a:r>
              <a:rPr lang="fa-IR" sz="2400" dirty="0">
                <a:effectLst/>
                <a:latin typeface="Calibri" panose="020F0502020204030204" pitchFamily="34" charset="0"/>
                <a:ea typeface="Calibri" panose="020F0502020204030204" pitchFamily="34" charset="0"/>
                <a:cs typeface="B Nazanin" panose="00000400000000000000" pitchFamily="2" charset="-78"/>
              </a:rPr>
              <a:t> به جای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می‌کنیم تا آن چه کاربر تایپ می‌کند در همان خطی که متن چاپ می‌شود وارد شود.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07000"/>
              </a:lnSpc>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just" rtl="1">
              <a:lnSpc>
                <a:spcPct val="107000"/>
              </a:lnSpc>
              <a:spcBef>
                <a:spcPts val="0"/>
              </a:spcBef>
              <a:spcAft>
                <a:spcPts val="800"/>
              </a:spcAft>
              <a:buFont typeface="Arial" panose="020B0604020202020204" pitchFamily="34" charset="0"/>
              <a:buChar char="•"/>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3906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403762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221942" y="1076774"/>
            <a:ext cx="11812479" cy="512329"/>
          </a:xfrm>
        </p:spPr>
        <p:txBody>
          <a:bodyPr>
            <a:normAutofit/>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63" y="1589103"/>
            <a:ext cx="6266778" cy="5105488"/>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488720" y="1589103"/>
            <a:ext cx="5703280" cy="5064335"/>
          </a:xfrm>
          <a:prstGeom prst="rect">
            <a:avLst/>
          </a:prstGeom>
          <a:noFill/>
        </p:spPr>
        <p:txBody>
          <a:bodyPr wrap="square" rtlCol="1">
            <a:spAutoFit/>
          </a:bodyPr>
          <a:lstStyle/>
          <a:p>
            <a:pPr marL="342900" indent="-342900" algn="just" rtl="1">
              <a:lnSpc>
                <a:spcPct val="115000"/>
              </a:lnSpc>
              <a:spcAft>
                <a:spcPts val="1000"/>
              </a:spcAft>
              <a:buFont typeface="Arial" panose="020B0604020202020204" pitchFamily="34" charset="0"/>
              <a:buChar char="•"/>
            </a:pPr>
            <a:r>
              <a:rPr lang="fa-IR" sz="2400" b="1" dirty="0">
                <a:effectLst/>
                <a:latin typeface="Calibri" panose="020F0502020204030204" pitchFamily="34" charset="0"/>
                <a:ea typeface="Calibri" panose="020F0502020204030204" pitchFamily="34" charset="0"/>
                <a:cs typeface="B Nazanin" panose="00000400000000000000" pitchFamily="2" charset="-78"/>
              </a:rPr>
              <a:t>خط 16: </a:t>
            </a:r>
            <a:r>
              <a:rPr lang="fa-IR" sz="2400" dirty="0">
                <a:effectLst/>
                <a:latin typeface="Calibri" panose="020F0502020204030204" pitchFamily="34" charset="0"/>
                <a:ea typeface="Calibri" panose="020F0502020204030204" pitchFamily="34" charset="0"/>
                <a:cs typeface="B Nazanin" panose="00000400000000000000" pitchFamily="2" charset="-78"/>
              </a:rPr>
              <a:t>این خط از متد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nextInt</a:t>
            </a:r>
            <a:r>
              <a:rPr lang="fa-IR" sz="2400" dirty="0">
                <a:effectLst/>
                <a:latin typeface="Calibri" panose="020F0502020204030204" pitchFamily="34" charset="0"/>
                <a:ea typeface="Calibri" panose="020F0502020204030204" pitchFamily="34" charset="0"/>
                <a:cs typeface="B Nazanin" panose="00000400000000000000" pitchFamily="2" charset="-78"/>
              </a:rPr>
              <a:t> کلاس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Scanner</a:t>
            </a:r>
            <a:r>
              <a:rPr lang="fa-IR" sz="2400" dirty="0">
                <a:effectLst/>
                <a:latin typeface="Calibri" panose="020F0502020204030204" pitchFamily="34" charset="0"/>
                <a:ea typeface="Calibri" panose="020F0502020204030204" pitchFamily="34" charset="0"/>
                <a:cs typeface="B Nazanin" panose="00000400000000000000" pitchFamily="2" charset="-78"/>
              </a:rPr>
              <a:t>  استفاده می‌کند تا عدد صحیح تایپ شده توسط کاربر را به دست آورده و در متغیر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number1</a:t>
            </a:r>
            <a:r>
              <a:rPr lang="fa-IR" sz="2400" dirty="0">
                <a:effectLst/>
                <a:latin typeface="Calibri" panose="020F0502020204030204" pitchFamily="34" charset="0"/>
                <a:ea typeface="Calibri" panose="020F0502020204030204" pitchFamily="34" charset="0"/>
                <a:cs typeface="B Nazanin" panose="00000400000000000000" pitchFamily="2" charset="-78"/>
              </a:rPr>
              <a:t>  ذخیره کند. </a:t>
            </a:r>
          </a:p>
          <a:p>
            <a:pPr marL="342900" indent="-342900" algn="just" rtl="1">
              <a:lnSpc>
                <a:spcPct val="115000"/>
              </a:lnSpc>
              <a:spcAft>
                <a:spcPts val="1000"/>
              </a:spcAft>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اگر در این جا کاربر یک عدد نقطه شناور یا کاراکتری غیر از فاصله، </a:t>
            </a:r>
            <a:r>
              <a:rPr lang="en-US" sz="2400" dirty="0">
                <a:effectLst/>
                <a:latin typeface="Times New Roman" panose="02020603050405020304" pitchFamily="18" charset="0"/>
                <a:ea typeface="Calibri" panose="020F0502020204030204" pitchFamily="34" charset="0"/>
                <a:cs typeface="Arial" panose="020B0604020202020204" pitchFamily="34" charset="0"/>
              </a:rPr>
              <a:t>tab</a:t>
            </a:r>
            <a:r>
              <a:rPr lang="fa-IR" sz="2400" dirty="0">
                <a:effectLst/>
                <a:latin typeface="Calibri" panose="020F0502020204030204" pitchFamily="34" charset="0"/>
                <a:ea typeface="Calibri" panose="020F0502020204030204" pitchFamily="34" charset="0"/>
                <a:cs typeface="B Nazanin" panose="00000400000000000000" pitchFamily="2" charset="-78"/>
              </a:rPr>
              <a:t> یا خط جدید وارد کند خطای زمان اجرا باعث خاتمه‌ی برنامه شده و پیام خطایی چاپ می‌شود. از آن جا که در گرفتن ورودی از کاربر از فاصله ها صرف نظر می‌شود، یک کاربر می‌تواند مثلا وارد کند </a:t>
            </a:r>
            <a:r>
              <a:rPr lang="en-US" sz="2400" dirty="0">
                <a:effectLst/>
                <a:latin typeface="Times New Roman" panose="02020603050405020304" pitchFamily="18" charset="0"/>
                <a:ea typeface="Calibri" panose="020F0502020204030204" pitchFamily="34" charset="0"/>
                <a:cs typeface="Arial" panose="020B0604020202020204" pitchFamily="34" charset="0"/>
              </a:rPr>
              <a:t>"           98"</a:t>
            </a:r>
            <a:r>
              <a:rPr lang="fa-IR" sz="2400" dirty="0">
                <a:effectLst/>
                <a:latin typeface="Calibri" panose="020F0502020204030204" pitchFamily="34" charset="0"/>
                <a:ea typeface="Calibri" panose="020F0502020204030204" pitchFamily="34" charset="0"/>
                <a:cs typeface="B Nazanin" panose="00000400000000000000" pitchFamily="2" charset="-78"/>
              </a:rPr>
              <a:t>.</a:t>
            </a:r>
          </a:p>
          <a:p>
            <a:pPr marL="342900" indent="-342900" algn="just" rtl="1">
              <a:lnSpc>
                <a:spcPct val="107000"/>
              </a:lnSpc>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just" rtl="1">
              <a:lnSpc>
                <a:spcPct val="107000"/>
              </a:lnSpc>
              <a:spcBef>
                <a:spcPts val="0"/>
              </a:spcBef>
              <a:spcAft>
                <a:spcPts val="800"/>
              </a:spcAft>
              <a:buFont typeface="Arial" panose="020B0604020202020204" pitchFamily="34" charset="0"/>
              <a:buChar char="•"/>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3906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1016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221942" y="1076774"/>
            <a:ext cx="11812479" cy="512329"/>
          </a:xfrm>
        </p:spPr>
        <p:txBody>
          <a:bodyPr>
            <a:normAutofit/>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63" y="1589103"/>
            <a:ext cx="6266778" cy="5105488"/>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488719" y="1442425"/>
            <a:ext cx="5703280" cy="5577296"/>
          </a:xfrm>
          <a:prstGeom prst="rect">
            <a:avLst/>
          </a:prstGeom>
          <a:noFill/>
        </p:spPr>
        <p:txBody>
          <a:bodyPr wrap="square" rtlCol="1">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nextInt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برای خواندن داده‌ی نوع صحیح مورد استفاده قرار می‌گیرد. برای خواندن داده‌های از انواع دیگر می‌توان بسته به نوع داده از دستورات زیر نیز استفاده نمود: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Input.nextFloat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Input.nextDouble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Input.nextShort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Input.nextLong</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Wingdings" panose="05000000000000000000" pitchFamily="2" charset="2"/>
              <a:buChar char="Ø"/>
            </a:pPr>
            <a:r>
              <a:rPr lang="en-US" sz="2400" dirty="0" err="1">
                <a:effectLst/>
                <a:latin typeface="Times New Roman" panose="02020603050405020304" pitchFamily="18" charset="0"/>
                <a:ea typeface="Calibri" panose="020F0502020204030204" pitchFamily="34" charset="0"/>
                <a:cs typeface="B Nazanin" panose="00000400000000000000" pitchFamily="2" charset="-78"/>
              </a:rPr>
              <a:t>Input.nextBoolean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07000"/>
              </a:lnSpc>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just" rtl="1">
              <a:lnSpc>
                <a:spcPct val="107000"/>
              </a:lnSpc>
              <a:spcBef>
                <a:spcPts val="0"/>
              </a:spcBef>
              <a:spcAft>
                <a:spcPts val="800"/>
              </a:spcAft>
              <a:buFont typeface="Arial" panose="020B0604020202020204" pitchFamily="34" charset="0"/>
              <a:buChar char="•"/>
            </a:pPr>
            <a:endParaRPr lang="fa-IR" sz="24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3906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2706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arn(inVertical)">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barn(inVertical)">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arn(inVertical)">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barn(inVertical)">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barn(inVertical)">
                                      <p:cBhvr>
                                        <p:cTn id="3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D379B-864B-C59F-0F43-929E87E5A63E}"/>
              </a:ext>
            </a:extLst>
          </p:cNvPr>
          <p:cNvSpPr>
            <a:spLocks noGrp="1"/>
          </p:cNvSpPr>
          <p:nvPr>
            <p:ph idx="1"/>
          </p:nvPr>
        </p:nvSpPr>
        <p:spPr>
          <a:xfrm>
            <a:off x="221942" y="1076774"/>
            <a:ext cx="11812479" cy="512329"/>
          </a:xfrm>
        </p:spPr>
        <p:txBody>
          <a:bodyPr>
            <a:normAutofit/>
          </a:bodyPr>
          <a:lstStyle/>
          <a:p>
            <a:pPr algn="r" rtl="1"/>
            <a:r>
              <a:rPr lang="fa-IR" sz="2400" b="1" dirty="0">
                <a:effectLst/>
                <a:latin typeface="Calibri" panose="020F0502020204030204" pitchFamily="34" charset="0"/>
                <a:ea typeface="Calibri" panose="020F0502020204030204" pitchFamily="34" charset="0"/>
                <a:cs typeface="2  Homa" panose="00000400000000000000" pitchFamily="2" charset="-78"/>
              </a:rPr>
              <a:t>مثال: </a:t>
            </a:r>
            <a:r>
              <a:rPr lang="fa-IR" sz="2400" dirty="0">
                <a:effectLst/>
                <a:latin typeface="Calibri" panose="020F0502020204030204" pitchFamily="34" charset="0"/>
                <a:ea typeface="Calibri" panose="020F0502020204030204" pitchFamily="34" charset="0"/>
                <a:cs typeface="2  Homa" panose="00000400000000000000" pitchFamily="2" charset="-78"/>
              </a:rPr>
              <a:t>در برنامه‌ی زیر دو عدد صحیح وارد شده توسط کاربر خوانده شده و مجموع آن‌ها محاسبه و چاپ می‌شود.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6" name="Picture 5">
            <a:extLst>
              <a:ext uri="{FF2B5EF4-FFF2-40B4-BE49-F238E27FC236}">
                <a16:creationId xmlns:a16="http://schemas.microsoft.com/office/drawing/2014/main" id="{096B140A-1268-9523-A956-4ACAE3D226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63" y="1589103"/>
            <a:ext cx="6266778" cy="5105488"/>
          </a:xfrm>
          <a:prstGeom prst="rect">
            <a:avLst/>
          </a:prstGeom>
        </p:spPr>
      </p:pic>
      <p:sp>
        <p:nvSpPr>
          <p:cNvPr id="8" name="TextBox 7">
            <a:extLst>
              <a:ext uri="{FF2B5EF4-FFF2-40B4-BE49-F238E27FC236}">
                <a16:creationId xmlns:a16="http://schemas.microsoft.com/office/drawing/2014/main" id="{5E8ADFDD-82BD-6A0D-F1E3-90AE18ACD84A}"/>
              </a:ext>
            </a:extLst>
          </p:cNvPr>
          <p:cNvSpPr txBox="1"/>
          <p:nvPr/>
        </p:nvSpPr>
        <p:spPr>
          <a:xfrm flipH="1">
            <a:off x="6331141" y="1442425"/>
            <a:ext cx="5860858" cy="2768963"/>
          </a:xfrm>
          <a:prstGeom prst="rect">
            <a:avLst/>
          </a:prstGeom>
          <a:noFill/>
        </p:spPr>
        <p:txBody>
          <a:bodyPr wrap="square" rtlCol="1">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400" dirty="0">
                <a:effectLst/>
                <a:latin typeface="Times New Roman" panose="02020603050405020304" pitchFamily="18" charset="0"/>
                <a:ea typeface="Calibri" panose="020F0502020204030204" pitchFamily="34" charset="0"/>
                <a:cs typeface="B Nazanin" panose="00000400000000000000" pitchFamily="2" charset="-78"/>
              </a:rPr>
              <a:t>با استفاده از </a:t>
            </a:r>
            <a:r>
              <a:rPr lang="en-US" sz="2400" dirty="0">
                <a:effectLst/>
                <a:latin typeface="Times New Roman" panose="02020603050405020304" pitchFamily="18" charset="0"/>
                <a:ea typeface="Calibri" panose="020F0502020204030204" pitchFamily="34" charset="0"/>
                <a:cs typeface="B Nazanin" panose="00000400000000000000" pitchFamily="2" charset="-78"/>
              </a:rPr>
              <a:t>Scanner</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نمی‌توان داده‌ی از نوع </a:t>
            </a:r>
            <a:r>
              <a:rPr lang="en-US" sz="2400" dirty="0">
                <a:effectLst/>
                <a:latin typeface="Times New Roman" panose="02020603050405020304" pitchFamily="18" charset="0"/>
                <a:ea typeface="Calibri" panose="020F0502020204030204" pitchFamily="34" charset="0"/>
                <a:cs typeface="B Nazanin" panose="00000400000000000000" pitchFamily="2" charset="-78"/>
              </a:rPr>
              <a:t>char</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را خواند.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2400" dirty="0">
                <a:effectLst/>
                <a:latin typeface="Times New Roman" panose="02020603050405020304" pitchFamily="18" charset="0"/>
                <a:ea typeface="Calibri" panose="020F0502020204030204" pitchFamily="34" charset="0"/>
                <a:cs typeface="B Nazanin" panose="00000400000000000000" pitchFamily="2" charset="-78"/>
              </a:rPr>
              <a:t>برای هر نوع داده نیازی به ایجاد مجدد خط 9 نیست، بلکه تعداد نامحدود از مقادیر ورودی با انواع متفاوت را می‌توان با استفاده از همین یک مرتبه استفاده از دستورالعمل خواند.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C30737AF-8E07-D901-A6B6-4A615C7A6D89}"/>
              </a:ext>
            </a:extLst>
          </p:cNvPr>
          <p:cNvSpPr txBox="1">
            <a:spLocks/>
          </p:cNvSpPr>
          <p:nvPr/>
        </p:nvSpPr>
        <p:spPr>
          <a:xfrm>
            <a:off x="3338004" y="239066"/>
            <a:ext cx="503289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دریافت داده از خارج برنامه</a:t>
            </a:r>
            <a:endParaRPr lang="en-US" sz="3600"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4942FB9F-A740-507E-7475-D5A0A76B4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756" y="5894933"/>
            <a:ext cx="2705478" cy="724001"/>
          </a:xfrm>
          <a:prstGeom prst="rect">
            <a:avLst/>
          </a:prstGeom>
        </p:spPr>
      </p:pic>
      <p:sp>
        <p:nvSpPr>
          <p:cNvPr id="5" name="TextBox 4">
            <a:extLst>
              <a:ext uri="{FF2B5EF4-FFF2-40B4-BE49-F238E27FC236}">
                <a16:creationId xmlns:a16="http://schemas.microsoft.com/office/drawing/2014/main" id="{A131EEB8-8F28-A33A-6AE1-F4E58C852611}"/>
              </a:ext>
            </a:extLst>
          </p:cNvPr>
          <p:cNvSpPr txBox="1"/>
          <p:nvPr/>
        </p:nvSpPr>
        <p:spPr>
          <a:xfrm>
            <a:off x="7841142" y="4161876"/>
            <a:ext cx="2254928"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 نمونه:</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4A79BBF6-8261-0FA9-1241-CA9F441DC7B6}"/>
              </a:ext>
            </a:extLst>
          </p:cNvPr>
          <p:cNvSpPr/>
          <p:nvPr/>
        </p:nvSpPr>
        <p:spPr>
          <a:xfrm rot="5400000">
            <a:off x="8418191" y="508432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02764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38EAAF0-4389-3224-A0DC-8C2D253FA1DB}"/>
              </a:ext>
            </a:extLst>
          </p:cNvPr>
          <p:cNvSpPr txBox="1">
            <a:spLocks/>
          </p:cNvSpPr>
          <p:nvPr/>
        </p:nvSpPr>
        <p:spPr>
          <a:xfrm>
            <a:off x="3275019" y="-52480"/>
            <a:ext cx="5143790"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انواع متغیر اولیه‌ی صحیح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graphicFrame>
        <p:nvGraphicFramePr>
          <p:cNvPr id="2" name="Table 3">
            <a:extLst>
              <a:ext uri="{FF2B5EF4-FFF2-40B4-BE49-F238E27FC236}">
                <a16:creationId xmlns:a16="http://schemas.microsoft.com/office/drawing/2014/main" id="{7430C123-186D-4406-4A9B-24D4C9C09CC3}"/>
              </a:ext>
            </a:extLst>
          </p:cNvPr>
          <p:cNvGraphicFramePr>
            <a:graphicFrameLocks noGrp="1"/>
          </p:cNvGraphicFramePr>
          <p:nvPr>
            <p:extLst>
              <p:ext uri="{D42A27DB-BD31-4B8C-83A1-F6EECF244321}">
                <p14:modId xmlns:p14="http://schemas.microsoft.com/office/powerpoint/2010/main" val="3671518276"/>
              </p:ext>
            </p:extLst>
          </p:nvPr>
        </p:nvGraphicFramePr>
        <p:xfrm>
          <a:off x="1413029" y="878307"/>
          <a:ext cx="9365942" cy="2651760"/>
        </p:xfrm>
        <a:graphic>
          <a:graphicData uri="http://schemas.openxmlformats.org/drawingml/2006/table">
            <a:tbl>
              <a:tblPr rtl="1" firstRow="1" bandRow="1"/>
              <a:tblGrid>
                <a:gridCol w="7509733">
                  <a:extLst>
                    <a:ext uri="{9D8B030D-6E8A-4147-A177-3AD203B41FA5}">
                      <a16:colId xmlns:a16="http://schemas.microsoft.com/office/drawing/2014/main" val="397143919"/>
                    </a:ext>
                  </a:extLst>
                </a:gridCol>
                <a:gridCol w="893762">
                  <a:extLst>
                    <a:ext uri="{9D8B030D-6E8A-4147-A177-3AD203B41FA5}">
                      <a16:colId xmlns:a16="http://schemas.microsoft.com/office/drawing/2014/main" val="482770494"/>
                    </a:ext>
                  </a:extLst>
                </a:gridCol>
                <a:gridCol w="962447">
                  <a:extLst>
                    <a:ext uri="{9D8B030D-6E8A-4147-A177-3AD203B41FA5}">
                      <a16:colId xmlns:a16="http://schemas.microsoft.com/office/drawing/2014/main" val="4224062009"/>
                    </a:ext>
                  </a:extLst>
                </a:gridCol>
              </a:tblGrid>
              <a:tr h="204595">
                <a:tc>
                  <a:txBody>
                    <a:bodyPr/>
                    <a:lstStyle/>
                    <a:p>
                      <a:pPr algn="ctr" rtl="1"/>
                      <a:r>
                        <a:rPr lang="fa-IR" sz="2400" b="1" dirty="0">
                          <a:cs typeface="B Nazanin" panose="00000400000000000000" pitchFamily="2" charset="-78"/>
                        </a:rPr>
                        <a:t>بازه تغییرات (از کران پایین تا کران بالا)</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a:cs typeface="B Nazanin" panose="00000400000000000000" pitchFamily="2" charset="-78"/>
                        </a:rPr>
                        <a:t>عمق بیتی</a:t>
                      </a:r>
                    </a:p>
                  </a:txBody>
                  <a:tcPr/>
                </a:tc>
                <a:tc>
                  <a:txBody>
                    <a:bodyPr/>
                    <a:lstStyle/>
                    <a:p>
                      <a:pPr algn="ctr" rtl="1"/>
                      <a:r>
                        <a:rPr lang="fa-IR" sz="2400" b="1" dirty="0">
                          <a:cs typeface="B Nazanin" panose="00000400000000000000" pitchFamily="2" charset="-78"/>
                        </a:rPr>
                        <a:t>اسم</a:t>
                      </a:r>
                    </a:p>
                  </a:txBody>
                  <a:tcPr/>
                </a:tc>
                <a:extLst>
                  <a:ext uri="{0D108BD9-81ED-4DB2-BD59-A6C34878D82A}">
                    <a16:rowId xmlns:a16="http://schemas.microsoft.com/office/drawing/2014/main" val="2067937689"/>
                  </a:ext>
                </a:extLst>
              </a:tr>
              <a:tr h="370840">
                <a:tc>
                  <a:txBody>
                    <a:bodyPr/>
                    <a:lstStyle/>
                    <a:p>
                      <a:pPr algn="ctr" rtl="0"/>
                      <a:r>
                        <a:rPr lang="en-US" sz="2400" dirty="0">
                          <a:latin typeface="Baskerville Old Face" panose="02020602080505020303" pitchFamily="18" charset="0"/>
                        </a:rPr>
                        <a:t>[-128 </a:t>
                      </a:r>
                      <a:r>
                        <a:rPr lang="en-US" sz="2400" dirty="0">
                          <a:latin typeface="Baskerville Old Face" panose="02020602080505020303" pitchFamily="18" charset="0"/>
                          <a:sym typeface="Symbol" panose="05050102010706020507" pitchFamily="18" charset="2"/>
                        </a:rPr>
                        <a:t></a:t>
                      </a:r>
                      <a:r>
                        <a:rPr lang="en-US" sz="2400" dirty="0">
                          <a:latin typeface="Baskerville Old Face" panose="02020602080505020303" pitchFamily="18" charset="0"/>
                        </a:rPr>
                        <a:t> 127]</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8</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byte</a:t>
                      </a:r>
                      <a:endParaRPr lang="fa-IR" sz="2400" dirty="0">
                        <a:latin typeface="Baskerville Old Face" panose="02020602080505020303" pitchFamily="18" charset="0"/>
                      </a:endParaRPr>
                    </a:p>
                  </a:txBody>
                  <a:tcPr/>
                </a:tc>
                <a:extLst>
                  <a:ext uri="{0D108BD9-81ED-4DB2-BD59-A6C34878D82A}">
                    <a16:rowId xmlns:a16="http://schemas.microsoft.com/office/drawing/2014/main" val="2388018935"/>
                  </a:ext>
                </a:extLst>
              </a:tr>
              <a:tr h="370840">
                <a:tc>
                  <a:txBody>
                    <a:bodyPr/>
                    <a:lstStyle/>
                    <a:p>
                      <a:pPr algn="ctr" rtl="0"/>
                      <a:r>
                        <a:rPr lang="en-US" sz="2400" dirty="0">
                          <a:latin typeface="Baskerville Old Face" panose="02020602080505020303" pitchFamily="18" charset="0"/>
                        </a:rPr>
                        <a:t>[-32768 </a:t>
                      </a:r>
                      <a:r>
                        <a:rPr lang="en-US" sz="2400" dirty="0">
                          <a:latin typeface="Baskerville Old Face" panose="02020602080505020303" pitchFamily="18" charset="0"/>
                          <a:sym typeface="Symbol" panose="05050102010706020507" pitchFamily="18" charset="2"/>
                        </a:rPr>
                        <a:t> </a:t>
                      </a:r>
                      <a:r>
                        <a:rPr lang="en-US" sz="2400" dirty="0">
                          <a:latin typeface="Baskerville Old Face" panose="02020602080505020303" pitchFamily="18" charset="0"/>
                        </a:rPr>
                        <a:t>32767]</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16</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short</a:t>
                      </a:r>
                      <a:endParaRPr lang="fa-IR" sz="2400" dirty="0">
                        <a:latin typeface="Baskerville Old Face" panose="02020602080505020303" pitchFamily="18" charset="0"/>
                      </a:endParaRPr>
                    </a:p>
                  </a:txBody>
                  <a:tcPr/>
                </a:tc>
                <a:extLst>
                  <a:ext uri="{0D108BD9-81ED-4DB2-BD59-A6C34878D82A}">
                    <a16:rowId xmlns:a16="http://schemas.microsoft.com/office/drawing/2014/main" val="2517123628"/>
                  </a:ext>
                </a:extLst>
              </a:tr>
              <a:tr h="370840">
                <a:tc>
                  <a:txBody>
                    <a:bodyPr/>
                    <a:lstStyle/>
                    <a:p>
                      <a:pPr algn="ctr" rtl="0"/>
                      <a:r>
                        <a:rPr lang="en-US" sz="2400" dirty="0">
                          <a:latin typeface="Baskerville Old Face" panose="02020602080505020303" pitchFamily="18" charset="0"/>
                        </a:rPr>
                        <a:t>[-</a:t>
                      </a:r>
                      <a:r>
                        <a:rPr lang="en-US" sz="2400" dirty="0">
                          <a:effectLst/>
                          <a:latin typeface="Baskerville Old Face" panose="02020602080505020303" pitchFamily="18" charset="0"/>
                          <a:ea typeface="Calibri" panose="020F0502020204030204" pitchFamily="34" charset="0"/>
                          <a:cs typeface="B Nazanin" panose="00000400000000000000" pitchFamily="2" charset="-78"/>
                        </a:rPr>
                        <a:t>2,147,483,648 </a:t>
                      </a:r>
                      <a:r>
                        <a:rPr lang="en-US" sz="2400" dirty="0">
                          <a:effectLst/>
                          <a:latin typeface="Baskerville Old Face" panose="02020602080505020303" pitchFamily="18" charset="0"/>
                          <a:ea typeface="Calibri" panose="020F0502020204030204" pitchFamily="34" charset="0"/>
                          <a:cs typeface="B Nazanin" panose="00000400000000000000" pitchFamily="2" charset="-78"/>
                          <a:sym typeface="Symbol" panose="05050102010706020507" pitchFamily="18" charset="2"/>
                        </a:rPr>
                        <a:t> 2</a:t>
                      </a:r>
                      <a:r>
                        <a:rPr lang="en-US" sz="2400" dirty="0">
                          <a:effectLst/>
                          <a:latin typeface="Baskerville Old Face" panose="02020602080505020303" pitchFamily="18" charset="0"/>
                          <a:ea typeface="Calibri" panose="020F0502020204030204" pitchFamily="34" charset="0"/>
                          <a:cs typeface="B Nazanin" panose="00000400000000000000" pitchFamily="2" charset="-78"/>
                        </a:rPr>
                        <a:t>,147,483,647]</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32</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int</a:t>
                      </a:r>
                      <a:endParaRPr lang="fa-IR" sz="2400" dirty="0">
                        <a:latin typeface="Baskerville Old Face" panose="02020602080505020303" pitchFamily="18" charset="0"/>
                      </a:endParaRPr>
                    </a:p>
                  </a:txBody>
                  <a:tcPr/>
                </a:tc>
                <a:extLst>
                  <a:ext uri="{0D108BD9-81ED-4DB2-BD59-A6C34878D82A}">
                    <a16:rowId xmlns:a16="http://schemas.microsoft.com/office/drawing/2014/main" val="2251746443"/>
                  </a:ext>
                </a:extLst>
              </a:tr>
              <a:tr h="370840">
                <a:tc>
                  <a:txBody>
                    <a:bodyPr/>
                    <a:lstStyle/>
                    <a:p>
                      <a:pPr algn="ctr" rtl="0"/>
                      <a:r>
                        <a:rPr lang="en-US" sz="2400" dirty="0">
                          <a:latin typeface="Baskerville Old Face" panose="02020602080505020303" pitchFamily="18" charset="0"/>
                        </a:rPr>
                        <a:t>[-9,223,372,036,854,775,808 </a:t>
                      </a:r>
                      <a:r>
                        <a:rPr lang="en-US" sz="2400" dirty="0">
                          <a:latin typeface="Baskerville Old Face" panose="02020602080505020303" pitchFamily="18" charset="0"/>
                          <a:sym typeface="Symbol" panose="05050102010706020507" pitchFamily="18" charset="2"/>
                        </a:rPr>
                        <a:t></a:t>
                      </a:r>
                      <a:r>
                        <a:rPr lang="en-US" sz="2400" dirty="0">
                          <a:latin typeface="Baskerville Old Face" panose="02020602080505020303" pitchFamily="18" charset="0"/>
                        </a:rPr>
                        <a:t> 9,223,372,036,854,775,807]</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64</a:t>
                      </a:r>
                      <a:endParaRPr lang="fa-IR" sz="2400" dirty="0">
                        <a:latin typeface="Baskerville Old Face" panose="02020602080505020303" pitchFamily="18" charset="0"/>
                      </a:endParaRPr>
                    </a:p>
                  </a:txBody>
                  <a:tcPr/>
                </a:tc>
                <a:tc>
                  <a:txBody>
                    <a:bodyPr/>
                    <a:lstStyle/>
                    <a:p>
                      <a:pPr algn="ctr" rtl="0"/>
                      <a:r>
                        <a:rPr lang="en-US" sz="2400" dirty="0">
                          <a:latin typeface="Baskerville Old Face" panose="02020602080505020303" pitchFamily="18" charset="0"/>
                        </a:rPr>
                        <a:t>long</a:t>
                      </a:r>
                      <a:endParaRPr lang="fa-IR" sz="2400" dirty="0">
                        <a:latin typeface="Baskerville Old Face" panose="02020602080505020303" pitchFamily="18" charset="0"/>
                      </a:endParaRPr>
                    </a:p>
                  </a:txBody>
                  <a:tcPr/>
                </a:tc>
                <a:extLst>
                  <a:ext uri="{0D108BD9-81ED-4DB2-BD59-A6C34878D82A}">
                    <a16:rowId xmlns:a16="http://schemas.microsoft.com/office/drawing/2014/main" val="268854400"/>
                  </a:ext>
                </a:extLst>
              </a:tr>
            </a:tbl>
          </a:graphicData>
        </a:graphic>
      </p:graphicFrame>
      <p:sp>
        <p:nvSpPr>
          <p:cNvPr id="7" name="TextBox 6">
            <a:extLst>
              <a:ext uri="{FF2B5EF4-FFF2-40B4-BE49-F238E27FC236}">
                <a16:creationId xmlns:a16="http://schemas.microsoft.com/office/drawing/2014/main" id="{E19FEFBE-7D1D-CEA1-F552-0CC470E4482A}"/>
              </a:ext>
            </a:extLst>
          </p:cNvPr>
          <p:cNvSpPr txBox="1"/>
          <p:nvPr/>
        </p:nvSpPr>
        <p:spPr>
          <a:xfrm>
            <a:off x="310718" y="3641287"/>
            <a:ext cx="11301274" cy="2585323"/>
          </a:xfrm>
          <a:prstGeom prst="rect">
            <a:avLst/>
          </a:prstGeom>
          <a:noFill/>
        </p:spPr>
        <p:txBody>
          <a:bodyPr wrap="square">
            <a:spAutoFit/>
          </a:bodyPr>
          <a:lstStyle/>
          <a:p>
            <a:pPr marL="285750" indent="-285750" algn="r" rtl="1">
              <a:buFont typeface="Arial" panose="020B0604020202020204" pitchFamily="34" charset="0"/>
              <a:buChar char="•"/>
            </a:pPr>
            <a:r>
              <a:rPr lang="fa-IR" sz="2400" dirty="0">
                <a:cs typeface="B Nazanin" panose="00000400000000000000" pitchFamily="2" charset="-78"/>
              </a:rPr>
              <a:t>هر چهار نوع متغیرهایی علامت‌دار با مقادیر مثبت و منفی هستند.</a:t>
            </a:r>
          </a:p>
          <a:p>
            <a:pPr marL="285750" indent="-285750" algn="r" rtl="1">
              <a:buFont typeface="Arial" panose="020B0604020202020204" pitchFamily="34" charset="0"/>
              <a:buChar char="•"/>
            </a:pPr>
            <a:endParaRPr lang="fa-IR" dirty="0">
              <a:cs typeface="B Nazanin" panose="00000400000000000000" pitchFamily="2" charset="-78"/>
            </a:endParaRPr>
          </a:p>
          <a:p>
            <a:pPr marL="285750" indent="-285750" algn="r" rtl="1">
              <a:buFont typeface="Arial" panose="020B0604020202020204" pitchFamily="34" charset="0"/>
              <a:buChar char="•"/>
            </a:pPr>
            <a:r>
              <a:rPr lang="fa-IR" sz="2400" cap="none" dirty="0">
                <a:latin typeface="CourierPSPro-Regular"/>
                <a:ea typeface="Calibri" panose="020F0502020204030204" pitchFamily="34" charset="0"/>
                <a:cs typeface="2  Homa" panose="00000400000000000000" pitchFamily="2" charset="-78"/>
              </a:rPr>
              <a:t>مثال:</a:t>
            </a:r>
            <a:endParaRPr lang="fa-IR" sz="2400" dirty="0">
              <a:cs typeface="B Nazanin" panose="00000400000000000000" pitchFamily="2" charset="-78"/>
            </a:endParaRPr>
          </a:p>
          <a:p>
            <a:pPr marL="285750" indent="-285750" algn="r" rtl="1">
              <a:buFont typeface="Arial" panose="020B0604020202020204" pitchFamily="34" charset="0"/>
              <a:buChar char="•"/>
            </a:pPr>
            <a:endParaRPr lang="fa-IR" sz="24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285750" marR="0" indent="-285750" algn="l" rtl="0">
              <a:spcBef>
                <a:spcPts val="0"/>
              </a:spcBef>
              <a:spcAft>
                <a:spcPts val="0"/>
              </a:spcAft>
              <a:buFont typeface="Wingdings" panose="05000000000000000000" pitchFamily="2" charset="2"/>
              <a:buChar char="Ø"/>
            </a:pPr>
            <a:r>
              <a:rPr lang="en-US" sz="2400" dirty="0">
                <a:effectLst/>
                <a:latin typeface="Courier New" panose="02070309020205020404" pitchFamily="49" charset="0"/>
                <a:ea typeface="Calibri" panose="020F0502020204030204" pitchFamily="34" charset="0"/>
                <a:cs typeface="Arial" panose="020B0604020202020204" pitchFamily="34" charset="0"/>
              </a:rPr>
              <a:t>byte b = 89;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l" rtl="0">
              <a:spcBef>
                <a:spcPts val="0"/>
              </a:spcBef>
              <a:spcAft>
                <a:spcPts val="0"/>
              </a:spcAft>
              <a:buFont typeface="Wingdings" panose="05000000000000000000" pitchFamily="2" charset="2"/>
              <a:buChar char="Ø"/>
            </a:pPr>
            <a:r>
              <a:rPr lang="en-US" sz="2400" dirty="0">
                <a:effectLst/>
                <a:latin typeface="Courier New" panose="02070309020205020404" pitchFamily="49" charset="0"/>
                <a:ea typeface="Calibri" panose="020F0502020204030204" pitchFamily="34" charset="0"/>
                <a:cs typeface="Arial" panose="020B0604020202020204" pitchFamily="34" charset="0"/>
              </a:rPr>
              <a:t>short s = -32000;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l" rtl="0">
              <a:spcBef>
                <a:spcPts val="0"/>
              </a:spcBef>
              <a:spcAft>
                <a:spcPts val="0"/>
              </a:spcAft>
              <a:buFont typeface="Wingdings" panose="05000000000000000000" pitchFamily="2" charset="2"/>
              <a:buChar char="Ø"/>
            </a:pPr>
            <a:r>
              <a:rPr lang="en-US" sz="2400" dirty="0">
                <a:effectLst/>
                <a:latin typeface="Courier New" panose="02070309020205020404" pitchFamily="49" charset="0"/>
                <a:ea typeface="Calibri" panose="020F0502020204030204" pitchFamily="34" charset="0"/>
                <a:cs typeface="Arial" panose="020B0604020202020204" pitchFamily="34" charset="0"/>
              </a:rPr>
              <a:t>int z = 234;</a:t>
            </a:r>
          </a:p>
        </p:txBody>
      </p:sp>
    </p:spTree>
    <p:extLst>
      <p:ext uri="{BB962C8B-B14F-4D97-AF65-F5344CB8AC3E}">
        <p14:creationId xmlns:p14="http://schemas.microsoft.com/office/powerpoint/2010/main" val="384473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38EAAF0-4389-3224-A0DC-8C2D253FA1DB}"/>
              </a:ext>
            </a:extLst>
          </p:cNvPr>
          <p:cNvSpPr txBox="1">
            <a:spLocks/>
          </p:cNvSpPr>
          <p:nvPr/>
        </p:nvSpPr>
        <p:spPr>
          <a:xfrm>
            <a:off x="3275019" y="-52480"/>
            <a:ext cx="5143790"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نحوه اعلان متغیر نوع </a:t>
            </a:r>
            <a:r>
              <a:rPr lang="en-US" sz="3600" dirty="0">
                <a:solidFill>
                  <a:srgbClr val="C00000"/>
                </a:solidFill>
                <a:latin typeface="Baskerville Old Face" panose="02020602080505020303" pitchFamily="18" charset="0"/>
                <a:cs typeface="2  Titr" panose="00000700000000000000" pitchFamily="2" charset="-78"/>
              </a:rPr>
              <a:t>long</a:t>
            </a:r>
            <a:r>
              <a:rPr lang="fa-IR" sz="3600" dirty="0">
                <a:solidFill>
                  <a:srgbClr val="C00000"/>
                </a:solidFill>
                <a:cs typeface="2  Titr" panose="00000700000000000000" pitchFamily="2" charset="-78"/>
              </a:rPr>
              <a:t>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
        <p:nvSpPr>
          <p:cNvPr id="7" name="TextBox 6">
            <a:extLst>
              <a:ext uri="{FF2B5EF4-FFF2-40B4-BE49-F238E27FC236}">
                <a16:creationId xmlns:a16="http://schemas.microsoft.com/office/drawing/2014/main" id="{E19FEFBE-7D1D-CEA1-F552-0CC470E4482A}"/>
              </a:ext>
            </a:extLst>
          </p:cNvPr>
          <p:cNvSpPr txBox="1"/>
          <p:nvPr/>
        </p:nvSpPr>
        <p:spPr>
          <a:xfrm>
            <a:off x="445363" y="1173294"/>
            <a:ext cx="11301274" cy="2308324"/>
          </a:xfrm>
          <a:prstGeom prst="rect">
            <a:avLst/>
          </a:prstGeom>
          <a:noFill/>
        </p:spPr>
        <p:txBody>
          <a:bodyPr wrap="square">
            <a:spAutoFit/>
          </a:bodyPr>
          <a:lstStyle/>
          <a:p>
            <a:pPr marL="285750" indent="-285750" algn="r" rtl="1">
              <a:spcBef>
                <a:spcPts val="0"/>
              </a:spcBef>
              <a:buFont typeface="Arial" panose="020B0604020202020204" pitchFamily="34" charset="0"/>
              <a:buChar char="•"/>
            </a:pPr>
            <a:r>
              <a:rPr lang="ar-SA"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با برخی نوع</a:t>
            </a:r>
            <a:r>
              <a:rPr lang="fa-IR"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a:t>
            </a:r>
            <a:r>
              <a:rPr lang="ar-SA"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های عددی، شما باید به طور خاص منظور خود را به کامپایلر بگویید، وگرنه ممکن است بین انواع اعدادی مشابه اشتباه </a:t>
            </a:r>
            <a:r>
              <a:rPr lang="fa-IR"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پیش آید</a:t>
            </a:r>
            <a:r>
              <a:rPr lang="ar-SA"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 </a:t>
            </a:r>
            <a:r>
              <a:rPr lang="fa-IR" sz="24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مثلا </a:t>
            </a:r>
            <a:r>
              <a:rPr lang="fa-IR"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برای نوع </a:t>
            </a:r>
            <a:r>
              <a:rPr lang="en-US"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rPr>
              <a:t>long</a:t>
            </a:r>
            <a:r>
              <a:rPr lang="fa-IR"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 باید در انتهای عدد </a:t>
            </a:r>
            <a:r>
              <a:rPr lang="en-US" sz="2400" dirty="0">
                <a:solidFill>
                  <a:schemeClr val="tx1">
                    <a:lumMod val="95000"/>
                    <a:lumOff val="5000"/>
                  </a:schemeClr>
                </a:solidFill>
                <a:effectLst/>
                <a:latin typeface="Skippy Sharpie" panose="00000400000000000000" pitchFamily="2" charset="0"/>
                <a:ea typeface="Calibri" panose="020F0502020204030204" pitchFamily="34" charset="0"/>
                <a:cs typeface="B Nazanin" panose="00000400000000000000" pitchFamily="2" charset="-78"/>
              </a:rPr>
              <a:t> </a:t>
            </a:r>
            <a:r>
              <a:rPr lang="en-US"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rPr>
              <a:t>'L'</a:t>
            </a:r>
            <a:r>
              <a:rPr lang="en-US"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sym typeface="Symbol" panose="05050102010706020507" pitchFamily="18" charset="2"/>
              </a:rPr>
              <a:t></a:t>
            </a:r>
            <a:r>
              <a:rPr lang="fa-IR"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rPr>
              <a:t>یا </a:t>
            </a:r>
            <a:r>
              <a:rPr lang="en-US"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rPr>
              <a:t>'l' </a:t>
            </a:r>
            <a:r>
              <a:rPr lang="fa-IR" sz="2400" dirty="0">
                <a:solidFill>
                  <a:schemeClr val="tx1">
                    <a:lumMod val="95000"/>
                    <a:lumOff val="5000"/>
                  </a:schemeClr>
                </a:solidFill>
                <a:effectLst/>
                <a:latin typeface="Baskerville Old Face" panose="02020602080505020303" pitchFamily="18" charset="0"/>
                <a:ea typeface="Calibri" panose="020F0502020204030204" pitchFamily="34" charset="0"/>
                <a:cs typeface="B Nazanin" panose="00000400000000000000" pitchFamily="2" charset="-78"/>
              </a:rPr>
              <a:t> </a:t>
            </a:r>
            <a:r>
              <a:rPr lang="fa-IR" sz="2400" dirty="0">
                <a:solidFill>
                  <a:schemeClr val="tx1">
                    <a:lumMod val="95000"/>
                    <a:lumOff val="5000"/>
                  </a:schemeClr>
                </a:solidFill>
                <a:effectLst/>
                <a:latin typeface="Skippy Sharpie" panose="00000400000000000000" pitchFamily="2" charset="0"/>
                <a:ea typeface="Calibri" panose="020F0502020204030204" pitchFamily="34" charset="0"/>
                <a:cs typeface="B Nazanin" panose="00000400000000000000" pitchFamily="2" charset="-78"/>
              </a:rPr>
              <a:t>قرار داد.</a:t>
            </a:r>
            <a:r>
              <a:rPr lang="fa-IR"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 </a:t>
            </a:r>
          </a:p>
          <a:p>
            <a:pPr marL="285750" indent="-285750" algn="r" rtl="1">
              <a:spcBef>
                <a:spcPts val="0"/>
              </a:spcBef>
              <a:buFont typeface="Arial" panose="020B0604020202020204" pitchFamily="34" charset="0"/>
              <a:buChar char="•"/>
            </a:pPr>
            <a:endParaRPr lang="fa-IR" sz="24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285750" indent="-285750" algn="r" rtl="1">
              <a:buFont typeface="Arial" panose="020B0604020202020204" pitchFamily="34" charset="0"/>
              <a:buChar char="•"/>
            </a:pPr>
            <a:r>
              <a:rPr lang="fa-IR" sz="2400" dirty="0">
                <a:latin typeface="CourierPSPro-Regular"/>
                <a:ea typeface="Calibri" panose="020F0502020204030204" pitchFamily="34" charset="0"/>
                <a:cs typeface="2  Homa" panose="00000400000000000000" pitchFamily="2" charset="-78"/>
              </a:rPr>
              <a:t>مثال:</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spcBef>
                <a:spcPts val="0"/>
              </a:spcBef>
              <a:spcAft>
                <a:spcPts val="0"/>
              </a:spcAft>
              <a:buFont typeface="Wingdings" panose="05000000000000000000" pitchFamily="2" charset="2"/>
              <a:buChar char="Ø"/>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l" rtl="0">
              <a:spcBef>
                <a:spcPts val="0"/>
              </a:spcBef>
              <a:spcAft>
                <a:spcPts val="0"/>
              </a:spcAft>
              <a:buFont typeface="Wingdings" panose="05000000000000000000" pitchFamily="2" charset="2"/>
              <a:buChar char="Ø"/>
            </a:pPr>
            <a:r>
              <a:rPr lang="en-US" sz="2400" dirty="0">
                <a:effectLst/>
                <a:latin typeface="Courier New" panose="02070309020205020404" pitchFamily="49" charset="0"/>
                <a:ea typeface="Calibri" panose="020F0502020204030204" pitchFamily="34" charset="0"/>
                <a:cs typeface="Arial" panose="020B0604020202020204" pitchFamily="34" charset="0"/>
              </a:rPr>
              <a:t>long big = 3456789L;</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900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BAF015-BDB2-DE3D-B984-4474FA4266F5}"/>
              </a:ext>
            </a:extLst>
          </p:cNvPr>
          <p:cNvSpPr>
            <a:spLocks noGrp="1"/>
          </p:cNvSpPr>
          <p:nvPr>
            <p:ph type="subTitle" idx="1"/>
          </p:nvPr>
        </p:nvSpPr>
        <p:spPr>
          <a:xfrm>
            <a:off x="192348" y="1256191"/>
            <a:ext cx="11807301" cy="5761607"/>
          </a:xfrm>
        </p:spPr>
        <p:txBody>
          <a:bodyPr>
            <a:normAutofit/>
          </a:bodyPr>
          <a:lstStyle/>
          <a:p>
            <a:pPr marL="285750" indent="-285750" algn="r" rtl="1">
              <a:buFont typeface="Arial" panose="020B0604020202020204" pitchFamily="34" charset="0"/>
              <a:buChar char="•"/>
            </a:pPr>
            <a:r>
              <a:rPr lang="fa-IR" dirty="0">
                <a:cs typeface="B Nazanin" panose="00000400000000000000" pitchFamily="2" charset="-78"/>
              </a:rPr>
              <a:t>اعداد نقطه شناور برای ارزیابی عباراتی استفاده می‌شوند که نیاز به دقت کسری داشته باشند. </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sz="1800" dirty="0">
              <a:cs typeface="B Nazanin" panose="00000400000000000000" pitchFamily="2" charset="-78"/>
            </a:endParaRPr>
          </a:p>
        </p:txBody>
      </p:sp>
      <p:graphicFrame>
        <p:nvGraphicFramePr>
          <p:cNvPr id="2" name="Table 3">
            <a:extLst>
              <a:ext uri="{FF2B5EF4-FFF2-40B4-BE49-F238E27FC236}">
                <a16:creationId xmlns:a16="http://schemas.microsoft.com/office/drawing/2014/main" id="{7430C123-186D-4406-4A9B-24D4C9C09CC3}"/>
              </a:ext>
            </a:extLst>
          </p:cNvPr>
          <p:cNvGraphicFramePr>
            <a:graphicFrameLocks noGrp="1"/>
          </p:cNvGraphicFramePr>
          <p:nvPr>
            <p:extLst>
              <p:ext uri="{D42A27DB-BD31-4B8C-83A1-F6EECF244321}">
                <p14:modId xmlns:p14="http://schemas.microsoft.com/office/powerpoint/2010/main" val="1317016557"/>
              </p:ext>
            </p:extLst>
          </p:nvPr>
        </p:nvGraphicFramePr>
        <p:xfrm>
          <a:off x="2716196" y="1951842"/>
          <a:ext cx="6759606" cy="1737360"/>
        </p:xfrm>
        <a:graphic>
          <a:graphicData uri="http://schemas.openxmlformats.org/drawingml/2006/table">
            <a:tbl>
              <a:tblPr rtl="1" firstRow="1" bandRow="1"/>
              <a:tblGrid>
                <a:gridCol w="3305821">
                  <a:extLst>
                    <a:ext uri="{9D8B030D-6E8A-4147-A177-3AD203B41FA5}">
                      <a16:colId xmlns:a16="http://schemas.microsoft.com/office/drawing/2014/main" val="397143919"/>
                    </a:ext>
                  </a:extLst>
                </a:gridCol>
                <a:gridCol w="1200583">
                  <a:extLst>
                    <a:ext uri="{9D8B030D-6E8A-4147-A177-3AD203B41FA5}">
                      <a16:colId xmlns:a16="http://schemas.microsoft.com/office/drawing/2014/main" val="1665796755"/>
                    </a:ext>
                  </a:extLst>
                </a:gridCol>
                <a:gridCol w="2253202">
                  <a:extLst>
                    <a:ext uri="{9D8B030D-6E8A-4147-A177-3AD203B41FA5}">
                      <a16:colId xmlns:a16="http://schemas.microsoft.com/office/drawing/2014/main" val="4224062009"/>
                    </a:ext>
                  </a:extLst>
                </a:gridCol>
              </a:tblGrid>
              <a:tr h="0">
                <a:tc>
                  <a:txBody>
                    <a:bodyPr/>
                    <a:lstStyle/>
                    <a:p>
                      <a:pPr algn="ctr" rtl="1"/>
                      <a:r>
                        <a:rPr lang="fa-IR" sz="2400" b="1" dirty="0">
                          <a:cs typeface="B Nazanin" panose="00000400000000000000" pitchFamily="2" charset="-78"/>
                        </a:rPr>
                        <a:t>بازه تقریبی تغییرات</a:t>
                      </a: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a:cs typeface="B Nazanin" panose="00000400000000000000" pitchFamily="2" charset="-78"/>
                        </a:rPr>
                        <a:t>عمق بیتی</a:t>
                      </a:r>
                    </a:p>
                  </a:txBody>
                  <a:tcPr/>
                </a:tc>
                <a:tc>
                  <a:txBody>
                    <a:bodyPr/>
                    <a:lstStyle/>
                    <a:p>
                      <a:pPr algn="ctr" rtl="1"/>
                      <a:r>
                        <a:rPr lang="fa-IR" sz="2400" b="1" dirty="0">
                          <a:cs typeface="B Nazanin" panose="00000400000000000000" pitchFamily="2" charset="-78"/>
                        </a:rPr>
                        <a:t>اسم</a:t>
                      </a:r>
                    </a:p>
                  </a:txBody>
                  <a:tcPr/>
                </a:tc>
                <a:extLst>
                  <a:ext uri="{0D108BD9-81ED-4DB2-BD59-A6C34878D82A}">
                    <a16:rowId xmlns:a16="http://schemas.microsoft.com/office/drawing/2014/main" val="2067937689"/>
                  </a:ext>
                </a:extLst>
              </a:tr>
              <a:tr h="370840">
                <a:tc>
                  <a:txBody>
                    <a:bodyPr/>
                    <a:lstStyle/>
                    <a:p>
                      <a:pPr algn="ctr" rtl="1"/>
                      <a:r>
                        <a:rPr lang="en-US" sz="2400" dirty="0">
                          <a:latin typeface="Baskerville Old Face" panose="02020602080505020303" pitchFamily="18" charset="0"/>
                        </a:rPr>
                        <a:t>[1.4e-045-3 </a:t>
                      </a:r>
                      <a:r>
                        <a:rPr lang="en-US" sz="2400" dirty="0">
                          <a:latin typeface="Baskerville Old Face" panose="02020602080505020303" pitchFamily="18" charset="0"/>
                          <a:sym typeface="Symbol" panose="05050102010706020507" pitchFamily="18" charset="2"/>
                        </a:rPr>
                        <a:t> </a:t>
                      </a:r>
                      <a:r>
                        <a:rPr lang="en-US" sz="2400" dirty="0">
                          <a:latin typeface="Baskerville Old Face" panose="02020602080505020303" pitchFamily="18" charset="0"/>
                        </a:rPr>
                        <a:t>4e+038]</a:t>
                      </a:r>
                      <a:endParaRPr lang="fa-IR" sz="2400" dirty="0">
                        <a:latin typeface="Baskerville Old Face" panose="02020602080505020303" pitchFamily="18" charset="0"/>
                      </a:endParaRPr>
                    </a:p>
                  </a:txBody>
                  <a:tcPr/>
                </a:tc>
                <a:tc>
                  <a:txBody>
                    <a:bodyPr/>
                    <a:lstStyle/>
                    <a:p>
                      <a:pPr algn="ctr" rtl="1"/>
                      <a:r>
                        <a:rPr lang="en-US" sz="2400" dirty="0">
                          <a:latin typeface="Baskerville Old Face" panose="02020602080505020303" pitchFamily="18" charset="0"/>
                        </a:rPr>
                        <a:t>32</a:t>
                      </a:r>
                      <a:endParaRPr lang="fa-IR" sz="2400" dirty="0">
                        <a:latin typeface="Baskerville Old Face" panose="02020602080505020303" pitchFamily="18" charset="0"/>
                      </a:endParaRPr>
                    </a:p>
                  </a:txBody>
                  <a:tcPr/>
                </a:tc>
                <a:tc>
                  <a:txBody>
                    <a:bodyPr/>
                    <a:lstStyle/>
                    <a:p>
                      <a:pPr algn="ctr" rtl="1"/>
                      <a:r>
                        <a:rPr lang="en-US" sz="2400" dirty="0">
                          <a:latin typeface="Baskerville Old Face" panose="02020602080505020303" pitchFamily="18" charset="0"/>
                        </a:rPr>
                        <a:t>float</a:t>
                      </a:r>
                      <a:endParaRPr lang="fa-IR" sz="2400" dirty="0">
                        <a:latin typeface="Baskerville Old Face" panose="02020602080505020303" pitchFamily="18" charset="0"/>
                      </a:endParaRPr>
                    </a:p>
                  </a:txBody>
                  <a:tcPr/>
                </a:tc>
                <a:extLst>
                  <a:ext uri="{0D108BD9-81ED-4DB2-BD59-A6C34878D82A}">
                    <a16:rowId xmlns:a16="http://schemas.microsoft.com/office/drawing/2014/main" val="2388018935"/>
                  </a:ext>
                </a:extLst>
              </a:tr>
              <a:tr h="370840">
                <a:tc>
                  <a:txBody>
                    <a:bodyPr/>
                    <a:lstStyle/>
                    <a:p>
                      <a:pPr algn="ctr" rtl="1"/>
                      <a:r>
                        <a:rPr lang="en-US" sz="2400" dirty="0">
                          <a:latin typeface="Baskerville Old Face" panose="02020602080505020303" pitchFamily="18" charset="0"/>
                        </a:rPr>
                        <a:t>[4.9e-324-1</a:t>
                      </a:r>
                      <a:r>
                        <a:rPr lang="en-US" sz="2400" dirty="0">
                          <a:latin typeface="Baskerville Old Face" panose="02020602080505020303" pitchFamily="18" charset="0"/>
                          <a:sym typeface="Symbol" panose="05050102010706020507" pitchFamily="18" charset="2"/>
                        </a:rPr>
                        <a:t> </a:t>
                      </a:r>
                      <a:r>
                        <a:rPr lang="en-US" sz="2400" dirty="0">
                          <a:latin typeface="Baskerville Old Face" panose="02020602080505020303" pitchFamily="18" charset="0"/>
                        </a:rPr>
                        <a:t>8e+308]</a:t>
                      </a:r>
                      <a:endParaRPr lang="fa-IR" sz="2400" dirty="0">
                        <a:latin typeface="Baskerville Old Face" panose="02020602080505020303" pitchFamily="18" charset="0"/>
                      </a:endParaRPr>
                    </a:p>
                  </a:txBody>
                  <a:tcPr/>
                </a:tc>
                <a:tc>
                  <a:txBody>
                    <a:bodyPr/>
                    <a:lstStyle/>
                    <a:p>
                      <a:pPr algn="ctr" rtl="1"/>
                      <a:r>
                        <a:rPr lang="en-US" sz="2400" dirty="0">
                          <a:latin typeface="Baskerville Old Face" panose="02020602080505020303" pitchFamily="18" charset="0"/>
                        </a:rPr>
                        <a:t>64</a:t>
                      </a:r>
                      <a:endParaRPr lang="fa-IR" sz="2400" dirty="0">
                        <a:latin typeface="Baskerville Old Face" panose="02020602080505020303" pitchFamily="18" charset="0"/>
                      </a:endParaRPr>
                    </a:p>
                  </a:txBody>
                  <a:tcPr/>
                </a:tc>
                <a:tc>
                  <a:txBody>
                    <a:bodyPr/>
                    <a:lstStyle/>
                    <a:p>
                      <a:pPr algn="ctr" rtl="1"/>
                      <a:r>
                        <a:rPr lang="en-US" sz="2400" dirty="0">
                          <a:latin typeface="Baskerville Old Face" panose="02020602080505020303" pitchFamily="18" charset="0"/>
                        </a:rPr>
                        <a:t>double</a:t>
                      </a:r>
                      <a:endParaRPr lang="fa-IR" sz="2400" dirty="0">
                        <a:latin typeface="Baskerville Old Face" panose="02020602080505020303" pitchFamily="18" charset="0"/>
                      </a:endParaRPr>
                    </a:p>
                  </a:txBody>
                  <a:tcPr/>
                </a:tc>
                <a:extLst>
                  <a:ext uri="{0D108BD9-81ED-4DB2-BD59-A6C34878D82A}">
                    <a16:rowId xmlns:a16="http://schemas.microsoft.com/office/drawing/2014/main" val="2517123628"/>
                  </a:ext>
                </a:extLst>
              </a:tr>
            </a:tbl>
          </a:graphicData>
        </a:graphic>
      </p:graphicFrame>
      <p:sp>
        <p:nvSpPr>
          <p:cNvPr id="5" name="TextBox 4">
            <a:extLst>
              <a:ext uri="{FF2B5EF4-FFF2-40B4-BE49-F238E27FC236}">
                <a16:creationId xmlns:a16="http://schemas.microsoft.com/office/drawing/2014/main" id="{864738E0-F6D2-FFE1-6AC0-CF9861288EE9}"/>
              </a:ext>
            </a:extLst>
          </p:cNvPr>
          <p:cNvSpPr txBox="1"/>
          <p:nvPr/>
        </p:nvSpPr>
        <p:spPr>
          <a:xfrm>
            <a:off x="228633" y="3668397"/>
            <a:ext cx="11593250" cy="2062616"/>
          </a:xfrm>
          <a:prstGeom prst="rect">
            <a:avLst/>
          </a:prstGeom>
          <a:noFill/>
        </p:spPr>
        <p:txBody>
          <a:bodyPr wrap="square">
            <a:spAutoFit/>
          </a:bodyPr>
          <a:lstStyle/>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07000"/>
              </a:lnSpc>
              <a:spcBef>
                <a:spcPts val="0"/>
              </a:spcBef>
              <a:spcAft>
                <a:spcPts val="800"/>
              </a:spcAft>
              <a:buFont typeface="Arial" panose="020B0604020202020204" pitchFamily="34" charset="0"/>
              <a:buChar char="•"/>
            </a:pPr>
            <a:r>
              <a:rPr lang="fa-IR" sz="2400" b="1" dirty="0">
                <a:effectLst/>
                <a:latin typeface="Times New Roman" panose="02020603050405020304" pitchFamily="18" charset="0"/>
                <a:ea typeface="Calibri" panose="020F0502020204030204" pitchFamily="34" charset="0"/>
                <a:cs typeface="B Nazanin" panose="00000400000000000000" pitchFamily="2" charset="-78"/>
              </a:rPr>
              <a:t>داده نقطه شناور </a:t>
            </a:r>
            <a:r>
              <a:rPr lang="en-US" sz="2400" b="1" dirty="0">
                <a:effectLst/>
                <a:latin typeface="Times New Roman" panose="02020603050405020304" pitchFamily="18" charset="0"/>
                <a:ea typeface="Calibri" panose="020F0502020204030204" pitchFamily="34" charset="0"/>
                <a:cs typeface="B Nazanin" panose="00000400000000000000" pitchFamily="2" charset="-78"/>
              </a:rPr>
              <a:t>float</a:t>
            </a:r>
            <a:r>
              <a:rPr lang="fa-IR" sz="2400" b="1" dirty="0">
                <a:effectLst/>
                <a:latin typeface="Times New Roman" panose="02020603050405020304" pitchFamily="18" charset="0"/>
                <a:ea typeface="Calibri" panose="020F0502020204030204" pitchFamily="34" charset="0"/>
                <a:cs typeface="B Nazanin" panose="00000400000000000000" pitchFamily="2" charset="-78"/>
              </a:rPr>
              <a:t>:</a:t>
            </a:r>
            <a:r>
              <a:rPr lang="fa-IR" sz="2400" dirty="0">
                <a:latin typeface="Times New Roman" panose="02020603050405020304" pitchFamily="18" charset="0"/>
                <a:ea typeface="Calibri" panose="020F0502020204030204" pitchFamily="34" charset="0"/>
                <a:cs typeface="B Nazanin" panose="00000400000000000000" pitchFamily="2" charset="-78"/>
              </a:rPr>
              <a:t> </a:t>
            </a:r>
            <a:r>
              <a:rPr lang="fa-IR" sz="2400" dirty="0">
                <a:effectLst/>
                <a:latin typeface="Times New Roman" panose="02020603050405020304" pitchFamily="18" charset="0"/>
                <a:ea typeface="Calibri" panose="020F0502020204030204" pitchFamily="34" charset="0"/>
                <a:cs typeface="B Nazanin" panose="00000400000000000000" pitchFamily="2" charset="-78"/>
              </a:rPr>
              <a:t>متغیرهای نوع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float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وقتی استفاده می‌شوند که شما به یک بخش کسری نیاز داشته باشید اما درجه دقت بالا مورد نیاز نباشد. به عنوان مثال هنگام نمایش مبلغ پولی بر حسب دلار و سنت می توان از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float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استفاده کرد.</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5EAB89-8F8F-42EE-D563-31E05944BD49}"/>
              </a:ext>
            </a:extLst>
          </p:cNvPr>
          <p:cNvSpPr txBox="1"/>
          <p:nvPr/>
        </p:nvSpPr>
        <p:spPr>
          <a:xfrm>
            <a:off x="370112" y="5699143"/>
            <a:ext cx="11451771" cy="978858"/>
          </a:xfrm>
          <a:prstGeom prst="rect">
            <a:avLst/>
          </a:prstGeom>
          <a:noFill/>
        </p:spPr>
        <p:txBody>
          <a:bodyPr wrap="square">
            <a:spAutoFit/>
          </a:bodyPr>
          <a:lstStyle/>
          <a:p>
            <a:pPr marL="285750" marR="0" indent="-285750" algn="just" rtl="1">
              <a:lnSpc>
                <a:spcPct val="107000"/>
              </a:lnSpc>
              <a:spcBef>
                <a:spcPts val="0"/>
              </a:spcBef>
              <a:spcAft>
                <a:spcPts val="800"/>
              </a:spcAft>
              <a:buFont typeface="Arial" panose="020B0604020202020204" pitchFamily="34" charset="0"/>
              <a:buChar char="•"/>
            </a:pPr>
            <a:r>
              <a:rPr lang="fa-IR" sz="2400" dirty="0">
                <a:effectLst/>
                <a:latin typeface="Times New Roman" panose="02020603050405020304" pitchFamily="18" charset="0"/>
                <a:ea typeface="Calibri" panose="020F0502020204030204" pitchFamily="34" charset="0"/>
                <a:cs typeface="B Nazanin" panose="00000400000000000000" pitchFamily="2" charset="-78"/>
              </a:rPr>
              <a:t>در </a:t>
            </a:r>
            <a:r>
              <a:rPr lang="en-US" sz="24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برای مقداردهی اولیه‌ی نوع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float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بایستی لزوما در انتهای مقدار حرف </a:t>
            </a:r>
            <a:r>
              <a:rPr lang="en-US" sz="2400" dirty="0">
                <a:effectLst/>
                <a:latin typeface="Times New Roman" panose="02020603050405020304" pitchFamily="18" charset="0"/>
                <a:ea typeface="Calibri" panose="020F0502020204030204" pitchFamily="34" charset="0"/>
                <a:cs typeface="B Nazanin" panose="00000400000000000000" pitchFamily="2" charset="-78"/>
              </a:rPr>
              <a:t>f</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را قرار داد، مانند: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ourier New" panose="02070309020205020404" pitchFamily="49" charset="0"/>
                <a:ea typeface="Calibri" panose="020F0502020204030204" pitchFamily="34" charset="0"/>
                <a:cs typeface="Arial" panose="020B0604020202020204" pitchFamily="34" charset="0"/>
              </a:rPr>
              <a:t>float f = 32.5f;</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6D51F648-3045-B64F-A0AA-ECABD07FE1DF}"/>
              </a:ext>
            </a:extLst>
          </p:cNvPr>
          <p:cNvSpPr txBox="1">
            <a:spLocks/>
          </p:cNvSpPr>
          <p:nvPr/>
        </p:nvSpPr>
        <p:spPr>
          <a:xfrm>
            <a:off x="2842333" y="376014"/>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انواع متغیر اولیه‌ی نقطه شناور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Tree>
    <p:extLst>
      <p:ext uri="{BB962C8B-B14F-4D97-AF65-F5344CB8AC3E}">
        <p14:creationId xmlns:p14="http://schemas.microsoft.com/office/powerpoint/2010/main" val="402193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315D88-0889-32A3-35A8-32E2D691981C}"/>
              </a:ext>
            </a:extLst>
          </p:cNvPr>
          <p:cNvSpPr>
            <a:spLocks noGrp="1"/>
          </p:cNvSpPr>
          <p:nvPr>
            <p:ph idx="1"/>
          </p:nvPr>
        </p:nvSpPr>
        <p:spPr>
          <a:xfrm>
            <a:off x="150920" y="967667"/>
            <a:ext cx="11727401" cy="3453412"/>
          </a:xfrm>
        </p:spPr>
        <p:txBody>
          <a:bodyPr>
            <a:noAutofit/>
          </a:bodyPr>
          <a:lstStyle/>
          <a:p>
            <a:pPr algn="r" rtl="1"/>
            <a:r>
              <a:rPr lang="fa-IR" sz="2400" b="1" dirty="0">
                <a:latin typeface="Times New Roman" panose="02020603050405020304" pitchFamily="18" charset="0"/>
                <a:ea typeface="Calibri" panose="020F0502020204030204" pitchFamily="34" charset="0"/>
                <a:cs typeface="B Nazanin" panose="00000400000000000000" pitchFamily="2" charset="-78"/>
              </a:rPr>
              <a:t>داده نقطه شناور</a:t>
            </a:r>
            <a:r>
              <a:rPr lang="en-US" sz="2400" b="1" dirty="0">
                <a:latin typeface="Times New Roman" panose="02020603050405020304" pitchFamily="18" charset="0"/>
                <a:ea typeface="Calibri" panose="020F0502020204030204" pitchFamily="34" charset="0"/>
                <a:cs typeface="B Nazanin" panose="00000400000000000000" pitchFamily="2" charset="-78"/>
              </a:rPr>
              <a:t>(double)</a:t>
            </a:r>
            <a:r>
              <a:rPr lang="fa-IR" sz="2400" b="1" dirty="0">
                <a:latin typeface="Times New Roman" panose="02020603050405020304" pitchFamily="18" charset="0"/>
                <a:ea typeface="Calibri" panose="020F0502020204030204" pitchFamily="34" charset="0"/>
                <a:cs typeface="B Nazanin" panose="00000400000000000000" pitchFamily="2" charset="-78"/>
              </a:rPr>
              <a:t>:</a:t>
            </a:r>
            <a:r>
              <a:rPr lang="fa-IR" sz="2400" dirty="0">
                <a:latin typeface="Times New Roman" panose="02020603050405020304" pitchFamily="18" charset="0"/>
                <a:ea typeface="Calibri" panose="020F0502020204030204" pitchFamily="34" charset="0"/>
                <a:cs typeface="B Nazanin" panose="00000400000000000000" pitchFamily="2" charset="-78"/>
              </a:rPr>
              <a:t> </a:t>
            </a:r>
            <a:r>
              <a:rPr lang="fa-IR" sz="2400" dirty="0">
                <a:cs typeface="B Nazanin" panose="00000400000000000000" pitchFamily="2" charset="-78"/>
              </a:rPr>
              <a:t>در بسیاری از محاسبات تکراری، یا در هنگام به کار بستن اعداد با مقادیر بزرگ،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double</a:t>
            </a:r>
            <a:r>
              <a:rPr lang="fa-IR" sz="2400" b="1" dirty="0">
                <a:effectLst/>
                <a:latin typeface="Times New Roman" panose="02020603050405020304" pitchFamily="18" charset="0"/>
                <a:ea typeface="Calibri" panose="020F0502020204030204" pitchFamily="34" charset="0"/>
                <a:cs typeface="B Nazanin" panose="00000400000000000000" pitchFamily="2" charset="-78"/>
              </a:rPr>
              <a:t> </a:t>
            </a:r>
            <a:r>
              <a:rPr lang="fa-IR" sz="2400" dirty="0">
                <a:cs typeface="B Nazanin" panose="00000400000000000000" pitchFamily="2" charset="-78"/>
              </a:rPr>
              <a:t>انتخاب برتر است.</a:t>
            </a:r>
          </a:p>
          <a:p>
            <a:pPr marL="0" marR="0" algn="just" rtl="1">
              <a:lnSpc>
                <a:spcPct val="107000"/>
              </a:lnSpc>
              <a:spcBef>
                <a:spcPts val="0"/>
              </a:spcBef>
              <a:spcAft>
                <a:spcPts val="800"/>
              </a:spcAft>
            </a:pPr>
            <a:endParaRPr lang="fa-IR" sz="24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2400" dirty="0">
                <a:effectLst/>
                <a:latin typeface="Times New Roman" panose="02020603050405020304" pitchFamily="18" charset="0"/>
                <a:ea typeface="Calibri" panose="020F0502020204030204" pitchFamily="34" charset="0"/>
                <a:cs typeface="B Nazanin" panose="00000400000000000000" pitchFamily="2" charset="-78"/>
              </a:rPr>
              <a:t>یک عدد از نوع </a:t>
            </a:r>
            <a:r>
              <a:rPr lang="en-US" sz="2400" dirty="0">
                <a:effectLst/>
                <a:latin typeface="Times New Roman" panose="02020603050405020304" pitchFamily="18" charset="0"/>
                <a:ea typeface="Calibri" panose="020F0502020204030204" pitchFamily="34" charset="0"/>
                <a:cs typeface="B Nazanin" panose="00000400000000000000" pitchFamily="2" charset="-78"/>
              </a:rPr>
              <a:t>double</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را می‌توان به دو شیوه بیان کرد:</a:t>
            </a:r>
            <a:endParaRPr lang="fa-IR" sz="24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2400" dirty="0">
                <a:effectLst/>
                <a:latin typeface="Times New Roman" panose="02020603050405020304" pitchFamily="18" charset="0"/>
                <a:ea typeface="Calibri" panose="020F0502020204030204" pitchFamily="34" charset="0"/>
                <a:cs typeface="B Nazanin" panose="00000400000000000000" pitchFamily="2" charset="-78"/>
              </a:rPr>
              <a:t>نماد دهدهی: به عنوان مثال عددی مانند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78.329</a:t>
            </a:r>
            <a:r>
              <a:rPr lang="fa-IR" sz="24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2400" dirty="0">
                <a:effectLst/>
                <a:latin typeface="Times New Roman" panose="02020603050405020304" pitchFamily="18" charset="0"/>
                <a:ea typeface="Calibri" panose="020F0502020204030204" pitchFamily="34" charset="0"/>
                <a:cs typeface="B Nazanin" panose="00000400000000000000" pitchFamily="2" charset="-78"/>
              </a:rPr>
              <a:t>0.32093</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با نماد دهدهی نوشته شده‌اند.</a:t>
            </a:r>
            <a:endParaRPr lang="fa-IR" sz="2400" dirty="0">
              <a:latin typeface="Times New Roman" panose="02020603050405020304" pitchFamily="18"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2400" dirty="0">
                <a:effectLst/>
                <a:latin typeface="Times New Roman" panose="02020603050405020304" pitchFamily="18" charset="0"/>
                <a:ea typeface="Calibri" panose="020F0502020204030204" pitchFamily="34" charset="0"/>
                <a:cs typeface="B Nazanin" panose="00000400000000000000" pitchFamily="2" charset="-78"/>
              </a:rPr>
              <a:t>نماد علمی یا نمایی: در این نماد یک عدد به فرم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xEy</a:t>
            </a:r>
            <a:r>
              <a:rPr lang="fa-IR" sz="24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2400" dirty="0" err="1">
                <a:effectLst/>
                <a:latin typeface="Times New Roman" panose="02020603050405020304" pitchFamily="18" charset="0"/>
                <a:ea typeface="Calibri" panose="020F0502020204030204" pitchFamily="34" charset="0"/>
                <a:cs typeface="B Nazanin" panose="00000400000000000000" pitchFamily="2" charset="-78"/>
              </a:rPr>
              <a:t>xey</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به معنای </a:t>
            </a:r>
            <a:r>
              <a:rPr lang="en-US" sz="2400" dirty="0">
                <a:effectLst/>
                <a:latin typeface="Times New Roman" panose="02020603050405020304" pitchFamily="18" charset="0"/>
                <a:ea typeface="Calibri" panose="020F0502020204030204" pitchFamily="34" charset="0"/>
                <a:cs typeface="B Nazanin" panose="00000400000000000000" pitchFamily="2" charset="-78"/>
              </a:rPr>
              <a:t>x</a:t>
            </a:r>
            <a:r>
              <a:rPr lang="en-US" sz="2400" dirty="0">
                <a:effectLst/>
                <a:latin typeface="Times New Roman" panose="02020603050405020304" pitchFamily="18" charset="0"/>
                <a:ea typeface="Calibri" panose="020F0502020204030204" pitchFamily="34" charset="0"/>
                <a:cs typeface="B Nazanin" panose="00000400000000000000" pitchFamily="2" charset="-78"/>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B Nazanin" panose="00000400000000000000" pitchFamily="2" charset="-78"/>
              </a:rPr>
              <a:t>10</a:t>
            </a:r>
            <a:r>
              <a:rPr lang="en-US" sz="2400" baseline="30000" dirty="0">
                <a:effectLst/>
                <a:latin typeface="Times New Roman" panose="02020603050405020304" pitchFamily="18" charset="0"/>
                <a:ea typeface="Calibri" panose="020F0502020204030204" pitchFamily="34" charset="0"/>
                <a:cs typeface="B Nazanin" panose="00000400000000000000" pitchFamily="2" charset="-78"/>
              </a:rPr>
              <a:t>y</a:t>
            </a:r>
            <a:r>
              <a:rPr lang="en-US" sz="2400" baseline="30000" dirty="0">
                <a:effectLst/>
                <a:latin typeface="B Nazanin" panose="00000400000000000000" pitchFamily="2" charset="-78"/>
                <a:ea typeface="Calibri" panose="020F0502020204030204" pitchFamily="34" charset="0"/>
                <a:cs typeface="B Nazanin" panose="00000400000000000000" pitchFamily="2" charset="-78"/>
              </a:rPr>
              <a:t> </a:t>
            </a:r>
            <a:r>
              <a:rPr lang="fa-IR" sz="2400" baseline="30000" dirty="0">
                <a:effectLst/>
                <a:latin typeface="B Nazanin" panose="00000400000000000000" pitchFamily="2" charset="-78"/>
                <a:ea typeface="Calibri" panose="020F0502020204030204" pitchFamily="34" charset="0"/>
                <a:cs typeface="B Nazanin" panose="00000400000000000000" pitchFamily="2" charset="-78"/>
              </a:rPr>
              <a:t>  </a:t>
            </a:r>
            <a:r>
              <a:rPr lang="fa-IR" sz="2400" dirty="0">
                <a:effectLst/>
                <a:latin typeface="B Nazanin" panose="00000400000000000000" pitchFamily="2" charset="-78"/>
                <a:ea typeface="Calibri" panose="020F0502020204030204" pitchFamily="34" charset="0"/>
                <a:cs typeface="B Nazanin" panose="00000400000000000000" pitchFamily="2" charset="-78"/>
              </a:rPr>
              <a:t>(</a:t>
            </a:r>
            <a:r>
              <a:rPr lang="en-US" sz="2400" dirty="0">
                <a:effectLst/>
                <a:latin typeface="Times New Roman" panose="02020603050405020304" pitchFamily="18" charset="0"/>
                <a:ea typeface="Calibri" panose="020F0502020204030204" pitchFamily="34" charset="0"/>
                <a:cs typeface="B Nazanin" panose="00000400000000000000" pitchFamily="2" charset="-78"/>
              </a:rPr>
              <a:t>y</a:t>
            </a:r>
            <a:r>
              <a:rPr lang="fa-IR" sz="2400" dirty="0">
                <a:effectLst/>
                <a:latin typeface="Times New Roman" panose="02020603050405020304" pitchFamily="18" charset="0"/>
                <a:ea typeface="Calibri" panose="020F0502020204030204" pitchFamily="34" charset="0"/>
                <a:cs typeface="B Nazanin" panose="00000400000000000000" pitchFamily="2" charset="-78"/>
              </a:rPr>
              <a:t> یک عدد صحیح است</a:t>
            </a:r>
            <a:r>
              <a:rPr lang="fa-IR" sz="2400" dirty="0">
                <a:effectLst/>
                <a:latin typeface="B Nazanin" panose="00000400000000000000" pitchFamily="2" charset="-78"/>
                <a:ea typeface="Calibri" panose="020F0502020204030204" pitchFamily="34" charset="0"/>
                <a:cs typeface="B Nazanin" panose="00000400000000000000" pitchFamily="2" charset="-78"/>
              </a:rPr>
              <a:t>)</a:t>
            </a:r>
            <a:r>
              <a:rPr lang="fa-IR" sz="2400" baseline="30000" dirty="0">
                <a:effectLst/>
                <a:latin typeface="B Nazanin" panose="00000400000000000000" pitchFamily="2" charset="-78"/>
                <a:ea typeface="Calibri" panose="020F0502020204030204" pitchFamily="34" charset="0"/>
                <a:cs typeface="B Nazanin" panose="00000400000000000000" pitchFamily="2" charset="-78"/>
              </a:rPr>
              <a:t> </a:t>
            </a:r>
            <a:r>
              <a:rPr lang="fa-IR" sz="2400" dirty="0">
                <a:effectLst/>
                <a:latin typeface="B Nazanin" panose="00000400000000000000" pitchFamily="2" charset="-78"/>
                <a:ea typeface="Calibri" panose="020F0502020204030204" pitchFamily="34" charset="0"/>
                <a:cs typeface="B Nazanin" panose="00000400000000000000" pitchFamily="2" charset="-78"/>
              </a:rPr>
              <a:t>نوشته می‌شود. </a:t>
            </a:r>
          </a:p>
          <a:p>
            <a:pPr marL="57150" marR="0" indent="-285750" algn="just" rtl="1">
              <a:lnSpc>
                <a:spcPct val="107000"/>
              </a:lnSpc>
              <a:spcBef>
                <a:spcPts val="0"/>
              </a:spcBef>
              <a:spcAft>
                <a:spcPts val="800"/>
              </a:spcAft>
              <a:buFont typeface="Wingdings" panose="05000000000000000000" pitchFamily="2" charset="2"/>
              <a:buChar char="ü"/>
            </a:pPr>
            <a:endParaRPr lang="fa-IR" sz="2400"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buFont typeface="Arial" panose="020B0604020202020204" pitchFamily="34" charset="0"/>
              <a:buChar char="•"/>
            </a:pPr>
            <a:r>
              <a:rPr lang="fa-IR" sz="2400" cap="none" dirty="0">
                <a:latin typeface="CourierPSPro-Regular"/>
                <a:ea typeface="Calibri" panose="020F0502020204030204" pitchFamily="34" charset="0"/>
                <a:cs typeface="2  Homa" panose="00000400000000000000" pitchFamily="2" charset="-78"/>
              </a:rPr>
              <a:t>مثال:</a:t>
            </a:r>
            <a:endParaRPr lang="fa-IR" sz="2400" dirty="0">
              <a:cs typeface="B Nazanin" panose="00000400000000000000" pitchFamily="2" charset="-78"/>
            </a:endParaRPr>
          </a:p>
          <a:p>
            <a:pPr marL="57150" marR="0" indent="-285750" algn="just">
              <a:lnSpc>
                <a:spcPct val="107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B Nazanin" panose="00000400000000000000" pitchFamily="2" charset="-78"/>
              </a:rPr>
              <a:t>2.3E2 = 2.3</a:t>
            </a:r>
            <a:r>
              <a:rPr lang="en-US" sz="2400" dirty="0">
                <a:effectLst/>
                <a:latin typeface="Times New Roman" panose="02020603050405020304" pitchFamily="18" charset="0"/>
                <a:ea typeface="Calibri" panose="020F0502020204030204" pitchFamily="34" charset="0"/>
                <a:cs typeface="B Nazanin" panose="00000400000000000000" pitchFamily="2" charset="-78"/>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B Nazanin" panose="00000400000000000000" pitchFamily="2" charset="-78"/>
              </a:rPr>
              <a:t>10</a:t>
            </a:r>
            <a:r>
              <a:rPr lang="en-US" sz="2400" baseline="30000" dirty="0">
                <a:effectLst/>
                <a:latin typeface="Times New Roman" panose="02020603050405020304" pitchFamily="18" charset="0"/>
                <a:ea typeface="Calibri" panose="020F0502020204030204" pitchFamily="34" charset="0"/>
                <a:cs typeface="B Nazanin" panose="00000400000000000000" pitchFamily="2" charset="-78"/>
              </a:rPr>
              <a:t>2 </a:t>
            </a:r>
            <a:r>
              <a:rPr lang="en-US" sz="2400" dirty="0">
                <a:effectLst/>
                <a:latin typeface="Times New Roman" panose="02020603050405020304" pitchFamily="18" charset="0"/>
                <a:ea typeface="Calibri" panose="020F0502020204030204" pitchFamily="34" charset="0"/>
                <a:cs typeface="B Nazanin" panose="00000400000000000000" pitchFamily="2" charset="-78"/>
              </a:rPr>
              <a:t>= 230.0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R="0">
              <a:lnSpc>
                <a:spcPct val="107000"/>
              </a:lnSpc>
              <a:spcBef>
                <a:spcPts val="0"/>
              </a:spcBef>
              <a:spcAft>
                <a:spcPts val="8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B Nazanin" panose="00000400000000000000" pitchFamily="2" charset="-78"/>
              </a:rPr>
              <a:t>871.567E1 = 871.567</a:t>
            </a:r>
            <a:r>
              <a:rPr lang="en-US" sz="2400" dirty="0">
                <a:effectLst/>
                <a:latin typeface="Times New Roman" panose="02020603050405020304" pitchFamily="18" charset="0"/>
                <a:ea typeface="Calibri" panose="020F0502020204030204" pitchFamily="34" charset="0"/>
                <a:cs typeface="B Nazanin" panose="00000400000000000000" pitchFamily="2" charset="-78"/>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B Nazanin" panose="00000400000000000000" pitchFamily="2" charset="-78"/>
              </a:rPr>
              <a:t>10 = 8715.67</a:t>
            </a:r>
            <a:r>
              <a:rPr lang="en-US" sz="2400" dirty="0">
                <a:effectLst/>
                <a:latin typeface="Times New Roman" panose="02020603050405020304" pitchFamily="18" charset="0"/>
                <a:ea typeface="Calibri" panose="020F0502020204030204" pitchFamily="34" charset="0"/>
                <a:cs typeface="B Nazanin" panose="00000400000000000000" pitchFamily="2" charset="-78"/>
                <a:sym typeface="Symbol" panose="05050102010706020507" pitchFamily="18" charset="2"/>
              </a:rPr>
              <a:t></a:t>
            </a:r>
            <a:r>
              <a:rPr lang="en-US" sz="2400" dirty="0">
                <a:effectLst/>
                <a:latin typeface="Times New Roman" panose="02020603050405020304" pitchFamily="18" charset="0"/>
                <a:ea typeface="Calibri" panose="020F0502020204030204" pitchFamily="34" charset="0"/>
                <a:cs typeface="B Nazanin" panose="00000400000000000000" pitchFamily="2" charset="-78"/>
              </a:rPr>
              <a:t>10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sp>
        <p:nvSpPr>
          <p:cNvPr id="2" name="Title 1">
            <a:extLst>
              <a:ext uri="{FF2B5EF4-FFF2-40B4-BE49-F238E27FC236}">
                <a16:creationId xmlns:a16="http://schemas.microsoft.com/office/drawing/2014/main" id="{EFDD84B1-DF2B-53B7-1C76-4B3C101D178B}"/>
              </a:ext>
            </a:extLst>
          </p:cNvPr>
          <p:cNvSpPr txBox="1">
            <a:spLocks/>
          </p:cNvSpPr>
          <p:nvPr/>
        </p:nvSpPr>
        <p:spPr>
          <a:xfrm>
            <a:off x="2842334" y="127439"/>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انواع متغیر اولیه‌ی نقطه شناور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Tree>
    <p:extLst>
      <p:ext uri="{BB962C8B-B14F-4D97-AF65-F5344CB8AC3E}">
        <p14:creationId xmlns:p14="http://schemas.microsoft.com/office/powerpoint/2010/main" val="36233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94D5E1-05E8-B8E6-2CFC-04D697F313E2}"/>
              </a:ext>
            </a:extLst>
          </p:cNvPr>
          <p:cNvSpPr txBox="1">
            <a:spLocks/>
          </p:cNvSpPr>
          <p:nvPr/>
        </p:nvSpPr>
        <p:spPr>
          <a:xfrm>
            <a:off x="2842333" y="376014"/>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استفاده از نوع </a:t>
            </a:r>
            <a:r>
              <a:rPr lang="en-US" sz="3600" dirty="0">
                <a:solidFill>
                  <a:srgbClr val="C00000"/>
                </a:solidFill>
                <a:latin typeface="Baskerville Old Face" panose="02020602080505020303" pitchFamily="18" charset="0"/>
                <a:cs typeface="2  Titr" panose="00000700000000000000" pitchFamily="2" charset="-78"/>
              </a:rPr>
              <a:t>double</a:t>
            </a:r>
          </a:p>
        </p:txBody>
      </p:sp>
      <p:pic>
        <p:nvPicPr>
          <p:cNvPr id="4" name="Picture 3">
            <a:extLst>
              <a:ext uri="{FF2B5EF4-FFF2-40B4-BE49-F238E27FC236}">
                <a16:creationId xmlns:a16="http://schemas.microsoft.com/office/drawing/2014/main" id="{55300E3B-CF1E-C30E-51FB-AF1D523AF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819" y="5255915"/>
            <a:ext cx="3958362" cy="348754"/>
          </a:xfrm>
          <a:prstGeom prst="rect">
            <a:avLst/>
          </a:prstGeom>
        </p:spPr>
      </p:pic>
      <p:pic>
        <p:nvPicPr>
          <p:cNvPr id="9" name="Picture 8">
            <a:extLst>
              <a:ext uri="{FF2B5EF4-FFF2-40B4-BE49-F238E27FC236}">
                <a16:creationId xmlns:a16="http://schemas.microsoft.com/office/drawing/2014/main" id="{AF2A6DFB-E305-B76D-5C0F-6E8FFB556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981" y="1240270"/>
            <a:ext cx="6484616" cy="2488282"/>
          </a:xfrm>
          <a:prstGeom prst="rect">
            <a:avLst/>
          </a:prstGeom>
        </p:spPr>
      </p:pic>
      <p:sp>
        <p:nvSpPr>
          <p:cNvPr id="10" name="TextBox 9">
            <a:extLst>
              <a:ext uri="{FF2B5EF4-FFF2-40B4-BE49-F238E27FC236}">
                <a16:creationId xmlns:a16="http://schemas.microsoft.com/office/drawing/2014/main" id="{49FFCBCF-F32F-1157-1C7C-031D710CAD60}"/>
              </a:ext>
            </a:extLst>
          </p:cNvPr>
          <p:cNvSpPr txBox="1"/>
          <p:nvPr/>
        </p:nvSpPr>
        <p:spPr>
          <a:xfrm>
            <a:off x="5307349" y="3633034"/>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1" name="Arrow: Right 10">
            <a:extLst>
              <a:ext uri="{FF2B5EF4-FFF2-40B4-BE49-F238E27FC236}">
                <a16:creationId xmlns:a16="http://schemas.microsoft.com/office/drawing/2014/main" id="{4BEA6674-B79C-C106-CE57-3124F781218A}"/>
              </a:ext>
            </a:extLst>
          </p:cNvPr>
          <p:cNvSpPr/>
          <p:nvPr/>
        </p:nvSpPr>
        <p:spPr>
          <a:xfrm rot="5400000">
            <a:off x="5284392" y="44572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0970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1C898-E4AE-3806-8959-A36B2D316712}"/>
              </a:ext>
            </a:extLst>
          </p:cNvPr>
          <p:cNvSpPr>
            <a:spLocks noGrp="1"/>
          </p:cNvSpPr>
          <p:nvPr>
            <p:ph idx="1"/>
          </p:nvPr>
        </p:nvSpPr>
        <p:spPr>
          <a:xfrm>
            <a:off x="165716" y="762444"/>
            <a:ext cx="11860567" cy="5156347"/>
          </a:xfrm>
        </p:spPr>
        <p:txBody>
          <a:bodyPr>
            <a:noAutofit/>
          </a:bodyPr>
          <a:lstStyle/>
          <a:p>
            <a:pPr algn="r" rtl="1"/>
            <a:r>
              <a:rPr lang="fa-IR" sz="2400" dirty="0">
                <a:cs typeface="B Nazanin" panose="00000400000000000000" pitchFamily="2" charset="-78"/>
              </a:rPr>
              <a:t>در جاوا، نوع داده‌ی مورد استفاده برای ذخیره‌ی کاراکترها،</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مانند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(در این جا دنباله گریز برای نمایش کاراکتر بک اسلش استفاده می‌شود)،</a:t>
            </a:r>
            <a:r>
              <a:rPr lang="fa-IR" sz="2400" dirty="0">
                <a:cs typeface="B Nazanin" panose="00000400000000000000" pitchFamily="2" charset="-78"/>
              </a:rPr>
              <a:t> </a:t>
            </a:r>
            <a:r>
              <a:rPr lang="en-US" sz="2400" dirty="0">
                <a:latin typeface="Baskerville Old Face" panose="02020602080505020303" pitchFamily="18" charset="0"/>
                <a:cs typeface="B Nazanin" panose="00000400000000000000" pitchFamily="2" charset="-78"/>
              </a:rPr>
              <a:t>char</a:t>
            </a:r>
            <a:r>
              <a:rPr lang="en-US" sz="2400" dirty="0">
                <a:cs typeface="B Nazanin" panose="00000400000000000000" pitchFamily="2" charset="-78"/>
              </a:rPr>
              <a:t> </a:t>
            </a:r>
            <a:r>
              <a:rPr lang="fa-IR" sz="2400" dirty="0">
                <a:cs typeface="B Nazanin" panose="00000400000000000000" pitchFamily="2" charset="-78"/>
              </a:rPr>
              <a:t> است. </a:t>
            </a:r>
          </a:p>
          <a:p>
            <a:pPr algn="r" rtl="1"/>
            <a:endParaRPr lang="fa-IR" sz="2400" dirty="0">
              <a:cs typeface="B Nazanin" panose="00000400000000000000" pitchFamily="2" charset="-78"/>
            </a:endParaRPr>
          </a:p>
          <a:p>
            <a:pPr algn="r" rtl="1"/>
            <a:r>
              <a:rPr lang="en-US" sz="2400" b="0" u="none" strike="noStrike" baseline="0" dirty="0">
                <a:solidFill>
                  <a:srgbClr val="211D1E"/>
                </a:solidFill>
                <a:latin typeface="Baskerville Old Face" panose="02020602080505020303" pitchFamily="18" charset="0"/>
                <a:cs typeface="B Nazanin" panose="00000400000000000000" pitchFamily="2" charset="-78"/>
              </a:rPr>
              <a:t>Unicode</a:t>
            </a:r>
            <a:r>
              <a:rPr lang="fa-IR" sz="2400" dirty="0">
                <a:cs typeface="B Nazanin" panose="00000400000000000000" pitchFamily="2" charset="-78"/>
              </a:rPr>
              <a:t> یک مجموعه کاراکتر کاملا بین‌المللی را تعریف می‌کند که می‌تواند تمام کاراکترهای موجود در تمام زبان‌های انسانی را نشان دهد. </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a:p>
            <a:pPr algn="r" rtl="1"/>
            <a:r>
              <a:rPr lang="fa-IR" sz="2400" dirty="0">
                <a:cs typeface="B Nazanin" panose="00000400000000000000" pitchFamily="2" charset="-78"/>
              </a:rPr>
              <a:t>جاوا از </a:t>
            </a:r>
            <a:r>
              <a:rPr lang="en-US" sz="2400" b="0" u="none" strike="noStrike" baseline="0" dirty="0">
                <a:solidFill>
                  <a:srgbClr val="211D1E"/>
                </a:solidFill>
                <a:latin typeface="Baskerville Old Face" panose="02020602080505020303" pitchFamily="18" charset="0"/>
                <a:cs typeface="B Nazanin" panose="00000400000000000000" pitchFamily="2" charset="-78"/>
              </a:rPr>
              <a:t>Unicode</a:t>
            </a:r>
            <a:r>
              <a:rPr lang="fa-IR" sz="2400" dirty="0">
                <a:cs typeface="B Nazanin" panose="00000400000000000000" pitchFamily="2" charset="-78"/>
              </a:rPr>
              <a:t> برای نمایش کاراکترها استفاده می‌کند.</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a:p>
            <a:pPr algn="r" rtl="1"/>
            <a:r>
              <a:rPr lang="fa-IR" sz="2400" dirty="0">
                <a:cs typeface="B Nazanin" panose="00000400000000000000" pitchFamily="2" charset="-78"/>
              </a:rPr>
              <a:t>در زمان ایجاد جاوا، </a:t>
            </a:r>
            <a:r>
              <a:rPr lang="en-US" sz="2400" b="0" u="none" strike="noStrike" baseline="0" dirty="0">
                <a:solidFill>
                  <a:srgbClr val="211D1E"/>
                </a:solidFill>
                <a:latin typeface="Baskerville Old Face" panose="02020602080505020303" pitchFamily="18" charset="0"/>
                <a:cs typeface="+mj-cs"/>
              </a:rPr>
              <a:t>Unicode</a:t>
            </a:r>
            <a:r>
              <a:rPr lang="fa-IR" sz="2400" dirty="0">
                <a:cs typeface="B Nazanin" panose="00000400000000000000" pitchFamily="2" charset="-78"/>
              </a:rPr>
              <a:t> به ۱۶ بیت نیاز داشت. بنابراین، در جاوا </a:t>
            </a:r>
            <a:r>
              <a:rPr lang="en-US" sz="2400" dirty="0">
                <a:latin typeface="Baskerville Old Face" panose="02020602080505020303" pitchFamily="18" charset="0"/>
                <a:cs typeface="B Nazanin" panose="00000400000000000000" pitchFamily="2" charset="-78"/>
              </a:rPr>
              <a:t>char</a:t>
            </a:r>
            <a:r>
              <a:rPr lang="fa-IR" sz="2400" dirty="0">
                <a:cs typeface="B Nazanin" panose="00000400000000000000" pitchFamily="2" charset="-78"/>
              </a:rPr>
              <a:t> یک نوع 16 بیتی است. عمق بیتی </a:t>
            </a:r>
            <a:r>
              <a:rPr lang="en-US" sz="2400" dirty="0">
                <a:latin typeface="Baskerville Old Face" panose="02020602080505020303" pitchFamily="18" charset="0"/>
                <a:cs typeface="B Nazanin" panose="00000400000000000000" pitchFamily="2" charset="-78"/>
              </a:rPr>
              <a:t>char</a:t>
            </a:r>
            <a:r>
              <a:rPr lang="fa-IR" sz="2400" dirty="0">
                <a:cs typeface="B Nazanin" panose="00000400000000000000" pitchFamily="2" charset="-78"/>
              </a:rPr>
              <a:t> بین 0 تا 65535 است. </a:t>
            </a:r>
          </a:p>
          <a:p>
            <a:pPr marL="0" indent="0" algn="r" rtl="1">
              <a:buNone/>
            </a:pPr>
            <a:endParaRPr lang="fa-IR" sz="2400" dirty="0">
              <a:cs typeface="B Nazanin" panose="00000400000000000000" pitchFamily="2" charset="-78"/>
            </a:endParaRPr>
          </a:p>
          <a:p>
            <a:pPr algn="r" rtl="1"/>
            <a:r>
              <a:rPr lang="fa-IR" sz="2400" dirty="0">
                <a:cs typeface="B Nazanin" panose="00000400000000000000" pitchFamily="2" charset="-78"/>
              </a:rPr>
              <a:t>هیچ </a:t>
            </a:r>
            <a:r>
              <a:rPr lang="en-US" sz="2400" dirty="0">
                <a:latin typeface="Baskerville Old Face" panose="02020602080505020303" pitchFamily="18" charset="0"/>
                <a:cs typeface="B Nazanin" panose="00000400000000000000" pitchFamily="2" charset="-78"/>
              </a:rPr>
              <a:t>char</a:t>
            </a:r>
            <a:r>
              <a:rPr lang="fa-IR" sz="2400" dirty="0">
                <a:cs typeface="B Nazanin" panose="00000400000000000000" pitchFamily="2" charset="-78"/>
              </a:rPr>
              <a:t> منفی وجود ندارد. </a:t>
            </a:r>
          </a:p>
          <a:p>
            <a:pPr algn="r" rtl="1"/>
            <a:endParaRPr lang="fa-IR" sz="1800" dirty="0">
              <a:cs typeface="B Nazanin" panose="00000400000000000000" pitchFamily="2" charset="-78"/>
            </a:endParaRPr>
          </a:p>
        </p:txBody>
      </p:sp>
      <p:sp>
        <p:nvSpPr>
          <p:cNvPr id="4" name="Title 1">
            <a:extLst>
              <a:ext uri="{FF2B5EF4-FFF2-40B4-BE49-F238E27FC236}">
                <a16:creationId xmlns:a16="http://schemas.microsoft.com/office/drawing/2014/main" id="{E62D9C56-E558-FFD8-D4D0-F99D89F5DE2A}"/>
              </a:ext>
            </a:extLst>
          </p:cNvPr>
          <p:cNvSpPr txBox="1">
            <a:spLocks/>
          </p:cNvSpPr>
          <p:nvPr/>
        </p:nvSpPr>
        <p:spPr>
          <a:xfrm>
            <a:off x="2842334" y="0"/>
            <a:ext cx="6507332"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متغیر اولیه‌ی نوع </a:t>
            </a:r>
            <a:r>
              <a:rPr lang="en-US" sz="3600" dirty="0">
                <a:solidFill>
                  <a:srgbClr val="C00000"/>
                </a:solidFill>
                <a:latin typeface="Baskerville Old Face" panose="02020602080505020303" pitchFamily="18" charset="0"/>
                <a:cs typeface="2  Titr" panose="00000700000000000000" pitchFamily="2" charset="-78"/>
              </a:rPr>
              <a:t>char</a:t>
            </a:r>
            <a:r>
              <a:rPr lang="fa-IR" sz="3600" dirty="0">
                <a:solidFill>
                  <a:srgbClr val="C00000"/>
                </a:solidFill>
                <a:cs typeface="2  Titr" panose="00000700000000000000" pitchFamily="2" charset="-78"/>
              </a:rPr>
              <a:t> در </a:t>
            </a:r>
            <a:r>
              <a:rPr lang="en-US" sz="3600" dirty="0">
                <a:solidFill>
                  <a:srgbClr val="C00000"/>
                </a:solidFill>
                <a:latin typeface="Baskerville Old Face" panose="02020602080505020303" pitchFamily="18" charset="0"/>
                <a:cs typeface="2  Titr" panose="00000700000000000000" pitchFamily="2" charset="-78"/>
              </a:rPr>
              <a:t>Java</a:t>
            </a:r>
            <a:r>
              <a:rPr lang="en-US" sz="3600" dirty="0">
                <a:solidFill>
                  <a:srgbClr val="C00000"/>
                </a:solidFill>
                <a:cs typeface="2  Titr" panose="00000700000000000000" pitchFamily="2" charset="-78"/>
              </a:rPr>
              <a:t> </a:t>
            </a:r>
          </a:p>
        </p:txBody>
      </p:sp>
    </p:spTree>
    <p:extLst>
      <p:ext uri="{BB962C8B-B14F-4D97-AF65-F5344CB8AC3E}">
        <p14:creationId xmlns:p14="http://schemas.microsoft.com/office/powerpoint/2010/main" val="412868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TotalTime>
  <Words>2907</Words>
  <Application>Microsoft Office PowerPoint</Application>
  <PresentationFormat>Widescreen</PresentationFormat>
  <Paragraphs>273</Paragraphs>
  <Slides>33</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33</vt:i4>
      </vt:variant>
    </vt:vector>
  </HeadingPairs>
  <TitlesOfParts>
    <vt:vector size="51" baseType="lpstr">
      <vt:lpstr>2  Homa</vt:lpstr>
      <vt:lpstr>Arial</vt:lpstr>
      <vt:lpstr>B Nazanin</vt:lpstr>
      <vt:lpstr>Baskerville Old Face</vt:lpstr>
      <vt:lpstr>Calibri</vt:lpstr>
      <vt:lpstr>Calibri Light</vt:lpstr>
      <vt:lpstr>Courier New</vt:lpstr>
      <vt:lpstr>Courier Std</vt:lpstr>
      <vt:lpstr>CourierPSPro-Regular</vt:lpstr>
      <vt:lpstr>IRMehr</vt:lpstr>
      <vt:lpstr>Mj_Pashtu Star</vt:lpstr>
      <vt:lpstr>Rockwell</vt:lpstr>
      <vt:lpstr>Skippy Sharpie</vt:lpstr>
      <vt:lpstr>Symbol</vt:lpstr>
      <vt:lpstr>Times New Roman</vt:lpstr>
      <vt:lpstr>Wingdings</vt:lpstr>
      <vt:lpstr>Wingdings 3</vt:lpstr>
      <vt:lpstr>Office Theme</vt:lpstr>
      <vt:lpstr>فصل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413</cp:revision>
  <dcterms:created xsi:type="dcterms:W3CDTF">2025-02-17T10:47:12Z</dcterms:created>
  <dcterms:modified xsi:type="dcterms:W3CDTF">2025-03-10T05:02:05Z</dcterms:modified>
</cp:coreProperties>
</file>