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21" r:id="rId1"/>
  </p:sldMasterIdLst>
  <p:sldIdLst>
    <p:sldId id="326" r:id="rId2"/>
    <p:sldId id="256" r:id="rId3"/>
    <p:sldId id="298" r:id="rId4"/>
    <p:sldId id="287" r:id="rId5"/>
    <p:sldId id="257" r:id="rId6"/>
    <p:sldId id="309" r:id="rId7"/>
    <p:sldId id="258" r:id="rId8"/>
    <p:sldId id="310" r:id="rId9"/>
    <p:sldId id="290" r:id="rId10"/>
    <p:sldId id="260" r:id="rId11"/>
    <p:sldId id="288" r:id="rId12"/>
    <p:sldId id="262" r:id="rId13"/>
    <p:sldId id="327" r:id="rId14"/>
    <p:sldId id="308" r:id="rId15"/>
    <p:sldId id="264" r:id="rId16"/>
    <p:sldId id="289" r:id="rId17"/>
    <p:sldId id="328" r:id="rId18"/>
    <p:sldId id="268" r:id="rId19"/>
    <p:sldId id="300" r:id="rId20"/>
    <p:sldId id="269" r:id="rId21"/>
    <p:sldId id="292" r:id="rId22"/>
    <p:sldId id="291" r:id="rId23"/>
    <p:sldId id="302" r:id="rId24"/>
    <p:sldId id="279" r:id="rId25"/>
    <p:sldId id="329" r:id="rId26"/>
    <p:sldId id="280" r:id="rId27"/>
    <p:sldId id="304" r:id="rId28"/>
    <p:sldId id="271" r:id="rId29"/>
    <p:sldId id="272" r:id="rId30"/>
    <p:sldId id="305" r:id="rId31"/>
    <p:sldId id="273" r:id="rId32"/>
    <p:sldId id="274" r:id="rId33"/>
    <p:sldId id="293" r:id="rId34"/>
    <p:sldId id="294" r:id="rId35"/>
    <p:sldId id="277" r:id="rId36"/>
    <p:sldId id="357" r:id="rId37"/>
    <p:sldId id="359" r:id="rId38"/>
    <p:sldId id="3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107" d="100"/>
          <a:sy n="107" d="100"/>
        </p:scale>
        <p:origin x="4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24E1D2-6C11-4455-BBAD-57BDCFF54459}" type="datetimeFigureOut">
              <a:rPr lang="fa-IR" smtClean="0"/>
              <a:t>07/10/1446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900256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78257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15657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9069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742762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24E1D2-6C11-4455-BBAD-57BDCFF54459}" type="datetimeFigureOut">
              <a:rPr lang="fa-IR" smtClean="0"/>
              <a:t>07/10/1446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832666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624E1D2-6C11-4455-BBAD-57BDCFF54459}" type="datetimeFigureOut">
              <a:rPr lang="fa-IR" smtClean="0"/>
              <a:t>07/10/1446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531423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4E1D2-6C11-4455-BBAD-57BDCFF54459}" type="datetimeFigureOut">
              <a:rPr lang="fa-IR" smtClean="0"/>
              <a:t>07/10/1446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8552857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4E1D2-6C11-4455-BBAD-57BDCFF54459}" type="datetimeFigureOut">
              <a:rPr lang="fa-IR" smtClean="0"/>
              <a:t>07/10/1446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40271409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4E1D2-6C11-4455-BBAD-57BDCFF54459}" type="datetimeFigureOut">
              <a:rPr lang="fa-IR" smtClean="0"/>
              <a:t>07/10/1446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671407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24E1D2-6C11-4455-BBAD-57BDCFF54459}" type="datetimeFigureOut">
              <a:rPr lang="fa-IR" smtClean="0"/>
              <a:t>07/10/1446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99303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24E1D2-6C11-4455-BBAD-57BDCFF54459}" type="datetimeFigureOut">
              <a:rPr lang="fa-IR" smtClean="0"/>
              <a:t>07/10/1446</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36451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66545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24E1D2-6C11-4455-BBAD-57BDCFF54459}" type="datetimeFigureOut">
              <a:rPr lang="fa-IR" smtClean="0"/>
              <a:t>07/10/1446</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172133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24E1D2-6C11-4455-BBAD-57BDCFF54459}" type="datetimeFigureOut">
              <a:rPr lang="fa-IR" smtClean="0"/>
              <a:t>07/10/1446</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66882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624E1D2-6C11-4455-BBAD-57BDCFF54459}" type="datetimeFigureOut">
              <a:rPr lang="fa-IR" smtClean="0"/>
              <a:t>07/10/1446</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27197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9621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24E1D2-6C11-4455-BBAD-57BDCFF54459}" type="datetimeFigureOut">
              <a:rPr lang="fa-IR" smtClean="0"/>
              <a:t>07/10/1446</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922576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624E1D2-6C11-4455-BBAD-57BDCFF54459}" type="datetimeFigureOut">
              <a:rPr lang="fa-IR" smtClean="0"/>
              <a:t>07/10/1446</a:t>
            </a:fld>
            <a:endParaRPr lang="fa-IR"/>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fa-I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16221232"/>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 id="2147483735" r:id="rId14"/>
    <p:sldLayoutId id="2147483736" r:id="rId15"/>
    <p:sldLayoutId id="2147483737" r:id="rId16"/>
    <p:sldLayoutId id="2147483738" r:id="rId17"/>
    <p:sldLayoutId id="2147483739" r:id="rId18"/>
  </p:sldLayoutIdLst>
  <p:txStyles>
    <p:titleStyle>
      <a:lvl1pPr algn="ctr" defTabSz="914400" rtl="1"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endPar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86A9E-006D-A5ED-8008-A52FC2776DC1}"/>
              </a:ext>
            </a:extLst>
          </p:cNvPr>
          <p:cNvSpPr>
            <a:spLocks noGrp="1"/>
          </p:cNvSpPr>
          <p:nvPr>
            <p:ph idx="1"/>
          </p:nvPr>
        </p:nvSpPr>
        <p:spPr>
          <a:xfrm>
            <a:off x="251012" y="1458279"/>
            <a:ext cx="11591364" cy="5068027"/>
          </a:xfrm>
        </p:spPr>
        <p:txBody>
          <a:bodyPr>
            <a:normAutofit/>
          </a:bodyPr>
          <a:lstStyle/>
          <a:p>
            <a:pPr marL="0" indent="0" algn="just">
              <a:lnSpc>
                <a:spcPct val="107000"/>
              </a:lnSpc>
              <a:spcBef>
                <a:spcPts val="0"/>
              </a:spcBef>
              <a:spcAft>
                <a:spcPts val="800"/>
              </a:spcAft>
              <a:buNone/>
            </a:pPr>
            <a:endParaRPr lang="fa-IR" sz="1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همانطور که قبل از این که شما واقعا یک خودرو را رانندگی کنید شخصی واقعاً باید بتواند یک خودرو را از نقشه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مهندسیش بسازد، قبل از اینکه یک برنامه بتواند وظایفی را که متدهای کلاس تعریف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کنند انجام دهد، باید </a:t>
            </a:r>
            <a:r>
              <a:rPr lang="ar-SA" sz="2800" i="1" dirty="0">
                <a:effectLst/>
                <a:latin typeface="Times" panose="02020603050405020304" pitchFamily="18" charset="0"/>
                <a:ea typeface="Calibri" panose="020F0502020204030204" pitchFamily="34" charset="0"/>
                <a:cs typeface="B Nazanin" panose="00000400000000000000" pitchFamily="2" charset="-78"/>
              </a:rPr>
              <a:t>یک شئ از یک کلاس بسازد.</a:t>
            </a:r>
            <a:r>
              <a:rPr lang="ar-SA" sz="2800" dirty="0">
                <a:effectLst/>
                <a:latin typeface="Times" panose="02020603050405020304" pitchFamily="18" charset="0"/>
                <a:ea typeface="Calibri" panose="020F0502020204030204" pitchFamily="34" charset="0"/>
                <a:cs typeface="B Nazanin" panose="00000400000000000000" pitchFamily="2" charset="-78"/>
              </a:rPr>
              <a:t> فرآیند انجام این کار را </a:t>
            </a:r>
            <a:r>
              <a:rPr lang="ar-SA" sz="2800" i="1" dirty="0">
                <a:effectLst/>
                <a:latin typeface="Times" panose="02020603050405020304" pitchFamily="18" charset="0"/>
                <a:ea typeface="Calibri" panose="020F0502020204030204" pitchFamily="34" charset="0"/>
                <a:cs typeface="B Nazanin" panose="00000400000000000000" pitchFamily="2" charset="-78"/>
              </a:rPr>
              <a:t>مقداردهی اولیه</a:t>
            </a:r>
            <a:r>
              <a:rPr lang="ar-SA" sz="2800" b="1" dirty="0">
                <a:effectLst/>
                <a:latin typeface="Times" panose="02020603050405020304" pitchFamily="18" charset="0"/>
                <a:ea typeface="Calibri" panose="020F0502020204030204" pitchFamily="34" charset="0"/>
                <a:cs typeface="B Nazanin" panose="00000400000000000000" pitchFamily="2" charset="-78"/>
              </a:rPr>
              <a:t> </a:t>
            </a:r>
            <a:r>
              <a:rPr lang="ar-SA" sz="2800" dirty="0">
                <a:effectLst/>
                <a:latin typeface="Times" panose="02020603050405020304" pitchFamily="18" charset="0"/>
                <a:ea typeface="Calibri" panose="020F0502020204030204" pitchFamily="34" charset="0"/>
                <a:cs typeface="B Nazanin" panose="00000400000000000000" pitchFamily="2" charset="-78"/>
              </a:rPr>
              <a:t>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نامند.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1800" dirty="0">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1800" dirty="0">
              <a:effectLst/>
              <a:latin typeface="Times" panose="02020603050405020304" pitchFamily="18" charset="0"/>
              <a:ea typeface="Calibri" panose="020F0502020204030204" pitchFamily="34" charset="0"/>
              <a:cs typeface="B Nazanin" panose="00000400000000000000" pitchFamily="2" charset="-78"/>
            </a:endParaRPr>
          </a:p>
          <a:p>
            <a:endParaRPr lang="fa-IR" dirty="0"/>
          </a:p>
        </p:txBody>
      </p:sp>
      <p:sp>
        <p:nvSpPr>
          <p:cNvPr id="6" name="Title 1">
            <a:extLst>
              <a:ext uri="{FF2B5EF4-FFF2-40B4-BE49-F238E27FC236}">
                <a16:creationId xmlns:a16="http://schemas.microsoft.com/office/drawing/2014/main" id="{C30BDEAD-24D3-D3CE-C289-FF287A05930D}"/>
              </a:ext>
            </a:extLst>
          </p:cNvPr>
          <p:cNvSpPr txBox="1">
            <a:spLocks/>
          </p:cNvSpPr>
          <p:nvPr/>
        </p:nvSpPr>
        <p:spPr>
          <a:xfrm>
            <a:off x="3525081" y="641865"/>
            <a:ext cx="5143790"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مقداردهی اولیه</a:t>
            </a:r>
            <a:endParaRPr lang="en-US" sz="3600" dirty="0">
              <a:solidFill>
                <a:srgbClr val="C00000"/>
              </a:solidFill>
              <a:cs typeface="2  Titr" panose="00000700000000000000" pitchFamily="2" charset="-78"/>
            </a:endParaRPr>
          </a:p>
        </p:txBody>
      </p:sp>
      <p:pic>
        <p:nvPicPr>
          <p:cNvPr id="2" name="Picture 1">
            <a:extLst>
              <a:ext uri="{FF2B5EF4-FFF2-40B4-BE49-F238E27FC236}">
                <a16:creationId xmlns:a16="http://schemas.microsoft.com/office/drawing/2014/main" id="{54959F1C-2F9D-B67A-2208-3392247771F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9624" y="3992292"/>
            <a:ext cx="4785201" cy="2236131"/>
          </a:xfrm>
          <a:prstGeom prst="rect">
            <a:avLst/>
          </a:prstGeom>
        </p:spPr>
      </p:pic>
      <p:pic>
        <p:nvPicPr>
          <p:cNvPr id="4" name="Picture 3">
            <a:extLst>
              <a:ext uri="{FF2B5EF4-FFF2-40B4-BE49-F238E27FC236}">
                <a16:creationId xmlns:a16="http://schemas.microsoft.com/office/drawing/2014/main" id="{575081F1-4BEB-E1C8-D4E5-8CF89CF9163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85213" y="3875470"/>
            <a:ext cx="3691580" cy="2457208"/>
          </a:xfrm>
          <a:prstGeom prst="rect">
            <a:avLst/>
          </a:prstGeom>
        </p:spPr>
      </p:pic>
      <p:sp>
        <p:nvSpPr>
          <p:cNvPr id="5" name="Arrow: Right 4">
            <a:extLst>
              <a:ext uri="{FF2B5EF4-FFF2-40B4-BE49-F238E27FC236}">
                <a16:creationId xmlns:a16="http://schemas.microsoft.com/office/drawing/2014/main" id="{1A551440-7E04-3585-8690-FE04A8296F10}"/>
              </a:ext>
            </a:extLst>
          </p:cNvPr>
          <p:cNvSpPr/>
          <p:nvPr/>
        </p:nvSpPr>
        <p:spPr>
          <a:xfrm>
            <a:off x="5609603" y="4957592"/>
            <a:ext cx="1248397"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a:p>
        </p:txBody>
      </p:sp>
    </p:spTree>
    <p:extLst>
      <p:ext uri="{BB962C8B-B14F-4D97-AF65-F5344CB8AC3E}">
        <p14:creationId xmlns:p14="http://schemas.microsoft.com/office/powerpoint/2010/main" val="229788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F86A9E-006D-A5ED-8008-A52FC2776DC1}"/>
              </a:ext>
            </a:extLst>
          </p:cNvPr>
          <p:cNvSpPr>
            <a:spLocks noGrp="1"/>
          </p:cNvSpPr>
          <p:nvPr>
            <p:ph idx="1"/>
          </p:nvPr>
        </p:nvSpPr>
        <p:spPr>
          <a:xfrm>
            <a:off x="251012" y="1072797"/>
            <a:ext cx="11591364" cy="5068027"/>
          </a:xfrm>
        </p:spPr>
        <p:txBody>
          <a:bodyPr>
            <a:noAutofit/>
          </a:bodyPr>
          <a:lstStyle/>
          <a:p>
            <a:pPr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همانطور که از نقشه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مهندسی یک خودرو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توان بارها برای ساخت خودروهای زیادی استفاده کرد، شما هم می‌توانید چندین بار از یک کلاس برای ساختن اشیا</a:t>
            </a:r>
            <a:r>
              <a:rPr lang="fa-IR" sz="2800" dirty="0">
                <a:effectLst/>
                <a:latin typeface="Times" panose="02020603050405020304" pitchFamily="18" charset="0"/>
                <a:ea typeface="Calibri" panose="020F0502020204030204" pitchFamily="34" charset="0"/>
                <a:cs typeface="B Nazanin" panose="00000400000000000000" pitchFamily="2" charset="-78"/>
              </a:rPr>
              <a:t>ی متعدد</a:t>
            </a:r>
            <a:r>
              <a:rPr lang="ar-SA" sz="2800" dirty="0">
                <a:effectLst/>
                <a:latin typeface="Times" panose="02020603050405020304" pitchFamily="18" charset="0"/>
                <a:ea typeface="Calibri" panose="020F0502020204030204" pitchFamily="34" charset="0"/>
                <a:cs typeface="B Nazanin" panose="00000400000000000000" pitchFamily="2" charset="-78"/>
              </a:rPr>
              <a:t> </a:t>
            </a:r>
            <a:r>
              <a:rPr lang="ar-SA" sz="2800" b="1" dirty="0">
                <a:effectLst/>
                <a:latin typeface="Times" panose="02020603050405020304" pitchFamily="18" charset="0"/>
                <a:ea typeface="Calibri" panose="020F0502020204030204" pitchFamily="34" charset="0"/>
                <a:cs typeface="B Nazanin" panose="00000400000000000000" pitchFamily="2" charset="-78"/>
              </a:rPr>
              <a:t>استفاده‌ی مجدد </a:t>
            </a:r>
            <a:r>
              <a:rPr lang="ar-SA" sz="2800" dirty="0">
                <a:effectLst/>
                <a:latin typeface="Times" panose="02020603050405020304" pitchFamily="18" charset="0"/>
                <a:ea typeface="Calibri" panose="020F0502020204030204" pitchFamily="34" charset="0"/>
                <a:cs typeface="B Nazanin" panose="00000400000000000000" pitchFamily="2" charset="-78"/>
              </a:rPr>
              <a:t>کنید.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marR="0" indent="0" algn="just" rtl="1">
              <a:lnSpc>
                <a:spcPct val="107000"/>
              </a:lnSpc>
              <a:spcBef>
                <a:spcPts val="0"/>
              </a:spcBef>
              <a:spcAft>
                <a:spcPts val="800"/>
              </a:spcAft>
              <a:buNone/>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استفاده‌ی مجدد از کلاس‌های موجود هنگام ساخت کلاس‌های جدید و برنامه‌ها باعث صرفه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جویی در زمان و تلاش می‌شود.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استفاده‌ی </a:t>
            </a:r>
            <a:r>
              <a:rPr lang="ar-SA" sz="2800" dirty="0">
                <a:effectLst/>
                <a:latin typeface="Times" panose="02020603050405020304" pitchFamily="18" charset="0"/>
                <a:ea typeface="Calibri" panose="020F0502020204030204" pitchFamily="34" charset="0"/>
                <a:cs typeface="B Nazanin" panose="00000400000000000000" pitchFamily="2" charset="-78"/>
              </a:rPr>
              <a:t>مجدد همچنین به شما کمک می‌کند تا سیستم‌های مؤثر را قابل اعتمادتر و قابل اعتمادتر بسازید، زیرا کلاس‌ها و مؤلفه‌های موجود اغلب تحت </a:t>
            </a:r>
            <a:r>
              <a:rPr lang="fa-IR" sz="2800" dirty="0">
                <a:effectLst/>
                <a:latin typeface="Times" panose="02020603050405020304" pitchFamily="18" charset="0"/>
                <a:ea typeface="Calibri" panose="020F0502020204030204" pitchFamily="34" charset="0"/>
                <a:cs typeface="B Nazanin" panose="00000400000000000000" pitchFamily="2" charset="-78"/>
              </a:rPr>
              <a:t>آزمایش</a:t>
            </a:r>
            <a:r>
              <a:rPr lang="ar-SA" sz="2800" dirty="0">
                <a:effectLst/>
                <a:latin typeface="Times" panose="02020603050405020304" pitchFamily="18" charset="0"/>
                <a:ea typeface="Calibri" panose="020F0502020204030204" pitchFamily="34" charset="0"/>
                <a:cs typeface="B Nazanin" panose="00000400000000000000" pitchFamily="2" charset="-78"/>
              </a:rPr>
              <a:t>، اشکال</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زدایی و تنظیم عملکرد گسترده‌ای قرار گرفته‌اند.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endParaRPr lang="fa-IR" sz="2800" dirty="0"/>
          </a:p>
        </p:txBody>
      </p:sp>
      <p:sp>
        <p:nvSpPr>
          <p:cNvPr id="6" name="Title 1">
            <a:extLst>
              <a:ext uri="{FF2B5EF4-FFF2-40B4-BE49-F238E27FC236}">
                <a16:creationId xmlns:a16="http://schemas.microsoft.com/office/drawing/2014/main" id="{C30BDEAD-24D3-D3CE-C289-FF287A05930D}"/>
              </a:ext>
            </a:extLst>
          </p:cNvPr>
          <p:cNvSpPr txBox="1">
            <a:spLocks/>
          </p:cNvSpPr>
          <p:nvPr/>
        </p:nvSpPr>
        <p:spPr>
          <a:xfrm>
            <a:off x="3474799" y="256383"/>
            <a:ext cx="5143790"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استفاده‌ی مجدد</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40333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ipe(dow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7C2FD-8448-259D-D3FA-06F6119D433F}"/>
              </a:ext>
            </a:extLst>
          </p:cNvPr>
          <p:cNvSpPr>
            <a:spLocks noGrp="1"/>
          </p:cNvSpPr>
          <p:nvPr>
            <p:ph idx="1"/>
          </p:nvPr>
        </p:nvSpPr>
        <p:spPr>
          <a:xfrm>
            <a:off x="161365" y="1299881"/>
            <a:ext cx="11591364" cy="5979459"/>
          </a:xfrm>
        </p:spPr>
        <p:txBody>
          <a:bodyPr>
            <a:noAutofit/>
          </a:bodyPr>
          <a:lstStyle/>
          <a:p>
            <a:pPr marL="0"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یک خودرو علاوه بر داشتن قابلیت</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هایی برای انجام وظایف، دارای </a:t>
            </a:r>
            <a:r>
              <a:rPr lang="fa-IR" sz="2800" i="1" dirty="0">
                <a:effectLst/>
                <a:latin typeface="Times" panose="02020603050405020304" pitchFamily="18" charset="0"/>
                <a:ea typeface="Calibri" panose="020F0502020204030204" pitchFamily="34" charset="0"/>
                <a:cs typeface="B Nazanin" panose="00000400000000000000" pitchFamily="2" charset="-78"/>
              </a:rPr>
              <a:t>مشخصه</a:t>
            </a:r>
            <a:r>
              <a:rPr lang="fa-IR" sz="2800" i="1" dirty="0">
                <a:latin typeface="Times" panose="02020603050405020304" pitchFamily="18" charset="0"/>
                <a:ea typeface="Calibri" panose="020F0502020204030204" pitchFamily="34" charset="0"/>
                <a:cs typeface="B Nazanin" panose="00000400000000000000" pitchFamily="2" charset="-78"/>
              </a:rPr>
              <a:t>‌</a:t>
            </a:r>
            <a:r>
              <a:rPr lang="ar-SA" sz="2800" i="1" dirty="0">
                <a:effectLst/>
                <a:latin typeface="Times" panose="02020603050405020304" pitchFamily="18" charset="0"/>
                <a:ea typeface="Calibri" panose="020F0502020204030204" pitchFamily="34" charset="0"/>
                <a:cs typeface="B Nazanin" panose="00000400000000000000" pitchFamily="2" charset="-78"/>
              </a:rPr>
              <a:t>هایی</a:t>
            </a:r>
            <a:r>
              <a:rPr lang="ar-SA" sz="2800" dirty="0">
                <a:effectLst/>
                <a:latin typeface="Times" panose="02020603050405020304" pitchFamily="18" charset="0"/>
                <a:ea typeface="Calibri" panose="020F0502020204030204" pitchFamily="34" charset="0"/>
                <a:cs typeface="B Nazanin" panose="00000400000000000000" pitchFamily="2" charset="-78"/>
              </a:rPr>
              <a:t> </a:t>
            </a:r>
            <a:r>
              <a:rPr lang="fa-IR" sz="2800" dirty="0">
                <a:effectLst/>
                <a:latin typeface="Times" panose="02020603050405020304" pitchFamily="18" charset="0"/>
                <a:ea typeface="Calibri" panose="020F0502020204030204" pitchFamily="34" charset="0"/>
                <a:cs typeface="B Nazanin" panose="00000400000000000000" pitchFamily="2" charset="-78"/>
              </a:rPr>
              <a:t>است از قبیل:</a:t>
            </a:r>
          </a:p>
          <a:p>
            <a:pPr indent="-457200" algn="just">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رنگ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indent="-457200" algn="just">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تعداد در</a:t>
            </a:r>
            <a:r>
              <a:rPr lang="fa-IR" sz="2800" dirty="0">
                <a:effectLst/>
                <a:latin typeface="Times" panose="02020603050405020304" pitchFamily="18" charset="0"/>
                <a:ea typeface="Calibri" panose="020F0502020204030204" pitchFamily="34" charset="0"/>
                <a:cs typeface="B Nazanin" panose="00000400000000000000" pitchFamily="2" charset="-78"/>
              </a:rPr>
              <a:t>ب‌</a:t>
            </a:r>
            <a:r>
              <a:rPr lang="ar-SA" sz="2800" dirty="0">
                <a:effectLst/>
                <a:latin typeface="Times" panose="02020603050405020304" pitchFamily="18" charset="0"/>
                <a:ea typeface="Calibri" panose="020F0502020204030204" pitchFamily="34" charset="0"/>
                <a:cs typeface="B Nazanin" panose="00000400000000000000" pitchFamily="2" charset="-78"/>
              </a:rPr>
              <a:t>ها</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indent="-457200" algn="just">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مقدار گاز موجود در مخزن</a:t>
            </a:r>
            <a:r>
              <a:rPr lang="fa-IR" sz="2800" dirty="0">
                <a:effectLst/>
                <a:latin typeface="Times" panose="02020603050405020304" pitchFamily="18" charset="0"/>
                <a:ea typeface="Calibri" panose="020F0502020204030204" pitchFamily="34" charset="0"/>
                <a:cs typeface="B Nazanin" panose="00000400000000000000" pitchFamily="2" charset="-78"/>
              </a:rPr>
              <a:t> (</a:t>
            </a:r>
            <a:r>
              <a:rPr lang="ar-SA" sz="2800" dirty="0">
                <a:latin typeface="Times" panose="02020603050405020304" pitchFamily="18" charset="0"/>
                <a:ea typeface="Calibri" panose="020F0502020204030204" pitchFamily="34" charset="0"/>
                <a:cs typeface="B Nazanin" panose="00000400000000000000" pitchFamily="2" charset="-78"/>
              </a:rPr>
              <a:t>نشانگر سوخت</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indent="-457200" algn="just">
              <a:lnSpc>
                <a:spcPct val="107000"/>
              </a:lnSpc>
              <a:spcBef>
                <a:spcPts val="0"/>
              </a:spcBef>
              <a:spcAft>
                <a:spcPts val="800"/>
              </a:spcAft>
              <a:buFont typeface="Wingdings" panose="05000000000000000000" pitchFamily="2" charset="2"/>
              <a:buChar char="ü"/>
            </a:pPr>
            <a:r>
              <a:rPr lang="ar-SA" sz="2800" dirty="0">
                <a:latin typeface="Times" panose="02020603050405020304" pitchFamily="18" charset="0"/>
                <a:ea typeface="Calibri" panose="020F0502020204030204" pitchFamily="34" charset="0"/>
                <a:cs typeface="B Nazanin" panose="00000400000000000000" pitchFamily="2" charset="-78"/>
              </a:rPr>
              <a:t>سرعت فعلی</a:t>
            </a:r>
            <a:r>
              <a:rPr lang="fa-IR" sz="2800" dirty="0">
                <a:latin typeface="Times" panose="02020603050405020304" pitchFamily="18" charset="0"/>
                <a:ea typeface="Calibri" panose="020F0502020204030204" pitchFamily="34" charset="0"/>
                <a:cs typeface="B Nazanin" panose="00000400000000000000" pitchFamily="2" charset="-78"/>
              </a:rPr>
              <a:t> </a:t>
            </a:r>
            <a:r>
              <a:rPr lang="ar-SA" sz="2800" dirty="0">
                <a:latin typeface="Times" panose="02020603050405020304" pitchFamily="18" charset="0"/>
                <a:ea typeface="Calibri" panose="020F0502020204030204" pitchFamily="34" charset="0"/>
                <a:cs typeface="B Nazanin" panose="00000400000000000000" pitchFamily="2" charset="-78"/>
              </a:rPr>
              <a:t>(صفحه </a:t>
            </a:r>
            <a:r>
              <a:rPr lang="fa-IR" sz="2800" dirty="0">
                <a:latin typeface="Times" panose="02020603050405020304" pitchFamily="18" charset="0"/>
                <a:ea typeface="Calibri" panose="020F0502020204030204" pitchFamily="34" charset="0"/>
                <a:cs typeface="B Nazanin" panose="00000400000000000000" pitchFamily="2" charset="-78"/>
              </a:rPr>
              <a:t>سرعت‌سنج</a:t>
            </a:r>
            <a:r>
              <a:rPr lang="ar-SA" sz="2800" dirty="0">
                <a:latin typeface="Times" panose="02020603050405020304" pitchFamily="18" charset="0"/>
                <a:ea typeface="Calibri" panose="020F0502020204030204" pitchFamily="34" charset="0"/>
                <a:cs typeface="B Nazanin" panose="00000400000000000000" pitchFamily="2" charset="-78"/>
              </a:rPr>
              <a:t>)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indent="-457200" algn="just">
              <a:lnSpc>
                <a:spcPct val="107000"/>
              </a:lnSpc>
              <a:spcBef>
                <a:spcPts val="0"/>
              </a:spcBef>
              <a:spcAft>
                <a:spcPts val="800"/>
              </a:spcAft>
              <a:buFont typeface="Wingdings" panose="05000000000000000000" pitchFamily="2" charset="2"/>
              <a:buChar char="ü"/>
            </a:pPr>
            <a:r>
              <a:rPr lang="fa-IR" sz="2800" dirty="0">
                <a:effectLst/>
                <a:latin typeface="Times" panose="02020603050405020304" pitchFamily="18" charset="0"/>
                <a:ea typeface="Calibri" panose="020F0502020204030204" pitchFamily="34" charset="0"/>
                <a:cs typeface="B Nazanin" panose="00000400000000000000" pitchFamily="2" charset="-78"/>
              </a:rPr>
              <a:t>میزان</a:t>
            </a:r>
            <a:r>
              <a:rPr lang="ar-SA" sz="2800" dirty="0">
                <a:effectLst/>
                <a:latin typeface="Times" panose="02020603050405020304" pitchFamily="18" charset="0"/>
                <a:ea typeface="Calibri" panose="020F0502020204030204" pitchFamily="34" charset="0"/>
                <a:cs typeface="B Nazanin" panose="00000400000000000000" pitchFamily="2" charset="-78"/>
              </a:rPr>
              <a:t> کل مسافت پیموده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شده (صفحه کیلومترشمار)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indent="0" algn="just">
              <a:lnSpc>
                <a:spcPct val="107000"/>
              </a:lnSpc>
              <a:spcBef>
                <a:spcPts val="0"/>
              </a:spcBef>
              <a:spcAft>
                <a:spcPts val="800"/>
              </a:spcAft>
              <a:buNone/>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مشخصه‌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خودرو </a:t>
            </a:r>
            <a:r>
              <a:rPr lang="ar-SA" sz="2800" dirty="0">
                <a:latin typeface="Times" panose="02020603050405020304" pitchFamily="18" charset="0"/>
                <a:ea typeface="Calibri" panose="020F0502020204030204" pitchFamily="34" charset="0"/>
                <a:cs typeface="B Nazanin" panose="00000400000000000000" pitchFamily="2" charset="-78"/>
              </a:rPr>
              <a:t>مانند قابلیت</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های</a:t>
            </a:r>
            <a:r>
              <a:rPr lang="fa-IR" sz="2800" dirty="0">
                <a:latin typeface="Times" panose="02020603050405020304" pitchFamily="18" charset="0"/>
                <a:ea typeface="Calibri" panose="020F0502020204030204" pitchFamily="34" charset="0"/>
                <a:cs typeface="B Nazanin" panose="00000400000000000000" pitchFamily="2" charset="-78"/>
              </a:rPr>
              <a:t>ش </a:t>
            </a:r>
            <a:r>
              <a:rPr lang="ar-SA" sz="2800" dirty="0">
                <a:latin typeface="Times" panose="02020603050405020304" pitchFamily="18" charset="0"/>
                <a:ea typeface="Calibri" panose="020F0502020204030204" pitchFamily="34" charset="0"/>
                <a:cs typeface="B Nazanin" panose="00000400000000000000" pitchFamily="2" charset="-78"/>
              </a:rPr>
              <a:t>به </a:t>
            </a:r>
            <a:r>
              <a:rPr lang="ar-SA" sz="2800" dirty="0">
                <a:effectLst/>
                <a:latin typeface="Times" panose="02020603050405020304" pitchFamily="18" charset="0"/>
                <a:ea typeface="Calibri" panose="020F0502020204030204" pitchFamily="34" charset="0"/>
                <a:cs typeface="B Nazanin" panose="00000400000000000000" pitchFamily="2" charset="-78"/>
              </a:rPr>
              <a:t>عنوان بخشی از</a:t>
            </a:r>
            <a:r>
              <a:rPr lang="fa-IR" sz="2800" dirty="0">
                <a:latin typeface="Times" panose="02020603050405020304" pitchFamily="18" charset="0"/>
                <a:ea typeface="Calibri" panose="020F0502020204030204" pitchFamily="34" charset="0"/>
                <a:cs typeface="B Nazanin" panose="00000400000000000000" pitchFamily="2" charset="-78"/>
              </a:rPr>
              <a:t> </a:t>
            </a:r>
            <a:r>
              <a:rPr lang="ar-SA" sz="2800" dirty="0">
                <a:effectLst/>
                <a:latin typeface="Times" panose="02020603050405020304" pitchFamily="18" charset="0"/>
                <a:ea typeface="Calibri" panose="020F0502020204030204" pitchFamily="34" charset="0"/>
                <a:cs typeface="B Nazanin" panose="00000400000000000000" pitchFamily="2" charset="-78"/>
              </a:rPr>
              <a:t>طراحی آن در طراحی مهندسیش نشان داده می‌شود.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p:txBody>
      </p:sp>
      <p:sp>
        <p:nvSpPr>
          <p:cNvPr id="5" name="Title 1">
            <a:extLst>
              <a:ext uri="{FF2B5EF4-FFF2-40B4-BE49-F238E27FC236}">
                <a16:creationId xmlns:a16="http://schemas.microsoft.com/office/drawing/2014/main" id="{A9B6B6D8-7E83-C62F-BD8B-ACA8B3272D12}"/>
              </a:ext>
            </a:extLst>
          </p:cNvPr>
          <p:cNvSpPr txBox="1">
            <a:spLocks/>
          </p:cNvSpPr>
          <p:nvPr/>
        </p:nvSpPr>
        <p:spPr>
          <a:xfrm>
            <a:off x="4753535" y="160921"/>
            <a:ext cx="24070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مشخصه‌ها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04068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arn(inVertical)">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arn(inVertical)">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arn(inVertical)">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7C2FD-8448-259D-D3FA-06F6119D433F}"/>
              </a:ext>
            </a:extLst>
          </p:cNvPr>
          <p:cNvSpPr>
            <a:spLocks noGrp="1"/>
          </p:cNvSpPr>
          <p:nvPr>
            <p:ph idx="1"/>
          </p:nvPr>
        </p:nvSpPr>
        <p:spPr>
          <a:xfrm>
            <a:off x="143436" y="878540"/>
            <a:ext cx="11591364" cy="5979459"/>
          </a:xfrm>
        </p:spPr>
        <p:txBody>
          <a:bodyPr>
            <a:noAutofit/>
          </a:bodyPr>
          <a:lstStyle/>
          <a:p>
            <a:pPr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مشخصه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 همراه با خودرو</a:t>
            </a:r>
            <a:r>
              <a:rPr lang="fa-IR" sz="2800" dirty="0">
                <a:latin typeface="Times" panose="02020603050405020304" pitchFamily="18" charset="0"/>
                <a:ea typeface="Calibri" panose="020F0502020204030204" pitchFamily="34" charset="0"/>
                <a:cs typeface="B Nazanin" panose="00000400000000000000" pitchFamily="2" charset="-78"/>
              </a:rPr>
              <a:t>ی </a:t>
            </a:r>
            <a:r>
              <a:rPr lang="ar-SA" sz="2800" dirty="0">
                <a:latin typeface="Times" panose="02020603050405020304" pitchFamily="18" charset="0"/>
                <a:ea typeface="Calibri" panose="020F0502020204030204" pitchFamily="34" charset="0"/>
                <a:cs typeface="B Nazanin" panose="00000400000000000000" pitchFamily="2" charset="-78"/>
              </a:rPr>
              <a:t>واقعی</a:t>
            </a:r>
            <a:r>
              <a:rPr lang="fa-IR" sz="2800" dirty="0">
                <a:latin typeface="Times" panose="02020603050405020304" pitchFamily="18" charset="0"/>
                <a:ea typeface="Calibri" panose="020F0502020204030204" pitchFamily="34" charset="0"/>
                <a:cs typeface="B Nazanin" panose="00000400000000000000" pitchFamily="2" charset="-78"/>
              </a:rPr>
              <a:t>‌ای هستند که شما</a:t>
            </a:r>
            <a:r>
              <a:rPr lang="ar-SA" sz="2800" dirty="0">
                <a:latin typeface="Times" panose="02020603050405020304" pitchFamily="18" charset="0"/>
                <a:ea typeface="Calibri" panose="020F0502020204030204" pitchFamily="34" charset="0"/>
                <a:cs typeface="B Nazanin" panose="00000400000000000000" pitchFamily="2" charset="-78"/>
              </a:rPr>
              <a:t> </a:t>
            </a:r>
            <a:r>
              <a:rPr lang="fa-IR" sz="2800" dirty="0">
                <a:latin typeface="Times" panose="02020603050405020304" pitchFamily="18" charset="0"/>
                <a:ea typeface="Calibri" panose="020F0502020204030204" pitchFamily="34" charset="0"/>
                <a:cs typeface="B Nazanin" panose="00000400000000000000" pitchFamily="2" charset="-78"/>
              </a:rPr>
              <a:t>با آن </a:t>
            </a:r>
            <a:r>
              <a:rPr lang="ar-SA" sz="2800" dirty="0">
                <a:latin typeface="Times" panose="02020603050405020304" pitchFamily="18" charset="0"/>
                <a:ea typeface="Calibri" panose="020F0502020204030204" pitchFamily="34" charset="0"/>
                <a:cs typeface="B Nazanin" panose="00000400000000000000" pitchFamily="2" charset="-78"/>
              </a:rPr>
              <a:t>رانندگی می‌کنید</a:t>
            </a:r>
            <a:r>
              <a:rPr lang="fa-IR" sz="2800" dirty="0">
                <a:latin typeface="Times" panose="02020603050405020304" pitchFamily="18" charset="0"/>
                <a:ea typeface="Calibri" panose="020F0502020204030204" pitchFamily="34" charset="0"/>
                <a:cs typeface="B Nazanin" panose="00000400000000000000" pitchFamily="2" charset="-78"/>
              </a:rPr>
              <a:t>.</a:t>
            </a:r>
          </a:p>
          <a:p>
            <a:pPr algn="just">
              <a:lnSpc>
                <a:spcPct val="107000"/>
              </a:lnSpc>
              <a:spcBef>
                <a:spcPts val="0"/>
              </a:spcBef>
              <a:spcAft>
                <a:spcPts val="800"/>
              </a:spcAft>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هر خودرو مشخصه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خاص </a:t>
            </a:r>
            <a:r>
              <a:rPr lang="ar-SA" sz="2800" i="1" dirty="0">
                <a:effectLst/>
                <a:latin typeface="Times" panose="02020603050405020304" pitchFamily="18" charset="0"/>
                <a:ea typeface="Calibri" panose="020F0502020204030204" pitchFamily="34" charset="0"/>
                <a:cs typeface="B Nazanin" panose="00000400000000000000" pitchFamily="2" charset="-78"/>
              </a:rPr>
              <a:t>خود</a:t>
            </a:r>
            <a:r>
              <a:rPr lang="ar-SA" sz="2800" dirty="0">
                <a:effectLst/>
                <a:latin typeface="Times" panose="02020603050405020304" pitchFamily="18" charset="0"/>
                <a:ea typeface="Calibri" panose="020F0502020204030204" pitchFamily="34" charset="0"/>
                <a:cs typeface="B Nazanin" panose="00000400000000000000" pitchFamily="2" charset="-78"/>
              </a:rPr>
              <a:t> را حفظ می‌کند. به عنوان مثال،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داند چه مقدار بنزین در باک بنزین خودش هست، اما از چنین میزانی</a:t>
            </a:r>
            <a:r>
              <a:rPr lang="fa-IR" sz="2800" dirty="0">
                <a:latin typeface="Times" panose="02020603050405020304" pitchFamily="18" charset="0"/>
                <a:ea typeface="Calibri" panose="020F0502020204030204" pitchFamily="34" charset="0"/>
                <a:cs typeface="B Nazanin" panose="00000400000000000000" pitchFamily="2" charset="-78"/>
              </a:rPr>
              <a:t> </a:t>
            </a:r>
            <a:r>
              <a:rPr lang="ar-SA" sz="2800" dirty="0">
                <a:effectLst/>
                <a:latin typeface="Times" panose="02020603050405020304" pitchFamily="18" charset="0"/>
                <a:ea typeface="Calibri" panose="020F0502020204030204" pitchFamily="34" charset="0"/>
                <a:cs typeface="B Nazanin" panose="00000400000000000000" pitchFamily="2" charset="-78"/>
              </a:rPr>
              <a:t>در باک سایر خودروها آگاه نیست</a:t>
            </a:r>
            <a:r>
              <a:rPr lang="ar-SA" sz="2800" dirty="0">
                <a:latin typeface="Times" panose="02020603050405020304" pitchFamily="18" charset="0"/>
                <a:ea typeface="Calibri" panose="020F0502020204030204" pitchFamily="34" charset="0"/>
                <a:cs typeface="B Nazanin" panose="00000400000000000000" pitchFamily="2" charset="-78"/>
              </a:rPr>
              <a:t>. </a:t>
            </a:r>
            <a:endParaRPr lang="fa-IR" sz="2800" dirty="0">
              <a:latin typeface="Times" panose="02020603050405020304" pitchFamily="18" charset="0"/>
              <a:ea typeface="Calibri" panose="020F0502020204030204" pitchFamily="34" charset="0"/>
              <a:cs typeface="B Nazanin" panose="00000400000000000000" pitchFamily="2" charset="-78"/>
            </a:endParaRPr>
          </a:p>
          <a:p>
            <a:pPr marL="0" indent="0" algn="just">
              <a:lnSpc>
                <a:spcPct val="107000"/>
              </a:lnSpc>
              <a:spcBef>
                <a:spcPts val="0"/>
              </a:spcBef>
              <a:spcAft>
                <a:spcPts val="800"/>
              </a:spcAft>
              <a:buNone/>
            </a:pPr>
            <a:endParaRPr lang="fa-IR" sz="2800" dirty="0">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مشخصه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 توسط </a:t>
            </a:r>
            <a:r>
              <a:rPr lang="ar-SA" sz="2800" b="1" dirty="0">
                <a:latin typeface="Times" panose="02020603050405020304" pitchFamily="18" charset="0"/>
                <a:ea typeface="Calibri" panose="020F0502020204030204" pitchFamily="34" charset="0"/>
                <a:cs typeface="B Nazanin" panose="00000400000000000000" pitchFamily="2" charset="-78"/>
              </a:rPr>
              <a:t>متغیرهای نمونه</a:t>
            </a:r>
            <a:r>
              <a:rPr lang="fa-IR" sz="2800" b="1" dirty="0">
                <a:latin typeface="Times" panose="02020603050405020304" pitchFamily="18" charset="0"/>
                <a:ea typeface="Calibri" panose="020F0502020204030204" pitchFamily="34" charset="0"/>
                <a:cs typeface="B Nazanin" panose="00000400000000000000" pitchFamily="2" charset="-78"/>
              </a:rPr>
              <a:t>‌ی</a:t>
            </a:r>
            <a:r>
              <a:rPr lang="ar-SA" sz="2800" b="1" dirty="0">
                <a:latin typeface="Times" panose="02020603050405020304" pitchFamily="18" charset="0"/>
                <a:ea typeface="Calibri" panose="020F0502020204030204" pitchFamily="34" charset="0"/>
                <a:cs typeface="B Nazanin" panose="00000400000000000000" pitchFamily="2" charset="-78"/>
              </a:rPr>
              <a:t> کلاس</a:t>
            </a:r>
            <a:r>
              <a:rPr lang="ar-SA" sz="2800" dirty="0">
                <a:latin typeface="Times" panose="02020603050405020304" pitchFamily="18" charset="0"/>
                <a:ea typeface="Calibri" panose="020F0502020204030204" pitchFamily="34" charset="0"/>
                <a:cs typeface="B Nazanin" panose="00000400000000000000" pitchFamily="2" charset="-78"/>
              </a:rPr>
              <a:t> مشخص می‌شوند.</a:t>
            </a: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just" rtl="1">
              <a:lnSpc>
                <a:spcPct val="107000"/>
              </a:lnSpc>
              <a:spcBef>
                <a:spcPts val="0"/>
              </a:spcBef>
              <a:spcAft>
                <a:spcPts val="800"/>
              </a:spcAft>
              <a:buNone/>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p:txBody>
      </p:sp>
      <p:sp>
        <p:nvSpPr>
          <p:cNvPr id="5" name="Title 1">
            <a:extLst>
              <a:ext uri="{FF2B5EF4-FFF2-40B4-BE49-F238E27FC236}">
                <a16:creationId xmlns:a16="http://schemas.microsoft.com/office/drawing/2014/main" id="{A9B6B6D8-7E83-C62F-BD8B-ACA8B3272D12}"/>
              </a:ext>
            </a:extLst>
          </p:cNvPr>
          <p:cNvSpPr txBox="1">
            <a:spLocks/>
          </p:cNvSpPr>
          <p:nvPr/>
        </p:nvSpPr>
        <p:spPr>
          <a:xfrm>
            <a:off x="3367223" y="241603"/>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مشخصه‌ها </a:t>
            </a:r>
            <a:r>
              <a:rPr lang="fa-IR" sz="3600" dirty="0">
                <a:solidFill>
                  <a:srgbClr val="C00000"/>
                </a:solidFill>
                <a:cs typeface="2  Titr" panose="00000700000000000000" pitchFamily="2" charset="-78"/>
                <a:sym typeface="Symbol" panose="05050102010706020507" pitchFamily="18" charset="2"/>
              </a:rPr>
              <a:t> </a:t>
            </a:r>
            <a:r>
              <a:rPr lang="fa-IR" sz="3600" dirty="0">
                <a:solidFill>
                  <a:srgbClr val="C00000"/>
                </a:solidFill>
                <a:cs typeface="2  Titr" panose="00000700000000000000" pitchFamily="2" charset="-78"/>
              </a:rPr>
              <a:t>متغیرهای نمونه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78639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C7C2FD-8448-259D-D3FA-06F6119D433F}"/>
              </a:ext>
            </a:extLst>
          </p:cNvPr>
          <p:cNvSpPr>
            <a:spLocks noGrp="1"/>
          </p:cNvSpPr>
          <p:nvPr>
            <p:ph idx="1"/>
          </p:nvPr>
        </p:nvSpPr>
        <p:spPr>
          <a:xfrm>
            <a:off x="143436" y="878541"/>
            <a:ext cx="11591364" cy="5342965"/>
          </a:xfrm>
        </p:spPr>
        <p:txBody>
          <a:bodyPr>
            <a:normAutofit/>
          </a:bodyPr>
          <a:lstStyle/>
          <a:p>
            <a:pPr marL="0" algn="just">
              <a:lnSpc>
                <a:spcPct val="107000"/>
              </a:lnSpc>
              <a:spcBef>
                <a:spcPts val="0"/>
              </a:spcBef>
              <a:spcAft>
                <a:spcPts val="800"/>
              </a:spcAft>
            </a:pPr>
            <a:r>
              <a:rPr lang="fa-IR" sz="2800" dirty="0">
                <a:cs typeface="B Nazanin" panose="00000400000000000000" pitchFamily="2" charset="-78"/>
              </a:rPr>
              <a:t>کنترل‌های یک خودرو برای راننده قابل رویت هستند، اما کارکردهای داخلی آن‌ها پنهان است. </a:t>
            </a: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کلاس‌ها (و اشیای آن‌ها) مشخصه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 و متدهای خود را محصور، یا </a:t>
            </a:r>
            <a:r>
              <a:rPr lang="ar-SA" sz="2800" i="1" dirty="0">
                <a:latin typeface="Times" panose="02020603050405020304" pitchFamily="18" charset="0"/>
                <a:ea typeface="Calibri" panose="020F0502020204030204" pitchFamily="34" charset="0"/>
                <a:cs typeface="B Nazanin" panose="00000400000000000000" pitchFamily="2" charset="-78"/>
              </a:rPr>
              <a:t>بسته</a:t>
            </a:r>
            <a:r>
              <a:rPr lang="fa-IR" sz="2800" i="1" dirty="0">
                <a:latin typeface="Times" panose="02020603050405020304" pitchFamily="18" charset="0"/>
                <a:ea typeface="Calibri" panose="020F0502020204030204" pitchFamily="34" charset="0"/>
                <a:cs typeface="B Nazanin" panose="00000400000000000000" pitchFamily="2" charset="-78"/>
              </a:rPr>
              <a:t>‌</a:t>
            </a:r>
            <a:r>
              <a:rPr lang="ar-SA" sz="2800" i="1" dirty="0">
                <a:latin typeface="Times" panose="02020603050405020304" pitchFamily="18" charset="0"/>
                <a:ea typeface="Calibri" panose="020F0502020204030204" pitchFamily="34" charset="0"/>
                <a:cs typeface="B Nazanin" panose="00000400000000000000" pitchFamily="2" charset="-78"/>
              </a:rPr>
              <a:t>سازی </a:t>
            </a:r>
            <a:r>
              <a:rPr lang="ar-SA" sz="2800" dirty="0">
                <a:latin typeface="Times" panose="02020603050405020304" pitchFamily="18" charset="0"/>
                <a:ea typeface="Calibri" panose="020F0502020204030204" pitchFamily="34" charset="0"/>
                <a:cs typeface="B Nazanin" panose="00000400000000000000" pitchFamily="2" charset="-78"/>
              </a:rPr>
              <a:t>می</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کنند. </a:t>
            </a:r>
            <a:r>
              <a:rPr lang="fa-IR" sz="2800" dirty="0">
                <a:latin typeface="Times" panose="02020603050405020304" pitchFamily="18" charset="0"/>
                <a:ea typeface="Calibri" panose="020F0502020204030204" pitchFamily="34" charset="0"/>
                <a:cs typeface="B Nazanin" panose="00000400000000000000" pitchFamily="2" charset="-78"/>
              </a:rPr>
              <a:t>این </a:t>
            </a:r>
            <a:r>
              <a:rPr lang="ar-SA" sz="2800" dirty="0">
                <a:latin typeface="Times" panose="02020603050405020304" pitchFamily="18" charset="0"/>
                <a:ea typeface="Calibri" panose="020F0502020204030204" pitchFamily="34" charset="0"/>
                <a:cs typeface="B Nazanin" panose="00000400000000000000" pitchFamily="2" charset="-78"/>
              </a:rPr>
              <a:t>مشخصه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 و متدها</a:t>
            </a:r>
            <a:r>
              <a:rPr lang="fa-IR" sz="2800" dirty="0">
                <a:latin typeface="Times" panose="02020603050405020304" pitchFamily="18" charset="0"/>
                <a:ea typeface="Calibri" panose="020F0502020204030204" pitchFamily="34" charset="0"/>
                <a:cs typeface="B Nazanin" panose="00000400000000000000" pitchFamily="2" charset="-78"/>
              </a:rPr>
              <a:t> </a:t>
            </a:r>
            <a:r>
              <a:rPr lang="ar-SA" sz="2800" dirty="0">
                <a:latin typeface="Times" panose="02020603050405020304" pitchFamily="18" charset="0"/>
                <a:ea typeface="Calibri" panose="020F0502020204030204" pitchFamily="34" charset="0"/>
                <a:cs typeface="B Nazanin" panose="00000400000000000000" pitchFamily="2" charset="-78"/>
              </a:rPr>
              <a:t>ارتباط نزدیکی با هم دارند.</a:t>
            </a: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اشیا ممکن است با یکدیگر ارتباط برقرار کنند، اما معمولاً مجاز به دانستن نحوه</a:t>
            </a:r>
            <a:r>
              <a:rPr lang="fa-IR" sz="2800" dirty="0">
                <a:latin typeface="Times" panose="02020603050405020304" pitchFamily="18" charset="0"/>
                <a:ea typeface="Calibri" panose="020F0502020204030204" pitchFamily="34" charset="0"/>
                <a:cs typeface="B Nazanin" panose="00000400000000000000" pitchFamily="2" charset="-78"/>
              </a:rPr>
              <a:t>‌ی</a:t>
            </a:r>
            <a:r>
              <a:rPr lang="ar-SA" sz="2800" dirty="0">
                <a:latin typeface="Times" panose="02020603050405020304" pitchFamily="18" charset="0"/>
                <a:ea typeface="Calibri" panose="020F0502020204030204" pitchFamily="34" charset="0"/>
                <a:cs typeface="B Nazanin" panose="00000400000000000000" pitchFamily="2" charset="-78"/>
              </a:rPr>
              <a:t> پیاده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سازی اشیای دیگر نیستن</a:t>
            </a:r>
            <a:r>
              <a:rPr lang="fa-IR" sz="2800" dirty="0">
                <a:latin typeface="Times" panose="02020603050405020304" pitchFamily="18" charset="0"/>
                <a:ea typeface="Calibri" panose="020F0502020204030204" pitchFamily="34" charset="0"/>
                <a:cs typeface="B Nazanin" panose="00000400000000000000" pitchFamily="2" charset="-78"/>
              </a:rPr>
              <a:t>د.</a:t>
            </a:r>
            <a:r>
              <a:rPr lang="fa-IR" sz="2800" dirty="0">
                <a:latin typeface="B Nazanin" panose="00000400000000000000" pitchFamily="2" charset="-78"/>
                <a:ea typeface="Calibri" panose="020F0502020204030204" pitchFamily="34" charset="0"/>
                <a:cs typeface="B Nazanin" panose="00000400000000000000" pitchFamily="2" charset="-78"/>
              </a:rPr>
              <a:t> </a:t>
            </a:r>
            <a:r>
              <a:rPr lang="ar-SA" sz="2800" dirty="0">
                <a:latin typeface="B Nazanin" panose="00000400000000000000" pitchFamily="2" charset="-78"/>
                <a:ea typeface="Calibri" panose="020F0502020204030204" pitchFamily="34" charset="0"/>
                <a:cs typeface="B Nazanin" panose="00000400000000000000" pitchFamily="2" charset="-78"/>
              </a:rPr>
              <a:t>جزئیات پیاده</a:t>
            </a:r>
            <a:r>
              <a:rPr lang="fa-IR" sz="2800" dirty="0">
                <a:latin typeface="B Nazanin" panose="00000400000000000000" pitchFamily="2" charset="-78"/>
                <a:ea typeface="Calibri" panose="020F0502020204030204" pitchFamily="34" charset="0"/>
                <a:cs typeface="B Nazanin" panose="00000400000000000000" pitchFamily="2" charset="-78"/>
              </a:rPr>
              <a:t>‌</a:t>
            </a:r>
            <a:r>
              <a:rPr lang="ar-SA" sz="2800" dirty="0">
                <a:latin typeface="B Nazanin" panose="00000400000000000000" pitchFamily="2" charset="-78"/>
                <a:ea typeface="Calibri" panose="020F0502020204030204" pitchFamily="34" charset="0"/>
                <a:cs typeface="B Nazanin" panose="00000400000000000000" pitchFamily="2" charset="-78"/>
              </a:rPr>
              <a:t>سازی را می</a:t>
            </a:r>
            <a:r>
              <a:rPr lang="fa-IR" sz="2800" dirty="0">
                <a:latin typeface="B Nazanin" panose="00000400000000000000" pitchFamily="2" charset="-78"/>
                <a:ea typeface="Calibri" panose="020F0502020204030204" pitchFamily="34" charset="0"/>
                <a:cs typeface="B Nazanin" panose="00000400000000000000" pitchFamily="2" charset="-78"/>
              </a:rPr>
              <a:t>‌</a:t>
            </a:r>
            <a:r>
              <a:rPr lang="ar-SA" sz="2800" dirty="0">
                <a:latin typeface="B Nazanin" panose="00000400000000000000" pitchFamily="2" charset="-78"/>
                <a:ea typeface="Calibri" panose="020F0502020204030204" pitchFamily="34" charset="0"/>
                <a:cs typeface="B Nazanin" panose="00000400000000000000" pitchFamily="2" charset="-78"/>
              </a:rPr>
              <a:t>توان در درون خود اشیا </a:t>
            </a:r>
            <a:r>
              <a:rPr lang="ar-SA" sz="2800" i="1" dirty="0">
                <a:latin typeface="B Nazanin" panose="00000400000000000000" pitchFamily="2" charset="-78"/>
                <a:ea typeface="Calibri" panose="020F0502020204030204" pitchFamily="34" charset="0"/>
                <a:cs typeface="B Nazanin" panose="00000400000000000000" pitchFamily="2" charset="-78"/>
              </a:rPr>
              <a:t>پنهان کرد</a:t>
            </a:r>
            <a:r>
              <a:rPr lang="ar-SA" sz="2800" dirty="0">
                <a:latin typeface="B Nazanin" panose="00000400000000000000" pitchFamily="2" charset="-78"/>
                <a:ea typeface="Calibri" panose="020F0502020204030204" pitchFamily="34" charset="0"/>
                <a:cs typeface="B Nazanin" panose="00000400000000000000" pitchFamily="2" charset="-78"/>
              </a:rPr>
              <a:t>.</a:t>
            </a:r>
            <a:endParaRPr lang="fa-IR" sz="2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B Nazanin" panose="00000400000000000000" pitchFamily="2" charset="-78"/>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en-US" sz="2800" dirty="0">
              <a:latin typeface="Calibri" panose="020F0502020204030204" pitchFamily="34" charset="0"/>
              <a:ea typeface="Calibri" panose="020F0502020204030204" pitchFamily="34" charset="0"/>
              <a:cs typeface="Arial" panose="020B0604020202020204" pitchFamily="34" charset="0"/>
            </a:endParaRPr>
          </a:p>
          <a:p>
            <a:pPr marL="0" marR="0" indent="0" algn="just" rtl="1">
              <a:lnSpc>
                <a:spcPct val="107000"/>
              </a:lnSpc>
              <a:spcBef>
                <a:spcPts val="0"/>
              </a:spcBef>
              <a:spcAft>
                <a:spcPts val="800"/>
              </a:spcAft>
              <a:buNone/>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p:txBody>
      </p:sp>
      <p:pic>
        <p:nvPicPr>
          <p:cNvPr id="4" name="Content Placeholder 4">
            <a:extLst>
              <a:ext uri="{FF2B5EF4-FFF2-40B4-BE49-F238E27FC236}">
                <a16:creationId xmlns:a16="http://schemas.microsoft.com/office/drawing/2014/main" id="{BFE1EBCC-871F-07AD-DFF2-5B99C3B80E27}"/>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2754" y="4281791"/>
            <a:ext cx="4600998" cy="2495528"/>
          </a:xfrm>
          <a:prstGeom prst="rect">
            <a:avLst/>
          </a:prstGeom>
        </p:spPr>
      </p:pic>
      <p:sp>
        <p:nvSpPr>
          <p:cNvPr id="5" name="Title 1">
            <a:extLst>
              <a:ext uri="{FF2B5EF4-FFF2-40B4-BE49-F238E27FC236}">
                <a16:creationId xmlns:a16="http://schemas.microsoft.com/office/drawing/2014/main" id="{A9B6B6D8-7E83-C62F-BD8B-ACA8B3272D12}"/>
              </a:ext>
            </a:extLst>
          </p:cNvPr>
          <p:cNvSpPr txBox="1">
            <a:spLocks/>
          </p:cNvSpPr>
          <p:nvPr/>
        </p:nvSpPr>
        <p:spPr>
          <a:xfrm>
            <a:off x="3294530" y="187815"/>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بسته‌سازی </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89766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F0BBC-9183-7FB5-F2A4-C91A42A104D0}"/>
              </a:ext>
            </a:extLst>
          </p:cNvPr>
          <p:cNvSpPr>
            <a:spLocks noGrp="1"/>
          </p:cNvSpPr>
          <p:nvPr>
            <p:ph idx="1"/>
          </p:nvPr>
        </p:nvSpPr>
        <p:spPr>
          <a:xfrm>
            <a:off x="170329" y="842682"/>
            <a:ext cx="11636189" cy="1031386"/>
          </a:xfrm>
        </p:spPr>
        <p:txBody>
          <a:bodyPr>
            <a:noAutofit/>
          </a:bodyPr>
          <a:lstStyle/>
          <a:p>
            <a:pPr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در قیاس </a:t>
            </a:r>
            <a:r>
              <a:rPr lang="fa-IR" sz="2800" dirty="0">
                <a:latin typeface="Times" panose="02020603050405020304" pitchFamily="18" charset="0"/>
                <a:ea typeface="Calibri" panose="020F0502020204030204" pitchFamily="34" charset="0"/>
                <a:cs typeface="B Nazanin" panose="00000400000000000000" pitchFamily="2" charset="-78"/>
              </a:rPr>
              <a:t>با مثال </a:t>
            </a:r>
            <a:r>
              <a:rPr lang="ar-SA" sz="2800" dirty="0">
                <a:latin typeface="Times" panose="02020603050405020304" pitchFamily="18" charset="0"/>
                <a:ea typeface="Calibri" panose="020F0502020204030204" pitchFamily="34" charset="0"/>
                <a:cs typeface="B Nazanin" panose="00000400000000000000" pitchFamily="2" charset="-78"/>
              </a:rPr>
              <a:t>خودر</a:t>
            </a:r>
            <a:r>
              <a:rPr lang="fa-IR" sz="2800" dirty="0">
                <a:latin typeface="Times" panose="02020603050405020304" pitchFamily="18" charset="0"/>
                <a:ea typeface="Calibri" panose="020F0502020204030204" pitchFamily="34" charset="0"/>
                <a:cs typeface="B Nazanin" panose="00000400000000000000" pitchFamily="2" charset="-78"/>
              </a:rPr>
              <a:t>و</a:t>
            </a:r>
            <a:r>
              <a:rPr lang="ar-SA" sz="2800" dirty="0">
                <a:latin typeface="Times" panose="02020603050405020304" pitchFamily="18" charset="0"/>
                <a:ea typeface="Calibri" panose="020F0502020204030204" pitchFamily="34" charset="0"/>
                <a:cs typeface="B Nazanin" panose="00000400000000000000" pitchFamily="2" charset="-78"/>
              </a:rPr>
              <a:t>، یک ش</a:t>
            </a:r>
            <a:r>
              <a:rPr lang="fa-IR" sz="2800" dirty="0">
                <a:latin typeface="Times" panose="02020603050405020304" pitchFamily="18" charset="0"/>
                <a:ea typeface="Calibri" panose="020F0502020204030204" pitchFamily="34" charset="0"/>
                <a:cs typeface="B Nazanin" panose="00000400000000000000" pitchFamily="2" charset="-78"/>
              </a:rPr>
              <a:t>ئ</a:t>
            </a:r>
            <a:r>
              <a:rPr lang="ar-SA" sz="2800" dirty="0">
                <a:latin typeface="Times" panose="02020603050405020304" pitchFamily="18" charset="0"/>
                <a:ea typeface="Calibri" panose="020F0502020204030204" pitchFamily="34" charset="0"/>
                <a:cs typeface="B Nazanin" panose="00000400000000000000" pitchFamily="2" charset="-78"/>
              </a:rPr>
              <a:t> از کلاس «خودرو سقف متحرک» مطمئناً شی</a:t>
            </a:r>
            <a:r>
              <a:rPr lang="fa-IR" sz="2800" dirty="0">
                <a:latin typeface="Times" panose="02020603050405020304" pitchFamily="18" charset="0"/>
                <a:ea typeface="Calibri" panose="020F0502020204030204" pitchFamily="34" charset="0"/>
                <a:cs typeface="B Nazanin" panose="00000400000000000000" pitchFamily="2" charset="-78"/>
              </a:rPr>
              <a:t>ئی</a:t>
            </a:r>
            <a:r>
              <a:rPr lang="ar-SA" sz="2800" dirty="0">
                <a:latin typeface="Times" panose="02020603050405020304" pitchFamily="18" charset="0"/>
                <a:ea typeface="Calibri" panose="020F0502020204030204" pitchFamily="34" charset="0"/>
                <a:cs typeface="B Nazanin" panose="00000400000000000000" pitchFamily="2" charset="-78"/>
              </a:rPr>
              <a:t> از کلاس عمومی</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تر</a:t>
            </a:r>
            <a:r>
              <a:rPr lang="ar-SA" sz="2800" b="1" dirty="0">
                <a:latin typeface="Calibri" panose="020F0502020204030204" pitchFamily="34" charset="0"/>
                <a:ea typeface="Calibri" panose="020F0502020204030204" pitchFamily="34" charset="0"/>
                <a:cs typeface="Times" panose="02020603050405020304" pitchFamily="18" charset="0"/>
              </a:rPr>
              <a:t> </a:t>
            </a:r>
            <a:r>
              <a:rPr lang="ar-SA" sz="2800" dirty="0">
                <a:latin typeface="Times" panose="02020603050405020304" pitchFamily="18" charset="0"/>
                <a:ea typeface="Calibri" panose="020F0502020204030204" pitchFamily="34" charset="0"/>
                <a:cs typeface="B Nazanin" panose="00000400000000000000" pitchFamily="2" charset="-78"/>
              </a:rPr>
              <a:t>خودرو</a:t>
            </a:r>
            <a:r>
              <a:rPr lang="ar-SA" sz="2800" b="1" dirty="0">
                <a:latin typeface="Calibri" panose="020F0502020204030204" pitchFamily="34" charset="0"/>
                <a:ea typeface="Calibri" panose="020F0502020204030204" pitchFamily="34" charset="0"/>
                <a:cs typeface="Times" panose="02020603050405020304" pitchFamily="18" charset="0"/>
              </a:rPr>
              <a:t> </a:t>
            </a:r>
            <a:r>
              <a:rPr lang="ar-SA" sz="2800" dirty="0">
                <a:latin typeface="Times" panose="02020603050405020304" pitchFamily="18" charset="0"/>
                <a:ea typeface="Calibri" panose="020F0502020204030204" pitchFamily="34" charset="0"/>
                <a:cs typeface="B Nazanin" panose="00000400000000000000" pitchFamily="2" charset="-78"/>
              </a:rPr>
              <a:t>است، اما به طور خاص، سقف</a:t>
            </a:r>
            <a:r>
              <a:rPr lang="fa-IR" sz="2800" dirty="0">
                <a:latin typeface="Times" panose="02020603050405020304" pitchFamily="18" charset="0"/>
                <a:ea typeface="Calibri" panose="020F0502020204030204" pitchFamily="34" charset="0"/>
                <a:cs typeface="B Nazanin" panose="00000400000000000000" pitchFamily="2" charset="-78"/>
              </a:rPr>
              <a:t>ش</a:t>
            </a:r>
            <a:r>
              <a:rPr lang="ar-SA" sz="2800" dirty="0">
                <a:latin typeface="Times" panose="02020603050405020304" pitchFamily="18" charset="0"/>
                <a:ea typeface="Calibri" panose="020F0502020204030204" pitchFamily="34" charset="0"/>
                <a:cs typeface="B Nazanin" panose="00000400000000000000" pitchFamily="2" charset="-78"/>
              </a:rPr>
              <a:t> را می توان بالا یا پایین آورد.</a:t>
            </a:r>
            <a:endParaRPr lang="fa-IR" sz="2800" dirty="0">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endParaRPr lang="en-US" sz="2800" dirty="0">
              <a:effectLst/>
              <a:latin typeface="Times" panose="02020603050405020304" pitchFamily="18" charset="0"/>
              <a:ea typeface="Calibri" panose="020F0502020204030204" pitchFamily="34" charset="0"/>
              <a:cs typeface="B Nazanin" panose="00000400000000000000" pitchFamily="2" charset="-78"/>
            </a:endParaRPr>
          </a:p>
          <a:p>
            <a:pPr marL="0" indent="0" algn="just">
              <a:lnSpc>
                <a:spcPct val="107000"/>
              </a:lnSpc>
              <a:spcBef>
                <a:spcPts val="0"/>
              </a:spcBef>
              <a:spcAft>
                <a:spcPts val="800"/>
              </a:spcAft>
              <a:buNone/>
            </a:pPr>
            <a:endParaRPr lang="en-US" sz="2800" dirty="0">
              <a:effectLst/>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indent="0" algn="just">
              <a:lnSpc>
                <a:spcPct val="107000"/>
              </a:lnSpc>
              <a:spcBef>
                <a:spcPts val="0"/>
              </a:spcBef>
              <a:spcAft>
                <a:spcPts val="800"/>
              </a:spcAft>
              <a:buNone/>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یک کلاس جدید از اشیا را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توان به راحتی توسط</a:t>
            </a:r>
            <a:r>
              <a:rPr lang="ar-SA" sz="2800" b="1" dirty="0">
                <a:effectLst/>
                <a:latin typeface="Calibri" panose="020F0502020204030204" pitchFamily="34" charset="0"/>
                <a:ea typeface="Calibri" panose="020F0502020204030204" pitchFamily="34" charset="0"/>
                <a:cs typeface="Times" panose="02020603050405020304" pitchFamily="18" charset="0"/>
              </a:rPr>
              <a:t> </a:t>
            </a:r>
            <a:r>
              <a:rPr lang="ar-SA" sz="2800" dirty="0">
                <a:effectLst/>
                <a:latin typeface="Times" panose="02020603050405020304" pitchFamily="18" charset="0"/>
                <a:ea typeface="Calibri" panose="020F0502020204030204" pitchFamily="34" charset="0"/>
                <a:cs typeface="B Nazanin" panose="00000400000000000000" pitchFamily="2" charset="-78"/>
              </a:rPr>
              <a:t>توارث (کلاس جدیدی که</a:t>
            </a:r>
            <a:r>
              <a:rPr lang="ar-SA" sz="2800" b="1" dirty="0">
                <a:effectLst/>
                <a:latin typeface="Times" panose="02020603050405020304" pitchFamily="18" charset="0"/>
                <a:ea typeface="Calibri" panose="020F0502020204030204" pitchFamily="34" charset="0"/>
                <a:cs typeface="B Nazanin" panose="00000400000000000000" pitchFamily="2" charset="-78"/>
              </a:rPr>
              <a:t> زیرکلاس</a:t>
            </a:r>
            <a:r>
              <a:rPr lang="ar-SA" sz="2800" dirty="0">
                <a:effectLst/>
                <a:latin typeface="Times" panose="02020603050405020304" pitchFamily="18" charset="0"/>
                <a:ea typeface="Calibri" panose="020F0502020204030204" pitchFamily="34" charset="0"/>
                <a:cs typeface="B Nazanin" panose="00000400000000000000" pitchFamily="2" charset="-78"/>
              </a:rPr>
              <a:t> نامیده می‌شود) ایجاد کرد.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زیرکلاس با مشخصه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یک کلاس موجود (به نام فوق کلاس) شروع می‌شود، احتمالاً آن</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 را سفارشی می‌کند و مشخصه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منحصر به فرد خود را به آن اضافه می‌کند.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p>
        </p:txBody>
      </p:sp>
      <p:sp>
        <p:nvSpPr>
          <p:cNvPr id="6" name="Title 1">
            <a:extLst>
              <a:ext uri="{FF2B5EF4-FFF2-40B4-BE49-F238E27FC236}">
                <a16:creationId xmlns:a16="http://schemas.microsoft.com/office/drawing/2014/main" id="{C5B05415-E1D4-6F85-BCE9-8B94BB7680C9}"/>
              </a:ext>
            </a:extLst>
          </p:cNvPr>
          <p:cNvSpPr txBox="1">
            <a:spLocks/>
          </p:cNvSpPr>
          <p:nvPr/>
        </p:nvSpPr>
        <p:spPr>
          <a:xfrm>
            <a:off x="3258671" y="15195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توارث</a:t>
            </a:r>
            <a:endParaRPr lang="en-US" sz="3600" dirty="0">
              <a:solidFill>
                <a:srgbClr val="C00000"/>
              </a:solidFill>
              <a:cs typeface="2  Titr" panose="00000700000000000000" pitchFamily="2" charset="-78"/>
            </a:endParaRPr>
          </a:p>
        </p:txBody>
      </p:sp>
      <p:pic>
        <p:nvPicPr>
          <p:cNvPr id="4" name="Picture 3">
            <a:extLst>
              <a:ext uri="{FF2B5EF4-FFF2-40B4-BE49-F238E27FC236}">
                <a16:creationId xmlns:a16="http://schemas.microsoft.com/office/drawing/2014/main" id="{053AA778-0805-FF12-062A-9B83FE34CA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67" y="1802351"/>
            <a:ext cx="4526057" cy="2369664"/>
          </a:xfrm>
          <a:prstGeom prst="rect">
            <a:avLst/>
          </a:prstGeom>
        </p:spPr>
      </p:pic>
    </p:spTree>
    <p:extLst>
      <p:ext uri="{BB962C8B-B14F-4D97-AF65-F5344CB8AC3E}">
        <p14:creationId xmlns:p14="http://schemas.microsoft.com/office/powerpoint/2010/main" val="1970599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 calcmode="lin" valueType="num">
                                      <p:cBhvr additive="base">
                                        <p:cTn id="1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F0BBC-9183-7FB5-F2A4-C91A42A104D0}"/>
              </a:ext>
            </a:extLst>
          </p:cNvPr>
          <p:cNvSpPr>
            <a:spLocks noGrp="1"/>
          </p:cNvSpPr>
          <p:nvPr>
            <p:ph idx="1"/>
          </p:nvPr>
        </p:nvSpPr>
        <p:spPr>
          <a:xfrm>
            <a:off x="277905" y="735108"/>
            <a:ext cx="11636189" cy="5952562"/>
          </a:xfrm>
        </p:spPr>
        <p:txBody>
          <a:bodyPr>
            <a:normAutofit/>
          </a:bodyPr>
          <a:lstStyle/>
          <a:p>
            <a:pPr marL="0" marR="0" indent="0" algn="just" rtl="1">
              <a:lnSpc>
                <a:spcPct val="107000"/>
              </a:lnSpc>
              <a:spcBef>
                <a:spcPts val="0"/>
              </a:spcBef>
              <a:spcAft>
                <a:spcPts val="800"/>
              </a:spcAft>
              <a:buNone/>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2800" dirty="0">
                <a:effectLst/>
                <a:latin typeface="Times" panose="02020603050405020304" pitchFamily="18" charset="0"/>
                <a:ea typeface="Calibri" panose="020F0502020204030204" pitchFamily="34" charset="0"/>
                <a:cs typeface="B Nazanin" panose="00000400000000000000" pitchFamily="2" charset="-78"/>
              </a:rPr>
              <a:t>دانش در خصوص </a:t>
            </a:r>
            <a:r>
              <a:rPr lang="ar-SA" sz="2800" dirty="0">
                <a:effectLst/>
                <a:latin typeface="Times" panose="02020603050405020304" pitchFamily="18" charset="0"/>
                <a:ea typeface="Calibri" panose="020F0502020204030204" pitchFamily="34" charset="0"/>
                <a:cs typeface="B Nazanin" panose="00000400000000000000" pitchFamily="2" charset="-78"/>
              </a:rPr>
              <a:t>«قابلیت</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اساسی رانندگی» متشکل از یک فرمان، یک پدال گاز و یک پدال ترمز، راننده را قادر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سازد تا به خودرو بگوید </a:t>
            </a:r>
            <a:r>
              <a:rPr lang="ar-SA" sz="2800" i="1" dirty="0">
                <a:effectLst/>
                <a:latin typeface="Times" panose="02020603050405020304" pitchFamily="18" charset="0"/>
                <a:ea typeface="Calibri" panose="020F0502020204030204" pitchFamily="34" charset="0"/>
                <a:cs typeface="B Nazanin" panose="00000400000000000000" pitchFamily="2" charset="-78"/>
              </a:rPr>
              <a:t>چه</a:t>
            </a:r>
            <a:r>
              <a:rPr lang="ar-SA" sz="2800" dirty="0">
                <a:effectLst/>
                <a:latin typeface="Times" panose="02020603050405020304" pitchFamily="18" charset="0"/>
                <a:ea typeface="Calibri" panose="020F0502020204030204" pitchFamily="34" charset="0"/>
                <a:cs typeface="B Nazanin" panose="00000400000000000000" pitchFamily="2" charset="-78"/>
              </a:rPr>
              <a:t> کاری انجام دهد. زمانی که نحوه</a:t>
            </a:r>
            <a:r>
              <a:rPr lang="fa-IR" sz="2800" dirty="0">
                <a:effectLst/>
                <a:latin typeface="Times" panose="02020603050405020304" pitchFamily="18" charset="0"/>
                <a:ea typeface="Calibri" panose="020F0502020204030204" pitchFamily="34" charset="0"/>
                <a:cs typeface="B Nazanin" panose="00000400000000000000" pitchFamily="2" charset="-78"/>
              </a:rPr>
              <a:t>‌ی</a:t>
            </a:r>
            <a:r>
              <a:rPr lang="ar-SA" sz="2800" dirty="0">
                <a:effectLst/>
                <a:latin typeface="Times" panose="02020603050405020304" pitchFamily="18" charset="0"/>
                <a:ea typeface="Calibri" panose="020F0502020204030204" pitchFamily="34" charset="0"/>
                <a:cs typeface="B Nazanin" panose="00000400000000000000" pitchFamily="2" charset="-78"/>
              </a:rPr>
              <a:t> استفاده از این </a:t>
            </a:r>
            <a:r>
              <a:rPr lang="ar-SA" sz="2800" dirty="0">
                <a:latin typeface="Times" panose="02020603050405020304" pitchFamily="18" charset="0"/>
                <a:ea typeface="Calibri" panose="020F0502020204030204" pitchFamily="34" charset="0"/>
                <a:cs typeface="B Nazanin" panose="00000400000000000000" pitchFamily="2" charset="-78"/>
              </a:rPr>
              <a:t>قابلیت</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 </a:t>
            </a:r>
            <a:r>
              <a:rPr lang="ar-SA" sz="2800" dirty="0">
                <a:effectLst/>
                <a:latin typeface="Times" panose="02020603050405020304" pitchFamily="18" charset="0"/>
                <a:ea typeface="Calibri" panose="020F0502020204030204" pitchFamily="34" charset="0"/>
                <a:cs typeface="B Nazanin" panose="00000400000000000000" pitchFamily="2" charset="-78"/>
              </a:rPr>
              <a:t>را برای چرخش، شتاب</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گیری و ترمز، بدانید می‌توانید انواع مختلفی از اتومبیل</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 را </a:t>
            </a:r>
            <a:r>
              <a:rPr lang="fa-IR" sz="2800" dirty="0">
                <a:latin typeface="Times" panose="02020603050405020304" pitchFamily="18" charset="0"/>
                <a:ea typeface="Calibri" panose="020F0502020204030204" pitchFamily="34" charset="0"/>
                <a:cs typeface="B Nazanin" panose="00000400000000000000" pitchFamily="2" charset="-78"/>
              </a:rPr>
              <a:t>بران</a:t>
            </a:r>
            <a:r>
              <a:rPr lang="ar-SA" sz="2800" dirty="0">
                <a:effectLst/>
                <a:latin typeface="Times" panose="02020603050405020304" pitchFamily="18" charset="0"/>
                <a:ea typeface="Calibri" panose="020F0502020204030204" pitchFamily="34" charset="0"/>
                <a:cs typeface="B Nazanin" panose="00000400000000000000" pitchFamily="2" charset="-78"/>
              </a:rPr>
              <a:t>ید، حتی اگر تولیدکنندگان این سیستم</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 را متفاوت پیاده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سازی کرده باشند.</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جاوا </a:t>
            </a:r>
            <a:r>
              <a:rPr lang="fa-IR" sz="2800" dirty="0">
                <a:latin typeface="Times" panose="02020603050405020304" pitchFamily="18" charset="0"/>
                <a:ea typeface="Calibri" panose="020F0502020204030204" pitchFamily="34" charset="0"/>
                <a:cs typeface="B Nazanin" panose="00000400000000000000" pitchFamily="2" charset="-78"/>
              </a:rPr>
              <a:t>این قابلیت‌ها را با استفاده از مفهوم </a:t>
            </a:r>
            <a:r>
              <a:rPr lang="ar-SA" sz="2800" b="1" dirty="0">
                <a:latin typeface="Times" panose="02020603050405020304" pitchFamily="18" charset="0"/>
                <a:ea typeface="Calibri" panose="020F0502020204030204" pitchFamily="34" charset="0"/>
                <a:cs typeface="B Nazanin" panose="00000400000000000000" pitchFamily="2" charset="-78"/>
              </a:rPr>
              <a:t>واسط</a:t>
            </a:r>
            <a:r>
              <a:rPr lang="fa-IR" sz="2800" b="1" dirty="0">
                <a:latin typeface="Times" panose="02020603050405020304" pitchFamily="18" charset="0"/>
                <a:ea typeface="Calibri" panose="020F0502020204030204" pitchFamily="34" charset="0"/>
                <a:cs typeface="B Nazanin" panose="00000400000000000000" pitchFamily="2" charset="-78"/>
              </a:rPr>
              <a:t>‌</a:t>
            </a:r>
            <a:r>
              <a:rPr lang="ar-SA" sz="2800" b="1" dirty="0">
                <a:latin typeface="Times" panose="02020603050405020304" pitchFamily="18" charset="0"/>
                <a:ea typeface="Calibri" panose="020F0502020204030204" pitchFamily="34" charset="0"/>
                <a:cs typeface="B Nazanin" panose="00000400000000000000" pitchFamily="2" charset="-78"/>
              </a:rPr>
              <a:t> </a:t>
            </a:r>
            <a:r>
              <a:rPr lang="ar-SA" sz="2800" dirty="0">
                <a:latin typeface="Times" panose="02020603050405020304" pitchFamily="18" charset="0"/>
                <a:ea typeface="Calibri" panose="020F0502020204030204" pitchFamily="34" charset="0"/>
                <a:cs typeface="B Nazanin" panose="00000400000000000000" pitchFamily="2" charset="-78"/>
              </a:rPr>
              <a:t>پشتیبانی می‌کند</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 </a:t>
            </a:r>
            <a:r>
              <a:rPr lang="ar-SA" sz="2800" i="1" dirty="0">
                <a:latin typeface="Times" panose="02020603050405020304" pitchFamily="18" charset="0"/>
                <a:ea typeface="Calibri" panose="020F0502020204030204" pitchFamily="34" charset="0"/>
                <a:cs typeface="B Nazanin" panose="00000400000000000000" pitchFamily="2" charset="-78"/>
              </a:rPr>
              <a:t>مجموعه</a:t>
            </a:r>
            <a:r>
              <a:rPr lang="fa-IR" sz="2800" i="1" dirty="0">
                <a:latin typeface="Times" panose="02020603050405020304" pitchFamily="18" charset="0"/>
                <a:ea typeface="Calibri" panose="020F0502020204030204" pitchFamily="34" charset="0"/>
                <a:cs typeface="B Nazanin" panose="00000400000000000000" pitchFamily="2" charset="-78"/>
              </a:rPr>
              <a:t>‌</a:t>
            </a:r>
            <a:r>
              <a:rPr lang="ar-SA" sz="2800" i="1" dirty="0">
                <a:latin typeface="Times" panose="02020603050405020304" pitchFamily="18" charset="0"/>
                <a:ea typeface="Calibri" panose="020F0502020204030204" pitchFamily="34" charset="0"/>
                <a:cs typeface="B Nazanin" panose="00000400000000000000" pitchFamily="2" charset="-78"/>
              </a:rPr>
              <a:t>ای از متدهای مرتبط که معمولاً شما را قادر می</a:t>
            </a:r>
            <a:r>
              <a:rPr lang="fa-IR" sz="2800" i="1" dirty="0">
                <a:latin typeface="Times" panose="02020603050405020304" pitchFamily="18" charset="0"/>
                <a:ea typeface="Calibri" panose="020F0502020204030204" pitchFamily="34" charset="0"/>
                <a:cs typeface="B Nazanin" panose="00000400000000000000" pitchFamily="2" charset="-78"/>
              </a:rPr>
              <a:t>‌</a:t>
            </a:r>
            <a:r>
              <a:rPr lang="ar-SA" sz="2800" i="1" dirty="0">
                <a:latin typeface="Times" panose="02020603050405020304" pitchFamily="18" charset="0"/>
                <a:ea typeface="Calibri" panose="020F0502020204030204" pitchFamily="34" charset="0"/>
                <a:cs typeface="B Nazanin" panose="00000400000000000000" pitchFamily="2" charset="-78"/>
              </a:rPr>
              <a:t>سازند به اشیا بگویید چه کاری انجام دهند، اما نمی‌گوی</a:t>
            </a:r>
            <a:r>
              <a:rPr lang="fa-IR" sz="2800" i="1" dirty="0">
                <a:latin typeface="Times" panose="02020603050405020304" pitchFamily="18" charset="0"/>
                <a:ea typeface="Calibri" panose="020F0502020204030204" pitchFamily="34" charset="0"/>
                <a:cs typeface="B Nazanin" panose="00000400000000000000" pitchFamily="2" charset="-78"/>
              </a:rPr>
              <a:t>ن</a:t>
            </a:r>
            <a:r>
              <a:rPr lang="ar-SA" sz="2800" i="1" dirty="0">
                <a:latin typeface="Times" panose="02020603050405020304" pitchFamily="18" charset="0"/>
                <a:ea typeface="Calibri" panose="020F0502020204030204" pitchFamily="34" charset="0"/>
                <a:cs typeface="B Nazanin" panose="00000400000000000000" pitchFamily="2" charset="-78"/>
              </a:rPr>
              <a:t>د چگونه انجام</a:t>
            </a:r>
            <a:r>
              <a:rPr lang="fa-IR" sz="2800" i="1" dirty="0">
                <a:latin typeface="Times" panose="02020603050405020304" pitchFamily="18" charset="0"/>
                <a:ea typeface="Calibri" panose="020F0502020204030204" pitchFamily="34" charset="0"/>
                <a:cs typeface="B Nazanin" panose="00000400000000000000" pitchFamily="2" charset="-78"/>
              </a:rPr>
              <a:t>شان</a:t>
            </a:r>
            <a:r>
              <a:rPr lang="ar-SA" sz="2800" i="1" dirty="0">
                <a:latin typeface="Times" panose="02020603050405020304" pitchFamily="18" charset="0"/>
                <a:ea typeface="Calibri" panose="020F0502020204030204" pitchFamily="34" charset="0"/>
                <a:cs typeface="B Nazanin" panose="00000400000000000000" pitchFamily="2" charset="-78"/>
              </a:rPr>
              <a:t> دهید. </a:t>
            </a:r>
            <a:endParaRPr lang="fa-IR" sz="2800" i="1"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algn="r" rtl="1"/>
            <a:endParaRPr lang="fa-IR" sz="2800" dirty="0"/>
          </a:p>
        </p:txBody>
      </p:sp>
      <p:sp>
        <p:nvSpPr>
          <p:cNvPr id="6" name="Title 1">
            <a:extLst>
              <a:ext uri="{FF2B5EF4-FFF2-40B4-BE49-F238E27FC236}">
                <a16:creationId xmlns:a16="http://schemas.microsoft.com/office/drawing/2014/main" id="{C5B05415-E1D4-6F85-BCE9-8B94BB7680C9}"/>
              </a:ext>
            </a:extLst>
          </p:cNvPr>
          <p:cNvSpPr txBox="1">
            <a:spLocks/>
          </p:cNvSpPr>
          <p:nvPr/>
        </p:nvSpPr>
        <p:spPr>
          <a:xfrm>
            <a:off x="5294146" y="170330"/>
            <a:ext cx="160370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واسط</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20032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DF0BBC-9183-7FB5-F2A4-C91A42A104D0}"/>
              </a:ext>
            </a:extLst>
          </p:cNvPr>
          <p:cNvSpPr>
            <a:spLocks noGrp="1"/>
          </p:cNvSpPr>
          <p:nvPr>
            <p:ph idx="1"/>
          </p:nvPr>
        </p:nvSpPr>
        <p:spPr>
          <a:xfrm>
            <a:off x="277905" y="735107"/>
            <a:ext cx="11761695" cy="6239433"/>
          </a:xfrm>
        </p:spPr>
        <p:txBody>
          <a:bodyPr>
            <a:normAutofit lnSpcReduction="10000"/>
          </a:bodyPr>
          <a:lstStyle/>
          <a:p>
            <a:pPr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یک کلاس صفر یا چند واسط را </a:t>
            </a:r>
            <a:r>
              <a:rPr lang="ar-SA" sz="2800" b="1" dirty="0">
                <a:latin typeface="Times" panose="02020603050405020304" pitchFamily="18" charset="0"/>
                <a:ea typeface="Calibri" panose="020F0502020204030204" pitchFamily="34" charset="0"/>
                <a:cs typeface="B Nazanin" panose="00000400000000000000" pitchFamily="2" charset="-78"/>
              </a:rPr>
              <a:t>پیاده</a:t>
            </a:r>
            <a:r>
              <a:rPr lang="fa-IR" sz="2800" b="1" dirty="0">
                <a:latin typeface="Times" panose="02020603050405020304" pitchFamily="18" charset="0"/>
                <a:ea typeface="Calibri" panose="020F0502020204030204" pitchFamily="34" charset="0"/>
                <a:cs typeface="B Nazanin" panose="00000400000000000000" pitchFamily="2" charset="-78"/>
              </a:rPr>
              <a:t>‌</a:t>
            </a:r>
            <a:r>
              <a:rPr lang="ar-SA" sz="2800" b="1" dirty="0">
                <a:latin typeface="Times" panose="02020603050405020304" pitchFamily="18" charset="0"/>
                <a:ea typeface="Calibri" panose="020F0502020204030204" pitchFamily="34" charset="0"/>
                <a:cs typeface="B Nazanin" panose="00000400000000000000" pitchFamily="2" charset="-78"/>
              </a:rPr>
              <a:t>سازی می‌کند</a:t>
            </a:r>
            <a:r>
              <a:rPr lang="ar-SA" sz="2800" dirty="0">
                <a:latin typeface="Times" panose="02020603050405020304" pitchFamily="18" charset="0"/>
                <a:ea typeface="Calibri" panose="020F0502020204030204" pitchFamily="34" charset="0"/>
                <a:cs typeface="B Nazanin" panose="00000400000000000000" pitchFamily="2" charset="-78"/>
              </a:rPr>
              <a:t> که هر کدام </a:t>
            </a:r>
            <a:r>
              <a:rPr lang="fa-IR" sz="2800" dirty="0">
                <a:latin typeface="Times" panose="02020603050405020304" pitchFamily="18" charset="0"/>
                <a:ea typeface="Calibri" panose="020F0502020204030204" pitchFamily="34" charset="0"/>
                <a:cs typeface="B Nazanin" panose="00000400000000000000" pitchFamily="2" charset="-78"/>
              </a:rPr>
              <a:t>خود </a:t>
            </a:r>
            <a:r>
              <a:rPr lang="ar-SA" sz="2800" dirty="0">
                <a:latin typeface="Times" panose="02020603050405020304" pitchFamily="18" charset="0"/>
                <a:ea typeface="Calibri" panose="020F0502020204030204" pitchFamily="34" charset="0"/>
                <a:cs typeface="B Nazanin" panose="00000400000000000000" pitchFamily="2" charset="-78"/>
              </a:rPr>
              <a:t>می‌توان</a:t>
            </a:r>
            <a:r>
              <a:rPr lang="fa-IR" sz="2800" dirty="0">
                <a:latin typeface="Times" panose="02020603050405020304" pitchFamily="18" charset="0"/>
                <a:ea typeface="Calibri" panose="020F0502020204030204" pitchFamily="34" charset="0"/>
                <a:cs typeface="B Nazanin" panose="00000400000000000000" pitchFamily="2" charset="-78"/>
              </a:rPr>
              <a:t>ن</a:t>
            </a:r>
            <a:r>
              <a:rPr lang="ar-SA" sz="2800" dirty="0">
                <a:latin typeface="Times" panose="02020603050405020304" pitchFamily="18" charset="0"/>
                <a:ea typeface="Calibri" panose="020F0502020204030204" pitchFamily="34" charset="0"/>
                <a:cs typeface="B Nazanin" panose="00000400000000000000" pitchFamily="2" charset="-78"/>
              </a:rPr>
              <a:t>د یک یا چند متد داشته باشن</a:t>
            </a:r>
            <a:r>
              <a:rPr lang="fa-IR" sz="2800" dirty="0">
                <a:latin typeface="Times" panose="02020603050405020304" pitchFamily="18" charset="0"/>
                <a:ea typeface="Calibri" panose="020F0502020204030204" pitchFamily="34" charset="0"/>
                <a:cs typeface="B Nazanin" panose="00000400000000000000" pitchFamily="2" charset="-78"/>
              </a:rPr>
              <a:t>د. </a:t>
            </a:r>
          </a:p>
          <a:p>
            <a:pPr algn="just">
              <a:lnSpc>
                <a:spcPct val="107000"/>
              </a:lnSpc>
              <a:spcBef>
                <a:spcPts val="0"/>
              </a:spcBef>
              <a:spcAft>
                <a:spcPts val="800"/>
              </a:spcAft>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یک خودرو واسط‌های جداگانه‌ای را برای عملکردهای اصلی رانندگی، کنترل رادیو، کنترل سیستم</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گرمایش و تهویه</a:t>
            </a:r>
            <a:r>
              <a:rPr lang="fa-IR" sz="2800" dirty="0">
                <a:effectLst/>
                <a:latin typeface="Times" panose="02020603050405020304" pitchFamily="18" charset="0"/>
                <a:ea typeface="Calibri" panose="020F0502020204030204" pitchFamily="34" charset="0"/>
                <a:cs typeface="B Nazanin" panose="00000400000000000000" pitchFamily="2" charset="-78"/>
              </a:rPr>
              <a:t>‌ی</a:t>
            </a:r>
            <a:r>
              <a:rPr lang="ar-SA" sz="2800" dirty="0">
                <a:effectLst/>
                <a:latin typeface="Times" panose="02020603050405020304" pitchFamily="18" charset="0"/>
                <a:ea typeface="Calibri" panose="020F0502020204030204" pitchFamily="34" charset="0"/>
                <a:cs typeface="B Nazanin" panose="00000400000000000000" pitchFamily="2" charset="-78"/>
              </a:rPr>
              <a:t> مطبوع و موارد مشابه</a:t>
            </a:r>
            <a:r>
              <a:rPr lang="ar-SA" sz="2800" dirty="0">
                <a:effectLst/>
                <a:latin typeface="Calibri" panose="020F0502020204030204" pitchFamily="34" charset="0"/>
                <a:ea typeface="Calibri" panose="020F0502020204030204" pitchFamily="34" charset="0"/>
                <a:cs typeface="Arial" panose="020B0604020202020204" pitchFamily="34" charset="0"/>
              </a:rPr>
              <a:t> </a:t>
            </a:r>
            <a:r>
              <a:rPr lang="ar-SA" sz="2800" dirty="0">
                <a:effectLst/>
                <a:latin typeface="Times" panose="02020603050405020304" pitchFamily="18" charset="0"/>
                <a:ea typeface="Calibri" panose="020F0502020204030204" pitchFamily="34" charset="0"/>
                <a:cs typeface="B Nazanin" panose="00000400000000000000" pitchFamily="2" charset="-78"/>
              </a:rPr>
              <a:t>پیاده‌سازی می‌کند</a:t>
            </a:r>
            <a:r>
              <a:rPr lang="fa-IR" sz="2800" dirty="0">
                <a:latin typeface="Times" panose="02020603050405020304" pitchFamily="18" charset="0"/>
                <a:ea typeface="Calibri" panose="020F0502020204030204" pitchFamily="34" charset="0"/>
                <a:cs typeface="B Nazanin" panose="00000400000000000000" pitchFamily="2" charset="-78"/>
              </a:rPr>
              <a:t>، چرا </a:t>
            </a:r>
            <a:r>
              <a:rPr lang="ar-SA" sz="2800" dirty="0">
                <a:effectLst/>
                <a:latin typeface="Times" panose="02020603050405020304" pitchFamily="18" charset="0"/>
                <a:ea typeface="Calibri" panose="020F0502020204030204" pitchFamily="34" charset="0"/>
                <a:cs typeface="B Nazanin" panose="00000400000000000000" pitchFamily="2" charset="-78"/>
              </a:rPr>
              <a:t>که سازندگان خودرو قابلیت‌ها را </a:t>
            </a:r>
            <a:r>
              <a:rPr lang="ar-SA" sz="2800" i="1" dirty="0">
                <a:effectLst/>
                <a:latin typeface="Times" panose="02020603050405020304" pitchFamily="18" charset="0"/>
                <a:ea typeface="Calibri" panose="020F0502020204030204" pitchFamily="34" charset="0"/>
                <a:cs typeface="B Nazanin" panose="00000400000000000000" pitchFamily="2" charset="-78"/>
              </a:rPr>
              <a:t>به‌طور متفاوتی</a:t>
            </a:r>
            <a:r>
              <a:rPr lang="ar-SA" sz="2800" dirty="0">
                <a:effectLst/>
                <a:latin typeface="Times" panose="02020603050405020304" pitchFamily="18" charset="0"/>
                <a:ea typeface="Calibri" panose="020F0502020204030204" pitchFamily="34" charset="0"/>
                <a:cs typeface="B Nazanin" panose="00000400000000000000" pitchFamily="2" charset="-78"/>
              </a:rPr>
              <a:t> پیاده‌سازی </a:t>
            </a:r>
            <a:r>
              <a:rPr lang="fa-IR" sz="2800" dirty="0">
                <a:effectLst/>
                <a:latin typeface="Times" panose="02020603050405020304" pitchFamily="18" charset="0"/>
                <a:ea typeface="Calibri" panose="020F0502020204030204" pitchFamily="34" charset="0"/>
                <a:cs typeface="B Nazanin" panose="00000400000000000000" pitchFamily="2" charset="-78"/>
              </a:rPr>
              <a:t>کرده‌اند</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indent="0" algn="just">
              <a:lnSpc>
                <a:spcPct val="107000"/>
              </a:lnSpc>
              <a:spcBef>
                <a:spcPts val="0"/>
              </a:spcBef>
              <a:spcAft>
                <a:spcPts val="800"/>
              </a:spcAft>
              <a:buNone/>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ar-SA" sz="2800" dirty="0">
                <a:latin typeface="Times" panose="02020603050405020304" pitchFamily="18" charset="0"/>
                <a:ea typeface="Calibri" panose="020F0502020204030204" pitchFamily="34" charset="0"/>
                <a:cs typeface="B Nazanin" panose="00000400000000000000" pitchFamily="2" charset="-78"/>
              </a:rPr>
              <a:t>کلاس‌ها </a:t>
            </a:r>
            <a:r>
              <a:rPr lang="ar-SA" sz="2800" dirty="0">
                <a:effectLst/>
                <a:latin typeface="Times" panose="02020603050405020304" pitchFamily="18" charset="0"/>
                <a:ea typeface="Calibri" panose="020F0502020204030204" pitchFamily="34" charset="0"/>
                <a:cs typeface="B Nazanin" panose="00000400000000000000" pitchFamily="2" charset="-78"/>
              </a:rPr>
              <a:t>ممکن است متدهای یک واسط را </a:t>
            </a:r>
            <a:r>
              <a:rPr lang="ar-SA" sz="2800" i="1" dirty="0">
                <a:effectLst/>
                <a:latin typeface="Times" panose="02020603050405020304" pitchFamily="18" charset="0"/>
                <a:ea typeface="Calibri" panose="020F0502020204030204" pitchFamily="34" charset="0"/>
                <a:cs typeface="B Nazanin" panose="00000400000000000000" pitchFamily="2" charset="-78"/>
              </a:rPr>
              <a:t>به‌طور متفاوتی</a:t>
            </a:r>
            <a:r>
              <a:rPr lang="ar-SA" sz="2800" dirty="0">
                <a:effectLst/>
                <a:latin typeface="Times" panose="02020603050405020304" pitchFamily="18" charset="0"/>
                <a:ea typeface="Calibri" panose="020F0502020204030204" pitchFamily="34" charset="0"/>
                <a:cs typeface="B Nazanin" panose="00000400000000000000" pitchFamily="2" charset="-78"/>
              </a:rPr>
              <a:t> پیاده‌سازی کنند.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ar-SA" sz="2800" dirty="0">
                <a:effectLst/>
                <a:latin typeface="Times" panose="02020603050405020304" pitchFamily="18" charset="0"/>
                <a:ea typeface="Calibri" panose="020F0502020204030204" pitchFamily="34" charset="0"/>
                <a:cs typeface="B Nazanin" panose="00000400000000000000" pitchFamily="2" charset="-78"/>
              </a:rPr>
              <a:t>به عنوان مثال یک سیستم نرم‌افزاری ممکن است دارای یک واسط «پشتیبان</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گیری» باشد که متدهای </a:t>
            </a:r>
            <a:r>
              <a:rPr lang="ar-SA" sz="2800" i="1" dirty="0">
                <a:effectLst/>
                <a:latin typeface="Times" panose="02020603050405020304" pitchFamily="18" charset="0"/>
                <a:ea typeface="Calibri" panose="020F0502020204030204" pitchFamily="34" charset="0"/>
                <a:cs typeface="B Nazanin" panose="00000400000000000000" pitchFamily="2" charset="-78"/>
              </a:rPr>
              <a:t>ذخیره</a:t>
            </a:r>
            <a:r>
              <a:rPr lang="ar-SA" sz="2800" dirty="0">
                <a:effectLst/>
                <a:latin typeface="Times" panose="02020603050405020304" pitchFamily="18" charset="0"/>
                <a:ea typeface="Calibri" panose="020F0502020204030204" pitchFamily="34" charset="0"/>
                <a:cs typeface="B Nazanin" panose="00000400000000000000" pitchFamily="2" charset="-78"/>
              </a:rPr>
              <a:t> و </a:t>
            </a:r>
            <a:r>
              <a:rPr lang="ar-SA" sz="2800" i="1" dirty="0">
                <a:effectLst/>
                <a:latin typeface="Times" panose="02020603050405020304" pitchFamily="18" charset="0"/>
                <a:ea typeface="Calibri" panose="020F0502020204030204" pitchFamily="34" charset="0"/>
                <a:cs typeface="B Nazanin" panose="00000400000000000000" pitchFamily="2" charset="-78"/>
              </a:rPr>
              <a:t>بازیابی</a:t>
            </a:r>
            <a:r>
              <a:rPr lang="ar-SA" sz="2800" dirty="0">
                <a:effectLst/>
                <a:latin typeface="Times" panose="02020603050405020304" pitchFamily="18" charset="0"/>
                <a:ea typeface="Calibri" panose="020F0502020204030204" pitchFamily="34" charset="0"/>
                <a:cs typeface="B Nazanin" panose="00000400000000000000" pitchFamily="2" charset="-78"/>
              </a:rPr>
              <a:t> را ارائه می‌دهد. کلاس‌ها ممکن است بسته به انواع چیزهایی که پشتیبان</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گیری می‌شوند، مانند برنامه‌ها، متن، فایل</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صوتی، ویدئوها، و غیره و انواع دستگاه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هایی که این اقلام در آن ذخیره خواهند شد آن متدها را به شکل متفاوتی اجرا کنند.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p>
        </p:txBody>
      </p:sp>
      <p:sp>
        <p:nvSpPr>
          <p:cNvPr id="6" name="Title 1">
            <a:extLst>
              <a:ext uri="{FF2B5EF4-FFF2-40B4-BE49-F238E27FC236}">
                <a16:creationId xmlns:a16="http://schemas.microsoft.com/office/drawing/2014/main" id="{C5B05415-E1D4-6F85-BCE9-8B94BB7680C9}"/>
              </a:ext>
            </a:extLst>
          </p:cNvPr>
          <p:cNvSpPr txBox="1">
            <a:spLocks/>
          </p:cNvSpPr>
          <p:nvPr/>
        </p:nvSpPr>
        <p:spPr>
          <a:xfrm>
            <a:off x="3524105" y="134027"/>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پیاده‌سازی واسط</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2579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p:cTn id="2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 calcmode="lin" valueType="num">
                                      <p:cBhvr>
                                        <p:cTn id="28"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BC811-DE45-5139-F91A-B33173C52213}"/>
              </a:ext>
            </a:extLst>
          </p:cNvPr>
          <p:cNvSpPr>
            <a:spLocks noGrp="1"/>
          </p:cNvSpPr>
          <p:nvPr>
            <p:ph idx="1"/>
          </p:nvPr>
        </p:nvSpPr>
        <p:spPr>
          <a:xfrm>
            <a:off x="80682" y="467715"/>
            <a:ext cx="11757212" cy="6315857"/>
          </a:xfrm>
        </p:spPr>
        <p:txBody>
          <a:bodyPr>
            <a:noAutofit/>
          </a:bodyPr>
          <a:lstStyle/>
          <a:p>
            <a:pPr marL="228600" marR="0" algn="just" rtl="1">
              <a:lnSpc>
                <a:spcPct val="107000"/>
              </a:lnSpc>
              <a:spcBef>
                <a:spcPts val="0"/>
              </a:spcBef>
              <a:spcAft>
                <a:spcPts val="800"/>
              </a:spcAft>
            </a:pPr>
            <a:endParaRPr lang="fa-IR" sz="2800" b="1"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برنامه‌سازی به شیوه‌ی شئ‌گرا اولین قدم در حل مساله مشخص کردن اجزایی از آن مساله به نام اشیاست که مبنای جواب مساله می باشند و تعیین چگونگی تعامل این اشیا با یکدیگر مورد نظر است. </a:t>
            </a:r>
          </a:p>
          <a:p>
            <a:pPr marL="22860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228600" marR="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برنامه سازی روندی با مفهوم </a:t>
            </a:r>
            <a:r>
              <a:rPr lang="fa-IR" sz="2800" i="1" dirty="0">
                <a:effectLst/>
                <a:latin typeface="Calibri" panose="020F0502020204030204" pitchFamily="34" charset="0"/>
                <a:ea typeface="Calibri" panose="020F0502020204030204" pitchFamily="34" charset="0"/>
                <a:cs typeface="B Nazanin" panose="00000400000000000000" pitchFamily="2" charset="-78"/>
              </a:rPr>
              <a:t>آرایه</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که در برگیرنده‌ی مجموعه ای از داده‌های با نوع یکسان است. </a:t>
            </a:r>
          </a:p>
          <a:p>
            <a:pPr marL="228600" marR="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28600" marR="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شئ مفهومی کلی‌تر از آرایه ارائه می‌نماید. هر شئ می‌تواند شامل داده‌های از انواع متفاوت و همچنین عملیاتی (توابع) که روی آن داده‌ها قابل اعمال است باشد.</a:t>
            </a:r>
          </a:p>
          <a:p>
            <a:pPr marL="228600" marR="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آن داده‌ها (از قبیل نام، رنگ و اندازه) به عنوان ویژگی‌ها یا مشخصه‌های شئ و آن عملیات به عنوان رفتارها (محاسبات، حرکت و ارتباطاتش) تعبیر می‌شوند.</a:t>
            </a:r>
          </a:p>
          <a:p>
            <a:pPr algn="just">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algn="just">
              <a:lnSpc>
                <a:spcPct val="107000"/>
              </a:lnSpc>
              <a:spcBef>
                <a:spcPts val="0"/>
              </a:spcBef>
              <a:spcAft>
                <a:spcPts val="80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22860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p>
        </p:txBody>
      </p:sp>
      <p:sp>
        <p:nvSpPr>
          <p:cNvPr id="4" name="Title 1">
            <a:extLst>
              <a:ext uri="{FF2B5EF4-FFF2-40B4-BE49-F238E27FC236}">
                <a16:creationId xmlns:a16="http://schemas.microsoft.com/office/drawing/2014/main" id="{B77F16FF-1C6B-13BA-C8B4-E5A066F86E87}"/>
              </a:ext>
            </a:extLst>
          </p:cNvPr>
          <p:cNvSpPr txBox="1">
            <a:spLocks/>
          </p:cNvSpPr>
          <p:nvPr/>
        </p:nvSpPr>
        <p:spPr>
          <a:xfrm>
            <a:off x="5018970" y="160921"/>
            <a:ext cx="193890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مفهوم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7833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down)">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ipe(down)">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wipe(down)">
                                      <p:cBhvr>
                                        <p:cTn id="2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2BC811-DE45-5139-F91A-B33173C52213}"/>
              </a:ext>
            </a:extLst>
          </p:cNvPr>
          <p:cNvSpPr>
            <a:spLocks noGrp="1"/>
          </p:cNvSpPr>
          <p:nvPr>
            <p:ph idx="1"/>
          </p:nvPr>
        </p:nvSpPr>
        <p:spPr>
          <a:xfrm>
            <a:off x="354106" y="826303"/>
            <a:ext cx="11483788" cy="6315857"/>
          </a:xfrm>
        </p:spPr>
        <p:txBody>
          <a:bodyPr>
            <a:noAutofit/>
          </a:bodyPr>
          <a:lstStyle/>
          <a:p>
            <a:pPr algn="just">
              <a:lnSpc>
                <a:spcPct val="107000"/>
              </a:lnSpc>
              <a:spcBef>
                <a:spcPts val="0"/>
              </a:spcBef>
              <a:spcAft>
                <a:spcPts val="800"/>
              </a:spcAft>
            </a:pPr>
            <a:endParaRPr lang="fa-IR" sz="2800" dirty="0">
              <a:latin typeface="Times New Roman" panose="02020603050405020304" pitchFamily="18"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مشخصه‌ها (متغیرهای نمونه)</a:t>
            </a:r>
            <a:r>
              <a:rPr lang="fa-IR" sz="2800" dirty="0">
                <a:latin typeface="Times New Roman" panose="02020603050405020304" pitchFamily="18" charset="0"/>
                <a:ea typeface="Times New Roman" panose="02020603050405020304" pitchFamily="18" charset="0"/>
                <a:cs typeface="B Nazanin" panose="00000400000000000000" pitchFamily="2" charset="-78"/>
              </a:rPr>
              <a:t> وضعیت یک شئ (داده‌ها) را نشان می‌دهند و می توانند برای هر شئ از آن نوع مقادیر منحصر به فردی داشته باشند</a:t>
            </a:r>
            <a:r>
              <a:rPr lang="en-US" sz="2800" dirty="0">
                <a:latin typeface="Times New Roman" panose="02020603050405020304" pitchFamily="18" charset="0"/>
                <a:ea typeface="Times New Roman" panose="02020603050405020304" pitchFamily="18" charset="0"/>
                <a:cs typeface="B Nazanin" panose="00000400000000000000" pitchFamily="2" charset="-78"/>
              </a:rPr>
              <a:t>.</a:t>
            </a:r>
            <a:r>
              <a:rPr lang="fa-IR" sz="2800" dirty="0">
                <a:latin typeface="Calibri" panose="020F0502020204030204" pitchFamily="34" charset="0"/>
                <a:ea typeface="Calibri" panose="020F0502020204030204" pitchFamily="34" charset="0"/>
                <a:cs typeface="B Nazanin" panose="00000400000000000000" pitchFamily="2" charset="-78"/>
              </a:rPr>
              <a:t> </a:t>
            </a:r>
          </a:p>
          <a:p>
            <a:pPr algn="just">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latin typeface="Times New Roman" panose="02020603050405020304" pitchFamily="18" charset="0"/>
                <a:ea typeface="Times New Roman" panose="02020603050405020304" pitchFamily="18" charset="0"/>
                <a:cs typeface="B Nazanin" panose="00000400000000000000" pitchFamily="2" charset="-78"/>
              </a:rPr>
              <a:t>رفتارها کارهایی که یک شئ می‌تواند  </a:t>
            </a:r>
            <a:r>
              <a:rPr lang="fa-IR" sz="2800" i="1" dirty="0">
                <a:latin typeface="Times New Roman" panose="02020603050405020304" pitchFamily="18" charset="0"/>
                <a:ea typeface="Times New Roman" panose="02020603050405020304" pitchFamily="18" charset="0"/>
                <a:cs typeface="B Nazanin" panose="00000400000000000000" pitchFamily="2" charset="-78"/>
              </a:rPr>
              <a:t>انجام 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هستند و در اصطلاح </a:t>
            </a:r>
            <a:r>
              <a:rPr lang="fa-IR" sz="2800" b="1" dirty="0">
                <a:latin typeface="Times New Roman" panose="02020603050405020304" pitchFamily="18" charset="0"/>
                <a:ea typeface="Times New Roman" panose="02020603050405020304" pitchFamily="18" charset="0"/>
                <a:cs typeface="B Nazanin" panose="00000400000000000000" pitchFamily="2" charset="-78"/>
              </a:rPr>
              <a:t>متدهای نمونه </a:t>
            </a:r>
            <a:r>
              <a:rPr lang="fa-IR" sz="2800" dirty="0">
                <a:latin typeface="Times New Roman" panose="02020603050405020304" pitchFamily="18" charset="0"/>
                <a:ea typeface="Times New Roman" panose="02020603050405020304" pitchFamily="18" charset="0"/>
                <a:cs typeface="B Nazanin" panose="00000400000000000000" pitchFamily="2" charset="-78"/>
              </a:rPr>
              <a:t>یا صرفا </a:t>
            </a:r>
            <a:r>
              <a:rPr lang="fa-IR" sz="2800" b="1" dirty="0">
                <a:latin typeface="Times New Roman" panose="02020603050405020304" pitchFamily="18" charset="0"/>
                <a:ea typeface="Times New Roman" panose="02020603050405020304" pitchFamily="18" charset="0"/>
                <a:cs typeface="B Nazanin" panose="00000400000000000000" pitchFamily="2" charset="-78"/>
              </a:rPr>
              <a:t>متد</a:t>
            </a:r>
            <a:r>
              <a:rPr lang="fa-IR" sz="2800" dirty="0">
                <a:latin typeface="Times New Roman" panose="02020603050405020304" pitchFamily="18" charset="0"/>
                <a:ea typeface="Times New Roman" panose="02020603050405020304" pitchFamily="18" charset="0"/>
                <a:cs typeface="B Nazanin" panose="00000400000000000000" pitchFamily="2" charset="-78"/>
              </a:rPr>
              <a:t> گفته می‌شوند.</a:t>
            </a:r>
          </a:p>
          <a:p>
            <a:pPr algn="just">
              <a:lnSpc>
                <a:spcPct val="107000"/>
              </a:lnSpc>
              <a:spcBef>
                <a:spcPts val="0"/>
              </a:spcBef>
              <a:spcAft>
                <a:spcPts val="80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algn="just">
              <a:lnSpc>
                <a:spcPct val="107000"/>
              </a:lnSpc>
              <a:spcBef>
                <a:spcPts val="0"/>
              </a:spcBef>
              <a:spcAft>
                <a:spcPts val="80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algn="just">
              <a:lnSpc>
                <a:spcPct val="107000"/>
              </a:lnSpc>
              <a:spcBef>
                <a:spcPts val="0"/>
              </a:spcBef>
              <a:spcAft>
                <a:spcPts val="80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algn="just">
              <a:lnSpc>
                <a:spcPct val="107000"/>
              </a:lnSpc>
              <a:spcBef>
                <a:spcPts val="0"/>
              </a:spcBef>
              <a:spcAft>
                <a:spcPts val="80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22860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p>
        </p:txBody>
      </p:sp>
      <p:sp>
        <p:nvSpPr>
          <p:cNvPr id="4" name="Title 1">
            <a:extLst>
              <a:ext uri="{FF2B5EF4-FFF2-40B4-BE49-F238E27FC236}">
                <a16:creationId xmlns:a16="http://schemas.microsoft.com/office/drawing/2014/main" id="{B77F16FF-1C6B-13BA-C8B4-E5A066F86E87}"/>
              </a:ext>
            </a:extLst>
          </p:cNvPr>
          <p:cNvSpPr txBox="1">
            <a:spLocks/>
          </p:cNvSpPr>
          <p:nvPr/>
        </p:nvSpPr>
        <p:spPr>
          <a:xfrm>
            <a:off x="3119718" y="160921"/>
            <a:ext cx="47781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متغیرها و متدهای نمونه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65457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EE8138-E2A5-71AE-679A-41EF3229A6CE}"/>
              </a:ext>
            </a:extLst>
          </p:cNvPr>
          <p:cNvSpPr txBox="1">
            <a:spLocks/>
          </p:cNvSpPr>
          <p:nvPr/>
        </p:nvSpPr>
        <p:spPr>
          <a:xfrm>
            <a:off x="3569470" y="0"/>
            <a:ext cx="4606865"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مقدمه ای بر اصطلاحات شئ</a:t>
            </a:r>
            <a:endParaRPr lang="en-US" sz="3600" dirty="0">
              <a:solidFill>
                <a:srgbClr val="C00000"/>
              </a:solidFill>
              <a:cs typeface="2  Titr" panose="00000700000000000000" pitchFamily="2" charset="-78"/>
            </a:endParaRPr>
          </a:p>
        </p:txBody>
      </p:sp>
      <p:sp>
        <p:nvSpPr>
          <p:cNvPr id="7" name="TextBox 6">
            <a:extLst>
              <a:ext uri="{FF2B5EF4-FFF2-40B4-BE49-F238E27FC236}">
                <a16:creationId xmlns:a16="http://schemas.microsoft.com/office/drawing/2014/main" id="{75E7217C-812F-4D81-3C67-38FA648CA120}"/>
              </a:ext>
            </a:extLst>
          </p:cNvPr>
          <p:cNvSpPr txBox="1"/>
          <p:nvPr/>
        </p:nvSpPr>
        <p:spPr>
          <a:xfrm>
            <a:off x="89647" y="816414"/>
            <a:ext cx="11752729" cy="6342762"/>
          </a:xfrm>
          <a:prstGeom prst="rect">
            <a:avLst/>
          </a:prstGeom>
          <a:noFill/>
        </p:spPr>
        <p:txBody>
          <a:bodyPr wrap="square" rtlCol="1">
            <a:spAutoFit/>
          </a:bodyPr>
          <a:lstStyle/>
          <a:p>
            <a:pPr marL="285750" marR="0" indent="-285750" algn="just" rtl="1">
              <a:lnSpc>
                <a:spcPct val="107000"/>
              </a:lnSpc>
              <a:spcBef>
                <a:spcPts val="0"/>
              </a:spcBef>
              <a:spcAft>
                <a:spcPts val="8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امروزه با افزایش تقاضا برای نرم‌افزارهای جدید و قوی‌تر، ساخت نرم‌افزارهای سریع‌تر، دقیق‌تر و با صرفه اقتصادی بیش‌تر به عنوان هدفی اجتناب‌ناپذیر بر دوش متخصصین علوم کامپیوتری است. </a:t>
            </a: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برنامه‌نویسی روندی برای تحقق این امر کفایت نمی‌کند و این مهم تنها از طریق برنامه‌سازی شئ‌گرا قابل دستیابیست. </a:t>
            </a: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07000"/>
              </a:lnSpc>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گروه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توسعه‌ی نرم‌افزار می‌توانند </a:t>
            </a:r>
            <a:r>
              <a:rPr lang="fa-IR" sz="2800" dirty="0">
                <a:effectLst/>
                <a:latin typeface="Times" panose="02020603050405020304" pitchFamily="18" charset="0"/>
                <a:ea typeface="Calibri" panose="020F0502020204030204" pitchFamily="34" charset="0"/>
                <a:cs typeface="B Nazanin" panose="00000400000000000000" pitchFamily="2" charset="-78"/>
              </a:rPr>
              <a:t>با </a:t>
            </a:r>
            <a:r>
              <a:rPr lang="ar-SA" sz="2800" dirty="0">
                <a:effectLst/>
                <a:latin typeface="Times" panose="02020603050405020304" pitchFamily="18" charset="0"/>
                <a:ea typeface="Calibri" panose="020F0502020204030204" pitchFamily="34" charset="0"/>
                <a:cs typeface="B Nazanin" panose="00000400000000000000" pitchFamily="2" charset="-78"/>
              </a:rPr>
              <a:t>استفاده از رویکرد طراحی و پیاده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سازی ش</a:t>
            </a:r>
            <a:r>
              <a:rPr lang="fa-IR" sz="2800" dirty="0">
                <a:effectLst/>
                <a:latin typeface="Times" panose="02020603050405020304" pitchFamily="18" charset="0"/>
                <a:ea typeface="Calibri" panose="020F0502020204030204" pitchFamily="34" charset="0"/>
                <a:cs typeface="B Nazanin" panose="00000400000000000000" pitchFamily="2" charset="-78"/>
              </a:rPr>
              <a:t>ئ‌</a:t>
            </a:r>
            <a:r>
              <a:rPr lang="ar-SA" sz="2800" dirty="0">
                <a:effectLst/>
                <a:latin typeface="Times" panose="02020603050405020304" pitchFamily="18" charset="0"/>
                <a:ea typeface="Calibri" panose="020F0502020204030204" pitchFamily="34" charset="0"/>
                <a:cs typeface="B Nazanin" panose="00000400000000000000" pitchFamily="2" charset="-78"/>
              </a:rPr>
              <a:t>گرا بسیار سازنده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تر از تکنیک</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قبلی مانند «برنامه‌نویسی روندی» </a:t>
            </a:r>
            <a:r>
              <a:rPr lang="fa-IR" sz="2800" dirty="0">
                <a:effectLst/>
                <a:latin typeface="Times" panose="02020603050405020304" pitchFamily="18" charset="0"/>
                <a:ea typeface="Calibri" panose="020F0502020204030204" pitchFamily="34" charset="0"/>
                <a:cs typeface="B Nazanin" panose="00000400000000000000" pitchFamily="2" charset="-78"/>
              </a:rPr>
              <a:t>عمل کنند</a:t>
            </a:r>
            <a:r>
              <a:rPr lang="ar-SA" sz="2800" dirty="0">
                <a:effectLst/>
                <a:latin typeface="Times" panose="02020603050405020304" pitchFamily="18" charset="0"/>
                <a:ea typeface="Calibri" panose="020F0502020204030204" pitchFamily="34" charset="0"/>
                <a:cs typeface="B Nazanin" panose="00000400000000000000" pitchFamily="2" charset="-78"/>
              </a:rPr>
              <a:t>. درک</a:t>
            </a:r>
            <a:r>
              <a:rPr lang="fa-IR" sz="2800" dirty="0">
                <a:effectLst/>
                <a:latin typeface="Times" panose="02020603050405020304" pitchFamily="18" charset="0"/>
                <a:ea typeface="Calibri" panose="020F0502020204030204" pitchFamily="34" charset="0"/>
                <a:cs typeface="B Nazanin" panose="00000400000000000000" pitchFamily="2" charset="-78"/>
              </a:rPr>
              <a:t> و </a:t>
            </a:r>
            <a:r>
              <a:rPr lang="ar-SA" sz="2800" dirty="0">
                <a:effectLst/>
                <a:latin typeface="Times" panose="02020603050405020304" pitchFamily="18" charset="0"/>
                <a:ea typeface="Calibri" panose="020F0502020204030204" pitchFamily="34" charset="0"/>
                <a:cs typeface="B Nazanin" panose="00000400000000000000" pitchFamily="2" charset="-78"/>
              </a:rPr>
              <a:t>اصلاح برنامه‌های شيء</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گرا اغلب آسان</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تر است.</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indent="-285750" algn="just" rtl="1">
              <a:lnSpc>
                <a:spcPct val="107000"/>
              </a:lnSpc>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278734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animEffect transition="in" filter="fade">
                                      <p:cBhvr>
                                        <p:cTn id="11" dur="500"/>
                                        <p:tgtEl>
                                          <p:spTgt spid="7">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5A823-01BD-737A-8B9E-0282F6C6761E}"/>
              </a:ext>
            </a:extLst>
          </p:cNvPr>
          <p:cNvSpPr>
            <a:spLocks noGrp="1"/>
          </p:cNvSpPr>
          <p:nvPr>
            <p:ph idx="1"/>
          </p:nvPr>
        </p:nvSpPr>
        <p:spPr>
          <a:xfrm>
            <a:off x="7333129" y="1289200"/>
            <a:ext cx="4074458" cy="4153759"/>
          </a:xfrm>
        </p:spPr>
        <p:txBody>
          <a:bodyPr>
            <a:noAutofit/>
          </a:bodyPr>
          <a:lstStyle/>
          <a:p>
            <a:pPr marR="0" algn="just" rtl="1">
              <a:lnSpc>
                <a:spcPct val="107000"/>
              </a:lnSpc>
              <a:spcBef>
                <a:spcPts val="0"/>
              </a:spcBef>
              <a:spcAft>
                <a:spcPts val="800"/>
              </a:spcAft>
              <a:buFont typeface="Wingdings" panose="05000000000000000000" pitchFamily="2" charset="2"/>
              <a:buChar char="ü"/>
            </a:pPr>
            <a:r>
              <a:rPr lang="fa-IR" sz="2800" dirty="0">
                <a:latin typeface="Calibri" panose="020F0502020204030204" pitchFamily="34" charset="0"/>
                <a:ea typeface="Calibri" panose="020F0502020204030204" pitchFamily="34" charset="0"/>
                <a:cs typeface="B Nazanin" panose="00000400000000000000" pitchFamily="2" charset="-78"/>
              </a:rPr>
              <a:t> انسان</a:t>
            </a:r>
          </a:p>
          <a:p>
            <a:pPr marL="285750" marR="0" indent="-285750" algn="just" rtl="1">
              <a:lnSpc>
                <a:spcPct val="107000"/>
              </a:lnSpc>
              <a:spcBef>
                <a:spcPts val="0"/>
              </a:spcBef>
              <a:spcAft>
                <a:spcPts val="800"/>
              </a:spcAft>
              <a:buFont typeface="Wingdings" panose="05000000000000000000" pitchFamily="2" charset="2"/>
              <a:buChar char="ü"/>
            </a:pPr>
            <a:r>
              <a:rPr lang="fa-IR" sz="2800" dirty="0">
                <a:latin typeface="Calibri" panose="020F0502020204030204" pitchFamily="34" charset="0"/>
                <a:ea typeface="Calibri" panose="020F0502020204030204" pitchFamily="34" charset="0"/>
                <a:cs typeface="B Nazanin" panose="00000400000000000000" pitchFamily="2" charset="-78"/>
              </a:rPr>
              <a:t>حیوان</a:t>
            </a:r>
          </a:p>
          <a:p>
            <a:pPr marL="285750" marR="0" indent="-285750" algn="just" rtl="1">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زمان</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صوت</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موسیقی</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ویدئو </a:t>
            </a:r>
          </a:p>
          <a:p>
            <a:pPr marL="285750" marR="0" indent="-285750" algn="just" rtl="1">
              <a:lnSpc>
                <a:spcPct val="107000"/>
              </a:lnSpc>
              <a:spcBef>
                <a:spcPts val="0"/>
              </a:spcBef>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خودرو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میوه</a:t>
            </a:r>
          </a:p>
          <a:p>
            <a:pPr marL="0" indent="0" algn="just">
              <a:lnSpc>
                <a:spcPct val="107000"/>
              </a:lnSpc>
              <a:spcBef>
                <a:spcPts val="0"/>
              </a:spcBef>
              <a:spcAft>
                <a:spcPts val="800"/>
              </a:spcAft>
              <a:buNone/>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Wingdings" panose="05000000000000000000" pitchFamily="2" charset="2"/>
              <a:buChar char="ü"/>
            </a:pPr>
            <a:endParaRPr lang="fa-IR" sz="2800" dirty="0">
              <a:latin typeface="Times"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406BCDCC-5E9E-EDFE-8CBE-AAB387A85C94}"/>
              </a:ext>
            </a:extLst>
          </p:cNvPr>
          <p:cNvSpPr txBox="1">
            <a:spLocks/>
          </p:cNvSpPr>
          <p:nvPr/>
        </p:nvSpPr>
        <p:spPr>
          <a:xfrm>
            <a:off x="1566530" y="148856"/>
            <a:ext cx="90589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مثال از اشیای مورد کاربرد در زندگی روزمره </a:t>
            </a:r>
            <a:endParaRPr lang="en-US" sz="3600" dirty="0">
              <a:solidFill>
                <a:srgbClr val="C00000"/>
              </a:solidFill>
              <a:cs typeface="2  Titr" panose="00000700000000000000" pitchFamily="2" charset="-78"/>
            </a:endParaRPr>
          </a:p>
        </p:txBody>
      </p:sp>
      <p:sp>
        <p:nvSpPr>
          <p:cNvPr id="4" name="Content Placeholder 2">
            <a:extLst>
              <a:ext uri="{FF2B5EF4-FFF2-40B4-BE49-F238E27FC236}">
                <a16:creationId xmlns:a16="http://schemas.microsoft.com/office/drawing/2014/main" id="{F1D50899-ECBC-13AD-15B0-AA9718E2FC7F}"/>
              </a:ext>
            </a:extLst>
          </p:cNvPr>
          <p:cNvSpPr txBox="1">
            <a:spLocks/>
          </p:cNvSpPr>
          <p:nvPr/>
        </p:nvSpPr>
        <p:spPr>
          <a:xfrm>
            <a:off x="1770530" y="1289200"/>
            <a:ext cx="4325469" cy="2139800"/>
          </a:xfrm>
          <a:prstGeom prst="rect">
            <a:avLst/>
          </a:prstGeom>
        </p:spPr>
        <p:txBody>
          <a:bodyPr vert="horz" lIns="91440" tIns="45720" rIns="91440" bIns="45720" rtlCol="0">
            <a:noAutofit/>
          </a:bodyPr>
          <a:lstStyle>
            <a:lvl1pPr marL="228600" indent="-228600" algn="r" defTabSz="914400" rtl="1"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r" defTabSz="914400" rtl="1"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r" defTabSz="914400" rtl="1"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r" defTabSz="914400" rtl="1"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285750" indent="-285750" algn="just">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رشته‌ای متشکل از کاراکترها</a:t>
            </a:r>
          </a:p>
          <a:p>
            <a:pPr marL="285750" indent="-285750" algn="just">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حساب بانکی</a:t>
            </a:r>
          </a:p>
          <a:p>
            <a:pPr marL="285750" indent="-285750" algn="just">
              <a:lnSpc>
                <a:spcPct val="107000"/>
              </a:lnSpc>
              <a:spcBef>
                <a:spcPts val="0"/>
              </a:spcBef>
              <a:spcAft>
                <a:spcPts val="800"/>
              </a:spcAft>
              <a:buFont typeface="Wingdings" panose="05000000000000000000" pitchFamily="2" charset="2"/>
              <a:buChar char="ü"/>
            </a:pPr>
            <a:r>
              <a:rPr lang="fa-IR" sz="2800" dirty="0">
                <a:latin typeface="Calibri" panose="020F0502020204030204" pitchFamily="34" charset="0"/>
                <a:ea typeface="Calibri" panose="020F0502020204030204" pitchFamily="34" charset="0"/>
                <a:cs typeface="B Nazanin" panose="00000400000000000000" pitchFamily="2" charset="-78"/>
              </a:rPr>
              <a:t>نقطه‌ای در صفحه مختصات دکارتی</a:t>
            </a:r>
          </a:p>
          <a:p>
            <a:pPr marL="285750" indent="-285750" algn="just">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شکل هندسی</a:t>
            </a:r>
            <a:endParaRPr lang="en-US" sz="2800" dirty="0">
              <a:latin typeface="Calibri" panose="020F0502020204030204" pitchFamily="34" charset="0"/>
              <a:ea typeface="Calibri" panose="020F0502020204030204" pitchFamily="34" charset="0"/>
              <a:cs typeface="Arial" panose="020B0604020202020204" pitchFamily="34" charset="0"/>
            </a:endParaRPr>
          </a:p>
          <a:p>
            <a:pPr marL="285750" indent="-285750" algn="just">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تلویزیون</a:t>
            </a:r>
          </a:p>
          <a:p>
            <a:pPr marL="285750" indent="-285750" algn="just">
              <a:lnSpc>
                <a:spcPct val="107000"/>
              </a:lnSpc>
              <a:spcBef>
                <a:spcPts val="0"/>
              </a:spcBef>
              <a:spcAft>
                <a:spcPts val="800"/>
              </a:spcAft>
              <a:buFont typeface="Wingdings" panose="05000000000000000000" pitchFamily="2" charset="2"/>
              <a:buChar char="ü"/>
            </a:pPr>
            <a:r>
              <a:rPr lang="fa-IR" sz="2800" dirty="0">
                <a:latin typeface="Calibri" panose="020F0502020204030204" pitchFamily="34" charset="0"/>
                <a:ea typeface="Calibri" panose="020F0502020204030204" pitchFamily="34" charset="0"/>
                <a:cs typeface="B Nazanin" panose="00000400000000000000" pitchFamily="2" charset="-78"/>
              </a:rPr>
              <a:t>گوشی تلفن همراه</a:t>
            </a:r>
          </a:p>
          <a:p>
            <a:pPr marL="285750" indent="-285750" algn="just">
              <a:lnSpc>
                <a:spcPct val="107000"/>
              </a:lnSpc>
              <a:spcBef>
                <a:spcPts val="0"/>
              </a:spcBef>
              <a:spcAft>
                <a:spcPts val="800"/>
              </a:spcAft>
              <a:buFont typeface="Wingdings" panose="05000000000000000000" pitchFamily="2" charset="2"/>
              <a:buChar char="ü"/>
            </a:pPr>
            <a:r>
              <a:rPr lang="fa-IR" sz="2800" dirty="0">
                <a:latin typeface="Calibri" panose="020F0502020204030204" pitchFamily="34" charset="0"/>
                <a:ea typeface="Calibri" panose="020F0502020204030204" pitchFamily="34" charset="0"/>
                <a:cs typeface="B Nazanin" panose="00000400000000000000" pitchFamily="2" charset="-78"/>
              </a:rPr>
              <a:t>زنگ هشدار ساعت</a:t>
            </a:r>
          </a:p>
          <a:p>
            <a:pPr marL="285750" indent="-285750" algn="just">
              <a:lnSpc>
                <a:spcPct val="107000"/>
              </a:lnSpc>
              <a:spcBef>
                <a:spcPts val="0"/>
              </a:spcBef>
              <a:spcAft>
                <a:spcPts val="800"/>
              </a:spcAft>
              <a:buFont typeface="Wingdings" panose="05000000000000000000" pitchFamily="2" charset="2"/>
              <a:buChar char="ü"/>
            </a:pPr>
            <a:r>
              <a:rPr lang="fa-IR" sz="2800" dirty="0">
                <a:latin typeface="Times" panose="02020603050405020304" pitchFamily="18" charset="0"/>
                <a:ea typeface="Calibri" panose="020F0502020204030204" pitchFamily="34" charset="0"/>
                <a:cs typeface="B Nazanin" panose="00000400000000000000" pitchFamily="2" charset="-78"/>
              </a:rPr>
              <a:t>منزل</a:t>
            </a:r>
          </a:p>
          <a:p>
            <a:pPr marL="0" indent="0" algn="just">
              <a:lnSpc>
                <a:spcPct val="107000"/>
              </a:lnSpc>
              <a:spcBef>
                <a:spcPts val="0"/>
              </a:spcBef>
              <a:spcAft>
                <a:spcPts val="800"/>
              </a:spcAft>
              <a:buFont typeface="Arial" panose="020B0604020202020204" pitchFamily="34" charset="0"/>
              <a:buNone/>
            </a:pPr>
            <a:endParaRPr lang="en-US" sz="28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1352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5A823-01BD-737A-8B9E-0282F6C6761E}"/>
              </a:ext>
            </a:extLst>
          </p:cNvPr>
          <p:cNvSpPr>
            <a:spLocks noGrp="1"/>
          </p:cNvSpPr>
          <p:nvPr>
            <p:ph idx="1"/>
          </p:nvPr>
        </p:nvSpPr>
        <p:spPr>
          <a:xfrm>
            <a:off x="264458" y="685578"/>
            <a:ext cx="11663083" cy="5818095"/>
          </a:xfrm>
        </p:spPr>
        <p:txBody>
          <a:bodyPr>
            <a:noAutofit/>
          </a:bodyPr>
          <a:lstStyle/>
          <a:p>
            <a:pPr marL="0" indent="0" algn="just">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یک برنامه‌ی کامپیوتری مفهوم شئ نمایشی از یک شئ به معنای عام آن است. </a:t>
            </a:r>
          </a:p>
          <a:p>
            <a:pPr algn="just">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چنانچه مشخص است برخلاف تعریف عام شئ که به اجسام فیزیکی اطلاق می‌شود، یک شئ در مفهوم برنامه‌نویسی شئ‌گرا لزوما فیزیکی نیست. </a:t>
            </a:r>
          </a:p>
          <a:p>
            <a:pPr algn="just">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b="1" i="1" dirty="0">
                <a:effectLst/>
                <a:latin typeface="Times New Roman" panose="02020603050405020304" pitchFamily="18" charset="0"/>
                <a:ea typeface="Times New Roman" panose="02020603050405020304" pitchFamily="18" charset="0"/>
                <a:cs typeface="2  Mitra" panose="00000400000000000000" pitchFamily="2" charset="-78"/>
              </a:rPr>
              <a:t>نمونه</a:t>
            </a:r>
            <a:r>
              <a:rPr lang="fa-IR" sz="2800" dirty="0">
                <a:effectLst/>
                <a:latin typeface="Times New Roman" panose="02020603050405020304" pitchFamily="18" charset="0"/>
                <a:ea typeface="Times New Roman" panose="02020603050405020304" pitchFamily="18" charset="0"/>
                <a:cs typeface="B Mitra" panose="00000400000000000000" pitchFamily="2" charset="-78"/>
              </a:rPr>
              <a:t> را به عنوان تعبیر دیگری برای بیان </a:t>
            </a:r>
            <a:r>
              <a:rPr lang="fa-IR" sz="2800" dirty="0">
                <a:effectLst/>
                <a:latin typeface="Times New Roman" panose="02020603050405020304" pitchFamily="18" charset="0"/>
                <a:ea typeface="Times New Roman" panose="02020603050405020304" pitchFamily="18" charset="0"/>
                <a:cs typeface="2  Mitra" panose="00000400000000000000" pitchFamily="2" charset="-78"/>
              </a:rPr>
              <a:t>شئ</a:t>
            </a:r>
            <a:r>
              <a:rPr lang="fa-IR" sz="2800" dirty="0">
                <a:effectLst/>
                <a:latin typeface="Times New Roman" panose="02020603050405020304" pitchFamily="18" charset="0"/>
                <a:ea typeface="Times New Roman" panose="02020603050405020304" pitchFamily="18" charset="0"/>
                <a:cs typeface="B Mitra" panose="00000400000000000000" pitchFamily="2" charset="-78"/>
              </a:rPr>
              <a:t> در نظر بگیرید</a:t>
            </a:r>
            <a:r>
              <a:rPr lang="en-US" sz="2800" dirty="0">
                <a:effectLst/>
                <a:latin typeface="Times New Roman" panose="02020603050405020304" pitchFamily="18" charset="0"/>
                <a:ea typeface="Times New Roman" panose="02020603050405020304" pitchFamily="18" charset="0"/>
                <a:cs typeface="B Mitra" panose="00000400000000000000" pitchFamily="2" charset="-78"/>
              </a:rPr>
              <a:t>.</a:t>
            </a:r>
            <a:endParaRPr lang="fa-IR" sz="2800" dirty="0">
              <a:effectLst/>
              <a:latin typeface="Times New Roman" panose="02020603050405020304" pitchFamily="18" charset="0"/>
              <a:ea typeface="Times New Roman" panose="02020603050405020304" pitchFamily="18" charset="0"/>
              <a:cs typeface="B Mitra" panose="00000400000000000000" pitchFamily="2" charset="-78"/>
            </a:endParaRPr>
          </a:p>
          <a:p>
            <a:pPr algn="just">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indent="0" algn="just" rtl="1">
              <a:spcBef>
                <a:spcPts val="10"/>
              </a:spcBef>
              <a:spcAft>
                <a:spcPts val="0"/>
              </a:spcAft>
              <a:buNone/>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406BCDCC-5E9E-EDFE-8CBE-AAB387A85C94}"/>
              </a:ext>
            </a:extLst>
          </p:cNvPr>
          <p:cNvSpPr txBox="1">
            <a:spLocks/>
          </p:cNvSpPr>
          <p:nvPr/>
        </p:nvSpPr>
        <p:spPr>
          <a:xfrm>
            <a:off x="3881716" y="304356"/>
            <a:ext cx="442856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مفهوم شئ در برنامه‌نویسی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650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500" fill="hold"/>
                                        <p:tgtEl>
                                          <p:spTgt spid="3">
                                            <p:txEl>
                                              <p:pRg st="1" end="1"/>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p:cTn id="1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6" dur="500" fill="hold"/>
                                        <p:tgtEl>
                                          <p:spTgt spid="3">
                                            <p:txEl>
                                              <p:pRg st="4" end="4"/>
                                            </p:txEl>
                                          </p:spTgt>
                                        </p:tgtEl>
                                        <p:attrNameLst>
                                          <p:attrName>ppt_h</p:attrName>
                                        </p:attrNameLst>
                                      </p:cBhvr>
                                      <p:tavLst>
                                        <p:tav tm="0">
                                          <p:val>
                                            <p:fltVal val="0"/>
                                          </p:val>
                                        </p:tav>
                                        <p:tav tm="100000">
                                          <p:val>
                                            <p:strVal val="#ppt_h"/>
                                          </p:val>
                                        </p:tav>
                                      </p:tavLst>
                                    </p:anim>
                                    <p:anim calcmode="lin" valueType="num">
                                      <p:cBhvr>
                                        <p:cTn id="17" dur="500" fill="hold"/>
                                        <p:tgtEl>
                                          <p:spTgt spid="3">
                                            <p:txEl>
                                              <p:pRg st="4" end="4"/>
                                            </p:txEl>
                                          </p:spTgt>
                                        </p:tgtEl>
                                        <p:attrNameLst>
                                          <p:attrName>style.rotation</p:attrName>
                                        </p:attrNameLst>
                                      </p:cBhvr>
                                      <p:tavLst>
                                        <p:tav tm="0">
                                          <p:val>
                                            <p:fltVal val="360"/>
                                          </p:val>
                                        </p:tav>
                                        <p:tav tm="100000">
                                          <p:val>
                                            <p:fltVal val="0"/>
                                          </p:val>
                                        </p:tav>
                                      </p:tavLst>
                                    </p:anim>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p:cTn id="23"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3">
                                            <p:txEl>
                                              <p:pRg st="7" end="7"/>
                                            </p:txEl>
                                          </p:spTgt>
                                        </p:tgtEl>
                                        <p:attrNameLst>
                                          <p:attrName>ppt_h</p:attrName>
                                        </p:attrNameLst>
                                      </p:cBhvr>
                                      <p:tavLst>
                                        <p:tav tm="0">
                                          <p:val>
                                            <p:fltVal val="0"/>
                                          </p:val>
                                        </p:tav>
                                        <p:tav tm="100000">
                                          <p:val>
                                            <p:strVal val="#ppt_h"/>
                                          </p:val>
                                        </p:tav>
                                      </p:tavLst>
                                    </p:anim>
                                    <p:anim calcmode="lin" valueType="num">
                                      <p:cBhvr>
                                        <p:cTn id="25" dur="500" fill="hold"/>
                                        <p:tgtEl>
                                          <p:spTgt spid="3">
                                            <p:txEl>
                                              <p:pRg st="7" end="7"/>
                                            </p:txEl>
                                          </p:spTgt>
                                        </p:tgtEl>
                                        <p:attrNameLst>
                                          <p:attrName>style.rotation</p:attrName>
                                        </p:attrNameLst>
                                      </p:cBhvr>
                                      <p:tavLst>
                                        <p:tav tm="0">
                                          <p:val>
                                            <p:fltVal val="360"/>
                                          </p:val>
                                        </p:tav>
                                        <p:tav tm="100000">
                                          <p:val>
                                            <p:fltVal val="0"/>
                                          </p:val>
                                        </p:tav>
                                      </p:tavLst>
                                    </p:anim>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5A823-01BD-737A-8B9E-0282F6C6761E}"/>
              </a:ext>
            </a:extLst>
          </p:cNvPr>
          <p:cNvSpPr>
            <a:spLocks noGrp="1"/>
          </p:cNvSpPr>
          <p:nvPr>
            <p:ph idx="1"/>
          </p:nvPr>
        </p:nvSpPr>
        <p:spPr>
          <a:xfrm>
            <a:off x="80683" y="519952"/>
            <a:ext cx="11761694" cy="5818095"/>
          </a:xfrm>
        </p:spPr>
        <p:txBody>
          <a:bodyPr>
            <a:noAutofit/>
          </a:bodyPr>
          <a:lstStyle/>
          <a:p>
            <a:pPr marL="0" indent="0">
              <a:spcBef>
                <a:spcPts val="10"/>
              </a:spcBef>
              <a:buNone/>
            </a:pPr>
            <a:endParaRPr lang="fa-IR" sz="2800" b="1" dirty="0">
              <a:effectLst/>
              <a:latin typeface="Calibri" panose="020F0502020204030204" pitchFamily="34" charset="0"/>
              <a:ea typeface="Calibri" panose="020F0502020204030204" pitchFamily="34" charset="0"/>
              <a:cs typeface="B Nazanin" panose="00000400000000000000" pitchFamily="2" charset="-78"/>
            </a:endParaRPr>
          </a:p>
          <a:p>
            <a:pPr marL="0">
              <a:spcBef>
                <a:spcPts val="1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برای کار کردن با اشیا بایستی دانست که چگونه داده‌ها و عملیات روی آن‌ها  را در یک جزء واحد با هم ترکیب نمود. راهکاری که به ما اجازه می‌دهد داده‌ها و عملیات روی آن‌ها  را در یک جزء واحد ترکیب نماییم </a:t>
            </a:r>
            <a:r>
              <a:rPr lang="fa-IR" sz="2800" b="1" dirty="0">
                <a:effectLst/>
                <a:latin typeface="Calibri" panose="020F0502020204030204" pitchFamily="34" charset="0"/>
                <a:ea typeface="Calibri" panose="020F0502020204030204" pitchFamily="34" charset="0"/>
                <a:cs typeface="B Nazanin" panose="00000400000000000000" pitchFamily="2" charset="-78"/>
              </a:rPr>
              <a:t>کلاس</a:t>
            </a:r>
            <a:r>
              <a:rPr lang="fa-IR" sz="2800" dirty="0">
                <a:effectLst/>
                <a:latin typeface="Calibri" panose="020F0502020204030204" pitchFamily="34" charset="0"/>
                <a:ea typeface="Calibri" panose="020F0502020204030204" pitchFamily="34" charset="0"/>
                <a:cs typeface="B Nazanin" panose="00000400000000000000" pitchFamily="2" charset="-78"/>
              </a:rPr>
              <a:t> گفته می‌شود. </a:t>
            </a:r>
          </a:p>
          <a:p>
            <a:pPr marL="0">
              <a:spcBef>
                <a:spcPts val="10"/>
              </a:spcBef>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a:spcBef>
                <a:spcPts val="1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spcBef>
                <a:spcPts val="1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می توان گفت کلاس یک الگو یا نقشه‌ی ساخت است که از آن اشیا ایجاد می‌شوند و شئ یک نمونه برای یک کلاس است.</a:t>
            </a:r>
          </a:p>
          <a:p>
            <a:pPr marL="0">
              <a:spcBef>
                <a:spcPts val="10"/>
              </a:spcBef>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a:spcBef>
                <a:spcPts val="10"/>
              </a:spcBef>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a:spcBef>
                <a:spcPts val="10"/>
              </a:spcBef>
            </a:pPr>
            <a:r>
              <a:rPr lang="fa-IR" sz="2800" dirty="0">
                <a:latin typeface="Times New Roman" panose="02020603050405020304" pitchFamily="18" charset="0"/>
                <a:ea typeface="Times New Roman" panose="02020603050405020304" pitchFamily="18" charset="0"/>
                <a:cs typeface="B Nazanin" panose="00000400000000000000" pitchFamily="2" charset="-78"/>
              </a:rPr>
              <a:t>بنابراین اشیا دارای متغیرها و متدهای نمونه هستند که آن متغیرهای نمونه و متدها به عنوان بخشی از کلاس طراحی شده‌اند.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406BCDCC-5E9E-EDFE-8CBE-AAB387A85C94}"/>
              </a:ext>
            </a:extLst>
          </p:cNvPr>
          <p:cNvSpPr txBox="1">
            <a:spLocks/>
          </p:cNvSpPr>
          <p:nvPr/>
        </p:nvSpPr>
        <p:spPr>
          <a:xfrm>
            <a:off x="4817262" y="304356"/>
            <a:ext cx="234232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مفهوم کلاس</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82353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randombar(horizontal)">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5A823-01BD-737A-8B9E-0282F6C6761E}"/>
              </a:ext>
            </a:extLst>
          </p:cNvPr>
          <p:cNvSpPr>
            <a:spLocks noGrp="1"/>
          </p:cNvSpPr>
          <p:nvPr>
            <p:ph idx="1"/>
          </p:nvPr>
        </p:nvSpPr>
        <p:spPr>
          <a:xfrm>
            <a:off x="349623" y="519952"/>
            <a:ext cx="11492753" cy="5818095"/>
          </a:xfrm>
        </p:spPr>
        <p:txBody>
          <a:bodyPr>
            <a:normAutofit/>
          </a:bodyPr>
          <a:lstStyle/>
          <a:p>
            <a:pPr marL="0">
              <a:spcBef>
                <a:spcPts val="10"/>
              </a:spcBef>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r" rtl="1">
              <a:spcBef>
                <a:spcPts val="10"/>
              </a:spcBef>
              <a:spcAft>
                <a:spcPts val="0"/>
              </a:spcAft>
              <a:buNone/>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r" rtl="1">
              <a:spcBef>
                <a:spcPts val="10"/>
              </a:spcBef>
              <a:spcAft>
                <a:spcPts val="0"/>
              </a:spcAft>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وقتی کلاسی را طراحی می‌کنید، در خصوص اشیایی که از آن نوع کلاس ایجاد خواهند شد به دو مورد بیندیشید:</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R="0" lvl="0" algn="just" rtl="1">
              <a:lnSpc>
                <a:spcPct val="107000"/>
              </a:lnSpc>
              <a:spcBef>
                <a:spcPts val="0"/>
              </a:spcBef>
              <a:spcAft>
                <a:spcPts val="8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چیزهایی که شئ </a:t>
            </a:r>
            <a:r>
              <a:rPr lang="fa-IR" sz="2800" dirty="0">
                <a:solidFill>
                  <a:srgbClr val="7B7B7B"/>
                </a:solidFill>
                <a:effectLst/>
                <a:latin typeface="Calibri" panose="020F0502020204030204" pitchFamily="34" charset="0"/>
                <a:ea typeface="Calibri" panose="020F0502020204030204" pitchFamily="34" charset="0"/>
                <a:cs typeface="B Nazanin" panose="00000400000000000000" pitchFamily="2" charset="-78"/>
              </a:rPr>
              <a:t>می‌داند</a:t>
            </a:r>
            <a:endParaRPr lang="en-US"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کارهایی که شئ </a:t>
            </a:r>
            <a:r>
              <a:rPr lang="fa-IR" sz="2800" dirty="0">
                <a:solidFill>
                  <a:srgbClr val="7B7B7B"/>
                </a:solidFill>
                <a:effectLst/>
                <a:latin typeface="Calibri" panose="020F0502020204030204" pitchFamily="34" charset="0"/>
                <a:ea typeface="Calibri" panose="020F0502020204030204" pitchFamily="34" charset="0"/>
                <a:cs typeface="B Nazanin" panose="00000400000000000000" pitchFamily="2" charset="-78"/>
              </a:rPr>
              <a:t>انجام می‌دهد</a:t>
            </a:r>
          </a:p>
          <a:p>
            <a:pPr marL="0" marR="0" lvl="0" indent="0" algn="just" rtl="1">
              <a:lnSpc>
                <a:spcPct val="107000"/>
              </a:lnSpc>
              <a:spcBef>
                <a:spcPts val="0"/>
              </a:spcBef>
              <a:spcAft>
                <a:spcPts val="800"/>
              </a:spcAft>
              <a:buNone/>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p>
          <a:p>
            <a:pPr marL="0" marR="0" algn="just" rtl="1">
              <a:spcBef>
                <a:spcPts val="10"/>
              </a:spcBef>
              <a:spcAft>
                <a:spcPts val="0"/>
              </a:spcAft>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به بیان دیگر وقتی کلاسی را طراحی می‌کنید، در مورد داده‌هایی که یک شئ نیاز دارد در مورد خودش بداند فکر ‌کنید، و سپس متد‌هایی را طراحی ‌کنید که روی آن داده‌ها عمل می‌کنند. </a:t>
            </a:r>
          </a:p>
          <a:p>
            <a:pPr marL="0" marR="0" algn="just" rtl="1">
              <a:spcBef>
                <a:spcPts val="10"/>
              </a:spcBef>
              <a:spcAft>
                <a:spcPts val="0"/>
              </a:spcAft>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406BCDCC-5E9E-EDFE-8CBE-AAB387A85C94}"/>
              </a:ext>
            </a:extLst>
          </p:cNvPr>
          <p:cNvSpPr txBox="1">
            <a:spLocks/>
          </p:cNvSpPr>
          <p:nvPr/>
        </p:nvSpPr>
        <p:spPr>
          <a:xfrm>
            <a:off x="3406588" y="304356"/>
            <a:ext cx="528021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اندیشه در طراحی کلاس</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8348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wipe(down)">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down)">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CEB50274-F4DF-BBB7-8F0D-7F0C9DCD1A11}"/>
              </a:ext>
            </a:extLst>
          </p:cNvPr>
          <p:cNvSpPr txBox="1">
            <a:spLocks noChangeArrowheads="1"/>
          </p:cNvSpPr>
          <p:nvPr/>
        </p:nvSpPr>
        <p:spPr bwMode="auto">
          <a:xfrm>
            <a:off x="2913529" y="1352232"/>
            <a:ext cx="9108120" cy="3173518"/>
          </a:xfrm>
          <a:prstGeom prst="rect">
            <a:avLst/>
          </a:prstGeom>
          <a:noFill/>
          <a:ln w="9525">
            <a:noFill/>
            <a:miter lim="800000"/>
            <a:headEnd/>
            <a:tailEnd/>
          </a:ln>
        </p:spPr>
        <p:txBody>
          <a:bodyPr rot="0" vert="horz" wrap="square" lIns="91440" tIns="45720" rIns="91440" bIns="45720" anchor="t" anchorCtr="0">
            <a:noAutofit/>
          </a:bodyPr>
          <a:lstStyle/>
          <a:p>
            <a:pPr marL="285750" marR="0" indent="-285750" algn="just" rtl="1">
              <a:spcBef>
                <a:spcPts val="10"/>
              </a:spcBef>
              <a:spcAft>
                <a:spcPts val="0"/>
              </a:spcAft>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چنانچه گفته شد کلاس </a:t>
            </a:r>
            <a:r>
              <a:rPr lang="fa-IR" sz="2800" i="1" dirty="0">
                <a:effectLst/>
                <a:latin typeface="Times New Roman" panose="02020603050405020304" pitchFamily="18" charset="0"/>
                <a:ea typeface="Times New Roman" panose="02020603050405020304" pitchFamily="18" charset="0"/>
                <a:cs typeface="B Nazanin" panose="00000400000000000000" pitchFamily="2" charset="-78"/>
              </a:rPr>
              <a:t>طرحی اولیه</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برای یک شئ است. </a:t>
            </a:r>
          </a:p>
          <a:p>
            <a:pPr marL="285750" marR="0" indent="-285750" algn="just" rtl="1">
              <a:spcBef>
                <a:spcPts val="10"/>
              </a:spcBef>
              <a:spcAft>
                <a:spcPts val="0"/>
              </a:spcAft>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10"/>
              </a:spcBef>
              <a:spcAft>
                <a:spcPts val="0"/>
              </a:spcAft>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R="0" algn="just" rtl="1">
              <a:spcBef>
                <a:spcPts val="10"/>
              </a:spcBef>
              <a:spcAft>
                <a:spcPts val="0"/>
              </a:spcAft>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10"/>
              </a:spcBef>
              <a:spcAft>
                <a:spcPts val="0"/>
              </a:spcAft>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کلاس به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JVM</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می‌گوید </a:t>
            </a:r>
            <a:r>
              <a:rPr lang="fa-IR" sz="2800" i="1" dirty="0">
                <a:effectLst/>
                <a:latin typeface="Times New Roman" panose="02020603050405020304" pitchFamily="18" charset="0"/>
                <a:ea typeface="Times New Roman" panose="02020603050405020304" pitchFamily="18" charset="0"/>
                <a:cs typeface="B Nazanin" panose="00000400000000000000" pitchFamily="2" charset="-78"/>
              </a:rPr>
              <a:t>چگونه</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یک شئ از آن نوع خاص بسازد. </a:t>
            </a:r>
          </a:p>
          <a:p>
            <a:pPr marL="285750" marR="0" indent="-285750" algn="just" rtl="1">
              <a:spcBef>
                <a:spcPts val="10"/>
              </a:spcBef>
              <a:spcAft>
                <a:spcPts val="0"/>
              </a:spcAft>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10"/>
              </a:spcBef>
              <a:spcAft>
                <a:spcPts val="0"/>
              </a:spcAft>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10"/>
              </a:spcBef>
              <a:spcAft>
                <a:spcPts val="0"/>
              </a:spcAft>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10"/>
              </a:spcBef>
              <a:spcAft>
                <a:spcPts val="0"/>
              </a:spcAft>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285750" marR="0" indent="-285750" algn="just" rtl="1">
              <a:spcBef>
                <a:spcPts val="10"/>
              </a:spcBef>
              <a:spcAft>
                <a:spcPts val="0"/>
              </a:spcAft>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هر شئ ساخته‌شده از آن کلاس می‌تواند مقادیر خاص خود را برای متغیرهای نمونه‌ی آن کلاس داشته باشد.</a:t>
            </a:r>
          </a:p>
          <a:p>
            <a:pPr marR="0" algn="just" rtl="1">
              <a:spcBef>
                <a:spcPts val="10"/>
              </a:spcBef>
              <a:spcAft>
                <a:spcPts val="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285750" indent="-285750" algn="just" rtl="1">
              <a:spcBef>
                <a:spcPts val="10"/>
              </a:spcBef>
              <a:buFont typeface="Arial" panose="020B0604020202020204" pitchFamily="34" charset="0"/>
              <a:buChar char="•"/>
            </a:pPr>
            <a:endParaRPr lang="fa-IR" sz="2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spcBef>
                <a:spcPts val="10"/>
              </a:spcBef>
              <a:spcAft>
                <a:spcPts val="0"/>
              </a:spcAft>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pic>
        <p:nvPicPr>
          <p:cNvPr id="7" name="Picture 6">
            <a:extLst>
              <a:ext uri="{FF2B5EF4-FFF2-40B4-BE49-F238E27FC236}">
                <a16:creationId xmlns:a16="http://schemas.microsoft.com/office/drawing/2014/main" id="{897DAF37-B78D-016D-617F-89A37E6CD08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86421" y="930871"/>
            <a:ext cx="3870915" cy="3964481"/>
          </a:xfrm>
          <a:prstGeom prst="rect">
            <a:avLst/>
          </a:prstGeom>
          <a:noFill/>
          <a:ln>
            <a:noFill/>
          </a:ln>
        </p:spPr>
      </p:pic>
      <p:sp>
        <p:nvSpPr>
          <p:cNvPr id="8" name="Text Box 2">
            <a:extLst>
              <a:ext uri="{FF2B5EF4-FFF2-40B4-BE49-F238E27FC236}">
                <a16:creationId xmlns:a16="http://schemas.microsoft.com/office/drawing/2014/main" id="{3D807B41-1531-20D8-49C3-C432BC65ABE1}"/>
              </a:ext>
            </a:extLst>
          </p:cNvPr>
          <p:cNvSpPr txBox="1">
            <a:spLocks noChangeArrowheads="1"/>
          </p:cNvSpPr>
          <p:nvPr/>
        </p:nvSpPr>
        <p:spPr bwMode="auto">
          <a:xfrm>
            <a:off x="2232212" y="3948411"/>
            <a:ext cx="905435" cy="38544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2  Shiraz" panose="00000400000000000000" pitchFamily="2" charset="-78"/>
              </a:rPr>
              <a:t>کلاس</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F8BD237B-6267-8506-F471-345173754483}"/>
              </a:ext>
            </a:extLst>
          </p:cNvPr>
          <p:cNvSpPr txBox="1">
            <a:spLocks/>
          </p:cNvSpPr>
          <p:nvPr/>
        </p:nvSpPr>
        <p:spPr>
          <a:xfrm>
            <a:off x="3249707" y="168427"/>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تفاوت بین یک کلاس و یک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0227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CEB50274-F4DF-BBB7-8F0D-7F0C9DCD1A11}"/>
              </a:ext>
            </a:extLst>
          </p:cNvPr>
          <p:cNvSpPr txBox="1">
            <a:spLocks noChangeArrowheads="1"/>
          </p:cNvSpPr>
          <p:nvPr/>
        </p:nvSpPr>
        <p:spPr bwMode="auto">
          <a:xfrm>
            <a:off x="2940425" y="941283"/>
            <a:ext cx="9108120" cy="3173518"/>
          </a:xfrm>
          <a:prstGeom prst="rect">
            <a:avLst/>
          </a:prstGeom>
          <a:noFill/>
          <a:ln w="9525">
            <a:noFill/>
            <a:miter lim="800000"/>
            <a:headEnd/>
            <a:tailEnd/>
          </a:ln>
        </p:spPr>
        <p:txBody>
          <a:bodyPr rot="0" vert="horz" wrap="square" lIns="91440" tIns="45720" rIns="91440" bIns="45720" anchor="t" anchorCtr="0">
            <a:noAutofit/>
          </a:bodyPr>
          <a:lstStyle/>
          <a:p>
            <a:pPr marL="285750" indent="-285750" algn="just" rtl="1">
              <a:spcBef>
                <a:spcPts val="10"/>
              </a:spcBef>
              <a:buFont typeface="Arial" panose="020B0604020202020204" pitchFamily="34" charset="0"/>
              <a:buChar char="•"/>
            </a:pPr>
            <a:endParaRPr lang="fa-IR" sz="2800"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spcBef>
                <a:spcPts val="10"/>
              </a:spcBef>
              <a:spcAft>
                <a:spcPts val="0"/>
              </a:spcAft>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p:txBody>
      </p:sp>
      <p:sp>
        <p:nvSpPr>
          <p:cNvPr id="3" name="Title 1">
            <a:extLst>
              <a:ext uri="{FF2B5EF4-FFF2-40B4-BE49-F238E27FC236}">
                <a16:creationId xmlns:a16="http://schemas.microsoft.com/office/drawing/2014/main" id="{F8BD237B-6267-8506-F471-345173754483}"/>
              </a:ext>
            </a:extLst>
          </p:cNvPr>
          <p:cNvSpPr txBox="1">
            <a:spLocks/>
          </p:cNvSpPr>
          <p:nvPr/>
        </p:nvSpPr>
        <p:spPr>
          <a:xfrm>
            <a:off x="3249707" y="168427"/>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تفاوت بین یک کلاس و یک شئ</a:t>
            </a:r>
            <a:endParaRPr lang="en-US" sz="3600" dirty="0">
              <a:solidFill>
                <a:srgbClr val="C00000"/>
              </a:solidFill>
              <a:cs typeface="2  Titr" panose="00000700000000000000" pitchFamily="2" charset="-78"/>
            </a:endParaRPr>
          </a:p>
        </p:txBody>
      </p:sp>
      <p:sp>
        <p:nvSpPr>
          <p:cNvPr id="4" name="TextBox 3">
            <a:extLst>
              <a:ext uri="{FF2B5EF4-FFF2-40B4-BE49-F238E27FC236}">
                <a16:creationId xmlns:a16="http://schemas.microsoft.com/office/drawing/2014/main" id="{65217C4F-1E85-A7C4-902D-EF68C6A06D0C}"/>
              </a:ext>
            </a:extLst>
          </p:cNvPr>
          <p:cNvSpPr txBox="1"/>
          <p:nvPr/>
        </p:nvSpPr>
        <p:spPr>
          <a:xfrm>
            <a:off x="143455" y="1047432"/>
            <a:ext cx="11914092" cy="4401205"/>
          </a:xfrm>
          <a:prstGeom prst="rect">
            <a:avLst/>
          </a:prstGeom>
          <a:noFill/>
        </p:spPr>
        <p:txBody>
          <a:bodyPr wrap="square" rtlCol="1">
            <a:spAutoFit/>
          </a:bodyPr>
          <a:lstStyle/>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عنوان مثال می‌توانید از کلاس</a:t>
            </a:r>
            <a:r>
              <a:rPr lang="en-US" sz="2800" dirty="0">
                <a:latin typeface="Times New Roman" panose="02020603050405020304" pitchFamily="18" charset="0"/>
                <a:ea typeface="Times New Roman" panose="02020603050405020304" pitchFamily="18" charset="0"/>
                <a:cs typeface="B Nazanin" panose="00000400000000000000" pitchFamily="2" charset="-78"/>
              </a:rPr>
              <a:t> Button</a:t>
            </a:r>
            <a:r>
              <a:rPr lang="en-US" sz="2800" dirty="0">
                <a:latin typeface="2  Nazanin" panose="00000400000000000000" pitchFamily="2" charset="-78"/>
                <a:ea typeface="Times New Roman" panose="02020603050405020304" pitchFamily="18" charset="0"/>
                <a:cs typeface="B Nazanin" panose="00000400000000000000" pitchFamily="2" charset="-78"/>
              </a:rPr>
              <a:t> </a:t>
            </a:r>
            <a:r>
              <a:rPr lang="fa-IR" sz="2800" dirty="0">
                <a:latin typeface="2  Nazanin" panose="00000400000000000000" pitchFamily="2" charset="-78"/>
                <a:ea typeface="Times New Roman" panose="02020603050405020304" pitchFamily="18" charset="0"/>
                <a:cs typeface="B Nazanin" panose="00000400000000000000" pitchFamily="2" charset="-78"/>
              </a:rPr>
              <a:t>برای ساختن ده‌ها دکمه‌ی مختلف استفاده کنید و هر دکمه ممکن است رنگ، اندازه، شکل، برچسب و غیره خود را داشته باشد. هر کدام از این دکمه‌های متفاوت یک </a:t>
            </a:r>
            <a:r>
              <a:rPr lang="fa-IR" sz="2800" i="1" dirty="0">
                <a:latin typeface="2  Nazanin" panose="00000400000000000000" pitchFamily="2" charset="-78"/>
                <a:ea typeface="Times New Roman" panose="02020603050405020304" pitchFamily="18" charset="0"/>
                <a:cs typeface="B Nazanin" panose="00000400000000000000" pitchFamily="2" charset="-78"/>
              </a:rPr>
              <a:t>شئ</a:t>
            </a:r>
            <a:r>
              <a:rPr lang="fa-IR" sz="2800" dirty="0">
                <a:latin typeface="2  Nazanin" panose="00000400000000000000" pitchFamily="2" charset="-78"/>
                <a:ea typeface="Times New Roman" panose="02020603050405020304" pitchFamily="18" charset="0"/>
                <a:cs typeface="B Nazanin" panose="00000400000000000000" pitchFamily="2" charset="-78"/>
              </a:rPr>
              <a:t> دکمه خواهند بود.</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همان گونه که سازنده‌ی یک ساختمان آن را از خواص نقشه می‌سازد، یک برنامه نیز اشیا را از خواص یک کلاس ایجاد می‌کند.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یک نقشه‌ی واحد یک سازنده می‌تواند بسیاری ساختمان مجزا بسازد، به همین صورت یک برنامه از یک کلاس می‌تواند اشیای زیادی تولید کند. </a:t>
            </a: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endParaRPr lang="fa-IR" sz="2800" dirty="0"/>
          </a:p>
        </p:txBody>
      </p:sp>
    </p:spTree>
    <p:extLst>
      <p:ext uri="{BB962C8B-B14F-4D97-AF65-F5344CB8AC3E}">
        <p14:creationId xmlns:p14="http://schemas.microsoft.com/office/powerpoint/2010/main" val="413081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BF42B-E3A8-2DB7-699D-A587987D8485}"/>
              </a:ext>
            </a:extLst>
          </p:cNvPr>
          <p:cNvSpPr>
            <a:spLocks noGrp="1"/>
          </p:cNvSpPr>
          <p:nvPr>
            <p:ph idx="1"/>
          </p:nvPr>
        </p:nvSpPr>
        <p:spPr>
          <a:xfrm>
            <a:off x="5319450" y="1350334"/>
            <a:ext cx="6469138" cy="5305647"/>
          </a:xfrm>
          <a:noFill/>
        </p:spPr>
        <p:txBody>
          <a:bodyPr>
            <a:noAutofit/>
          </a:bodyPr>
          <a:lstStyle/>
          <a:p>
            <a:pPr marL="0" marR="0" algn="just" rtl="1">
              <a:spcBef>
                <a:spcPts val="10"/>
              </a:spcBef>
              <a:spcAft>
                <a:spcPts val="0"/>
              </a:spcAft>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تشبیه برای کلاس‌ها و اشیا، لیست مخاطبین تلفن شماست. </a:t>
            </a:r>
            <a:r>
              <a:rPr lang="fa-IR" sz="2800" dirty="0">
                <a:effectLst/>
                <a:latin typeface="Ramsar" pitchFamily="2" charset="-78"/>
                <a:ea typeface="Times New Roman" panose="02020603050405020304" pitchFamily="18" charset="0"/>
                <a:cs typeface="B Nazanin" panose="00000400000000000000" pitchFamily="2" charset="-78"/>
              </a:rPr>
              <a:t>هر مخاطب میدان‌های خالی یکسانی دارد (متغیرهای نمونه)</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p>
          <a:p>
            <a:pPr marL="0" marR="0" algn="just" rtl="1">
              <a:spcBef>
                <a:spcPts val="10"/>
              </a:spcBef>
              <a:spcAft>
                <a:spcPts val="0"/>
              </a:spcAft>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800" dirty="0">
                <a:effectLst/>
                <a:latin typeface="Ramsar" pitchFamily="2" charset="-78"/>
                <a:ea typeface="Times New Roman" panose="02020603050405020304" pitchFamily="18" charset="0"/>
                <a:cs typeface="B Nazanin" panose="00000400000000000000" pitchFamily="2" charset="-78"/>
              </a:rPr>
              <a:t>هنگامی که یک مخاطب جدید ایجاد می کنید، در حال ایجاد یک نمونه (شیء) هستید و ورودی‌هایی که برای آن مخاطب ایجاد می‌کنید نشان دهنده‌ی وضعیت آن هستند.</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متدهای کلاس کارهایی هستند که شما برای یک مخاطب خاص انجام می دهید.</a:t>
            </a:r>
            <a:endParaRPr lang="fa-IR" sz="2800" dirty="0"/>
          </a:p>
        </p:txBody>
      </p:sp>
      <p:pic>
        <p:nvPicPr>
          <p:cNvPr id="5" name="Picture 4">
            <a:extLst>
              <a:ext uri="{FF2B5EF4-FFF2-40B4-BE49-F238E27FC236}">
                <a16:creationId xmlns:a16="http://schemas.microsoft.com/office/drawing/2014/main" id="{EA955AA3-448E-2C85-1A4D-B604BAFEB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2778"/>
            <a:ext cx="5319450" cy="3877340"/>
          </a:xfrm>
          <a:prstGeom prst="rect">
            <a:avLst/>
          </a:prstGeom>
        </p:spPr>
      </p:pic>
      <p:sp>
        <p:nvSpPr>
          <p:cNvPr id="4" name="Title 1">
            <a:extLst>
              <a:ext uri="{FF2B5EF4-FFF2-40B4-BE49-F238E27FC236}">
                <a16:creationId xmlns:a16="http://schemas.microsoft.com/office/drawing/2014/main" id="{4826C0DD-DCBB-6105-0BF8-FF97A1425AE0}"/>
              </a:ext>
            </a:extLst>
          </p:cNvPr>
          <p:cNvSpPr txBox="1">
            <a:spLocks/>
          </p:cNvSpPr>
          <p:nvPr/>
        </p:nvSpPr>
        <p:spPr>
          <a:xfrm>
            <a:off x="3294530" y="671909"/>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مثالی از ارتباط کلاس و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95720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BF42B-E3A8-2DB7-699D-A587987D8485}"/>
              </a:ext>
            </a:extLst>
          </p:cNvPr>
          <p:cNvSpPr>
            <a:spLocks noGrp="1"/>
          </p:cNvSpPr>
          <p:nvPr>
            <p:ph idx="1"/>
          </p:nvPr>
        </p:nvSpPr>
        <p:spPr>
          <a:xfrm>
            <a:off x="4545106" y="1350334"/>
            <a:ext cx="7243481" cy="5305647"/>
          </a:xfrm>
          <a:noFill/>
        </p:spPr>
        <p:txBody>
          <a:bodyPr>
            <a:noAutofit/>
          </a:bodyPr>
          <a:lstStyle/>
          <a:p>
            <a:pPr marL="0" algn="just">
              <a:spcBef>
                <a:spcPts val="10"/>
              </a:spcBef>
            </a:pPr>
            <a:r>
              <a:rPr lang="fa-IR" sz="2800" dirty="0">
                <a:latin typeface="Times New Roman" panose="02020603050405020304" pitchFamily="18" charset="0"/>
                <a:ea typeface="Times New Roman" panose="02020603050405020304" pitchFamily="18" charset="0"/>
                <a:cs typeface="B Nazanin" panose="00000400000000000000" pitchFamily="2" charset="-78"/>
              </a:rPr>
              <a:t>متدهای نوعی برای کلاس مخاطبین:</a:t>
            </a: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114300" indent="-342900" algn="just" rtl="0">
              <a:spcBef>
                <a:spcPts val="10"/>
              </a:spcBef>
              <a:buFont typeface="Wingdings" panose="05000000000000000000" pitchFamily="2" charset="2"/>
              <a:buChar char="Ø"/>
            </a:pPr>
            <a:r>
              <a:rPr lang="en-US" sz="2800" cap="none" dirty="0" err="1">
                <a:effectLst/>
                <a:latin typeface="Courier New" panose="02070309020205020404" pitchFamily="49" charset="0"/>
                <a:ea typeface="Times New Roman" panose="02020603050405020304" pitchFamily="18" charset="0"/>
                <a:cs typeface="Courier New" panose="02070309020205020404" pitchFamily="49" charset="0"/>
              </a:rPr>
              <a:t>getName</a:t>
            </a:r>
            <a:r>
              <a:rPr lang="en-US" sz="2800" cap="none" dirty="0">
                <a:effectLst/>
                <a:latin typeface="Courier New" panose="02070309020205020404" pitchFamily="49" charset="0"/>
                <a:ea typeface="Times New Roman" panose="02020603050405020304" pitchFamily="18" charset="0"/>
                <a:cs typeface="Courier New" panose="02070309020205020404" pitchFamily="49" charset="0"/>
              </a:rPr>
              <a:t>()</a:t>
            </a:r>
            <a:r>
              <a:rPr lang="fa-IR" sz="2800" dirty="0">
                <a:effectLst/>
                <a:latin typeface="Courier New" panose="02070309020205020404" pitchFamily="49" charset="0"/>
                <a:ea typeface="Times New Roman" panose="02020603050405020304" pitchFamily="18" charset="0"/>
                <a:cs typeface="Courier New" panose="02070309020205020404" pitchFamily="49" charset="0"/>
              </a:rPr>
              <a:t> </a:t>
            </a:r>
          </a:p>
          <a:p>
            <a:pPr marL="114300" indent="-342900" algn="just" rtl="0">
              <a:spcBef>
                <a:spcPts val="10"/>
              </a:spcBef>
              <a:buFont typeface="Wingdings" panose="05000000000000000000" pitchFamily="2" charset="2"/>
              <a:buChar char="Ø"/>
            </a:pPr>
            <a:r>
              <a:rPr lang="en-US" sz="2800" cap="none" dirty="0" err="1">
                <a:latin typeface="Courier New" panose="02070309020205020404" pitchFamily="49" charset="0"/>
                <a:ea typeface="Times New Roman" panose="02020603050405020304" pitchFamily="18" charset="0"/>
                <a:cs typeface="Courier New" panose="02070309020205020404" pitchFamily="49" charset="0"/>
              </a:rPr>
              <a:t>setName</a:t>
            </a:r>
            <a:r>
              <a:rPr lang="en-US" sz="2800" cap="none" dirty="0">
                <a:latin typeface="Courier New" panose="02070309020205020404" pitchFamily="49" charset="0"/>
                <a:ea typeface="Times New Roman" panose="02020603050405020304" pitchFamily="18" charset="0"/>
                <a:cs typeface="Courier New" panose="02070309020205020404" pitchFamily="49" charset="0"/>
              </a:rPr>
              <a:t>()</a:t>
            </a:r>
            <a:endParaRPr lang="en-US" sz="2800" dirty="0">
              <a:latin typeface="Courier New" panose="02070309020205020404" pitchFamily="49" charset="0"/>
              <a:ea typeface="Times New Roman" panose="02020603050405020304" pitchFamily="18" charset="0"/>
              <a:cs typeface="Courier New" panose="02070309020205020404" pitchFamily="49" charset="0"/>
            </a:endParaRPr>
          </a:p>
          <a:p>
            <a:pPr marL="114300" indent="-342900" algn="just" rtl="0">
              <a:spcBef>
                <a:spcPts val="10"/>
              </a:spcBef>
              <a:buFont typeface="Wingdings" panose="05000000000000000000" pitchFamily="2" charset="2"/>
              <a:buChar char="Ø"/>
            </a:pPr>
            <a:r>
              <a:rPr lang="en-US" sz="2800" cap="none" dirty="0" err="1">
                <a:effectLst/>
                <a:latin typeface="Courier New" panose="02070309020205020404" pitchFamily="49" charset="0"/>
                <a:ea typeface="Times New Roman" panose="02020603050405020304" pitchFamily="18" charset="0"/>
                <a:cs typeface="Courier New" panose="02070309020205020404" pitchFamily="49" charset="0"/>
              </a:rPr>
              <a:t>changeName</a:t>
            </a:r>
            <a:r>
              <a:rPr lang="en-US" sz="2800" cap="none" dirty="0">
                <a:effectLst/>
                <a:latin typeface="Courier New" panose="02070309020205020404" pitchFamily="49" charset="0"/>
                <a:ea typeface="Times New Roman" panose="02020603050405020304" pitchFamily="18" charset="0"/>
                <a:cs typeface="Courier New" panose="02070309020205020404" pitchFamily="49" charset="0"/>
              </a:rPr>
              <a:t>()</a:t>
            </a:r>
          </a:p>
          <a:p>
            <a:pPr marL="0" algn="just">
              <a:spcBef>
                <a:spcPts val="10"/>
              </a:spcBef>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بنابراین، هر مخاطب می‌تواند کارهای مشابه </a:t>
            </a:r>
            <a:r>
              <a:rPr lang="fa-IR" sz="2800" i="1" dirty="0">
                <a:effectLst/>
                <a:latin typeface="Times New Roman" panose="02020603050405020304" pitchFamily="18" charset="0"/>
                <a:ea typeface="Times New Roman" panose="02020603050405020304" pitchFamily="18" charset="0"/>
                <a:cs typeface="B Nazanin" panose="00000400000000000000" pitchFamily="2" charset="-78"/>
              </a:rPr>
              <a:t>انجام دهد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a:t>
            </a:r>
            <a:r>
              <a:rPr lang="en-US" sz="2800" cap="none" dirty="0" err="1">
                <a:latin typeface="Courier New" panose="02070309020205020404" pitchFamily="49" charset="0"/>
                <a:ea typeface="Times New Roman" panose="02020603050405020304" pitchFamily="18" charset="0"/>
                <a:cs typeface="Courier New" panose="02070309020205020404" pitchFamily="49" charset="0"/>
              </a:rPr>
              <a:t>getName</a:t>
            </a:r>
            <a:r>
              <a:rPr lang="en-US" sz="2800" cap="none" dirty="0">
                <a:latin typeface="Courier New" panose="02070309020205020404" pitchFamily="49" charset="0"/>
                <a:ea typeface="Times New Roman" panose="02020603050405020304" pitchFamily="18" charset="0"/>
                <a:cs typeface="Courier New" panose="02070309020205020404" pitchFamily="49" charset="0"/>
              </a:rPr>
              <a:t>()</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cap="none" dirty="0" err="1">
                <a:latin typeface="Courier New" panose="02070309020205020404" pitchFamily="49" charset="0"/>
                <a:ea typeface="Times New Roman" panose="02020603050405020304" pitchFamily="18" charset="0"/>
                <a:cs typeface="Courier New" panose="02070309020205020404" pitchFamily="49" charset="0"/>
              </a:rPr>
              <a:t>changeName</a:t>
            </a:r>
            <a:r>
              <a:rPr lang="en-US" sz="2800" cap="none" dirty="0">
                <a:latin typeface="Courier New" panose="02070309020205020404" pitchFamily="49" charset="0"/>
                <a:ea typeface="Times New Roman" panose="02020603050405020304" pitchFamily="18" charset="0"/>
                <a:cs typeface="Courier New" panose="02070309020205020404" pitchFamily="49" charset="0"/>
              </a:rPr>
              <a:t>()</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و غیره)، اما هر مخاطب فردی چیزهایی منحصر به فرد برای آن تماس خاص</a:t>
            </a:r>
            <a:r>
              <a:rPr lang="fa-IR" sz="2800" i="1" dirty="0">
                <a:effectLst/>
                <a:latin typeface="Times New Roman" panose="02020603050405020304" pitchFamily="18" charset="0"/>
                <a:ea typeface="Times New Roman" panose="02020603050405020304" pitchFamily="18" charset="0"/>
                <a:cs typeface="B Nazanin" panose="00000400000000000000" pitchFamily="2" charset="-78"/>
              </a:rPr>
              <a:t> می‌داند.</a:t>
            </a:r>
          </a:p>
          <a:p>
            <a:pPr marL="0" marR="0" algn="just" rtl="1">
              <a:spcBef>
                <a:spcPts val="10"/>
              </a:spcBef>
              <a:spcAft>
                <a:spcPts val="0"/>
              </a:spcAft>
            </a:pPr>
            <a:endParaRPr lang="fa-IR" sz="2800" i="1"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بنابراین یک شئ مانند یک ورودی در لیست مخاطبین شماست.</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fa-IR" sz="2800" dirty="0"/>
          </a:p>
        </p:txBody>
      </p:sp>
      <p:pic>
        <p:nvPicPr>
          <p:cNvPr id="5" name="Picture 4">
            <a:extLst>
              <a:ext uri="{FF2B5EF4-FFF2-40B4-BE49-F238E27FC236}">
                <a16:creationId xmlns:a16="http://schemas.microsoft.com/office/drawing/2014/main" id="{EA955AA3-448E-2C85-1A4D-B604BAFEBA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45861"/>
            <a:ext cx="4505391" cy="3283974"/>
          </a:xfrm>
          <a:prstGeom prst="rect">
            <a:avLst/>
          </a:prstGeom>
        </p:spPr>
      </p:pic>
      <p:sp>
        <p:nvSpPr>
          <p:cNvPr id="4" name="Title 1">
            <a:extLst>
              <a:ext uri="{FF2B5EF4-FFF2-40B4-BE49-F238E27FC236}">
                <a16:creationId xmlns:a16="http://schemas.microsoft.com/office/drawing/2014/main" id="{4826C0DD-DCBB-6105-0BF8-FF97A1425AE0}"/>
              </a:ext>
            </a:extLst>
          </p:cNvPr>
          <p:cNvSpPr txBox="1">
            <a:spLocks/>
          </p:cNvSpPr>
          <p:nvPr/>
        </p:nvSpPr>
        <p:spPr>
          <a:xfrm>
            <a:off x="3294530" y="671909"/>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مثالی از ارتباط کلاس و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81715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9E2E47-D156-0137-9DFB-ED2198C16E3D}"/>
              </a:ext>
            </a:extLst>
          </p:cNvPr>
          <p:cNvSpPr txBox="1">
            <a:spLocks/>
          </p:cNvSpPr>
          <p:nvPr/>
        </p:nvSpPr>
        <p:spPr>
          <a:xfrm>
            <a:off x="3450146" y="645015"/>
            <a:ext cx="529170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از کلاس و اشیای ممکن آن</a:t>
            </a:r>
            <a:endParaRPr lang="en-US" sz="3600" dirty="0">
              <a:solidFill>
                <a:srgbClr val="C00000"/>
              </a:solidFill>
              <a:cs typeface="2  Titr" panose="00000700000000000000" pitchFamily="2" charset="-78"/>
            </a:endParaRPr>
          </a:p>
        </p:txBody>
      </p:sp>
      <p:graphicFrame>
        <p:nvGraphicFramePr>
          <p:cNvPr id="9" name="Table 9">
            <a:extLst>
              <a:ext uri="{FF2B5EF4-FFF2-40B4-BE49-F238E27FC236}">
                <a16:creationId xmlns:a16="http://schemas.microsoft.com/office/drawing/2014/main" id="{A584550E-A401-8EC3-85FE-5BFD432E3F9B}"/>
              </a:ext>
            </a:extLst>
          </p:cNvPr>
          <p:cNvGraphicFramePr>
            <a:graphicFrameLocks noGrp="1"/>
          </p:cNvGraphicFramePr>
          <p:nvPr>
            <p:extLst>
              <p:ext uri="{D42A27DB-BD31-4B8C-83A1-F6EECF244321}">
                <p14:modId xmlns:p14="http://schemas.microsoft.com/office/powerpoint/2010/main" val="1738125426"/>
              </p:ext>
            </p:extLst>
          </p:nvPr>
        </p:nvGraphicFramePr>
        <p:xfrm>
          <a:off x="3766685" y="1943384"/>
          <a:ext cx="4676555" cy="2205482"/>
        </p:xfrm>
        <a:graphic>
          <a:graphicData uri="http://schemas.openxmlformats.org/drawingml/2006/table">
            <a:tbl>
              <a:tblPr rtl="1" firstRow="1" bandRow="1"/>
              <a:tblGrid>
                <a:gridCol w="3001016">
                  <a:extLst>
                    <a:ext uri="{9D8B030D-6E8A-4147-A177-3AD203B41FA5}">
                      <a16:colId xmlns:a16="http://schemas.microsoft.com/office/drawing/2014/main" val="3118470077"/>
                    </a:ext>
                  </a:extLst>
                </a:gridCol>
                <a:gridCol w="1675539">
                  <a:extLst>
                    <a:ext uri="{9D8B030D-6E8A-4147-A177-3AD203B41FA5}">
                      <a16:colId xmlns:a16="http://schemas.microsoft.com/office/drawing/2014/main" val="4025555198"/>
                    </a:ext>
                  </a:extLst>
                </a:gridCol>
              </a:tblGrid>
              <a:tr h="380936">
                <a:tc>
                  <a:txBody>
                    <a:bodyPr/>
                    <a:lstStyle/>
                    <a:p>
                      <a:pPr algn="ctr" rtl="1"/>
                      <a:r>
                        <a:rPr lang="fa-IR" sz="2400" b="1" dirty="0">
                          <a:cs typeface="2  Sina" panose="00000700000000000000" pitchFamily="2" charset="-78"/>
                        </a:rPr>
                        <a:t>کلاس</a:t>
                      </a:r>
                    </a:p>
                  </a:txBody>
                  <a:tcPr/>
                </a:tc>
                <a:tc>
                  <a:txBody>
                    <a:bodyPr/>
                    <a:lstStyle/>
                    <a:p>
                      <a:pPr algn="ctr" rtl="1"/>
                      <a:r>
                        <a:rPr lang="fa-IR" sz="2400" b="1" dirty="0">
                          <a:cs typeface="2  Sina" panose="00000700000000000000" pitchFamily="2" charset="-78"/>
                        </a:rPr>
                        <a:t>اشیا</a:t>
                      </a:r>
                    </a:p>
                  </a:txBody>
                  <a:tcPr/>
                </a:tc>
                <a:extLst>
                  <a:ext uri="{0D108BD9-81ED-4DB2-BD59-A6C34878D82A}">
                    <a16:rowId xmlns:a16="http://schemas.microsoft.com/office/drawing/2014/main" val="2216297586"/>
                  </a:ext>
                </a:extLst>
              </a:tr>
              <a:tr h="380936">
                <a:tc>
                  <a:txBody>
                    <a:bodyPr/>
                    <a:lstStyle/>
                    <a:p>
                      <a:pPr algn="ctr" rtl="1"/>
                      <a:r>
                        <a:rPr lang="fa-IR" sz="2400" dirty="0">
                          <a:effectLst/>
                          <a:cs typeface="B Nazanin" panose="00000400000000000000" pitchFamily="2" charset="-78"/>
                        </a:rPr>
                        <a:t>خودرو</a:t>
                      </a:r>
                      <a:endParaRPr lang="fa-IR" sz="2400" dirty="0">
                        <a:cs typeface="B Nazanin" panose="00000400000000000000" pitchFamily="2" charset="-78"/>
                      </a:endParaRPr>
                    </a:p>
                  </a:txBody>
                  <a:tcPr/>
                </a:tc>
                <a:tc>
                  <a:txBody>
                    <a:bodyPr/>
                    <a:lstStyle/>
                    <a:p>
                      <a:pPr marL="0" marR="0" algn="ctr" rtl="1">
                        <a:lnSpc>
                          <a:spcPct val="107000"/>
                        </a:lnSpc>
                        <a:spcBef>
                          <a:spcPts val="0"/>
                        </a:spcBef>
                        <a:spcAft>
                          <a:spcPts val="0"/>
                        </a:spcAft>
                      </a:pPr>
                      <a:r>
                        <a:rPr lang="fa-IR" sz="2400" dirty="0">
                          <a:effectLst/>
                          <a:cs typeface="B Nazanin" panose="00000400000000000000" pitchFamily="2" charset="-78"/>
                        </a:rPr>
                        <a:t>کوئیک، پژو، رنو، جک</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234618839"/>
                  </a:ext>
                </a:extLst>
              </a:tr>
              <a:tr h="380936">
                <a:tc>
                  <a:txBody>
                    <a:bodyPr/>
                    <a:lstStyle/>
                    <a:p>
                      <a:pPr algn="ctr" rtl="1"/>
                      <a:r>
                        <a:rPr lang="fa-IR" sz="2400" dirty="0">
                          <a:cs typeface="B Nazanin" panose="00000400000000000000" pitchFamily="2" charset="-78"/>
                        </a:rPr>
                        <a:t>میوه</a:t>
                      </a:r>
                    </a:p>
                  </a:txBody>
                  <a:tcPr/>
                </a:tc>
                <a:tc>
                  <a:txBody>
                    <a:bodyPr/>
                    <a:lstStyle/>
                    <a:p>
                      <a:pPr marL="0" marR="0" algn="ctr" rtl="1">
                        <a:lnSpc>
                          <a:spcPct val="107000"/>
                        </a:lnSpc>
                        <a:spcBef>
                          <a:spcPts val="0"/>
                        </a:spcBef>
                        <a:spcAft>
                          <a:spcPts val="0"/>
                        </a:spcAft>
                      </a:pPr>
                      <a:r>
                        <a:rPr lang="fa-IR" sz="2400" dirty="0">
                          <a:effectLst/>
                          <a:cs typeface="B Nazanin" panose="00000400000000000000" pitchFamily="2" charset="-78"/>
                        </a:rPr>
                        <a:t>سیب، موز، انگور، کیوی</a:t>
                      </a:r>
                      <a:endParaRPr lang="en-US" sz="2400" dirty="0">
                        <a:effectLst/>
                        <a:latin typeface="Calibri" panose="020F0502020204030204" pitchFamily="34" charset="0"/>
                        <a:ea typeface="Calibri" panose="020F0502020204030204" pitchFamily="34" charset="0"/>
                        <a:cs typeface="B Nazanin" panose="00000400000000000000" pitchFamily="2" charset="-78"/>
                      </a:endParaRPr>
                    </a:p>
                  </a:txBody>
                  <a:tcPr/>
                </a:tc>
                <a:extLst>
                  <a:ext uri="{0D108BD9-81ED-4DB2-BD59-A6C34878D82A}">
                    <a16:rowId xmlns:a16="http://schemas.microsoft.com/office/drawing/2014/main" val="1855951452"/>
                  </a:ext>
                </a:extLst>
              </a:tr>
            </a:tbl>
          </a:graphicData>
        </a:graphic>
      </p:graphicFrame>
      <p:sp>
        <p:nvSpPr>
          <p:cNvPr id="2" name="TextBox 1">
            <a:extLst>
              <a:ext uri="{FF2B5EF4-FFF2-40B4-BE49-F238E27FC236}">
                <a16:creationId xmlns:a16="http://schemas.microsoft.com/office/drawing/2014/main" id="{98CCDA05-2988-25B8-754D-4F89302F2FD5}"/>
              </a:ext>
            </a:extLst>
          </p:cNvPr>
          <p:cNvSpPr txBox="1"/>
          <p:nvPr/>
        </p:nvSpPr>
        <p:spPr>
          <a:xfrm>
            <a:off x="439267" y="4684791"/>
            <a:ext cx="11331389" cy="830997"/>
          </a:xfrm>
          <a:prstGeom prst="rect">
            <a:avLst/>
          </a:prstGeom>
          <a:noFill/>
        </p:spPr>
        <p:txBody>
          <a:bodyPr wrap="square" rtlCol="1">
            <a:spAutoFit/>
          </a:bodyPr>
          <a:lstStyle/>
          <a:p>
            <a:pPr marL="285750" indent="-285750" algn="r" rtl="1">
              <a:buFont typeface="Arial" panose="020B0604020202020204" pitchFamily="34" charset="0"/>
              <a:buChar char="•"/>
            </a:pPr>
            <a:r>
              <a:rPr lang="fa-IR" sz="2400" dirty="0">
                <a:cs typeface="Mj_Typographer Bold" panose="00000400000000000000" pitchFamily="2" charset="-78"/>
              </a:rPr>
              <a:t>تمرین: این جدول را با توجه به مثال های متفاوت دیگری که از یک کلاس ممکن و اشیایش وجود دارد به میزان دلخواه خود گسترش دهید.</a:t>
            </a:r>
          </a:p>
        </p:txBody>
      </p:sp>
    </p:spTree>
    <p:extLst>
      <p:ext uri="{BB962C8B-B14F-4D97-AF65-F5344CB8AC3E}">
        <p14:creationId xmlns:p14="http://schemas.microsoft.com/office/powerpoint/2010/main" val="362561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58D3F-BF99-AE70-EDDB-0F384266622B}"/>
              </a:ext>
            </a:extLst>
          </p:cNvPr>
          <p:cNvSpPr>
            <a:spLocks noGrp="1"/>
          </p:cNvSpPr>
          <p:nvPr>
            <p:ph idx="1"/>
          </p:nvPr>
        </p:nvSpPr>
        <p:spPr>
          <a:xfrm>
            <a:off x="2680447" y="1335734"/>
            <a:ext cx="9313078" cy="5522265"/>
          </a:xfrm>
        </p:spPr>
        <p:txBody>
          <a:bodyPr>
            <a:noAutofit/>
          </a:bodyPr>
          <a:lstStyle/>
          <a:p>
            <a:pPr algn="just">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یک دستگاه کنترل از راه دور یک تلویزیون در ساده‌ترین حالتش می توان یک تلویزیون را روشن یا خاموش کرد، صدای آن را افزایش یا کاهش داده یا کانالش را تغییر داد.</a:t>
            </a:r>
          </a:p>
          <a:p>
            <a:pPr algn="just">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2  Sina" panose="00000700000000000000" pitchFamily="2" charset="-78"/>
              </a:rPr>
              <a:t>مشخصه‌ها (متغیرهای نمونه‌):</a:t>
            </a:r>
          </a:p>
          <a:p>
            <a:pPr marL="57150" marR="0" indent="-28575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وضعیت فعلی تلویزیون از لحاظ روشن یا خاموش بودن آن که داده‌ای از نوع بولیست.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سطح صدا که داده‌ای از نوع صحیح است.</a:t>
            </a:r>
            <a:endParaRPr lang="fa-IR" sz="2800" dirty="0">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کانال فعلی تلویزیون که داده‌ای از نوع عدد صحیح است.</a:t>
            </a:r>
          </a:p>
          <a:p>
            <a:pPr algn="r" rtl="1"/>
            <a:endParaRPr lang="fa-IR" sz="2800" dirty="0"/>
          </a:p>
        </p:txBody>
      </p:sp>
      <p:pic>
        <p:nvPicPr>
          <p:cNvPr id="7" name="Picture 6">
            <a:extLst>
              <a:ext uri="{FF2B5EF4-FFF2-40B4-BE49-F238E27FC236}">
                <a16:creationId xmlns:a16="http://schemas.microsoft.com/office/drawing/2014/main" id="{F8164C4A-6556-28AF-051B-A6BCA3EF72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2156" y="1765758"/>
            <a:ext cx="2655771" cy="4294800"/>
          </a:xfrm>
          <a:prstGeom prst="rect">
            <a:avLst/>
          </a:prstGeom>
          <a:noFill/>
          <a:ln>
            <a:noFill/>
          </a:ln>
        </p:spPr>
      </p:pic>
      <p:sp>
        <p:nvSpPr>
          <p:cNvPr id="4" name="Title 1">
            <a:extLst>
              <a:ext uri="{FF2B5EF4-FFF2-40B4-BE49-F238E27FC236}">
                <a16:creationId xmlns:a16="http://schemas.microsoft.com/office/drawing/2014/main" id="{C7DB3BCD-1373-D908-99A1-39E766F8E639}"/>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تلویزیون)</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33236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1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0" presetClass="entr" presetSubtype="0" decel="10000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0" presetClass="entr" presetSubtype="0" decel="10000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p:cTn id="29"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0"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EE8138-E2A5-71AE-679A-41EF3229A6CE}"/>
              </a:ext>
            </a:extLst>
          </p:cNvPr>
          <p:cNvSpPr txBox="1">
            <a:spLocks/>
          </p:cNvSpPr>
          <p:nvPr/>
        </p:nvSpPr>
        <p:spPr>
          <a:xfrm>
            <a:off x="3569470" y="0"/>
            <a:ext cx="4606865"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مقدمه ای بر اصطلاحات شئ</a:t>
            </a:r>
            <a:endParaRPr lang="en-US" sz="3600" dirty="0">
              <a:solidFill>
                <a:srgbClr val="C00000"/>
              </a:solidFill>
              <a:cs typeface="2  Titr" panose="00000700000000000000" pitchFamily="2" charset="-78"/>
            </a:endParaRPr>
          </a:p>
        </p:txBody>
      </p:sp>
      <p:sp>
        <p:nvSpPr>
          <p:cNvPr id="7" name="TextBox 6">
            <a:extLst>
              <a:ext uri="{FF2B5EF4-FFF2-40B4-BE49-F238E27FC236}">
                <a16:creationId xmlns:a16="http://schemas.microsoft.com/office/drawing/2014/main" id="{75E7217C-812F-4D81-3C67-38FA648CA120}"/>
              </a:ext>
            </a:extLst>
          </p:cNvPr>
          <p:cNvSpPr txBox="1"/>
          <p:nvPr/>
        </p:nvSpPr>
        <p:spPr>
          <a:xfrm>
            <a:off x="125506" y="1166037"/>
            <a:ext cx="11752729" cy="6517810"/>
          </a:xfrm>
          <a:prstGeom prst="rect">
            <a:avLst/>
          </a:prstGeom>
          <a:noFill/>
        </p:spPr>
        <p:txBody>
          <a:bodyPr wrap="square" rtlCol="1">
            <a:spAutoFit/>
          </a:bodyPr>
          <a:lstStyle/>
          <a:p>
            <a:pPr marL="285750" indent="-285750" algn="just" rtl="1">
              <a:lnSpc>
                <a:spcPct val="107000"/>
              </a:lnSpc>
              <a:spcAft>
                <a:spcPts val="8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توجه به آنچه تاکنون آموخته‌ایم برای نوشتن یک برنامه در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باید کد خود را درون متد</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main()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قرار دهیم. اما شئ‌گرایی این نیست!</a:t>
            </a:r>
          </a:p>
          <a:p>
            <a:pPr marL="285750" indent="-285750" algn="just" rtl="1">
              <a:lnSpc>
                <a:spcPct val="107000"/>
              </a:lnSpc>
              <a:spcAft>
                <a:spcPts val="800"/>
              </a:spcAft>
              <a:buFont typeface="Arial" panose="020B0604020202020204" pitchFamily="34" charset="0"/>
              <a:buChar char="•"/>
            </a:pPr>
            <a:endParaRPr lang="fa-IR" sz="2800" dirty="0">
              <a:effectLst/>
              <a:latin typeface="Ramsar" pitchFamily="2" charset="-78"/>
              <a:ea typeface="Calibri" panose="020F0502020204030204" pitchFamily="34" charset="0"/>
              <a:cs typeface="B Nazanin" panose="00000400000000000000" pitchFamily="2" charset="-78"/>
            </a:endParaRPr>
          </a:p>
          <a:p>
            <a:pPr marL="285750" indent="-285750" algn="just" rtl="1">
              <a:lnSpc>
                <a:spcPct val="107000"/>
              </a:lnSpc>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 عنوان یک تعریف کلی (و نه دقیق!) </a:t>
            </a:r>
            <a:r>
              <a:rPr lang="fa-IR" sz="2800" i="1" dirty="0">
                <a:effectLst/>
                <a:latin typeface="Calibri" panose="020F0502020204030204" pitchFamily="34" charset="0"/>
                <a:ea typeface="Calibri" panose="020F0502020204030204" pitchFamily="34" charset="0"/>
                <a:cs typeface="B Nazanin" panose="00000400000000000000" pitchFamily="2" charset="-78"/>
              </a:rPr>
              <a:t>برنامه‌سازی شئ‌گرا یک روش‌شناسی برای سازماندهی یک برنامه در قالب مجموعه‌ای از اشیای در تعامل با یکدیگر </a:t>
            </a:r>
            <a:r>
              <a:rPr lang="fa-IR" sz="2800" dirty="0">
                <a:effectLst/>
                <a:latin typeface="Calibri" panose="020F0502020204030204" pitchFamily="34" charset="0"/>
                <a:ea typeface="Calibri" panose="020F0502020204030204" pitchFamily="34" charset="0"/>
                <a:cs typeface="B Nazanin" panose="00000400000000000000" pitchFamily="2" charset="-78"/>
              </a:rPr>
              <a:t>است. </a:t>
            </a: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دو مفهوم کلیدی در برنامه‌سازی شئ‌گرا:</a:t>
            </a:r>
          </a:p>
          <a:p>
            <a:pPr marL="285750" marR="0" indent="-285750" algn="just" rtl="1">
              <a:lnSpc>
                <a:spcPct val="107000"/>
              </a:lnSpc>
              <a:spcBef>
                <a:spcPts val="0"/>
              </a:spcBef>
              <a:spcAft>
                <a:spcPts val="800"/>
              </a:spcAft>
              <a:buFont typeface="Wingdings" panose="05000000000000000000" pitchFamily="2" charset="2"/>
              <a:buChar char="ü"/>
            </a:pPr>
            <a:r>
              <a:rPr lang="fa-IR" sz="2800" b="1" dirty="0">
                <a:latin typeface="Calibri" panose="020F0502020204030204" pitchFamily="34" charset="0"/>
                <a:ea typeface="Calibri" panose="020F0502020204030204" pitchFamily="34" charset="0"/>
                <a:cs typeface="2  Sina" panose="00000700000000000000" pitchFamily="2" charset="-78"/>
              </a:rPr>
              <a:t> کلاس</a:t>
            </a:r>
            <a:r>
              <a:rPr lang="fa-IR" sz="2800" dirty="0">
                <a:latin typeface="Calibri" panose="020F0502020204030204" pitchFamily="34" charset="0"/>
                <a:ea typeface="Calibri" panose="020F0502020204030204" pitchFamily="34" charset="0"/>
                <a:cs typeface="B Nazanin" panose="00000400000000000000" pitchFamily="2" charset="-78"/>
              </a:rPr>
              <a:t> </a:t>
            </a:r>
          </a:p>
          <a:p>
            <a:pPr marL="285750" indent="-285750" algn="just" rtl="1">
              <a:lnSpc>
                <a:spcPct val="107000"/>
              </a:lnSpc>
              <a:spcAft>
                <a:spcPts val="800"/>
              </a:spcAft>
              <a:buFont typeface="Wingdings" panose="05000000000000000000" pitchFamily="2" charset="2"/>
              <a:buChar char="ü"/>
            </a:pPr>
            <a:r>
              <a:rPr lang="fa-IR" sz="2800" b="1" dirty="0">
                <a:latin typeface="Calibri" panose="020F0502020204030204" pitchFamily="34" charset="0"/>
                <a:ea typeface="Calibri" panose="020F0502020204030204" pitchFamily="34" charset="0"/>
                <a:cs typeface="2  Sina" panose="00000700000000000000" pitchFamily="2" charset="-78"/>
              </a:rPr>
              <a:t> شئ</a:t>
            </a:r>
            <a:r>
              <a:rPr lang="fa-IR" sz="2800" dirty="0">
                <a:latin typeface="Calibri" panose="020F0502020204030204" pitchFamily="34" charset="0"/>
                <a:ea typeface="Calibri" panose="020F0502020204030204" pitchFamily="34" charset="0"/>
                <a:cs typeface="2  Sina" panose="00000700000000000000" pitchFamily="2" charset="-78"/>
              </a:rPr>
              <a:t> </a:t>
            </a: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marR="0">
              <a:spcBef>
                <a:spcPts val="0"/>
              </a:spcBef>
              <a:spcAft>
                <a:spcPts val="0"/>
              </a:spcAft>
            </a:pPr>
            <a:r>
              <a:rPr lang="en-US" sz="2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70259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animEffect transition="in" filter="fade">
                                      <p:cBhvr>
                                        <p:cTn id="17" dur="500"/>
                                        <p:tgtEl>
                                          <p:spTgt spid="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animEffect transition="in" filter="fade">
                                      <p:cBhvr>
                                        <p:cTn id="2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58D3F-BF99-AE70-EDDB-0F384266622B}"/>
              </a:ext>
            </a:extLst>
          </p:cNvPr>
          <p:cNvSpPr>
            <a:spLocks noGrp="1"/>
          </p:cNvSpPr>
          <p:nvPr>
            <p:ph idx="1"/>
          </p:nvPr>
        </p:nvSpPr>
        <p:spPr>
          <a:xfrm>
            <a:off x="2680447" y="1335735"/>
            <a:ext cx="9313078" cy="5075698"/>
          </a:xfrm>
        </p:spPr>
        <p:txBody>
          <a:bodyPr>
            <a:noAutofit/>
          </a:bodyPr>
          <a:lstStyle/>
          <a:p>
            <a:pPr marR="0" lvl="0" algn="just" rtl="1">
              <a:lnSpc>
                <a:spcPct val="107000"/>
              </a:lnSpc>
              <a:spcBef>
                <a:spcPts val="0"/>
              </a:spcBef>
              <a:spcAft>
                <a:spcPts val="800"/>
              </a:spcAft>
              <a:buFont typeface="Wingdings" panose="05000000000000000000" pitchFamily="2" charset="2"/>
              <a:buChar char="ü"/>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2  Sina" panose="00000700000000000000" pitchFamily="2" charset="-78"/>
              </a:rPr>
              <a:t>رفتارها (متدهای نمونه‌):</a:t>
            </a:r>
            <a:endParaRPr lang="fa-IR" sz="2800" dirty="0">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خاموش یا روشن نمودن تلویزیون</a:t>
            </a:r>
            <a:endParaRPr lang="fa-IR" sz="2800" dirty="0">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افزایش یک واحدی صدا</a:t>
            </a:r>
            <a:endParaRPr lang="fa-IR" sz="2800" dirty="0">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کاهش یک واحدی صدا</a:t>
            </a:r>
            <a:endParaRPr lang="fa-IR" sz="2800" dirty="0">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افزایش یک واحدی شماره‌ی کانال </a:t>
            </a:r>
            <a:endParaRPr lang="fa-IR" sz="2800" dirty="0">
              <a:latin typeface="Calibri" panose="020F0502020204030204" pitchFamily="34" charset="0"/>
              <a:ea typeface="Calibri" panose="020F0502020204030204" pitchFamily="34" charset="0"/>
              <a:cs typeface="Arial" panose="020B0604020202020204" pitchFamily="34" charset="0"/>
            </a:endParaRPr>
          </a:p>
          <a:p>
            <a:pPr marR="0" lvl="0" algn="just" rtl="1">
              <a:lnSpc>
                <a:spcPct val="107000"/>
              </a:lnSpc>
              <a:spcBef>
                <a:spcPts val="0"/>
              </a:spcBef>
              <a:spcAft>
                <a:spcPts val="8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B Nazanin" panose="00000400000000000000" pitchFamily="2" charset="-78"/>
              </a:rPr>
              <a:t> کاهش یک واحدی شماره‌ی کانال</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p>
        </p:txBody>
      </p:sp>
      <p:pic>
        <p:nvPicPr>
          <p:cNvPr id="7" name="Picture 6">
            <a:extLst>
              <a:ext uri="{FF2B5EF4-FFF2-40B4-BE49-F238E27FC236}">
                <a16:creationId xmlns:a16="http://schemas.microsoft.com/office/drawing/2014/main" id="{F8164C4A-6556-28AF-051B-A6BCA3EF727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02156" y="1765758"/>
            <a:ext cx="2655771" cy="4294800"/>
          </a:xfrm>
          <a:prstGeom prst="rect">
            <a:avLst/>
          </a:prstGeom>
          <a:noFill/>
          <a:ln>
            <a:noFill/>
          </a:ln>
        </p:spPr>
      </p:pic>
      <p:sp>
        <p:nvSpPr>
          <p:cNvPr id="4" name="Title 1">
            <a:extLst>
              <a:ext uri="{FF2B5EF4-FFF2-40B4-BE49-F238E27FC236}">
                <a16:creationId xmlns:a16="http://schemas.microsoft.com/office/drawing/2014/main" id="{C7DB3BCD-1373-D908-99A1-39E766F8E639}"/>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تلویزیون)</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90851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0" presetClass="entr" presetSubtype="0" decel="10000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0" presetClass="entr" presetSubtype="0" decel="10000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0" presetClass="entr" presetSubtype="0" decel="10000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strVal val="#ppt_w+.3"/>
                                          </p:val>
                                        </p:tav>
                                        <p:tav tm="100000">
                                          <p:val>
                                            <p:strVal val="#ppt_w"/>
                                          </p:val>
                                        </p:tav>
                                      </p:tavLst>
                                    </p:anim>
                                    <p:anim calcmode="lin" valueType="num">
                                      <p:cBhvr>
                                        <p:cTn id="36"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strVal val="#ppt_w+.3"/>
                                          </p:val>
                                        </p:tav>
                                        <p:tav tm="100000">
                                          <p:val>
                                            <p:strVal val="#ppt_w"/>
                                          </p:val>
                                        </p:tav>
                                      </p:tavLst>
                                    </p:anim>
                                    <p:anim calcmode="lin" valueType="num">
                                      <p:cBhvr>
                                        <p:cTn id="43"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2CB88D9-8E7F-9E21-1D25-E7F1E3469DC7}"/>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542666" y="2780761"/>
            <a:ext cx="9306940" cy="3211020"/>
          </a:xfrm>
          <a:prstGeom prst="rect">
            <a:avLst/>
          </a:prstGeom>
          <a:noFill/>
          <a:ln>
            <a:noFill/>
          </a:ln>
        </p:spPr>
      </p:pic>
      <p:sp>
        <p:nvSpPr>
          <p:cNvPr id="5" name="TextBox 4">
            <a:extLst>
              <a:ext uri="{FF2B5EF4-FFF2-40B4-BE49-F238E27FC236}">
                <a16:creationId xmlns:a16="http://schemas.microsoft.com/office/drawing/2014/main" id="{53A25DC2-DF83-6EBF-D497-99FD6CA412B9}"/>
              </a:ext>
            </a:extLst>
          </p:cNvPr>
          <p:cNvSpPr txBox="1"/>
          <p:nvPr/>
        </p:nvSpPr>
        <p:spPr>
          <a:xfrm>
            <a:off x="412377" y="1600367"/>
            <a:ext cx="11564469" cy="1014380"/>
          </a:xfrm>
          <a:prstGeom prst="rect">
            <a:avLst/>
          </a:prstGeom>
          <a:noFill/>
        </p:spPr>
        <p:txBody>
          <a:bodyPr wrap="square">
            <a:spAutoFit/>
          </a:bodyPr>
          <a:lstStyle/>
          <a:p>
            <a:pPr marL="285750" marR="0" indent="-285750" algn="just" rtl="1">
              <a:lnSpc>
                <a:spcPct val="107000"/>
              </a:lnSpc>
              <a:spcBef>
                <a:spcPts val="0"/>
              </a:spcBef>
              <a:spcAft>
                <a:spcPts val="8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کادرهای زیر سه شئ کنترل از راه دور متفاوت، هرکدام با داده‌های خاص خود اما همگی دارای یک مجموعه از متدها یا رفتارها را نشان می‌دهند.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itle 1">
            <a:extLst>
              <a:ext uri="{FF2B5EF4-FFF2-40B4-BE49-F238E27FC236}">
                <a16:creationId xmlns:a16="http://schemas.microsoft.com/office/drawing/2014/main" id="{4682140E-F871-BC70-508C-902297A8CE78}"/>
              </a:ext>
            </a:extLst>
          </p:cNvPr>
          <p:cNvSpPr txBox="1">
            <a:spLocks/>
          </p:cNvSpPr>
          <p:nvPr/>
        </p:nvSpPr>
        <p:spPr>
          <a:xfrm>
            <a:off x="2920253" y="671909"/>
            <a:ext cx="6351494"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اشیای کنترل از راه دور تلویزیون</a:t>
            </a:r>
            <a:endParaRPr lang="en-US" sz="3600" dirty="0">
              <a:solidFill>
                <a:srgbClr val="C00000"/>
              </a:solidFill>
              <a:cs typeface="2  Titr" panose="00000700000000000000" pitchFamily="2" charset="-78"/>
            </a:endParaRPr>
          </a:p>
        </p:txBody>
      </p:sp>
      <p:sp>
        <p:nvSpPr>
          <p:cNvPr id="2" name="TextBox 1">
            <a:extLst>
              <a:ext uri="{FF2B5EF4-FFF2-40B4-BE49-F238E27FC236}">
                <a16:creationId xmlns:a16="http://schemas.microsoft.com/office/drawing/2014/main" id="{F735994C-DD9C-497D-E0E5-10147275F3CC}"/>
              </a:ext>
            </a:extLst>
          </p:cNvPr>
          <p:cNvSpPr txBox="1"/>
          <p:nvPr/>
        </p:nvSpPr>
        <p:spPr>
          <a:xfrm>
            <a:off x="9724100" y="3140364"/>
            <a:ext cx="1801905" cy="954107"/>
          </a:xfrm>
          <a:prstGeom prst="rect">
            <a:avLst/>
          </a:prstGeom>
          <a:noFill/>
        </p:spPr>
        <p:txBody>
          <a:bodyPr wrap="square" rtlCol="1">
            <a:spAutoFit/>
          </a:bodyPr>
          <a:lstStyle/>
          <a:p>
            <a:pPr algn="ctr" rtl="1"/>
            <a:r>
              <a:rPr lang="fa-IR" sz="2800" dirty="0">
                <a:cs typeface="Mj_Free" panose="00000400000000000000" pitchFamily="2" charset="-78"/>
              </a:rPr>
              <a:t>داده‌ها (مشخصه‌ها)</a:t>
            </a:r>
          </a:p>
        </p:txBody>
      </p:sp>
      <p:sp>
        <p:nvSpPr>
          <p:cNvPr id="3" name="TextBox 2">
            <a:extLst>
              <a:ext uri="{FF2B5EF4-FFF2-40B4-BE49-F238E27FC236}">
                <a16:creationId xmlns:a16="http://schemas.microsoft.com/office/drawing/2014/main" id="{70EE49FD-5D36-86BD-B7A5-B5F2EA5D9646}"/>
              </a:ext>
            </a:extLst>
          </p:cNvPr>
          <p:cNvSpPr txBox="1"/>
          <p:nvPr/>
        </p:nvSpPr>
        <p:spPr>
          <a:xfrm>
            <a:off x="9849606" y="4772800"/>
            <a:ext cx="1472818" cy="954107"/>
          </a:xfrm>
          <a:prstGeom prst="rect">
            <a:avLst/>
          </a:prstGeom>
          <a:noFill/>
        </p:spPr>
        <p:txBody>
          <a:bodyPr wrap="square" rtlCol="1">
            <a:spAutoFit/>
          </a:bodyPr>
          <a:lstStyle/>
          <a:p>
            <a:pPr algn="r" rtl="1"/>
            <a:r>
              <a:rPr lang="fa-IR" sz="2800" dirty="0">
                <a:cs typeface="Mj_Free" panose="00000400000000000000" pitchFamily="2" charset="-78"/>
              </a:rPr>
              <a:t>عملیات (رفتارها)</a:t>
            </a:r>
          </a:p>
        </p:txBody>
      </p:sp>
    </p:spTree>
    <p:extLst>
      <p:ext uri="{BB962C8B-B14F-4D97-AF65-F5344CB8AC3E}">
        <p14:creationId xmlns:p14="http://schemas.microsoft.com/office/powerpoint/2010/main" val="398343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6B97C-56E9-4448-51AE-7EEA08231E1B}"/>
              </a:ext>
            </a:extLst>
          </p:cNvPr>
          <p:cNvSpPr>
            <a:spLocks noGrp="1"/>
          </p:cNvSpPr>
          <p:nvPr>
            <p:ph idx="1"/>
          </p:nvPr>
        </p:nvSpPr>
        <p:spPr>
          <a:xfrm>
            <a:off x="143436" y="1594339"/>
            <a:ext cx="11872718" cy="4196862"/>
          </a:xfrm>
        </p:spPr>
        <p:txBody>
          <a:bodyPr>
            <a:noAutofit/>
          </a:bodyPr>
          <a:lstStyle/>
          <a:p>
            <a:r>
              <a:rPr lang="fa-IR" sz="2800" dirty="0">
                <a:effectLst/>
                <a:latin typeface="Calibri" panose="020F0502020204030204" pitchFamily="34" charset="0"/>
                <a:ea typeface="Calibri" panose="020F0502020204030204" pitchFamily="34" charset="0"/>
                <a:cs typeface="B Nazanin" panose="00000400000000000000" pitchFamily="2" charset="-78"/>
              </a:rPr>
              <a:t>یک دستگاه کنترل از راه دور واحد به عنوان یک شئ مشخصه‌های خاص خود اعم از شماره کانال، سطح صدا و وضعیت روشن یا خاموش بودن را ذخیره‌سازی می‌کند و این کارکرد را دارد که می‌تواند این مشخصه‌ها را تغییر دهد. تمامی این موارد درون یک بسته‌ی واحد قرار گرفته‌اند.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مثال کنترل از راه دور تلویزیون اصل بسته‌سازی را القا می‌کند که یکی از سه اصل اساسی برنامه‌نویسی شئ‌گراست.</a:t>
            </a: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algn="just">
              <a:lnSpc>
                <a:spcPct val="107000"/>
              </a:lnSpc>
              <a:spcBef>
                <a:spcPts val="0"/>
              </a:spcBef>
              <a:spcAft>
                <a:spcPts val="800"/>
              </a:spcAft>
            </a:pPr>
            <a:r>
              <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به قرار دادن داده‌ها و رفتارهای روی آن‌ها در یک جزء به طوری که تشکیل یک هویت واحد بدهند </a:t>
            </a:r>
            <a:r>
              <a:rPr lang="fa-IR" sz="2800" i="1" dirty="0">
                <a:latin typeface="Calibri" panose="020F0502020204030204" pitchFamily="34" charset="0"/>
                <a:ea typeface="Calibri" panose="020F0502020204030204" pitchFamily="34" charset="0"/>
                <a:cs typeface="B Nazanin" panose="00000400000000000000" pitchFamily="2" charset="-78"/>
              </a:rPr>
              <a:t>بسته‌سازی</a:t>
            </a:r>
            <a:r>
              <a:rPr lang="fa-IR"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 </a:t>
            </a:r>
            <a:r>
              <a:rPr lang="en-US" sz="2800" i="1" cap="none" dirty="0">
                <a:solidFill>
                  <a:schemeClr val="tx1">
                    <a:lumMod val="95000"/>
                    <a:lumOff val="5000"/>
                  </a:schemeClr>
                </a:solidFill>
                <a:latin typeface="Baskerville Old Face" panose="02020602080505020303" pitchFamily="18" charset="0"/>
                <a:cs typeface="B Nazanin" panose="00000400000000000000" pitchFamily="2" charset="-78"/>
              </a:rPr>
              <a:t>(encapsulation)</a:t>
            </a:r>
            <a:r>
              <a:rPr lang="fa-IR" sz="2800" i="1" cap="none" dirty="0">
                <a:solidFill>
                  <a:schemeClr val="tx1">
                    <a:lumMod val="95000"/>
                    <a:lumOff val="5000"/>
                  </a:schemeClr>
                </a:solidFill>
                <a:latin typeface="Baskerville Old Face" panose="02020602080505020303" pitchFamily="18" charset="0"/>
                <a:cs typeface="B Nazanin" panose="00000400000000000000" pitchFamily="2" charset="-78"/>
              </a:rPr>
              <a:t> </a:t>
            </a:r>
            <a:r>
              <a:rPr lang="fa-IR" sz="2800" dirty="0">
                <a:solidFill>
                  <a:schemeClr val="tx1">
                    <a:lumMod val="95000"/>
                    <a:lumOff val="5000"/>
                  </a:schemeClr>
                </a:solidFill>
                <a:latin typeface="Baskerville Old Face" panose="02020602080505020303" pitchFamily="18" charset="0"/>
                <a:cs typeface="B Nazanin" panose="00000400000000000000" pitchFamily="2" charset="-78"/>
              </a:rPr>
              <a:t>یا </a:t>
            </a:r>
            <a:r>
              <a:rPr lang="fa-IR" sz="2800" i="1" dirty="0">
                <a:solidFill>
                  <a:schemeClr val="tx1">
                    <a:lumMod val="95000"/>
                    <a:lumOff val="5000"/>
                  </a:schemeClr>
                </a:solidFill>
                <a:latin typeface="Baskerville Old Face" panose="02020602080505020303" pitchFamily="18" charset="0"/>
                <a:cs typeface="B Nazanin" panose="00000400000000000000" pitchFamily="2" charset="-78"/>
              </a:rPr>
              <a:t>پنهان کردن اطلاعات </a:t>
            </a:r>
            <a:r>
              <a:rPr lang="en-US" sz="2800" i="1" cap="none" dirty="0">
                <a:solidFill>
                  <a:schemeClr val="tx1">
                    <a:lumMod val="95000"/>
                    <a:lumOff val="5000"/>
                  </a:schemeClr>
                </a:solidFill>
                <a:latin typeface="Baskerville Old Face" panose="02020602080505020303" pitchFamily="18" charset="0"/>
                <a:cs typeface="B Nazanin" panose="00000400000000000000" pitchFamily="2" charset="-78"/>
              </a:rPr>
              <a:t>(data hiding)</a:t>
            </a:r>
            <a:r>
              <a:rPr lang="fa-IR" sz="2800" i="1" cap="none" dirty="0">
                <a:solidFill>
                  <a:schemeClr val="tx1">
                    <a:lumMod val="95000"/>
                    <a:lumOff val="5000"/>
                  </a:schemeClr>
                </a:solidFill>
                <a:latin typeface="Baskerville Old Face" panose="02020602080505020303" pitchFamily="18" charset="0"/>
                <a:cs typeface="B Nazanin" panose="00000400000000000000" pitchFamily="2" charset="-78"/>
              </a:rPr>
              <a:t> </a:t>
            </a:r>
            <a:r>
              <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گفته می‌شود.</a:t>
            </a:r>
          </a:p>
          <a:p>
            <a:pPr marL="0"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800" dirty="0"/>
          </a:p>
        </p:txBody>
      </p:sp>
      <p:sp>
        <p:nvSpPr>
          <p:cNvPr id="2" name="Title 1">
            <a:extLst>
              <a:ext uri="{FF2B5EF4-FFF2-40B4-BE49-F238E27FC236}">
                <a16:creationId xmlns:a16="http://schemas.microsoft.com/office/drawing/2014/main" id="{11EB0519-0A0A-5BAC-A51C-F27E879124E3}"/>
              </a:ext>
            </a:extLst>
          </p:cNvPr>
          <p:cNvSpPr txBox="1">
            <a:spLocks/>
          </p:cNvSpPr>
          <p:nvPr/>
        </p:nvSpPr>
        <p:spPr>
          <a:xfrm>
            <a:off x="3204882" y="685578"/>
            <a:ext cx="578223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اصل بسته‌سازی </a:t>
            </a:r>
            <a:r>
              <a:rPr lang="en-US" sz="3600" b="1" dirty="0">
                <a:solidFill>
                  <a:srgbClr val="C00000"/>
                </a:solidFill>
                <a:latin typeface="Baskerville Old Face" panose="02020602080505020303" pitchFamily="18" charset="0"/>
                <a:cs typeface="2  Titr" panose="00000700000000000000" pitchFamily="2" charset="-78"/>
              </a:rPr>
              <a:t>(encapsulation)</a:t>
            </a:r>
          </a:p>
        </p:txBody>
      </p:sp>
    </p:spTree>
    <p:extLst>
      <p:ext uri="{BB962C8B-B14F-4D97-AF65-F5344CB8AC3E}">
        <p14:creationId xmlns:p14="http://schemas.microsoft.com/office/powerpoint/2010/main" val="180080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6B97C-56E9-4448-51AE-7EEA08231E1B}"/>
              </a:ext>
            </a:extLst>
          </p:cNvPr>
          <p:cNvSpPr>
            <a:spLocks noGrp="1"/>
          </p:cNvSpPr>
          <p:nvPr>
            <p:ph idx="1"/>
          </p:nvPr>
        </p:nvSpPr>
        <p:spPr>
          <a:xfrm>
            <a:off x="295835" y="381222"/>
            <a:ext cx="11600329" cy="2683332"/>
          </a:xfrm>
        </p:spPr>
        <p:txBody>
          <a:bodyPr>
            <a:noAutofit/>
          </a:bodyPr>
          <a:lstStyle/>
          <a:p>
            <a:r>
              <a:rPr lang="fa-IR" sz="2400" dirty="0">
                <a:effectLst/>
                <a:latin typeface="Calibri" panose="020F0502020204030204" pitchFamily="34" charset="0"/>
                <a:ea typeface="Calibri" panose="020F0502020204030204" pitchFamily="34" charset="0"/>
                <a:cs typeface="2  Sina" panose="00000700000000000000" pitchFamily="2" charset="-78"/>
              </a:rPr>
              <a:t>مشخصه‌ها (متغیرهای نمونه‌):</a:t>
            </a:r>
          </a:p>
          <a:p>
            <a:pPr algn="r" rtl="1">
              <a:buFont typeface="Wingdings" panose="05000000000000000000" pitchFamily="2" charset="2"/>
              <a:buChar char="ü"/>
            </a:pPr>
            <a:r>
              <a:rPr lang="fa-IR" sz="2400" dirty="0">
                <a:effectLst/>
                <a:latin typeface="Calibri" panose="020F0502020204030204" pitchFamily="34" charset="0"/>
                <a:ea typeface="Calibri" panose="020F0502020204030204" pitchFamily="34" charset="0"/>
                <a:cs typeface="B Nazanin" panose="00000400000000000000" pitchFamily="2" charset="-78"/>
              </a:rPr>
              <a:t> طول</a:t>
            </a:r>
          </a:p>
          <a:p>
            <a:pPr algn="r" rtl="1">
              <a:buFont typeface="Wingdings" panose="05000000000000000000" pitchFamily="2" charset="2"/>
              <a:buChar char="ü"/>
            </a:pPr>
            <a:r>
              <a:rPr lang="fa-IR" sz="2400" dirty="0">
                <a:effectLst/>
                <a:latin typeface="Calibri" panose="020F0502020204030204" pitchFamily="34" charset="0"/>
                <a:ea typeface="Calibri" panose="020F0502020204030204" pitchFamily="34" charset="0"/>
                <a:cs typeface="B Nazanin" panose="00000400000000000000" pitchFamily="2" charset="-78"/>
              </a:rPr>
              <a:t> عرض</a:t>
            </a:r>
          </a:p>
          <a:p>
            <a:pPr algn="r" rtl="1"/>
            <a:r>
              <a:rPr lang="fa-IR" sz="2400" dirty="0">
                <a:effectLst/>
                <a:latin typeface="Calibri" panose="020F0502020204030204" pitchFamily="34" charset="0"/>
                <a:ea typeface="Calibri" panose="020F0502020204030204" pitchFamily="34" charset="0"/>
                <a:cs typeface="B Nazanin" panose="00000400000000000000" pitchFamily="2" charset="-78"/>
              </a:rPr>
              <a:t>کلاس مستطیل می‌تواند چنین تصریح کند که هر شئ مستطیل متشکل از دو متغیر از نوع </a:t>
            </a:r>
            <a:r>
              <a:rPr lang="en-US" sz="2400" cap="none" dirty="0">
                <a:effectLst/>
                <a:latin typeface="Times New Roman" panose="02020603050405020304" pitchFamily="18" charset="0"/>
                <a:ea typeface="Calibri" panose="020F0502020204030204" pitchFamily="34" charset="0"/>
                <a:cs typeface="Arial" panose="020B0604020202020204" pitchFamily="34" charset="0"/>
              </a:rPr>
              <a:t>double</a:t>
            </a:r>
            <a:r>
              <a:rPr lang="fa-IR" sz="2400" dirty="0">
                <a:effectLst/>
                <a:latin typeface="Calibri" panose="020F0502020204030204" pitchFamily="34" charset="0"/>
                <a:ea typeface="Calibri" panose="020F0502020204030204" pitchFamily="34" charset="0"/>
                <a:cs typeface="B Nazanin" panose="00000400000000000000" pitchFamily="2" charset="-78"/>
              </a:rPr>
              <a:t> باشد به صورت</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15000"/>
              </a:lnSpc>
              <a:spcBef>
                <a:spcPts val="0"/>
              </a:spcBef>
              <a:spcAft>
                <a:spcPts val="1000"/>
              </a:spcAft>
              <a:buFont typeface="Symbol" panose="05050102010706020507" pitchFamily="18" charset="2"/>
              <a:buChar char=""/>
            </a:pPr>
            <a:r>
              <a:rPr lang="en-US" sz="2400" cap="none" dirty="0">
                <a:effectLst/>
                <a:latin typeface="Times New Roman" panose="02020603050405020304" pitchFamily="18" charset="0"/>
                <a:ea typeface="Calibri" panose="020F0502020204030204" pitchFamily="34" charset="0"/>
                <a:cs typeface="Arial" panose="020B0604020202020204" pitchFamily="34" charset="0"/>
              </a:rPr>
              <a:t>double length</a:t>
            </a:r>
            <a:endParaRPr lang="en-US" sz="2400" cap="none"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0">
              <a:lnSpc>
                <a:spcPct val="115000"/>
              </a:lnSpc>
              <a:spcBef>
                <a:spcPts val="0"/>
              </a:spcBef>
              <a:spcAft>
                <a:spcPts val="1000"/>
              </a:spcAft>
              <a:buFont typeface="Symbol" panose="05050102010706020507" pitchFamily="18" charset="2"/>
              <a:buChar char=""/>
            </a:pPr>
            <a:r>
              <a:rPr lang="en-US" sz="2400" cap="none" dirty="0">
                <a:effectLst/>
                <a:latin typeface="Times New Roman" panose="02020603050405020304" pitchFamily="18" charset="0"/>
                <a:ea typeface="Calibri" panose="020F0502020204030204" pitchFamily="34" charset="0"/>
                <a:cs typeface="Arial" panose="020B0604020202020204" pitchFamily="34" charset="0"/>
              </a:rPr>
              <a:t>double width</a:t>
            </a:r>
            <a:endParaRPr lang="fa-IR" sz="2400" cap="none" dirty="0">
              <a:effectLst/>
              <a:latin typeface="Calibri" panose="020F0502020204030204" pitchFamily="34" charset="0"/>
              <a:ea typeface="Calibri" panose="020F0502020204030204" pitchFamily="34" charset="0"/>
              <a:cs typeface="B Nazanin" panose="00000400000000000000" pitchFamily="2" charset="-78"/>
            </a:endParaRPr>
          </a:p>
          <a:p>
            <a:r>
              <a:rPr lang="fa-IR" sz="2400" dirty="0">
                <a:latin typeface="Calibri" panose="020F0502020204030204" pitchFamily="34" charset="0"/>
                <a:ea typeface="Calibri" panose="020F0502020204030204" pitchFamily="34" charset="0"/>
                <a:cs typeface="2  Sina" panose="00000700000000000000" pitchFamily="2" charset="-78"/>
              </a:rPr>
              <a:t>رفتارها (متدهای نمونه‌):</a:t>
            </a:r>
            <a:endParaRPr lang="fa-IR" sz="2400" dirty="0">
              <a:latin typeface="Calibri" panose="020F0502020204030204" pitchFamily="34" charset="0"/>
              <a:ea typeface="Calibri" panose="020F0502020204030204" pitchFamily="34" charset="0"/>
              <a:cs typeface="B Nazanin" panose="00000400000000000000" pitchFamily="2" charset="-78"/>
            </a:endParaRPr>
          </a:p>
          <a:p>
            <a:pPr>
              <a:buFont typeface="Wingdings" panose="05000000000000000000" pitchFamily="2" charset="2"/>
              <a:buChar char="ü"/>
            </a:pPr>
            <a:r>
              <a:rPr lang="fa-IR" sz="2400" dirty="0">
                <a:latin typeface="Calibri" panose="020F0502020204030204" pitchFamily="34" charset="0"/>
                <a:ea typeface="Calibri" panose="020F0502020204030204" pitchFamily="34" charset="0"/>
                <a:cs typeface="B Nazanin" panose="00000400000000000000" pitchFamily="2" charset="-78"/>
              </a:rPr>
              <a:t> مساحت </a:t>
            </a:r>
          </a:p>
          <a:p>
            <a:pPr>
              <a:buFont typeface="Wingdings" panose="05000000000000000000" pitchFamily="2" charset="2"/>
              <a:buChar char="ü"/>
            </a:pPr>
            <a:r>
              <a:rPr lang="fa-IR" sz="2400" dirty="0">
                <a:latin typeface="Calibri" panose="020F0502020204030204" pitchFamily="34" charset="0"/>
                <a:ea typeface="Calibri" panose="020F0502020204030204" pitchFamily="34" charset="0"/>
                <a:cs typeface="B Nazanin" panose="00000400000000000000" pitchFamily="2" charset="-78"/>
              </a:rPr>
              <a:t> محیط</a:t>
            </a:r>
          </a:p>
          <a:p>
            <a:r>
              <a:rPr lang="fa-IR" sz="2400" dirty="0">
                <a:latin typeface="Calibri" panose="020F0502020204030204" pitchFamily="34" charset="0"/>
                <a:ea typeface="Calibri" panose="020F0502020204030204" pitchFamily="34" charset="0"/>
                <a:cs typeface="B Nazanin" panose="00000400000000000000" pitchFamily="2" charset="-78"/>
              </a:rPr>
              <a:t>این متدها می‌توانند به صورت زیر اعلان شوند:</a:t>
            </a:r>
          </a:p>
          <a:p>
            <a:pPr marL="0" marR="0" algn="just" rtl="0">
              <a:lnSpc>
                <a:spcPct val="115000"/>
              </a:lnSpc>
              <a:spcBef>
                <a:spcPts val="0"/>
              </a:spcBef>
              <a:spcAft>
                <a:spcPts val="1000"/>
              </a:spcAft>
            </a:pPr>
            <a:r>
              <a:rPr lang="en-US" sz="2400" cap="none" dirty="0">
                <a:latin typeface="Times New Roman" panose="02020603050405020304" pitchFamily="18" charset="0"/>
                <a:ea typeface="Calibri" panose="020F0502020204030204" pitchFamily="34" charset="0"/>
                <a:cs typeface="Arial" panose="020B0604020202020204" pitchFamily="34" charset="0"/>
              </a:rPr>
              <a:t>double area()     //returns the area: length </a:t>
            </a:r>
            <a:r>
              <a:rPr lang="en-US" sz="2400" cap="none" dirty="0">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2400" cap="none" dirty="0">
                <a:latin typeface="Times New Roman" panose="02020603050405020304" pitchFamily="18" charset="0"/>
                <a:ea typeface="Calibri" panose="020F0502020204030204" pitchFamily="34" charset="0"/>
                <a:cs typeface="Arial" panose="020B0604020202020204" pitchFamily="34" charset="0"/>
              </a:rPr>
              <a:t> width</a:t>
            </a:r>
            <a:endParaRPr lang="en-US" sz="2400" cap="none" dirty="0">
              <a:latin typeface="Calibri" panose="020F0502020204030204" pitchFamily="34" charset="0"/>
              <a:ea typeface="Calibri" panose="020F0502020204030204" pitchFamily="34" charset="0"/>
              <a:cs typeface="Arial" panose="020B0604020202020204" pitchFamily="34" charset="0"/>
            </a:endParaRPr>
          </a:p>
          <a:p>
            <a:pPr marL="0" marR="0" algn="just" rtl="0">
              <a:lnSpc>
                <a:spcPct val="115000"/>
              </a:lnSpc>
              <a:spcBef>
                <a:spcPts val="0"/>
              </a:spcBef>
              <a:spcAft>
                <a:spcPts val="1000"/>
              </a:spcAft>
            </a:pPr>
            <a:r>
              <a:rPr lang="en-US" sz="2400" cap="none" dirty="0">
                <a:latin typeface="Times New Roman" panose="02020603050405020304" pitchFamily="18" charset="0"/>
                <a:ea typeface="Calibri" panose="020F0502020204030204" pitchFamily="34" charset="0"/>
                <a:cs typeface="Arial" panose="020B0604020202020204" pitchFamily="34" charset="0"/>
              </a:rPr>
              <a:t>double perimeter()  //returns the perimeter: 2(length + width)</a:t>
            </a:r>
            <a:endParaRPr lang="en-US" sz="2400" cap="none" dirty="0">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sp>
        <p:nvSpPr>
          <p:cNvPr id="5" name="Title 1">
            <a:extLst>
              <a:ext uri="{FF2B5EF4-FFF2-40B4-BE49-F238E27FC236}">
                <a16:creationId xmlns:a16="http://schemas.microsoft.com/office/drawing/2014/main" id="{FB5F11B8-135A-AC90-5077-6F61C96FE416}"/>
              </a:ext>
            </a:extLst>
          </p:cNvPr>
          <p:cNvSpPr txBox="1">
            <a:spLocks/>
          </p:cNvSpPr>
          <p:nvPr/>
        </p:nvSpPr>
        <p:spPr>
          <a:xfrm>
            <a:off x="3257003" y="-125505"/>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(شئ مستطیل)</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339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barn(inVertical)">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D6B97C-56E9-4448-51AE-7EEA08231E1B}"/>
              </a:ext>
            </a:extLst>
          </p:cNvPr>
          <p:cNvSpPr>
            <a:spLocks noGrp="1"/>
          </p:cNvSpPr>
          <p:nvPr>
            <p:ph idx="1"/>
          </p:nvPr>
        </p:nvSpPr>
        <p:spPr>
          <a:xfrm>
            <a:off x="9637059" y="902549"/>
            <a:ext cx="2259105" cy="576627"/>
          </a:xfrm>
        </p:spPr>
        <p:txBody>
          <a:bodyPr>
            <a:noAutofit/>
          </a:bodyPr>
          <a:lstStyle/>
          <a:p>
            <a:pPr algn="r" rtl="1"/>
            <a:r>
              <a:rPr lang="fa-IR" sz="2400" dirty="0">
                <a:effectLst/>
                <a:latin typeface="Calibri" panose="020F0502020204030204" pitchFamily="34" charset="0"/>
                <a:ea typeface="Calibri" panose="020F0502020204030204" pitchFamily="34" charset="0"/>
                <a:cs typeface="B Nazanin" panose="00000400000000000000" pitchFamily="2" charset="-78"/>
              </a:rPr>
              <a:t>سه شئ متفاوت مستطیل</a:t>
            </a:r>
            <a:endParaRPr lang="fa-IR" sz="2400" dirty="0"/>
          </a:p>
        </p:txBody>
      </p:sp>
      <p:pic>
        <p:nvPicPr>
          <p:cNvPr id="4" name="Picture 3">
            <a:extLst>
              <a:ext uri="{FF2B5EF4-FFF2-40B4-BE49-F238E27FC236}">
                <a16:creationId xmlns:a16="http://schemas.microsoft.com/office/drawing/2014/main" id="{87E06267-C783-D796-440A-093658C67735}"/>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3035670" y="1470250"/>
            <a:ext cx="5326813" cy="1567074"/>
          </a:xfrm>
          <a:prstGeom prst="rect">
            <a:avLst/>
          </a:prstGeom>
          <a:noFill/>
          <a:ln>
            <a:noFill/>
          </a:ln>
        </p:spPr>
      </p:pic>
      <p:sp>
        <p:nvSpPr>
          <p:cNvPr id="5" name="Title 1">
            <a:extLst>
              <a:ext uri="{FF2B5EF4-FFF2-40B4-BE49-F238E27FC236}">
                <a16:creationId xmlns:a16="http://schemas.microsoft.com/office/drawing/2014/main" id="{FB5F11B8-135A-AC90-5077-6F61C96FE416}"/>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(شئ مستطیل)</a:t>
            </a:r>
            <a:endParaRPr lang="en-US" sz="3600" dirty="0">
              <a:solidFill>
                <a:srgbClr val="C00000"/>
              </a:solidFill>
              <a:cs typeface="2  Titr" panose="00000700000000000000" pitchFamily="2" charset="-78"/>
            </a:endParaRPr>
          </a:p>
        </p:txBody>
      </p:sp>
      <p:sp>
        <p:nvSpPr>
          <p:cNvPr id="7" name="TextBox 6">
            <a:extLst>
              <a:ext uri="{FF2B5EF4-FFF2-40B4-BE49-F238E27FC236}">
                <a16:creationId xmlns:a16="http://schemas.microsoft.com/office/drawing/2014/main" id="{A6309CB2-CA21-84FB-5BE8-1D9265436A58}"/>
              </a:ext>
            </a:extLst>
          </p:cNvPr>
          <p:cNvSpPr txBox="1"/>
          <p:nvPr/>
        </p:nvSpPr>
        <p:spPr>
          <a:xfrm>
            <a:off x="421342" y="3094303"/>
            <a:ext cx="11770658" cy="3046988"/>
          </a:xfrm>
          <a:prstGeom prst="rect">
            <a:avLst/>
          </a:prstGeom>
          <a:noFill/>
        </p:spPr>
        <p:txBody>
          <a:bodyPr wrap="square">
            <a:spAutoFit/>
          </a:bodyPr>
          <a:lstStyle/>
          <a:p>
            <a:pPr marL="285750" indent="-285750" algn="r" rtl="1">
              <a:buFont typeface="Arial" panose="020B0604020202020204" pitchFamily="34" charset="0"/>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داده‌ها و متدها با هم در یک شئ بسته‌بندی شده‌اند. هر مستطیل مجموعه مشخصه‌های خاص خود را دارد که همگی یک نوع از رفتارها را به اشتراک می‌گذارند.</a:t>
            </a:r>
          </a:p>
          <a:p>
            <a:pPr marL="285750" indent="-285750" algn="r" rtl="1">
              <a:buFont typeface="Arial" panose="020B0604020202020204" pitchFamily="34" charset="0"/>
              <a:buChar char="•"/>
            </a:pPr>
            <a:endParaRPr lang="fa-IR" sz="2400" dirty="0">
              <a:latin typeface="Calibri" panose="020F0502020204030204" pitchFamily="34" charset="0"/>
              <a:ea typeface="Calibri" panose="020F0502020204030204" pitchFamily="34" charset="0"/>
              <a:cs typeface="B Nazanin" panose="00000400000000000000" pitchFamily="2" charset="-78"/>
            </a:endParaRPr>
          </a:p>
          <a:p>
            <a:pPr marL="285750" indent="-285750" algn="r" rtl="1">
              <a:buFont typeface="Arial" panose="020B0604020202020204" pitchFamily="34" charset="0"/>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همان گونه که هر متغیر اولیه به نوع داده‌ای مثل </a:t>
            </a:r>
            <a:r>
              <a:rPr lang="en-US" sz="2400" dirty="0">
                <a:effectLst/>
                <a:latin typeface="Times New Roman" panose="02020603050405020304" pitchFamily="18" charset="0"/>
                <a:ea typeface="Calibri" panose="020F0502020204030204" pitchFamily="34" charset="0"/>
                <a:cs typeface="Arial" panose="020B0604020202020204" pitchFamily="34" charset="0"/>
              </a:rPr>
              <a:t>int</a:t>
            </a:r>
            <a:r>
              <a:rPr lang="fa-IR"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char</a:t>
            </a:r>
            <a:r>
              <a:rPr lang="fa-IR"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a:effectLst/>
                <a:latin typeface="Times New Roman" panose="02020603050405020304" pitchFamily="18" charset="0"/>
                <a:ea typeface="Calibri" panose="020F0502020204030204" pitchFamily="34" charset="0"/>
                <a:cs typeface="Arial" panose="020B0604020202020204" pitchFamily="34" charset="0"/>
              </a:rPr>
              <a:t>double</a:t>
            </a:r>
            <a:r>
              <a:rPr lang="fa-IR" sz="2400" dirty="0">
                <a:effectLst/>
                <a:latin typeface="Calibri" panose="020F0502020204030204" pitchFamily="34" charset="0"/>
                <a:ea typeface="Calibri" panose="020F0502020204030204" pitchFamily="34" charset="0"/>
                <a:cs typeface="B Nazanin" panose="00000400000000000000" pitchFamily="2" charset="-78"/>
              </a:rPr>
              <a:t>، </a:t>
            </a:r>
            <a:r>
              <a:rPr lang="en-US" sz="2400" dirty="0" err="1">
                <a:effectLst/>
                <a:latin typeface="Times New Roman" panose="02020603050405020304" pitchFamily="18" charset="0"/>
                <a:ea typeface="Calibri" panose="020F0502020204030204" pitchFamily="34" charset="0"/>
                <a:cs typeface="Arial" panose="020B0604020202020204" pitchFamily="34" charset="0"/>
              </a:rPr>
              <a:t>boolean</a:t>
            </a:r>
            <a:r>
              <a:rPr lang="fa-IR" sz="2400" dirty="0">
                <a:effectLst/>
                <a:latin typeface="Calibri" panose="020F0502020204030204" pitchFamily="34" charset="0"/>
                <a:ea typeface="Calibri" panose="020F0502020204030204" pitchFamily="34" charset="0"/>
                <a:cs typeface="B Nazanin" panose="00000400000000000000" pitchFamily="2" charset="-78"/>
              </a:rPr>
              <a:t> نسبت داده می‌شود، به طور مشابه هر شئ عضوی از یک کلاس است. به عنوان مثال سه شئ مستطیلی شکل بالا متعلق به کلاس مستطیل هستند.</a:t>
            </a:r>
            <a:endParaRPr lang="fa-IR" sz="2400" dirty="0">
              <a:latin typeface="Calibri" panose="020F0502020204030204" pitchFamily="34" charset="0"/>
              <a:ea typeface="Calibri" panose="020F0502020204030204" pitchFamily="34" charset="0"/>
              <a:cs typeface="Arial" panose="020B0604020202020204" pitchFamily="34" charset="0"/>
            </a:endParaRPr>
          </a:p>
          <a:p>
            <a:pPr marL="285750" indent="-285750" algn="r" rtl="1">
              <a:buFont typeface="Arial" panose="020B0604020202020204" pitchFamily="34" charset="0"/>
              <a:buChar char="•"/>
            </a:pPr>
            <a:endParaRPr lang="fa-IR" sz="24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gn="r" rtl="1">
              <a:buFont typeface="Arial" panose="020B0604020202020204" pitchFamily="34" charset="0"/>
              <a:buChar char="•"/>
            </a:pPr>
            <a:r>
              <a:rPr lang="fa-IR" sz="2400" dirty="0">
                <a:effectLst/>
                <a:latin typeface="Calibri" panose="020F0502020204030204" pitchFamily="34" charset="0"/>
                <a:ea typeface="Calibri" panose="020F0502020204030204" pitchFamily="34" charset="0"/>
                <a:cs typeface="B Nazanin" panose="00000400000000000000" pitchFamily="2" charset="-78"/>
              </a:rPr>
              <a:t>اشیای مستطیل مجزا ممکن است در ابعاد فرق کنند اما همه‌ی اشیای مستطیل متدهای یکسانی را به اشتراک می‌گذارند یا به عبارتی دارای رفتارهای یکسان هستند. </a:t>
            </a:r>
            <a:endParaRPr lang="fa-IR" sz="2400" dirty="0">
              <a:latin typeface="Calibri" panose="020F0502020204030204" pitchFamily="34" charset="0"/>
              <a:ea typeface="Calibri" panose="020F0502020204030204" pitchFamily="34" charset="0"/>
              <a:cs typeface="Arial" panose="020B0604020202020204" pitchFamily="34" charset="0"/>
            </a:endParaRPr>
          </a:p>
        </p:txBody>
      </p:sp>
      <p:sp>
        <p:nvSpPr>
          <p:cNvPr id="2" name="TextBox 1">
            <a:extLst>
              <a:ext uri="{FF2B5EF4-FFF2-40B4-BE49-F238E27FC236}">
                <a16:creationId xmlns:a16="http://schemas.microsoft.com/office/drawing/2014/main" id="{2AB11393-4634-3E24-4CB7-C5EE1C0B35FF}"/>
              </a:ext>
            </a:extLst>
          </p:cNvPr>
          <p:cNvSpPr txBox="1"/>
          <p:nvPr/>
        </p:nvSpPr>
        <p:spPr>
          <a:xfrm>
            <a:off x="8427687" y="1661123"/>
            <a:ext cx="1801905" cy="830997"/>
          </a:xfrm>
          <a:prstGeom prst="rect">
            <a:avLst/>
          </a:prstGeom>
          <a:noFill/>
        </p:spPr>
        <p:txBody>
          <a:bodyPr wrap="square" rtlCol="1">
            <a:spAutoFit/>
          </a:bodyPr>
          <a:lstStyle/>
          <a:p>
            <a:pPr algn="r" rtl="1"/>
            <a:r>
              <a:rPr lang="fa-IR" sz="2400" dirty="0">
                <a:cs typeface="B Nazanin" panose="00000400000000000000" pitchFamily="2" charset="-78"/>
              </a:rPr>
              <a:t>داده‌ها (مشخصه‌ها)</a:t>
            </a:r>
          </a:p>
        </p:txBody>
      </p:sp>
      <p:sp>
        <p:nvSpPr>
          <p:cNvPr id="6" name="TextBox 5">
            <a:extLst>
              <a:ext uri="{FF2B5EF4-FFF2-40B4-BE49-F238E27FC236}">
                <a16:creationId xmlns:a16="http://schemas.microsoft.com/office/drawing/2014/main" id="{307C767F-7D69-1B44-4BB5-36896F549E8E}"/>
              </a:ext>
            </a:extLst>
          </p:cNvPr>
          <p:cNvSpPr txBox="1"/>
          <p:nvPr/>
        </p:nvSpPr>
        <p:spPr>
          <a:xfrm>
            <a:off x="8297280" y="2449332"/>
            <a:ext cx="1801905" cy="461665"/>
          </a:xfrm>
          <a:prstGeom prst="rect">
            <a:avLst/>
          </a:prstGeom>
          <a:noFill/>
        </p:spPr>
        <p:txBody>
          <a:bodyPr wrap="square" rtlCol="1">
            <a:spAutoFit/>
          </a:bodyPr>
          <a:lstStyle/>
          <a:p>
            <a:pPr algn="r" rtl="1"/>
            <a:r>
              <a:rPr lang="fa-IR" sz="2400" dirty="0">
                <a:cs typeface="B Nazanin" panose="00000400000000000000" pitchFamily="2" charset="-78"/>
              </a:rPr>
              <a:t>عملیات (رفتارها)</a:t>
            </a:r>
          </a:p>
        </p:txBody>
      </p:sp>
    </p:spTree>
    <p:extLst>
      <p:ext uri="{BB962C8B-B14F-4D97-AF65-F5344CB8AC3E}">
        <p14:creationId xmlns:p14="http://schemas.microsoft.com/office/powerpoint/2010/main" val="2127843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30C1AC9-CE5B-CF8F-8D59-826DA6845612}"/>
              </a:ext>
            </a:extLst>
          </p:cNvPr>
          <p:cNvPicPr>
            <a:picLocks noGrp="1" noChangeAspect="1"/>
          </p:cNvPicPr>
          <p:nvPr>
            <p:ph idx="1"/>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2451457" y="1999130"/>
            <a:ext cx="7481781" cy="4885764"/>
          </a:xfrm>
          <a:prstGeom prst="rect">
            <a:avLst/>
          </a:prstGeom>
          <a:noFill/>
          <a:ln>
            <a:noFill/>
          </a:ln>
        </p:spPr>
      </p:pic>
      <p:sp>
        <p:nvSpPr>
          <p:cNvPr id="5" name="TextBox 4">
            <a:extLst>
              <a:ext uri="{FF2B5EF4-FFF2-40B4-BE49-F238E27FC236}">
                <a16:creationId xmlns:a16="http://schemas.microsoft.com/office/drawing/2014/main" id="{A7FBC17B-7309-CE79-4369-D3A0DC46459E}"/>
              </a:ext>
            </a:extLst>
          </p:cNvPr>
          <p:cNvSpPr txBox="1"/>
          <p:nvPr/>
        </p:nvSpPr>
        <p:spPr>
          <a:xfrm>
            <a:off x="304800" y="1098648"/>
            <a:ext cx="11510682" cy="1200329"/>
          </a:xfrm>
          <a:prstGeom prst="rect">
            <a:avLst/>
          </a:prstGeom>
          <a:noFill/>
        </p:spPr>
        <p:txBody>
          <a:bodyPr wrap="square">
            <a:spAutoFit/>
          </a:bodyPr>
          <a:lstStyle/>
          <a:p>
            <a:pPr marL="285750" indent="-285750" algn="r" rtl="1">
              <a:buFont typeface="Arial" panose="020B0604020202020204" pitchFamily="34" charset="0"/>
              <a:buChar char="•"/>
            </a:pPr>
            <a:r>
              <a:rPr lang="fa-IR" sz="2400" dirty="0">
                <a:effectLst/>
                <a:latin typeface="Times New Roman" panose="02020603050405020304" pitchFamily="18" charset="0"/>
                <a:ea typeface="Calibri" panose="020F0502020204030204" pitchFamily="34" charset="0"/>
                <a:cs typeface="B Nazanin" panose="00000400000000000000" pitchFamily="2" charset="-78"/>
              </a:rPr>
              <a:t>شکل زیر چهار شئ مستطیل را که با توجه به خواص کلاس مستطیل ساخته شده اند نشان می‌دهد.</a:t>
            </a:r>
            <a:r>
              <a:rPr lang="fa-IR" sz="2400" dirty="0">
                <a:effectLst/>
                <a:latin typeface="Calibri" panose="020F0502020204030204" pitchFamily="34" charset="0"/>
                <a:ea typeface="Calibri" panose="020F0502020204030204" pitchFamily="34" charset="0"/>
                <a:cs typeface="B Nazanin" panose="00000400000000000000" pitchFamily="2" charset="-78"/>
              </a:rPr>
              <a:t> بنابراین هریک از </a:t>
            </a:r>
            <a:r>
              <a:rPr lang="fa-IR" sz="2400" dirty="0">
                <a:effectLst/>
                <a:latin typeface="Times New Roman" panose="02020603050405020304" pitchFamily="18" charset="0"/>
                <a:ea typeface="Calibri" panose="020F0502020204030204" pitchFamily="34" charset="0"/>
                <a:cs typeface="B Nazanin" panose="00000400000000000000" pitchFamily="2" charset="-78"/>
              </a:rPr>
              <a:t>چهار </a:t>
            </a:r>
            <a:r>
              <a:rPr lang="fa-IR" sz="2400" dirty="0">
                <a:effectLst/>
                <a:latin typeface="Calibri" panose="020F0502020204030204" pitchFamily="34" charset="0"/>
                <a:ea typeface="Calibri" panose="020F0502020204030204" pitchFamily="34" charset="0"/>
                <a:cs typeface="B Nazanin" panose="00000400000000000000" pitchFamily="2" charset="-78"/>
              </a:rPr>
              <a:t>شئ مستطیل طول وعرض خاص خودش را دارد اما همه‌ی این </a:t>
            </a:r>
            <a:r>
              <a:rPr lang="fa-IR" sz="2400" dirty="0">
                <a:effectLst/>
                <a:latin typeface="Times New Roman" panose="02020603050405020304" pitchFamily="18" charset="0"/>
                <a:ea typeface="Calibri" panose="020F0502020204030204" pitchFamily="34" charset="0"/>
                <a:cs typeface="B Nazanin" panose="00000400000000000000" pitchFamily="2" charset="-78"/>
              </a:rPr>
              <a:t>چهار </a:t>
            </a:r>
            <a:r>
              <a:rPr lang="fa-IR" sz="2400" dirty="0">
                <a:effectLst/>
                <a:latin typeface="Calibri" panose="020F0502020204030204" pitchFamily="34" charset="0"/>
                <a:ea typeface="Calibri" panose="020F0502020204030204" pitchFamily="34" charset="0"/>
                <a:cs typeface="B Nazanin" panose="00000400000000000000" pitchFamily="2" charset="-78"/>
              </a:rPr>
              <a:t>شئ دو متد </a:t>
            </a:r>
            <a:r>
              <a:rPr lang="en-US" sz="2400" dirty="0">
                <a:effectLst/>
                <a:latin typeface="Times New Roman" panose="02020603050405020304" pitchFamily="18" charset="0"/>
                <a:ea typeface="Calibri" panose="020F0502020204030204" pitchFamily="34" charset="0"/>
                <a:cs typeface="B Nazanin" panose="00000400000000000000" pitchFamily="2" charset="-78"/>
              </a:rPr>
              <a:t>area()</a:t>
            </a:r>
            <a:r>
              <a:rPr lang="fa-IR" sz="2400" dirty="0">
                <a:effectLst/>
                <a:latin typeface="Times New Roman" panose="02020603050405020304" pitchFamily="18" charset="0"/>
                <a:ea typeface="Calibri" panose="020F0502020204030204" pitchFamily="34" charset="0"/>
                <a:cs typeface="B Nazanin" panose="00000400000000000000" pitchFamily="2" charset="-78"/>
              </a:rPr>
              <a:t> و </a:t>
            </a:r>
            <a:r>
              <a:rPr lang="en-US" sz="2400" dirty="0">
                <a:effectLst/>
                <a:latin typeface="Times New Roman" panose="02020603050405020304" pitchFamily="18" charset="0"/>
                <a:ea typeface="Calibri" panose="020F0502020204030204" pitchFamily="34" charset="0"/>
                <a:cs typeface="B Nazanin" panose="00000400000000000000" pitchFamily="2" charset="-78"/>
              </a:rPr>
              <a:t>perimeter()</a:t>
            </a:r>
            <a:r>
              <a:rPr lang="fa-IR" sz="2400" dirty="0">
                <a:effectLst/>
                <a:latin typeface="Times New Roman" panose="02020603050405020304" pitchFamily="18" charset="0"/>
                <a:ea typeface="Calibri" panose="020F0502020204030204" pitchFamily="34" charset="0"/>
                <a:cs typeface="B Nazanin" panose="00000400000000000000" pitchFamily="2" charset="-78"/>
              </a:rPr>
              <a:t> را به اشتراک می‌گذارند.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A23EDEA-793B-7D09-EA75-828709C0FA34}"/>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(شئ مستطیل)</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72984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5F57465-D7F4-024D-BB3C-C63C81355B1B}"/>
              </a:ext>
            </a:extLst>
          </p:cNvPr>
          <p:cNvSpPr txBox="1">
            <a:spLocks/>
          </p:cNvSpPr>
          <p:nvPr/>
        </p:nvSpPr>
        <p:spPr>
          <a:xfrm>
            <a:off x="2307337" y="137212"/>
            <a:ext cx="731413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نکته در مورد متدهای نمونه (شئ آهنگ)</a:t>
            </a:r>
            <a:endParaRPr lang="en-US" sz="3600" dirty="0">
              <a:solidFill>
                <a:srgbClr val="C00000"/>
              </a:solidFill>
              <a:cs typeface="2  Titr" panose="00000700000000000000" pitchFamily="2" charset="-78"/>
            </a:endParaRPr>
          </a:p>
        </p:txBody>
      </p:sp>
      <p:sp>
        <p:nvSpPr>
          <p:cNvPr id="16" name="TextBox 15">
            <a:extLst>
              <a:ext uri="{FF2B5EF4-FFF2-40B4-BE49-F238E27FC236}">
                <a16:creationId xmlns:a16="http://schemas.microsoft.com/office/drawing/2014/main" id="{5A8278DA-19C9-B02E-2D49-6AD4E20E4221}"/>
              </a:ext>
            </a:extLst>
          </p:cNvPr>
          <p:cNvSpPr txBox="1"/>
          <p:nvPr/>
        </p:nvSpPr>
        <p:spPr>
          <a:xfrm>
            <a:off x="6096000" y="5283099"/>
            <a:ext cx="5960749" cy="1384995"/>
          </a:xfrm>
          <a:prstGeom prst="rect">
            <a:avLst/>
          </a:prstGeom>
          <a:noFill/>
        </p:spPr>
        <p:txBody>
          <a:bodyPr wrap="square">
            <a:spAutoFit/>
          </a:bodyPr>
          <a:lstStyle/>
          <a:p>
            <a:pPr marL="342900" indent="-3429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اگرچه </a:t>
            </a:r>
            <a:r>
              <a:rPr lang="ar-SA" sz="2800" dirty="0">
                <a:effectLst/>
                <a:latin typeface="Calibri" panose="020F0502020204030204" pitchFamily="34" charset="0"/>
                <a:ea typeface="Calibri" panose="020F0502020204030204" pitchFamily="34" charset="0"/>
                <a:cs typeface="B Nazanin" panose="00000400000000000000" pitchFamily="2" charset="-78"/>
              </a:rPr>
              <a:t>متدهای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اشیای مختلف از یک کلاس یکسانند،</a:t>
            </a:r>
            <a:r>
              <a:rPr lang="ar-SA" sz="2800" dirty="0">
                <a:effectLst/>
                <a:latin typeface="Calibri" panose="020F0502020204030204" pitchFamily="34" charset="0"/>
                <a:ea typeface="Calibri" panose="020F0502020204030204" pitchFamily="34" charset="0"/>
                <a:cs typeface="B Nazanin" panose="00000400000000000000" pitchFamily="2" charset="-78"/>
              </a:rPr>
              <a:t> اما </a:t>
            </a:r>
            <a:r>
              <a:rPr lang="fa-IR" sz="2800" dirty="0">
                <a:effectLst/>
                <a:latin typeface="Calibri" panose="020F0502020204030204" pitchFamily="34" charset="0"/>
                <a:ea typeface="Calibri" panose="020F0502020204030204" pitchFamily="34" charset="0"/>
                <a:cs typeface="B Nazanin" panose="00000400000000000000" pitchFamily="2" charset="-78"/>
              </a:rPr>
              <a:t>این </a:t>
            </a:r>
            <a:r>
              <a:rPr lang="ar-SA" sz="2800" dirty="0">
                <a:effectLst/>
                <a:latin typeface="Calibri" panose="020F0502020204030204" pitchFamily="34" charset="0"/>
                <a:ea typeface="Calibri" panose="020F0502020204030204" pitchFamily="34" charset="0"/>
                <a:cs typeface="B Nazanin" panose="00000400000000000000" pitchFamily="2" charset="-78"/>
              </a:rPr>
              <a:t>متدها </a:t>
            </a:r>
            <a:r>
              <a:rPr lang="fa-IR" sz="2800" dirty="0">
                <a:effectLst/>
                <a:latin typeface="Calibri" panose="020F0502020204030204" pitchFamily="34" charset="0"/>
                <a:ea typeface="Calibri" panose="020F0502020204030204" pitchFamily="34" charset="0"/>
                <a:cs typeface="B Nazanin" panose="00000400000000000000" pitchFamily="2" charset="-78"/>
              </a:rPr>
              <a:t>خود </a:t>
            </a:r>
            <a:r>
              <a:rPr lang="ar-SA" sz="2800" dirty="0">
                <a:effectLst/>
                <a:latin typeface="Calibri" panose="020F0502020204030204" pitchFamily="34" charset="0"/>
                <a:ea typeface="Calibri" panose="020F0502020204030204" pitchFamily="34" charset="0"/>
                <a:cs typeface="B Nazanin" panose="00000400000000000000" pitchFamily="2" charset="-78"/>
              </a:rPr>
              <a:t>می‌توانند بر اساس مقدار متغیرهای نمونه‌</a:t>
            </a:r>
            <a:r>
              <a:rPr lang="fa-IR" sz="2800" dirty="0">
                <a:effectLst/>
                <a:latin typeface="Calibri" panose="020F0502020204030204" pitchFamily="34" charset="0"/>
                <a:ea typeface="Calibri" panose="020F0502020204030204" pitchFamily="34" charset="0"/>
                <a:cs typeface="B Nazanin" panose="00000400000000000000" pitchFamily="2" charset="-78"/>
              </a:rPr>
              <a:t>، به طرز</a:t>
            </a:r>
            <a:r>
              <a:rPr lang="ar-SA" sz="2800" dirty="0">
                <a:effectLst/>
                <a:latin typeface="Calibri" panose="020F0502020204030204" pitchFamily="34" charset="0"/>
                <a:ea typeface="Calibri" panose="020F0502020204030204" pitchFamily="34" charset="0"/>
                <a:cs typeface="B Nazanin" panose="00000400000000000000" pitchFamily="2" charset="-78"/>
              </a:rPr>
              <a:t> متفاوت</a:t>
            </a:r>
            <a:r>
              <a:rPr lang="fa-IR" sz="2800" dirty="0">
                <a:effectLst/>
                <a:latin typeface="Calibri" panose="020F0502020204030204" pitchFamily="34" charset="0"/>
                <a:ea typeface="Calibri" panose="020F0502020204030204" pitchFamily="34" charset="0"/>
                <a:cs typeface="B Nazanin" panose="00000400000000000000" pitchFamily="2" charset="-78"/>
              </a:rPr>
              <a:t>ی</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ar-SA" sz="2800" i="1" dirty="0">
                <a:effectLst/>
                <a:latin typeface="Calibri" panose="020F0502020204030204" pitchFamily="34" charset="0"/>
                <a:ea typeface="Calibri" panose="020F0502020204030204" pitchFamily="34" charset="0"/>
                <a:cs typeface="B Nazanin" panose="00000400000000000000" pitchFamily="2" charset="-78"/>
              </a:rPr>
              <a:t>رفتار کنند</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02489AC-896B-38E1-0686-731624C6C73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980274" y="607248"/>
            <a:ext cx="7407897" cy="4450090"/>
          </a:xfrm>
          <a:prstGeom prst="rect">
            <a:avLst/>
          </a:prstGeom>
          <a:noFill/>
          <a:ln>
            <a:noFill/>
          </a:ln>
        </p:spPr>
      </p:pic>
      <p:sp>
        <p:nvSpPr>
          <p:cNvPr id="3" name="Text Box 491">
            <a:extLst>
              <a:ext uri="{FF2B5EF4-FFF2-40B4-BE49-F238E27FC236}">
                <a16:creationId xmlns:a16="http://schemas.microsoft.com/office/drawing/2014/main" id="{10A981C3-12BA-4DE1-CECF-356A8B962AD7}"/>
              </a:ext>
            </a:extLst>
          </p:cNvPr>
          <p:cNvSpPr txBox="1"/>
          <p:nvPr/>
        </p:nvSpPr>
        <p:spPr>
          <a:xfrm>
            <a:off x="6533929" y="1557041"/>
            <a:ext cx="1684577" cy="591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spcBef>
                <a:spcPts val="10"/>
              </a:spcBef>
              <a:spcAft>
                <a:spcPts val="0"/>
              </a:spcAft>
            </a:pPr>
            <a:r>
              <a:rPr lang="fa-IR" sz="2400" dirty="0">
                <a:effectLst/>
                <a:latin typeface="Times New Roman" panose="02020603050405020304" pitchFamily="18" charset="0"/>
                <a:ea typeface="Times New Roman" panose="02020603050405020304" pitchFamily="18" charset="0"/>
                <a:cs typeface="2  Shiraz" panose="00000400000000000000" pitchFamily="2" charset="-78"/>
              </a:rPr>
              <a:t>متغیرهای نمونه </a:t>
            </a:r>
            <a:endParaRPr lang="en-US" sz="2400" dirty="0">
              <a:effectLst/>
              <a:latin typeface="Times New Roman" panose="02020603050405020304" pitchFamily="18" charset="0"/>
              <a:ea typeface="Times New Roman" panose="02020603050405020304" pitchFamily="18" charset="0"/>
            </a:endParaRPr>
          </a:p>
          <a:p>
            <a:pPr marL="0" marR="0" algn="r" rtl="1">
              <a:spcBef>
                <a:spcPts val="10"/>
              </a:spcBef>
              <a:spcAft>
                <a:spcPts val="0"/>
              </a:spcAft>
            </a:pPr>
            <a:r>
              <a:rPr lang="fa-IR" sz="2400" b="1" dirty="0">
                <a:effectLst/>
                <a:latin typeface="Times New Roman" panose="02020603050405020304" pitchFamily="18" charset="0"/>
                <a:ea typeface="Times New Roman" panose="02020603050405020304" pitchFamily="18" charset="0"/>
                <a:cs typeface="B Mitra" panose="00000400000000000000" pitchFamily="2" charset="-78"/>
              </a:rPr>
              <a:t>(وضعیت)</a:t>
            </a:r>
            <a:endParaRPr lang="en-US" sz="2400" dirty="0">
              <a:effectLst/>
              <a:latin typeface="Times New Roman" panose="02020603050405020304" pitchFamily="18" charset="0"/>
              <a:ea typeface="Times New Roman" panose="02020603050405020304" pitchFamily="18" charset="0"/>
            </a:endParaRPr>
          </a:p>
        </p:txBody>
      </p:sp>
      <p:sp>
        <p:nvSpPr>
          <p:cNvPr id="4" name="Text Box 492">
            <a:extLst>
              <a:ext uri="{FF2B5EF4-FFF2-40B4-BE49-F238E27FC236}">
                <a16:creationId xmlns:a16="http://schemas.microsoft.com/office/drawing/2014/main" id="{8DD853E7-9AB6-D78E-D8C7-6C4A5260C050}"/>
              </a:ext>
            </a:extLst>
          </p:cNvPr>
          <p:cNvSpPr txBox="1"/>
          <p:nvPr/>
        </p:nvSpPr>
        <p:spPr>
          <a:xfrm>
            <a:off x="6799310" y="2999962"/>
            <a:ext cx="1417450" cy="6045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spcBef>
                <a:spcPts val="10"/>
              </a:spcBef>
              <a:spcAft>
                <a:spcPts val="0"/>
              </a:spcAft>
            </a:pPr>
            <a:r>
              <a:rPr lang="fa-IR" sz="2400" dirty="0">
                <a:effectLst/>
                <a:latin typeface="Times New Roman" panose="02020603050405020304" pitchFamily="18" charset="0"/>
                <a:ea typeface="Times New Roman" panose="02020603050405020304" pitchFamily="18" charset="0"/>
                <a:cs typeface="2  Shiraz" panose="00000400000000000000" pitchFamily="2" charset="-78"/>
              </a:rPr>
              <a:t>متدها</a:t>
            </a:r>
            <a:endParaRPr lang="en-US" sz="2400" dirty="0">
              <a:effectLst/>
              <a:latin typeface="Times New Roman" panose="02020603050405020304" pitchFamily="18" charset="0"/>
              <a:ea typeface="Times New Roman" panose="02020603050405020304" pitchFamily="18" charset="0"/>
            </a:endParaRPr>
          </a:p>
          <a:p>
            <a:pPr marL="0" marR="0" algn="r" rtl="1">
              <a:spcBef>
                <a:spcPts val="10"/>
              </a:spcBef>
              <a:spcAft>
                <a:spcPts val="0"/>
              </a:spcAft>
            </a:pPr>
            <a:r>
              <a:rPr lang="fa-IR" sz="2400" b="1" dirty="0">
                <a:effectLst/>
                <a:latin typeface="Times New Roman" panose="02020603050405020304" pitchFamily="18" charset="0"/>
                <a:ea typeface="Times New Roman" panose="02020603050405020304" pitchFamily="18" charset="0"/>
                <a:cs typeface="2  Shiraz" panose="00000400000000000000" pitchFamily="2" charset="-78"/>
              </a:rPr>
              <a:t>(رفتار)</a:t>
            </a:r>
            <a:endParaRPr lang="en-US" sz="2400" dirty="0">
              <a:effectLst/>
              <a:latin typeface="Times New Roman" panose="02020603050405020304" pitchFamily="18" charset="0"/>
              <a:ea typeface="Times New Roman" panose="02020603050405020304" pitchFamily="18" charset="0"/>
            </a:endParaRPr>
          </a:p>
        </p:txBody>
      </p:sp>
      <p:sp>
        <p:nvSpPr>
          <p:cNvPr id="7" name="Text Box 489">
            <a:extLst>
              <a:ext uri="{FF2B5EF4-FFF2-40B4-BE49-F238E27FC236}">
                <a16:creationId xmlns:a16="http://schemas.microsoft.com/office/drawing/2014/main" id="{36C2604B-FF00-A06B-74B0-A901FD9A4432}"/>
              </a:ext>
            </a:extLst>
          </p:cNvPr>
          <p:cNvSpPr txBox="1"/>
          <p:nvPr/>
        </p:nvSpPr>
        <p:spPr>
          <a:xfrm>
            <a:off x="11202895" y="1758971"/>
            <a:ext cx="812800" cy="3892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می‌داند</a:t>
            </a:r>
            <a:r>
              <a:rPr lang="fa-IR" sz="14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490">
            <a:extLst>
              <a:ext uri="{FF2B5EF4-FFF2-40B4-BE49-F238E27FC236}">
                <a16:creationId xmlns:a16="http://schemas.microsoft.com/office/drawing/2014/main" id="{B654FADF-D013-60E8-A93E-C1EC92D9CE86}"/>
              </a:ext>
            </a:extLst>
          </p:cNvPr>
          <p:cNvSpPr txBox="1"/>
          <p:nvPr/>
        </p:nvSpPr>
        <p:spPr>
          <a:xfrm>
            <a:off x="10515999" y="3066485"/>
            <a:ext cx="1440978" cy="34671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انجام</a:t>
            </a:r>
          </a:p>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 می‌دهد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1B0F8EA-49EA-14A8-DA2D-CC7B9D87F702}"/>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364" y="1407371"/>
            <a:ext cx="5561934" cy="4713503"/>
          </a:xfrm>
          <a:prstGeom prst="rect">
            <a:avLst/>
          </a:prstGeom>
        </p:spPr>
      </p:pic>
      <p:sp>
        <p:nvSpPr>
          <p:cNvPr id="8" name="Text Box 7">
            <a:extLst>
              <a:ext uri="{FF2B5EF4-FFF2-40B4-BE49-F238E27FC236}">
                <a16:creationId xmlns:a16="http://schemas.microsoft.com/office/drawing/2014/main" id="{3E6E4384-169F-BDC1-66FF-6FC6618C5681}"/>
              </a:ext>
            </a:extLst>
          </p:cNvPr>
          <p:cNvSpPr txBox="1"/>
          <p:nvPr/>
        </p:nvSpPr>
        <p:spPr>
          <a:xfrm rot="21060133">
            <a:off x="-22271" y="1057530"/>
            <a:ext cx="2530158" cy="55777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800" b="1"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چهار شئ از کلاس </a:t>
            </a:r>
            <a:r>
              <a:rPr lang="en-US" sz="2800" b="1"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Song</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56375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D8DF58F-04DE-47FB-1886-BC8518AA88D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43027" y="607248"/>
            <a:ext cx="7407897" cy="4450090"/>
          </a:xfrm>
          <a:prstGeom prst="rect">
            <a:avLst/>
          </a:prstGeom>
          <a:noFill/>
          <a:ln>
            <a:noFill/>
          </a:ln>
        </p:spPr>
      </p:pic>
      <p:sp>
        <p:nvSpPr>
          <p:cNvPr id="10" name="Text Box 489">
            <a:extLst>
              <a:ext uri="{FF2B5EF4-FFF2-40B4-BE49-F238E27FC236}">
                <a16:creationId xmlns:a16="http://schemas.microsoft.com/office/drawing/2014/main" id="{883E65A5-8233-58F8-D5E0-A3DBA538A518}"/>
              </a:ext>
            </a:extLst>
          </p:cNvPr>
          <p:cNvSpPr txBox="1"/>
          <p:nvPr/>
        </p:nvSpPr>
        <p:spPr>
          <a:xfrm>
            <a:off x="11202895" y="1758971"/>
            <a:ext cx="812800" cy="3892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می‌داند</a:t>
            </a:r>
            <a:r>
              <a:rPr lang="fa-IR" sz="14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 Box 490">
            <a:extLst>
              <a:ext uri="{FF2B5EF4-FFF2-40B4-BE49-F238E27FC236}">
                <a16:creationId xmlns:a16="http://schemas.microsoft.com/office/drawing/2014/main" id="{7D1D8D09-0DAC-A74A-6950-B6E8DF1E2042}"/>
              </a:ext>
            </a:extLst>
          </p:cNvPr>
          <p:cNvSpPr txBox="1"/>
          <p:nvPr/>
        </p:nvSpPr>
        <p:spPr>
          <a:xfrm>
            <a:off x="10515999" y="3066485"/>
            <a:ext cx="1440978" cy="34671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انجام</a:t>
            </a:r>
          </a:p>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 می‌دهد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ext Box 491">
            <a:extLst>
              <a:ext uri="{FF2B5EF4-FFF2-40B4-BE49-F238E27FC236}">
                <a16:creationId xmlns:a16="http://schemas.microsoft.com/office/drawing/2014/main" id="{4CE4BDFA-CE7D-7A17-E86D-9D7D5F60D741}"/>
              </a:ext>
            </a:extLst>
          </p:cNvPr>
          <p:cNvSpPr txBox="1"/>
          <p:nvPr/>
        </p:nvSpPr>
        <p:spPr>
          <a:xfrm>
            <a:off x="6533929" y="1557041"/>
            <a:ext cx="1684577" cy="591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spcBef>
                <a:spcPts val="10"/>
              </a:spcBef>
              <a:spcAft>
                <a:spcPts val="0"/>
              </a:spcAft>
            </a:pPr>
            <a:r>
              <a:rPr lang="fa-IR" sz="2400" dirty="0">
                <a:effectLst/>
                <a:latin typeface="Times New Roman" panose="02020603050405020304" pitchFamily="18" charset="0"/>
                <a:ea typeface="Times New Roman" panose="02020603050405020304" pitchFamily="18" charset="0"/>
                <a:cs typeface="2  Shiraz" panose="00000400000000000000" pitchFamily="2" charset="-78"/>
              </a:rPr>
              <a:t>متغیرهای نمونه </a:t>
            </a:r>
            <a:endParaRPr lang="en-US" sz="2400" dirty="0">
              <a:effectLst/>
              <a:latin typeface="Times New Roman" panose="02020603050405020304" pitchFamily="18" charset="0"/>
              <a:ea typeface="Times New Roman" panose="02020603050405020304" pitchFamily="18" charset="0"/>
            </a:endParaRPr>
          </a:p>
          <a:p>
            <a:pPr marL="0" marR="0" algn="r" rtl="1">
              <a:spcBef>
                <a:spcPts val="10"/>
              </a:spcBef>
              <a:spcAft>
                <a:spcPts val="0"/>
              </a:spcAft>
            </a:pPr>
            <a:r>
              <a:rPr lang="fa-IR" sz="2400" b="1" dirty="0">
                <a:effectLst/>
                <a:latin typeface="Times New Roman" panose="02020603050405020304" pitchFamily="18" charset="0"/>
                <a:ea typeface="Times New Roman" panose="02020603050405020304" pitchFamily="18" charset="0"/>
                <a:cs typeface="B Mitra" panose="00000400000000000000" pitchFamily="2" charset="-78"/>
              </a:rPr>
              <a:t>(وضعیت)</a:t>
            </a:r>
            <a:endParaRPr lang="en-US" sz="2400" dirty="0">
              <a:effectLst/>
              <a:latin typeface="Times New Roman" panose="02020603050405020304" pitchFamily="18" charset="0"/>
              <a:ea typeface="Times New Roman" panose="02020603050405020304" pitchFamily="18" charset="0"/>
            </a:endParaRPr>
          </a:p>
        </p:txBody>
      </p:sp>
      <p:sp>
        <p:nvSpPr>
          <p:cNvPr id="13" name="Text Box 492">
            <a:extLst>
              <a:ext uri="{FF2B5EF4-FFF2-40B4-BE49-F238E27FC236}">
                <a16:creationId xmlns:a16="http://schemas.microsoft.com/office/drawing/2014/main" id="{C930B917-7AC0-F88E-A30B-4732DBE3CB54}"/>
              </a:ext>
            </a:extLst>
          </p:cNvPr>
          <p:cNvSpPr txBox="1"/>
          <p:nvPr/>
        </p:nvSpPr>
        <p:spPr>
          <a:xfrm>
            <a:off x="6799310" y="2999962"/>
            <a:ext cx="1417450" cy="6045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spcBef>
                <a:spcPts val="10"/>
              </a:spcBef>
              <a:spcAft>
                <a:spcPts val="0"/>
              </a:spcAft>
            </a:pPr>
            <a:r>
              <a:rPr lang="fa-IR" sz="2400" dirty="0">
                <a:effectLst/>
                <a:latin typeface="Times New Roman" panose="02020603050405020304" pitchFamily="18" charset="0"/>
                <a:ea typeface="Times New Roman" panose="02020603050405020304" pitchFamily="18" charset="0"/>
                <a:cs typeface="2  Shiraz" panose="00000400000000000000" pitchFamily="2" charset="-78"/>
              </a:rPr>
              <a:t>متدها</a:t>
            </a:r>
            <a:endParaRPr lang="en-US" sz="2400" dirty="0">
              <a:effectLst/>
              <a:latin typeface="Times New Roman" panose="02020603050405020304" pitchFamily="18" charset="0"/>
              <a:ea typeface="Times New Roman" panose="02020603050405020304" pitchFamily="18" charset="0"/>
            </a:endParaRPr>
          </a:p>
          <a:p>
            <a:pPr marL="0" marR="0" algn="r" rtl="1">
              <a:spcBef>
                <a:spcPts val="10"/>
              </a:spcBef>
              <a:spcAft>
                <a:spcPts val="0"/>
              </a:spcAft>
            </a:pPr>
            <a:r>
              <a:rPr lang="fa-IR" sz="2400" b="1" dirty="0">
                <a:effectLst/>
                <a:latin typeface="Times New Roman" panose="02020603050405020304" pitchFamily="18" charset="0"/>
                <a:ea typeface="Times New Roman" panose="02020603050405020304" pitchFamily="18" charset="0"/>
                <a:cs typeface="2  Shiraz" panose="00000400000000000000" pitchFamily="2" charset="-78"/>
              </a:rPr>
              <a:t>(رفتار)</a:t>
            </a:r>
            <a:endParaRPr lang="en-US" sz="2400" dirty="0">
              <a:effectLst/>
              <a:latin typeface="Times New Roman" panose="02020603050405020304" pitchFamily="18" charset="0"/>
              <a:ea typeface="Times New Roman" panose="02020603050405020304" pitchFamily="18" charset="0"/>
            </a:endParaRPr>
          </a:p>
        </p:txBody>
      </p:sp>
      <p:sp>
        <p:nvSpPr>
          <p:cNvPr id="15" name="Title 1">
            <a:extLst>
              <a:ext uri="{FF2B5EF4-FFF2-40B4-BE49-F238E27FC236}">
                <a16:creationId xmlns:a16="http://schemas.microsoft.com/office/drawing/2014/main" id="{75F57465-D7F4-024D-BB3C-C63C81355B1B}"/>
              </a:ext>
            </a:extLst>
          </p:cNvPr>
          <p:cNvSpPr txBox="1">
            <a:spLocks/>
          </p:cNvSpPr>
          <p:nvPr/>
        </p:nvSpPr>
        <p:spPr>
          <a:xfrm>
            <a:off x="2307337" y="137212"/>
            <a:ext cx="731413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نکته در مورد متدهای نمونه (شئ آهنگ)</a:t>
            </a:r>
            <a:endParaRPr lang="en-US" sz="3600" dirty="0">
              <a:solidFill>
                <a:srgbClr val="C00000"/>
              </a:solidFill>
              <a:cs typeface="2  Titr" panose="00000700000000000000" pitchFamily="2" charset="-78"/>
            </a:endParaRPr>
          </a:p>
        </p:txBody>
      </p:sp>
      <p:sp>
        <p:nvSpPr>
          <p:cNvPr id="16" name="TextBox 15">
            <a:extLst>
              <a:ext uri="{FF2B5EF4-FFF2-40B4-BE49-F238E27FC236}">
                <a16:creationId xmlns:a16="http://schemas.microsoft.com/office/drawing/2014/main" id="{5A8278DA-19C9-B02E-2D49-6AD4E20E4221}"/>
              </a:ext>
            </a:extLst>
          </p:cNvPr>
          <p:cNvSpPr txBox="1"/>
          <p:nvPr/>
        </p:nvSpPr>
        <p:spPr>
          <a:xfrm>
            <a:off x="5880594" y="5057338"/>
            <a:ext cx="6256837" cy="1815882"/>
          </a:xfrm>
          <a:prstGeom prst="rect">
            <a:avLst/>
          </a:prstGeom>
          <a:noFill/>
        </p:spPr>
        <p:txBody>
          <a:bodyPr wrap="square">
            <a:spAutoFit/>
          </a:bodyPr>
          <a:lstStyle/>
          <a:p>
            <a:pPr marL="342900" indent="-342900" algn="r" rtl="1">
              <a:buFont typeface="Arial" panose="020B0604020202020204" pitchFamily="34" charset="0"/>
              <a:buChar char="•"/>
            </a:pPr>
            <a:r>
              <a:rPr lang="ar-SA" sz="2800" dirty="0">
                <a:effectLst/>
                <a:latin typeface="Calibri" panose="020F0502020204030204" pitchFamily="34" charset="0"/>
                <a:ea typeface="Calibri" panose="020F0502020204030204" pitchFamily="34" charset="0"/>
                <a:cs typeface="B Nazanin" panose="00000400000000000000" pitchFamily="2" charset="-78"/>
              </a:rPr>
              <a:t>هنگامی که متد </a:t>
            </a:r>
            <a:r>
              <a:rPr lang="en-US" sz="2800" cap="none" dirty="0">
                <a:effectLst/>
                <a:latin typeface="Baskerville BT" panose="02020602070506020303" pitchFamily="18" charset="0"/>
                <a:ea typeface="Calibri" panose="020F0502020204030204" pitchFamily="34" charset="0"/>
                <a:cs typeface="B Nazanin" panose="00000400000000000000" pitchFamily="2" charset="-78"/>
              </a:rPr>
              <a:t>play</a:t>
            </a:r>
            <a:r>
              <a:rPr lang="en-US" sz="2800" dirty="0">
                <a:effectLst/>
                <a:latin typeface="Baskerville BT" panose="02020602070506020303" pitchFamily="18" charset="0"/>
                <a:ea typeface="Calibri" panose="020F0502020204030204" pitchFamily="34" charset="0"/>
                <a:cs typeface="B Nazanin" panose="00000400000000000000" pitchFamily="2" charset="-78"/>
              </a:rPr>
              <a:t>()</a:t>
            </a:r>
            <a:r>
              <a:rPr lang="en-US"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را </a:t>
            </a:r>
            <a:r>
              <a:rPr lang="fa-IR" sz="2800" dirty="0">
                <a:effectLst/>
                <a:latin typeface="Calibri" panose="020F0502020204030204" pitchFamily="34" charset="0"/>
                <a:ea typeface="Calibri" panose="020F0502020204030204" pitchFamily="34" charset="0"/>
                <a:cs typeface="B Nazanin" panose="00000400000000000000" pitchFamily="2" charset="-78"/>
              </a:rPr>
              <a:t>روی</a:t>
            </a:r>
            <a:r>
              <a:rPr lang="ar-SA" sz="2800" dirty="0">
                <a:effectLst/>
                <a:latin typeface="Calibri" panose="020F0502020204030204" pitchFamily="34" charset="0"/>
                <a:ea typeface="Calibri" panose="020F0502020204030204" pitchFamily="34" charset="0"/>
                <a:cs typeface="B Nazanin" panose="00000400000000000000" pitchFamily="2" charset="-78"/>
              </a:rPr>
              <a:t> یک نمونه فرا می‌خوانید، آهنگی که با مقدار </a:t>
            </a:r>
            <a:r>
              <a:rPr lang="fa-IR" sz="2800" dirty="0">
                <a:effectLst/>
                <a:latin typeface="Calibri" panose="020F0502020204030204" pitchFamily="34" charset="0"/>
                <a:ea typeface="Calibri" panose="020F0502020204030204" pitchFamily="34" charset="0"/>
                <a:cs typeface="B Nazanin" panose="00000400000000000000" pitchFamily="2" charset="-78"/>
              </a:rPr>
              <a:t>متغیرهای نمونه‌ی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title</a:t>
            </a:r>
            <a:r>
              <a:rPr lang="ar-SA" sz="2800" dirty="0">
                <a:effectLst/>
                <a:latin typeface="Calibri" panose="020F0502020204030204" pitchFamily="34" charset="0"/>
                <a:ea typeface="Calibri" panose="020F0502020204030204" pitchFamily="34" charset="0"/>
                <a:cs typeface="B Nazanin" panose="00000400000000000000" pitchFamily="2" charset="-78"/>
              </a:rPr>
              <a:t> و</a:t>
            </a:r>
            <a:r>
              <a:rPr lang="ar-SA" sz="2800" i="1"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artist</a:t>
            </a:r>
            <a:r>
              <a:rPr lang="ar-SA" sz="2800" dirty="0">
                <a:effectLst/>
                <a:latin typeface="Calibri" panose="020F0502020204030204" pitchFamily="34" charset="0"/>
                <a:ea typeface="Calibri" panose="020F0502020204030204" pitchFamily="34" charset="0"/>
                <a:cs typeface="B Nazanin" panose="00000400000000000000" pitchFamily="2" charset="-78"/>
              </a:rPr>
              <a:t> برای آن نمونه نمایش داده شده است را پخش خواهد کرد.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34A8C56-238B-AD1F-05F7-28B84BA67EC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364" y="1407371"/>
            <a:ext cx="5561934" cy="4713503"/>
          </a:xfrm>
          <a:prstGeom prst="rect">
            <a:avLst/>
          </a:prstGeom>
        </p:spPr>
      </p:pic>
      <p:sp>
        <p:nvSpPr>
          <p:cNvPr id="4" name="Text Box 7">
            <a:extLst>
              <a:ext uri="{FF2B5EF4-FFF2-40B4-BE49-F238E27FC236}">
                <a16:creationId xmlns:a16="http://schemas.microsoft.com/office/drawing/2014/main" id="{ECD92C31-399F-EFAA-CC92-5F51010A48F0}"/>
              </a:ext>
            </a:extLst>
          </p:cNvPr>
          <p:cNvSpPr txBox="1"/>
          <p:nvPr/>
        </p:nvSpPr>
        <p:spPr>
          <a:xfrm rot="21060133">
            <a:off x="-22271" y="1057530"/>
            <a:ext cx="2530158" cy="55777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800" b="1"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چهار شئ از کلاس </a:t>
            </a:r>
            <a:r>
              <a:rPr lang="en-US" sz="2800" b="1"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Song</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64036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a:extLst>
              <a:ext uri="{FF2B5EF4-FFF2-40B4-BE49-F238E27FC236}">
                <a16:creationId xmlns:a16="http://schemas.microsoft.com/office/drawing/2014/main" id="{015A8FA6-2F32-2374-C41E-99849869F729}"/>
              </a:ext>
            </a:extLst>
          </p:cNvPr>
          <p:cNvSpPr txBox="1"/>
          <p:nvPr/>
        </p:nvSpPr>
        <p:spPr>
          <a:xfrm rot="331829">
            <a:off x="88998" y="5803149"/>
            <a:ext cx="3388659" cy="87818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فراخوانی </a:t>
            </a:r>
            <a:r>
              <a:rPr lang="en-US"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play()</a:t>
            </a:r>
            <a:r>
              <a:rPr lang="fa-IR"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 روی این </a:t>
            </a:r>
            <a:r>
              <a:rPr lang="fa-IR" sz="2800"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شئ</a:t>
            </a:r>
            <a:r>
              <a:rPr lang="fa-IR"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 باعث خواهد شد </a:t>
            </a:r>
            <a:r>
              <a:rPr lang="fa-IR" sz="2800" dirty="0">
                <a:solidFill>
                  <a:srgbClr val="7F7F7F"/>
                </a:solidFill>
                <a:effectLst/>
                <a:latin typeface="Skippy Sharpie" panose="00000400000000000000" pitchFamily="2" charset="0"/>
                <a:ea typeface="Calibri" panose="020F0502020204030204" pitchFamily="34" charset="0"/>
                <a:cs typeface="Cambria" panose="02040503050406030204" pitchFamily="18" charset="0"/>
              </a:rPr>
              <a:t>"</a:t>
            </a:r>
            <a:r>
              <a:rPr lang="en-US" sz="2800" dirty="0">
                <a:solidFill>
                  <a:srgbClr val="7F7F7F"/>
                </a:solidFill>
                <a:effectLst/>
                <a:latin typeface="Skippy Sharpie" panose="00000400000000000000" pitchFamily="2" charset="0"/>
                <a:ea typeface="Calibri" panose="020F0502020204030204" pitchFamily="34" charset="0"/>
                <a:cs typeface="Cambria" panose="02040503050406030204" pitchFamily="18" charset="0"/>
              </a:rPr>
              <a:t>Sing</a:t>
            </a:r>
            <a:r>
              <a:rPr lang="fa-IR" sz="2800" dirty="0">
                <a:solidFill>
                  <a:srgbClr val="7F7F7F"/>
                </a:solidFill>
                <a:effectLst/>
                <a:latin typeface="Skippy Sharpie" panose="00000400000000000000" pitchFamily="2" charset="0"/>
                <a:ea typeface="Calibri" panose="020F0502020204030204" pitchFamily="34" charset="0"/>
                <a:cs typeface="Cambria" panose="02040503050406030204" pitchFamily="18" charset="0"/>
              </a:rPr>
              <a:t>"</a:t>
            </a:r>
            <a:r>
              <a:rPr lang="fa-IR"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 پخش شود.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 Box 2">
            <a:extLst>
              <a:ext uri="{FF2B5EF4-FFF2-40B4-BE49-F238E27FC236}">
                <a16:creationId xmlns:a16="http://schemas.microsoft.com/office/drawing/2014/main" id="{A44053A8-5339-44EF-CAC7-39FF176E5FD8}"/>
              </a:ext>
            </a:extLst>
          </p:cNvPr>
          <p:cNvSpPr txBox="1"/>
          <p:nvPr/>
        </p:nvSpPr>
        <p:spPr>
          <a:xfrm>
            <a:off x="2705203" y="879449"/>
            <a:ext cx="3828726" cy="8401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800"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فراخوانی </a:t>
            </a:r>
            <a:r>
              <a:rPr lang="en-US"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play()</a:t>
            </a:r>
            <a:r>
              <a:rPr lang="fa-IR" sz="2800"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 روی این شئ باعث خواهد شد </a:t>
            </a:r>
            <a:r>
              <a:rPr lang="fa-IR"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a:t>
            </a:r>
            <a:r>
              <a:rPr lang="en-US"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My way</a:t>
            </a:r>
            <a:r>
              <a:rPr lang="fa-IR" sz="2800"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a:t>
            </a:r>
            <a:r>
              <a:rPr lang="fa-IR" sz="2800"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 پخش شود.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D8DF58F-04DE-47FB-1886-BC8518AA88D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6043027" y="610648"/>
            <a:ext cx="7407897" cy="4450090"/>
          </a:xfrm>
          <a:prstGeom prst="rect">
            <a:avLst/>
          </a:prstGeom>
          <a:noFill/>
          <a:ln>
            <a:noFill/>
          </a:ln>
        </p:spPr>
      </p:pic>
      <p:sp>
        <p:nvSpPr>
          <p:cNvPr id="10" name="Text Box 489">
            <a:extLst>
              <a:ext uri="{FF2B5EF4-FFF2-40B4-BE49-F238E27FC236}">
                <a16:creationId xmlns:a16="http://schemas.microsoft.com/office/drawing/2014/main" id="{883E65A5-8233-58F8-D5E0-A3DBA538A518}"/>
              </a:ext>
            </a:extLst>
          </p:cNvPr>
          <p:cNvSpPr txBox="1"/>
          <p:nvPr/>
        </p:nvSpPr>
        <p:spPr>
          <a:xfrm>
            <a:off x="11202895" y="1758971"/>
            <a:ext cx="812800" cy="38925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می‌داند</a:t>
            </a:r>
            <a:r>
              <a:rPr lang="fa-IR" sz="1400" dirty="0">
                <a:effectLst/>
                <a:latin typeface="Calibri" panose="020F0502020204030204" pitchFamily="34" charset="0"/>
                <a:ea typeface="Calibri" panose="020F0502020204030204" pitchFamily="34" charset="0"/>
                <a:cs typeface="2  Shiraz" panose="00000400000000000000" pitchFamily="2" charset="-78"/>
              </a:rPr>
              <a:t> </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1" name="Text Box 490">
            <a:extLst>
              <a:ext uri="{FF2B5EF4-FFF2-40B4-BE49-F238E27FC236}">
                <a16:creationId xmlns:a16="http://schemas.microsoft.com/office/drawing/2014/main" id="{7D1D8D09-0DAC-A74A-6950-B6E8DF1E2042}"/>
              </a:ext>
            </a:extLst>
          </p:cNvPr>
          <p:cNvSpPr txBox="1"/>
          <p:nvPr/>
        </p:nvSpPr>
        <p:spPr>
          <a:xfrm>
            <a:off x="10515999" y="3066485"/>
            <a:ext cx="1440978" cy="34671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انجام</a:t>
            </a:r>
          </a:p>
          <a:p>
            <a:pPr marL="0" marR="0" algn="r" rtl="1">
              <a:lnSpc>
                <a:spcPct val="107000"/>
              </a:lnSpc>
              <a:spcBef>
                <a:spcPts val="0"/>
              </a:spcBef>
              <a:spcAft>
                <a:spcPts val="800"/>
              </a:spcAft>
            </a:pPr>
            <a:r>
              <a:rPr lang="fa-IR" sz="2400" dirty="0">
                <a:effectLst/>
                <a:latin typeface="Calibri" panose="020F0502020204030204" pitchFamily="34" charset="0"/>
                <a:ea typeface="Calibri" panose="020F0502020204030204" pitchFamily="34" charset="0"/>
                <a:cs typeface="2  Shiraz" panose="00000400000000000000" pitchFamily="2" charset="-78"/>
              </a:rPr>
              <a:t> می‌دهد </a:t>
            </a:r>
            <a:endParaRPr lang="en-US" sz="24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2" name="Text Box 491">
            <a:extLst>
              <a:ext uri="{FF2B5EF4-FFF2-40B4-BE49-F238E27FC236}">
                <a16:creationId xmlns:a16="http://schemas.microsoft.com/office/drawing/2014/main" id="{4CE4BDFA-CE7D-7A17-E86D-9D7D5F60D741}"/>
              </a:ext>
            </a:extLst>
          </p:cNvPr>
          <p:cNvSpPr txBox="1"/>
          <p:nvPr/>
        </p:nvSpPr>
        <p:spPr>
          <a:xfrm>
            <a:off x="6533929" y="1557041"/>
            <a:ext cx="1684577" cy="59118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spcBef>
                <a:spcPts val="10"/>
              </a:spcBef>
              <a:spcAft>
                <a:spcPts val="0"/>
              </a:spcAft>
            </a:pPr>
            <a:r>
              <a:rPr lang="fa-IR" sz="2400" dirty="0">
                <a:effectLst/>
                <a:latin typeface="Times New Roman" panose="02020603050405020304" pitchFamily="18" charset="0"/>
                <a:ea typeface="Times New Roman" panose="02020603050405020304" pitchFamily="18" charset="0"/>
                <a:cs typeface="2  Shiraz" panose="00000400000000000000" pitchFamily="2" charset="-78"/>
              </a:rPr>
              <a:t>متغیرهای نمونه </a:t>
            </a:r>
            <a:endParaRPr lang="en-US" sz="2400" dirty="0">
              <a:effectLst/>
              <a:latin typeface="Times New Roman" panose="02020603050405020304" pitchFamily="18" charset="0"/>
              <a:ea typeface="Times New Roman" panose="02020603050405020304" pitchFamily="18" charset="0"/>
            </a:endParaRPr>
          </a:p>
          <a:p>
            <a:pPr marL="0" marR="0" algn="r" rtl="1">
              <a:spcBef>
                <a:spcPts val="10"/>
              </a:spcBef>
              <a:spcAft>
                <a:spcPts val="0"/>
              </a:spcAft>
            </a:pPr>
            <a:r>
              <a:rPr lang="fa-IR" sz="2400" b="1" dirty="0">
                <a:effectLst/>
                <a:latin typeface="Times New Roman" panose="02020603050405020304" pitchFamily="18" charset="0"/>
                <a:ea typeface="Times New Roman" panose="02020603050405020304" pitchFamily="18" charset="0"/>
                <a:cs typeface="B Mitra" panose="00000400000000000000" pitchFamily="2" charset="-78"/>
              </a:rPr>
              <a:t>(وضعیت)</a:t>
            </a:r>
            <a:endParaRPr lang="en-US" sz="2400" dirty="0">
              <a:effectLst/>
              <a:latin typeface="Times New Roman" panose="02020603050405020304" pitchFamily="18" charset="0"/>
              <a:ea typeface="Times New Roman" panose="02020603050405020304" pitchFamily="18" charset="0"/>
            </a:endParaRPr>
          </a:p>
        </p:txBody>
      </p:sp>
      <p:sp>
        <p:nvSpPr>
          <p:cNvPr id="13" name="Text Box 492">
            <a:extLst>
              <a:ext uri="{FF2B5EF4-FFF2-40B4-BE49-F238E27FC236}">
                <a16:creationId xmlns:a16="http://schemas.microsoft.com/office/drawing/2014/main" id="{C930B917-7AC0-F88E-A30B-4732DBE3CB54}"/>
              </a:ext>
            </a:extLst>
          </p:cNvPr>
          <p:cNvSpPr txBox="1"/>
          <p:nvPr/>
        </p:nvSpPr>
        <p:spPr>
          <a:xfrm>
            <a:off x="6799310" y="2999962"/>
            <a:ext cx="1417450" cy="6045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spcBef>
                <a:spcPts val="10"/>
              </a:spcBef>
              <a:spcAft>
                <a:spcPts val="0"/>
              </a:spcAft>
            </a:pPr>
            <a:r>
              <a:rPr lang="fa-IR" sz="2400" dirty="0">
                <a:effectLst/>
                <a:latin typeface="Times New Roman" panose="02020603050405020304" pitchFamily="18" charset="0"/>
                <a:ea typeface="Times New Roman" panose="02020603050405020304" pitchFamily="18" charset="0"/>
                <a:cs typeface="2  Shiraz" panose="00000400000000000000" pitchFamily="2" charset="-78"/>
              </a:rPr>
              <a:t>متدها</a:t>
            </a:r>
            <a:endParaRPr lang="en-US" sz="2400" dirty="0">
              <a:effectLst/>
              <a:latin typeface="Times New Roman" panose="02020603050405020304" pitchFamily="18" charset="0"/>
              <a:ea typeface="Times New Roman" panose="02020603050405020304" pitchFamily="18" charset="0"/>
            </a:endParaRPr>
          </a:p>
          <a:p>
            <a:pPr marL="0" marR="0" algn="r" rtl="1">
              <a:spcBef>
                <a:spcPts val="10"/>
              </a:spcBef>
              <a:spcAft>
                <a:spcPts val="0"/>
              </a:spcAft>
            </a:pPr>
            <a:r>
              <a:rPr lang="fa-IR" sz="2400" b="1" dirty="0">
                <a:effectLst/>
                <a:latin typeface="Times New Roman" panose="02020603050405020304" pitchFamily="18" charset="0"/>
                <a:ea typeface="Times New Roman" panose="02020603050405020304" pitchFamily="18" charset="0"/>
                <a:cs typeface="2  Shiraz" panose="00000400000000000000" pitchFamily="2" charset="-78"/>
              </a:rPr>
              <a:t>(رفتار)</a:t>
            </a:r>
            <a:endParaRPr lang="en-US" sz="2400" dirty="0">
              <a:effectLst/>
              <a:latin typeface="Times New Roman" panose="02020603050405020304" pitchFamily="18" charset="0"/>
              <a:ea typeface="Times New Roman" panose="02020603050405020304" pitchFamily="18" charset="0"/>
            </a:endParaRPr>
          </a:p>
        </p:txBody>
      </p:sp>
      <p:sp>
        <p:nvSpPr>
          <p:cNvPr id="14" name="Text Box 7">
            <a:extLst>
              <a:ext uri="{FF2B5EF4-FFF2-40B4-BE49-F238E27FC236}">
                <a16:creationId xmlns:a16="http://schemas.microsoft.com/office/drawing/2014/main" id="{02DA4AAC-0D77-0996-18FF-D70E8C15EB58}"/>
              </a:ext>
            </a:extLst>
          </p:cNvPr>
          <p:cNvSpPr txBox="1"/>
          <p:nvPr/>
        </p:nvSpPr>
        <p:spPr>
          <a:xfrm rot="21060133">
            <a:off x="-22271" y="1057530"/>
            <a:ext cx="2530158" cy="557779"/>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800" b="1" dirty="0">
                <a:solidFill>
                  <a:srgbClr val="7F7F7F"/>
                </a:solidFill>
                <a:effectLst/>
                <a:latin typeface="Calibri" panose="020F0502020204030204" pitchFamily="34" charset="0"/>
                <a:ea typeface="Calibri" panose="020F0502020204030204" pitchFamily="34" charset="0"/>
                <a:cs typeface="2  Kamran" panose="00000400000000000000" pitchFamily="2" charset="-78"/>
              </a:rPr>
              <a:t>چهار شئ از کلاس </a:t>
            </a:r>
            <a:r>
              <a:rPr lang="en-US" sz="2800" b="1" dirty="0">
                <a:solidFill>
                  <a:srgbClr val="7F7F7F"/>
                </a:solidFill>
                <a:effectLst/>
                <a:latin typeface="Skippy Sharpie" panose="00000400000000000000" pitchFamily="2" charset="0"/>
                <a:ea typeface="Calibri" panose="020F0502020204030204" pitchFamily="34" charset="0"/>
                <a:cs typeface="2  Kamran" panose="00000400000000000000" pitchFamily="2" charset="-78"/>
              </a:rPr>
              <a:t>Song</a:t>
            </a:r>
            <a:endParaRPr lang="en-US" sz="2800" b="1" dirty="0">
              <a:effectLst/>
              <a:latin typeface="Calibri" panose="020F0502020204030204" pitchFamily="34" charset="0"/>
              <a:ea typeface="Calibri" panose="020F0502020204030204" pitchFamily="34" charset="0"/>
              <a:cs typeface="Arial" panose="020B0604020202020204" pitchFamily="34" charset="0"/>
            </a:endParaRPr>
          </a:p>
        </p:txBody>
      </p:sp>
      <p:sp>
        <p:nvSpPr>
          <p:cNvPr id="15" name="Title 1">
            <a:extLst>
              <a:ext uri="{FF2B5EF4-FFF2-40B4-BE49-F238E27FC236}">
                <a16:creationId xmlns:a16="http://schemas.microsoft.com/office/drawing/2014/main" id="{75F57465-D7F4-024D-BB3C-C63C81355B1B}"/>
              </a:ext>
            </a:extLst>
          </p:cNvPr>
          <p:cNvSpPr txBox="1">
            <a:spLocks/>
          </p:cNvSpPr>
          <p:nvPr/>
        </p:nvSpPr>
        <p:spPr>
          <a:xfrm>
            <a:off x="2307337" y="137212"/>
            <a:ext cx="731413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نکته در مورد متدهای نمونه (شئ آهنگ)</a:t>
            </a:r>
            <a:endParaRPr lang="en-US" sz="3600" dirty="0">
              <a:solidFill>
                <a:srgbClr val="C00000"/>
              </a:solidFill>
              <a:cs typeface="2  Titr" panose="00000700000000000000" pitchFamily="2" charset="-78"/>
            </a:endParaRPr>
          </a:p>
        </p:txBody>
      </p:sp>
      <p:sp>
        <p:nvSpPr>
          <p:cNvPr id="16" name="TextBox 15">
            <a:extLst>
              <a:ext uri="{FF2B5EF4-FFF2-40B4-BE49-F238E27FC236}">
                <a16:creationId xmlns:a16="http://schemas.microsoft.com/office/drawing/2014/main" id="{5A8278DA-19C9-B02E-2D49-6AD4E20E4221}"/>
              </a:ext>
            </a:extLst>
          </p:cNvPr>
          <p:cNvSpPr txBox="1"/>
          <p:nvPr/>
        </p:nvSpPr>
        <p:spPr>
          <a:xfrm>
            <a:off x="5504330" y="5100918"/>
            <a:ext cx="6633102" cy="1815882"/>
          </a:xfrm>
          <a:prstGeom prst="rect">
            <a:avLst/>
          </a:prstGeom>
          <a:noFill/>
        </p:spPr>
        <p:txBody>
          <a:bodyPr wrap="square">
            <a:spAutoFit/>
          </a:bodyPr>
          <a:lstStyle/>
          <a:p>
            <a:pPr algn="r" rtl="1"/>
            <a:r>
              <a:rPr lang="ar-SA" sz="2800" dirty="0">
                <a:effectLst/>
                <a:latin typeface="Calibri" panose="020F0502020204030204" pitchFamily="34" charset="0"/>
                <a:ea typeface="Calibri" panose="020F0502020204030204" pitchFamily="34" charset="0"/>
                <a:cs typeface="B Nazanin" panose="00000400000000000000" pitchFamily="2" charset="-78"/>
              </a:rPr>
              <a:t>بنابراین، </a:t>
            </a:r>
            <a:r>
              <a:rPr lang="fa-IR" sz="2800" dirty="0">
                <a:effectLst/>
                <a:latin typeface="Calibri" panose="020F0502020204030204" pitchFamily="34" charset="0"/>
                <a:ea typeface="Calibri" panose="020F0502020204030204" pitchFamily="34" charset="0"/>
                <a:cs typeface="B Nazanin" panose="00000400000000000000" pitchFamily="2" charset="-78"/>
              </a:rPr>
              <a:t>با فراخوانی</a:t>
            </a:r>
            <a:r>
              <a:rPr lang="ar-SA" sz="2800" dirty="0">
                <a:effectLst/>
                <a:latin typeface="Calibri" panose="020F0502020204030204" pitchFamily="34" charset="0"/>
                <a:ea typeface="Calibri" panose="020F0502020204030204" pitchFamily="34" charset="0"/>
                <a:cs typeface="B Nazanin" panose="00000400000000000000" pitchFamily="2" charset="-78"/>
              </a:rPr>
              <a:t> متد </a:t>
            </a:r>
            <a:r>
              <a:rPr lang="en-US" sz="2800" cap="none" dirty="0">
                <a:effectLst/>
                <a:latin typeface="Baskerville Old Face" panose="02020602080505020303" pitchFamily="18" charset="0"/>
                <a:ea typeface="Calibri" panose="020F0502020204030204" pitchFamily="34" charset="0"/>
                <a:cs typeface="B Nazanin" panose="00000400000000000000" pitchFamily="2" charset="-78"/>
              </a:rPr>
              <a:t>play</a:t>
            </a:r>
            <a:r>
              <a:rPr lang="en-US"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روی یک نمونه آهنگ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My Way</a:t>
            </a:r>
            <a:r>
              <a:rPr lang="ar-SA"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alibri" panose="020F0502020204030204" pitchFamily="34" charset="0"/>
                <a:ea typeface="Calibri" panose="020F0502020204030204" pitchFamily="34" charset="0"/>
                <a:cs typeface="B Nazanin" panose="00000400000000000000" pitchFamily="2" charset="-78"/>
              </a:rPr>
              <a:t> توسط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Sinatra</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a:latin typeface="Calibri" panose="020F0502020204030204" pitchFamily="34" charset="0"/>
                <a:ea typeface="Calibri" panose="020F0502020204030204" pitchFamily="34" charset="0"/>
                <a:cs typeface="B Nazanin" panose="00000400000000000000" pitchFamily="2" charset="-78"/>
              </a:rPr>
              <a:t>پخش می‌شود</a:t>
            </a:r>
            <a:r>
              <a:rPr lang="ar-SA" sz="2800" dirty="0">
                <a:effectLst/>
                <a:latin typeface="Calibri" panose="020F0502020204030204" pitchFamily="34" charset="0"/>
                <a:ea typeface="Calibri" panose="020F0502020204030204" pitchFamily="34" charset="0"/>
                <a:cs typeface="B Nazanin" panose="00000400000000000000" pitchFamily="2" charset="-78"/>
              </a:rPr>
              <a:t>، در حالی که نمونه‌ی دیگری “</a:t>
            </a:r>
            <a:r>
              <a:rPr lang="en-US" sz="2800" cap="none" dirty="0">
                <a:effectLst/>
                <a:latin typeface="Baskerville Old Face" panose="02020602080505020303" pitchFamily="18" charset="0"/>
                <a:ea typeface="Calibri" panose="020F0502020204030204" pitchFamily="34" charset="0"/>
                <a:cs typeface="B Nazanin" panose="00000400000000000000" pitchFamily="2" charset="-78"/>
              </a:rPr>
              <a:t>Sing</a:t>
            </a:r>
            <a:r>
              <a:rPr lang="ar-SA" sz="2800" dirty="0">
                <a:effectLst/>
                <a:latin typeface="Calibri" panose="020F0502020204030204" pitchFamily="34" charset="0"/>
                <a:ea typeface="Calibri" panose="020F0502020204030204" pitchFamily="34" charset="0"/>
                <a:cs typeface="B Nazanin" panose="00000400000000000000" pitchFamily="2" charset="-78"/>
              </a:rPr>
              <a:t>" از</a:t>
            </a:r>
            <a:r>
              <a:rPr lang="en-US" sz="2800" cap="none" dirty="0">
                <a:effectLst/>
                <a:latin typeface="Baskerville Old Face" panose="02020602080505020303" pitchFamily="18" charset="0"/>
                <a:ea typeface="Calibri" panose="020F0502020204030204" pitchFamily="34" charset="0"/>
                <a:cs typeface="B Nazanin" panose="00000400000000000000" pitchFamily="2" charset="-78"/>
              </a:rPr>
              <a:t>Travis</a:t>
            </a:r>
            <a:r>
              <a:rPr lang="en-US" sz="2800" dirty="0">
                <a:effectLst/>
                <a:latin typeface="B Nazanin" panose="00000400000000000000" pitchFamily="2" charset="-78"/>
                <a:ea typeface="Calibri" panose="020F0502020204030204" pitchFamily="34" charset="0"/>
                <a:cs typeface="Arial" panose="020B0604020202020204" pitchFamily="34" charset="0"/>
              </a:rPr>
              <a:t> </a:t>
            </a:r>
            <a:r>
              <a:rPr lang="fa-IR" sz="2800" dirty="0">
                <a:effectLst/>
                <a:latin typeface="B Nazanin" panose="00000400000000000000" pitchFamily="2" charset="-78"/>
                <a:ea typeface="Calibri" panose="020F0502020204030204" pitchFamily="34" charset="0"/>
                <a:cs typeface="Arial" panose="020B0604020202020204" pitchFamily="34" charset="0"/>
              </a:rPr>
              <a:t> </a:t>
            </a:r>
            <a:r>
              <a:rPr lang="ar-SA" sz="2800" dirty="0">
                <a:effectLst/>
                <a:latin typeface="Calibri" panose="020F0502020204030204" pitchFamily="34" charset="0"/>
                <a:ea typeface="Calibri" panose="020F0502020204030204" pitchFamily="34" charset="0"/>
                <a:cs typeface="B Nazanin" panose="00000400000000000000" pitchFamily="2" charset="-78"/>
              </a:rPr>
              <a:t>را  پخش می‌کند. با این حال، کد متد یکسان است.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FFCEBE0E-ADB3-5C9C-55EC-971896458E0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3364" y="1407371"/>
            <a:ext cx="5561934" cy="4713503"/>
          </a:xfrm>
          <a:prstGeom prst="rect">
            <a:avLst/>
          </a:prstGeom>
        </p:spPr>
      </p:pic>
    </p:spTree>
    <p:extLst>
      <p:ext uri="{BB962C8B-B14F-4D97-AF65-F5344CB8AC3E}">
        <p14:creationId xmlns:p14="http://schemas.microsoft.com/office/powerpoint/2010/main" val="149540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BEE8138-E2A5-71AE-679A-41EF3229A6CE}"/>
              </a:ext>
            </a:extLst>
          </p:cNvPr>
          <p:cNvSpPr txBox="1">
            <a:spLocks/>
          </p:cNvSpPr>
          <p:nvPr/>
        </p:nvSpPr>
        <p:spPr>
          <a:xfrm>
            <a:off x="3569470" y="0"/>
            <a:ext cx="4606865"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مقدمه ای بر اصطلاحات شئ</a:t>
            </a:r>
            <a:endParaRPr lang="en-US" sz="3600" dirty="0">
              <a:solidFill>
                <a:srgbClr val="C00000"/>
              </a:solidFill>
              <a:cs typeface="2  Titr" panose="00000700000000000000" pitchFamily="2" charset="-78"/>
            </a:endParaRPr>
          </a:p>
        </p:txBody>
      </p:sp>
      <p:sp>
        <p:nvSpPr>
          <p:cNvPr id="7" name="TextBox 6">
            <a:extLst>
              <a:ext uri="{FF2B5EF4-FFF2-40B4-BE49-F238E27FC236}">
                <a16:creationId xmlns:a16="http://schemas.microsoft.com/office/drawing/2014/main" id="{75E7217C-812F-4D81-3C67-38FA648CA120}"/>
              </a:ext>
            </a:extLst>
          </p:cNvPr>
          <p:cNvSpPr txBox="1"/>
          <p:nvPr/>
        </p:nvSpPr>
        <p:spPr>
          <a:xfrm>
            <a:off x="71717" y="408207"/>
            <a:ext cx="11896165" cy="4857099"/>
          </a:xfrm>
          <a:prstGeom prst="rect">
            <a:avLst/>
          </a:prstGeom>
          <a:noFill/>
        </p:spPr>
        <p:txBody>
          <a:bodyPr wrap="square" rtlCol="1">
            <a:spAutoFit/>
          </a:bodyPr>
          <a:lstStyle/>
          <a:p>
            <a:pPr marR="0" algn="just" rtl="1">
              <a:lnSpc>
                <a:spcPct val="107000"/>
              </a:lnSpc>
              <a:spcBef>
                <a:spcPts val="0"/>
              </a:spcBef>
              <a:spcAft>
                <a:spcPts val="800"/>
              </a:spcAft>
            </a:pPr>
            <a:endParaRPr lang="en-US" sz="2800" dirty="0">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در </a:t>
            </a:r>
            <a:r>
              <a:rPr lang="en-US" sz="2800" dirty="0">
                <a:effectLst/>
                <a:latin typeface="Times" panose="02020603050405020304" pitchFamily="18" charset="0"/>
                <a:ea typeface="Calibri" panose="020F0502020204030204" pitchFamily="34" charset="0"/>
                <a:cs typeface="B Nazanin" panose="00000400000000000000" pitchFamily="2" charset="-78"/>
              </a:rPr>
              <a:t>Java</a:t>
            </a:r>
            <a:r>
              <a:rPr lang="ar-SA" sz="2800" dirty="0">
                <a:effectLst/>
                <a:latin typeface="Times" panose="02020603050405020304" pitchFamily="18" charset="0"/>
                <a:ea typeface="Calibri" panose="020F0502020204030204" pitchFamily="34" charset="0"/>
                <a:cs typeface="B Nazanin" panose="00000400000000000000" pitchFamily="2" charset="-78"/>
              </a:rPr>
              <a:t>، حتی برنامه‌های ساده، مانند برنامه‌هایی که تاکنون از آن‌ها</a:t>
            </a:r>
            <a:r>
              <a:rPr lang="fa-IR" sz="2800" dirty="0">
                <a:effectLst/>
                <a:latin typeface="Times" panose="02020603050405020304" pitchFamily="18" charset="0"/>
                <a:ea typeface="Calibri" panose="020F0502020204030204" pitchFamily="34" charset="0"/>
                <a:cs typeface="B Nazanin" panose="00000400000000000000" pitchFamily="2" charset="-78"/>
              </a:rPr>
              <a:t> </a:t>
            </a:r>
            <a:r>
              <a:rPr lang="ar-SA" sz="2800" dirty="0">
                <a:effectLst/>
                <a:latin typeface="Times" panose="02020603050405020304" pitchFamily="18" charset="0"/>
                <a:ea typeface="Calibri" panose="020F0502020204030204" pitchFamily="34" charset="0"/>
                <a:cs typeface="B Nazanin" panose="00000400000000000000" pitchFamily="2" charset="-78"/>
              </a:rPr>
              <a:t>استفاده </a:t>
            </a:r>
            <a:r>
              <a:rPr lang="fa-IR" sz="2800" dirty="0">
                <a:effectLst/>
                <a:latin typeface="Times" panose="02020603050405020304" pitchFamily="18" charset="0"/>
                <a:ea typeface="Calibri" panose="020F0502020204030204" pitchFamily="34" charset="0"/>
                <a:cs typeface="B Nazanin" panose="00000400000000000000" pitchFamily="2" charset="-78"/>
              </a:rPr>
              <a:t>می‌</a:t>
            </a:r>
            <a:r>
              <a:rPr lang="ar-SA" sz="2800" dirty="0">
                <a:effectLst/>
                <a:latin typeface="Times" panose="02020603050405020304" pitchFamily="18" charset="0"/>
                <a:ea typeface="Calibri" panose="020F0502020204030204" pitchFamily="34" charset="0"/>
                <a:cs typeface="B Nazanin" panose="00000400000000000000" pitchFamily="2" charset="-78"/>
              </a:rPr>
              <a:t>کرده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ایم از مفاهیم شئ‌گرایی استفاده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کنند.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en-US"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ar-SA" sz="2800" i="1" dirty="0">
                <a:effectLst/>
                <a:latin typeface="Times" panose="02020603050405020304" pitchFamily="18" charset="0"/>
                <a:ea typeface="Calibri" panose="020F0502020204030204" pitchFamily="34" charset="0"/>
                <a:cs typeface="B Nazanin" panose="00000400000000000000" pitchFamily="2" charset="-78"/>
              </a:rPr>
              <a:t>اشیا</a:t>
            </a:r>
            <a:r>
              <a:rPr lang="ar-SA" sz="2800" dirty="0">
                <a:effectLst/>
                <a:latin typeface="Times" panose="02020603050405020304" pitchFamily="18" charset="0"/>
                <a:ea typeface="Calibri" panose="020F0502020204030204" pitchFamily="34" charset="0"/>
                <a:cs typeface="B Nazanin" panose="00000400000000000000" pitchFamily="2" charset="-78"/>
              </a:rPr>
              <a:t>، یا به طور دقیق</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تر، کلاس‌هایی که اشیا از </a:t>
            </a:r>
            <a:r>
              <a:rPr lang="ar-SA" sz="2800" dirty="0">
                <a:latin typeface="Times" panose="02020603050405020304" pitchFamily="18" charset="0"/>
                <a:ea typeface="Calibri" panose="020F0502020204030204" pitchFamily="34" charset="0"/>
                <a:cs typeface="B Nazanin" panose="00000400000000000000" pitchFamily="2" charset="-78"/>
              </a:rPr>
              <a:t>آن‌ها </a:t>
            </a:r>
            <a:r>
              <a:rPr lang="ar-SA" sz="2800" dirty="0">
                <a:effectLst/>
                <a:latin typeface="Times" panose="02020603050405020304" pitchFamily="18" charset="0"/>
                <a:ea typeface="Calibri" panose="020F0502020204030204" pitchFamily="34" charset="0"/>
                <a:cs typeface="B Nazanin" panose="00000400000000000000" pitchFamily="2" charset="-78"/>
              </a:rPr>
              <a:t>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آیند، اساساً اجزای نرم‌افزاری </a:t>
            </a:r>
            <a:r>
              <a:rPr lang="ar-SA" sz="2800" i="1" dirty="0">
                <a:effectLst/>
                <a:latin typeface="Times" panose="02020603050405020304" pitchFamily="18" charset="0"/>
                <a:ea typeface="Calibri" panose="020F0502020204030204" pitchFamily="34" charset="0"/>
                <a:cs typeface="B Nazanin" panose="00000400000000000000" pitchFamily="2" charset="-78"/>
              </a:rPr>
              <a:t>قابل استفاده‌ی مجدد</a:t>
            </a:r>
            <a:r>
              <a:rPr lang="ar-SA" sz="2800" dirty="0">
                <a:effectLst/>
                <a:latin typeface="Times" panose="02020603050405020304" pitchFamily="18" charset="0"/>
                <a:ea typeface="Calibri" panose="020F0502020204030204" pitchFamily="34" charset="0"/>
                <a:cs typeface="B Nazanin" panose="00000400000000000000" pitchFamily="2" charset="-78"/>
              </a:rPr>
              <a:t> هستند.</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352511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C6D602-7220-2D01-7386-59910DF15433}"/>
              </a:ext>
            </a:extLst>
          </p:cNvPr>
          <p:cNvSpPr txBox="1">
            <a:spLocks/>
          </p:cNvSpPr>
          <p:nvPr/>
        </p:nvSpPr>
        <p:spPr>
          <a:xfrm>
            <a:off x="3525081" y="-88966"/>
            <a:ext cx="4606865" cy="81641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خودرو به عنوان یک شئ</a:t>
            </a:r>
            <a:endParaRPr lang="en-US" sz="3600" dirty="0">
              <a:solidFill>
                <a:srgbClr val="C00000"/>
              </a:solidFill>
              <a:cs typeface="2  Titr" panose="00000700000000000000" pitchFamily="2" charset="-78"/>
            </a:endParaRPr>
          </a:p>
        </p:txBody>
      </p:sp>
      <p:sp>
        <p:nvSpPr>
          <p:cNvPr id="5" name="TextBox 4">
            <a:extLst>
              <a:ext uri="{FF2B5EF4-FFF2-40B4-BE49-F238E27FC236}">
                <a16:creationId xmlns:a16="http://schemas.microsoft.com/office/drawing/2014/main" id="{3D3318D5-2C3F-8C71-6FA0-5E064C6E896F}"/>
              </a:ext>
            </a:extLst>
          </p:cNvPr>
          <p:cNvSpPr txBox="1"/>
          <p:nvPr/>
        </p:nvSpPr>
        <p:spPr>
          <a:xfrm>
            <a:off x="116541" y="727448"/>
            <a:ext cx="11788414" cy="2602636"/>
          </a:xfrm>
          <a:prstGeom prst="rect">
            <a:avLst/>
          </a:prstGeom>
          <a:noFill/>
        </p:spPr>
        <p:txBody>
          <a:bodyPr wrap="square" rtlCol="1">
            <a:spAutoFit/>
          </a:bodyPr>
          <a:lstStyle/>
          <a:p>
            <a:pPr marL="285750" indent="-285750" algn="just" rtl="1">
              <a:lnSpc>
                <a:spcPct val="107000"/>
              </a:lnSpc>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برای کمک به درک اشیا و محتوای آنها، از مثال خودرو خود برای معرفی برخی مفاهیم کلیدی برنامه‌نویسی شئ‌گرا </a:t>
            </a:r>
            <a:r>
              <a:rPr lang="fa-IR" sz="2800" dirty="0">
                <a:effectLst/>
                <a:latin typeface="Times" panose="02020603050405020304" pitchFamily="18" charset="0"/>
                <a:ea typeface="Calibri" panose="020F0502020204030204" pitchFamily="34" charset="0"/>
                <a:cs typeface="B Nazanin" panose="00000400000000000000" pitchFamily="2" charset="-78"/>
              </a:rPr>
              <a:t>که موضوع بحث این درس خواهند بود </a:t>
            </a:r>
            <a:r>
              <a:rPr lang="ar-SA" sz="2800" dirty="0">
                <a:effectLst/>
                <a:latin typeface="Times" panose="02020603050405020304" pitchFamily="18" charset="0"/>
                <a:ea typeface="Calibri" panose="020F0502020204030204" pitchFamily="34" charset="0"/>
                <a:cs typeface="B Nazanin" panose="00000400000000000000" pitchFamily="2" charset="-78"/>
              </a:rPr>
              <a:t>استفاده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کنیم. </a:t>
            </a:r>
            <a:endParaRPr lang="en-US" sz="2800" dirty="0">
              <a:effectLst/>
              <a:latin typeface="Times" panose="02020603050405020304" pitchFamily="18" charset="0"/>
              <a:ea typeface="Calibri" panose="020F0502020204030204" pitchFamily="34" charset="0"/>
              <a:cs typeface="B Nazanin" panose="00000400000000000000" pitchFamily="2" charset="-78"/>
            </a:endParaRPr>
          </a:p>
          <a:p>
            <a:pPr marR="0" algn="just" rtl="1">
              <a:lnSpc>
                <a:spcPct val="107000"/>
              </a:lnSpc>
              <a:spcBef>
                <a:spcPts val="0"/>
              </a:spcBef>
              <a:spcAft>
                <a:spcPts val="800"/>
              </a:spcAft>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fa-IR" sz="2800" dirty="0">
                <a:effectLst/>
                <a:latin typeface="Times" panose="02020603050405020304" pitchFamily="18" charset="0"/>
                <a:ea typeface="Calibri" panose="020F0502020204030204" pitchFamily="34" charset="0"/>
                <a:cs typeface="B Nazanin" panose="00000400000000000000" pitchFamily="2" charset="-78"/>
              </a:rPr>
              <a:t>یک </a:t>
            </a:r>
            <a:r>
              <a:rPr lang="ar-SA" sz="2800" dirty="0">
                <a:effectLst/>
                <a:latin typeface="Times" panose="02020603050405020304" pitchFamily="18" charset="0"/>
                <a:ea typeface="Calibri" panose="020F0502020204030204" pitchFamily="34" charset="0"/>
                <a:cs typeface="B Nazanin" panose="00000400000000000000" pitchFamily="2" charset="-78"/>
              </a:rPr>
              <a:t>خودرو</a:t>
            </a:r>
            <a:r>
              <a:rPr lang="fa-IR" sz="2800" dirty="0">
                <a:effectLst/>
                <a:latin typeface="Times" panose="02020603050405020304" pitchFamily="18" charset="0"/>
                <a:ea typeface="Calibri" panose="020F0502020204030204" pitchFamily="34" charset="0"/>
                <a:cs typeface="B Nazanin" panose="00000400000000000000" pitchFamily="2" charset="-78"/>
              </a:rPr>
              <a:t> </a:t>
            </a:r>
            <a:r>
              <a:rPr lang="ar-SA" sz="2800" dirty="0">
                <a:effectLst/>
                <a:latin typeface="Times" panose="02020603050405020304" pitchFamily="18" charset="0"/>
                <a:ea typeface="Calibri" panose="020F0502020204030204" pitchFamily="34" charset="0"/>
                <a:cs typeface="B Nazanin" panose="00000400000000000000" pitchFamily="2" charset="-78"/>
              </a:rPr>
              <a:t>را </a:t>
            </a:r>
            <a:r>
              <a:rPr lang="fa-IR" sz="2800" dirty="0">
                <a:effectLst/>
                <a:latin typeface="Times" panose="02020603050405020304" pitchFamily="18" charset="0"/>
                <a:ea typeface="Calibri" panose="020F0502020204030204" pitchFamily="34" charset="0"/>
                <a:cs typeface="B Nazanin" panose="00000400000000000000" pitchFamily="2" charset="-78"/>
              </a:rPr>
              <a:t>در نظر بگیرید</a:t>
            </a:r>
            <a:r>
              <a:rPr lang="ar-SA" sz="2800" dirty="0">
                <a:effectLst/>
                <a:latin typeface="Times" panose="02020603050405020304" pitchFamily="18" charset="0"/>
                <a:ea typeface="Calibri" panose="020F0502020204030204" pitchFamily="34" charset="0"/>
                <a:cs typeface="B Nazanin" panose="00000400000000000000" pitchFamily="2" charset="-78"/>
              </a:rPr>
              <a:t>. قبل از اینکه </a:t>
            </a:r>
            <a:r>
              <a:rPr lang="fa-IR" sz="2800" dirty="0">
                <a:latin typeface="Times" panose="02020603050405020304" pitchFamily="18" charset="0"/>
                <a:ea typeface="Calibri" panose="020F0502020204030204" pitchFamily="34" charset="0"/>
                <a:cs typeface="B Nazanin" panose="00000400000000000000" pitchFamily="2" charset="-78"/>
              </a:rPr>
              <a:t>آن را ب</a:t>
            </a:r>
            <a:r>
              <a:rPr lang="ar-SA" sz="2800" dirty="0">
                <a:latin typeface="Times" panose="02020603050405020304" pitchFamily="18" charset="0"/>
                <a:ea typeface="Calibri" panose="020F0502020204030204" pitchFamily="34" charset="0"/>
                <a:cs typeface="B Nazanin" panose="00000400000000000000" pitchFamily="2" charset="-78"/>
              </a:rPr>
              <a:t>ران</a:t>
            </a:r>
            <a:r>
              <a:rPr lang="fa-IR" sz="2800" dirty="0">
                <a:latin typeface="Times" panose="02020603050405020304" pitchFamily="18" charset="0"/>
                <a:ea typeface="Calibri" panose="020F0502020204030204" pitchFamily="34" charset="0"/>
                <a:cs typeface="B Nazanin" panose="00000400000000000000" pitchFamily="2" charset="-78"/>
              </a:rPr>
              <a:t>ید</a:t>
            </a:r>
            <a:r>
              <a:rPr lang="ar-SA" sz="2800" dirty="0">
                <a:latin typeface="Times" panose="02020603050405020304" pitchFamily="18" charset="0"/>
                <a:ea typeface="Calibri" panose="020F0502020204030204" pitchFamily="34" charset="0"/>
                <a:cs typeface="B Nazanin" panose="00000400000000000000" pitchFamily="2" charset="-78"/>
              </a:rPr>
              <a:t> و با فشار دادن پدال گاز</a:t>
            </a:r>
            <a:r>
              <a:rPr lang="fa-IR" sz="2800" dirty="0">
                <a:latin typeface="Times" panose="02020603050405020304" pitchFamily="18" charset="0"/>
                <a:ea typeface="Calibri" panose="020F0502020204030204" pitchFamily="34" charset="0"/>
                <a:cs typeface="B Nazanin" panose="00000400000000000000" pitchFamily="2" charset="-78"/>
              </a:rPr>
              <a:t> به آن سرعت ‌دهید </a:t>
            </a:r>
            <a:r>
              <a:rPr lang="ar-SA" sz="2800" dirty="0">
                <a:effectLst/>
                <a:latin typeface="Times" panose="02020603050405020304" pitchFamily="18" charset="0"/>
                <a:ea typeface="Calibri" panose="020F0502020204030204" pitchFamily="34" charset="0"/>
                <a:cs typeface="B Nazanin" panose="00000400000000000000" pitchFamily="2" charset="-78"/>
              </a:rPr>
              <a:t>چه باید رخ دهد؟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EAE6C53A-CD6D-D8B1-E94D-3619A628E57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47229" y="3357282"/>
            <a:ext cx="5097541" cy="3393051"/>
          </a:xfrm>
          <a:prstGeom prst="rect">
            <a:avLst/>
          </a:prstGeom>
        </p:spPr>
      </p:pic>
    </p:spTree>
    <p:extLst>
      <p:ext uri="{BB962C8B-B14F-4D97-AF65-F5344CB8AC3E}">
        <p14:creationId xmlns:p14="http://schemas.microsoft.com/office/powerpoint/2010/main" val="76866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C6D602-7220-2D01-7386-59910DF15433}"/>
              </a:ext>
            </a:extLst>
          </p:cNvPr>
          <p:cNvSpPr txBox="1">
            <a:spLocks/>
          </p:cNvSpPr>
          <p:nvPr/>
        </p:nvSpPr>
        <p:spPr>
          <a:xfrm>
            <a:off x="3525081" y="-88966"/>
            <a:ext cx="4606865" cy="816414"/>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خودرو به عنوان یک شئ</a:t>
            </a:r>
            <a:endParaRPr lang="en-US" sz="3600" dirty="0">
              <a:solidFill>
                <a:srgbClr val="C00000"/>
              </a:solidFill>
              <a:cs typeface="2  Titr" panose="00000700000000000000" pitchFamily="2" charset="-78"/>
            </a:endParaRPr>
          </a:p>
        </p:txBody>
      </p:sp>
      <p:sp>
        <p:nvSpPr>
          <p:cNvPr id="5" name="TextBox 4">
            <a:extLst>
              <a:ext uri="{FF2B5EF4-FFF2-40B4-BE49-F238E27FC236}">
                <a16:creationId xmlns:a16="http://schemas.microsoft.com/office/drawing/2014/main" id="{3D3318D5-2C3F-8C71-6FA0-5E064C6E896F}"/>
              </a:ext>
            </a:extLst>
          </p:cNvPr>
          <p:cNvSpPr txBox="1"/>
          <p:nvPr/>
        </p:nvSpPr>
        <p:spPr>
          <a:xfrm>
            <a:off x="116541" y="727448"/>
            <a:ext cx="11788414" cy="6309291"/>
          </a:xfrm>
          <a:prstGeom prst="rect">
            <a:avLst/>
          </a:prstGeom>
          <a:noFill/>
        </p:spPr>
        <p:txBody>
          <a:bodyPr wrap="square" rtlCol="1">
            <a:spAutoFit/>
          </a:bodyPr>
          <a:lstStyle/>
          <a:p>
            <a:pPr marL="342900" indent="-342900" algn="just" rtl="1">
              <a:lnSpc>
                <a:spcPct val="107000"/>
              </a:lnSpc>
              <a:spcAft>
                <a:spcPts val="800"/>
              </a:spcAft>
              <a:buFont typeface="Arial" panose="020B0604020202020204" pitchFamily="34" charset="0"/>
              <a:buChar char="•"/>
            </a:pPr>
            <a:r>
              <a:rPr lang="ar-SA" sz="2800" dirty="0">
                <a:latin typeface="Times" panose="02020603050405020304" pitchFamily="18" charset="0"/>
                <a:ea typeface="Calibri" panose="020F0502020204030204" pitchFamily="34" charset="0"/>
                <a:cs typeface="B Nazanin" panose="00000400000000000000" pitchFamily="2" charset="-78"/>
              </a:rPr>
              <a:t>قاعدتا قبل از اینکه بتوانید با یک خودرو رانندگی کنید، یک نفر باید آن را </a:t>
            </a:r>
            <a:r>
              <a:rPr lang="fa-IR" sz="2800" dirty="0">
                <a:latin typeface="Times" panose="02020603050405020304" pitchFamily="18" charset="0"/>
                <a:ea typeface="Calibri" panose="020F0502020204030204" pitchFamily="34" charset="0"/>
                <a:cs typeface="B Nazanin" panose="00000400000000000000" pitchFamily="2" charset="-78"/>
              </a:rPr>
              <a:t> </a:t>
            </a:r>
            <a:r>
              <a:rPr lang="ar-SA" sz="2800" i="1" dirty="0">
                <a:latin typeface="Times" panose="02020603050405020304" pitchFamily="18" charset="0"/>
                <a:ea typeface="Calibri" panose="020F0502020204030204" pitchFamily="34" charset="0"/>
                <a:cs typeface="B Nazanin" panose="00000400000000000000" pitchFamily="2" charset="-78"/>
              </a:rPr>
              <a:t>طراحی</a:t>
            </a:r>
            <a:r>
              <a:rPr lang="ar-SA" sz="2800" dirty="0">
                <a:latin typeface="Times" panose="02020603050405020304" pitchFamily="18" charset="0"/>
                <a:ea typeface="Calibri" panose="020F0502020204030204" pitchFamily="34" charset="0"/>
                <a:cs typeface="B Nazanin" panose="00000400000000000000" pitchFamily="2" charset="-78"/>
              </a:rPr>
              <a:t> کرده باشد. </a:t>
            </a:r>
            <a:endParaRPr lang="en-US" sz="2800" dirty="0">
              <a:latin typeface="Times" panose="02020603050405020304" pitchFamily="18" charset="0"/>
              <a:ea typeface="Calibri" panose="020F0502020204030204" pitchFamily="34" charset="0"/>
              <a:cs typeface="B Nazanin" panose="00000400000000000000" pitchFamily="2" charset="-78"/>
            </a:endParaRPr>
          </a:p>
          <a:p>
            <a:pPr marL="342900" marR="0" indent="-342900" algn="just" rtl="1">
              <a:lnSpc>
                <a:spcPct val="107000"/>
              </a:lnSpc>
              <a:spcBef>
                <a:spcPts val="0"/>
              </a:spcBef>
              <a:spcAft>
                <a:spcPts val="800"/>
              </a:spcAft>
              <a:buFont typeface="Arial" panose="020B0604020202020204" pitchFamily="34" charset="0"/>
              <a:buChar char="•"/>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342900" marR="0" indent="-342900" algn="just" rtl="1">
              <a:lnSpc>
                <a:spcPct val="107000"/>
              </a:lnSpc>
              <a:spcBef>
                <a:spcPts val="0"/>
              </a:spcBef>
              <a:spcAft>
                <a:spcPts val="800"/>
              </a:spcAft>
              <a:buFont typeface="Arial" panose="020B0604020202020204" pitchFamily="34" charset="0"/>
              <a:buChar char="•"/>
            </a:pPr>
            <a:r>
              <a:rPr lang="fa-IR" sz="2800" dirty="0">
                <a:effectLst/>
                <a:latin typeface="Times" panose="02020603050405020304" pitchFamily="18" charset="0"/>
                <a:ea typeface="Calibri" panose="020F0502020204030204" pitchFamily="34" charset="0"/>
                <a:cs typeface="B Nazanin" panose="00000400000000000000" pitchFamily="2" charset="-78"/>
              </a:rPr>
              <a:t>طراحی </a:t>
            </a:r>
            <a:r>
              <a:rPr lang="ar-SA" sz="2800" dirty="0">
                <a:effectLst/>
                <a:latin typeface="Times" panose="02020603050405020304" pitchFamily="18" charset="0"/>
                <a:ea typeface="Calibri" panose="020F0502020204030204" pitchFamily="34" charset="0"/>
                <a:cs typeface="B Nazanin" panose="00000400000000000000" pitchFamily="2" charset="-78"/>
              </a:rPr>
              <a:t>یک خودرو معمولاً با چیزی شبیه نقشه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مهندسی</a:t>
            </a:r>
            <a:r>
              <a:rPr lang="fa-IR" sz="2800" dirty="0">
                <a:effectLst/>
                <a:latin typeface="Times" panose="02020603050405020304" pitchFamily="18" charset="0"/>
                <a:ea typeface="Calibri" panose="020F0502020204030204" pitchFamily="34" charset="0"/>
                <a:cs typeface="B Nazanin" panose="00000400000000000000" pitchFamily="2" charset="-78"/>
              </a:rPr>
              <a:t> </a:t>
            </a:r>
            <a:r>
              <a:rPr lang="ar-SA" sz="2800" dirty="0">
                <a:effectLst/>
                <a:latin typeface="Times" panose="02020603050405020304" pitchFamily="18" charset="0"/>
                <a:ea typeface="Calibri" panose="020F0502020204030204" pitchFamily="34" charset="0"/>
                <a:cs typeface="B Nazanin" panose="00000400000000000000" pitchFamily="2" charset="-78"/>
              </a:rPr>
              <a:t>که طراحی یک خانه را توصیف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کنند شروع می‌شود. این نقشه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 شامل طراحی</a:t>
            </a:r>
            <a:r>
              <a:rPr lang="fa-IR" sz="2800" dirty="0">
                <a:effectLst/>
                <a:latin typeface="Times" panose="02020603050405020304" pitchFamily="18" charset="0"/>
                <a:ea typeface="Calibri" panose="020F0502020204030204" pitchFamily="34" charset="0"/>
                <a:cs typeface="B Nazanin" panose="00000400000000000000" pitchFamily="2" charset="-78"/>
              </a:rPr>
              <a:t> عملکردهای مختلف خودرو، از قبیل</a:t>
            </a:r>
            <a:r>
              <a:rPr lang="ar-SA" sz="2800" dirty="0">
                <a:effectLst/>
                <a:latin typeface="Times" panose="02020603050405020304" pitchFamily="18" charset="0"/>
                <a:ea typeface="Calibri" panose="020F0502020204030204" pitchFamily="34" charset="0"/>
                <a:cs typeface="B Nazanin" panose="00000400000000000000" pitchFamily="2" charset="-78"/>
              </a:rPr>
              <a:t> </a:t>
            </a:r>
            <a:r>
              <a:rPr lang="fa-IR" sz="2800" dirty="0">
                <a:latin typeface="Times" panose="02020603050405020304" pitchFamily="18" charset="0"/>
                <a:ea typeface="Calibri" panose="020F0502020204030204" pitchFamily="34" charset="0"/>
                <a:cs typeface="B Nazanin" panose="00000400000000000000" pitchFamily="2" charset="-78"/>
              </a:rPr>
              <a:t>فرمان، </a:t>
            </a:r>
            <a:r>
              <a:rPr lang="ar-SA" sz="2800" dirty="0">
                <a:effectLst/>
                <a:latin typeface="Times" panose="02020603050405020304" pitchFamily="18" charset="0"/>
                <a:ea typeface="Calibri" panose="020F0502020204030204" pitchFamily="34" charset="0"/>
                <a:cs typeface="B Nazanin" panose="00000400000000000000" pitchFamily="2" charset="-78"/>
              </a:rPr>
              <a:t>پدال گاز</a:t>
            </a:r>
            <a:r>
              <a:rPr lang="fa-IR" sz="2800" dirty="0">
                <a:latin typeface="Times" panose="02020603050405020304" pitchFamily="18" charset="0"/>
                <a:ea typeface="Calibri" panose="020F0502020204030204" pitchFamily="34" charset="0"/>
                <a:cs typeface="B Nazanin" panose="00000400000000000000" pitchFamily="2" charset="-78"/>
              </a:rPr>
              <a:t> و</a:t>
            </a:r>
            <a:r>
              <a:rPr lang="fa-IR" sz="2800" dirty="0">
                <a:effectLst/>
                <a:latin typeface="Times" panose="02020603050405020304" pitchFamily="18" charset="0"/>
                <a:ea typeface="Calibri" panose="020F0502020204030204" pitchFamily="34" charset="0"/>
                <a:cs typeface="B Nazanin" panose="00000400000000000000" pitchFamily="2" charset="-78"/>
              </a:rPr>
              <a:t> </a:t>
            </a:r>
            <a:r>
              <a:rPr lang="ar-SA" sz="2800" dirty="0">
                <a:latin typeface="Times" panose="02020603050405020304" pitchFamily="18" charset="0"/>
                <a:ea typeface="Calibri" panose="020F0502020204030204" pitchFamily="34" charset="0"/>
                <a:cs typeface="B Nazanin" panose="00000400000000000000" pitchFamily="2" charset="-78"/>
              </a:rPr>
              <a:t>پدال </a:t>
            </a:r>
            <a:r>
              <a:rPr lang="fa-IR" sz="2800" dirty="0">
                <a:effectLst/>
                <a:latin typeface="Times" panose="02020603050405020304" pitchFamily="18" charset="0"/>
                <a:ea typeface="Calibri" panose="020F0502020204030204" pitchFamily="34" charset="0"/>
                <a:cs typeface="B Nazanin" panose="00000400000000000000" pitchFamily="2" charset="-78"/>
              </a:rPr>
              <a:t>ترمز </a:t>
            </a:r>
            <a:r>
              <a:rPr lang="ar-SA" sz="2800" dirty="0">
                <a:effectLst/>
                <a:latin typeface="Times" panose="02020603050405020304" pitchFamily="18" charset="0"/>
                <a:ea typeface="Calibri" panose="020F0502020204030204" pitchFamily="34" charset="0"/>
                <a:cs typeface="B Nazanin" panose="00000400000000000000" pitchFamily="2" charset="-78"/>
              </a:rPr>
              <a:t>هستند.</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R="0" algn="just" rtl="1">
              <a:lnSpc>
                <a:spcPct val="107000"/>
              </a:lnSpc>
              <a:spcBef>
                <a:spcPts val="0"/>
              </a:spcBef>
              <a:spcAft>
                <a:spcPts val="800"/>
              </a:spcAft>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indent="-285750" algn="just" rtl="1">
              <a:lnSpc>
                <a:spcPct val="107000"/>
              </a:lnSpc>
              <a:spcAft>
                <a:spcPts val="800"/>
              </a:spcAft>
              <a:buFont typeface="Arial" panose="020B0604020202020204" pitchFamily="34" charset="0"/>
              <a:buChar char="•"/>
            </a:pPr>
            <a:r>
              <a:rPr lang="ar-SA" sz="2800" dirty="0">
                <a:latin typeface="Times" panose="02020603050405020304" pitchFamily="18" charset="0"/>
                <a:ea typeface="Calibri" panose="020F0502020204030204" pitchFamily="34" charset="0"/>
                <a:cs typeface="B Nazanin" panose="00000400000000000000" pitchFamily="2" charset="-78"/>
              </a:rPr>
              <a:t>همان</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طور که نمی‌توانید در</a:t>
            </a:r>
            <a:r>
              <a:rPr lang="ar-SA" sz="2800" b="1" dirty="0">
                <a:latin typeface="Calibri" panose="020F0502020204030204" pitchFamily="34" charset="0"/>
                <a:ea typeface="Calibri" panose="020F0502020204030204" pitchFamily="34" charset="0"/>
                <a:cs typeface="Times" panose="02020603050405020304" pitchFamily="18" charset="0"/>
              </a:rPr>
              <a:t> </a:t>
            </a:r>
            <a:r>
              <a:rPr lang="ar-SA" sz="2800" dirty="0">
                <a:latin typeface="Times" panose="02020603050405020304" pitchFamily="18" charset="0"/>
                <a:ea typeface="Calibri" panose="020F0502020204030204" pitchFamily="34" charset="0"/>
                <a:cs typeface="B Nazanin" panose="00000400000000000000" pitchFamily="2" charset="-78"/>
              </a:rPr>
              <a:t>طرح</a:t>
            </a:r>
            <a:r>
              <a:rPr lang="fa-IR" sz="2800" dirty="0">
                <a:latin typeface="Times" panose="02020603050405020304" pitchFamily="18" charset="0"/>
                <a:ea typeface="Calibri" panose="020F0502020204030204" pitchFamily="34" charset="0"/>
                <a:cs typeface="B Nazanin" panose="00000400000000000000" pitchFamily="2" charset="-78"/>
              </a:rPr>
              <a:t> یک</a:t>
            </a:r>
            <a:r>
              <a:rPr lang="ar-SA" sz="2800" dirty="0">
                <a:latin typeface="Times" panose="02020603050405020304" pitchFamily="18" charset="0"/>
                <a:ea typeface="Calibri" panose="020F0502020204030204" pitchFamily="34" charset="0"/>
                <a:cs typeface="B Nazanin" panose="00000400000000000000" pitchFamily="2" charset="-78"/>
              </a:rPr>
              <a:t> آشپزخانه‌ غذا بپزید، نمی‌توانید</a:t>
            </a:r>
            <a:r>
              <a:rPr lang="fa-IR" sz="2800" dirty="0">
                <a:latin typeface="Times" panose="02020603050405020304" pitchFamily="18" charset="0"/>
                <a:ea typeface="Calibri" panose="020F0502020204030204" pitchFamily="34" charset="0"/>
                <a:cs typeface="B Nazanin" panose="00000400000000000000" pitchFamily="2" charset="-78"/>
              </a:rPr>
              <a:t> با</a:t>
            </a:r>
            <a:r>
              <a:rPr lang="ar-SA" sz="2800" dirty="0">
                <a:latin typeface="Times" panose="02020603050405020304" pitchFamily="18" charset="0"/>
                <a:ea typeface="Calibri" panose="020F0502020204030204" pitchFamily="34" charset="0"/>
                <a:cs typeface="B Nazanin" panose="00000400000000000000" pitchFamily="2" charset="-78"/>
              </a:rPr>
              <a:t> نقشه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های مهندسی یک خودرو رانندگی کنید! قبل از اینکه بتوانید یک خودرو را </a:t>
            </a:r>
            <a:r>
              <a:rPr lang="fa-IR" sz="2800" dirty="0">
                <a:latin typeface="Times" panose="02020603050405020304" pitchFamily="18" charset="0"/>
                <a:ea typeface="Calibri" panose="020F0502020204030204" pitchFamily="34" charset="0"/>
                <a:cs typeface="B Nazanin" panose="00000400000000000000" pitchFamily="2" charset="-78"/>
              </a:rPr>
              <a:t>ب</a:t>
            </a:r>
            <a:r>
              <a:rPr lang="ar-SA" sz="2800" dirty="0">
                <a:latin typeface="Times" panose="02020603050405020304" pitchFamily="18" charset="0"/>
                <a:ea typeface="Calibri" panose="020F0502020204030204" pitchFamily="34" charset="0"/>
                <a:cs typeface="B Nazanin" panose="00000400000000000000" pitchFamily="2" charset="-78"/>
              </a:rPr>
              <a:t>ران</a:t>
            </a:r>
            <a:r>
              <a:rPr lang="fa-IR" sz="2800" dirty="0">
                <a:latin typeface="Times" panose="02020603050405020304" pitchFamily="18" charset="0"/>
                <a:ea typeface="Calibri" panose="020F0502020204030204" pitchFamily="34" charset="0"/>
                <a:cs typeface="B Nazanin" panose="00000400000000000000" pitchFamily="2" charset="-78"/>
              </a:rPr>
              <a:t>ید</a:t>
            </a:r>
            <a:r>
              <a:rPr lang="ar-SA" sz="2800" dirty="0">
                <a:latin typeface="Times" panose="02020603050405020304" pitchFamily="18" charset="0"/>
                <a:ea typeface="Calibri" panose="020F0502020204030204" pitchFamily="34" charset="0"/>
                <a:cs typeface="B Nazanin" panose="00000400000000000000" pitchFamily="2" charset="-78"/>
              </a:rPr>
              <a:t>، </a:t>
            </a:r>
            <a:r>
              <a:rPr lang="fa-IR" sz="2800" dirty="0">
                <a:latin typeface="Times" panose="02020603050405020304" pitchFamily="18" charset="0"/>
                <a:ea typeface="Calibri" panose="020F0502020204030204" pitchFamily="34" charset="0"/>
                <a:cs typeface="B Nazanin" panose="00000400000000000000" pitchFamily="2" charset="-78"/>
              </a:rPr>
              <a:t>آن </a:t>
            </a:r>
            <a:r>
              <a:rPr lang="ar-SA" sz="2800" dirty="0">
                <a:latin typeface="Times" panose="02020603050405020304" pitchFamily="18" charset="0"/>
                <a:ea typeface="Calibri" panose="020F0502020204030204" pitchFamily="34" charset="0"/>
                <a:cs typeface="B Nazanin" panose="00000400000000000000" pitchFamily="2" charset="-78"/>
              </a:rPr>
              <a:t>خودرو خود باید از طراحی</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های مهندسی</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ای که توصیف</a:t>
            </a:r>
            <a:r>
              <a:rPr lang="fa-IR" sz="2800" dirty="0">
                <a:latin typeface="Times" panose="02020603050405020304" pitchFamily="18" charset="0"/>
                <a:ea typeface="Calibri" panose="020F0502020204030204" pitchFamily="34" charset="0"/>
                <a:cs typeface="B Nazanin" panose="00000400000000000000" pitchFamily="2" charset="-78"/>
              </a:rPr>
              <a:t>ش</a:t>
            </a:r>
            <a:r>
              <a:rPr lang="ar-SA" sz="2800" dirty="0">
                <a:latin typeface="Times" panose="02020603050405020304" pitchFamily="18" charset="0"/>
                <a:ea typeface="Calibri" panose="020F0502020204030204" pitchFamily="34" charset="0"/>
                <a:cs typeface="B Nazanin" panose="00000400000000000000" pitchFamily="2" charset="-78"/>
              </a:rPr>
              <a:t> می‌کن</a:t>
            </a:r>
            <a:r>
              <a:rPr lang="fa-IR" sz="2800" dirty="0">
                <a:latin typeface="Times" panose="02020603050405020304" pitchFamily="18" charset="0"/>
                <a:ea typeface="Calibri" panose="020F0502020204030204" pitchFamily="34" charset="0"/>
                <a:cs typeface="B Nazanin" panose="00000400000000000000" pitchFamily="2" charset="-78"/>
              </a:rPr>
              <a:t>ن</a:t>
            </a:r>
            <a:r>
              <a:rPr lang="ar-SA" sz="2800" dirty="0">
                <a:latin typeface="Times" panose="02020603050405020304" pitchFamily="18" charset="0"/>
                <a:ea typeface="Calibri" panose="020F0502020204030204" pitchFamily="34" charset="0"/>
                <a:cs typeface="B Nazanin" panose="00000400000000000000" pitchFamily="2" charset="-78"/>
              </a:rPr>
              <a:t>د ساخته شده باشد. </a:t>
            </a: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p>
        </p:txBody>
      </p:sp>
      <p:pic>
        <p:nvPicPr>
          <p:cNvPr id="3" name="Picture 2">
            <a:extLst>
              <a:ext uri="{FF2B5EF4-FFF2-40B4-BE49-F238E27FC236}">
                <a16:creationId xmlns:a16="http://schemas.microsoft.com/office/drawing/2014/main" id="{CF867576-30D2-F085-5E12-4052EE11D5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426469" y="2806878"/>
            <a:ext cx="4785201" cy="2236131"/>
          </a:xfrm>
          <a:prstGeom prst="rect">
            <a:avLst/>
          </a:prstGeom>
        </p:spPr>
      </p:pic>
    </p:spTree>
    <p:extLst>
      <p:ext uri="{BB962C8B-B14F-4D97-AF65-F5344CB8AC3E}">
        <p14:creationId xmlns:p14="http://schemas.microsoft.com/office/powerpoint/2010/main" val="357611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fade">
                                      <p:cBhvr>
                                        <p:cTn id="19" dur="1000"/>
                                        <p:tgtEl>
                                          <p:spTgt spid="5">
                                            <p:txEl>
                                              <p:pRg st="6" end="6"/>
                                            </p:txEl>
                                          </p:spTgt>
                                        </p:tgtEl>
                                      </p:cBhvr>
                                    </p:animEffect>
                                    <p:anim calcmode="lin" valueType="num">
                                      <p:cBhvr>
                                        <p:cTn id="20"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63174-188B-9369-745A-065BEA6F2496}"/>
              </a:ext>
            </a:extLst>
          </p:cNvPr>
          <p:cNvSpPr txBox="1">
            <a:spLocks/>
          </p:cNvSpPr>
          <p:nvPr/>
        </p:nvSpPr>
        <p:spPr>
          <a:xfrm>
            <a:off x="5634805" y="238454"/>
            <a:ext cx="922389"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متد</a:t>
            </a:r>
            <a:endParaRPr lang="en-US" sz="3600" dirty="0">
              <a:solidFill>
                <a:srgbClr val="C00000"/>
              </a:solidFill>
              <a:cs typeface="2  Titr" panose="00000700000000000000" pitchFamily="2" charset="-78"/>
            </a:endParaRPr>
          </a:p>
        </p:txBody>
      </p:sp>
      <p:sp>
        <p:nvSpPr>
          <p:cNvPr id="5" name="TextBox 4">
            <a:extLst>
              <a:ext uri="{FF2B5EF4-FFF2-40B4-BE49-F238E27FC236}">
                <a16:creationId xmlns:a16="http://schemas.microsoft.com/office/drawing/2014/main" id="{CC9BA4B9-17DC-A7E4-DBE1-4ED44F42AACD}"/>
              </a:ext>
            </a:extLst>
          </p:cNvPr>
          <p:cNvSpPr txBox="1"/>
          <p:nvPr/>
        </p:nvSpPr>
        <p:spPr>
          <a:xfrm>
            <a:off x="89648" y="1054868"/>
            <a:ext cx="11548368" cy="7645042"/>
          </a:xfrm>
          <a:prstGeom prst="rect">
            <a:avLst/>
          </a:prstGeom>
          <a:noFill/>
        </p:spPr>
        <p:txBody>
          <a:bodyPr wrap="square" rtlCol="1">
            <a:spAutoFit/>
          </a:bodyPr>
          <a:lstStyle/>
          <a:p>
            <a:pPr marL="285750" marR="0" indent="-285750" algn="just" rtl="1">
              <a:lnSpc>
                <a:spcPct val="107000"/>
              </a:lnSpc>
              <a:spcBef>
                <a:spcPts val="0"/>
              </a:spcBef>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انجام یک کار در یک برنامه نیاز به یک </a:t>
            </a:r>
            <a:r>
              <a:rPr lang="ar-SA" sz="2800" b="1" dirty="0">
                <a:effectLst/>
                <a:latin typeface="Times" panose="02020603050405020304" pitchFamily="18" charset="0"/>
                <a:ea typeface="Calibri" panose="020F0502020204030204" pitchFamily="34" charset="0"/>
                <a:cs typeface="B Nazanin" panose="00000400000000000000" pitchFamily="2" charset="-78"/>
              </a:rPr>
              <a:t>متد</a:t>
            </a:r>
            <a:r>
              <a:rPr lang="ar-SA" sz="2800" dirty="0">
                <a:effectLst/>
                <a:latin typeface="Times" panose="02020603050405020304" pitchFamily="18" charset="0"/>
                <a:ea typeface="Calibri" panose="020F0502020204030204" pitchFamily="34" charset="0"/>
                <a:cs typeface="B Nazanin" panose="00000400000000000000" pitchFamily="2" charset="-78"/>
              </a:rPr>
              <a:t> دارد که با آن آشنا شدیم.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indent="-285750" algn="just" rtl="1">
              <a:lnSpc>
                <a:spcPct val="107000"/>
              </a:lnSpc>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 </a:t>
            </a:r>
            <a:r>
              <a:rPr lang="fa-IR" sz="2800" dirty="0">
                <a:effectLst/>
                <a:latin typeface="Times" panose="02020603050405020304" pitchFamily="18" charset="0"/>
                <a:ea typeface="Calibri" panose="020F0502020204030204" pitchFamily="34" charset="0"/>
                <a:cs typeface="B Nazanin" panose="00000400000000000000" pitchFamily="2" charset="-78"/>
              </a:rPr>
              <a:t>همانگونه که یک </a:t>
            </a:r>
            <a:r>
              <a:rPr lang="ar-SA" sz="2800" dirty="0">
                <a:latin typeface="Times" panose="02020603050405020304" pitchFamily="18" charset="0"/>
                <a:ea typeface="Calibri" panose="020F0502020204030204" pitchFamily="34" charset="0"/>
                <a:cs typeface="B Nazanin" panose="00000400000000000000" pitchFamily="2" charset="-78"/>
              </a:rPr>
              <a:t>متد دستورالعمل</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ها</a:t>
            </a:r>
            <a:r>
              <a:rPr lang="fa-IR" sz="2800" dirty="0">
                <a:latin typeface="Times" panose="02020603050405020304" pitchFamily="18" charset="0"/>
                <a:ea typeface="Calibri" panose="020F0502020204030204" pitchFamily="34" charset="0"/>
                <a:cs typeface="B Nazanin" panose="00000400000000000000" pitchFamily="2" charset="-78"/>
              </a:rPr>
              <a:t>یش</a:t>
            </a:r>
            <a:r>
              <a:rPr lang="ar-SA" sz="2800" dirty="0">
                <a:latin typeface="Times" panose="02020603050405020304" pitchFamily="18" charset="0"/>
                <a:ea typeface="Calibri" panose="020F0502020204030204" pitchFamily="34" charset="0"/>
                <a:cs typeface="B Nazanin" panose="00000400000000000000" pitchFamily="2" charset="-78"/>
              </a:rPr>
              <a:t> را از کاربر خود پنهان می‌کند</a:t>
            </a:r>
            <a:r>
              <a:rPr lang="fa-IR" sz="2800" dirty="0">
                <a:latin typeface="Times" panose="02020603050405020304" pitchFamily="18" charset="0"/>
                <a:ea typeface="Calibri" panose="020F0502020204030204" pitchFamily="34" charset="0"/>
                <a:cs typeface="B Nazanin" panose="00000400000000000000" pitchFamily="2" charset="-78"/>
              </a:rPr>
              <a:t>:</a:t>
            </a:r>
          </a:p>
          <a:p>
            <a:pPr marL="457200" indent="-457200" algn="just" rtl="1">
              <a:lnSpc>
                <a:spcPct val="107000"/>
              </a:lnSpc>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پدال گاز یک خودرو سازوکارهای پیچیده‌ای را که در واقع باعث می‌شود خودرو سریع‌تر حرکت کند را از راننده پنهان می‌کند</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457200" indent="-457200" algn="just" rtl="1">
              <a:lnSpc>
                <a:spcPct val="107000"/>
              </a:lnSpc>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پدال ترمز سازوکارهایی که سرعت خودرو را کاهش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دهد را پنهان می‌کند</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457200" indent="-457200" algn="just" rtl="1">
              <a:lnSpc>
                <a:spcPct val="107000"/>
              </a:lnSpc>
              <a:spcAft>
                <a:spcPts val="800"/>
              </a:spcAft>
              <a:buFont typeface="Wingdings" panose="05000000000000000000" pitchFamily="2" charset="2"/>
              <a:buChar char="ü"/>
            </a:pPr>
            <a:r>
              <a:rPr lang="ar-SA" sz="2800" dirty="0">
                <a:effectLst/>
                <a:latin typeface="Times" panose="02020603050405020304" pitchFamily="18" charset="0"/>
                <a:ea typeface="Calibri" panose="020F0502020204030204" pitchFamily="34" charset="0"/>
                <a:cs typeface="B Nazanin" panose="00000400000000000000" pitchFamily="2" charset="-78"/>
              </a:rPr>
              <a:t>فرمان آن سازوکارهایی که خودرو را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چرخاند را پنهان می‌کند.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457200" indent="-457200" algn="just" rtl="1">
              <a:lnSpc>
                <a:spcPct val="107000"/>
              </a:lnSpc>
              <a:spcAft>
                <a:spcPts val="800"/>
              </a:spcAft>
              <a:buFont typeface="Wingdings" panose="05000000000000000000" pitchFamily="2" charset="2"/>
              <a:buChar char="ü"/>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457200" indent="-457200" algn="just" rtl="1">
              <a:lnSpc>
                <a:spcPct val="107000"/>
              </a:lnSpc>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این امر افرادِ با </a:t>
            </a:r>
            <a:r>
              <a:rPr lang="fa-IR" sz="2800" dirty="0">
                <a:effectLst/>
                <a:latin typeface="Times" panose="02020603050405020304" pitchFamily="18" charset="0"/>
                <a:ea typeface="Calibri" panose="020F0502020204030204" pitchFamily="34" charset="0"/>
                <a:cs typeface="B Nazanin" panose="00000400000000000000" pitchFamily="2" charset="-78"/>
              </a:rPr>
              <a:t>آگاهی</a:t>
            </a:r>
            <a:r>
              <a:rPr lang="ar-SA" sz="2800" dirty="0">
                <a:effectLst/>
                <a:latin typeface="Times" panose="02020603050405020304" pitchFamily="18" charset="0"/>
                <a:ea typeface="Calibri" panose="020F0502020204030204" pitchFamily="34" charset="0"/>
                <a:cs typeface="B Nazanin" panose="00000400000000000000" pitchFamily="2" charset="-78"/>
              </a:rPr>
              <a:t> کم یا فاقد </a:t>
            </a:r>
            <a:r>
              <a:rPr lang="fa-IR" sz="2800" dirty="0">
                <a:effectLst/>
                <a:latin typeface="Times" panose="02020603050405020304" pitchFamily="18" charset="0"/>
                <a:ea typeface="Calibri" panose="020F0502020204030204" pitchFamily="34" charset="0"/>
                <a:cs typeface="B Nazanin" panose="00000400000000000000" pitchFamily="2" charset="-78"/>
              </a:rPr>
              <a:t>آگاهی</a:t>
            </a:r>
            <a:r>
              <a:rPr lang="ar-SA" sz="2800" dirty="0">
                <a:effectLst/>
                <a:latin typeface="Times" panose="02020603050405020304" pitchFamily="18" charset="0"/>
                <a:ea typeface="Calibri" panose="020F0502020204030204" pitchFamily="34" charset="0"/>
                <a:cs typeface="B Nazanin" panose="00000400000000000000" pitchFamily="2" charset="-78"/>
              </a:rPr>
              <a:t> در مورد این که موتورها، سازوکارهای ترمز و فرمان چگونه کار می‌کنند را قادر می‌سازد تا به آسانی </a:t>
            </a:r>
            <a:r>
              <a:rPr lang="fa-IR" sz="2800" dirty="0">
                <a:effectLst/>
                <a:latin typeface="Times" panose="02020603050405020304" pitchFamily="18" charset="0"/>
                <a:ea typeface="Calibri" panose="020F0502020204030204" pitchFamily="34" charset="0"/>
                <a:cs typeface="B Nazanin" panose="00000400000000000000" pitchFamily="2" charset="-78"/>
              </a:rPr>
              <a:t>با </a:t>
            </a:r>
            <a:r>
              <a:rPr lang="ar-SA" sz="2800" dirty="0">
                <a:effectLst/>
                <a:latin typeface="Times" panose="02020603050405020304" pitchFamily="18" charset="0"/>
                <a:ea typeface="Calibri" panose="020F0502020204030204" pitchFamily="34" charset="0"/>
                <a:cs typeface="B Nazanin" panose="00000400000000000000" pitchFamily="2" charset="-78"/>
              </a:rPr>
              <a:t>یک خودرو رانندگی کنند.</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endParaRPr lang="fa-IR" sz="2800" dirty="0"/>
          </a:p>
        </p:txBody>
      </p:sp>
    </p:spTree>
    <p:extLst>
      <p:ext uri="{BB962C8B-B14F-4D97-AF65-F5344CB8AC3E}">
        <p14:creationId xmlns:p14="http://schemas.microsoft.com/office/powerpoint/2010/main" val="372772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63174-188B-9369-745A-065BEA6F2496}"/>
              </a:ext>
            </a:extLst>
          </p:cNvPr>
          <p:cNvSpPr txBox="1">
            <a:spLocks/>
          </p:cNvSpPr>
          <p:nvPr/>
        </p:nvSpPr>
        <p:spPr>
          <a:xfrm>
            <a:off x="4810052" y="229490"/>
            <a:ext cx="2571895"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فراخوانی متد</a:t>
            </a:r>
            <a:endParaRPr lang="en-US" sz="3600" dirty="0">
              <a:solidFill>
                <a:srgbClr val="C00000"/>
              </a:solidFill>
              <a:cs typeface="2  Titr" panose="00000700000000000000" pitchFamily="2" charset="-78"/>
            </a:endParaRPr>
          </a:p>
        </p:txBody>
      </p:sp>
      <p:sp>
        <p:nvSpPr>
          <p:cNvPr id="5" name="TextBox 4">
            <a:extLst>
              <a:ext uri="{FF2B5EF4-FFF2-40B4-BE49-F238E27FC236}">
                <a16:creationId xmlns:a16="http://schemas.microsoft.com/office/drawing/2014/main" id="{CC9BA4B9-17DC-A7E4-DBE1-4ED44F42AACD}"/>
              </a:ext>
            </a:extLst>
          </p:cNvPr>
          <p:cNvSpPr txBox="1"/>
          <p:nvPr/>
        </p:nvSpPr>
        <p:spPr>
          <a:xfrm>
            <a:off x="301057" y="965221"/>
            <a:ext cx="11756472" cy="6312626"/>
          </a:xfrm>
          <a:prstGeom prst="rect">
            <a:avLst/>
          </a:prstGeom>
          <a:noFill/>
        </p:spPr>
        <p:txBody>
          <a:bodyPr wrap="square" rtlCol="1">
            <a:spAutoFit/>
          </a:bodyPr>
          <a:lstStyle/>
          <a:p>
            <a:pPr marL="342900" indent="-342900" algn="just" rtl="1">
              <a:lnSpc>
                <a:spcPct val="107000"/>
              </a:lnSpc>
              <a:spcAft>
                <a:spcPts val="800"/>
              </a:spcAft>
              <a:buFont typeface="Arial" panose="020B0604020202020204" pitchFamily="34" charset="0"/>
              <a:buChar char="•"/>
            </a:pPr>
            <a:r>
              <a:rPr lang="ar-SA" sz="2800" dirty="0">
                <a:latin typeface="Times" panose="02020603050405020304" pitchFamily="18" charset="0"/>
                <a:ea typeface="Calibri" panose="020F0502020204030204" pitchFamily="34" charset="0"/>
                <a:cs typeface="B Nazanin" panose="00000400000000000000" pitchFamily="2" charset="-78"/>
              </a:rPr>
              <a:t>یک خودروی تکمیل</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شده دارای یک پدال گاز </a:t>
            </a:r>
            <a:r>
              <a:rPr lang="ar-SA" sz="2800" i="1" dirty="0">
                <a:latin typeface="Times" panose="02020603050405020304" pitchFamily="18" charset="0"/>
                <a:ea typeface="Calibri" panose="020F0502020204030204" pitchFamily="34" charset="0"/>
                <a:cs typeface="B Nazanin" panose="00000400000000000000" pitchFamily="2" charset="-78"/>
              </a:rPr>
              <a:t>واقعی</a:t>
            </a:r>
            <a:r>
              <a:rPr lang="ar-SA" sz="2800" dirty="0">
                <a:latin typeface="Times" panose="02020603050405020304" pitchFamily="18" charset="0"/>
                <a:ea typeface="Calibri" panose="020F0502020204030204" pitchFamily="34" charset="0"/>
                <a:cs typeface="B Nazanin" panose="00000400000000000000" pitchFamily="2" charset="-78"/>
              </a:rPr>
              <a:t> برای سریع</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تر حرکت دادنش است، اما این کافی نیست، زیرا خودرو به خودی خود شتاب نمی</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گیرد، </a:t>
            </a:r>
            <a:r>
              <a:rPr lang="fa-IR" sz="2800" dirty="0">
                <a:latin typeface="Times" panose="02020603050405020304" pitchFamily="18" charset="0"/>
                <a:ea typeface="Calibri" panose="020F0502020204030204" pitchFamily="34" charset="0"/>
                <a:cs typeface="B Nazanin" panose="00000400000000000000" pitchFamily="2" charset="-78"/>
              </a:rPr>
              <a:t>بلکه این</a:t>
            </a:r>
            <a:r>
              <a:rPr lang="ar-SA" sz="2800" dirty="0">
                <a:latin typeface="Times" panose="02020603050405020304" pitchFamily="18" charset="0"/>
                <a:ea typeface="Calibri" panose="020F0502020204030204" pitchFamily="34" charset="0"/>
                <a:cs typeface="B Nazanin" panose="00000400000000000000" pitchFamily="2" charset="-78"/>
              </a:rPr>
              <a:t> راننده </a:t>
            </a:r>
            <a:r>
              <a:rPr lang="fa-IR" sz="2800" dirty="0">
                <a:latin typeface="Times" panose="02020603050405020304" pitchFamily="18" charset="0"/>
                <a:ea typeface="Calibri" panose="020F0502020204030204" pitchFamily="34" charset="0"/>
                <a:cs typeface="B Nazanin" panose="00000400000000000000" pitchFamily="2" charset="-78"/>
              </a:rPr>
              <a:t>است که </a:t>
            </a:r>
            <a:r>
              <a:rPr lang="ar-SA" sz="2800" dirty="0">
                <a:latin typeface="Times" panose="02020603050405020304" pitchFamily="18" charset="0"/>
                <a:ea typeface="Calibri" panose="020F0502020204030204" pitchFamily="34" charset="0"/>
                <a:cs typeface="B Nazanin" panose="00000400000000000000" pitchFamily="2" charset="-78"/>
              </a:rPr>
              <a:t>باید پدال را </a:t>
            </a:r>
            <a:r>
              <a:rPr lang="ar-SA" sz="2800" i="1" dirty="0">
                <a:latin typeface="Times" panose="02020603050405020304" pitchFamily="18" charset="0"/>
                <a:ea typeface="Calibri" panose="020F0502020204030204" pitchFamily="34" charset="0"/>
                <a:cs typeface="B Nazanin" panose="00000400000000000000" pitchFamily="2" charset="-78"/>
              </a:rPr>
              <a:t>فشار دهد </a:t>
            </a:r>
            <a:r>
              <a:rPr lang="ar-SA" sz="2800" dirty="0">
                <a:latin typeface="Times" panose="02020603050405020304" pitchFamily="18" charset="0"/>
                <a:ea typeface="Calibri" panose="020F0502020204030204" pitchFamily="34" charset="0"/>
                <a:cs typeface="B Nazanin" panose="00000400000000000000" pitchFamily="2" charset="-78"/>
              </a:rPr>
              <a:t>تا خودرو شتاب بگیرد.</a:t>
            </a:r>
            <a:r>
              <a:rPr lang="fa-IR" sz="2800" dirty="0">
                <a:latin typeface="Calibri" panose="020F0502020204030204" pitchFamily="34" charset="0"/>
                <a:ea typeface="Calibri" panose="020F0502020204030204" pitchFamily="34" charset="0"/>
                <a:cs typeface="Arial" panose="020B0604020202020204" pitchFamily="34" charset="0"/>
              </a:rPr>
              <a:t> </a:t>
            </a:r>
          </a:p>
          <a:p>
            <a:pPr marL="342900" indent="-342900" algn="just" rtl="1">
              <a:lnSpc>
                <a:spcPct val="107000"/>
              </a:lnSpc>
              <a:spcAft>
                <a:spcPts val="800"/>
              </a:spcAft>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07000"/>
              </a:lnSpc>
              <a:spcAft>
                <a:spcPts val="800"/>
              </a:spcAft>
              <a:buFont typeface="Arial" panose="020B0604020202020204" pitchFamily="34" charset="0"/>
              <a:buChar char="•"/>
            </a:pPr>
            <a:r>
              <a:rPr lang="ar-SA" sz="2800" dirty="0">
                <a:latin typeface="Times" panose="02020603050405020304" pitchFamily="18" charset="0"/>
                <a:ea typeface="Calibri" panose="020F0502020204030204" pitchFamily="34" charset="0"/>
                <a:cs typeface="B Nazanin" panose="00000400000000000000" pitchFamily="2" charset="-78"/>
              </a:rPr>
              <a:t>وقتی </a:t>
            </a:r>
            <a:r>
              <a:rPr lang="fa-IR" sz="2800" dirty="0">
                <a:latin typeface="Times" panose="02020603050405020304" pitchFamily="18" charset="0"/>
                <a:ea typeface="Calibri" panose="020F0502020204030204" pitchFamily="34" charset="0"/>
                <a:cs typeface="B Nazanin" panose="00000400000000000000" pitchFamily="2" charset="-78"/>
              </a:rPr>
              <a:t>راننده </a:t>
            </a:r>
            <a:r>
              <a:rPr lang="ar-SA" sz="2800" dirty="0">
                <a:latin typeface="Times" panose="02020603050405020304" pitchFamily="18" charset="0"/>
                <a:ea typeface="Calibri" panose="020F0502020204030204" pitchFamily="34" charset="0"/>
                <a:cs typeface="B Nazanin" panose="00000400000000000000" pitchFamily="2" charset="-78"/>
              </a:rPr>
              <a:t>خودرو را می‌راند، با فشردن پدال گاز آن </a:t>
            </a:r>
            <a:r>
              <a:rPr lang="fa-IR" sz="2800" dirty="0">
                <a:latin typeface="Times" panose="02020603050405020304" pitchFamily="18" charset="0"/>
                <a:ea typeface="Calibri" panose="020F0502020204030204" pitchFamily="34" charset="0"/>
                <a:cs typeface="B Nazanin" panose="00000400000000000000" pitchFamily="2" charset="-78"/>
              </a:rPr>
              <a:t>این </a:t>
            </a:r>
            <a:r>
              <a:rPr lang="ar-SA" sz="2800" dirty="0">
                <a:latin typeface="Times" panose="02020603050405020304" pitchFamily="18" charset="0"/>
                <a:ea typeface="Calibri" panose="020F0502020204030204" pitchFamily="34" charset="0"/>
                <a:cs typeface="B Nazanin" panose="00000400000000000000" pitchFamily="2" charset="-78"/>
              </a:rPr>
              <a:t>پیام</a:t>
            </a:r>
            <a:r>
              <a:rPr lang="fa-IR" sz="2800" dirty="0">
                <a:latin typeface="Times" panose="02020603050405020304" pitchFamily="18" charset="0"/>
                <a:ea typeface="Calibri" panose="020F0502020204030204" pitchFamily="34" charset="0"/>
                <a:cs typeface="B Nazanin" panose="00000400000000000000" pitchFamily="2" charset="-78"/>
              </a:rPr>
              <a:t> را</a:t>
            </a:r>
            <a:r>
              <a:rPr lang="ar-SA" sz="2800" dirty="0">
                <a:latin typeface="Times" panose="02020603050405020304" pitchFamily="18" charset="0"/>
                <a:ea typeface="Calibri" panose="020F0502020204030204" pitchFamily="34" charset="0"/>
                <a:cs typeface="B Nazanin" panose="00000400000000000000" pitchFamily="2" charset="-78"/>
              </a:rPr>
              <a:t> برای انجام یک کار به خودرو ارسال می</a:t>
            </a:r>
            <a:r>
              <a:rPr lang="fa-IR" sz="2800" dirty="0">
                <a:latin typeface="Times" panose="02020603050405020304" pitchFamily="18" charset="0"/>
                <a:ea typeface="Calibri" panose="020F0502020204030204" pitchFamily="34" charset="0"/>
                <a:cs typeface="B Nazanin" panose="00000400000000000000" pitchFamily="2" charset="-78"/>
              </a:rPr>
              <a:t>‌کند:</a:t>
            </a:r>
            <a:r>
              <a:rPr lang="ar-SA" sz="2800" dirty="0">
                <a:latin typeface="Times" panose="02020603050405020304" pitchFamily="18" charset="0"/>
                <a:ea typeface="Calibri" panose="020F0502020204030204" pitchFamily="34" charset="0"/>
                <a:cs typeface="B Nazanin" panose="00000400000000000000" pitchFamily="2" charset="-78"/>
              </a:rPr>
              <a:t> </a:t>
            </a:r>
            <a:r>
              <a:rPr lang="fa-IR" sz="2800" dirty="0">
                <a:latin typeface="Times" panose="02020603050405020304" pitchFamily="18" charset="0"/>
                <a:ea typeface="Calibri" panose="020F0502020204030204" pitchFamily="34" charset="0"/>
                <a:cs typeface="MRT_Jaleh" pitchFamily="2" charset="-78"/>
              </a:rPr>
              <a:t>«</a:t>
            </a:r>
            <a:r>
              <a:rPr lang="ar-SA" sz="2800" dirty="0">
                <a:latin typeface="Times" panose="02020603050405020304" pitchFamily="18" charset="0"/>
                <a:ea typeface="Calibri" panose="020F0502020204030204" pitchFamily="34" charset="0"/>
                <a:cs typeface="MRT_Jaleh" pitchFamily="2" charset="-78"/>
              </a:rPr>
              <a:t>تندتر برو</a:t>
            </a:r>
            <a:r>
              <a:rPr lang="fa-IR" sz="2800" dirty="0">
                <a:latin typeface="Times" panose="02020603050405020304" pitchFamily="18" charset="0"/>
                <a:ea typeface="Calibri" panose="020F0502020204030204" pitchFamily="34" charset="0"/>
                <a:cs typeface="MRT_Jaleh" pitchFamily="2" charset="-78"/>
              </a:rPr>
              <a:t>»</a:t>
            </a:r>
          </a:p>
          <a:p>
            <a:pPr marL="342900" indent="-342900" algn="just" rtl="1">
              <a:lnSpc>
                <a:spcPct val="107000"/>
              </a:lnSpc>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342900" indent="-342900" algn="just" rtl="1">
              <a:lnSpc>
                <a:spcPct val="107000"/>
              </a:lnSpc>
              <a:spcAft>
                <a:spcPts val="800"/>
              </a:spcAft>
              <a:buFont typeface="Arial" panose="020B0604020202020204" pitchFamily="34" charset="0"/>
              <a:buChar char="•"/>
            </a:pPr>
            <a:r>
              <a:rPr lang="ar-SA" sz="2800" dirty="0">
                <a:latin typeface="Times" panose="02020603050405020304" pitchFamily="18" charset="0"/>
                <a:ea typeface="Calibri" panose="020F0502020204030204" pitchFamily="34" charset="0"/>
                <a:cs typeface="B Nazanin" panose="00000400000000000000" pitchFamily="2" charset="-78"/>
              </a:rPr>
              <a:t>به طور مشابه، شما </a:t>
            </a:r>
            <a:r>
              <a:rPr lang="ar-SA" sz="2800" i="1" dirty="0">
                <a:latin typeface="Times" panose="02020603050405020304" pitchFamily="18" charset="0"/>
                <a:ea typeface="Calibri" panose="020F0502020204030204" pitchFamily="34" charset="0"/>
                <a:cs typeface="B Nazanin" panose="00000400000000000000" pitchFamily="2" charset="-78"/>
              </a:rPr>
              <a:t>پیام</a:t>
            </a:r>
            <a:r>
              <a:rPr lang="fa-IR" sz="2800" i="1" dirty="0">
                <a:latin typeface="Times" panose="02020603050405020304" pitchFamily="18" charset="0"/>
                <a:ea typeface="Calibri" panose="020F0502020204030204" pitchFamily="34" charset="0"/>
                <a:cs typeface="B Nazanin" panose="00000400000000000000" pitchFamily="2" charset="-78"/>
              </a:rPr>
              <a:t>‌</a:t>
            </a:r>
            <a:r>
              <a:rPr lang="ar-SA" sz="2800" i="1" dirty="0">
                <a:latin typeface="Times" panose="02020603050405020304" pitchFamily="18" charset="0"/>
                <a:ea typeface="Calibri" panose="020F0502020204030204" pitchFamily="34" charset="0"/>
                <a:cs typeface="B Nazanin" panose="00000400000000000000" pitchFamily="2" charset="-78"/>
              </a:rPr>
              <a:t>هایی را به یک ش</a:t>
            </a:r>
            <a:r>
              <a:rPr lang="fa-IR" sz="2800" i="1" dirty="0">
                <a:latin typeface="Times" panose="02020603050405020304" pitchFamily="18" charset="0"/>
                <a:ea typeface="Calibri" panose="020F0502020204030204" pitchFamily="34" charset="0"/>
                <a:cs typeface="B Nazanin" panose="00000400000000000000" pitchFamily="2" charset="-78"/>
              </a:rPr>
              <a:t>ئ</a:t>
            </a:r>
            <a:r>
              <a:rPr lang="ar-SA" sz="2800" i="1" dirty="0">
                <a:latin typeface="Times" panose="02020603050405020304" pitchFamily="18" charset="0"/>
                <a:ea typeface="Calibri" panose="020F0502020204030204" pitchFamily="34" charset="0"/>
                <a:cs typeface="B Nazanin" panose="00000400000000000000" pitchFamily="2" charset="-78"/>
              </a:rPr>
              <a:t> ارسال می‌کنید</a:t>
            </a:r>
            <a:r>
              <a:rPr lang="ar-SA" sz="2800" dirty="0">
                <a:latin typeface="Times" panose="02020603050405020304" pitchFamily="18" charset="0"/>
                <a:ea typeface="Calibri" panose="020F0502020204030204" pitchFamily="34" charset="0"/>
                <a:cs typeface="B Nazanin" panose="00000400000000000000" pitchFamily="2" charset="-78"/>
              </a:rPr>
              <a:t>. هر پیام به عنوان یک </a:t>
            </a:r>
            <a:r>
              <a:rPr lang="ar-SA" sz="2800" b="1" dirty="0">
                <a:latin typeface="Times" panose="02020603050405020304" pitchFamily="18" charset="0"/>
                <a:ea typeface="Calibri" panose="020F0502020204030204" pitchFamily="34" charset="0"/>
                <a:cs typeface="B Nazanin" panose="00000400000000000000" pitchFamily="2" charset="-78"/>
              </a:rPr>
              <a:t>فراخوانی متد</a:t>
            </a:r>
            <a:r>
              <a:rPr lang="ar-SA" sz="2800" dirty="0">
                <a:latin typeface="Times" panose="02020603050405020304" pitchFamily="18" charset="0"/>
                <a:ea typeface="Calibri" panose="020F0502020204030204" pitchFamily="34" charset="0"/>
                <a:cs typeface="B Nazanin" panose="00000400000000000000" pitchFamily="2" charset="-78"/>
              </a:rPr>
              <a:t> که به متدی از ش</a:t>
            </a:r>
            <a:r>
              <a:rPr lang="fa-IR" sz="2800" dirty="0">
                <a:latin typeface="Times" panose="02020603050405020304" pitchFamily="18" charset="0"/>
                <a:ea typeface="Calibri" panose="020F0502020204030204" pitchFamily="34" charset="0"/>
                <a:cs typeface="B Nazanin" panose="00000400000000000000" pitchFamily="2" charset="-78"/>
              </a:rPr>
              <a:t>ئ</a:t>
            </a:r>
            <a:r>
              <a:rPr lang="ar-SA" sz="2800" dirty="0">
                <a:latin typeface="Times" panose="02020603050405020304" pitchFamily="18" charset="0"/>
                <a:ea typeface="Calibri" panose="020F0502020204030204" pitchFamily="34" charset="0"/>
                <a:cs typeface="B Nazanin" panose="00000400000000000000" pitchFamily="2" charset="-78"/>
              </a:rPr>
              <a:t> می</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گوید که وظیفه</a:t>
            </a:r>
            <a:r>
              <a:rPr lang="fa-IR" sz="2800" dirty="0">
                <a:latin typeface="Times" panose="02020603050405020304" pitchFamily="18" charset="0"/>
                <a:ea typeface="Calibri" panose="020F0502020204030204" pitchFamily="34" charset="0"/>
                <a:cs typeface="B Nazanin" panose="00000400000000000000" pitchFamily="2" charset="-78"/>
              </a:rPr>
              <a:t>‌ی</a:t>
            </a:r>
            <a:r>
              <a:rPr lang="ar-SA" sz="2800" dirty="0">
                <a:latin typeface="Times" panose="02020603050405020304" pitchFamily="18" charset="0"/>
                <a:ea typeface="Calibri" panose="020F0502020204030204" pitchFamily="34" charset="0"/>
                <a:cs typeface="B Nazanin" panose="00000400000000000000" pitchFamily="2" charset="-78"/>
              </a:rPr>
              <a:t> خود را انجام دهد پیاده</a:t>
            </a:r>
            <a:r>
              <a:rPr lang="fa-IR" sz="2800" dirty="0">
                <a:latin typeface="Times" panose="02020603050405020304" pitchFamily="18" charset="0"/>
                <a:ea typeface="Calibri" panose="020F0502020204030204" pitchFamily="34" charset="0"/>
                <a:cs typeface="B Nazanin" panose="00000400000000000000" pitchFamily="2" charset="-78"/>
              </a:rPr>
              <a:t>‌</a:t>
            </a:r>
            <a:r>
              <a:rPr lang="ar-SA" sz="2800" dirty="0">
                <a:latin typeface="Times" panose="02020603050405020304" pitchFamily="18" charset="0"/>
                <a:ea typeface="Calibri" panose="020F0502020204030204" pitchFamily="34" charset="0"/>
                <a:cs typeface="B Nazanin" panose="00000400000000000000" pitchFamily="2" charset="-78"/>
              </a:rPr>
              <a:t>سازی می‌شود.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endParaRPr lang="fa-IR" sz="2800" dirty="0"/>
          </a:p>
        </p:txBody>
      </p:sp>
    </p:spTree>
    <p:extLst>
      <p:ext uri="{BB962C8B-B14F-4D97-AF65-F5344CB8AC3E}">
        <p14:creationId xmlns:p14="http://schemas.microsoft.com/office/powerpoint/2010/main" val="407991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4263174-188B-9369-745A-065BEA6F2496}"/>
              </a:ext>
            </a:extLst>
          </p:cNvPr>
          <p:cNvSpPr txBox="1">
            <a:spLocks/>
          </p:cNvSpPr>
          <p:nvPr/>
        </p:nvSpPr>
        <p:spPr>
          <a:xfrm>
            <a:off x="3525081" y="641865"/>
            <a:ext cx="5143790" cy="81641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a:t>
            </a:r>
            <a:endParaRPr lang="en-US" sz="3600" dirty="0">
              <a:solidFill>
                <a:srgbClr val="C00000"/>
              </a:solidFill>
              <a:cs typeface="2  Titr" panose="00000700000000000000" pitchFamily="2" charset="-78"/>
            </a:endParaRPr>
          </a:p>
        </p:txBody>
      </p:sp>
      <p:sp>
        <p:nvSpPr>
          <p:cNvPr id="5" name="TextBox 4">
            <a:extLst>
              <a:ext uri="{FF2B5EF4-FFF2-40B4-BE49-F238E27FC236}">
                <a16:creationId xmlns:a16="http://schemas.microsoft.com/office/drawing/2014/main" id="{CC9BA4B9-17DC-A7E4-DBE1-4ED44F42AACD}"/>
              </a:ext>
            </a:extLst>
          </p:cNvPr>
          <p:cNvSpPr txBox="1"/>
          <p:nvPr/>
        </p:nvSpPr>
        <p:spPr>
          <a:xfrm>
            <a:off x="436485" y="1360721"/>
            <a:ext cx="11319029" cy="4263347"/>
          </a:xfrm>
          <a:prstGeom prst="rect">
            <a:avLst/>
          </a:prstGeom>
          <a:noFill/>
        </p:spPr>
        <p:txBody>
          <a:bodyPr wrap="square" rtlCol="1">
            <a:spAutoFit/>
          </a:bodyPr>
          <a:lstStyle/>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rial" panose="020B0604020202020204" pitchFamily="34" charset="0"/>
            </a:endParaRPr>
          </a:p>
          <a:p>
            <a:pPr marL="285750" marR="0" indent="-285750" algn="just" rtl="1">
              <a:lnSpc>
                <a:spcPct val="107000"/>
              </a:lnSpc>
              <a:spcBef>
                <a:spcPts val="0"/>
              </a:spcBef>
              <a:spcAft>
                <a:spcPts val="800"/>
              </a:spcAft>
              <a:buFont typeface="Arial" panose="020B0604020202020204" pitchFamily="34" charset="0"/>
              <a:buChar char="•"/>
            </a:pPr>
            <a:r>
              <a:rPr lang="fa-IR" sz="2800" dirty="0">
                <a:effectLst/>
                <a:latin typeface="Times" panose="02020603050405020304" pitchFamily="18" charset="0"/>
                <a:ea typeface="Calibri" panose="020F0502020204030204" pitchFamily="34" charset="0"/>
                <a:cs typeface="B Nazanin" panose="00000400000000000000" pitchFamily="2" charset="-78"/>
              </a:rPr>
              <a:t>چنانچه در فصل 2 گفته شد </a:t>
            </a:r>
            <a:r>
              <a:rPr lang="ar-SA" sz="2800" dirty="0">
                <a:effectLst/>
                <a:latin typeface="Times" panose="02020603050405020304" pitchFamily="18" charset="0"/>
                <a:ea typeface="Calibri" panose="020F0502020204030204" pitchFamily="34" charset="0"/>
                <a:cs typeface="B Nazanin" panose="00000400000000000000" pitchFamily="2" charset="-78"/>
              </a:rPr>
              <a:t>در جاوا، ما یک واحد برنامه به نام </a:t>
            </a:r>
            <a:r>
              <a:rPr lang="ar-SA" sz="2800" i="1" dirty="0">
                <a:effectLst/>
                <a:latin typeface="Times" panose="02020603050405020304" pitchFamily="18" charset="0"/>
                <a:ea typeface="Calibri" panose="020F0502020204030204" pitchFamily="34" charset="0"/>
                <a:cs typeface="B Nazanin" panose="00000400000000000000" pitchFamily="2" charset="-78"/>
              </a:rPr>
              <a:t>کلاس</a:t>
            </a:r>
            <a:r>
              <a:rPr lang="ar-SA" sz="2800" dirty="0">
                <a:effectLst/>
                <a:latin typeface="Times" panose="02020603050405020304" pitchFamily="18" charset="0"/>
                <a:ea typeface="Calibri" panose="020F0502020204030204" pitchFamily="34" charset="0"/>
                <a:cs typeface="B Nazanin" panose="00000400000000000000" pitchFamily="2" charset="-78"/>
              </a:rPr>
              <a:t> ایجاد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کنیم تا مجموعه</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ای از متدها را در خود جای دهد که وظایف کلاس را اجرا می</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کنند. </a:t>
            </a:r>
            <a:endParaRPr lang="fa-IR" sz="2800" dirty="0">
              <a:effectLst/>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endParaRPr lang="fa-IR" sz="2800" dirty="0">
              <a:latin typeface="Times" panose="02020603050405020304" pitchFamily="18" charset="0"/>
              <a:ea typeface="Calibri" panose="020F0502020204030204" pitchFamily="34" charset="0"/>
              <a:cs typeface="B Nazanin" panose="00000400000000000000" pitchFamily="2" charset="-78"/>
            </a:endParaRPr>
          </a:p>
          <a:p>
            <a:pPr marL="285750" marR="0" indent="-285750" algn="just" rtl="1">
              <a:lnSpc>
                <a:spcPct val="107000"/>
              </a:lnSpc>
              <a:spcBef>
                <a:spcPts val="0"/>
              </a:spcBef>
              <a:spcAft>
                <a:spcPts val="800"/>
              </a:spcAft>
              <a:buFont typeface="Arial" panose="020B0604020202020204" pitchFamily="34" charset="0"/>
              <a:buChar char="•"/>
            </a:pPr>
            <a:r>
              <a:rPr lang="ar-SA" sz="2800" dirty="0">
                <a:effectLst/>
                <a:latin typeface="Times" panose="02020603050405020304" pitchFamily="18" charset="0"/>
                <a:ea typeface="Calibri" panose="020F0502020204030204" pitchFamily="34" charset="0"/>
                <a:cs typeface="B Nazanin" panose="00000400000000000000" pitchFamily="2" charset="-78"/>
              </a:rPr>
              <a:t>یک کلاس از نظر مفهومی شبیه به یک مهندسی خودرو است، که طرح</a:t>
            </a:r>
            <a:r>
              <a:rPr lang="fa-IR" sz="2800" dirty="0">
                <a:effectLst/>
                <a:latin typeface="Times" panose="02020603050405020304" pitchFamily="18" charset="0"/>
                <a:ea typeface="Calibri" panose="020F0502020204030204" pitchFamily="34" charset="0"/>
                <a:cs typeface="B Nazanin" panose="00000400000000000000" pitchFamily="2" charset="-78"/>
              </a:rPr>
              <a:t>‌</a:t>
            </a:r>
            <a:r>
              <a:rPr lang="ar-SA" sz="2800" dirty="0">
                <a:effectLst/>
                <a:latin typeface="Times" panose="02020603050405020304" pitchFamily="18" charset="0"/>
                <a:ea typeface="Calibri" panose="020F0502020204030204" pitchFamily="34" charset="0"/>
                <a:cs typeface="B Nazanin" panose="00000400000000000000" pitchFamily="2" charset="-78"/>
              </a:rPr>
              <a:t>های یک پدال گاز، فرمان و غیره را در خود جای داده است.</a:t>
            </a:r>
            <a:endParaRPr lang="fa-IR" sz="2800" dirty="0">
              <a:latin typeface="Times" panose="02020603050405020304" pitchFamily="18" charset="0"/>
              <a:ea typeface="Calibri" panose="020F0502020204030204" pitchFamily="34" charset="0"/>
              <a:cs typeface="B Nazanin" panose="00000400000000000000" pitchFamily="2" charset="-78"/>
            </a:endParaRPr>
          </a:p>
          <a:p>
            <a:endParaRPr lang="fa-IR" sz="2800" dirty="0"/>
          </a:p>
        </p:txBody>
      </p:sp>
    </p:spTree>
    <p:extLst>
      <p:ext uri="{BB962C8B-B14F-4D97-AF65-F5344CB8AC3E}">
        <p14:creationId xmlns:p14="http://schemas.microsoft.com/office/powerpoint/2010/main" val="24303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1584</TotalTime>
  <Words>3065</Words>
  <Application>Microsoft Office PowerPoint</Application>
  <PresentationFormat>Widescreen</PresentationFormat>
  <Paragraphs>315</Paragraphs>
  <Slides>38</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38</vt:i4>
      </vt:variant>
    </vt:vector>
  </HeadingPairs>
  <TitlesOfParts>
    <vt:vector size="55" baseType="lpstr">
      <vt:lpstr>2  Nazanin</vt:lpstr>
      <vt:lpstr>2  Sina</vt:lpstr>
      <vt:lpstr>Arial</vt:lpstr>
      <vt:lpstr>B Nazanin</vt:lpstr>
      <vt:lpstr>Baskerville BT</vt:lpstr>
      <vt:lpstr>Baskerville Old Face</vt:lpstr>
      <vt:lpstr>Calibri</vt:lpstr>
      <vt:lpstr>Courier New</vt:lpstr>
      <vt:lpstr>Ramsar</vt:lpstr>
      <vt:lpstr>Skippy Sharpie</vt:lpstr>
      <vt:lpstr>Symbol</vt:lpstr>
      <vt:lpstr>Times</vt:lpstr>
      <vt:lpstr>Times New Roman</vt:lpstr>
      <vt:lpstr>Tw Cen MT</vt:lpstr>
      <vt:lpstr>Wingdings</vt:lpstr>
      <vt:lpstr>Wingdings 3</vt:lpstr>
      <vt:lpstr>Droplet</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575</cp:revision>
  <dcterms:created xsi:type="dcterms:W3CDTF">2025-02-09T04:58:29Z</dcterms:created>
  <dcterms:modified xsi:type="dcterms:W3CDTF">2025-04-05T05:18:56Z</dcterms:modified>
</cp:coreProperties>
</file>