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740" r:id="rId1"/>
  </p:sldMasterIdLst>
  <p:notesMasterIdLst>
    <p:notesMasterId r:id="rId74"/>
  </p:notesMasterIdLst>
  <p:sldIdLst>
    <p:sldId id="326" r:id="rId2"/>
    <p:sldId id="335" r:id="rId3"/>
    <p:sldId id="338" r:id="rId4"/>
    <p:sldId id="341" r:id="rId5"/>
    <p:sldId id="306" r:id="rId6"/>
    <p:sldId id="350" r:id="rId7"/>
    <p:sldId id="407" r:id="rId8"/>
    <p:sldId id="386" r:id="rId9"/>
    <p:sldId id="424" r:id="rId10"/>
    <p:sldId id="387" r:id="rId11"/>
    <p:sldId id="389" r:id="rId12"/>
    <p:sldId id="425" r:id="rId13"/>
    <p:sldId id="391" r:id="rId14"/>
    <p:sldId id="426" r:id="rId15"/>
    <p:sldId id="399" r:id="rId16"/>
    <p:sldId id="405" r:id="rId17"/>
    <p:sldId id="427" r:id="rId18"/>
    <p:sldId id="404" r:id="rId19"/>
    <p:sldId id="406" r:id="rId20"/>
    <p:sldId id="397" r:id="rId21"/>
    <p:sldId id="408" r:id="rId22"/>
    <p:sldId id="295" r:id="rId23"/>
    <p:sldId id="441" r:id="rId24"/>
    <p:sldId id="442" r:id="rId25"/>
    <p:sldId id="354" r:id="rId26"/>
    <p:sldId id="355" r:id="rId27"/>
    <p:sldId id="296" r:id="rId28"/>
    <p:sldId id="343" r:id="rId29"/>
    <p:sldId id="337" r:id="rId30"/>
    <p:sldId id="281" r:id="rId31"/>
    <p:sldId id="446" r:id="rId32"/>
    <p:sldId id="307" r:id="rId33"/>
    <p:sldId id="297" r:id="rId34"/>
    <p:sldId id="409" r:id="rId35"/>
    <p:sldId id="444" r:id="rId36"/>
    <p:sldId id="411" r:id="rId37"/>
    <p:sldId id="443" r:id="rId38"/>
    <p:sldId id="438" r:id="rId39"/>
    <p:sldId id="445" r:id="rId40"/>
    <p:sldId id="436" r:id="rId41"/>
    <p:sldId id="448" r:id="rId42"/>
    <p:sldId id="410" r:id="rId43"/>
    <p:sldId id="439" r:id="rId44"/>
    <p:sldId id="431" r:id="rId45"/>
    <p:sldId id="449" r:id="rId46"/>
    <p:sldId id="418" r:id="rId47"/>
    <p:sldId id="447" r:id="rId48"/>
    <p:sldId id="437" r:id="rId49"/>
    <p:sldId id="422" r:id="rId50"/>
    <p:sldId id="351" r:id="rId51"/>
    <p:sldId id="356" r:id="rId52"/>
    <p:sldId id="284" r:id="rId53"/>
    <p:sldId id="285" r:id="rId54"/>
    <p:sldId id="358" r:id="rId55"/>
    <p:sldId id="370" r:id="rId56"/>
    <p:sldId id="369" r:id="rId57"/>
    <p:sldId id="360" r:id="rId58"/>
    <p:sldId id="371" r:id="rId59"/>
    <p:sldId id="382" r:id="rId60"/>
    <p:sldId id="374" r:id="rId61"/>
    <p:sldId id="372" r:id="rId62"/>
    <p:sldId id="373" r:id="rId63"/>
    <p:sldId id="375" r:id="rId64"/>
    <p:sldId id="377" r:id="rId65"/>
    <p:sldId id="378" r:id="rId66"/>
    <p:sldId id="451" r:id="rId67"/>
    <p:sldId id="379" r:id="rId68"/>
    <p:sldId id="380" r:id="rId69"/>
    <p:sldId id="362" r:id="rId70"/>
    <p:sldId id="384" r:id="rId71"/>
    <p:sldId id="364" r:id="rId72"/>
    <p:sldId id="365" r:id="rId73"/>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3890" autoAdjust="0"/>
  </p:normalViewPr>
  <p:slideViewPr>
    <p:cSldViewPr snapToGrid="0">
      <p:cViewPr varScale="1">
        <p:scale>
          <a:sx n="82" d="100"/>
          <a:sy n="82" d="100"/>
        </p:scale>
        <p:origin x="8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59DE7A38-E57A-44FB-A86B-9741A80E515D}" type="datetimeFigureOut">
              <a:rPr lang="fa-IR" smtClean="0"/>
              <a:t>09/10/1446</a:t>
            </a:fld>
            <a:endParaRPr lang="fa-I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FB7260C3-A4BB-4BD1-A7AC-D9FA18AF3494}" type="slidenum">
              <a:rPr lang="fa-IR" smtClean="0"/>
              <a:t>‹#›</a:t>
            </a:fld>
            <a:endParaRPr lang="fa-IR"/>
          </a:p>
        </p:txBody>
      </p:sp>
    </p:spTree>
    <p:extLst>
      <p:ext uri="{BB962C8B-B14F-4D97-AF65-F5344CB8AC3E}">
        <p14:creationId xmlns:p14="http://schemas.microsoft.com/office/powerpoint/2010/main" val="2870825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FB7260C3-A4BB-4BD1-A7AC-D9FA18AF3494}" type="slidenum">
              <a:rPr lang="fa-IR" smtClean="0"/>
              <a:t>40</a:t>
            </a:fld>
            <a:endParaRPr lang="fa-IR"/>
          </a:p>
        </p:txBody>
      </p:sp>
    </p:spTree>
    <p:extLst>
      <p:ext uri="{BB962C8B-B14F-4D97-AF65-F5344CB8AC3E}">
        <p14:creationId xmlns:p14="http://schemas.microsoft.com/office/powerpoint/2010/main" val="2175190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FB7260C3-A4BB-4BD1-A7AC-D9FA18AF3494}" type="slidenum">
              <a:rPr lang="fa-IR" smtClean="0"/>
              <a:t>43</a:t>
            </a:fld>
            <a:endParaRPr lang="fa-IR"/>
          </a:p>
        </p:txBody>
      </p:sp>
    </p:spTree>
    <p:extLst>
      <p:ext uri="{BB962C8B-B14F-4D97-AF65-F5344CB8AC3E}">
        <p14:creationId xmlns:p14="http://schemas.microsoft.com/office/powerpoint/2010/main" val="108914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1F69-40FE-BADB-F76D-07AF740F77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a:extLst>
              <a:ext uri="{FF2B5EF4-FFF2-40B4-BE49-F238E27FC236}">
                <a16:creationId xmlns:a16="http://schemas.microsoft.com/office/drawing/2014/main" id="{EDEFFCD6-4F59-6D10-F67F-0C771C9FF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a:extLst>
              <a:ext uri="{FF2B5EF4-FFF2-40B4-BE49-F238E27FC236}">
                <a16:creationId xmlns:a16="http://schemas.microsoft.com/office/drawing/2014/main" id="{185F522D-54BF-C24E-2C92-FF4CA537D12C}"/>
              </a:ext>
            </a:extLst>
          </p:cNvPr>
          <p:cNvSpPr>
            <a:spLocks noGrp="1"/>
          </p:cNvSpPr>
          <p:nvPr>
            <p:ph type="dt" sz="half" idx="10"/>
          </p:nvPr>
        </p:nvSpPr>
        <p:spPr/>
        <p:txBody>
          <a:bodyPr/>
          <a:lstStyle/>
          <a:p>
            <a:fld id="{3624E1D2-6C11-4455-BBAD-57BDCFF54459}" type="datetimeFigureOut">
              <a:rPr lang="fa-IR" smtClean="0"/>
              <a:t>09/10/1446</a:t>
            </a:fld>
            <a:endParaRPr lang="fa-IR"/>
          </a:p>
        </p:txBody>
      </p:sp>
      <p:sp>
        <p:nvSpPr>
          <p:cNvPr id="5" name="Footer Placeholder 4">
            <a:extLst>
              <a:ext uri="{FF2B5EF4-FFF2-40B4-BE49-F238E27FC236}">
                <a16:creationId xmlns:a16="http://schemas.microsoft.com/office/drawing/2014/main" id="{7E5D3A0C-924E-EDAB-D2D1-4A2D49AB983D}"/>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22EC07C2-5CEB-B143-52DE-2B76E168378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87728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E616-20D5-A796-C134-049074F520B1}"/>
              </a:ext>
            </a:extLst>
          </p:cNvPr>
          <p:cNvSpPr>
            <a:spLocks noGrp="1"/>
          </p:cNvSpPr>
          <p:nvPr>
            <p:ph type="title"/>
          </p:nvPr>
        </p:nvSpPr>
        <p:spPr/>
        <p:txBody>
          <a:bodyPr/>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935F07CA-1E02-B87D-2411-8C097DB64D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348F6F0C-BB4B-B891-99C7-37641A09B4EE}"/>
              </a:ext>
            </a:extLst>
          </p:cNvPr>
          <p:cNvSpPr>
            <a:spLocks noGrp="1"/>
          </p:cNvSpPr>
          <p:nvPr>
            <p:ph type="dt" sz="half" idx="10"/>
          </p:nvPr>
        </p:nvSpPr>
        <p:spPr/>
        <p:txBody>
          <a:bodyPr/>
          <a:lstStyle/>
          <a:p>
            <a:fld id="{3624E1D2-6C11-4455-BBAD-57BDCFF54459}" type="datetimeFigureOut">
              <a:rPr lang="fa-IR" smtClean="0"/>
              <a:t>09/10/1446</a:t>
            </a:fld>
            <a:endParaRPr lang="fa-IR"/>
          </a:p>
        </p:txBody>
      </p:sp>
      <p:sp>
        <p:nvSpPr>
          <p:cNvPr id="5" name="Footer Placeholder 4">
            <a:extLst>
              <a:ext uri="{FF2B5EF4-FFF2-40B4-BE49-F238E27FC236}">
                <a16:creationId xmlns:a16="http://schemas.microsoft.com/office/drawing/2014/main" id="{A3FC2CB2-FAAC-2D22-B3E6-DC503257B184}"/>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EE7FAF06-FB92-676D-A4A4-95C82C9D83CF}"/>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07187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EFB0C7-36E9-5076-090B-C9B44FC17B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EACDC4BA-AD5D-18AD-7FB9-EA476D1073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444AFBEF-3EEE-4260-38F6-A9F7D29B97B1}"/>
              </a:ext>
            </a:extLst>
          </p:cNvPr>
          <p:cNvSpPr>
            <a:spLocks noGrp="1"/>
          </p:cNvSpPr>
          <p:nvPr>
            <p:ph type="dt" sz="half" idx="10"/>
          </p:nvPr>
        </p:nvSpPr>
        <p:spPr/>
        <p:txBody>
          <a:bodyPr/>
          <a:lstStyle/>
          <a:p>
            <a:fld id="{3624E1D2-6C11-4455-BBAD-57BDCFF54459}" type="datetimeFigureOut">
              <a:rPr lang="fa-IR" smtClean="0"/>
              <a:t>09/10/1446</a:t>
            </a:fld>
            <a:endParaRPr lang="fa-IR"/>
          </a:p>
        </p:txBody>
      </p:sp>
      <p:sp>
        <p:nvSpPr>
          <p:cNvPr id="5" name="Footer Placeholder 4">
            <a:extLst>
              <a:ext uri="{FF2B5EF4-FFF2-40B4-BE49-F238E27FC236}">
                <a16:creationId xmlns:a16="http://schemas.microsoft.com/office/drawing/2014/main" id="{5009BA50-035D-3D58-D262-D1E012D16F60}"/>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7A6AA4C8-B8B4-4404-6409-F92222FF8E5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943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6539-68A6-ED7C-FA95-A21878A6438F}"/>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DBB92C45-A295-C492-416C-A4ED497C08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5809F28B-8543-8453-824C-AF1C47279495}"/>
              </a:ext>
            </a:extLst>
          </p:cNvPr>
          <p:cNvSpPr>
            <a:spLocks noGrp="1"/>
          </p:cNvSpPr>
          <p:nvPr>
            <p:ph type="dt" sz="half" idx="10"/>
          </p:nvPr>
        </p:nvSpPr>
        <p:spPr/>
        <p:txBody>
          <a:bodyPr/>
          <a:lstStyle/>
          <a:p>
            <a:fld id="{3624E1D2-6C11-4455-BBAD-57BDCFF54459}" type="datetimeFigureOut">
              <a:rPr lang="fa-IR" smtClean="0"/>
              <a:t>09/10/1446</a:t>
            </a:fld>
            <a:endParaRPr lang="fa-IR"/>
          </a:p>
        </p:txBody>
      </p:sp>
      <p:sp>
        <p:nvSpPr>
          <p:cNvPr id="5" name="Footer Placeholder 4">
            <a:extLst>
              <a:ext uri="{FF2B5EF4-FFF2-40B4-BE49-F238E27FC236}">
                <a16:creationId xmlns:a16="http://schemas.microsoft.com/office/drawing/2014/main" id="{B43F001F-65CC-B1DA-82F0-1F5849DF3A76}"/>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F0A16E23-FF0B-1E25-9B19-D0E260C68F88}"/>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001235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292C-FEE8-B8A4-8E3B-4A1E03641C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a:extLst>
              <a:ext uri="{FF2B5EF4-FFF2-40B4-BE49-F238E27FC236}">
                <a16:creationId xmlns:a16="http://schemas.microsoft.com/office/drawing/2014/main" id="{8C3E5831-B42E-7F41-86BD-3198558AE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CF92EA-ADCA-F7B3-0971-63FE62F29D2B}"/>
              </a:ext>
            </a:extLst>
          </p:cNvPr>
          <p:cNvSpPr>
            <a:spLocks noGrp="1"/>
          </p:cNvSpPr>
          <p:nvPr>
            <p:ph type="dt" sz="half" idx="10"/>
          </p:nvPr>
        </p:nvSpPr>
        <p:spPr/>
        <p:txBody>
          <a:bodyPr/>
          <a:lstStyle/>
          <a:p>
            <a:fld id="{3624E1D2-6C11-4455-BBAD-57BDCFF54459}" type="datetimeFigureOut">
              <a:rPr lang="fa-IR" smtClean="0"/>
              <a:t>09/10/1446</a:t>
            </a:fld>
            <a:endParaRPr lang="fa-IR"/>
          </a:p>
        </p:txBody>
      </p:sp>
      <p:sp>
        <p:nvSpPr>
          <p:cNvPr id="5" name="Footer Placeholder 4">
            <a:extLst>
              <a:ext uri="{FF2B5EF4-FFF2-40B4-BE49-F238E27FC236}">
                <a16:creationId xmlns:a16="http://schemas.microsoft.com/office/drawing/2014/main" id="{D34EA4FF-3049-4FCD-3B4C-CD64EC7A6BD5}"/>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DC292825-81E2-2FA6-141E-6E6505398454}"/>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02101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362D-685E-C2CB-956D-41AE3486FE1E}"/>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0A9D9207-7120-D2CA-6A6A-AD8831F30A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a:extLst>
              <a:ext uri="{FF2B5EF4-FFF2-40B4-BE49-F238E27FC236}">
                <a16:creationId xmlns:a16="http://schemas.microsoft.com/office/drawing/2014/main" id="{C93B6E0C-BB09-5488-6CD5-1EFFB699FD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a:extLst>
              <a:ext uri="{FF2B5EF4-FFF2-40B4-BE49-F238E27FC236}">
                <a16:creationId xmlns:a16="http://schemas.microsoft.com/office/drawing/2014/main" id="{23107BB3-46E7-6F38-ED5D-7AB2C68CF2C2}"/>
              </a:ext>
            </a:extLst>
          </p:cNvPr>
          <p:cNvSpPr>
            <a:spLocks noGrp="1"/>
          </p:cNvSpPr>
          <p:nvPr>
            <p:ph type="dt" sz="half" idx="10"/>
          </p:nvPr>
        </p:nvSpPr>
        <p:spPr/>
        <p:txBody>
          <a:bodyPr/>
          <a:lstStyle/>
          <a:p>
            <a:fld id="{3624E1D2-6C11-4455-BBAD-57BDCFF54459}" type="datetimeFigureOut">
              <a:rPr lang="fa-IR" smtClean="0"/>
              <a:t>09/10/1446</a:t>
            </a:fld>
            <a:endParaRPr lang="fa-IR"/>
          </a:p>
        </p:txBody>
      </p:sp>
      <p:sp>
        <p:nvSpPr>
          <p:cNvPr id="6" name="Footer Placeholder 5">
            <a:extLst>
              <a:ext uri="{FF2B5EF4-FFF2-40B4-BE49-F238E27FC236}">
                <a16:creationId xmlns:a16="http://schemas.microsoft.com/office/drawing/2014/main" id="{2CDD2DE0-AB4B-595E-D139-DCB996BFEAD8}"/>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47C38386-FCA6-D7AD-E269-4CFAD0BD3F51}"/>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74565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1DA7-D2E7-177A-80CF-791C82C46A33}"/>
              </a:ext>
            </a:extLst>
          </p:cNvPr>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a:extLst>
              <a:ext uri="{FF2B5EF4-FFF2-40B4-BE49-F238E27FC236}">
                <a16:creationId xmlns:a16="http://schemas.microsoft.com/office/drawing/2014/main" id="{C645915A-C352-03C4-F4AD-97AF547FD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B8BCCC-CAD7-B96D-F467-9B23FD3D6C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a:extLst>
              <a:ext uri="{FF2B5EF4-FFF2-40B4-BE49-F238E27FC236}">
                <a16:creationId xmlns:a16="http://schemas.microsoft.com/office/drawing/2014/main" id="{AAC95F48-99BB-19E2-8076-CD0145BBC0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4D0A3-B179-E551-29E3-0B5A1A3F71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a:extLst>
              <a:ext uri="{FF2B5EF4-FFF2-40B4-BE49-F238E27FC236}">
                <a16:creationId xmlns:a16="http://schemas.microsoft.com/office/drawing/2014/main" id="{FE1AC42C-17B2-DBB9-1EAC-E8773E33C36C}"/>
              </a:ext>
            </a:extLst>
          </p:cNvPr>
          <p:cNvSpPr>
            <a:spLocks noGrp="1"/>
          </p:cNvSpPr>
          <p:nvPr>
            <p:ph type="dt" sz="half" idx="10"/>
          </p:nvPr>
        </p:nvSpPr>
        <p:spPr/>
        <p:txBody>
          <a:bodyPr/>
          <a:lstStyle/>
          <a:p>
            <a:fld id="{3624E1D2-6C11-4455-BBAD-57BDCFF54459}" type="datetimeFigureOut">
              <a:rPr lang="fa-IR" smtClean="0"/>
              <a:t>09/10/1446</a:t>
            </a:fld>
            <a:endParaRPr lang="fa-IR"/>
          </a:p>
        </p:txBody>
      </p:sp>
      <p:sp>
        <p:nvSpPr>
          <p:cNvPr id="8" name="Footer Placeholder 7">
            <a:extLst>
              <a:ext uri="{FF2B5EF4-FFF2-40B4-BE49-F238E27FC236}">
                <a16:creationId xmlns:a16="http://schemas.microsoft.com/office/drawing/2014/main" id="{DBD92C5B-8582-A261-761A-8DFDAAA36453}"/>
              </a:ext>
            </a:extLst>
          </p:cNvPr>
          <p:cNvSpPr>
            <a:spLocks noGrp="1"/>
          </p:cNvSpPr>
          <p:nvPr>
            <p:ph type="ftr" sz="quarter" idx="11"/>
          </p:nvPr>
        </p:nvSpPr>
        <p:spPr/>
        <p:txBody>
          <a:bodyPr/>
          <a:lstStyle/>
          <a:p>
            <a:endParaRPr lang="fa-IR"/>
          </a:p>
        </p:txBody>
      </p:sp>
      <p:sp>
        <p:nvSpPr>
          <p:cNvPr id="9" name="Slide Number Placeholder 8">
            <a:extLst>
              <a:ext uri="{FF2B5EF4-FFF2-40B4-BE49-F238E27FC236}">
                <a16:creationId xmlns:a16="http://schemas.microsoft.com/office/drawing/2014/main" id="{17947380-EB8D-0192-56A2-F1EDAC3A7779}"/>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62310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81EB-4F35-7B3C-5AC7-27FCC7E34907}"/>
              </a:ext>
            </a:extLst>
          </p:cNvPr>
          <p:cNvSpPr>
            <a:spLocks noGrp="1"/>
          </p:cNvSpPr>
          <p:nvPr>
            <p:ph type="title"/>
          </p:nvPr>
        </p:nvSpPr>
        <p:spPr/>
        <p:txBody>
          <a:bodyPr/>
          <a:lstStyle/>
          <a:p>
            <a:r>
              <a:rPr lang="en-US"/>
              <a:t>Click to edit Master title style</a:t>
            </a:r>
            <a:endParaRPr lang="fa-IR"/>
          </a:p>
        </p:txBody>
      </p:sp>
      <p:sp>
        <p:nvSpPr>
          <p:cNvPr id="3" name="Date Placeholder 2">
            <a:extLst>
              <a:ext uri="{FF2B5EF4-FFF2-40B4-BE49-F238E27FC236}">
                <a16:creationId xmlns:a16="http://schemas.microsoft.com/office/drawing/2014/main" id="{3AE4865D-C8E4-B2B0-2E07-ADC1E6502234}"/>
              </a:ext>
            </a:extLst>
          </p:cNvPr>
          <p:cNvSpPr>
            <a:spLocks noGrp="1"/>
          </p:cNvSpPr>
          <p:nvPr>
            <p:ph type="dt" sz="half" idx="10"/>
          </p:nvPr>
        </p:nvSpPr>
        <p:spPr/>
        <p:txBody>
          <a:bodyPr/>
          <a:lstStyle/>
          <a:p>
            <a:fld id="{3624E1D2-6C11-4455-BBAD-57BDCFF54459}" type="datetimeFigureOut">
              <a:rPr lang="fa-IR" smtClean="0"/>
              <a:t>09/10/1446</a:t>
            </a:fld>
            <a:endParaRPr lang="fa-IR"/>
          </a:p>
        </p:txBody>
      </p:sp>
      <p:sp>
        <p:nvSpPr>
          <p:cNvPr id="4" name="Footer Placeholder 3">
            <a:extLst>
              <a:ext uri="{FF2B5EF4-FFF2-40B4-BE49-F238E27FC236}">
                <a16:creationId xmlns:a16="http://schemas.microsoft.com/office/drawing/2014/main" id="{AFEAB236-CC4D-8FEB-2517-6A0919FA4B33}"/>
              </a:ext>
            </a:extLst>
          </p:cNvPr>
          <p:cNvSpPr>
            <a:spLocks noGrp="1"/>
          </p:cNvSpPr>
          <p:nvPr>
            <p:ph type="ftr" sz="quarter" idx="11"/>
          </p:nvPr>
        </p:nvSpPr>
        <p:spPr/>
        <p:txBody>
          <a:bodyPr/>
          <a:lstStyle/>
          <a:p>
            <a:endParaRPr lang="fa-IR"/>
          </a:p>
        </p:txBody>
      </p:sp>
      <p:sp>
        <p:nvSpPr>
          <p:cNvPr id="5" name="Slide Number Placeholder 4">
            <a:extLst>
              <a:ext uri="{FF2B5EF4-FFF2-40B4-BE49-F238E27FC236}">
                <a16:creationId xmlns:a16="http://schemas.microsoft.com/office/drawing/2014/main" id="{60B8095C-06E2-8275-7B60-DE1AEF038BC2}"/>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8907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B057AD-4623-7101-2AB5-7EF9E5DAC39C}"/>
              </a:ext>
            </a:extLst>
          </p:cNvPr>
          <p:cNvSpPr>
            <a:spLocks noGrp="1"/>
          </p:cNvSpPr>
          <p:nvPr>
            <p:ph type="dt" sz="half" idx="10"/>
          </p:nvPr>
        </p:nvSpPr>
        <p:spPr/>
        <p:txBody>
          <a:bodyPr/>
          <a:lstStyle/>
          <a:p>
            <a:fld id="{3624E1D2-6C11-4455-BBAD-57BDCFF54459}" type="datetimeFigureOut">
              <a:rPr lang="fa-IR" smtClean="0"/>
              <a:t>09/10/1446</a:t>
            </a:fld>
            <a:endParaRPr lang="fa-IR"/>
          </a:p>
        </p:txBody>
      </p:sp>
      <p:sp>
        <p:nvSpPr>
          <p:cNvPr id="3" name="Footer Placeholder 2">
            <a:extLst>
              <a:ext uri="{FF2B5EF4-FFF2-40B4-BE49-F238E27FC236}">
                <a16:creationId xmlns:a16="http://schemas.microsoft.com/office/drawing/2014/main" id="{1B45758D-5222-D496-3267-BCF1A05DDE25}"/>
              </a:ext>
            </a:extLst>
          </p:cNvPr>
          <p:cNvSpPr>
            <a:spLocks noGrp="1"/>
          </p:cNvSpPr>
          <p:nvPr>
            <p:ph type="ftr" sz="quarter" idx="11"/>
          </p:nvPr>
        </p:nvSpPr>
        <p:spPr/>
        <p:txBody>
          <a:bodyPr/>
          <a:lstStyle/>
          <a:p>
            <a:endParaRPr lang="fa-IR"/>
          </a:p>
        </p:txBody>
      </p:sp>
      <p:sp>
        <p:nvSpPr>
          <p:cNvPr id="4" name="Slide Number Placeholder 3">
            <a:extLst>
              <a:ext uri="{FF2B5EF4-FFF2-40B4-BE49-F238E27FC236}">
                <a16:creationId xmlns:a16="http://schemas.microsoft.com/office/drawing/2014/main" id="{B8EFE050-2EB3-49CC-87BD-207C4DC59A39}"/>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279639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3BB8-D8D0-40C7-02D4-ECED30D73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7EE92046-3FD7-9BB7-7BB4-3BCCBE42B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a:extLst>
              <a:ext uri="{FF2B5EF4-FFF2-40B4-BE49-F238E27FC236}">
                <a16:creationId xmlns:a16="http://schemas.microsoft.com/office/drawing/2014/main" id="{3794F389-516B-59ED-E9CC-BF9AE7CB0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22DDA-5F34-2951-9C8A-6AB853D50A80}"/>
              </a:ext>
            </a:extLst>
          </p:cNvPr>
          <p:cNvSpPr>
            <a:spLocks noGrp="1"/>
          </p:cNvSpPr>
          <p:nvPr>
            <p:ph type="dt" sz="half" idx="10"/>
          </p:nvPr>
        </p:nvSpPr>
        <p:spPr/>
        <p:txBody>
          <a:bodyPr/>
          <a:lstStyle/>
          <a:p>
            <a:fld id="{3624E1D2-6C11-4455-BBAD-57BDCFF54459}" type="datetimeFigureOut">
              <a:rPr lang="fa-IR" smtClean="0"/>
              <a:t>09/10/1446</a:t>
            </a:fld>
            <a:endParaRPr lang="fa-IR"/>
          </a:p>
        </p:txBody>
      </p:sp>
      <p:sp>
        <p:nvSpPr>
          <p:cNvPr id="6" name="Footer Placeholder 5">
            <a:extLst>
              <a:ext uri="{FF2B5EF4-FFF2-40B4-BE49-F238E27FC236}">
                <a16:creationId xmlns:a16="http://schemas.microsoft.com/office/drawing/2014/main" id="{64BF0B96-9956-3D57-896C-9DC3EC984D9B}"/>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81E182C2-EC33-851A-815E-DA74F9F59A8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81194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C34E-E22E-15CD-6E00-5DFE26B5A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a:extLst>
              <a:ext uri="{FF2B5EF4-FFF2-40B4-BE49-F238E27FC236}">
                <a16:creationId xmlns:a16="http://schemas.microsoft.com/office/drawing/2014/main" id="{F4203378-8F98-7C52-1262-9D3894F1A3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a:extLst>
              <a:ext uri="{FF2B5EF4-FFF2-40B4-BE49-F238E27FC236}">
                <a16:creationId xmlns:a16="http://schemas.microsoft.com/office/drawing/2014/main" id="{8C3BF3A8-A106-4612-BB34-DE1C3397A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8DC3B1-893C-035E-1F03-780CDCF29BE0}"/>
              </a:ext>
            </a:extLst>
          </p:cNvPr>
          <p:cNvSpPr>
            <a:spLocks noGrp="1"/>
          </p:cNvSpPr>
          <p:nvPr>
            <p:ph type="dt" sz="half" idx="10"/>
          </p:nvPr>
        </p:nvSpPr>
        <p:spPr/>
        <p:txBody>
          <a:bodyPr/>
          <a:lstStyle/>
          <a:p>
            <a:fld id="{3624E1D2-6C11-4455-BBAD-57BDCFF54459}" type="datetimeFigureOut">
              <a:rPr lang="fa-IR" smtClean="0"/>
              <a:t>09/10/1446</a:t>
            </a:fld>
            <a:endParaRPr lang="fa-IR"/>
          </a:p>
        </p:txBody>
      </p:sp>
      <p:sp>
        <p:nvSpPr>
          <p:cNvPr id="6" name="Footer Placeholder 5">
            <a:extLst>
              <a:ext uri="{FF2B5EF4-FFF2-40B4-BE49-F238E27FC236}">
                <a16:creationId xmlns:a16="http://schemas.microsoft.com/office/drawing/2014/main" id="{A1A91093-DC99-49CD-8D63-DC4256015B6F}"/>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77AA5C93-119C-699B-DF11-98E4DD6D6856}"/>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68357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26A41D-0C0F-7A8A-1DD4-28D04E153A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89F40EA8-972E-18CD-5136-3E10984B38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EAC6992A-2362-9BB0-3F9C-45CF6793CA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4E1D2-6C11-4455-BBAD-57BDCFF54459}" type="datetimeFigureOut">
              <a:rPr lang="fa-IR" smtClean="0"/>
              <a:t>09/10/1446</a:t>
            </a:fld>
            <a:endParaRPr lang="fa-IR"/>
          </a:p>
        </p:txBody>
      </p:sp>
      <p:sp>
        <p:nvSpPr>
          <p:cNvPr id="5" name="Footer Placeholder 4">
            <a:extLst>
              <a:ext uri="{FF2B5EF4-FFF2-40B4-BE49-F238E27FC236}">
                <a16:creationId xmlns:a16="http://schemas.microsoft.com/office/drawing/2014/main" id="{5064DC9D-3D3F-25AD-9AED-753968FE91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a:extLst>
              <a:ext uri="{FF2B5EF4-FFF2-40B4-BE49-F238E27FC236}">
                <a16:creationId xmlns:a16="http://schemas.microsoft.com/office/drawing/2014/main" id="{377F7D4D-257C-66E2-714C-8D8E5D52F8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D8DFA-A8A2-4AFD-AC08-BBA0AF24A4D2}" type="slidenum">
              <a:rPr lang="fa-IR" smtClean="0"/>
              <a:t>‹#›</a:t>
            </a:fld>
            <a:endParaRPr lang="fa-IR"/>
          </a:p>
        </p:txBody>
      </p:sp>
    </p:spTree>
    <p:extLst>
      <p:ext uri="{BB962C8B-B14F-4D97-AF65-F5344CB8AC3E}">
        <p14:creationId xmlns:p14="http://schemas.microsoft.com/office/powerpoint/2010/main" val="198925381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874D-C518-4106-FD7E-45F02E595A61}"/>
              </a:ext>
            </a:extLst>
          </p:cNvPr>
          <p:cNvSpPr>
            <a:spLocks noGrp="1"/>
          </p:cNvSpPr>
          <p:nvPr>
            <p:ph type="title"/>
          </p:nvPr>
        </p:nvSpPr>
        <p:spPr>
          <a:xfrm>
            <a:off x="4545106" y="1773095"/>
            <a:ext cx="2516918" cy="583253"/>
          </a:xfrm>
        </p:spPr>
        <p:txBody>
          <a:bodyPr>
            <a:noAutofit/>
          </a:bodyPr>
          <a:lstStyle/>
          <a:p>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فصل 3</a:t>
            </a:r>
            <a:br>
              <a:rPr lang="en-US" sz="6000" dirty="0">
                <a:solidFill>
                  <a:srgbClr val="7030A0"/>
                </a:solidFill>
                <a:effectLst/>
                <a:latin typeface="Calibri" panose="020F0502020204030204" pitchFamily="34" charset="0"/>
                <a:ea typeface="Calibri" panose="020F0502020204030204" pitchFamily="34" charset="0"/>
                <a:cs typeface="Arial" panose="020B0604020202020204" pitchFamily="34" charset="0"/>
              </a:rPr>
            </a:br>
            <a:endParaRPr lang="fa-IR" sz="6000" dirty="0">
              <a:solidFill>
                <a:srgbClr val="7030A0"/>
              </a:solidFill>
            </a:endParaRPr>
          </a:p>
        </p:txBody>
      </p:sp>
      <p:sp>
        <p:nvSpPr>
          <p:cNvPr id="3" name="Content Placeholder 2">
            <a:extLst>
              <a:ext uri="{FF2B5EF4-FFF2-40B4-BE49-F238E27FC236}">
                <a16:creationId xmlns:a16="http://schemas.microsoft.com/office/drawing/2014/main" id="{ADF7FB58-F803-CDEB-35A8-42376A26254D}"/>
              </a:ext>
            </a:extLst>
          </p:cNvPr>
          <p:cNvSpPr>
            <a:spLocks noGrp="1"/>
          </p:cNvSpPr>
          <p:nvPr>
            <p:ph idx="1"/>
          </p:nvPr>
        </p:nvSpPr>
        <p:spPr>
          <a:xfrm>
            <a:off x="2782382" y="2735656"/>
            <a:ext cx="6627235" cy="1626833"/>
          </a:xfrm>
        </p:spPr>
        <p:txBody>
          <a:bodyPr>
            <a:normAutofit fontScale="85000" lnSpcReduction="20000"/>
          </a:bodyPr>
          <a:lstStyle/>
          <a:p>
            <a:pPr marL="0" marR="0" indent="0" algn="ctr" rtl="1">
              <a:lnSpc>
                <a:spcPct val="107000"/>
              </a:lnSpc>
              <a:spcBef>
                <a:spcPts val="0"/>
              </a:spcBef>
              <a:spcAft>
                <a:spcPts val="800"/>
              </a:spcAft>
              <a:buNone/>
            </a:pPr>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برنامه‌سازی شئ‌گرا در </a:t>
            </a:r>
            <a:r>
              <a:rPr lang="en-US"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JAVA</a:t>
            </a:r>
            <a:r>
              <a:rPr lang="fa-IR"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 </a:t>
            </a:r>
            <a:r>
              <a:rPr lang="fa-IR"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2  Titr" panose="00000700000000000000" pitchFamily="2" charset="-78"/>
              </a:rPr>
              <a:t>(ادامه)</a:t>
            </a:r>
            <a:endParaRPr lang="en-US" sz="6000" dirty="0">
              <a:solidFill>
                <a:srgbClr val="7030A0"/>
              </a:solidFill>
              <a:effectLst/>
              <a:latin typeface="Calibri" panose="020F0502020204030204" pitchFamily="34" charset="0"/>
              <a:ea typeface="Calibri" panose="020F0502020204030204" pitchFamily="34" charset="0"/>
              <a:cs typeface="2  Titr" panose="00000700000000000000" pitchFamily="2" charset="-78"/>
            </a:endParaRPr>
          </a:p>
          <a:p>
            <a:endParaRPr lang="fa-IR" dirty="0"/>
          </a:p>
        </p:txBody>
      </p:sp>
      <p:sp>
        <p:nvSpPr>
          <p:cNvPr id="4" name="Slide Number Placeholder 3">
            <a:extLst>
              <a:ext uri="{FF2B5EF4-FFF2-40B4-BE49-F238E27FC236}">
                <a16:creationId xmlns:a16="http://schemas.microsoft.com/office/drawing/2014/main" id="{24C3BB70-8373-7B06-3B4F-3907DEEEB088}"/>
              </a:ext>
            </a:extLst>
          </p:cNvPr>
          <p:cNvSpPr>
            <a:spLocks noGrp="1"/>
          </p:cNvSpPr>
          <p:nvPr>
            <p:ph type="sldNum" sz="quarter" idx="12"/>
          </p:nvPr>
        </p:nvSpPr>
        <p:spPr/>
        <p:txBody>
          <a:bodyPr/>
          <a:lstStyle/>
          <a:p>
            <a:fld id="{21C7DF5F-4BF1-494D-A836-53F226D76E52}" type="slidenum">
              <a:rPr lang="en-US" smtClean="0"/>
              <a:t>1</a:t>
            </a:fld>
            <a:endParaRPr lang="en-US"/>
          </a:p>
        </p:txBody>
      </p:sp>
    </p:spTree>
    <p:extLst>
      <p:ext uri="{BB962C8B-B14F-4D97-AF65-F5344CB8AC3E}">
        <p14:creationId xmlns:p14="http://schemas.microsoft.com/office/powerpoint/2010/main" val="154413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63194-DF9F-AB75-86A1-6A7F3EAE1075}"/>
              </a:ext>
            </a:extLst>
          </p:cNvPr>
          <p:cNvSpPr>
            <a:spLocks noGrp="1"/>
          </p:cNvSpPr>
          <p:nvPr>
            <p:ph idx="1"/>
          </p:nvPr>
        </p:nvSpPr>
        <p:spPr>
          <a:xfrm>
            <a:off x="143435" y="1048871"/>
            <a:ext cx="11905130" cy="5128092"/>
          </a:xfrm>
        </p:spPr>
        <p:txBody>
          <a:bodyPr/>
          <a:lstStyle/>
          <a:p>
            <a:pPr algn="r" rtl="1">
              <a:lnSpc>
                <a:spcPct val="115000"/>
              </a:lnSpc>
              <a:spcBef>
                <a:spcPts val="0"/>
              </a:spcBef>
              <a:spcAft>
                <a:spcPts val="1000"/>
              </a:spcAft>
            </a:pPr>
            <a:r>
              <a:rPr lang="fa-IR" dirty="0">
                <a:effectLst/>
                <a:latin typeface="Calibri" panose="020F0502020204030204" pitchFamily="34" charset="0"/>
                <a:ea typeface="Calibri" panose="020F0502020204030204" pitchFamily="34" charset="0"/>
                <a:cs typeface="B Homa" panose="00000400000000000000" pitchFamily="2" charset="-78"/>
              </a:rPr>
              <a:t>کلاس </a:t>
            </a:r>
            <a:r>
              <a:rPr lang="en-US"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RandomGeneration</a:t>
            </a:r>
            <a:r>
              <a:rPr lang="fa-IR"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Homa" panose="00000400000000000000" pitchFamily="2" charset="-78"/>
              </a:rPr>
              <a:t>یک شئ </a:t>
            </a:r>
            <a:r>
              <a:rPr lang="en-US" dirty="0">
                <a:effectLst/>
                <a:latin typeface="Calibri" panose="020F0502020204030204" pitchFamily="34" charset="0"/>
                <a:ea typeface="Calibri" panose="020F0502020204030204" pitchFamily="34" charset="0"/>
                <a:cs typeface="B Homa" panose="00000400000000000000" pitchFamily="2" charset="-78"/>
              </a:rPr>
              <a:t>Random</a:t>
            </a:r>
            <a:r>
              <a:rPr lang="fa-IR" dirty="0">
                <a:effectLst/>
                <a:latin typeface="Calibri" panose="020F0502020204030204" pitchFamily="34" charset="0"/>
                <a:ea typeface="Calibri" panose="020F0502020204030204" pitchFamily="34" charset="0"/>
                <a:cs typeface="B Homa" panose="00000400000000000000" pitchFamily="2" charset="-78"/>
              </a:rPr>
              <a:t> را مقداردهی اولیه نموده و ده عدد تصادفی بین 1 و 100 تولید می‌کند.</a:t>
            </a:r>
          </a:p>
          <a:p>
            <a:pPr marL="0" marR="0" indent="0" algn="r" rtl="1">
              <a:lnSpc>
                <a:spcPct val="115000"/>
              </a:lnSpc>
              <a:spcBef>
                <a:spcPts val="0"/>
              </a:spcBef>
              <a:spcAft>
                <a:spcPts val="1000"/>
              </a:spcAft>
              <a:buNone/>
            </a:pPr>
            <a:endParaRPr lang="fa-IR" dirty="0">
              <a:latin typeface="Calibri" panose="020F0502020204030204" pitchFamily="34" charset="0"/>
              <a:ea typeface="Calibri" panose="020F0502020204030204" pitchFamily="34" charset="0"/>
              <a:cs typeface="B Homa" panose="00000400000000000000" pitchFamily="2" charset="-78"/>
            </a:endParaRPr>
          </a:p>
          <a:p>
            <a:pPr marL="0" marR="0" indent="0" algn="r" rtl="1">
              <a:lnSpc>
                <a:spcPct val="115000"/>
              </a:lnSpc>
              <a:spcBef>
                <a:spcPts val="0"/>
              </a:spcBef>
              <a:spcAft>
                <a:spcPts val="1000"/>
              </a:spcAft>
              <a:buNone/>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pic>
        <p:nvPicPr>
          <p:cNvPr id="5" name="Picture 4">
            <a:extLst>
              <a:ext uri="{FF2B5EF4-FFF2-40B4-BE49-F238E27FC236}">
                <a16:creationId xmlns:a16="http://schemas.microsoft.com/office/drawing/2014/main" id="{EA20CE0B-683D-C762-2BD3-2B5FF17F2C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543" y="2247858"/>
            <a:ext cx="8049442" cy="2959353"/>
          </a:xfrm>
          <a:prstGeom prst="rect">
            <a:avLst/>
          </a:prstGeom>
        </p:spPr>
      </p:pic>
      <p:sp>
        <p:nvSpPr>
          <p:cNvPr id="7" name="TextBox 6">
            <a:extLst>
              <a:ext uri="{FF2B5EF4-FFF2-40B4-BE49-F238E27FC236}">
                <a16:creationId xmlns:a16="http://schemas.microsoft.com/office/drawing/2014/main" id="{A22C2C0B-A5BE-D0DD-35C4-114C47CAE3F1}"/>
              </a:ext>
            </a:extLst>
          </p:cNvPr>
          <p:cNvSpPr txBox="1"/>
          <p:nvPr/>
        </p:nvSpPr>
        <p:spPr>
          <a:xfrm>
            <a:off x="143434" y="5310125"/>
            <a:ext cx="9233647" cy="954107"/>
          </a:xfrm>
          <a:prstGeom prst="rect">
            <a:avLst/>
          </a:prstGeom>
          <a:noFill/>
        </p:spPr>
        <p:txBody>
          <a:bodyPr wrap="square">
            <a:spAutoFit/>
          </a:bodyPr>
          <a:lstStyle/>
          <a:p>
            <a:pPr marL="457200" indent="-457200" algn="r" rtl="1">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با وارد نمودن یک </a:t>
            </a:r>
            <a:r>
              <a:rPr lang="en-US" sz="2800" dirty="0">
                <a:effectLst/>
                <a:latin typeface="Times New Roman" panose="02020603050405020304" pitchFamily="18" charset="0"/>
                <a:ea typeface="Calibri" panose="020F0502020204030204" pitchFamily="34" charset="0"/>
                <a:cs typeface="B Nazanin" panose="00000400000000000000" pitchFamily="2" charset="-78"/>
              </a:rPr>
              <a:t>seed</a:t>
            </a:r>
            <a:r>
              <a:rPr lang="fa-IR" sz="2800" dirty="0">
                <a:effectLst/>
                <a:latin typeface="Calibri" panose="020F0502020204030204" pitchFamily="34" charset="0"/>
                <a:ea typeface="Calibri" panose="020F0502020204030204" pitchFamily="34" charset="0"/>
                <a:cs typeface="B Nazanin" panose="00000400000000000000" pitchFamily="2" charset="-78"/>
              </a:rPr>
              <a:t> واحد به عنوان عدد صحیحی از نوع </a:t>
            </a:r>
            <a:r>
              <a:rPr lang="en-US" sz="2800" dirty="0">
                <a:effectLst/>
                <a:latin typeface="Times New Roman" panose="02020603050405020304" pitchFamily="18" charset="0"/>
                <a:ea typeface="Calibri" panose="020F0502020204030204" pitchFamily="34" charset="0"/>
                <a:cs typeface="B Nazanin" panose="00000400000000000000" pitchFamily="2" charset="-78"/>
              </a:rPr>
              <a:t>long</a:t>
            </a:r>
            <a:r>
              <a:rPr lang="fa-IR" sz="2800" dirty="0">
                <a:effectLst/>
                <a:latin typeface="Calibri" panose="020F0502020204030204" pitchFamily="34" charset="0"/>
                <a:ea typeface="Calibri" panose="020F0502020204030204" pitchFamily="34" charset="0"/>
                <a:cs typeface="B Nazanin" panose="00000400000000000000" pitchFamily="2" charset="-78"/>
              </a:rPr>
              <a:t> به داخل آرگومان </a:t>
            </a:r>
            <a:r>
              <a:rPr lang="en-US" sz="2800" dirty="0">
                <a:effectLst/>
                <a:latin typeface="Times New Roman" panose="02020603050405020304" pitchFamily="18" charset="0"/>
                <a:ea typeface="Calibri" panose="020F0502020204030204" pitchFamily="34" charset="0"/>
                <a:cs typeface="B Nazanin" panose="00000400000000000000" pitchFamily="2" charset="-78"/>
              </a:rPr>
              <a:t>Random(…) </a:t>
            </a:r>
            <a:r>
              <a:rPr lang="fa-IR" sz="2800" dirty="0">
                <a:effectLst/>
                <a:latin typeface="Times New Roman" panose="02020603050405020304" pitchFamily="18" charset="0"/>
                <a:ea typeface="Calibri" panose="020F0502020204030204" pitchFamily="34" charset="0"/>
                <a:cs typeface="B Nazanin" panose="00000400000000000000" pitchFamily="2" charset="-78"/>
              </a:rPr>
              <a:t> در هر بار اجرا اعداد تصادفی یکنواخت تولید می‌شود.</a:t>
            </a:r>
            <a:endParaRPr lang="fa-IR" sz="2800" dirty="0">
              <a:cs typeface="B Nazanin" panose="00000400000000000000" pitchFamily="2" charset="-78"/>
            </a:endParaRPr>
          </a:p>
        </p:txBody>
      </p:sp>
      <p:sp>
        <p:nvSpPr>
          <p:cNvPr id="2" name="Title 1">
            <a:extLst>
              <a:ext uri="{FF2B5EF4-FFF2-40B4-BE49-F238E27FC236}">
                <a16:creationId xmlns:a16="http://schemas.microsoft.com/office/drawing/2014/main" id="{ED63B071-F0AE-0CFB-6FBF-208D881809EA}"/>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4" name="TextBox 3">
            <a:extLst>
              <a:ext uri="{FF2B5EF4-FFF2-40B4-BE49-F238E27FC236}">
                <a16:creationId xmlns:a16="http://schemas.microsoft.com/office/drawing/2014/main" id="{D3354CAB-B842-903C-5E3B-6705FE0C7290}"/>
              </a:ext>
            </a:extLst>
          </p:cNvPr>
          <p:cNvSpPr txBox="1"/>
          <p:nvPr/>
        </p:nvSpPr>
        <p:spPr>
          <a:xfrm>
            <a:off x="10099082" y="2257303"/>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6" name="Arrow: Right 5">
            <a:extLst>
              <a:ext uri="{FF2B5EF4-FFF2-40B4-BE49-F238E27FC236}">
                <a16:creationId xmlns:a16="http://schemas.microsoft.com/office/drawing/2014/main" id="{5165DB8D-07B9-E79C-1935-9B3167D5A16B}"/>
              </a:ext>
            </a:extLst>
          </p:cNvPr>
          <p:cNvSpPr/>
          <p:nvPr/>
        </p:nvSpPr>
        <p:spPr>
          <a:xfrm rot="5400000">
            <a:off x="10271697" y="3226506"/>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pic>
        <p:nvPicPr>
          <p:cNvPr id="9" name="Picture 8">
            <a:extLst>
              <a:ext uri="{FF2B5EF4-FFF2-40B4-BE49-F238E27FC236}">
                <a16:creationId xmlns:a16="http://schemas.microsoft.com/office/drawing/2014/main" id="{550DB962-D2AC-2EC5-62F4-E231A8118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6641" y="4027007"/>
            <a:ext cx="2410944" cy="2668113"/>
          </a:xfrm>
          <a:prstGeom prst="rect">
            <a:avLst/>
          </a:prstGeom>
        </p:spPr>
      </p:pic>
    </p:spTree>
    <p:extLst>
      <p:ext uri="{BB962C8B-B14F-4D97-AF65-F5344CB8AC3E}">
        <p14:creationId xmlns:p14="http://schemas.microsoft.com/office/powerpoint/2010/main" val="242616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761EB-C7A1-831B-2F56-4F8E40B80C1F}"/>
              </a:ext>
            </a:extLst>
          </p:cNvPr>
          <p:cNvSpPr>
            <a:spLocks noGrp="1"/>
          </p:cNvSpPr>
          <p:nvPr>
            <p:ph idx="1"/>
          </p:nvPr>
        </p:nvSpPr>
        <p:spPr>
          <a:xfrm>
            <a:off x="161364" y="1141160"/>
            <a:ext cx="11869271" cy="4085263"/>
          </a:xfrm>
        </p:spPr>
        <p:txBody>
          <a:bodyPr>
            <a:noAutofit/>
          </a:bodyPr>
          <a:lstStyle/>
          <a:p>
            <a:pPr marL="0" marR="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رشته‌ها در زبان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خودشان شئ هستند. </a:t>
            </a:r>
          </a:p>
          <a:p>
            <a:pPr marL="0" marR="0"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کلاس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در بسته‌ی </a:t>
            </a:r>
            <a:r>
              <a:rPr lang="en-US" dirty="0" err="1">
                <a:effectLst/>
                <a:latin typeface="Times New Roman" panose="02020603050405020304" pitchFamily="18" charset="0"/>
                <a:ea typeface="Calibri" panose="020F0502020204030204" pitchFamily="34" charset="0"/>
                <a:cs typeface="B Nazanin" panose="00000400000000000000" pitchFamily="2" charset="-78"/>
              </a:rPr>
              <a:t>java.lang</a:t>
            </a:r>
            <a:r>
              <a:rPr lang="fa-IR" dirty="0">
                <a:effectLst/>
                <a:latin typeface="Times New Roman" panose="02020603050405020304" pitchFamily="18" charset="0"/>
                <a:ea typeface="Calibri" panose="020F0502020204030204" pitchFamily="34" charset="0"/>
                <a:cs typeface="B Nazanin" panose="00000400000000000000" pitchFamily="2" charset="-78"/>
              </a:rPr>
              <a:t> قرار دارد و لذا به طور خودکار در هر برنامه </a:t>
            </a:r>
            <a:r>
              <a:rPr lang="en-US" dirty="0">
                <a:effectLst/>
                <a:latin typeface="Times New Roman" panose="02020603050405020304" pitchFamily="18" charset="0"/>
                <a:ea typeface="Calibri" panose="020F0502020204030204" pitchFamily="34" charset="0"/>
                <a:cs typeface="B Nazanin" panose="00000400000000000000" pitchFamily="2" charset="-78"/>
              </a:rPr>
              <a:t>import</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می‌شود. </a:t>
            </a:r>
          </a:p>
          <a:p>
            <a:pPr marL="0" marR="0" algn="just" rtl="1">
              <a:lnSpc>
                <a:spcPct val="115000"/>
              </a:lnSpc>
              <a:spcBef>
                <a:spcPts val="0"/>
              </a:spcBef>
              <a:spcAft>
                <a:spcPts val="10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effectLst/>
                <a:latin typeface="B Nazanin" panose="00000400000000000000" pitchFamily="2" charset="-78"/>
                <a:ea typeface="Calibri" panose="020F0502020204030204" pitchFamily="34" charset="0"/>
                <a:cs typeface="B Nazanin" panose="00000400000000000000" pitchFamily="2" charset="-78"/>
              </a:rPr>
              <a:t>مانند همه‌ی اشیا مقداردهی اولیه‌ی یک شئ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با استفاده از عملگر </a:t>
            </a:r>
            <a:r>
              <a:rPr lang="en-US" dirty="0">
                <a:effectLst/>
                <a:latin typeface="Times New Roman" panose="02020603050405020304" pitchFamily="18" charset="0"/>
                <a:ea typeface="Calibri" panose="020F0502020204030204" pitchFamily="34" charset="0"/>
                <a:cs typeface="B Nazanin" panose="00000400000000000000" pitchFamily="2" charset="-78"/>
              </a:rPr>
              <a:t>new</a:t>
            </a:r>
            <a:r>
              <a:rPr lang="fa-IR" dirty="0">
                <a:effectLst/>
                <a:latin typeface="Times New Roman" panose="02020603050405020304" pitchFamily="18" charset="0"/>
                <a:ea typeface="Calibri" panose="020F0502020204030204" pitchFamily="34" charset="0"/>
                <a:cs typeface="B Nazanin" panose="00000400000000000000" pitchFamily="2" charset="-78"/>
              </a:rPr>
              <a:t> انجام می پذیرد، مانند: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1">
              <a:lnSpc>
                <a:spcPct val="115000"/>
              </a:lnSpc>
              <a:spcBef>
                <a:spcPts val="0"/>
              </a:spcBef>
              <a:spcAft>
                <a:spcPts val="1000"/>
              </a:spcAft>
              <a:buNone/>
            </a:pPr>
            <a:r>
              <a:rPr lang="en-US" dirty="0">
                <a:effectLst/>
                <a:latin typeface="Courier New" panose="02070309020205020404" pitchFamily="49" charset="0"/>
                <a:ea typeface="Calibri" panose="020F0502020204030204" pitchFamily="34" charset="0"/>
                <a:cs typeface="B Nazanin" panose="00000400000000000000" pitchFamily="2" charset="-78"/>
              </a:rPr>
              <a:t>String </a:t>
            </a:r>
            <a:r>
              <a:rPr lang="en-US" dirty="0" err="1">
                <a:effectLst/>
                <a:latin typeface="Courier New" panose="02070309020205020404" pitchFamily="49" charset="0"/>
                <a:ea typeface="Calibri" panose="020F0502020204030204" pitchFamily="34" charset="0"/>
                <a:cs typeface="B Nazanin" panose="00000400000000000000" pitchFamily="2" charset="-78"/>
              </a:rPr>
              <a:t>myString</a:t>
            </a:r>
            <a:r>
              <a:rPr lang="en-US" dirty="0">
                <a:effectLst/>
                <a:latin typeface="Courier New" panose="02070309020205020404" pitchFamily="49" charset="0"/>
                <a:ea typeface="Calibri" panose="020F0502020204030204" pitchFamily="34" charset="0"/>
                <a:cs typeface="B Nazanin" panose="00000400000000000000" pitchFamily="2" charset="-78"/>
              </a:rPr>
              <a:t> = new String("Java Course");</a:t>
            </a:r>
          </a:p>
        </p:txBody>
      </p:sp>
      <p:sp>
        <p:nvSpPr>
          <p:cNvPr id="4" name="Title 1">
            <a:extLst>
              <a:ext uri="{FF2B5EF4-FFF2-40B4-BE49-F238E27FC236}">
                <a16:creationId xmlns:a16="http://schemas.microsoft.com/office/drawing/2014/main" id="{A1241138-C880-A0DA-75BD-1384C799DB87}"/>
              </a:ext>
            </a:extLst>
          </p:cNvPr>
          <p:cNvSpPr txBox="1">
            <a:spLocks/>
          </p:cNvSpPr>
          <p:nvPr/>
        </p:nvSpPr>
        <p:spPr>
          <a:xfrm>
            <a:off x="4469608" y="-35859"/>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52012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761EB-C7A1-831B-2F56-4F8E40B80C1F}"/>
              </a:ext>
            </a:extLst>
          </p:cNvPr>
          <p:cNvSpPr>
            <a:spLocks noGrp="1"/>
          </p:cNvSpPr>
          <p:nvPr>
            <p:ph idx="1"/>
          </p:nvPr>
        </p:nvSpPr>
        <p:spPr>
          <a:xfrm>
            <a:off x="1" y="762444"/>
            <a:ext cx="12048564" cy="5848668"/>
          </a:xfrm>
        </p:spPr>
        <p:txBody>
          <a:bodyPr>
            <a:noAutofit/>
          </a:bodyPr>
          <a:lstStyle/>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آن جا که اشیای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خیلی مورد استفاده هستند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شکل کوتاه تری از مقداردهی اولیه‌ی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را ارائه می‌کند.</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دستورالعمل</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1">
              <a:lnSpc>
                <a:spcPct val="115000"/>
              </a:lnSpc>
              <a:spcBef>
                <a:spcPts val="0"/>
              </a:spcBef>
              <a:spcAft>
                <a:spcPts val="1000"/>
              </a:spcAft>
              <a:buNone/>
            </a:pPr>
            <a:r>
              <a:rPr lang="en-US" dirty="0">
                <a:effectLst/>
                <a:latin typeface="Courier New" panose="02070309020205020404" pitchFamily="49" charset="0"/>
                <a:ea typeface="Calibri" panose="020F0502020204030204" pitchFamily="34" charset="0"/>
                <a:cs typeface="Courier New" panose="02070309020205020404" pitchFamily="49" charset="0"/>
              </a:rPr>
              <a:t>String </a:t>
            </a:r>
            <a:r>
              <a:rPr lang="en-US" dirty="0" err="1">
                <a:effectLst/>
                <a:latin typeface="Courier New" panose="02070309020205020404" pitchFamily="49" charset="0"/>
                <a:ea typeface="Calibri" panose="020F0502020204030204" pitchFamily="34" charset="0"/>
                <a:cs typeface="Courier New" panose="02070309020205020404" pitchFamily="49" charset="0"/>
              </a:rPr>
              <a:t>myString</a:t>
            </a:r>
            <a:r>
              <a:rPr lang="en-US" dirty="0">
                <a:effectLst/>
                <a:latin typeface="Courier New" panose="02070309020205020404" pitchFamily="49" charset="0"/>
                <a:ea typeface="Calibri" panose="020F0502020204030204" pitchFamily="34" charset="0"/>
                <a:cs typeface="Courier New" panose="02070309020205020404" pitchFamily="49" charset="0"/>
              </a:rPr>
              <a:t> = "Java Course";</a:t>
            </a:r>
          </a:p>
          <a:p>
            <a:pPr marL="0" marR="0" indent="0" algn="r" rtl="1">
              <a:lnSpc>
                <a:spcPct val="115000"/>
              </a:lnSpc>
              <a:spcBef>
                <a:spcPts val="0"/>
              </a:spcBef>
              <a:spcAft>
                <a:spcPts val="1000"/>
              </a:spcAft>
              <a:buNone/>
            </a:pPr>
            <a:r>
              <a:rPr lang="fa-IR" dirty="0">
                <a:effectLst/>
                <a:latin typeface="Times New Roman" panose="02020603050405020304" pitchFamily="18" charset="0"/>
                <a:ea typeface="Calibri" panose="020F0502020204030204" pitchFamily="34" charset="0"/>
                <a:cs typeface="B Nazanin" panose="00000400000000000000" pitchFamily="2" charset="-78"/>
              </a:rPr>
              <a:t>آدرس عبارت </a:t>
            </a:r>
            <a:r>
              <a:rPr lang="en-US" dirty="0">
                <a:effectLst/>
                <a:latin typeface="Times New Roman" panose="02020603050405020304" pitchFamily="18" charset="0"/>
                <a:ea typeface="Calibri" panose="020F0502020204030204" pitchFamily="34" charset="0"/>
                <a:cs typeface="B Nazanin" panose="00000400000000000000" pitchFamily="2" charset="-78"/>
              </a:rPr>
              <a:t>"Java Course" </a:t>
            </a:r>
            <a:r>
              <a:rPr lang="fa-IR" dirty="0">
                <a:effectLst/>
                <a:latin typeface="Times New Roman" panose="02020603050405020304" pitchFamily="18" charset="0"/>
                <a:ea typeface="Calibri" panose="020F0502020204030204" pitchFamily="34" charset="0"/>
                <a:cs typeface="B Nazanin" panose="00000400000000000000" pitchFamily="2" charset="-78"/>
              </a:rPr>
              <a:t> را به مرجع </a:t>
            </a:r>
            <a:r>
              <a:rPr lang="en-US" dirty="0" err="1">
                <a:effectLst/>
                <a:latin typeface="Times New Roman" panose="02020603050405020304" pitchFamily="18" charset="0"/>
                <a:ea typeface="Calibri" panose="020F0502020204030204" pitchFamily="34" charset="0"/>
                <a:cs typeface="B Nazanin" panose="00000400000000000000" pitchFamily="2" charset="-78"/>
              </a:rPr>
              <a:t>myString</a:t>
            </a:r>
            <a:r>
              <a:rPr lang="fa-IR" dirty="0">
                <a:effectLst/>
                <a:latin typeface="Times New Roman" panose="02020603050405020304" pitchFamily="18" charset="0"/>
                <a:ea typeface="Calibri" panose="020F0502020204030204" pitchFamily="34" charset="0"/>
                <a:cs typeface="B Nazanin" panose="00000400000000000000" pitchFamily="2" charset="-78"/>
              </a:rPr>
              <a:t> تخصیص می‌دهد.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dirty="0">
              <a:cs typeface="B Nazanin" panose="00000400000000000000" pitchFamily="2" charset="-78"/>
            </a:endParaRPr>
          </a:p>
        </p:txBody>
      </p:sp>
      <p:sp>
        <p:nvSpPr>
          <p:cNvPr id="4" name="Title 1">
            <a:extLst>
              <a:ext uri="{FF2B5EF4-FFF2-40B4-BE49-F238E27FC236}">
                <a16:creationId xmlns:a16="http://schemas.microsoft.com/office/drawing/2014/main" id="{A1241138-C880-A0DA-75BD-1384C799DB87}"/>
              </a:ext>
            </a:extLst>
          </p:cNvPr>
          <p:cNvSpPr txBox="1">
            <a:spLocks/>
          </p:cNvSpPr>
          <p:nvPr/>
        </p:nvSpPr>
        <p:spPr>
          <a:xfrm>
            <a:off x="4469608" y="-35859"/>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3432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E71E9-72AE-41C7-B74A-90724961F8F5}"/>
              </a:ext>
            </a:extLst>
          </p:cNvPr>
          <p:cNvSpPr>
            <a:spLocks noGrp="1"/>
          </p:cNvSpPr>
          <p:nvPr>
            <p:ph idx="1"/>
          </p:nvPr>
        </p:nvSpPr>
        <p:spPr>
          <a:xfrm>
            <a:off x="1353670" y="1201270"/>
            <a:ext cx="10721789" cy="5396754"/>
          </a:xfrm>
        </p:spPr>
        <p:txBody>
          <a:bodyPr>
            <a:norm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Arial" panose="020B0604020202020204" pitchFamily="34" charset="0"/>
              </a:rPr>
              <a:t>int length()</a:t>
            </a:r>
            <a:r>
              <a:rPr lang="fa-IR" dirty="0">
                <a:effectLst/>
                <a:latin typeface="Calibri" panose="020F0502020204030204" pitchFamily="34" charset="0"/>
                <a:ea typeface="Calibri" panose="020F0502020204030204" pitchFamily="34" charset="0"/>
                <a:cs typeface="Times New Roman" panose="02020603050405020304" pitchFamily="18" charset="0"/>
              </a:rPr>
              <a:t>:</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s.length</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B Nazanin" panose="00000400000000000000" pitchFamily="2" charset="-78"/>
              </a:rPr>
              <a:t> تعداد کاراکترهای رشته‌ی </a:t>
            </a:r>
            <a:r>
              <a:rPr lang="en-US" dirty="0">
                <a:effectLst/>
                <a:latin typeface="Times New Roman" panose="02020603050405020304" pitchFamily="18" charset="0"/>
                <a:ea typeface="Calibri" panose="020F0502020204030204" pitchFamily="34" charset="0"/>
                <a:cs typeface="Arial" panose="020B0604020202020204" pitchFamily="34" charset="0"/>
              </a:rPr>
              <a:t>s</a:t>
            </a:r>
            <a:r>
              <a:rPr lang="fa-IR" dirty="0">
                <a:effectLst/>
                <a:latin typeface="Calibri" panose="020F0502020204030204" pitchFamily="34" charset="0"/>
                <a:ea typeface="Calibri" panose="020F0502020204030204" pitchFamily="34" charset="0"/>
                <a:cs typeface="B Nazanin" panose="00000400000000000000" pitchFamily="2" charset="-78"/>
              </a:rPr>
              <a:t> را برمی‌گرداند.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charAt</a:t>
            </a:r>
            <a:r>
              <a:rPr lang="en-US" dirty="0">
                <a:effectLst/>
                <a:latin typeface="Times New Roman" panose="02020603050405020304" pitchFamily="18" charset="0"/>
                <a:ea typeface="Calibri" panose="020F0502020204030204" pitchFamily="34" charset="0"/>
                <a:cs typeface="Arial" panose="020B0604020202020204" pitchFamily="34" charset="0"/>
              </a:rPr>
              <a:t>(int </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s.charAt</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کاراکتر موجود در مکان </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fa-IR" dirty="0">
                <a:effectLst/>
                <a:latin typeface="Times New Roman" panose="02020603050405020304" pitchFamily="18" charset="0"/>
                <a:ea typeface="Calibri" panose="020F0502020204030204" pitchFamily="34" charset="0"/>
                <a:cs typeface="B Nazanin" panose="00000400000000000000" pitchFamily="2" charset="-78"/>
              </a:rPr>
              <a:t>ام</a:t>
            </a:r>
            <a:r>
              <a:rPr lang="fa-IR" dirty="0">
                <a:effectLst/>
                <a:latin typeface="Calibri" panose="020F0502020204030204" pitchFamily="34" charset="0"/>
                <a:ea typeface="Calibri" panose="020F0502020204030204" pitchFamily="34" charset="0"/>
                <a:cs typeface="B Nazanin" panose="00000400000000000000" pitchFamily="2" charset="-78"/>
              </a:rPr>
              <a:t> را برمی‌گرداند. </a:t>
            </a:r>
          </a:p>
          <a:p>
            <a:pPr marL="34290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buFont typeface="Wingdings" panose="05000000000000000000" pitchFamily="2" charset="2"/>
              <a:buChar char="Ø"/>
            </a:pPr>
            <a:r>
              <a:rPr lang="fa-IR" sz="2800" dirty="0">
                <a:effectLst/>
                <a:latin typeface="Calibri" panose="020F0502020204030204" pitchFamily="34" charset="0"/>
                <a:ea typeface="Calibri" panose="020F0502020204030204" pitchFamily="34" charset="0"/>
                <a:cs typeface="B Nazanin" panose="00000400000000000000" pitchFamily="2" charset="-78"/>
              </a:rPr>
              <a:t> فراخوانی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charAt</a:t>
            </a:r>
            <a:r>
              <a:rPr lang="fa-IR" sz="2800" dirty="0">
                <a:effectLst/>
                <a:latin typeface="Calibri" panose="020F0502020204030204" pitchFamily="34" charset="0"/>
                <a:ea typeface="Calibri" panose="020F0502020204030204" pitchFamily="34" charset="0"/>
                <a:cs typeface="B Nazanin" panose="00000400000000000000" pitchFamily="2" charset="-78"/>
              </a:rPr>
              <a:t> برای یک مکان ناموجود منجر به خطا در زمان اجرا خواهد شد.</a:t>
            </a:r>
            <a:endParaRPr lang="fa-IR" dirty="0"/>
          </a:p>
        </p:txBody>
      </p:sp>
      <p:sp>
        <p:nvSpPr>
          <p:cNvPr id="4" name="Title 1">
            <a:extLst>
              <a:ext uri="{FF2B5EF4-FFF2-40B4-BE49-F238E27FC236}">
                <a16:creationId xmlns:a16="http://schemas.microsoft.com/office/drawing/2014/main" id="{55DDAAFA-5455-7616-FB27-B9AF69F506F9}"/>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32769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E71E9-72AE-41C7-B74A-90724961F8F5}"/>
              </a:ext>
            </a:extLst>
          </p:cNvPr>
          <p:cNvSpPr>
            <a:spLocks noGrp="1"/>
          </p:cNvSpPr>
          <p:nvPr>
            <p:ph idx="1"/>
          </p:nvPr>
        </p:nvSpPr>
        <p:spPr>
          <a:xfrm>
            <a:off x="286871" y="1093694"/>
            <a:ext cx="11797553" cy="5692589"/>
          </a:xfrm>
        </p:spPr>
        <p:txBody>
          <a:bodyPr>
            <a:normAutofit/>
          </a:bodyPr>
          <a:lstStyle/>
          <a:p>
            <a:pPr marL="342900" indent="-342900" algn="just" rtl="1">
              <a:lnSpc>
                <a:spcPct val="115000"/>
              </a:lnSpc>
              <a:spcBef>
                <a:spcPts val="0"/>
              </a:spcBef>
              <a:spcAft>
                <a:spcPts val="10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Arial" panose="020B0604020202020204" pitchFamily="34" charset="0"/>
              </a:rPr>
              <a:t>substring(int a, int b)</a:t>
            </a:r>
            <a:r>
              <a:rPr lang="fa-IR" sz="2800" dirty="0">
                <a:effectLst/>
                <a:latin typeface="CourierPSPro-Regular"/>
                <a:ea typeface="Calibri" panose="020F0502020204030204" pitchFamily="34" charset="0"/>
                <a:cs typeface="B Nazanin" panose="00000400000000000000" pitchFamily="2" charset="-78"/>
              </a:rPr>
              <a:t>: زیررشته‌ای از یک رشته که ابتدای آن اندیس </a:t>
            </a:r>
            <a:r>
              <a:rPr lang="en-US" sz="2800" dirty="0">
                <a:effectLst/>
                <a:latin typeface="CourierPSPro-Regular"/>
                <a:ea typeface="Calibri" panose="020F0502020204030204" pitchFamily="34" charset="0"/>
                <a:cs typeface="B Nazanin" panose="00000400000000000000" pitchFamily="2" charset="-78"/>
              </a:rPr>
              <a:t>a</a:t>
            </a:r>
            <a:r>
              <a:rPr lang="fa-IR" sz="2800" dirty="0">
                <a:effectLst/>
                <a:latin typeface="CourierPSPro-Regular"/>
                <a:ea typeface="Calibri" panose="020F0502020204030204" pitchFamily="34" charset="0"/>
                <a:cs typeface="B Nazanin" panose="00000400000000000000" pitchFamily="2" charset="-78"/>
              </a:rPr>
              <a:t>ام و انتهایش اندیس      </a:t>
            </a:r>
            <a:r>
              <a:rPr lang="en-US" sz="2800" dirty="0">
                <a:effectLst/>
                <a:latin typeface="CourierPSPro-Regular"/>
                <a:ea typeface="Calibri" panose="020F0502020204030204" pitchFamily="34" charset="0"/>
                <a:cs typeface="B Nazanin" panose="00000400000000000000" pitchFamily="2" charset="-78"/>
              </a:rPr>
              <a:t>(b-1)</a:t>
            </a:r>
            <a:r>
              <a:rPr lang="fa-IR" sz="2800" dirty="0">
                <a:effectLst/>
                <a:latin typeface="CourierPSPro-Regular"/>
                <a:ea typeface="Calibri" panose="020F0502020204030204" pitchFamily="34" charset="0"/>
                <a:cs typeface="B Nazanin" panose="00000400000000000000" pitchFamily="2" charset="-78"/>
              </a:rPr>
              <a:t>ام است را برمی‌گرداند.</a:t>
            </a:r>
            <a:endParaRPr lang="en-US" sz="2800" dirty="0">
              <a:effectLst/>
              <a:latin typeface="CourierPSPro-Regular"/>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endParaRPr lang="fa-IR" sz="2800" dirty="0">
              <a:effectLst/>
              <a:latin typeface="CourierPSPro-Regular"/>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sz="2800" dirty="0">
                <a:solidFill>
                  <a:srgbClr val="000000"/>
                </a:solidFill>
                <a:effectLst/>
                <a:latin typeface="CourierPSPro-Regular"/>
                <a:ea typeface="Calibri" panose="020F0502020204030204" pitchFamily="34" charset="0"/>
                <a:cs typeface="B Nazanin" panose="00000400000000000000" pitchFamily="2" charset="-78"/>
              </a:rPr>
              <a:t>دقت کنید که دومین مقداری که به متد </a:t>
            </a:r>
            <a:r>
              <a:rPr lang="en-US" sz="2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substring</a:t>
            </a:r>
            <a:r>
              <a:rPr lang="fa-IR" sz="2800" dirty="0">
                <a:solidFill>
                  <a:srgbClr val="000000"/>
                </a:solidFill>
                <a:effectLst/>
                <a:latin typeface="CourierPSPro-Regular"/>
                <a:ea typeface="Calibri" panose="020F0502020204030204" pitchFamily="34" charset="0"/>
                <a:cs typeface="B Nazanin" panose="00000400000000000000" pitchFamily="2" charset="-78"/>
              </a:rPr>
              <a:t> می‌گذرانید باید یکی پس از انتهای زیررشته‌ای که می‌خواهید تشکیل دهید باشد.</a:t>
            </a:r>
          </a:p>
          <a:p>
            <a:pPr marL="0" marR="0" algn="r" rtl="1">
              <a:lnSpc>
                <a:spcPct val="115000"/>
              </a:lnSpc>
              <a:spcBef>
                <a:spcPts val="0"/>
              </a:spcBef>
              <a:spcAft>
                <a:spcPts val="1000"/>
              </a:spcAft>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15000"/>
              </a:lnSpc>
              <a:spcBef>
                <a:spcPts val="0"/>
              </a:spcBef>
              <a:spcAft>
                <a:spcPts val="10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در حقیقت با متد </a:t>
            </a:r>
            <a:r>
              <a:rPr lang="en-US" sz="2800" dirty="0">
                <a:effectLst/>
                <a:latin typeface="Times New Roman" panose="02020603050405020304" pitchFamily="18" charset="0"/>
                <a:ea typeface="Calibri" panose="020F0502020204030204" pitchFamily="34" charset="0"/>
                <a:cs typeface="Arial" panose="020B0604020202020204" pitchFamily="34" charset="0"/>
              </a:rPr>
              <a:t>substring</a:t>
            </a:r>
            <a:r>
              <a:rPr lang="fa-IR" sz="2800" dirty="0">
                <a:effectLst/>
                <a:latin typeface="Calibri" panose="020F0502020204030204" pitchFamily="34" charset="0"/>
                <a:ea typeface="Calibri" panose="020F0502020204030204" pitchFamily="34" charset="0"/>
                <a:cs typeface="B Nazanin" panose="00000400000000000000" pitchFamily="2" charset="-78"/>
              </a:rPr>
              <a:t> می توان مکان دقیقا بعد انتهای رشته را وارد نمود و نمی‌توان برای اندیسی ورای آن سوال کرد.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70AA4B63-EA97-A293-E726-0000FFA74979}"/>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42306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E339A-570C-A3E5-9457-C14ADEC9CC61}"/>
              </a:ext>
            </a:extLst>
          </p:cNvPr>
          <p:cNvSpPr>
            <a:spLocks noGrp="1"/>
          </p:cNvSpPr>
          <p:nvPr>
            <p:ph idx="1"/>
          </p:nvPr>
        </p:nvSpPr>
        <p:spPr>
          <a:xfrm>
            <a:off x="188258" y="923809"/>
            <a:ext cx="11681012" cy="4665685"/>
          </a:xfrm>
        </p:spPr>
        <p:txBody>
          <a:bodyPr>
            <a:no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boolean</a:t>
            </a:r>
            <a:r>
              <a:rPr lang="en-US" dirty="0">
                <a:effectLst/>
                <a:latin typeface="Times New Roman" panose="02020603050405020304" pitchFamily="18" charset="0"/>
                <a:ea typeface="Calibri" panose="020F0502020204030204" pitchFamily="34" charset="0"/>
                <a:cs typeface="Arial" panose="020B0604020202020204" pitchFamily="34" charset="0"/>
              </a:rPr>
              <a:t> equals(…)</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در صورتی که رشته‌های </a:t>
            </a:r>
            <a:r>
              <a:rPr lang="en-US" dirty="0">
                <a:effectLst/>
                <a:latin typeface="Times New Roman" panose="02020603050405020304" pitchFamily="18" charset="0"/>
                <a:ea typeface="Calibri" panose="020F0502020204030204" pitchFamily="34" charset="0"/>
                <a:cs typeface="Arial" panose="020B0604020202020204" pitchFamily="34" charset="0"/>
              </a:rPr>
              <a:t>s</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a:effectLst/>
                <a:latin typeface="Times New Roman" panose="02020603050405020304" pitchFamily="18" charset="0"/>
                <a:ea typeface="Calibri" panose="020F0502020204030204" pitchFamily="34" charset="0"/>
                <a:cs typeface="Arial" panose="020B0604020202020204" pitchFamily="34" charset="0"/>
              </a:rPr>
              <a:t>t</a:t>
            </a:r>
            <a:r>
              <a:rPr lang="fa-IR" dirty="0">
                <a:effectLst/>
                <a:latin typeface="Calibri" panose="020F0502020204030204" pitchFamily="34" charset="0"/>
                <a:ea typeface="Calibri" panose="020F0502020204030204" pitchFamily="34" charset="0"/>
                <a:cs typeface="B Nazanin" panose="00000400000000000000" pitchFamily="2" charset="-78"/>
              </a:rPr>
              <a:t> یکسان باشند </a:t>
            </a:r>
            <a:r>
              <a:rPr lang="en-US" dirty="0" err="1">
                <a:effectLst/>
                <a:latin typeface="Times New Roman" panose="02020603050405020304" pitchFamily="18" charset="0"/>
                <a:ea typeface="Calibri" panose="020F0502020204030204" pitchFamily="34" charset="0"/>
                <a:cs typeface="Arial" panose="020B0604020202020204" pitchFamily="34" charset="0"/>
              </a:rPr>
              <a:t>s.equals</a:t>
            </a:r>
            <a:r>
              <a:rPr lang="en-US" dirty="0">
                <a:effectLst/>
                <a:latin typeface="Times New Roman" panose="02020603050405020304" pitchFamily="18" charset="0"/>
                <a:ea typeface="Calibri" panose="020F0502020204030204" pitchFamily="34" charset="0"/>
                <a:cs typeface="Arial" panose="020B0604020202020204" pitchFamily="34" charset="0"/>
              </a:rPr>
              <a:t>(t)</a:t>
            </a:r>
            <a:r>
              <a:rPr lang="fa-IR" dirty="0">
                <a:effectLst/>
                <a:latin typeface="Calibri" panose="020F0502020204030204" pitchFamily="34" charset="0"/>
                <a:ea typeface="Calibri" panose="020F0502020204030204" pitchFamily="34" charset="0"/>
                <a:cs typeface="B Nazanin" panose="00000400000000000000" pitchFamily="2" charset="-78"/>
              </a:rPr>
              <a:t> مقدار </a:t>
            </a:r>
            <a:r>
              <a:rPr lang="en-US" dirty="0">
                <a:effectLst/>
                <a:latin typeface="Times New Roman" panose="02020603050405020304" pitchFamily="18" charset="0"/>
                <a:ea typeface="Calibri" panose="020F0502020204030204" pitchFamily="34" charset="0"/>
                <a:cs typeface="Arial" panose="020B0604020202020204" pitchFamily="34" charset="0"/>
              </a:rPr>
              <a:t>true</a:t>
            </a:r>
            <a:r>
              <a:rPr lang="fa-IR" dirty="0">
                <a:effectLst/>
                <a:latin typeface="Calibri" panose="020F0502020204030204" pitchFamily="34" charset="0"/>
                <a:ea typeface="Calibri" panose="020F0502020204030204" pitchFamily="34" charset="0"/>
                <a:cs typeface="B Nazanin" panose="00000400000000000000" pitchFamily="2" charset="-78"/>
              </a:rPr>
              <a:t> برمی‌گرداند.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String </a:t>
            </a:r>
            <a:r>
              <a:rPr lang="en-US" dirty="0" err="1">
                <a:latin typeface="Times New Roman" panose="02020603050405020304" pitchFamily="18" charset="0"/>
                <a:ea typeface="Calibri" panose="020F0502020204030204" pitchFamily="34" charset="0"/>
                <a:cs typeface="Arial" panose="020B0604020202020204" pitchFamily="34" charset="0"/>
              </a:rPr>
              <a:t>concat</a:t>
            </a:r>
            <a:r>
              <a:rPr lang="en-US" dirty="0">
                <a:latin typeface="Times New Roman" panose="02020603050405020304" pitchFamily="18" charset="0"/>
                <a:ea typeface="Calibri" panose="020F0502020204030204" pitchFamily="34" charset="0"/>
                <a:cs typeface="Arial" panose="020B0604020202020204" pitchFamily="34" charset="0"/>
              </a:rPr>
              <a:t>(String t)</a:t>
            </a:r>
            <a:r>
              <a:rPr lang="fa-IR"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Arial" panose="020B0604020202020204" pitchFamily="34" charset="0"/>
              </a:rPr>
              <a:t>s.concat</a:t>
            </a:r>
            <a:r>
              <a:rPr lang="en-US" dirty="0">
                <a:latin typeface="Times New Roman" panose="02020603050405020304" pitchFamily="18" charset="0"/>
                <a:ea typeface="Calibri" panose="020F0502020204030204" pitchFamily="34" charset="0"/>
                <a:cs typeface="Arial" panose="020B0604020202020204" pitchFamily="34" charset="0"/>
              </a:rPr>
              <a:t>(t) </a:t>
            </a:r>
            <a:r>
              <a:rPr lang="fa-IR" dirty="0">
                <a:latin typeface="Times New Roman" panose="02020603050405020304" pitchFamily="18" charset="0"/>
                <a:ea typeface="Calibri" panose="020F0502020204030204" pitchFamily="34" charset="0"/>
              </a:rPr>
              <a:t> </a:t>
            </a:r>
            <a:r>
              <a:rPr lang="fa-IR" dirty="0">
                <a:latin typeface="Times New Roman" panose="02020603050405020304" pitchFamily="18" charset="0"/>
                <a:ea typeface="Calibri" panose="020F0502020204030204" pitchFamily="34" charset="0"/>
                <a:cs typeface="B Nazanin" panose="00000400000000000000" pitchFamily="2" charset="-78"/>
              </a:rPr>
              <a:t>رشته‌ی </a:t>
            </a:r>
            <a:r>
              <a:rPr lang="en-US" dirty="0">
                <a:latin typeface="Times New Roman" panose="02020603050405020304" pitchFamily="18" charset="0"/>
                <a:ea typeface="Calibri" panose="020F0502020204030204" pitchFamily="34" charset="0"/>
                <a:cs typeface="B Nazanin" panose="00000400000000000000" pitchFamily="2" charset="-78"/>
              </a:rPr>
              <a:t>t</a:t>
            </a:r>
            <a:r>
              <a:rPr lang="fa-IR" dirty="0">
                <a:latin typeface="Times New Roman" panose="02020603050405020304" pitchFamily="18" charset="0"/>
                <a:ea typeface="Calibri" panose="020F0502020204030204" pitchFamily="34" charset="0"/>
                <a:cs typeface="B Nazanin" panose="00000400000000000000" pitchFamily="2" charset="-78"/>
              </a:rPr>
              <a:t> را به رشته‌ی </a:t>
            </a:r>
            <a:r>
              <a:rPr lang="en-US" dirty="0">
                <a:latin typeface="Times New Roman" panose="02020603050405020304" pitchFamily="18" charset="0"/>
                <a:ea typeface="Calibri" panose="020F0502020204030204" pitchFamily="34" charset="0"/>
                <a:cs typeface="B Nazanin" panose="00000400000000000000" pitchFamily="2" charset="-78"/>
              </a:rPr>
              <a:t>s</a:t>
            </a:r>
            <a:r>
              <a:rPr lang="fa-IR" dirty="0">
                <a:latin typeface="Times New Roman" panose="02020603050405020304" pitchFamily="18" charset="0"/>
                <a:ea typeface="Calibri" panose="020F0502020204030204" pitchFamily="34" charset="0"/>
                <a:cs typeface="B Nazanin" panose="00000400000000000000" pitchFamily="2" charset="-78"/>
              </a:rPr>
              <a:t> الحاق می‌کند.</a:t>
            </a:r>
          </a:p>
          <a:p>
            <a:pPr marL="342900" indent="-342900" algn="just" rtl="1">
              <a:lnSpc>
                <a:spcPct val="115000"/>
              </a:lnSpc>
              <a:spcBef>
                <a:spcPts val="0"/>
              </a:spcBef>
              <a:spcAft>
                <a:spcPts val="1000"/>
              </a:spcAft>
              <a:buFont typeface="Symbol" panose="05050102010706020507" pitchFamily="18" charset="2"/>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String format ()</a:t>
            </a:r>
            <a:r>
              <a:rPr lang="fa-IR" dirty="0">
                <a:latin typeface="Calibri" panose="020F0502020204030204" pitchFamily="34" charset="0"/>
                <a:ea typeface="Calibri" panose="020F0502020204030204" pitchFamily="34" charset="0"/>
                <a:cs typeface="Times New Roman" panose="02020603050405020304" pitchFamily="18" charset="0"/>
              </a:rPr>
              <a:t>:</a:t>
            </a:r>
            <a:r>
              <a:rPr lang="fa-IR" dirty="0">
                <a:latin typeface="Calibri" panose="020F0502020204030204" pitchFamily="34" charset="0"/>
                <a:ea typeface="Calibri" panose="020F0502020204030204" pitchFamily="34" charset="0"/>
                <a:cs typeface="B Nazanin" panose="00000400000000000000" pitchFamily="2" charset="-78"/>
              </a:rPr>
              <a:t> مشابه دستور </a:t>
            </a:r>
            <a:r>
              <a:rPr lang="en-US" dirty="0" err="1">
                <a:latin typeface="Times New Roman" panose="02020603050405020304" pitchFamily="18" charset="0"/>
                <a:ea typeface="Calibri" panose="020F0502020204030204" pitchFamily="34" charset="0"/>
                <a:cs typeface="Arial" panose="020B0604020202020204" pitchFamily="34" charset="0"/>
              </a:rPr>
              <a:t>System.out.printf</a:t>
            </a:r>
            <a:r>
              <a:rPr lang="fa-IR" dirty="0">
                <a:latin typeface="Calibri" panose="020F0502020204030204" pitchFamily="34" charset="0"/>
                <a:ea typeface="Calibri" panose="020F0502020204030204" pitchFamily="34" charset="0"/>
                <a:cs typeface="B Nazanin" panose="00000400000000000000" pitchFamily="2" charset="-78"/>
              </a:rPr>
              <a:t> عمل کرده و رشته‌ی فرمت‌شده را برمی‌گرداند.</a:t>
            </a:r>
          </a:p>
          <a:p>
            <a:pPr marL="342900" indent="-342900" algn="just" rtl="1">
              <a:lnSpc>
                <a:spcPct val="115000"/>
              </a:lnSpc>
              <a:spcBef>
                <a:spcPts val="0"/>
              </a:spcBef>
              <a:spcAft>
                <a:spcPts val="10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replace(s1, s2)</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کل رخدادهای زیررشته‌ی </a:t>
            </a:r>
            <a:r>
              <a:rPr lang="en-US" dirty="0">
                <a:latin typeface="Times New Roman" panose="02020603050405020304" pitchFamily="18" charset="0"/>
                <a:ea typeface="Calibri" panose="020F0502020204030204" pitchFamily="34" charset="0"/>
                <a:cs typeface="Arial" panose="020B0604020202020204" pitchFamily="34" charset="0"/>
              </a:rPr>
              <a:t>s1</a:t>
            </a:r>
            <a:r>
              <a:rPr lang="fa-IR" dirty="0">
                <a:latin typeface="Calibri" panose="020F0502020204030204" pitchFamily="34" charset="0"/>
                <a:ea typeface="Calibri" panose="020F0502020204030204" pitchFamily="34" charset="0"/>
                <a:cs typeface="B Nazanin" panose="00000400000000000000" pitchFamily="2" charset="-78"/>
              </a:rPr>
              <a:t> را با </a:t>
            </a:r>
            <a:r>
              <a:rPr lang="en-US" dirty="0">
                <a:latin typeface="Times New Roman" panose="02020603050405020304" pitchFamily="18" charset="0"/>
                <a:ea typeface="Calibri" panose="020F0502020204030204" pitchFamily="34" charset="0"/>
                <a:cs typeface="Arial" panose="020B0604020202020204" pitchFamily="34" charset="0"/>
              </a:rPr>
              <a:t>s2</a:t>
            </a:r>
            <a:r>
              <a:rPr lang="fa-IR" dirty="0">
                <a:latin typeface="Calibri" panose="020F0502020204030204" pitchFamily="34" charset="0"/>
                <a:ea typeface="Calibri" panose="020F0502020204030204" pitchFamily="34" charset="0"/>
                <a:cs typeface="B Nazanin" panose="00000400000000000000" pitchFamily="2" charset="-78"/>
              </a:rPr>
              <a:t> جایگزین می‌کند.</a:t>
            </a:r>
          </a:p>
        </p:txBody>
      </p:sp>
      <p:sp>
        <p:nvSpPr>
          <p:cNvPr id="4" name="Title 1">
            <a:extLst>
              <a:ext uri="{FF2B5EF4-FFF2-40B4-BE49-F238E27FC236}">
                <a16:creationId xmlns:a16="http://schemas.microsoft.com/office/drawing/2014/main" id="{5E16CD0F-F011-790A-94BC-B3B05C837370}"/>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60329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heel(1)">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DFE928-C8EA-4B93-A448-47017ED6B93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2083" y="1039978"/>
            <a:ext cx="9782199" cy="4303060"/>
          </a:xfrm>
        </p:spPr>
      </p:pic>
      <p:sp>
        <p:nvSpPr>
          <p:cNvPr id="2" name="Title 1">
            <a:extLst>
              <a:ext uri="{FF2B5EF4-FFF2-40B4-BE49-F238E27FC236}">
                <a16:creationId xmlns:a16="http://schemas.microsoft.com/office/drawing/2014/main" id="{0CF681C5-A7BC-2467-7D16-AE8842E11162}"/>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3" name="TextBox 2">
            <a:extLst>
              <a:ext uri="{FF2B5EF4-FFF2-40B4-BE49-F238E27FC236}">
                <a16:creationId xmlns:a16="http://schemas.microsoft.com/office/drawing/2014/main" id="{1A167448-5157-5108-D7A2-68025F5C3757}"/>
              </a:ext>
            </a:extLst>
          </p:cNvPr>
          <p:cNvSpPr txBox="1"/>
          <p:nvPr/>
        </p:nvSpPr>
        <p:spPr>
          <a:xfrm>
            <a:off x="9039366" y="2918622"/>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4" name="Arrow: Right 3">
            <a:extLst>
              <a:ext uri="{FF2B5EF4-FFF2-40B4-BE49-F238E27FC236}">
                <a16:creationId xmlns:a16="http://schemas.microsoft.com/office/drawing/2014/main" id="{35724C4F-5D42-FDDD-62E9-2D9BEEEFED71}"/>
              </a:ext>
            </a:extLst>
          </p:cNvPr>
          <p:cNvSpPr/>
          <p:nvPr/>
        </p:nvSpPr>
        <p:spPr>
          <a:xfrm rot="5400000">
            <a:off x="9126351" y="383293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pic>
        <p:nvPicPr>
          <p:cNvPr id="7" name="Picture 6">
            <a:extLst>
              <a:ext uri="{FF2B5EF4-FFF2-40B4-BE49-F238E27FC236}">
                <a16:creationId xmlns:a16="http://schemas.microsoft.com/office/drawing/2014/main" id="{ADAAC735-DE85-C9DE-6AC0-A0DC08944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4661" y="4550809"/>
            <a:ext cx="5125256" cy="2062797"/>
          </a:xfrm>
          <a:prstGeom prst="rect">
            <a:avLst/>
          </a:prstGeom>
        </p:spPr>
      </p:pic>
    </p:spTree>
    <p:extLst>
      <p:ext uri="{BB962C8B-B14F-4D97-AF65-F5344CB8AC3E}">
        <p14:creationId xmlns:p14="http://schemas.microsoft.com/office/powerpoint/2010/main" val="59691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E339A-570C-A3E5-9457-C14ADEC9CC61}"/>
              </a:ext>
            </a:extLst>
          </p:cNvPr>
          <p:cNvSpPr>
            <a:spLocks noGrp="1"/>
          </p:cNvSpPr>
          <p:nvPr>
            <p:ph idx="1"/>
          </p:nvPr>
        </p:nvSpPr>
        <p:spPr>
          <a:xfrm>
            <a:off x="143435" y="816233"/>
            <a:ext cx="11793071" cy="5880402"/>
          </a:xfrm>
        </p:spPr>
        <p:txBody>
          <a:bodyPr>
            <a:noAutofit/>
          </a:bodyPr>
          <a:lstStyle/>
          <a:p>
            <a:pPr algn="just" rtl="1">
              <a:lnSpc>
                <a:spcPct val="115000"/>
              </a:lnSpc>
              <a:spcBef>
                <a:spcPts val="0"/>
              </a:spcBef>
              <a:spcAft>
                <a:spcPts val="1000"/>
              </a:spcAft>
            </a:pPr>
            <a:r>
              <a:rPr lang="en-US" dirty="0" err="1">
                <a:latin typeface="Times New Roman" panose="02020603050405020304" pitchFamily="18" charset="0"/>
                <a:ea typeface="Calibri" panose="020F0502020204030204" pitchFamily="34" charset="0"/>
                <a:cs typeface="Arial" panose="020B0604020202020204" pitchFamily="34" charset="0"/>
              </a:rPr>
              <a:t>indexOf</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Times New Roman" panose="02020603050405020304" pitchFamily="18" charset="0"/>
                <a:ea typeface="Calibri" panose="020F0502020204030204" pitchFamily="34" charset="0"/>
                <a:cs typeface="B Nazanin" panose="00000400000000000000" pitchFamily="2" charset="-78"/>
              </a:rPr>
              <a:t>در صورتی که آرگومان رشته باشد</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اندیس </a:t>
            </a:r>
            <a:r>
              <a:rPr lang="fa-IR" i="1" dirty="0">
                <a:latin typeface="Calibri" panose="020F0502020204030204" pitchFamily="34" charset="0"/>
                <a:ea typeface="Calibri" panose="020F0502020204030204" pitchFamily="34" charset="0"/>
                <a:cs typeface="B Nazanin" panose="00000400000000000000" pitchFamily="2" charset="-78"/>
              </a:rPr>
              <a:t>ابتدای</a:t>
            </a:r>
            <a:r>
              <a:rPr lang="fa-IR" dirty="0">
                <a:latin typeface="Calibri" panose="020F0502020204030204" pitchFamily="34" charset="0"/>
                <a:ea typeface="Calibri" panose="020F0502020204030204" pitchFamily="34" charset="0"/>
                <a:cs typeface="B Nazanin" panose="00000400000000000000" pitchFamily="2" charset="-78"/>
              </a:rPr>
              <a:t> اولین رخداد آن و اگر کاراکتر باشد اندیس اولین رخداد آن را برمی‌گرداند و در صورتی که آرگومان موجود نباشد 1- برمی‌گرداند.</a:t>
            </a:r>
            <a:endParaRPr lang="fa-IR" dirty="0"/>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toLowerCase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رشته‌ای </a:t>
            </a:r>
            <a:r>
              <a:rPr lang="fa-IR" dirty="0">
                <a:latin typeface="Calibri" panose="020F0502020204030204" pitchFamily="34" charset="0"/>
                <a:ea typeface="Calibri" panose="020F0502020204030204" pitchFamily="34" charset="0"/>
                <a:cs typeface="B Nazanin" panose="00000400000000000000" pitchFamily="2" charset="-78"/>
              </a:rPr>
              <a:t>برمی‌گرداند که </a:t>
            </a:r>
            <a:r>
              <a:rPr lang="fa-IR" dirty="0">
                <a:effectLst/>
                <a:latin typeface="Calibri" panose="020F0502020204030204" pitchFamily="34" charset="0"/>
                <a:ea typeface="Calibri" panose="020F0502020204030204" pitchFamily="34" charset="0"/>
                <a:cs typeface="B Nazanin" panose="00000400000000000000" pitchFamily="2" charset="-78"/>
              </a:rPr>
              <a:t>تمام حروفش کوچک هستند.</a:t>
            </a: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toUpperCase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رشته‌ای برمی‌گرداند که تمام حروفش بزرگ هستند.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r>
              <a:rPr lang="en-US" dirty="0" err="1">
                <a:latin typeface="Times New Roman" panose="02020603050405020304" pitchFamily="18" charset="0"/>
                <a:ea typeface="Calibri" panose="020F0502020204030204" pitchFamily="34" charset="0"/>
                <a:cs typeface="Arial" panose="020B0604020202020204" pitchFamily="34" charset="0"/>
              </a:rPr>
              <a:t>startsWith</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بررسی می‌کند که آیا رشته با متن </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B Nazanin" panose="00000400000000000000" pitchFamily="2" charset="-78"/>
              </a:rPr>
              <a:t> آغاز می‌شود یا خیر.</a:t>
            </a:r>
          </a:p>
          <a:p>
            <a:pPr marL="342900" marR="0" lvl="0" indent="-342900" algn="just" rtl="1">
              <a:lnSpc>
                <a:spcPct val="115000"/>
              </a:lnSpc>
              <a:spcBef>
                <a:spcPts val="0"/>
              </a:spcBef>
              <a:spcAft>
                <a:spcPts val="10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latin typeface="Times New Roman" panose="02020603050405020304" pitchFamily="18" charset="0"/>
                <a:ea typeface="Calibri" panose="020F0502020204030204" pitchFamily="34" charset="0"/>
                <a:cs typeface="Arial" panose="020B0604020202020204" pitchFamily="34" charset="0"/>
              </a:rPr>
              <a:t>endsWith</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بررسی می‌کند که آیا رشته با متن </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B Nazanin" panose="00000400000000000000" pitchFamily="2" charset="-78"/>
              </a:rPr>
              <a:t> پایان می‌پذیرد یا خیر.</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BB3430AF-F068-A50C-3305-D947850BD2C6}"/>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53868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B00BF-AC83-CBBE-0A56-A6C02AFCAE8B}"/>
              </a:ext>
            </a:extLst>
          </p:cNvPr>
          <p:cNvSpPr>
            <a:spLocks noGrp="1"/>
          </p:cNvSpPr>
          <p:nvPr>
            <p:ph idx="1"/>
          </p:nvPr>
        </p:nvSpPr>
        <p:spPr>
          <a:xfrm>
            <a:off x="125506" y="1057836"/>
            <a:ext cx="11779623" cy="5800164"/>
          </a:xfrm>
        </p:spPr>
        <p:txBody>
          <a:bodyPr>
            <a:normAutofit/>
          </a:bodyPr>
          <a:lstStyle/>
          <a:p>
            <a:pPr algn="just" rtl="1"/>
            <a:r>
              <a:rPr lang="fa-IR" dirty="0">
                <a:cs typeface="B Nazanin" panose="00000400000000000000" pitchFamily="2" charset="-78"/>
              </a:rPr>
              <a:t>رشته‌ها در جاوا تغییرناپذیرند، بدین معنا که هنگامی که ساخته شوند مقادیرشان هرگز قابل تغییر نیست.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Mj_Elegant Bold" panose="020A0503020102020204" pitchFamily="18" charset="-78"/>
              </a:rPr>
              <a:t>پس چگونه از متدهایی چون </a:t>
            </a:r>
            <a:r>
              <a:rPr lang="en-US" dirty="0" err="1">
                <a:latin typeface="Baskerville BT" panose="02020602070506020303" pitchFamily="18" charset="0"/>
                <a:cs typeface="Mj_Elegant Bold" panose="020A0503020102020204" pitchFamily="18" charset="-78"/>
              </a:rPr>
              <a:t>toUpperCase</a:t>
            </a:r>
            <a:r>
              <a:rPr lang="fa-IR" dirty="0">
                <a:cs typeface="Mj_Elegant Bold" panose="020A0503020102020204" pitchFamily="18" charset="-78"/>
              </a:rPr>
              <a:t> و </a:t>
            </a:r>
            <a:r>
              <a:rPr lang="en-US" dirty="0" err="1">
                <a:latin typeface="Baskerville BT" panose="02020602070506020303" pitchFamily="18" charset="0"/>
                <a:cs typeface="Mj_Elegant Bold" panose="020A0503020102020204" pitchFamily="18" charset="-78"/>
              </a:rPr>
              <a:t>toLowerCase</a:t>
            </a:r>
            <a:r>
              <a:rPr lang="en-US" dirty="0">
                <a:cs typeface="Mj_Elegant Bold" panose="020A0503020102020204" pitchFamily="18" charset="-78"/>
              </a:rPr>
              <a:t> </a:t>
            </a:r>
            <a:r>
              <a:rPr lang="fa-IR" dirty="0">
                <a:cs typeface="Mj_Elegant Bold" panose="020A0503020102020204" pitchFamily="18" charset="-78"/>
              </a:rPr>
              <a:t> پشتیبانی می‌کنند؟</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B Nazanin" panose="00000400000000000000" pitchFamily="2" charset="-78"/>
              </a:rPr>
              <a:t>این متدها شئ رشته‌ی داده شده را تغییر نمی‌دهند، بلکه یک رشته‌ی جدید برمی‌گردانند.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F038F083-F255-6A86-6DBA-59095EC7144E}"/>
              </a:ext>
            </a:extLst>
          </p:cNvPr>
          <p:cNvSpPr txBox="1">
            <a:spLocks/>
          </p:cNvSpPr>
          <p:nvPr/>
        </p:nvSpPr>
        <p:spPr>
          <a:xfrm>
            <a:off x="4253752" y="107577"/>
            <a:ext cx="352312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تغییرناپذیری رشته‌ها</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71895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A9447A-8D31-314B-2AA3-67B2E250EA4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2926" y="1071224"/>
            <a:ext cx="10195096" cy="4099058"/>
          </a:xfrm>
        </p:spPr>
      </p:pic>
      <p:sp>
        <p:nvSpPr>
          <p:cNvPr id="2" name="Title 1">
            <a:extLst>
              <a:ext uri="{FF2B5EF4-FFF2-40B4-BE49-F238E27FC236}">
                <a16:creationId xmlns:a16="http://schemas.microsoft.com/office/drawing/2014/main" id="{8D4EBC87-55EF-B8D0-83C3-3A08711551F8}"/>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4" name="Picture 3">
            <a:extLst>
              <a:ext uri="{FF2B5EF4-FFF2-40B4-BE49-F238E27FC236}">
                <a16:creationId xmlns:a16="http://schemas.microsoft.com/office/drawing/2014/main" id="{68168049-39EC-972C-D36A-3C6321F4B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496" y="5405553"/>
            <a:ext cx="5502302" cy="1362799"/>
          </a:xfrm>
          <a:prstGeom prst="rect">
            <a:avLst/>
          </a:prstGeom>
        </p:spPr>
      </p:pic>
      <p:sp>
        <p:nvSpPr>
          <p:cNvPr id="6" name="TextBox 5">
            <a:extLst>
              <a:ext uri="{FF2B5EF4-FFF2-40B4-BE49-F238E27FC236}">
                <a16:creationId xmlns:a16="http://schemas.microsoft.com/office/drawing/2014/main" id="{39F2E9CD-2BE6-1DF0-B916-147BFA968C35}"/>
              </a:ext>
            </a:extLst>
          </p:cNvPr>
          <p:cNvSpPr txBox="1"/>
          <p:nvPr/>
        </p:nvSpPr>
        <p:spPr>
          <a:xfrm>
            <a:off x="8865835" y="3627754"/>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7" name="Arrow: Right 6">
            <a:extLst>
              <a:ext uri="{FF2B5EF4-FFF2-40B4-BE49-F238E27FC236}">
                <a16:creationId xmlns:a16="http://schemas.microsoft.com/office/drawing/2014/main" id="{54428E4F-014F-99E0-7829-568B3F2CD1F3}"/>
              </a:ext>
            </a:extLst>
          </p:cNvPr>
          <p:cNvSpPr/>
          <p:nvPr/>
        </p:nvSpPr>
        <p:spPr>
          <a:xfrm rot="5400000">
            <a:off x="8952820" y="4601005"/>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402967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412544"/>
            <a:ext cx="11594237" cy="6116714"/>
          </a:xfrm>
        </p:spPr>
        <p:txBody>
          <a:bodyPr>
            <a:noAutofit/>
          </a:bodyPr>
          <a:lstStyle/>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15000"/>
              </a:lnSpc>
              <a:spcBef>
                <a:spcPts val="0"/>
              </a:spcBef>
              <a:spcAft>
                <a:spcPts val="1000"/>
              </a:spcAft>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15000"/>
              </a:lnSpc>
              <a:spcBef>
                <a:spcPts val="0"/>
              </a:spcBef>
              <a:spcAft>
                <a:spcPts val="1000"/>
              </a:spcAft>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یادآوری: به طور کلی زبان </a:t>
            </a:r>
            <a:r>
              <a:rPr lang="en-US" sz="2800" dirty="0">
                <a:effectLst/>
                <a:latin typeface="Times New Roman" panose="02020603050405020304" pitchFamily="18" charset="0"/>
                <a:ea typeface="Calibri" panose="020F0502020204030204" pitchFamily="34" charset="0"/>
                <a:cs typeface="B Nazanin" panose="00000400000000000000" pitchFamily="2" charset="-78"/>
              </a:rPr>
              <a:t>J</a:t>
            </a:r>
            <a:r>
              <a:rPr lang="en-US" sz="2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2800" dirty="0">
                <a:effectLst/>
                <a:latin typeface="Calibri" panose="020F0502020204030204" pitchFamily="34" charset="0"/>
                <a:ea typeface="Calibri" panose="020F0502020204030204" pitchFamily="34" charset="0"/>
                <a:cs typeface="B Nazanin" panose="00000400000000000000" pitchFamily="2" charset="-78"/>
              </a:rPr>
              <a:t> شامل دو نوع متغیر است:</a:t>
            </a:r>
          </a:p>
          <a:p>
            <a:pPr marL="285750" indent="-285750" algn="just" rtl="1">
              <a:lnSpc>
                <a:spcPct val="115000"/>
              </a:lnSpc>
              <a:spcBef>
                <a:spcPts val="0"/>
              </a:spcBef>
              <a:spcAft>
                <a:spcPts val="10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2  Sina" panose="00000700000000000000" pitchFamily="2" charset="-78"/>
              </a:rPr>
              <a:t>متغیرهای اولیه </a:t>
            </a:r>
          </a:p>
          <a:p>
            <a:pPr marL="285750" indent="-285750" algn="just" rtl="1">
              <a:lnSpc>
                <a:spcPct val="115000"/>
              </a:lnSpc>
              <a:spcBef>
                <a:spcPts val="0"/>
              </a:spcBef>
              <a:spcAft>
                <a:spcPts val="10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2  Sina" panose="00000700000000000000" pitchFamily="2" charset="-78"/>
              </a:rPr>
              <a:t>مرجع شئ</a:t>
            </a:r>
          </a:p>
          <a:p>
            <a:pPr algn="r" rtl="1"/>
            <a:endParaRPr lang="fa-IR" sz="2800" dirty="0">
              <a:latin typeface="Calibri" panose="020F0502020204030204" pitchFamily="34" charset="0"/>
              <a:ea typeface="Calibri" panose="020F0502020204030204" pitchFamily="34" charset="0"/>
              <a:cs typeface="B Nazanin" panose="00000400000000000000" pitchFamily="2" charset="-78"/>
            </a:endParaRPr>
          </a:p>
          <a:p>
            <a:pPr algn="r" rtl="1"/>
            <a:r>
              <a:rPr lang="fa-IR" sz="2800" dirty="0">
                <a:effectLst/>
                <a:latin typeface="Calibri" panose="020F0502020204030204" pitchFamily="34" charset="0"/>
                <a:ea typeface="Calibri" panose="020F0502020204030204" pitchFamily="34" charset="0"/>
                <a:cs typeface="B Nazanin" panose="00000400000000000000" pitchFamily="2" charset="-78"/>
              </a:rPr>
              <a:t>با </a:t>
            </a:r>
            <a:r>
              <a:rPr lang="ar-SA" sz="2800" dirty="0">
                <a:effectLst/>
                <a:latin typeface="Calibri" panose="020F0502020204030204" pitchFamily="34" charset="0"/>
                <a:ea typeface="Calibri" panose="020F0502020204030204" pitchFamily="34" charset="0"/>
                <a:cs typeface="B Nazanin" panose="00000400000000000000" pitchFamily="2" charset="-78"/>
              </a:rPr>
              <a:t>متغیر</a:t>
            </a:r>
            <a:r>
              <a:rPr lang="fa-IR" sz="2800" dirty="0">
                <a:effectLst/>
                <a:latin typeface="Calibri" panose="020F0502020204030204" pitchFamily="34" charset="0"/>
                <a:ea typeface="Calibri" panose="020F0502020204030204" pitchFamily="34" charset="0"/>
                <a:cs typeface="B Nazanin" panose="00000400000000000000" pitchFamily="2" charset="-78"/>
              </a:rPr>
              <a:t>های</a:t>
            </a:r>
            <a:r>
              <a:rPr lang="ar-SA" sz="2800" dirty="0">
                <a:effectLst/>
                <a:latin typeface="Calibri" panose="020F0502020204030204" pitchFamily="34" charset="0"/>
                <a:ea typeface="Calibri" panose="020F0502020204030204" pitchFamily="34" charset="0"/>
                <a:cs typeface="B Nazanin" panose="00000400000000000000" pitchFamily="2" charset="-78"/>
              </a:rPr>
              <a:t> اولیه</a:t>
            </a:r>
            <a:r>
              <a:rPr lang="fa-IR" sz="2800" dirty="0">
                <a:effectLst/>
                <a:latin typeface="Calibri" panose="020F0502020204030204" pitchFamily="34" charset="0"/>
                <a:ea typeface="Calibri" panose="020F0502020204030204" pitchFamily="34" charset="0"/>
                <a:cs typeface="B Nazanin" panose="00000400000000000000" pitchFamily="2" charset="-78"/>
              </a:rPr>
              <a:t> در </a:t>
            </a:r>
            <a:r>
              <a:rPr lang="en-US" sz="2800" dirty="0">
                <a:effectLst/>
                <a:latin typeface="Times New Roman" panose="02020603050405020304" pitchFamily="18" charset="0"/>
                <a:ea typeface="Calibri" panose="020F0502020204030204" pitchFamily="34" charset="0"/>
                <a:cs typeface="B Nazanin" panose="00000400000000000000" pitchFamily="2" charset="-78"/>
              </a:rPr>
              <a:t>J</a:t>
            </a:r>
            <a:r>
              <a:rPr lang="en-US" sz="2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2800" dirty="0">
                <a:effectLst/>
                <a:latin typeface="Calibri" panose="020F0502020204030204" pitchFamily="34" charset="0"/>
                <a:ea typeface="Calibri" panose="020F0502020204030204" pitchFamily="34" charset="0"/>
                <a:cs typeface="B Nazanin" panose="00000400000000000000" pitchFamily="2" charset="-78"/>
              </a:rPr>
              <a:t> آشنا شدیم و می‌دانیم چگونه آن‌ها</a:t>
            </a:r>
            <a:r>
              <a:rPr lang="ar-SA" sz="2800" dirty="0">
                <a:effectLst/>
                <a:latin typeface="Calibri" panose="020F0502020204030204" pitchFamily="34" charset="0"/>
                <a:ea typeface="Calibri" panose="020F0502020204030204" pitchFamily="34" charset="0"/>
                <a:cs typeface="B Nazanin" panose="00000400000000000000" pitchFamily="2" charset="-78"/>
              </a:rPr>
              <a:t> را اعلان </a:t>
            </a:r>
            <a:r>
              <a:rPr lang="fa-IR" sz="2800" dirty="0">
                <a:effectLst/>
                <a:latin typeface="Calibri" panose="020F0502020204030204" pitchFamily="34" charset="0"/>
                <a:ea typeface="Calibri" panose="020F0502020204030204" pitchFamily="34" charset="0"/>
                <a:cs typeface="B Nazanin" panose="00000400000000000000" pitchFamily="2" charset="-78"/>
              </a:rPr>
              <a:t>کرده </a:t>
            </a:r>
            <a:r>
              <a:rPr lang="ar-SA" sz="2800" dirty="0">
                <a:effectLst/>
                <a:latin typeface="Calibri" panose="020F0502020204030204" pitchFamily="34" charset="0"/>
                <a:ea typeface="Calibri" panose="020F0502020204030204" pitchFamily="34" charset="0"/>
                <a:cs typeface="B Nazanin" panose="00000400000000000000" pitchFamily="2" charset="-78"/>
              </a:rPr>
              <a:t>و مقداری تخصیص دهی</a:t>
            </a:r>
            <a:r>
              <a:rPr lang="fa-IR" sz="2800" dirty="0">
                <a:effectLst/>
                <a:latin typeface="Calibri" panose="020F0502020204030204" pitchFamily="34" charset="0"/>
                <a:ea typeface="Calibri" panose="020F0502020204030204" pitchFamily="34" charset="0"/>
                <a:cs typeface="B Nazanin" panose="00000400000000000000" pitchFamily="2" charset="-78"/>
              </a:rPr>
              <a:t>م</a:t>
            </a:r>
            <a:r>
              <a:rPr lang="ar-SA" sz="2800" dirty="0">
                <a:effectLst/>
                <a:latin typeface="Calibri" panose="020F0502020204030204" pitchFamily="34" charset="0"/>
                <a:ea typeface="Calibri" panose="020F0502020204030204" pitchFamily="34" charset="0"/>
                <a:cs typeface="B Nazanin" panose="00000400000000000000" pitchFamily="2" charset="-78"/>
              </a:rPr>
              <a:t>.</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dirty="0">
              <a:latin typeface="Calibri" panose="020F0502020204030204" pitchFamily="34" charset="0"/>
              <a:ea typeface="Calibri" panose="020F0502020204030204" pitchFamily="34" charset="0"/>
              <a:cs typeface="B Nazanin" panose="00000400000000000000" pitchFamily="2" charset="-78"/>
            </a:endParaRPr>
          </a:p>
          <a:p>
            <a:pPr algn="r" rtl="1"/>
            <a:r>
              <a:rPr lang="fa-IR" dirty="0">
                <a:latin typeface="Calibri" panose="020F0502020204030204" pitchFamily="34" charset="0"/>
                <a:ea typeface="Calibri" panose="020F0502020204030204" pitchFamily="34" charset="0"/>
                <a:cs typeface="B Nazanin" panose="00000400000000000000" pitchFamily="2" charset="-78"/>
              </a:rPr>
              <a:t>اما  </a:t>
            </a:r>
            <a:r>
              <a:rPr lang="ar-SA" i="1" dirty="0">
                <a:latin typeface="Calibri" panose="020F0502020204030204" pitchFamily="34" charset="0"/>
                <a:ea typeface="Calibri" panose="020F0502020204030204" pitchFamily="34" charset="0"/>
                <a:cs typeface="B Nazanin" panose="00000400000000000000" pitchFamily="2" charset="-78"/>
              </a:rPr>
              <a:t>اشیا </a:t>
            </a:r>
            <a:r>
              <a:rPr lang="fa-IR" dirty="0">
                <a:latin typeface="Calibri" panose="020F0502020204030204" pitchFamily="34" charset="0"/>
                <a:ea typeface="Calibri" panose="020F0502020204030204" pitchFamily="34" charset="0"/>
                <a:cs typeface="B Nazanin" panose="00000400000000000000" pitchFamily="2" charset="-78"/>
              </a:rPr>
              <a:t>چگونه قابل ذخیره‌سازی هستند</a:t>
            </a:r>
            <a:r>
              <a:rPr lang="ar-SA" dirty="0">
                <a:latin typeface="Calibri" panose="020F0502020204030204" pitchFamily="34" charset="0"/>
                <a:ea typeface="Calibri" panose="020F0502020204030204" pitchFamily="34" charset="0"/>
                <a:cs typeface="B Nazanin" panose="00000400000000000000" pitchFamily="2" charset="-78"/>
              </a:rPr>
              <a:t>؟ </a:t>
            </a:r>
            <a:endParaRPr lang="fa-IR" dirty="0"/>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4667536" y="31322"/>
            <a:ext cx="285692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ذخیره‌سازی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3586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5ECCF4C-CF69-971F-E931-7CE06AE5D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045" y="2583756"/>
            <a:ext cx="8032838" cy="4270818"/>
          </a:xfrm>
        </p:spPr>
      </p:pic>
      <p:sp>
        <p:nvSpPr>
          <p:cNvPr id="9" name="TextBox 8">
            <a:extLst>
              <a:ext uri="{FF2B5EF4-FFF2-40B4-BE49-F238E27FC236}">
                <a16:creationId xmlns:a16="http://schemas.microsoft.com/office/drawing/2014/main" id="{AABF6874-B274-3724-F0D3-47BA5F4593E2}"/>
              </a:ext>
            </a:extLst>
          </p:cNvPr>
          <p:cNvSpPr txBox="1"/>
          <p:nvPr/>
        </p:nvSpPr>
        <p:spPr>
          <a:xfrm>
            <a:off x="242045" y="876622"/>
            <a:ext cx="11878237" cy="1707134"/>
          </a:xfrm>
          <a:prstGeom prst="rect">
            <a:avLst/>
          </a:prstGeom>
          <a:noFill/>
        </p:spPr>
        <p:txBody>
          <a:bodyPr wrap="square">
            <a:spAutoFit/>
          </a:bodyPr>
          <a:lstStyle/>
          <a:p>
            <a:pPr marL="457200" marR="0" indent="-457200" algn="just" rtl="1">
              <a:lnSpc>
                <a:spcPct val="115000"/>
              </a:lnSpc>
              <a:spcBef>
                <a:spcPts val="0"/>
              </a:spcBef>
              <a:spcAft>
                <a:spcPts val="1000"/>
              </a:spcAft>
              <a:buFont typeface="Arial" panose="020B0604020202020204" pitchFamily="34" charset="0"/>
              <a:buChar char="•"/>
            </a:pPr>
            <a:r>
              <a:rPr lang="ar-SA" sz="2800" dirty="0">
                <a:solidFill>
                  <a:srgbClr val="000000"/>
                </a:solidFill>
                <a:effectLst/>
                <a:latin typeface="CourierPSPro-Regular"/>
                <a:ea typeface="Calibri" panose="020F0502020204030204" pitchFamily="34" charset="0"/>
                <a:cs typeface="B Nazanin" panose="00000400000000000000" pitchFamily="2" charset="-78"/>
              </a:rPr>
              <a:t>می</a:t>
            </a:r>
            <a:r>
              <a:rPr lang="fa-IR" sz="2800" dirty="0">
                <a:solidFill>
                  <a:srgbClr val="000000"/>
                </a:solidFill>
                <a:effectLst/>
                <a:latin typeface="CourierPSPro-Regular"/>
                <a:ea typeface="Calibri" panose="020F0502020204030204" pitchFamily="34" charset="0"/>
                <a:cs typeface="B Nazanin" panose="00000400000000000000" pitchFamily="2" charset="-78"/>
              </a:rPr>
              <a:t>‌</a:t>
            </a:r>
            <a:r>
              <a:rPr lang="ar-SA" sz="2800" dirty="0">
                <a:solidFill>
                  <a:srgbClr val="000000"/>
                </a:solidFill>
                <a:effectLst/>
                <a:latin typeface="CourierPSPro-Regular"/>
                <a:ea typeface="Calibri" panose="020F0502020204030204" pitchFamily="34" charset="0"/>
                <a:cs typeface="B Nazanin" panose="00000400000000000000" pitchFamily="2" charset="-78"/>
              </a:rPr>
              <a:t>توان از یک </a:t>
            </a:r>
            <a:r>
              <a:rPr lang="en-US" sz="2800" dirty="0">
                <a:solidFill>
                  <a:srgbClr val="000000"/>
                </a:solidFill>
                <a:effectLst/>
                <a:latin typeface="CourierPSPro-Regular"/>
                <a:ea typeface="Calibri" panose="020F0502020204030204" pitchFamily="34" charset="0"/>
                <a:cs typeface="B Nazanin" panose="00000400000000000000" pitchFamily="2" charset="-78"/>
              </a:rPr>
              <a:t>String</a:t>
            </a:r>
            <a:r>
              <a:rPr lang="fa-IR" sz="2800" dirty="0">
                <a:solidFill>
                  <a:srgbClr val="000000"/>
                </a:solidFill>
                <a:effectLst/>
                <a:latin typeface="CourierPSPro-Regular"/>
                <a:ea typeface="Calibri" panose="020F0502020204030204" pitchFamily="34" charset="0"/>
                <a:cs typeface="B Nazanin" panose="00000400000000000000" pitchFamily="2" charset="-78"/>
              </a:rPr>
              <a:t> به عنوان پارامتری برای یک متد نیز استفاده کرد. </a:t>
            </a:r>
          </a:p>
          <a:p>
            <a:pPr marL="457200" marR="0" indent="-457200" algn="just" rtl="1">
              <a:lnSpc>
                <a:spcPct val="115000"/>
              </a:lnSpc>
              <a:spcBef>
                <a:spcPts val="0"/>
              </a:spcBef>
              <a:spcAft>
                <a:spcPts val="1000"/>
              </a:spcAft>
              <a:buFont typeface="Arial" panose="020B0604020202020204" pitchFamily="34" charset="0"/>
              <a:buChar char="•"/>
            </a:pPr>
            <a:r>
              <a:rPr lang="fa-IR" sz="2800" dirty="0">
                <a:solidFill>
                  <a:srgbClr val="000000"/>
                </a:solidFill>
                <a:effectLst/>
                <a:latin typeface="CourierPSPro-Regular"/>
                <a:ea typeface="Calibri" panose="020F0502020204030204" pitchFamily="34" charset="0"/>
                <a:cs typeface="B Nazanin" panose="00000400000000000000" pitchFamily="2" charset="-78"/>
              </a:rPr>
              <a:t>برنامه‌ی زیر از پارامترهای </a:t>
            </a:r>
            <a:r>
              <a:rPr lang="en-US" sz="2800" dirty="0">
                <a:solidFill>
                  <a:srgbClr val="000000"/>
                </a:solidFill>
                <a:effectLst/>
                <a:latin typeface="CourierPSPro-Regular"/>
                <a:ea typeface="Calibri" panose="020F0502020204030204" pitchFamily="34" charset="0"/>
                <a:cs typeface="B Nazanin" panose="00000400000000000000" pitchFamily="2" charset="-78"/>
              </a:rPr>
              <a:t>String</a:t>
            </a:r>
            <a:r>
              <a:rPr lang="ar-SA" sz="2800" dirty="0">
                <a:solidFill>
                  <a:srgbClr val="000000"/>
                </a:solidFill>
                <a:effectLst/>
                <a:latin typeface="CourierPSPro-Regular"/>
                <a:ea typeface="Calibri" panose="020F0502020204030204" pitchFamily="34" charset="0"/>
                <a:cs typeface="B Nazanin" panose="00000400000000000000" pitchFamily="2" charset="-78"/>
              </a:rPr>
              <a:t> برای چاپ یک پیام سفارشی برای شخصی بر مبنای نام وی استفاده می</a:t>
            </a:r>
            <a:r>
              <a:rPr lang="fa-IR" sz="2800" dirty="0">
                <a:solidFill>
                  <a:srgbClr val="000000"/>
                </a:solidFill>
                <a:effectLst/>
                <a:latin typeface="CourierPSPro-Regular"/>
                <a:ea typeface="Calibri" panose="020F0502020204030204" pitchFamily="34" charset="0"/>
                <a:cs typeface="B Nazanin" panose="00000400000000000000" pitchFamily="2" charset="-78"/>
              </a:rPr>
              <a:t>‌</a:t>
            </a:r>
            <a:r>
              <a:rPr lang="ar-SA" sz="2800" dirty="0">
                <a:solidFill>
                  <a:srgbClr val="000000"/>
                </a:solidFill>
                <a:effectLst/>
                <a:latin typeface="CourierPSPro-Regular"/>
                <a:ea typeface="Calibri" panose="020F0502020204030204" pitchFamily="34" charset="0"/>
                <a:cs typeface="B Nazanin" panose="00000400000000000000" pitchFamily="2" charset="-78"/>
              </a:rPr>
              <a:t>کند: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C3E3587B-137C-7543-A3E5-233C25BB17D4}"/>
              </a:ext>
            </a:extLst>
          </p:cNvPr>
          <p:cNvSpPr txBox="1">
            <a:spLocks/>
          </p:cNvSpPr>
          <p:nvPr/>
        </p:nvSpPr>
        <p:spPr>
          <a:xfrm>
            <a:off x="4253752" y="107577"/>
            <a:ext cx="352312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رشته‌ در پارامتر متد</a:t>
            </a:r>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4" name="Picture 3">
            <a:extLst>
              <a:ext uri="{FF2B5EF4-FFF2-40B4-BE49-F238E27FC236}">
                <a16:creationId xmlns:a16="http://schemas.microsoft.com/office/drawing/2014/main" id="{1F1C60CF-E723-2366-C824-EBB0A1642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2604" y="4719165"/>
            <a:ext cx="3709957" cy="2074828"/>
          </a:xfrm>
          <a:prstGeom prst="rect">
            <a:avLst/>
          </a:prstGeom>
        </p:spPr>
      </p:pic>
      <p:sp>
        <p:nvSpPr>
          <p:cNvPr id="5" name="TextBox 4">
            <a:extLst>
              <a:ext uri="{FF2B5EF4-FFF2-40B4-BE49-F238E27FC236}">
                <a16:creationId xmlns:a16="http://schemas.microsoft.com/office/drawing/2014/main" id="{1A79B6C0-33F2-4AFB-A118-5EE1FB35DB4C}"/>
              </a:ext>
            </a:extLst>
          </p:cNvPr>
          <p:cNvSpPr txBox="1"/>
          <p:nvPr/>
        </p:nvSpPr>
        <p:spPr>
          <a:xfrm>
            <a:off x="9560183" y="2967335"/>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6" name="Arrow: Right 5">
            <a:extLst>
              <a:ext uri="{FF2B5EF4-FFF2-40B4-BE49-F238E27FC236}">
                <a16:creationId xmlns:a16="http://schemas.microsoft.com/office/drawing/2014/main" id="{6BC0857E-42D5-C6EF-50B5-1B5BA024445D}"/>
              </a:ext>
            </a:extLst>
          </p:cNvPr>
          <p:cNvSpPr/>
          <p:nvPr/>
        </p:nvSpPr>
        <p:spPr>
          <a:xfrm rot="5400000">
            <a:off x="9647168" y="3940586"/>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397095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DF9C6-FA47-F22B-8DAB-C9E5C56DB068}"/>
              </a:ext>
            </a:extLst>
          </p:cNvPr>
          <p:cNvSpPr>
            <a:spLocks noGrp="1"/>
          </p:cNvSpPr>
          <p:nvPr>
            <p:ph idx="1"/>
          </p:nvPr>
        </p:nvSpPr>
        <p:spPr>
          <a:xfrm>
            <a:off x="107576" y="986118"/>
            <a:ext cx="11806518" cy="5683623"/>
          </a:xfrm>
        </p:spPr>
        <p:txBody>
          <a:bodyPr>
            <a:normAutofit lnSpcReduction="10000"/>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علاوه بر کلاس‌های ذکر شده، </a:t>
            </a:r>
            <a:r>
              <a:rPr lang="en-US" dirty="0">
                <a:effectLst/>
                <a:latin typeface="Times New Roman" panose="02020603050405020304" pitchFamily="18" charset="0"/>
                <a:ea typeface="Calibri" panose="020F0502020204030204" pitchFamily="34" charset="0"/>
                <a:cs typeface="Arial" panose="020B0604020202020204" pitchFamily="34" charset="0"/>
              </a:rPr>
              <a:t>Java</a:t>
            </a:r>
            <a:r>
              <a:rPr lang="fa-IR" dirty="0">
                <a:effectLst/>
                <a:latin typeface="Calibri" panose="020F0502020204030204" pitchFamily="34" charset="0"/>
                <a:ea typeface="Calibri" panose="020F0502020204030204" pitchFamily="34" charset="0"/>
                <a:cs typeface="B Nazanin" panose="00000400000000000000" pitchFamily="2" charset="-78"/>
              </a:rPr>
              <a:t> شامل صدها کلاس از جمله کلاس‌های مربوط به کارهای گرافیکی، مدیریت خطا، پردازش فایل، کار کردن با مجموعه‌ها و ... است.</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یادآوری می‌کنیم که کلاس‌ها اشیا را تعریف می‌کنند و یک شئ اساسا </a:t>
            </a:r>
            <a:r>
              <a:rPr lang="fa-IR" i="1" dirty="0">
                <a:effectLst/>
                <a:latin typeface="Calibri" panose="020F0502020204030204" pitchFamily="34" charset="0"/>
                <a:ea typeface="Calibri" panose="020F0502020204030204" pitchFamily="34" charset="0"/>
                <a:cs typeface="B Nazanin" panose="00000400000000000000" pitchFamily="2" charset="-78"/>
              </a:rPr>
              <a:t>هر چیزیست</a:t>
            </a:r>
            <a:r>
              <a:rPr lang="fa-IR" dirty="0">
                <a:effectLst/>
                <a:latin typeface="Calibri" panose="020F0502020204030204" pitchFamily="34" charset="0"/>
                <a:ea typeface="Calibri" panose="020F0502020204030204" pitchFamily="34" charset="0"/>
                <a:cs typeface="B Nazanin" panose="00000400000000000000" pitchFamily="2" charset="-78"/>
              </a:rPr>
              <a:t> که بتوان تصور نمود.</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بنابراین در برنامه‌نویسی هیچ‌گاه نمی‌توانیم هر گونه کلاس ممکنی که مورد نیازمان خواهد بود را پیش‌بینی نماییم!</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اکنون آمادگی آن را داریم که خودمان یک کلاس در </a:t>
            </a:r>
            <a:r>
              <a:rPr lang="en-CA"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Calibri" panose="020F0502020204030204" pitchFamily="34" charset="0"/>
                <a:ea typeface="Calibri" panose="020F0502020204030204" pitchFamily="34" charset="0"/>
                <a:cs typeface="B Nazanin" panose="00000400000000000000" pitchFamily="2" charset="-78"/>
              </a:rPr>
              <a:t> طراحی و پیاده‌سازی نماییم.</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هر کلاسی که خود می‌سازیم خود یک </a:t>
            </a:r>
            <a:r>
              <a:rPr lang="fa-IR" i="1" dirty="0">
                <a:effectLst/>
                <a:latin typeface="Calibri" panose="020F0502020204030204" pitchFamily="34" charset="0"/>
                <a:ea typeface="Calibri" panose="020F0502020204030204" pitchFamily="34" charset="0"/>
                <a:cs typeface="B Nazanin" panose="00000400000000000000" pitchFamily="2" charset="-78"/>
              </a:rPr>
              <a:t>نوع</a:t>
            </a:r>
            <a:r>
              <a:rPr lang="fa-IR" dirty="0">
                <a:effectLst/>
                <a:latin typeface="Calibri" panose="020F0502020204030204" pitchFamily="34" charset="0"/>
                <a:ea typeface="Calibri" panose="020F0502020204030204" pitchFamily="34" charset="0"/>
                <a:cs typeface="B Nazanin" panose="00000400000000000000" pitchFamily="2" charset="-78"/>
              </a:rPr>
              <a:t> جدید می‌شود که می توان از آن برای اعلان متغیرها و ایجاد اشیا استفاده نمود.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FA0F857E-2CF7-A561-9252-9E66768333E1}"/>
              </a:ext>
            </a:extLst>
          </p:cNvPr>
          <p:cNvSpPr txBox="1">
            <a:spLocks/>
          </p:cNvSpPr>
          <p:nvPr/>
        </p:nvSpPr>
        <p:spPr>
          <a:xfrm>
            <a:off x="2075330" y="107577"/>
            <a:ext cx="804134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از کلاسهای جاوا به پیاده‌سازی کلاس توسط کاربر </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5584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D9D915-B4E3-B9A8-C90B-6ADF8164B2BC}"/>
              </a:ext>
            </a:extLst>
          </p:cNvPr>
          <p:cNvSpPr txBox="1">
            <a:spLocks/>
          </p:cNvSpPr>
          <p:nvPr/>
        </p:nvSpPr>
        <p:spPr>
          <a:xfrm>
            <a:off x="2066365" y="400460"/>
            <a:ext cx="805927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ساخت اولین کلاس  توسط ما (کلاس </a:t>
            </a:r>
            <a:r>
              <a:rPr lang="en-US" sz="3600" dirty="0">
                <a:solidFill>
                  <a:srgbClr val="C00000"/>
                </a:solidFill>
                <a:cs typeface="2  Titr" panose="00000700000000000000" pitchFamily="2" charset="-78"/>
              </a:rPr>
              <a:t>(</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8" name="Picture 7">
            <a:extLst>
              <a:ext uri="{FF2B5EF4-FFF2-40B4-BE49-F238E27FC236}">
                <a16:creationId xmlns:a16="http://schemas.microsoft.com/office/drawing/2014/main" id="{82CEF4B8-4B0F-B3A7-18D1-D4BB2F25310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3886" y="1845300"/>
            <a:ext cx="5955632" cy="2621191"/>
          </a:xfrm>
          <a:prstGeom prst="rect">
            <a:avLst/>
          </a:prstGeom>
        </p:spPr>
      </p:pic>
      <p:pic>
        <p:nvPicPr>
          <p:cNvPr id="3" name="Picture 2">
            <a:extLst>
              <a:ext uri="{FF2B5EF4-FFF2-40B4-BE49-F238E27FC236}">
                <a16:creationId xmlns:a16="http://schemas.microsoft.com/office/drawing/2014/main" id="{7D3DA4B0-EC1D-27D9-D512-009AA786128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87888" y="2528047"/>
            <a:ext cx="4410884" cy="3713812"/>
          </a:xfrm>
          <a:prstGeom prst="rect">
            <a:avLst/>
          </a:prstGeom>
        </p:spPr>
      </p:pic>
      <p:sp>
        <p:nvSpPr>
          <p:cNvPr id="4" name="TextBox 3">
            <a:extLst>
              <a:ext uri="{FF2B5EF4-FFF2-40B4-BE49-F238E27FC236}">
                <a16:creationId xmlns:a16="http://schemas.microsoft.com/office/drawing/2014/main" id="{E9C3EBFC-829B-B5FD-C543-20634F66F886}"/>
              </a:ext>
            </a:extLst>
          </p:cNvPr>
          <p:cNvSpPr txBox="1"/>
          <p:nvPr/>
        </p:nvSpPr>
        <p:spPr>
          <a:xfrm>
            <a:off x="7351059" y="2779060"/>
            <a:ext cx="2420471" cy="369332"/>
          </a:xfrm>
          <a:prstGeom prst="rect">
            <a:avLst/>
          </a:prstGeom>
          <a:noFill/>
        </p:spPr>
        <p:txBody>
          <a:bodyPr wrap="square" rtlCol="1">
            <a:spAutoFit/>
          </a:bodyPr>
          <a:lstStyle/>
          <a:p>
            <a:r>
              <a:rPr lang="en-US" sz="1800" dirty="0">
                <a:latin typeface="Courier New" panose="02070309020205020404" pitchFamily="49" charset="0"/>
              </a:rPr>
              <a:t>quack! quack!</a:t>
            </a:r>
            <a:endParaRPr lang="fa-IR" dirty="0"/>
          </a:p>
        </p:txBody>
      </p:sp>
    </p:spTree>
    <p:extLst>
      <p:ext uri="{BB962C8B-B14F-4D97-AF65-F5344CB8AC3E}">
        <p14:creationId xmlns:p14="http://schemas.microsoft.com/office/powerpoint/2010/main" val="4133598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3065929" y="1557352"/>
            <a:ext cx="9018494" cy="2266096"/>
          </a:xfrm>
        </p:spPr>
        <p:txBody>
          <a:bodyPr>
            <a:noAutofit/>
          </a:bodyPr>
          <a:lstStyle/>
          <a:p>
            <a:pPr algn="r" rtl="1"/>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ساخت شئ از یک کلاس تعریف‌شده مشتمل بر سه مرحله‌ به ترتیب زیر است:</a:t>
            </a:r>
          </a:p>
          <a:p>
            <a:pPr algn="r" rtl="1"/>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اعلان شئ</a:t>
            </a:r>
          </a:p>
          <a:p>
            <a:pPr algn="r" rtl="1">
              <a:buFont typeface="Wingdings" panose="05000000000000000000" pitchFamily="2" charset="2"/>
              <a:buChar char="ü"/>
            </a:pPr>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ایجاد شئ</a:t>
            </a:r>
          </a:p>
          <a:p>
            <a:pPr algn="r" rtl="1">
              <a:buFont typeface="Wingdings" panose="05000000000000000000" pitchFamily="2" charset="2"/>
              <a:buChar char="ü"/>
            </a:pPr>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برقراری پیوند بین دو مرحله‌ی اول با استفاده از عملگر تخصیص </a:t>
            </a:r>
          </a:p>
        </p:txBody>
      </p:sp>
      <p:sp>
        <p:nvSpPr>
          <p:cNvPr id="4" name="Title 1">
            <a:extLst>
              <a:ext uri="{FF2B5EF4-FFF2-40B4-BE49-F238E27FC236}">
                <a16:creationId xmlns:a16="http://schemas.microsoft.com/office/drawing/2014/main" id="{248466F6-0D6E-BB6C-3D0C-36C5CD9B885A}"/>
              </a:ext>
            </a:extLst>
          </p:cNvPr>
          <p:cNvSpPr txBox="1">
            <a:spLocks/>
          </p:cNvSpPr>
          <p:nvPr/>
        </p:nvSpPr>
        <p:spPr>
          <a:xfrm>
            <a:off x="3084980" y="248059"/>
            <a:ext cx="602204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مراحل ساخت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51790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251011" y="1387022"/>
            <a:ext cx="11851341" cy="5309614"/>
          </a:xfrm>
        </p:spPr>
        <p:txBody>
          <a:bodyPr>
            <a:normAutofit/>
          </a:bodyPr>
          <a:lstStyle/>
          <a:p>
            <a:pPr algn="l"/>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algn="r" rtl="1"/>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sz="2800" dirty="0">
                <a:effectLst/>
                <a:ea typeface="Calibri" panose="020F0502020204030204" pitchFamily="34" charset="0"/>
                <a:cs typeface="B Nazanin" panose="00000400000000000000" pitchFamily="2" charset="-78"/>
              </a:rPr>
              <a:t>باعث می‌شود</a:t>
            </a:r>
            <a:r>
              <a:rPr lang="ar-SA" sz="2800" dirty="0">
                <a:effectLst/>
                <a:ea typeface="Calibri" panose="020F0502020204030204" pitchFamily="34" charset="0"/>
                <a:cs typeface="B Nazanin" panose="00000400000000000000" pitchFamily="2" charset="-78"/>
              </a:rPr>
              <a:t> </a:t>
            </a:r>
            <a:r>
              <a:rPr lang="en-US" sz="2800" dirty="0">
                <a:effectLst/>
                <a:latin typeface="Myriad Pro" panose="020B0503030403020204" pitchFamily="34" charset="0"/>
                <a:ea typeface="Calibri" panose="020F0502020204030204" pitchFamily="34" charset="0"/>
                <a:cs typeface="B Nazanin" panose="00000400000000000000" pitchFamily="2" charset="-78"/>
              </a:rPr>
              <a:t>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JVM </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ea typeface="Calibri" panose="020F0502020204030204" pitchFamily="34" charset="0"/>
                <a:cs typeface="B Nazanin" panose="00000400000000000000" pitchFamily="2" charset="-78"/>
              </a:rPr>
              <a:t>برای یک متغیر مرجع فضا تخصیص </a:t>
            </a:r>
            <a:r>
              <a:rPr lang="fa-IR" sz="2800" dirty="0">
                <a:effectLst/>
                <a:ea typeface="Calibri" panose="020F0502020204030204" pitchFamily="34" charset="0"/>
                <a:cs typeface="B Nazanin" panose="00000400000000000000" pitchFamily="2" charset="-78"/>
              </a:rPr>
              <a:t>داده </a:t>
            </a:r>
            <a:r>
              <a:rPr lang="ar-SA" sz="2800" dirty="0">
                <a:effectLst/>
                <a:ea typeface="Calibri" panose="020F0502020204030204" pitchFamily="34" charset="0"/>
                <a:cs typeface="B Nazanin" panose="00000400000000000000" pitchFamily="2" charset="-78"/>
              </a:rPr>
              <a:t>و آن متغیر را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ar-SA" sz="2800" dirty="0">
                <a:effectLst/>
                <a:latin typeface="Ramsar" pitchFamily="2" charset="-78"/>
                <a:ea typeface="Calibri" panose="020F0502020204030204" pitchFamily="34" charset="0"/>
                <a:cs typeface="B Nazanin" panose="00000400000000000000" pitchFamily="2" charset="-78"/>
              </a:rPr>
              <a:t>نام‌گذاری کند.</a:t>
            </a:r>
            <a:endParaRPr lang="en-US" sz="2800" dirty="0">
              <a:effectLst/>
              <a:latin typeface="Ramsar" pitchFamily="2" charset="-78"/>
              <a:ea typeface="Calibri" panose="020F0502020204030204" pitchFamily="34" charset="0"/>
              <a:cs typeface="B Nazanin" panose="00000400000000000000" pitchFamily="2" charset="-78"/>
            </a:endParaRPr>
          </a:p>
          <a:p>
            <a:pPr algn="r" rtl="1"/>
            <a:endParaRPr lang="en-US" sz="2800" dirty="0">
              <a:effectLst/>
              <a:latin typeface="Ramsar" pitchFamily="2" charset="-78"/>
              <a:ea typeface="Calibri" panose="020F0502020204030204" pitchFamily="34" charset="0"/>
              <a:cs typeface="B Nazanin" panose="00000400000000000000" pitchFamily="2" charset="-78"/>
            </a:endParaRPr>
          </a:p>
          <a:p>
            <a:pPr algn="r" rtl="1"/>
            <a:r>
              <a:rPr lang="ar-SA" sz="2800" dirty="0">
                <a:effectLst/>
                <a:ea typeface="Calibri" panose="020F0502020204030204" pitchFamily="34" charset="0"/>
                <a:cs typeface="B Nazanin" panose="00000400000000000000" pitchFamily="2" charset="-78"/>
              </a:rPr>
              <a:t>متغیر مرجع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ar-SA" sz="2800" dirty="0">
                <a:effectLst/>
                <a:ea typeface="Calibri" panose="020F0502020204030204" pitchFamily="34" charset="0"/>
                <a:cs typeface="B Nazanin" panose="00000400000000000000" pitchFamily="2" charset="-78"/>
              </a:rPr>
              <a:t>برای همیشه از نوع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fa-IR" sz="2800" dirty="0">
                <a:effectLst/>
                <a:ea typeface="Calibri" panose="020F0502020204030204" pitchFamily="34" charset="0"/>
                <a:cs typeface="B Nazanin" panose="00000400000000000000" pitchFamily="2" charset="-78"/>
              </a:rPr>
              <a:t>خواهد بود، </a:t>
            </a:r>
            <a:r>
              <a:rPr lang="ar-SA" sz="2800" dirty="0">
                <a:effectLst/>
                <a:ea typeface="Calibri" panose="020F0502020204030204" pitchFamily="34" charset="0"/>
                <a:cs typeface="B Nazanin" panose="00000400000000000000" pitchFamily="2" charset="-78"/>
              </a:rPr>
              <a:t>نه </a:t>
            </a:r>
            <a:r>
              <a:rPr lang="fa-IR" sz="2800" dirty="0">
                <a:effectLst/>
                <a:ea typeface="Calibri" panose="020F0502020204030204" pitchFamily="34" charset="0"/>
                <a:cs typeface="B Nazanin" panose="00000400000000000000" pitchFamily="2" charset="-78"/>
              </a:rPr>
              <a:t>نوع دیگری.</a:t>
            </a:r>
            <a:endParaRPr lang="en-US" sz="2800" dirty="0">
              <a:effectLst/>
              <a:ea typeface="Calibri" panose="020F0502020204030204" pitchFamily="34" charset="0"/>
              <a:cs typeface="B Nazanin" panose="00000400000000000000" pitchFamily="2" charset="-78"/>
            </a:endParaRPr>
          </a:p>
          <a:p>
            <a:pPr algn="r" rtl="1"/>
            <a:endParaRPr lang="fa-IR" sz="2800" dirty="0"/>
          </a:p>
        </p:txBody>
      </p:sp>
      <p:sp>
        <p:nvSpPr>
          <p:cNvPr id="4" name="Title 1">
            <a:extLst>
              <a:ext uri="{FF2B5EF4-FFF2-40B4-BE49-F238E27FC236}">
                <a16:creationId xmlns:a16="http://schemas.microsoft.com/office/drawing/2014/main" id="{248466F6-0D6E-BB6C-3D0C-36C5CD9B885A}"/>
              </a:ext>
            </a:extLst>
          </p:cNvPr>
          <p:cNvSpPr txBox="1">
            <a:spLocks/>
          </p:cNvSpPr>
          <p:nvPr/>
        </p:nvSpPr>
        <p:spPr>
          <a:xfrm>
            <a:off x="3695699" y="265989"/>
            <a:ext cx="480060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اعلان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91958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p:cTn id="1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358588" y="1162904"/>
            <a:ext cx="11618260" cy="4888272"/>
          </a:xfrm>
        </p:spPr>
        <p:txBody>
          <a:bodyPr>
            <a:normAutofit/>
          </a:bodyPr>
          <a:lstStyle/>
          <a:p>
            <a:pPr marL="0" algn="r" rtl="1">
              <a:lnSpc>
                <a:spcPct val="107000"/>
              </a:lnSpc>
              <a:spcBef>
                <a:spcPts val="0"/>
              </a:spcBef>
              <a:spcAft>
                <a:spcPts val="800"/>
              </a:spcAft>
            </a:pPr>
            <a:r>
              <a:rPr lang="fa-IR" sz="2800" dirty="0">
                <a:cs typeface="B Nazanin" panose="00000400000000000000" pitchFamily="2" charset="-78"/>
              </a:rPr>
              <a:t>به طور کلی برای مقداردهی اولیه یا ایجاد شئ از یک کلاس از کلیدواژه‌ی </a:t>
            </a:r>
            <a:r>
              <a:rPr lang="en-US" sz="2800" cap="none" dirty="0">
                <a:latin typeface="Courier New" panose="02070309020205020404" pitchFamily="49" charset="0"/>
                <a:cs typeface="B Nazanin" panose="00000400000000000000" pitchFamily="2" charset="-78"/>
              </a:rPr>
              <a:t>new</a:t>
            </a:r>
            <a:r>
              <a:rPr lang="fa-IR" sz="2800" dirty="0">
                <a:cs typeface="B Nazanin" panose="00000400000000000000" pitchFamily="2" charset="-78"/>
              </a:rPr>
              <a:t> استفاده می‌کنیم. </a:t>
            </a:r>
          </a:p>
          <a:p>
            <a:pPr marL="0" algn="r" rtl="1">
              <a:lnSpc>
                <a:spcPct val="107000"/>
              </a:lnSpc>
              <a:spcBef>
                <a:spcPts val="0"/>
              </a:spcBef>
              <a:spcAft>
                <a:spcPts val="800"/>
              </a:spcAft>
            </a:pPr>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ctr" rtl="1">
              <a:lnSpc>
                <a:spcPct val="107000"/>
              </a:lnSpc>
              <a:spcBef>
                <a:spcPts val="0"/>
              </a:spcBef>
              <a:spcAft>
                <a:spcPts val="800"/>
              </a:spcAft>
              <a:buNone/>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 </a:t>
            </a:r>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b="1" dirty="0">
              <a:cs typeface="B Nazanin" panose="00000400000000000000" pitchFamily="2" charset="-78"/>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457200" indent="-457200" algn="r" rtl="1">
              <a:spcBef>
                <a:spcPts val="10"/>
              </a:spcBef>
            </a:pP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 Duck();</a:t>
            </a:r>
            <a:r>
              <a:rPr lang="fa-IR"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sz="2800" dirty="0">
                <a:ea typeface="Calibri" panose="020F0502020204030204" pitchFamily="34" charset="0"/>
                <a:cs typeface="B Nazanin" panose="00000400000000000000" pitchFamily="2" charset="-78"/>
              </a:rPr>
              <a:t>باعث می‌شود</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800" dirty="0">
                <a:effectLst/>
                <a:latin typeface="Baskerville Old Face" panose="02020602080505020303" pitchFamily="18" charset="0"/>
                <a:ea typeface="Times New Roman" panose="02020603050405020304" pitchFamily="18" charset="0"/>
                <a:cs typeface="B Nazanin" panose="00000400000000000000" pitchFamily="2" charset="-78"/>
              </a:rPr>
              <a:t>JVM</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برای یک شئ جدید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که مرجع آن در متغیری با نام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ذخیره‌سازی شده </a:t>
            </a:r>
            <a:r>
              <a:rPr lang="ar-SA" dirty="0">
                <a:latin typeface="Times New Roman" panose="02020603050405020304" pitchFamily="18" charset="0"/>
                <a:ea typeface="Times New Roman" panose="02020603050405020304" pitchFamily="18" charset="0"/>
                <a:cs typeface="B Nazanin" panose="00000400000000000000" pitchFamily="2" charset="-78"/>
              </a:rPr>
              <a:t>فضایی از حافظه‌ی سیستم را تخصیص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دهد</a:t>
            </a:r>
            <a:r>
              <a:rPr lang="fa-IR" sz="2800" dirty="0">
                <a:latin typeface="Times New Roman" panose="02020603050405020304" pitchFamily="18" charset="0"/>
                <a:ea typeface="Times New Roman" panose="02020603050405020304" pitchFamily="18" charset="0"/>
                <a:cs typeface="B Nazanin" panose="00000400000000000000" pitchFamily="2" charset="-78"/>
              </a:rPr>
              <a:t>. </a:t>
            </a:r>
          </a:p>
          <a:p>
            <a:pPr marL="457200" indent="-457200" algn="r" rtl="1">
              <a:spcBef>
                <a:spcPts val="10"/>
              </a:spcBef>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spcBef>
                <a:spcPts val="10"/>
              </a:spcBef>
            </a:pPr>
            <a:endParaRPr lang="fa-IR" dirty="0">
              <a:latin typeface="Times New Roman" panose="02020603050405020304" pitchFamily="18" charset="0"/>
              <a:cs typeface="B Nazanin" panose="00000400000000000000" pitchFamily="2" charset="-78"/>
            </a:endParaRPr>
          </a:p>
          <a:p>
            <a:pPr algn="r" rtl="1"/>
            <a:endParaRPr lang="fa-IR" sz="2800" dirty="0">
              <a:cs typeface="B Nazanin" panose="00000400000000000000" pitchFamily="2" charset="-78"/>
            </a:endParaRPr>
          </a:p>
          <a:p>
            <a:pPr marL="457200" marR="0" indent="-457200" algn="r" rtl="1">
              <a:spcBef>
                <a:spcPts val="10"/>
              </a:spcBef>
              <a:spcAft>
                <a:spcPts val="0"/>
              </a:spcAft>
              <a:buFont typeface="Arial" panose="020B0604020202020204" pitchFamily="34" charset="0"/>
              <a:buChar char="•"/>
            </a:pP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r" rtl="1"/>
            <a:endParaRPr lang="fa-IR" sz="2800" dirty="0"/>
          </a:p>
        </p:txBody>
      </p:sp>
      <p:sp>
        <p:nvSpPr>
          <p:cNvPr id="2" name="Title 1">
            <a:extLst>
              <a:ext uri="{FF2B5EF4-FFF2-40B4-BE49-F238E27FC236}">
                <a16:creationId xmlns:a16="http://schemas.microsoft.com/office/drawing/2014/main" id="{AB092102-605E-8437-094C-3A104863BB5A}"/>
              </a:ext>
            </a:extLst>
          </p:cNvPr>
          <p:cNvSpPr txBox="1">
            <a:spLocks/>
          </p:cNvSpPr>
          <p:nvPr/>
        </p:nvSpPr>
        <p:spPr>
          <a:xfrm>
            <a:off x="3695699" y="265989"/>
            <a:ext cx="480060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ایجاد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7737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201705" y="591671"/>
            <a:ext cx="11788590" cy="5396753"/>
          </a:xfrm>
        </p:spPr>
        <p:txBody>
          <a:bodyPr>
            <a:normAutofit/>
          </a:bodyPr>
          <a:lstStyle/>
          <a:p>
            <a:pPr marL="0" marR="0" indent="0" algn="ctr" rtl="1">
              <a:lnSpc>
                <a:spcPct val="107000"/>
              </a:lnSpc>
              <a:spcBef>
                <a:spcPts val="0"/>
              </a:spcBef>
              <a:spcAft>
                <a:spcPts val="800"/>
              </a:spcAft>
              <a:buNone/>
            </a:pPr>
            <a:endPar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endParaRPr>
          </a:p>
          <a:p>
            <a:pPr marL="0" marR="0" indent="0" algn="ctr" rtl="1">
              <a:lnSpc>
                <a:spcPct val="107000"/>
              </a:lnSpc>
              <a:spcBef>
                <a:spcPts val="0"/>
              </a:spcBef>
              <a:spcAft>
                <a:spcPts val="800"/>
              </a:spcAft>
              <a:buNone/>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dirty="0">
              <a:cs typeface="B Nazanin" panose="00000400000000000000" pitchFamily="2" charset="-78"/>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ar-SA" sz="2800" dirty="0">
                <a:effectLst/>
                <a:ea typeface="Calibri" panose="020F0502020204030204" pitchFamily="34" charset="0"/>
                <a:cs typeface="B Nazanin" panose="00000400000000000000" pitchFamily="2" charset="-78"/>
              </a:rPr>
              <a:t> جدید را به متغیر مرجع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ar-SA" sz="2800" dirty="0">
                <a:effectLst/>
                <a:latin typeface="Ramsar" pitchFamily="2" charset="-78"/>
                <a:ea typeface="Calibri" panose="020F0502020204030204" pitchFamily="34" charset="0"/>
                <a:cs typeface="B Nazanin" panose="00000400000000000000" pitchFamily="2" charset="-78"/>
              </a:rPr>
              <a:t>تخصیص می‌دهد. </a:t>
            </a:r>
            <a:endParaRPr lang="fa-IR" sz="2800" dirty="0">
              <a:effectLst/>
              <a:latin typeface="Ramsar" pitchFamily="2" charset="-78"/>
              <a:ea typeface="Calibri" panose="020F0502020204030204" pitchFamily="34" charset="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endParaRPr lang="en-US" sz="2800" dirty="0">
              <a:effectLst/>
              <a:ea typeface="Calibri" panose="020F0502020204030204" pitchFamily="34" charset="0"/>
              <a:cs typeface="B Nazanin" panose="00000400000000000000" pitchFamily="2" charset="-78"/>
            </a:endParaRPr>
          </a:p>
          <a:p>
            <a:pPr marL="285750" indent="-285750" algn="r" rtl="1">
              <a:lnSpc>
                <a:spcPct val="107000"/>
              </a:lnSpc>
              <a:spcBef>
                <a:spcPts val="0"/>
              </a:spcBef>
            </a:pPr>
            <a:r>
              <a:rPr lang="fa-IR" sz="2800" dirty="0">
                <a:cs typeface="B Nazanin" panose="00000400000000000000" pitchFamily="2" charset="-78"/>
              </a:rPr>
              <a:t>علامت </a:t>
            </a:r>
            <a:r>
              <a:rPr lang="en-US" sz="2800" dirty="0">
                <a:latin typeface="Courier New" panose="02070309020205020404" pitchFamily="49" charset="0"/>
                <a:cs typeface="Courier New" panose="02070309020205020404" pitchFamily="49" charset="0"/>
              </a:rPr>
              <a:t>=</a:t>
            </a:r>
            <a:r>
              <a:rPr lang="fa-IR" sz="2800" dirty="0">
                <a:cs typeface="B Nazanin" panose="00000400000000000000" pitchFamily="2" charset="-78"/>
              </a:rPr>
              <a:t>  نشان می‌دهد که متغیر از نوع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fa-IR" sz="2800" dirty="0">
                <a:cs typeface="B Nazanin" panose="00000400000000000000" pitchFamily="2" charset="-78"/>
              </a:rPr>
              <a:t> با نام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cs typeface="B Nazanin" panose="00000400000000000000" pitchFamily="2" charset="-78"/>
              </a:rPr>
              <a:t> </a:t>
            </a:r>
            <a:r>
              <a:rPr lang="fa-IR" sz="2800" dirty="0">
                <a:cs typeface="B Nazanin" panose="00000400000000000000" pitchFamily="2" charset="-78"/>
              </a:rPr>
              <a:t> باید با نتیجه‌ی عبارت سمت راست </a:t>
            </a:r>
            <a:r>
              <a:rPr lang="ar-SA" sz="2800" dirty="0">
                <a:cs typeface="B Nazanin" panose="00000400000000000000" pitchFamily="2" charset="-78"/>
              </a:rPr>
              <a:t>مقداردهی اولیه (</a:t>
            </a:r>
            <a:r>
              <a:rPr lang="fa-IR" sz="2800" dirty="0">
                <a:cs typeface="B Nazanin" panose="00000400000000000000" pitchFamily="2" charset="-78"/>
              </a:rPr>
              <a:t>: </a:t>
            </a:r>
            <a:r>
              <a:rPr lang="ar-SA" sz="2800" dirty="0">
                <a:cs typeface="B Nazanin" panose="00000400000000000000" pitchFamily="2" charset="-78"/>
              </a:rPr>
              <a:t>آماده</a:t>
            </a:r>
            <a:r>
              <a:rPr lang="fa-IR" sz="2800" dirty="0">
                <a:cs typeface="B Nazanin" panose="00000400000000000000" pitchFamily="2" charset="-78"/>
              </a:rPr>
              <a:t>‌</a:t>
            </a:r>
            <a:r>
              <a:rPr lang="ar-SA" sz="2800" dirty="0">
                <a:cs typeface="B Nazanin" panose="00000400000000000000" pitchFamily="2" charset="-78"/>
              </a:rPr>
              <a:t>سازی برای استفاده در یک برنامه) شود.</a:t>
            </a:r>
            <a:endParaRPr lang="fa-IR" sz="2800" dirty="0">
              <a:cs typeface="B Nazanin" panose="00000400000000000000" pitchFamily="2" charset="-78"/>
            </a:endParaRPr>
          </a:p>
          <a:p>
            <a:pPr marL="285750" indent="-285750" algn="r" rtl="1">
              <a:lnSpc>
                <a:spcPct val="107000"/>
              </a:lnSpc>
              <a:spcBef>
                <a:spcPts val="0"/>
              </a:spcBef>
            </a:pPr>
            <a:endParaRPr lang="fa-IR" sz="2800" dirty="0">
              <a:cs typeface="B Nazanin" panose="00000400000000000000" pitchFamily="2" charset="-78"/>
            </a:endParaRPr>
          </a:p>
          <a:p>
            <a:pPr marL="285750" indent="-285750" algn="r" rtl="1">
              <a:lnSpc>
                <a:spcPct val="107000"/>
              </a:lnSpc>
              <a:spcBef>
                <a:spcPts val="0"/>
              </a:spcBef>
            </a:pPr>
            <a:r>
              <a:rPr lang="fa-IR" dirty="0">
                <a:cs typeface="B Nazanin" panose="00000400000000000000" pitchFamily="2" charset="-78"/>
              </a:rPr>
              <a:t>بدین ترتیب شئ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dirty="0">
                <a:cs typeface="B Nazanin" panose="00000400000000000000" pitchFamily="2" charset="-78"/>
              </a:rPr>
              <a:t> </a:t>
            </a:r>
            <a:r>
              <a:rPr lang="fa-IR" dirty="0">
                <a:cs typeface="B Nazanin" panose="00000400000000000000" pitchFamily="2" charset="-78"/>
              </a:rPr>
              <a:t> مقداردهی اولیه می‌شود.</a:t>
            </a:r>
            <a:endParaRPr lang="en-US" sz="2800" dirty="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endParaRPr lang="en-US" sz="2800" dirty="0">
              <a:effectLst/>
              <a:ea typeface="Calibri" panose="020F0502020204030204" pitchFamily="34" charset="0"/>
              <a:cs typeface="B Nazanin" panose="00000400000000000000" pitchFamily="2" charset="-78"/>
            </a:endParaRPr>
          </a:p>
          <a:p>
            <a:pPr algn="r" rtl="1"/>
            <a:endParaRPr lang="fa-IR" sz="2800" dirty="0"/>
          </a:p>
        </p:txBody>
      </p:sp>
      <p:sp>
        <p:nvSpPr>
          <p:cNvPr id="4" name="Title 1">
            <a:extLst>
              <a:ext uri="{FF2B5EF4-FFF2-40B4-BE49-F238E27FC236}">
                <a16:creationId xmlns:a16="http://schemas.microsoft.com/office/drawing/2014/main" id="{BB466388-F06F-19CD-D01E-52DF285F57C5}"/>
              </a:ext>
            </a:extLst>
          </p:cNvPr>
          <p:cNvSpPr txBox="1">
            <a:spLocks/>
          </p:cNvSpPr>
          <p:nvPr/>
        </p:nvSpPr>
        <p:spPr>
          <a:xfrm>
            <a:off x="1568824" y="265989"/>
            <a:ext cx="1019286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5" name="TextBox 4">
            <a:extLst>
              <a:ext uri="{FF2B5EF4-FFF2-40B4-BE49-F238E27FC236}">
                <a16:creationId xmlns:a16="http://schemas.microsoft.com/office/drawing/2014/main" id="{F02A0706-76AB-835E-1D6A-325866F9B428}"/>
              </a:ext>
            </a:extLst>
          </p:cNvPr>
          <p:cNvSpPr txBox="1"/>
          <p:nvPr/>
        </p:nvSpPr>
        <p:spPr>
          <a:xfrm>
            <a:off x="3048000" y="265989"/>
            <a:ext cx="6096000" cy="646331"/>
          </a:xfrm>
          <a:prstGeom prst="rect">
            <a:avLst/>
          </a:prstGeom>
          <a:noFill/>
        </p:spPr>
        <p:txBody>
          <a:bodyPr wrap="square">
            <a:spAutoFit/>
          </a:bodyPr>
          <a:lstStyle/>
          <a:p>
            <a:pPr algn="ctr" rtl="1"/>
            <a:r>
              <a:rPr lang="fa-IR" sz="3600" dirty="0">
                <a:solidFill>
                  <a:srgbClr val="C00000"/>
                </a:solidFill>
                <a:cs typeface="2  Titr" panose="00000700000000000000" pitchFamily="2" charset="-78"/>
              </a:rPr>
              <a:t>پیوند شئ و مرجع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77752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03626-E11A-0302-BB06-43EEF3D0088E}"/>
              </a:ext>
            </a:extLst>
          </p:cNvPr>
          <p:cNvSpPr>
            <a:spLocks noGrp="1"/>
          </p:cNvSpPr>
          <p:nvPr>
            <p:ph idx="1"/>
          </p:nvPr>
        </p:nvSpPr>
        <p:spPr>
          <a:xfrm>
            <a:off x="0" y="1091186"/>
            <a:ext cx="12075458" cy="5668202"/>
          </a:xfrm>
        </p:spPr>
        <p:txBody>
          <a:bodyPr>
            <a:noAutofit/>
          </a:bodyPr>
          <a:lstStyle/>
          <a:p>
            <a:pPr algn="r" rtl="1"/>
            <a:r>
              <a:rPr lang="fa-IR" sz="2800"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برای دسترسی (غیرمحتاطانه!) به وضعیت یک شئ و رفتارهایش (متغیرهای نمونه و متدها) می‌توان از عملگر نقطه استفاده نمود.</a:t>
            </a:r>
            <a:endParaRPr lang="en-US" sz="2800"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marL="0" indent="0" algn="r" rtl="1">
              <a:lnSpc>
                <a:spcPct val="107000"/>
              </a:lnSpc>
              <a:spcBef>
                <a:spcPts val="0"/>
              </a:spcBef>
              <a:spcAft>
                <a:spcPts val="800"/>
              </a:spcAft>
              <a:buNone/>
            </a:pPr>
            <a:endPar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تعیین اندازه‌ی شئ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 با استفاده از عملگر نقطه: </a:t>
            </a:r>
          </a:p>
          <a:p>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err="1">
                <a:latin typeface="Courier New" panose="02070309020205020404" pitchFamily="49" charset="0"/>
                <a:ea typeface="Calibri" panose="020F0502020204030204" pitchFamily="34" charset="0"/>
                <a:cs typeface="Courier New" panose="02070309020205020404" pitchFamily="49" charset="0"/>
              </a:rPr>
              <a:t>.</a:t>
            </a:r>
            <a:r>
              <a:rPr lang="en-US" sz="2800" cap="none" dirty="0" err="1">
                <a:latin typeface="Courier New" panose="02070309020205020404" pitchFamily="49" charset="0"/>
                <a:ea typeface="Calibri" panose="020F0502020204030204" pitchFamily="34" charset="0"/>
                <a:cs typeface="Courier New" panose="02070309020205020404" pitchFamily="49" charset="0"/>
              </a:rPr>
              <a:t>size</a:t>
            </a:r>
            <a:r>
              <a:rPr lang="en-US" sz="2800" dirty="0">
                <a:latin typeface="Courier New" panose="02070309020205020404" pitchFamily="49" charset="0"/>
                <a:ea typeface="Calibri" panose="020F0502020204030204" pitchFamily="34" charset="0"/>
                <a:cs typeface="Courier New" panose="02070309020205020404" pitchFamily="49" charset="0"/>
              </a:rPr>
              <a:t> = 40;</a:t>
            </a:r>
            <a:endParaRPr lang="fa-IR" sz="2800" dirty="0">
              <a:effectLst/>
              <a:latin typeface="Courier New" panose="02070309020205020404" pitchFamily="49" charset="0"/>
              <a:ea typeface="Calibri" panose="020F0502020204030204" pitchFamily="34" charset="0"/>
              <a:cs typeface="Courier New" panose="02070309020205020404" pitchFamily="49" charset="0"/>
            </a:endParaRPr>
          </a:p>
          <a:p>
            <a:pPr algn="r" rtl="1">
              <a:lnSpc>
                <a:spcPct val="115000"/>
              </a:lnSpc>
              <a:spcBef>
                <a:spcPts val="0"/>
              </a:spcBef>
              <a:spcAft>
                <a:spcPts val="1000"/>
              </a:spcAft>
            </a:pPr>
            <a:r>
              <a:rPr lang="fa-IR" dirty="0">
                <a:latin typeface="Calibri" panose="020F0502020204030204" pitchFamily="34" charset="0"/>
                <a:ea typeface="Calibri" panose="020F0502020204030204" pitchFamily="34" charset="0"/>
                <a:cs typeface="B Nazanin" panose="00000400000000000000" pitchFamily="2" charset="-78"/>
              </a:rPr>
              <a:t>نحو کلی برای فراخوانی متد یک شئ به صورت زیر است:</a:t>
            </a:r>
            <a:endParaRPr lang="en-US" dirty="0">
              <a:latin typeface="Calibri" panose="020F0502020204030204" pitchFamily="34" charset="0"/>
              <a:ea typeface="Calibri" panose="020F0502020204030204" pitchFamily="34" charset="0"/>
              <a:cs typeface="B Nazanin" panose="00000400000000000000" pitchFamily="2" charset="-78"/>
            </a:endParaRPr>
          </a:p>
          <a:p>
            <a:pPr marL="0" indent="0" algn="ctr" rtl="1">
              <a:lnSpc>
                <a:spcPct val="115000"/>
              </a:lnSpc>
              <a:spcBef>
                <a:spcPts val="0"/>
              </a:spcBef>
              <a:spcAft>
                <a:spcPts val="1000"/>
              </a:spcAft>
              <a:buNone/>
            </a:pPr>
            <a:r>
              <a:rPr lang="fa-IR" dirty="0">
                <a:latin typeface="Calibri" panose="020F0502020204030204" pitchFamily="34" charset="0"/>
                <a:ea typeface="Calibri" panose="020F0502020204030204" pitchFamily="34" charset="0"/>
                <a:cs typeface="B Nazanin" panose="00000400000000000000" pitchFamily="2" charset="-78"/>
              </a:rPr>
              <a:t>(لیست پارامتری) </a:t>
            </a:r>
            <a:r>
              <a:rPr lang="fa-IR" b="1" dirty="0">
                <a:latin typeface="Calibri" panose="020F0502020204030204" pitchFamily="34" charset="0"/>
                <a:ea typeface="Calibri" panose="020F0502020204030204" pitchFamily="34" charset="0"/>
                <a:cs typeface="B Nazanin" panose="00000400000000000000" pitchFamily="2" charset="-78"/>
              </a:rPr>
              <a:t>نام متد.نام شئ</a:t>
            </a:r>
            <a:endParaRPr lang="en-US" b="1" dirty="0">
              <a:latin typeface="Calibri" panose="020F0502020204030204" pitchFamily="34" charset="0"/>
              <a:ea typeface="Calibri" panose="020F0502020204030204" pitchFamily="34" charset="0"/>
              <a:cs typeface="B Nazanin" panose="00000400000000000000" pitchFamily="2" charset="-78"/>
            </a:endParaRPr>
          </a:p>
          <a:p>
            <a:pPr algn="r" rtl="1">
              <a:lnSpc>
                <a:spcPct val="107000"/>
              </a:lnSpc>
              <a:spcBef>
                <a:spcPts val="0"/>
              </a:spcBef>
              <a:spcAft>
                <a:spcPts val="800"/>
              </a:spcAft>
            </a:pPr>
            <a:endPar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endParaRPr>
          </a:p>
          <a:p>
            <a:pPr algn="r" rtl="1">
              <a:lnSpc>
                <a:spcPct val="107000"/>
              </a:lnSpc>
              <a:spcBef>
                <a:spcPts val="0"/>
              </a:spcBef>
              <a:spcAft>
                <a:spcPts val="800"/>
              </a:spcAft>
            </a:pP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فراخوانی متد </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quack()</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با استفاده از عملگر نقطه روی متغیر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a:t>
            </a:r>
            <a:endParaRPr lang="en-US" dirty="0">
              <a:solidFill>
                <a:schemeClr val="tx1">
                  <a:lumMod val="95000"/>
                  <a:lumOff val="5000"/>
                </a:schemeClr>
              </a:solidFill>
              <a:latin typeface="Calibri" panose="020F0502020204030204" pitchFamily="34" charset="0"/>
              <a:ea typeface="Calibri" panose="020F0502020204030204" pitchFamily="34" charset="0"/>
              <a:cs typeface="B Nazanin" panose="00000400000000000000" pitchFamily="2" charset="-78"/>
            </a:endParaRPr>
          </a:p>
          <a:p>
            <a:pPr marL="0">
              <a:lnSpc>
                <a:spcPct val="107000"/>
              </a:lnSpc>
              <a:spcBef>
                <a:spcPts val="0"/>
              </a:spcBef>
              <a:spcAft>
                <a:spcPts val="800"/>
              </a:spcAft>
            </a:pP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MyDuck.quack</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p>
          <a:p>
            <a:pPr marL="0" algn="r" rtl="1">
              <a:lnSpc>
                <a:spcPct val="115000"/>
              </a:lnSpc>
              <a:spcBef>
                <a:spcPts val="0"/>
              </a:spcBef>
              <a:spcAft>
                <a:spcPts val="10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66EE225B-73A5-2797-5E55-EC19C566B43E}"/>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عملگر نقطه (.)</a:t>
            </a:r>
          </a:p>
        </p:txBody>
      </p:sp>
    </p:spTree>
    <p:extLst>
      <p:ext uri="{BB962C8B-B14F-4D97-AF65-F5344CB8AC3E}">
        <p14:creationId xmlns:p14="http://schemas.microsoft.com/office/powerpoint/2010/main" val="339641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additive="base">
                                        <p:cTn id="2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calcmode="lin" valueType="num">
                                      <p:cBhvr additive="base">
                                        <p:cTn id="3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F380F3-B03C-611E-31B4-83B8D86BD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8453"/>
            <a:ext cx="3783892" cy="3901093"/>
          </a:xfrm>
          <a:prstGeom prst="rect">
            <a:avLst/>
          </a:prstGeom>
        </p:spPr>
      </p:pic>
      <p:sp>
        <p:nvSpPr>
          <p:cNvPr id="3" name="Content Placeholder 2">
            <a:extLst>
              <a:ext uri="{FF2B5EF4-FFF2-40B4-BE49-F238E27FC236}">
                <a16:creationId xmlns:a16="http://schemas.microsoft.com/office/drawing/2014/main" id="{DB003626-E11A-0302-BB06-43EEF3D0088E}"/>
              </a:ext>
            </a:extLst>
          </p:cNvPr>
          <p:cNvSpPr>
            <a:spLocks noGrp="1"/>
          </p:cNvSpPr>
          <p:nvPr>
            <p:ph idx="1"/>
          </p:nvPr>
        </p:nvSpPr>
        <p:spPr>
          <a:xfrm>
            <a:off x="2528047" y="1091186"/>
            <a:ext cx="9547411" cy="5853953"/>
          </a:xfrm>
        </p:spPr>
        <p:txBody>
          <a:bodyPr>
            <a:noAutofit/>
          </a:bodyPr>
          <a:lstStyle/>
          <a:p>
            <a:pPr marL="0" algn="r" rtl="1">
              <a:lnSpc>
                <a:spcPct val="107000"/>
              </a:lnSpc>
              <a:spcBef>
                <a:spcPts val="0"/>
              </a:spcBef>
              <a:spcAft>
                <a:spcPts val="800"/>
              </a:spcAft>
            </a:pPr>
            <a:r>
              <a:rPr lang="ar-SA" dirty="0">
                <a:latin typeface="Andalus" panose="02020603050405020304" pitchFamily="18" charset="-78"/>
                <a:ea typeface="Calibri" panose="020F0502020204030204" pitchFamily="34" charset="0"/>
                <a:cs typeface="B Nazanin" panose="00000400000000000000" pitchFamily="2" charset="-78"/>
              </a:rPr>
              <a:t>وقتی از عملگر نقطه بر یک متغیر مرجع شئ استفاده می‌کنید، </a:t>
            </a:r>
            <a:r>
              <a:rPr lang="fa-IR" dirty="0">
                <a:latin typeface="Andalus" panose="02020603050405020304" pitchFamily="18" charset="-78"/>
                <a:ea typeface="Calibri" panose="020F0502020204030204" pitchFamily="34" charset="0"/>
                <a:cs typeface="B Nazanin" panose="00000400000000000000" pitchFamily="2" charset="-78"/>
              </a:rPr>
              <a:t>به </a:t>
            </a:r>
            <a:r>
              <a:rPr lang="ar-SA" dirty="0">
                <a:latin typeface="Andalus" panose="02020603050405020304" pitchFamily="18" charset="-78"/>
                <a:ea typeface="Calibri" panose="020F0502020204030204" pitchFamily="34" charset="0"/>
                <a:cs typeface="B Nazanin" panose="00000400000000000000" pitchFamily="2" charset="-78"/>
              </a:rPr>
              <a:t>آن مانند فشار دادن یک دکمه بر کنترل از راه دور</a:t>
            </a:r>
            <a:r>
              <a:rPr lang="fa-IR" dirty="0">
                <a:latin typeface="Andalus" panose="02020603050405020304" pitchFamily="18" charset="-78"/>
                <a:ea typeface="Calibri" panose="020F0502020204030204" pitchFamily="34" charset="0"/>
                <a:cs typeface="B Nazanin" panose="00000400000000000000" pitchFamily="2" charset="-78"/>
              </a:rPr>
              <a:t>ی</a:t>
            </a:r>
            <a:r>
              <a:rPr lang="ar-SA" dirty="0">
                <a:latin typeface="Andalus" panose="02020603050405020304" pitchFamily="18" charset="-78"/>
                <a:ea typeface="Calibri" panose="020F0502020204030204" pitchFamily="34" charset="0"/>
                <a:cs typeface="B Nazanin" panose="00000400000000000000" pitchFamily="2" charset="-78"/>
              </a:rPr>
              <a:t> برای آن شئ بیندیشید. </a:t>
            </a:r>
            <a:endParaRPr lang="fa-IR" dirty="0"/>
          </a:p>
          <a:p>
            <a:pPr marL="0" algn="r"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در حقیقت ما</a:t>
            </a:r>
            <a:r>
              <a:rPr lang="ar-SA" sz="2800" dirty="0">
                <a:latin typeface="Calibri" panose="020F0502020204030204" pitchFamily="34" charset="0"/>
                <a:ea typeface="Calibri" panose="020F0502020204030204" pitchFamily="34" charset="0"/>
                <a:cs typeface="B Nazanin" panose="00000400000000000000" pitchFamily="2" charset="-78"/>
              </a:rPr>
              <a:t> از عملگر نقطه (.) روی یک متغیر مرجع استفاده می‌کنی</a:t>
            </a:r>
            <a:r>
              <a:rPr lang="fa-IR" sz="2800" dirty="0">
                <a:latin typeface="Calibri" panose="020F0502020204030204" pitchFamily="34" charset="0"/>
                <a:ea typeface="Calibri" panose="020F0502020204030204" pitchFamily="34" charset="0"/>
                <a:cs typeface="B Nazanin" panose="00000400000000000000" pitchFamily="2" charset="-78"/>
              </a:rPr>
              <a:t>م</a:t>
            </a:r>
            <a:r>
              <a:rPr lang="ar-SA" sz="2800" dirty="0">
                <a:latin typeface="Calibri" panose="020F0502020204030204" pitchFamily="34" charset="0"/>
                <a:ea typeface="Calibri" panose="020F0502020204030204" pitchFamily="34" charset="0"/>
                <a:cs typeface="B Nazanin" panose="00000400000000000000" pitchFamily="2" charset="-78"/>
              </a:rPr>
              <a:t> تا بگویی</a:t>
            </a:r>
            <a:r>
              <a:rPr lang="fa-IR" sz="2800" dirty="0">
                <a:latin typeface="Calibri" panose="020F0502020204030204" pitchFamily="34" charset="0"/>
                <a:ea typeface="Calibri" panose="020F0502020204030204" pitchFamily="34" charset="0"/>
                <a:cs typeface="B Nazanin" panose="00000400000000000000" pitchFamily="2" charset="-78"/>
              </a:rPr>
              <a:t>م</a:t>
            </a:r>
            <a:r>
              <a:rPr lang="ar-SA" sz="2800" dirty="0">
                <a:latin typeface="Calibri" panose="020F0502020204030204" pitchFamily="34" charset="0"/>
                <a:ea typeface="Calibri" panose="020F0502020204030204" pitchFamily="34" charset="0"/>
                <a:cs typeface="B Nazanin" panose="00000400000000000000" pitchFamily="2" charset="-78"/>
              </a:rPr>
              <a:t> «</a:t>
            </a:r>
            <a:r>
              <a:rPr lang="fa-IR" sz="2800" i="1" dirty="0">
                <a:latin typeface="Calibri" panose="020F0502020204030204" pitchFamily="34" charset="0"/>
                <a:ea typeface="Calibri" panose="020F0502020204030204" pitchFamily="34" charset="0"/>
                <a:cs typeface="B Nazanin" panose="00000400000000000000" pitchFamily="2" charset="-78"/>
              </a:rPr>
              <a:t>آن‌چه </a:t>
            </a:r>
            <a:r>
              <a:rPr lang="ar-SA" sz="2800" i="1" dirty="0">
                <a:latin typeface="Calibri" panose="020F0502020204030204" pitchFamily="34" charset="0"/>
                <a:ea typeface="Calibri" panose="020F0502020204030204" pitchFamily="34" charset="0"/>
                <a:cs typeface="B Nazanin" panose="00000400000000000000" pitchFamily="2" charset="-78"/>
              </a:rPr>
              <a:t> قبل از نقطه </a:t>
            </a:r>
            <a:r>
              <a:rPr lang="fa-IR" sz="2800" i="1" dirty="0">
                <a:latin typeface="Calibri" panose="020F0502020204030204" pitchFamily="34" charset="0"/>
                <a:ea typeface="Calibri" panose="020F0502020204030204" pitchFamily="34" charset="0"/>
                <a:cs typeface="B Nazanin" panose="00000400000000000000" pitchFamily="2" charset="-78"/>
              </a:rPr>
              <a:t>است </a:t>
            </a:r>
            <a:r>
              <a:rPr lang="ar-SA" sz="2800" i="1" dirty="0">
                <a:latin typeface="Calibri" panose="020F0502020204030204" pitchFamily="34" charset="0"/>
                <a:ea typeface="Calibri" panose="020F0502020204030204" pitchFamily="34" charset="0"/>
                <a:cs typeface="B Nazanin" panose="00000400000000000000" pitchFamily="2" charset="-78"/>
              </a:rPr>
              <a:t>را  استفاده کن تا </a:t>
            </a:r>
            <a:r>
              <a:rPr lang="fa-IR" sz="2800" i="1" dirty="0">
                <a:latin typeface="Calibri" panose="020F0502020204030204" pitchFamily="34" charset="0"/>
                <a:ea typeface="Calibri" panose="020F0502020204030204" pitchFamily="34" charset="0"/>
                <a:cs typeface="B Nazanin" panose="00000400000000000000" pitchFamily="2" charset="-78"/>
              </a:rPr>
              <a:t>آنچه</a:t>
            </a:r>
            <a:r>
              <a:rPr lang="ar-SA" sz="2800" i="1" dirty="0">
                <a:latin typeface="Calibri" panose="020F0502020204030204" pitchFamily="34" charset="0"/>
                <a:ea typeface="Calibri" panose="020F0502020204030204" pitchFamily="34" charset="0"/>
                <a:cs typeface="B Nazanin" panose="00000400000000000000" pitchFamily="2" charset="-78"/>
              </a:rPr>
              <a:t> </a:t>
            </a:r>
            <a:r>
              <a:rPr lang="fa-IR" sz="2800" i="1" dirty="0">
                <a:latin typeface="Calibri" panose="020F0502020204030204" pitchFamily="34" charset="0"/>
                <a:ea typeface="Calibri" panose="020F0502020204030204" pitchFamily="34" charset="0"/>
                <a:cs typeface="B Nazanin" panose="00000400000000000000" pitchFamily="2" charset="-78"/>
              </a:rPr>
              <a:t>پس</a:t>
            </a:r>
            <a:r>
              <a:rPr lang="ar-SA" sz="2800" i="1" dirty="0">
                <a:latin typeface="Calibri" panose="020F0502020204030204" pitchFamily="34" charset="0"/>
                <a:ea typeface="Calibri" panose="020F0502020204030204" pitchFamily="34" charset="0"/>
                <a:cs typeface="B Nazanin" panose="00000400000000000000" pitchFamily="2" charset="-78"/>
              </a:rPr>
              <a:t> از نقطه </a:t>
            </a:r>
            <a:r>
              <a:rPr lang="fa-IR" sz="2800" i="1" dirty="0">
                <a:latin typeface="Calibri" panose="020F0502020204030204" pitchFamily="34" charset="0"/>
                <a:ea typeface="Calibri" panose="020F0502020204030204" pitchFamily="34" charset="0"/>
                <a:cs typeface="B Nazanin" panose="00000400000000000000" pitchFamily="2" charset="-78"/>
              </a:rPr>
              <a:t>است </a:t>
            </a:r>
            <a:r>
              <a:rPr lang="ar-SA" sz="2800" i="1" dirty="0">
                <a:latin typeface="Calibri" panose="020F0502020204030204" pitchFamily="34" charset="0"/>
                <a:ea typeface="Calibri" panose="020F0502020204030204" pitchFamily="34" charset="0"/>
                <a:cs typeface="B Nazanin" panose="00000400000000000000" pitchFamily="2" charset="-78"/>
              </a:rPr>
              <a:t>را به من بدهی</a:t>
            </a:r>
            <a:r>
              <a:rPr lang="ar-SA" sz="2800" dirty="0">
                <a:latin typeface="Calibri" panose="020F0502020204030204" pitchFamily="34" charset="0"/>
                <a:ea typeface="Calibri" panose="020F0502020204030204" pitchFamily="34" charset="0"/>
                <a:cs typeface="B Nazanin" panose="00000400000000000000" pitchFamily="2" charset="-78"/>
              </a:rPr>
              <a:t>»</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indent="0" algn="r" rtl="1">
              <a:lnSpc>
                <a:spcPct val="107000"/>
              </a:lnSpc>
              <a:spcBef>
                <a:spcPts val="0"/>
              </a:spcBef>
              <a:spcAft>
                <a:spcPts val="800"/>
              </a:spcAft>
              <a:buNone/>
            </a:pPr>
            <a:r>
              <a:rPr lang="ar-SA" sz="2800" dirty="0">
                <a:latin typeface="Calibri" panose="020F0502020204030204" pitchFamily="34" charset="0"/>
                <a:ea typeface="Calibri" panose="020F0502020204030204" pitchFamily="34" charset="0"/>
                <a:cs typeface="B Nazanin" panose="00000400000000000000" pitchFamily="2" charset="-78"/>
              </a:rPr>
              <a:t> </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برای مثال</a:t>
            </a:r>
            <a:r>
              <a:rPr lang="en-US" sz="2800" b="1" cap="none" dirty="0" err="1">
                <a:latin typeface="Courier New" panose="02070309020205020404" pitchFamily="49" charset="0"/>
                <a:ea typeface="Calibri" panose="020F0502020204030204" pitchFamily="34" charset="0"/>
                <a:cs typeface="B Nazanin" panose="00000400000000000000" pitchFamily="2" charset="-78"/>
              </a:rPr>
              <a:t>MyDuck.quack</a:t>
            </a:r>
            <a:r>
              <a:rPr lang="en-US" sz="2800" b="1" cap="none" dirty="0">
                <a:latin typeface="Courier New" panose="02070309020205020404" pitchFamily="49" charset="0"/>
                <a:ea typeface="Calibri" panose="020F0502020204030204" pitchFamily="34" charset="0"/>
                <a:cs typeface="B Nazanin" panose="00000400000000000000" pitchFamily="2" charset="-78"/>
              </a:rPr>
              <a:t>();</a:t>
            </a:r>
            <a:r>
              <a:rPr lang="fa-IR" sz="2800" b="1" cap="none" dirty="0">
                <a:latin typeface="Calibri" panose="020F0502020204030204" pitchFamily="34" charset="0"/>
                <a:ea typeface="Calibri" panose="020F0502020204030204" pitchFamily="34" charset="0"/>
                <a:cs typeface="B Nazanin" panose="00000400000000000000" pitchFamily="2" charset="-78"/>
              </a:rPr>
              <a:t> </a:t>
            </a:r>
            <a:r>
              <a:rPr lang="ar-SA" sz="2800" dirty="0">
                <a:latin typeface="Andalus" panose="02020603050405020304" pitchFamily="18" charset="-78"/>
                <a:ea typeface="Calibri" panose="020F0502020204030204" pitchFamily="34" charset="0"/>
                <a:cs typeface="B Nazanin" panose="00000400000000000000" pitchFamily="2" charset="-78"/>
              </a:rPr>
              <a:t>یعنی «از شئ ارجاع</a:t>
            </a:r>
            <a:r>
              <a:rPr lang="fa-IR" sz="2800" dirty="0">
                <a:latin typeface="Andalus" panose="02020603050405020304" pitchFamily="18" charset="-78"/>
                <a:ea typeface="Calibri" panose="020F0502020204030204" pitchFamily="34" charset="0"/>
                <a:cs typeface="B Nazanin" panose="00000400000000000000" pitchFamily="2" charset="-78"/>
              </a:rPr>
              <a:t>‌</a:t>
            </a:r>
            <a:r>
              <a:rPr lang="ar-SA" sz="2800" dirty="0">
                <a:latin typeface="Andalus" panose="02020603050405020304" pitchFamily="18" charset="-78"/>
                <a:ea typeface="Calibri" panose="020F0502020204030204" pitchFamily="34" charset="0"/>
                <a:cs typeface="B Nazanin" panose="00000400000000000000" pitchFamily="2" charset="-78"/>
              </a:rPr>
              <a:t>شده توسط متغیر </a:t>
            </a:r>
            <a:r>
              <a:rPr lang="en-US" sz="2800" dirty="0" err="1">
                <a:latin typeface="Baskerville Old Face" panose="02020602080505020303" pitchFamily="18" charset="0"/>
                <a:ea typeface="Calibri" panose="020F0502020204030204" pitchFamily="34" charset="0"/>
                <a:cs typeface="B Nazanin" panose="00000400000000000000" pitchFamily="2" charset="-78"/>
              </a:rPr>
              <a:t>M</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y</a:t>
            </a:r>
            <a:r>
              <a:rPr lang="en-US" sz="2800" dirty="0" err="1">
                <a:latin typeface="Baskerville Old Face" panose="02020602080505020303" pitchFamily="18" charset="0"/>
                <a:ea typeface="Calibri" panose="020F0502020204030204" pitchFamily="34" charset="0"/>
                <a:cs typeface="B Nazanin" panose="00000400000000000000" pitchFamily="2" charset="-78"/>
              </a:rPr>
              <a:t>D</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uck</a:t>
            </a:r>
            <a:r>
              <a:rPr lang="ar-SA" sz="2800" dirty="0">
                <a:latin typeface="Andalus" panose="02020603050405020304" pitchFamily="18" charset="-78"/>
                <a:ea typeface="Calibri" panose="020F0502020204030204" pitchFamily="34" charset="0"/>
                <a:cs typeface="B Nazanin" panose="00000400000000000000" pitchFamily="2" charset="-78"/>
              </a:rPr>
              <a:t> برای فراخوانی متد </a:t>
            </a:r>
            <a:r>
              <a:rPr lang="en-US" sz="2800" cap="none" dirty="0">
                <a:latin typeface="Courier New" panose="02070309020205020404" pitchFamily="49" charset="0"/>
                <a:ea typeface="Calibri" panose="020F0502020204030204" pitchFamily="34" charset="0"/>
                <a:cs typeface="B Nazanin" panose="00000400000000000000" pitchFamily="2" charset="-78"/>
              </a:rPr>
              <a:t>quack</a:t>
            </a:r>
            <a:r>
              <a:rPr lang="en-US" sz="2800" dirty="0">
                <a:latin typeface="Courier New" panose="02070309020205020404" pitchFamily="49" charset="0"/>
                <a:ea typeface="Calibri" panose="020F0502020204030204" pitchFamily="34" charset="0"/>
                <a:cs typeface="B Nazanin" panose="00000400000000000000" pitchFamily="2" charset="-78"/>
              </a:rPr>
              <a:t>()</a:t>
            </a:r>
            <a:r>
              <a:rPr lang="ar-SA" sz="2800" dirty="0">
                <a:latin typeface="Courier New" panose="02070309020205020404" pitchFamily="49" charset="0"/>
                <a:ea typeface="Calibri" panose="020F0502020204030204" pitchFamily="34" charset="0"/>
                <a:cs typeface="B Nazanin" panose="00000400000000000000" pitchFamily="2" charset="-78"/>
              </a:rPr>
              <a:t> </a:t>
            </a:r>
            <a:r>
              <a:rPr lang="ar-SA" sz="2800" dirty="0">
                <a:latin typeface="Andalus" panose="02020603050405020304" pitchFamily="18" charset="-78"/>
                <a:ea typeface="Calibri" panose="020F0502020204030204" pitchFamily="34" charset="0"/>
                <a:cs typeface="B Nazanin" panose="00000400000000000000" pitchFamily="2" charset="-78"/>
              </a:rPr>
              <a:t>استفاده کن.» </a:t>
            </a: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به بیان دیگر از متغیر مرجع</a:t>
            </a:r>
            <a:r>
              <a:rPr lang="en-US" sz="2800" dirty="0" err="1">
                <a:latin typeface="Baskerville Old Face" panose="02020602080505020303" pitchFamily="18" charset="0"/>
                <a:ea typeface="Calibri" panose="020F0502020204030204" pitchFamily="34" charset="0"/>
                <a:cs typeface="B Nazanin" panose="00000400000000000000" pitchFamily="2" charset="-78"/>
              </a:rPr>
              <a:t>M</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y</a:t>
            </a:r>
            <a:r>
              <a:rPr lang="en-US" sz="2800" dirty="0" err="1">
                <a:latin typeface="Baskerville Old Face" panose="02020602080505020303" pitchFamily="18" charset="0"/>
                <a:ea typeface="Calibri" panose="020F0502020204030204" pitchFamily="34" charset="0"/>
                <a:cs typeface="B Nazanin" panose="00000400000000000000" pitchFamily="2" charset="-78"/>
              </a:rPr>
              <a:t>D</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uck</a:t>
            </a:r>
            <a:r>
              <a:rPr lang="en-US" sz="2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2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2800" dirty="0">
                <a:latin typeface="B Nazanin" panose="00000400000000000000" pitchFamily="2" charset="-78"/>
                <a:ea typeface="Calibri" panose="020F0502020204030204" pitchFamily="34" charset="0"/>
                <a:cs typeface="B Nazanin" panose="00000400000000000000" pitchFamily="2" charset="-78"/>
              </a:rPr>
              <a:t>برای اجبار اردک به تولید صدا (قات قات کردن) استفاده کرده‌ایم.</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cs typeface="B Nazanin" panose="00000400000000000000" pitchFamily="2" charset="-78"/>
            </a:endParaRPr>
          </a:p>
          <a:p>
            <a:pPr algn="r" rtl="1"/>
            <a:endParaRPr lang="fa-IR" sz="2800" dirty="0">
              <a:cs typeface="B Nazanin" panose="00000400000000000000" pitchFamily="2" charset="-78"/>
            </a:endParaRPr>
          </a:p>
        </p:txBody>
      </p:sp>
      <p:sp>
        <p:nvSpPr>
          <p:cNvPr id="4" name="Title 1">
            <a:extLst>
              <a:ext uri="{FF2B5EF4-FFF2-40B4-BE49-F238E27FC236}">
                <a16:creationId xmlns:a16="http://schemas.microsoft.com/office/drawing/2014/main" id="{66EE225B-73A5-2797-5E55-EC19C566B43E}"/>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عملگر نقطه (.)</a:t>
            </a:r>
          </a:p>
        </p:txBody>
      </p:sp>
      <p:sp>
        <p:nvSpPr>
          <p:cNvPr id="5" name="TextBox 4">
            <a:extLst>
              <a:ext uri="{FF2B5EF4-FFF2-40B4-BE49-F238E27FC236}">
                <a16:creationId xmlns:a16="http://schemas.microsoft.com/office/drawing/2014/main" id="{FE84E704-6B09-F281-38FF-F10FD80D3E01}"/>
              </a:ext>
            </a:extLst>
          </p:cNvPr>
          <p:cNvSpPr txBox="1"/>
          <p:nvPr/>
        </p:nvSpPr>
        <p:spPr>
          <a:xfrm rot="18511634">
            <a:off x="1469519" y="2982723"/>
            <a:ext cx="974947" cy="523220"/>
          </a:xfrm>
          <a:prstGeom prst="rect">
            <a:avLst/>
          </a:prstGeom>
          <a:noFill/>
        </p:spPr>
        <p:txBody>
          <a:bodyPr wrap="none" rtlCol="1">
            <a:spAutoFit/>
          </a:bodyPr>
          <a:lstStyle/>
          <a:p>
            <a:r>
              <a:rPr lang="en-US" sz="2800" dirty="0">
                <a:solidFill>
                  <a:schemeClr val="bg1"/>
                </a:solidFill>
                <a:latin typeface="Baskerville Old Face" panose="02020602080505020303" pitchFamily="18" charset="0"/>
              </a:rPr>
              <a:t>Duck</a:t>
            </a:r>
            <a:endParaRPr lang="fa-IR" sz="2800" dirty="0">
              <a:solidFill>
                <a:schemeClr val="bg1"/>
              </a:solidFill>
              <a:latin typeface="Baskerville Old Face" panose="02020602080505020303" pitchFamily="18" charset="0"/>
            </a:endParaRPr>
          </a:p>
        </p:txBody>
      </p:sp>
      <p:sp>
        <p:nvSpPr>
          <p:cNvPr id="6" name="TextBox 5">
            <a:extLst>
              <a:ext uri="{FF2B5EF4-FFF2-40B4-BE49-F238E27FC236}">
                <a16:creationId xmlns:a16="http://schemas.microsoft.com/office/drawing/2014/main" id="{77E81A17-2F38-6B4A-C3EC-F83639713CEA}"/>
              </a:ext>
            </a:extLst>
          </p:cNvPr>
          <p:cNvSpPr txBox="1"/>
          <p:nvPr/>
        </p:nvSpPr>
        <p:spPr>
          <a:xfrm rot="1739275">
            <a:off x="2571834" y="2105295"/>
            <a:ext cx="729687" cy="369332"/>
          </a:xfrm>
          <a:prstGeom prst="rect">
            <a:avLst/>
          </a:prstGeom>
          <a:noFill/>
        </p:spPr>
        <p:txBody>
          <a:bodyPr wrap="none" rtlCol="1">
            <a:spAutoFit/>
          </a:bodyPr>
          <a:lstStyle/>
          <a:p>
            <a:r>
              <a:rPr lang="en-US" dirty="0">
                <a:solidFill>
                  <a:schemeClr val="bg1"/>
                </a:solidFill>
                <a:latin typeface="Baskerville Old Face" panose="02020602080505020303" pitchFamily="18" charset="0"/>
              </a:rPr>
              <a:t>quack</a:t>
            </a:r>
            <a:endParaRPr lang="fa-IR" dirty="0">
              <a:solidFill>
                <a:schemeClr val="bg1"/>
              </a:solidFill>
              <a:latin typeface="Baskerville Old Face" panose="02020602080505020303" pitchFamily="18" charset="0"/>
            </a:endParaRPr>
          </a:p>
        </p:txBody>
      </p:sp>
    </p:spTree>
    <p:extLst>
      <p:ext uri="{BB962C8B-B14F-4D97-AF65-F5344CB8AC3E}">
        <p14:creationId xmlns:p14="http://schemas.microsoft.com/office/powerpoint/2010/main" val="150053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D08E43F-8B8C-7424-E183-A0376E341730}"/>
              </a:ext>
            </a:extLst>
          </p:cNvPr>
          <p:cNvPicPr>
            <a:picLocks noGrp="1" noChangeAspect="1"/>
          </p:cNvPicPr>
          <p:nvPr>
            <p:ph idx="1"/>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110927"/>
            <a:ext cx="2250606" cy="2472168"/>
          </a:xfrm>
          <a:prstGeom prst="rect">
            <a:avLst/>
          </a:prstGeom>
        </p:spPr>
      </p:pic>
      <p:sp>
        <p:nvSpPr>
          <p:cNvPr id="5" name="Text Box 2">
            <a:extLst>
              <a:ext uri="{FF2B5EF4-FFF2-40B4-BE49-F238E27FC236}">
                <a16:creationId xmlns:a16="http://schemas.microsoft.com/office/drawing/2014/main" id="{B89A7983-331B-69EE-92DC-104144233443}"/>
              </a:ext>
            </a:extLst>
          </p:cNvPr>
          <p:cNvSpPr txBox="1">
            <a:spLocks noChangeArrowheads="1"/>
          </p:cNvSpPr>
          <p:nvPr/>
        </p:nvSpPr>
        <p:spPr bwMode="auto">
          <a:xfrm flipH="1">
            <a:off x="1647805" y="2202840"/>
            <a:ext cx="1205601" cy="51371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80000"/>
              </a:lnSpc>
              <a:spcBef>
                <a:spcPts val="0"/>
              </a:spcBef>
              <a:spcAft>
                <a:spcPts val="0"/>
              </a:spcAft>
            </a:pPr>
            <a:r>
              <a:rPr lang="ar-SA" sz="2800" b="1" dirty="0">
                <a:solidFill>
                  <a:srgbClr val="808080"/>
                </a:solidFill>
                <a:effectLst/>
                <a:latin typeface="Calibri" panose="020F0502020204030204" pitchFamily="34" charset="0"/>
                <a:ea typeface="Calibri" panose="020F0502020204030204" pitchFamily="34" charset="0"/>
                <a:cs typeface="2  Kamran" panose="00000400000000000000" pitchFamily="2" charset="-78"/>
              </a:rPr>
              <a:t>مقدار اولیه</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 Box 17">
            <a:extLst>
              <a:ext uri="{FF2B5EF4-FFF2-40B4-BE49-F238E27FC236}">
                <a16:creationId xmlns:a16="http://schemas.microsoft.com/office/drawing/2014/main" id="{DDE39FD9-D9DD-6865-5578-B5791484BA7A}"/>
              </a:ext>
            </a:extLst>
          </p:cNvPr>
          <p:cNvSpPr txBox="1"/>
          <p:nvPr/>
        </p:nvSpPr>
        <p:spPr>
          <a:xfrm>
            <a:off x="1647805" y="2629104"/>
            <a:ext cx="2678792" cy="3429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byte x = 7;</a:t>
            </a:r>
            <a:endParaRPr lang="en-US" sz="2800" dirty="0">
              <a:effectLst/>
              <a:ea typeface="Calibri" panose="020F0502020204030204" pitchFamily="34" charset="0"/>
              <a:cs typeface="Arial" panose="020B0604020202020204" pitchFamily="34" charset="0"/>
            </a:endParaRPr>
          </a:p>
        </p:txBody>
      </p:sp>
      <p:sp>
        <p:nvSpPr>
          <p:cNvPr id="7" name="Text Box 18">
            <a:extLst>
              <a:ext uri="{FF2B5EF4-FFF2-40B4-BE49-F238E27FC236}">
                <a16:creationId xmlns:a16="http://schemas.microsoft.com/office/drawing/2014/main" id="{BAD40B87-45D1-FC2A-B76B-0982A1A09B76}"/>
              </a:ext>
            </a:extLst>
          </p:cNvPr>
          <p:cNvSpPr txBox="1"/>
          <p:nvPr/>
        </p:nvSpPr>
        <p:spPr>
          <a:xfrm>
            <a:off x="972745" y="3128315"/>
            <a:ext cx="3473749" cy="1325564"/>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800" dirty="0">
                <a:effectLst/>
                <a:latin typeface="Andalus" panose="02020603050405020304" pitchFamily="18" charset="-78"/>
                <a:ea typeface="Calibri" panose="020F0502020204030204" pitchFamily="34" charset="0"/>
                <a:cs typeface="Ramsar" pitchFamily="2" charset="-78"/>
              </a:rPr>
              <a:t>بیت‌هایی که 7  را نشان می‌دهند وارد متغیر (00000111</a:t>
            </a:r>
            <a:r>
              <a:rPr lang="en-US" sz="2800" dirty="0">
                <a:effectLst/>
                <a:latin typeface="Andalus" panose="02020603050405020304" pitchFamily="18" charset="-78"/>
                <a:ea typeface="Calibri" panose="020F0502020204030204" pitchFamily="34" charset="0"/>
                <a:cs typeface="Ramsar" pitchFamily="2" charset="-78"/>
              </a:rPr>
              <a:t>(</a:t>
            </a:r>
            <a:r>
              <a:rPr lang="ar-SA" sz="2800" dirty="0">
                <a:effectLst/>
                <a:latin typeface="Andalus" panose="02020603050405020304" pitchFamily="18" charset="-78"/>
                <a:ea typeface="Calibri" panose="020F0502020204030204" pitchFamily="34" charset="0"/>
                <a:cs typeface="Ramsar" pitchFamily="2" charset="-78"/>
              </a:rPr>
              <a:t> می</a:t>
            </a:r>
            <a:r>
              <a:rPr lang="fa-IR" sz="2800" dirty="0">
                <a:effectLst/>
                <a:latin typeface="Andalus" panose="02020603050405020304" pitchFamily="18" charset="-78"/>
                <a:ea typeface="Calibri" panose="020F0502020204030204" pitchFamily="34" charset="0"/>
                <a:cs typeface="Ramsar" pitchFamily="2" charset="-78"/>
              </a:rPr>
              <a:t>‌</a:t>
            </a:r>
            <a:r>
              <a:rPr lang="ar-SA" sz="2800" dirty="0">
                <a:effectLst/>
                <a:latin typeface="Andalus" panose="02020603050405020304" pitchFamily="18" charset="-78"/>
                <a:ea typeface="Calibri" panose="020F0502020204030204" pitchFamily="34" charset="0"/>
                <a:cs typeface="Ramsar" pitchFamily="2" charset="-78"/>
              </a:rPr>
              <a:t>شوند.</a:t>
            </a:r>
            <a:endParaRPr lang="en-US" sz="28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effectLst/>
                <a:ea typeface="Calibri" panose="020F0502020204030204" pitchFamily="34" charset="0"/>
                <a:cs typeface="Arial" panose="020B0604020202020204" pitchFamily="34" charset="0"/>
              </a:rPr>
              <a:t> </a:t>
            </a:r>
          </a:p>
        </p:txBody>
      </p:sp>
      <p:pic>
        <p:nvPicPr>
          <p:cNvPr id="3" name="Content Placeholder 3">
            <a:extLst>
              <a:ext uri="{FF2B5EF4-FFF2-40B4-BE49-F238E27FC236}">
                <a16:creationId xmlns:a16="http://schemas.microsoft.com/office/drawing/2014/main" id="{633B4D4C-6CC9-9B64-3496-B728BCEECD8C}"/>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12223" b="9576"/>
          <a:stretch/>
        </p:blipFill>
        <p:spPr bwMode="auto">
          <a:xfrm>
            <a:off x="5304310" y="1150990"/>
            <a:ext cx="2260439" cy="3042054"/>
          </a:xfrm>
          <a:prstGeom prst="rect">
            <a:avLst/>
          </a:prstGeom>
          <a:ln>
            <a:noFill/>
          </a:ln>
          <a:extLst>
            <a:ext uri="{53640926-AAD7-44D8-BBD7-CCE9431645EC}">
              <a14:shadowObscured xmlns:a14="http://schemas.microsoft.com/office/drawing/2010/main"/>
            </a:ext>
          </a:extLst>
        </p:spPr>
      </p:pic>
      <p:sp>
        <p:nvSpPr>
          <p:cNvPr id="8" name="Text Box 2">
            <a:extLst>
              <a:ext uri="{FF2B5EF4-FFF2-40B4-BE49-F238E27FC236}">
                <a16:creationId xmlns:a16="http://schemas.microsoft.com/office/drawing/2014/main" id="{66D25278-2B72-469E-27A3-858BCB81EC5C}"/>
              </a:ext>
            </a:extLst>
          </p:cNvPr>
          <p:cNvSpPr txBox="1">
            <a:spLocks noChangeArrowheads="1"/>
          </p:cNvSpPr>
          <p:nvPr/>
        </p:nvSpPr>
        <p:spPr bwMode="auto">
          <a:xfrm rot="283777">
            <a:off x="4447591" y="1412566"/>
            <a:ext cx="1911148" cy="105514"/>
          </a:xfrm>
          <a:prstGeom prst="rect">
            <a:avLst/>
          </a:prstGeom>
          <a:solidFill>
            <a:srgbClr val="FFFFFF"/>
          </a:solidFill>
          <a:ln w="9525">
            <a:noFill/>
            <a:miter lim="800000"/>
            <a:headEnd/>
            <a:tailEnd/>
          </a:ln>
        </p:spPr>
        <p:txBody>
          <a:bodyPr rot="0" spcFirstLastPara="1" vert="horz" wrap="square" lIns="91440" tIns="45720" rIns="91440" bIns="45720" numCol="1" anchor="t" anchorCtr="0">
            <a:prstTxWarp prst="textArchDown">
              <a:avLst>
                <a:gd name="adj" fmla="val 805762"/>
              </a:avLst>
            </a:prstTxWarp>
            <a:noAutofit/>
          </a:bodyPr>
          <a:lstStyle/>
          <a:p>
            <a:pPr marL="0" marR="0" algn="r" rtl="1">
              <a:lnSpc>
                <a:spcPct val="107000"/>
              </a:lnSpc>
              <a:spcBef>
                <a:spcPts val="0"/>
              </a:spcBef>
              <a:spcAft>
                <a:spcPts val="800"/>
              </a:spcAft>
            </a:pPr>
            <a:r>
              <a:rPr lang="fa-IR" sz="2800" b="1" dirty="0">
                <a:effectLst/>
                <a:latin typeface="Calibri" panose="020F0502020204030204" pitchFamily="34" charset="0"/>
                <a:ea typeface="Calibri" panose="020F0502020204030204" pitchFamily="34" charset="0"/>
                <a:cs typeface="B Ziba" panose="00000400000000000000" pitchFamily="2" charset="-78"/>
              </a:rPr>
              <a:t>شئ</a:t>
            </a:r>
            <a:r>
              <a:rPr lang="fa-IR" sz="2800" b="1" dirty="0">
                <a:effectLst/>
                <a:latin typeface="Calibri" panose="020F0502020204030204" pitchFamily="34" charset="0"/>
                <a:ea typeface="Calibri" panose="020F0502020204030204" pitchFamily="34" charset="0"/>
                <a:cs typeface="2  Kamran" panose="00000400000000000000" pitchFamily="2" charset="-78"/>
              </a:rPr>
              <a:t> </a:t>
            </a:r>
            <a:r>
              <a:rPr lang="en-US" sz="2800" dirty="0">
                <a:effectLst/>
                <a:latin typeface="Comic Sans MS" panose="030F0702030302020204" pitchFamily="66" charset="0"/>
                <a:ea typeface="Calibri" panose="020F0502020204030204" pitchFamily="34" charset="0"/>
                <a:cs typeface="Times New Roman" panose="02020603050405020304" pitchFamily="18" charset="0"/>
              </a:rPr>
              <a:t>Duck</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 Box 2">
            <a:extLst>
              <a:ext uri="{FF2B5EF4-FFF2-40B4-BE49-F238E27FC236}">
                <a16:creationId xmlns:a16="http://schemas.microsoft.com/office/drawing/2014/main" id="{D72237EB-E94D-09DF-E83B-860D22C87C9E}"/>
              </a:ext>
            </a:extLst>
          </p:cNvPr>
          <p:cNvSpPr txBox="1">
            <a:spLocks noChangeArrowheads="1"/>
          </p:cNvSpPr>
          <p:nvPr/>
        </p:nvSpPr>
        <p:spPr bwMode="auto">
          <a:xfrm>
            <a:off x="6206373" y="3089122"/>
            <a:ext cx="1615326" cy="281940"/>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fa-IR" sz="2800" b="1" dirty="0">
                <a:solidFill>
                  <a:srgbClr val="808080"/>
                </a:solidFill>
                <a:effectLst/>
                <a:latin typeface="Calibri" panose="020F0502020204030204" pitchFamily="34" charset="0"/>
                <a:ea typeface="Calibri" panose="020F0502020204030204" pitchFamily="34" charset="0"/>
                <a:cs typeface="2  Kamran" panose="00000400000000000000" pitchFamily="2" charset="-78"/>
              </a:rPr>
              <a:t>مقدار مرجع</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 Box 22">
            <a:extLst>
              <a:ext uri="{FF2B5EF4-FFF2-40B4-BE49-F238E27FC236}">
                <a16:creationId xmlns:a16="http://schemas.microsoft.com/office/drawing/2014/main" id="{E92C6C6D-D1E6-376C-3A13-F5C7E65BABA2}"/>
              </a:ext>
            </a:extLst>
          </p:cNvPr>
          <p:cNvSpPr txBox="1"/>
          <p:nvPr/>
        </p:nvSpPr>
        <p:spPr>
          <a:xfrm>
            <a:off x="6730728" y="3544393"/>
            <a:ext cx="1615326" cy="23368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dirty="0">
                <a:effectLst/>
                <a:latin typeface="Comic Sans MS" panose="030F0702030302020204" pitchFamily="66" charset="0"/>
                <a:ea typeface="Calibri" panose="020F0502020204030204" pitchFamily="34" charset="0"/>
                <a:cs typeface="Arial" panose="020B0604020202020204" pitchFamily="34" charset="0"/>
              </a:rPr>
              <a:t>Duck</a:t>
            </a:r>
            <a:endParaRPr lang="en-US" sz="2800" dirty="0">
              <a:effectLst/>
              <a:ea typeface="Calibri" panose="020F0502020204030204" pitchFamily="34" charset="0"/>
              <a:cs typeface="Arial" panose="020B0604020202020204" pitchFamily="34" charset="0"/>
            </a:endParaRPr>
          </a:p>
        </p:txBody>
      </p:sp>
      <p:sp>
        <p:nvSpPr>
          <p:cNvPr id="11" name="Text Box 21">
            <a:extLst>
              <a:ext uri="{FF2B5EF4-FFF2-40B4-BE49-F238E27FC236}">
                <a16:creationId xmlns:a16="http://schemas.microsoft.com/office/drawing/2014/main" id="{A05EAB80-9BE1-D692-48F6-5753EAEE1475}"/>
              </a:ext>
            </a:extLst>
          </p:cNvPr>
          <p:cNvSpPr txBox="1"/>
          <p:nvPr/>
        </p:nvSpPr>
        <p:spPr>
          <a:xfrm>
            <a:off x="7274171" y="2114171"/>
            <a:ext cx="4774394" cy="28575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b="1" dirty="0">
                <a:effectLst/>
                <a:latin typeface="Courier New" panose="02070309020205020404" pitchFamily="49" charset="0"/>
                <a:ea typeface="Calibri" panose="020F0502020204030204" pitchFamily="34" charset="0"/>
                <a:cs typeface="Arial" panose="020B0604020202020204" pitchFamily="34" charset="0"/>
              </a:rPr>
              <a:t>Duck </a:t>
            </a:r>
            <a:r>
              <a:rPr lang="en-US" sz="2400" b="1" dirty="0" err="1">
                <a:effectLst/>
                <a:latin typeface="Courier New" panose="02070309020205020404" pitchFamily="49" charset="0"/>
                <a:ea typeface="Calibri" panose="020F0502020204030204" pitchFamily="34" charset="0"/>
                <a:cs typeface="Arial" panose="020B0604020202020204" pitchFamily="34" charset="0"/>
              </a:rPr>
              <a:t>MyDuck</a:t>
            </a:r>
            <a:r>
              <a:rPr lang="en-US" sz="2400" b="1" dirty="0">
                <a:effectLst/>
                <a:latin typeface="Courier New" panose="02070309020205020404" pitchFamily="49" charset="0"/>
                <a:ea typeface="Calibri" panose="020F0502020204030204" pitchFamily="34" charset="0"/>
                <a:cs typeface="Arial" panose="020B0604020202020204" pitchFamily="34" charset="0"/>
              </a:rPr>
              <a:t> = new Duck();</a:t>
            </a:r>
          </a:p>
        </p:txBody>
      </p:sp>
      <p:sp>
        <p:nvSpPr>
          <p:cNvPr id="12" name="Text Box 20">
            <a:extLst>
              <a:ext uri="{FF2B5EF4-FFF2-40B4-BE49-F238E27FC236}">
                <a16:creationId xmlns:a16="http://schemas.microsoft.com/office/drawing/2014/main" id="{25EAB3C9-35AF-2733-7A50-1E940A22FC71}"/>
              </a:ext>
            </a:extLst>
          </p:cNvPr>
          <p:cNvSpPr txBox="1"/>
          <p:nvPr/>
        </p:nvSpPr>
        <p:spPr>
          <a:xfrm>
            <a:off x="8260970" y="2507548"/>
            <a:ext cx="3309845" cy="80962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800" dirty="0">
                <a:effectLst/>
                <a:latin typeface="Andalus" panose="02020603050405020304" pitchFamily="18" charset="-78"/>
                <a:ea typeface="Calibri" panose="020F0502020204030204" pitchFamily="34" charset="0"/>
                <a:cs typeface="Ramsar" pitchFamily="2" charset="-78"/>
              </a:rPr>
              <a:t>بیت‌هایی که راهی برای رسیدن به شئ</a:t>
            </a:r>
            <a:r>
              <a:rPr lang="ar-SA" sz="2800" dirty="0">
                <a:effectLst/>
                <a:ea typeface="Calibri" panose="020F0502020204030204" pitchFamily="34" charset="0"/>
                <a:cs typeface="Andalus" panose="02020603050405020304" pitchFamily="18" charset="-78"/>
              </a:rPr>
              <a:t> </a:t>
            </a:r>
            <a:r>
              <a:rPr lang="ar-SA" sz="2800" dirty="0">
                <a:effectLst/>
                <a:latin typeface="Andalus" panose="02020603050405020304" pitchFamily="18" charset="-78"/>
                <a:ea typeface="Calibri" panose="020F0502020204030204" pitchFamily="34" charset="0"/>
                <a:cs typeface="Ramsar" pitchFamily="2" charset="-78"/>
              </a:rPr>
              <a:t> </a:t>
            </a:r>
            <a:r>
              <a:rPr lang="en-US" sz="2800" dirty="0">
                <a:effectLst/>
                <a:latin typeface="Myriad Pro" panose="020B0503030403020204" pitchFamily="34" charset="0"/>
                <a:ea typeface="Calibri" panose="020F0502020204030204" pitchFamily="34" charset="0"/>
                <a:cs typeface="Ramsar" pitchFamily="2" charset="-78"/>
              </a:rPr>
              <a:t>Duck</a:t>
            </a:r>
            <a:r>
              <a:rPr lang="ar-SA" sz="2800" dirty="0">
                <a:effectLst/>
                <a:latin typeface="Andalus" panose="02020603050405020304" pitchFamily="18" charset="-78"/>
                <a:ea typeface="Calibri" panose="020F0502020204030204" pitchFamily="34" charset="0"/>
                <a:cs typeface="Ramsar" pitchFamily="2" charset="-78"/>
              </a:rPr>
              <a:t>  را نشان می‌دهند درون متغیر می‌روند. </a:t>
            </a:r>
            <a:endParaRPr lang="en-US" sz="2800" dirty="0">
              <a:effectLst/>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800" b="1" i="1" dirty="0">
                <a:effectLst/>
                <a:latin typeface="Andalus" panose="02020603050405020304" pitchFamily="18" charset="-78"/>
                <a:ea typeface="Calibri" panose="020F0502020204030204" pitchFamily="34" charset="0"/>
                <a:cs typeface="Ramsar" pitchFamily="2" charset="-78"/>
              </a:rPr>
              <a:t>شئ </a:t>
            </a:r>
            <a:r>
              <a:rPr lang="en-US" sz="2800" dirty="0" err="1">
                <a:effectLst/>
                <a:latin typeface="Myriad Pro" panose="020B0503030403020204" pitchFamily="34" charset="0"/>
                <a:ea typeface="Calibri" panose="020F0502020204030204" pitchFamily="34" charset="0"/>
                <a:cs typeface="Ramsar" pitchFamily="2" charset="-78"/>
              </a:rPr>
              <a:t>MyDuck</a:t>
            </a:r>
            <a:r>
              <a:rPr lang="ar-SA" sz="2800" b="1" i="1" dirty="0">
                <a:effectLst/>
                <a:latin typeface="Andalus" panose="02020603050405020304" pitchFamily="18" charset="-78"/>
                <a:ea typeface="Calibri" panose="020F0502020204030204" pitchFamily="34" charset="0"/>
                <a:cs typeface="Ramsar" pitchFamily="2" charset="-78"/>
              </a:rPr>
              <a:t> خود درون متغیر نمی</a:t>
            </a:r>
            <a:r>
              <a:rPr lang="ar-SA" sz="2800" dirty="0">
                <a:effectLst/>
                <a:ea typeface="Calibri" panose="020F0502020204030204" pitchFamily="34" charset="0"/>
                <a:cs typeface="Ramsar" pitchFamily="2" charset="-78"/>
              </a:rPr>
              <a:t> </a:t>
            </a:r>
            <a:r>
              <a:rPr lang="ar-SA" sz="2800" b="1" i="1" dirty="0">
                <a:effectLst/>
                <a:latin typeface="Andalus" panose="02020603050405020304" pitchFamily="18" charset="-78"/>
                <a:ea typeface="Calibri" panose="020F0502020204030204" pitchFamily="34" charset="0"/>
                <a:cs typeface="Ramsar" pitchFamily="2" charset="-78"/>
              </a:rPr>
              <a:t>رود!</a:t>
            </a:r>
            <a:endParaRPr lang="en-US" sz="28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effectLst/>
                <a:ea typeface="Calibri" panose="020F0502020204030204" pitchFamily="34" charset="0"/>
                <a:cs typeface="Arial" panose="020B0604020202020204" pitchFamily="34" charset="0"/>
              </a:rPr>
              <a:t> </a:t>
            </a:r>
          </a:p>
        </p:txBody>
      </p:sp>
      <p:sp>
        <p:nvSpPr>
          <p:cNvPr id="2" name="Title 1">
            <a:extLst>
              <a:ext uri="{FF2B5EF4-FFF2-40B4-BE49-F238E27FC236}">
                <a16:creationId xmlns:a16="http://schemas.microsoft.com/office/drawing/2014/main" id="{E790B9D2-06BB-E42B-8928-4F4F9ACF545A}"/>
              </a:ext>
            </a:extLst>
          </p:cNvPr>
          <p:cNvSpPr txBox="1">
            <a:spLocks/>
          </p:cNvSpPr>
          <p:nvPr/>
        </p:nvSpPr>
        <p:spPr>
          <a:xfrm>
            <a:off x="1924875" y="268574"/>
            <a:ext cx="8562995"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مقایسه‌ی مقداردهی اولیه در متغیر اولیه و مرجع شئ</a:t>
            </a:r>
          </a:p>
        </p:txBody>
      </p:sp>
      <p:sp>
        <p:nvSpPr>
          <p:cNvPr id="14" name="TextBox 13">
            <a:extLst>
              <a:ext uri="{FF2B5EF4-FFF2-40B4-BE49-F238E27FC236}">
                <a16:creationId xmlns:a16="http://schemas.microsoft.com/office/drawing/2014/main" id="{2EDBA215-E44C-F9A9-0AC5-92E081401036}"/>
              </a:ext>
            </a:extLst>
          </p:cNvPr>
          <p:cNvSpPr txBox="1"/>
          <p:nvPr/>
        </p:nvSpPr>
        <p:spPr>
          <a:xfrm>
            <a:off x="8136233" y="1242666"/>
            <a:ext cx="2796754" cy="1014380"/>
          </a:xfrm>
          <a:prstGeom prst="rect">
            <a:avLst/>
          </a:prstGeom>
          <a:noFill/>
        </p:spPr>
        <p:txBody>
          <a:bodyPr wrap="square">
            <a:spAutoFit/>
          </a:bodyPr>
          <a:lstStyle/>
          <a:p>
            <a:pPr marR="0" algn="r" rtl="1">
              <a:lnSpc>
                <a:spcPct val="107000"/>
              </a:lnSpc>
              <a:spcBef>
                <a:spcPts val="0"/>
              </a:spcBef>
              <a:spcAft>
                <a:spcPts val="0"/>
              </a:spcAft>
            </a:pPr>
            <a:r>
              <a:rPr lang="fa-IR" sz="2800" dirty="0">
                <a:effectLst/>
                <a:latin typeface="Ramsar" pitchFamily="2" charset="-78"/>
                <a:ea typeface="Calibri" panose="020F0502020204030204" pitchFamily="34" charset="0"/>
                <a:cs typeface="2  Kamran" panose="00000400000000000000" pitchFamily="2" charset="-78"/>
              </a:rPr>
              <a:t>این تخصیص،</a:t>
            </a:r>
            <a:r>
              <a:rPr lang="ar-SA" sz="2800" dirty="0">
                <a:effectLst/>
                <a:latin typeface="Ramsar" pitchFamily="2" charset="-78"/>
                <a:ea typeface="Calibri" panose="020F0502020204030204" pitchFamily="34" charset="0"/>
                <a:cs typeface="2  Kamran" panose="00000400000000000000" pitchFamily="2" charset="-78"/>
              </a:rPr>
              <a:t> </a:t>
            </a:r>
            <a:r>
              <a:rPr lang="ar-SA" sz="2800" dirty="0">
                <a:effectLst/>
                <a:ea typeface="Calibri" panose="020F0502020204030204" pitchFamily="34" charset="0"/>
                <a:cs typeface="2  Kamran" panose="00000400000000000000" pitchFamily="2" charset="-78"/>
              </a:rPr>
              <a:t>کنترل از راه دور را برنامه‌ریزی می‌کند.</a:t>
            </a:r>
            <a:endParaRPr lang="en-US" sz="2800" dirty="0">
              <a:effectLst/>
              <a:ea typeface="Calibri" panose="020F0502020204030204" pitchFamily="34" charset="0"/>
              <a:cs typeface="2  Kamran" panose="00000400000000000000" pitchFamily="2" charset="-78"/>
            </a:endParaRPr>
          </a:p>
        </p:txBody>
      </p:sp>
    </p:spTree>
    <p:extLst>
      <p:ext uri="{BB962C8B-B14F-4D97-AF65-F5344CB8AC3E}">
        <p14:creationId xmlns:p14="http://schemas.microsoft.com/office/powerpoint/2010/main" val="387809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P spid="10" grpId="0"/>
      <p:bldP spid="11" grpId="0"/>
      <p:bldP spid="12"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algn="r" rtl="1"/>
            <a:endParaRPr lang="fa-IR" sz="28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عملا چیزی به نام متغیر شئ وجود ندارد</a:t>
            </a:r>
            <a:r>
              <a:rPr lang="fa-IR" sz="2800" dirty="0">
                <a:solidFill>
                  <a:schemeClr val="tx1">
                    <a:lumMod val="95000"/>
                    <a:lumOff val="5000"/>
                  </a:schemeClr>
                </a:solidFill>
                <a:latin typeface="Calibri" panose="020F0502020204030204" pitchFamily="34" charset="0"/>
                <a:ea typeface="Calibri" panose="020F0502020204030204" pitchFamily="34" charset="0"/>
                <a:cs typeface="B Nazanin" panose="00000400000000000000" pitchFamily="2" charset="-78"/>
              </a:rPr>
              <a:t>، آنچه وجود دارد یک </a:t>
            </a:r>
            <a:r>
              <a:rPr lang="ar-SA" sz="2800" i="1"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متغیر مرجع شئ </a:t>
            </a:r>
            <a:r>
              <a:rPr lang="fa-IR" sz="2800" dirty="0">
                <a:effectLst/>
                <a:latin typeface="Calibri" panose="020F0502020204030204" pitchFamily="34" charset="0"/>
                <a:ea typeface="Calibri" panose="020F0502020204030204" pitchFamily="34" charset="0"/>
                <a:cs typeface="B Nazanin" panose="00000400000000000000" pitchFamily="2" charset="-78"/>
              </a:rPr>
              <a:t>است.</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cs typeface="B Nazanin" panose="00000400000000000000" pitchFamily="2" charset="-78"/>
              </a:rPr>
              <a:t>متغیر مرجع خود شئ را در بر نمی‌گیرد، </a:t>
            </a:r>
            <a:r>
              <a:rPr lang="fa-IR" sz="2800" dirty="0">
                <a:effectLst/>
                <a:latin typeface="Calibri" panose="020F0502020204030204" pitchFamily="34" charset="0"/>
                <a:ea typeface="Calibri" panose="020F0502020204030204" pitchFamily="34" charset="0"/>
                <a:cs typeface="B Nazanin" panose="00000400000000000000" pitchFamily="2" charset="-78"/>
              </a:rPr>
              <a:t>بلکه</a:t>
            </a:r>
            <a:r>
              <a:rPr lang="ar-SA" sz="2800" dirty="0">
                <a:effectLst/>
                <a:latin typeface="Calibri" panose="020F0502020204030204" pitchFamily="34" charset="0"/>
                <a:ea typeface="Calibri" panose="020F0502020204030204" pitchFamily="34" charset="0"/>
                <a:cs typeface="B Nazanin" panose="00000400000000000000" pitchFamily="2" charset="-78"/>
              </a:rPr>
              <a:t> چیزی شبیه اشاره‌گر یا یک آدرس را در بر می‌گیرد. </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به عبارت دقیق‌تر بر خلاف </a:t>
            </a:r>
            <a:r>
              <a:rPr lang="ar-SA" sz="2800" dirty="0">
                <a:effectLst/>
                <a:latin typeface="Calibri" panose="020F0502020204030204" pitchFamily="34" charset="0"/>
                <a:ea typeface="Calibri" panose="020F0502020204030204" pitchFamily="34" charset="0"/>
                <a:cs typeface="B Nazanin" panose="00000400000000000000" pitchFamily="2" charset="-78"/>
              </a:rPr>
              <a:t>متغیر اولیه </a:t>
            </a:r>
            <a:r>
              <a:rPr lang="fa-IR" sz="2800" dirty="0">
                <a:effectLst/>
                <a:latin typeface="Calibri" panose="020F0502020204030204" pitchFamily="34" charset="0"/>
                <a:ea typeface="Calibri" panose="020F0502020204030204" pitchFamily="34" charset="0"/>
                <a:cs typeface="B Nazanin" panose="00000400000000000000" pitchFamily="2" charset="-78"/>
              </a:rPr>
              <a:t>که شامل </a:t>
            </a:r>
            <a:r>
              <a:rPr lang="ar-SA" sz="2800" dirty="0">
                <a:effectLst/>
                <a:latin typeface="Calibri" panose="020F0502020204030204" pitchFamily="34" charset="0"/>
                <a:ea typeface="Calibri" panose="020F0502020204030204" pitchFamily="34" charset="0"/>
                <a:cs typeface="B Nazanin" panose="00000400000000000000" pitchFamily="2" charset="-78"/>
              </a:rPr>
              <a:t>بیت‌هاییست که </a:t>
            </a:r>
            <a:r>
              <a:rPr lang="ar-SA" sz="2800" b="1" i="1" dirty="0">
                <a:effectLst/>
                <a:latin typeface="Calibri" panose="020F0502020204030204" pitchFamily="34" charset="0"/>
                <a:ea typeface="Calibri" panose="020F0502020204030204" pitchFamily="34" charset="0"/>
                <a:cs typeface="B Nazanin" panose="00000400000000000000" pitchFamily="2" charset="-78"/>
              </a:rPr>
              <a:t>مقدار</a:t>
            </a:r>
            <a:r>
              <a:rPr lang="ar-SA" sz="2800" dirty="0">
                <a:effectLst/>
                <a:latin typeface="Calibri" panose="020F0502020204030204" pitchFamily="34" charset="0"/>
                <a:ea typeface="Calibri" panose="020F0502020204030204" pitchFamily="34" charset="0"/>
                <a:cs typeface="B Nazanin" panose="00000400000000000000" pitchFamily="2" charset="-78"/>
              </a:rPr>
              <a:t> واقعی متغیر را نشان می‌دهند</a:t>
            </a:r>
            <a:r>
              <a:rPr lang="fa-IR" sz="2800" dirty="0">
                <a:effectLst/>
                <a:latin typeface="Calibri" panose="020F0502020204030204" pitchFamily="34" charset="0"/>
                <a:ea typeface="Calibri" panose="020F0502020204030204" pitchFamily="34" charset="0"/>
                <a:cs typeface="B Nazanin" panose="00000400000000000000" pitchFamily="2" charset="-78"/>
              </a:rPr>
              <a:t>،</a:t>
            </a:r>
            <a:r>
              <a:rPr lang="ar-SA" sz="2800" dirty="0">
                <a:effectLst/>
                <a:latin typeface="Calibri" panose="020F0502020204030204" pitchFamily="34" charset="0"/>
                <a:ea typeface="Calibri" panose="020F0502020204030204" pitchFamily="34" charset="0"/>
                <a:cs typeface="B Nazanin" panose="00000400000000000000" pitchFamily="2" charset="-78"/>
              </a:rPr>
              <a:t> یک متغیر مرجع شئ </a:t>
            </a:r>
            <a:r>
              <a:rPr lang="fa-IR" sz="2800" dirty="0">
                <a:effectLst/>
                <a:latin typeface="Calibri" panose="020F0502020204030204" pitchFamily="34" charset="0"/>
                <a:ea typeface="Calibri" panose="020F0502020204030204" pitchFamily="34" charset="0"/>
                <a:cs typeface="B Nazanin" panose="00000400000000000000" pitchFamily="2" charset="-78"/>
              </a:rPr>
              <a:t>حاوی </a:t>
            </a:r>
            <a:r>
              <a:rPr lang="ar-SA" sz="2800" dirty="0">
                <a:effectLst/>
                <a:latin typeface="Calibri" panose="020F0502020204030204" pitchFamily="34" charset="0"/>
                <a:ea typeface="Calibri" panose="020F0502020204030204" pitchFamily="34" charset="0"/>
                <a:cs typeface="B Nazanin" panose="00000400000000000000" pitchFamily="2" charset="-78"/>
              </a:rPr>
              <a:t>بیت‌هایی</a:t>
            </a:r>
            <a:r>
              <a:rPr lang="fa-IR" sz="2800" dirty="0">
                <a:effectLst/>
                <a:latin typeface="Calibri" panose="020F0502020204030204" pitchFamily="34" charset="0"/>
                <a:ea typeface="Calibri" panose="020F0502020204030204" pitchFamily="34" charset="0"/>
                <a:cs typeface="B Nazanin" panose="00000400000000000000" pitchFamily="2" charset="-78"/>
              </a:rPr>
              <a:t>ست </a:t>
            </a:r>
            <a:r>
              <a:rPr lang="ar-SA" sz="2800" dirty="0">
                <a:effectLst/>
                <a:latin typeface="Calibri" panose="020F0502020204030204" pitchFamily="34" charset="0"/>
                <a:ea typeface="Calibri" panose="020F0502020204030204" pitchFamily="34" charset="0"/>
                <a:cs typeface="B Nazanin" panose="00000400000000000000" pitchFamily="2" charset="-78"/>
              </a:rPr>
              <a:t>که راهی برای دسترسی به یک شئ را نمایش می‌دهند.</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در جاوا ما </a:t>
            </a:r>
            <a:r>
              <a:rPr lang="fa-IR" sz="2800" dirty="0">
                <a:latin typeface="Calibri" panose="020F0502020204030204" pitchFamily="34" charset="0"/>
                <a:ea typeface="Calibri" panose="020F0502020204030204" pitchFamily="34" charset="0"/>
                <a:cs typeface="B Nazanin" panose="00000400000000000000" pitchFamily="2" charset="-78"/>
              </a:rPr>
              <a:t>در حقیقت</a:t>
            </a:r>
            <a:r>
              <a:rPr lang="ar-SA" sz="2800" dirty="0">
                <a:latin typeface="Calibri" panose="020F0502020204030204" pitchFamily="34" charset="0"/>
                <a:ea typeface="Calibri" panose="020F0502020204030204" pitchFamily="34" charset="0"/>
                <a:cs typeface="B Nazanin" panose="00000400000000000000" pitchFamily="2" charset="-78"/>
              </a:rPr>
              <a:t> نمی‌دانیم درون یک متغیر مرجع </a:t>
            </a:r>
            <a:r>
              <a:rPr lang="fa-IR" sz="2800" dirty="0">
                <a:latin typeface="Calibri" panose="020F0502020204030204" pitchFamily="34" charset="0"/>
                <a:ea typeface="Calibri" panose="020F0502020204030204" pitchFamily="34" charset="0"/>
                <a:cs typeface="B Nazanin" panose="00000400000000000000" pitchFamily="2" charset="-78"/>
              </a:rPr>
              <a:t>شئ </a:t>
            </a:r>
            <a:r>
              <a:rPr lang="ar-SA" sz="2800" dirty="0">
                <a:latin typeface="Calibri" panose="020F0502020204030204" pitchFamily="34" charset="0"/>
                <a:ea typeface="Calibri" panose="020F0502020204030204" pitchFamily="34" charset="0"/>
                <a:cs typeface="B Nazanin" panose="00000400000000000000" pitchFamily="2" charset="-78"/>
              </a:rPr>
              <a:t>چیست. </a:t>
            </a:r>
            <a:r>
              <a:rPr lang="fa-IR" sz="2800" dirty="0">
                <a:latin typeface="Calibri" panose="020F0502020204030204" pitchFamily="34" charset="0"/>
                <a:ea typeface="Calibri" panose="020F0502020204030204" pitchFamily="34" charset="0"/>
                <a:cs typeface="B Nazanin" panose="00000400000000000000" pitchFamily="2" charset="-78"/>
              </a:rPr>
              <a:t>صرفا </a:t>
            </a:r>
            <a:r>
              <a:rPr lang="ar-SA" sz="2800" dirty="0">
                <a:latin typeface="Calibri" panose="020F0502020204030204" pitchFamily="34" charset="0"/>
                <a:ea typeface="Calibri" panose="020F0502020204030204" pitchFamily="34" charset="0"/>
                <a:cs typeface="B Nazanin" panose="00000400000000000000" pitchFamily="2" charset="-78"/>
              </a:rPr>
              <a:t>می‌دانیم هرچه هست، یک و تنها یک شئ را نمایش می‌دهد.</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Wingdings" panose="05000000000000000000" pitchFamily="2"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مرجع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18909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524445"/>
            <a:ext cx="11578230" cy="4184694"/>
          </a:xfrm>
        </p:spPr>
        <p:txBody>
          <a:bodyPr>
            <a:noAutofit/>
          </a:bodyPr>
          <a:lstStyle/>
          <a:p>
            <a:pPr algn="just" rtl="1"/>
            <a:r>
              <a:rPr lang="fa-IR" dirty="0">
                <a:cs typeface="B Nazanin" panose="00000400000000000000" pitchFamily="2" charset="-78"/>
              </a:rPr>
              <a:t>کلاس </a:t>
            </a:r>
            <a:r>
              <a:rPr lang="en-CA" dirty="0">
                <a:latin typeface="Courier New" panose="02070309020205020404" pitchFamily="49" charset="0"/>
                <a:cs typeface="Courier New" panose="02070309020205020404" pitchFamily="49" charset="0"/>
              </a:rPr>
              <a:t>Duck</a:t>
            </a:r>
            <a:r>
              <a:rPr lang="fa-IR" dirty="0">
                <a:cs typeface="B Nazanin" panose="00000400000000000000" pitchFamily="2" charset="-78"/>
              </a:rPr>
              <a:t> به طور مستقل قابل اجرا نیست، چرا که شامل متد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نمی‌باشد.</a:t>
            </a:r>
          </a:p>
          <a:p>
            <a:pPr algn="just" rtl="1"/>
            <a:endParaRPr lang="fa-IR" dirty="0">
              <a:cs typeface="B Nazanin" panose="00000400000000000000" pitchFamily="2" charset="-78"/>
            </a:endParaRPr>
          </a:p>
          <a:p>
            <a:pPr algn="just" rtl="1"/>
            <a:r>
              <a:rPr lang="fa-IR" dirty="0">
                <a:cs typeface="B Nazanin" panose="00000400000000000000" pitchFamily="2" charset="-78"/>
              </a:rPr>
              <a:t>در صورتی که کلاس </a:t>
            </a:r>
            <a:r>
              <a:rPr lang="en-CA" dirty="0">
                <a:latin typeface="Courier New" panose="02070309020205020404" pitchFamily="49" charset="0"/>
                <a:cs typeface="Courier New" panose="02070309020205020404" pitchFamily="49" charset="0"/>
              </a:rPr>
              <a:t>Duck</a:t>
            </a:r>
            <a:r>
              <a:rPr lang="en-US" dirty="0">
                <a:cs typeface="B Nazanin" panose="00000400000000000000" pitchFamily="2" charset="-78"/>
              </a:rPr>
              <a:t> </a:t>
            </a:r>
            <a:r>
              <a:rPr lang="fa-IR" dirty="0">
                <a:cs typeface="B Nazanin" panose="00000400000000000000" pitchFamily="2" charset="-78"/>
              </a:rPr>
              <a:t> را اجرا کنیم با پیغام خطایی با محتوایی مشابه پیغام              </a:t>
            </a:r>
            <a:r>
              <a:rPr lang="en-US" dirty="0">
                <a:latin typeface="Courier New" panose="02070309020205020404" pitchFamily="49" charset="0"/>
                <a:cs typeface="Courier New" panose="02070309020205020404" pitchFamily="49" charset="0"/>
              </a:rPr>
              <a:t>"Main method not found in class </a:t>
            </a:r>
            <a:r>
              <a:rPr lang="en-CA" dirty="0">
                <a:latin typeface="Courier New" panose="02070309020205020404" pitchFamily="49" charset="0"/>
                <a:cs typeface="Courier New" panose="02070309020205020404" pitchFamily="49" charset="0"/>
              </a:rPr>
              <a:t>Duck …</a:t>
            </a:r>
            <a:r>
              <a:rPr lang="en-US" dirty="0">
                <a:latin typeface="Courier New" panose="02070309020205020404" pitchFamily="49" charset="0"/>
                <a:cs typeface="Courier New" panose="02070309020205020404" pitchFamily="49" charset="0"/>
              </a:rPr>
              <a:t>"</a:t>
            </a:r>
            <a:r>
              <a:rPr lang="fa-IR" dirty="0">
                <a:latin typeface="Courier New" panose="02070309020205020404" pitchFamily="49" charset="0"/>
                <a:cs typeface="Courier New" panose="02070309020205020404" pitchFamily="49" charset="0"/>
              </a:rPr>
              <a:t> </a:t>
            </a:r>
            <a:r>
              <a:rPr lang="fa-IR" dirty="0">
                <a:cs typeface="B Nazanin" panose="00000400000000000000" pitchFamily="2" charset="-78"/>
              </a:rPr>
              <a:t>مواجه خواهیم شد.</a:t>
            </a:r>
          </a:p>
          <a:p>
            <a:pPr algn="just" rtl="1"/>
            <a:endParaRPr lang="fa-IR" dirty="0">
              <a:cs typeface="B Nazanin" panose="00000400000000000000" pitchFamily="2" charset="-78"/>
            </a:endParaRPr>
          </a:p>
          <a:p>
            <a:pPr algn="just" rtl="1"/>
            <a:r>
              <a:rPr lang="fa-IR" dirty="0">
                <a:cs typeface="B Nazanin" panose="00000400000000000000" pitchFamily="2" charset="-78"/>
              </a:rPr>
              <a:t>جهت حل این مشکل بایستی یا متد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را در کلاس </a:t>
            </a:r>
            <a:r>
              <a:rPr lang="en-CA" dirty="0">
                <a:latin typeface="Courier New" panose="02070309020205020404" pitchFamily="49" charset="0"/>
                <a:cs typeface="Courier New" panose="02070309020205020404" pitchFamily="49" charset="0"/>
              </a:rPr>
              <a:t>Duck</a:t>
            </a:r>
            <a:r>
              <a:rPr lang="fa-IR" dirty="0">
                <a:cs typeface="B Nazanin" panose="00000400000000000000" pitchFamily="2" charset="-78"/>
              </a:rPr>
              <a:t> قرار داده یا کلاس مجزایی تعریف کرد که شامل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باشد. </a:t>
            </a:r>
            <a:endParaRPr lang="fa-IR" dirty="0">
              <a:latin typeface="B Nazanin" panose="00000400000000000000" pitchFamily="2" charset="-78"/>
              <a:ea typeface="Times New Roman" panose="02020603050405020304" pitchFamily="18" charset="0"/>
              <a:cs typeface="B Nazanin" panose="00000400000000000000" pitchFamily="2" charset="-78"/>
            </a:endParaRP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207722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127044"/>
            <a:ext cx="11578230" cy="5578555"/>
          </a:xfrm>
        </p:spPr>
        <p:txBody>
          <a:bodyPr>
            <a:noAutofit/>
          </a:bodyPr>
          <a:lstStyle/>
          <a:p>
            <a:pPr marL="0" algn="just" rtl="1">
              <a:spcBef>
                <a:spcPts val="10"/>
              </a:spcBef>
            </a:pPr>
            <a:r>
              <a:rPr lang="fa-IR" dirty="0">
                <a:latin typeface="Times New Roman" panose="02020603050405020304" pitchFamily="18" charset="0"/>
                <a:ea typeface="Times New Roman" panose="02020603050405020304" pitchFamily="18" charset="0"/>
                <a:cs typeface="B Nazanin" panose="00000400000000000000" pitchFamily="2" charset="-78"/>
              </a:rPr>
              <a:t>کلاس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آزمونگر</a:t>
            </a:r>
            <a:r>
              <a:rPr lang="fa-IR" dirty="0">
                <a:latin typeface="Times New Roman" panose="02020603050405020304" pitchFamily="18" charset="0"/>
                <a:ea typeface="Times New Roman" panose="02020603050405020304" pitchFamily="18" charset="0"/>
                <a:cs typeface="B Nazanin" panose="00000400000000000000" pitchFamily="2" charset="-78"/>
              </a:rPr>
              <a:t> جاییست که شما متد </a:t>
            </a:r>
            <a:r>
              <a:rPr lang="en-US" dirty="0">
                <a:latin typeface="Courier New" panose="02070309020205020404" pitchFamily="49" charset="0"/>
                <a:ea typeface="Times New Roman" panose="02020603050405020304" pitchFamily="18" charset="0"/>
                <a:cs typeface="Courier New" panose="02070309020205020404" pitchFamily="49" charset="0"/>
              </a:rPr>
              <a:t>main</a:t>
            </a:r>
            <a:r>
              <a:rPr lang="fa-IR" dirty="0">
                <a:latin typeface="Times New Roman" panose="02020603050405020304" pitchFamily="18" charset="0"/>
                <a:ea typeface="Times New Roman" panose="02020603050405020304" pitchFamily="18" charset="0"/>
                <a:cs typeface="B Nazanin" panose="00000400000000000000" pitchFamily="2" charset="-78"/>
              </a:rPr>
              <a:t> را قرار می‌دهید، و در آن متد</a:t>
            </a:r>
            <a:r>
              <a:rPr lang="en-US" dirty="0">
                <a:latin typeface="Courier New" panose="02070309020205020404" pitchFamily="49" charset="0"/>
                <a:ea typeface="Times New Roman" panose="02020603050405020304" pitchFamily="18" charset="0"/>
                <a:cs typeface="Courier New" panose="02070309020205020404" pitchFamily="49" charset="0"/>
              </a:rPr>
              <a:t>main()</a:t>
            </a:r>
            <a:r>
              <a:rPr lang="fa-IR" dirty="0">
                <a:latin typeface="Courier New" panose="02070309020205020404" pitchFamily="49" charset="0"/>
                <a:ea typeface="Times New Roman" panose="02020603050405020304" pitchFamily="18" charset="0"/>
                <a:cs typeface="Courier New" panose="02070309020205020404" pitchFamily="49" charset="0"/>
              </a:rPr>
              <a:t> </a:t>
            </a:r>
            <a:r>
              <a:rPr lang="fa-IR" dirty="0">
                <a:latin typeface="Times New Roman" panose="02020603050405020304" pitchFamily="18" charset="0"/>
                <a:ea typeface="Times New Roman" panose="02020603050405020304" pitchFamily="18" charset="0"/>
                <a:cs typeface="B Nazanin" panose="00000400000000000000" pitchFamily="2" charset="-78"/>
              </a:rPr>
              <a:t>شما اشیایی از نوع کلاس جدید خودتان ایجاد کرده و به آن‌ها دسترسی می‌یابید. </a:t>
            </a:r>
          </a:p>
          <a:p>
            <a:pPr marL="0" algn="just" rtl="1">
              <a:spcBef>
                <a:spcPts val="10"/>
              </a:spcBef>
            </a:pPr>
            <a:endParaRPr lang="fa-IR" dirty="0">
              <a:latin typeface="Times New Roman" panose="02020603050405020304" pitchFamily="18" charset="0"/>
              <a:ea typeface="Times New Roman" panose="02020603050405020304" pitchFamily="18" charset="0"/>
              <a:cs typeface="B Nazanin" panose="00000400000000000000" pitchFamily="2" charset="-78"/>
            </a:endParaRPr>
          </a:p>
          <a:p>
            <a:pPr marL="0" algn="just" rtl="1">
              <a:spcBef>
                <a:spcPts val="10"/>
              </a:spcBef>
            </a:pPr>
            <a:r>
              <a:rPr lang="fa-IR" dirty="0">
                <a:latin typeface="Times New Roman" panose="02020603050405020304" pitchFamily="18" charset="0"/>
                <a:ea typeface="Times New Roman" panose="02020603050405020304" pitchFamily="18" charset="0"/>
                <a:cs typeface="B Nazanin" panose="00000400000000000000" pitchFamily="2" charset="-78"/>
              </a:rPr>
              <a:t>این </a:t>
            </a:r>
            <a:r>
              <a:rPr lang="fa-IR" dirty="0">
                <a:latin typeface="B Nazanin" panose="00000400000000000000" pitchFamily="2" charset="-78"/>
                <a:ea typeface="Times New Roman" panose="02020603050405020304" pitchFamily="18" charset="0"/>
                <a:cs typeface="B Nazanin" panose="00000400000000000000" pitchFamily="2" charset="-78"/>
              </a:rPr>
              <a:t>کلاس تنها یک کار دارد: </a:t>
            </a:r>
            <a:r>
              <a:rPr lang="fa-IR" i="1" dirty="0">
                <a:latin typeface="B Nazanin" panose="00000400000000000000" pitchFamily="2" charset="-78"/>
                <a:ea typeface="Times New Roman" panose="02020603050405020304" pitchFamily="18" charset="0"/>
                <a:cs typeface="B Nazanin" panose="00000400000000000000" pitchFamily="2" charset="-78"/>
              </a:rPr>
              <a:t>آزمودن سازگاری</a:t>
            </a:r>
            <a:r>
              <a:rPr lang="fa-IR" dirty="0">
                <a:latin typeface="B Nazanin" panose="00000400000000000000" pitchFamily="2" charset="-78"/>
                <a:ea typeface="Times New Roman" panose="02020603050405020304" pitchFamily="18" charset="0"/>
                <a:cs typeface="B Nazanin" panose="00000400000000000000" pitchFamily="2" charset="-78"/>
              </a:rPr>
              <a:t> متدها و متغیرهای شئ جدید شما.</a:t>
            </a:r>
          </a:p>
          <a:p>
            <a:pPr marL="0" marR="0" algn="just" rtl="1">
              <a:spcBef>
                <a:spcPts val="10"/>
              </a:spcBef>
              <a:spcAft>
                <a:spcPts val="0"/>
              </a:spcAft>
            </a:pPr>
            <a:endParaRPr lang="en-US" dirty="0">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r>
              <a:rPr lang="fa-IR" dirty="0">
                <a:latin typeface="Times New Roman" panose="02020603050405020304" pitchFamily="18" charset="0"/>
                <a:ea typeface="Times New Roman" panose="02020603050405020304" pitchFamily="18" charset="0"/>
                <a:cs typeface="B Nazanin" panose="00000400000000000000" pitchFamily="2" charset="-78"/>
              </a:rPr>
              <a:t>از این به بعد، دو کلاس را در بسیاری از مثال‌ها خواهیم دید:</a:t>
            </a:r>
          </a:p>
          <a:p>
            <a:pPr marL="57150" marR="0" indent="-285750" algn="just" rtl="1">
              <a:spcBef>
                <a:spcPts val="10"/>
              </a:spcBef>
              <a:spcAft>
                <a:spcPts val="0"/>
              </a:spcAft>
              <a:buFont typeface="Wingdings" panose="05000000000000000000" pitchFamily="2" charset="2"/>
              <a:buChar char="ü"/>
            </a:pPr>
            <a:r>
              <a:rPr lang="fa-IR" dirty="0">
                <a:latin typeface="Times New Roman" panose="02020603050405020304" pitchFamily="18" charset="0"/>
                <a:ea typeface="Times New Roman" panose="02020603050405020304" pitchFamily="18" charset="0"/>
                <a:cs typeface="B Nazanin" panose="00000400000000000000" pitchFamily="2" charset="-78"/>
              </a:rPr>
              <a:t>یک کلاس برای نوع شیئی که می‌خواهید استفاده کنید (از قبیل </a:t>
            </a:r>
            <a:r>
              <a:rPr lang="en-US" dirty="0">
                <a:latin typeface="Baskerville Old Face" panose="02020602080505020303" pitchFamily="18" charset="0"/>
                <a:ea typeface="Times New Roman" panose="02020603050405020304" pitchFamily="18" charset="0"/>
                <a:cs typeface="B Nazanin" panose="00000400000000000000" pitchFamily="2" charset="-78"/>
              </a:rPr>
              <a:t>Student</a:t>
            </a: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err="1">
                <a:latin typeface="Baskerville Old Face" panose="02020602080505020303" pitchFamily="18" charset="0"/>
                <a:ea typeface="Times New Roman" panose="02020603050405020304" pitchFamily="18" charset="0"/>
                <a:cs typeface="B Nazanin" panose="00000400000000000000" pitchFamily="2" charset="-78"/>
              </a:rPr>
              <a:t>AlarmClock</a:t>
            </a: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a:latin typeface="Baskerville Old Face" panose="02020602080505020303" pitchFamily="18" charset="0"/>
                <a:ea typeface="Times New Roman" panose="02020603050405020304" pitchFamily="18" charset="0"/>
                <a:cs typeface="B Nazanin" panose="00000400000000000000" pitchFamily="2" charset="-78"/>
              </a:rPr>
              <a:t>Television</a:t>
            </a:r>
            <a:r>
              <a:rPr lang="en-US" dirty="0">
                <a:latin typeface="B Nazanin" panose="00000400000000000000" pitchFamily="2" charset="-78"/>
                <a:ea typeface="Times New Roman" panose="02020603050405020304" pitchFamily="18" charset="0"/>
                <a:cs typeface="B Nazanin" panose="00000400000000000000" pitchFamily="2" charset="-78"/>
              </a:rPr>
              <a:t> </a:t>
            </a:r>
            <a:r>
              <a:rPr lang="fa-IR" dirty="0">
                <a:latin typeface="B Nazanin" panose="00000400000000000000" pitchFamily="2" charset="-78"/>
                <a:ea typeface="Times New Roman" panose="02020603050405020304" pitchFamily="18" charset="0"/>
                <a:cs typeface="B Nazanin" panose="00000400000000000000" pitchFamily="2" charset="-78"/>
              </a:rPr>
              <a:t> </a:t>
            </a:r>
            <a:r>
              <a:rPr lang="fa-IR" dirty="0">
                <a:latin typeface="Times New Roman" panose="02020603050405020304" pitchFamily="18" charset="0"/>
                <a:ea typeface="Times New Roman" panose="02020603050405020304" pitchFamily="18" charset="0"/>
                <a:cs typeface="B Nazanin" panose="00000400000000000000" pitchFamily="2" charset="-78"/>
              </a:rPr>
              <a:t>و غیره) </a:t>
            </a:r>
          </a:p>
          <a:p>
            <a:pPr marL="57150" marR="0" indent="-285750" algn="just" rtl="1">
              <a:spcBef>
                <a:spcPts val="10"/>
              </a:spcBef>
              <a:spcAft>
                <a:spcPts val="0"/>
              </a:spcAft>
              <a:buFont typeface="Wingdings" panose="05000000000000000000" pitchFamily="2" charset="2"/>
              <a:buChar char="ü"/>
            </a:pPr>
            <a:endParaRPr lang="fa-IR" dirty="0">
              <a:latin typeface="Times New Roman" panose="02020603050405020304" pitchFamily="18" charset="0"/>
              <a:ea typeface="Times New Roman" panose="02020603050405020304" pitchFamily="18" charset="0"/>
              <a:cs typeface="B Nazanin" panose="00000400000000000000" pitchFamily="2" charset="-78"/>
            </a:endParaRPr>
          </a:p>
          <a:p>
            <a:pPr marL="57150" indent="-285750" algn="just" rtl="1">
              <a:spcBef>
                <a:spcPts val="10"/>
              </a:spcBef>
              <a:buFont typeface="Wingdings" panose="05000000000000000000" pitchFamily="2" charset="2"/>
              <a:buChar char="ü"/>
            </a:pPr>
            <a:r>
              <a:rPr lang="fa-IR" dirty="0">
                <a:latin typeface="Times New Roman" panose="02020603050405020304" pitchFamily="18" charset="0"/>
                <a:ea typeface="Times New Roman" panose="02020603050405020304" pitchFamily="18" charset="0"/>
                <a:cs typeface="B Nazanin" panose="00000400000000000000" pitchFamily="2" charset="-78"/>
              </a:rPr>
              <a:t>یک کلاس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آزمونگر </a:t>
            </a:r>
            <a:r>
              <a:rPr lang="fa-IR" dirty="0">
                <a:latin typeface="Times New Roman" panose="02020603050405020304" pitchFamily="18" charset="0"/>
                <a:ea typeface="Times New Roman" panose="02020603050405020304" pitchFamily="18" charset="0"/>
                <a:cs typeface="B Nazanin" panose="00000400000000000000" pitchFamily="2" charset="-78"/>
              </a:rPr>
              <a:t>برای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آزمودن</a:t>
            </a:r>
            <a:r>
              <a:rPr lang="fa-IR" dirty="0">
                <a:latin typeface="Times New Roman" panose="02020603050405020304" pitchFamily="18" charset="0"/>
                <a:ea typeface="Times New Roman" panose="02020603050405020304" pitchFamily="18" charset="0"/>
                <a:cs typeface="B Nazanin" panose="00000400000000000000" pitchFamily="2" charset="-78"/>
              </a:rPr>
              <a:t> کلاس جدیدتان که ما آن را</a:t>
            </a:r>
          </a:p>
          <a:p>
            <a:pPr marL="0" indent="0" algn="ctr" rtl="1">
              <a:spcBef>
                <a:spcPts val="10"/>
              </a:spcBef>
              <a:buNone/>
            </a:pP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a:latin typeface="Times New Roman" panose="02020603050405020304" pitchFamily="18" charset="0"/>
                <a:ea typeface="Times New Roman" panose="02020603050405020304" pitchFamily="18" charset="0"/>
                <a:cs typeface="B Nazanin" panose="00000400000000000000" pitchFamily="2" charset="-78"/>
              </a:rPr>
              <a:t> &lt;</a:t>
            </a:r>
            <a:r>
              <a:rPr lang="en-US" dirty="0" err="1">
                <a:latin typeface="Times New Roman" panose="02020603050405020304" pitchFamily="18" charset="0"/>
                <a:ea typeface="Times New Roman" panose="02020603050405020304" pitchFamily="18" charset="0"/>
                <a:cs typeface="B Nazanin" panose="00000400000000000000" pitchFamily="2" charset="-78"/>
              </a:rPr>
              <a:t>WhateverYourClassNameIs</a:t>
            </a:r>
            <a:r>
              <a:rPr lang="en-US" dirty="0">
                <a:latin typeface="Times New Roman" panose="02020603050405020304" pitchFamily="18" charset="0"/>
                <a:ea typeface="Times New Roman" panose="02020603050405020304" pitchFamily="18" charset="0"/>
                <a:cs typeface="B Nazanin" panose="00000400000000000000" pitchFamily="2" charset="-78"/>
              </a:rPr>
              <a:t>&gt;</a:t>
            </a:r>
            <a:r>
              <a:rPr lang="en-US" dirty="0" err="1">
                <a:latin typeface="Times New Roman" panose="02020603050405020304" pitchFamily="18" charset="0"/>
                <a:ea typeface="Times New Roman" panose="02020603050405020304" pitchFamily="18" charset="0"/>
                <a:cs typeface="B Nazanin" panose="00000400000000000000" pitchFamily="2" charset="-78"/>
              </a:rPr>
              <a:t>TestDrive</a:t>
            </a:r>
            <a:r>
              <a:rPr lang="en-US" dirty="0">
                <a:latin typeface="B Nazanin" panose="00000400000000000000" pitchFamily="2" charset="-78"/>
                <a:ea typeface="Times New Roman" panose="02020603050405020304" pitchFamily="18" charset="0"/>
                <a:cs typeface="B Nazanin" panose="00000400000000000000" pitchFamily="2" charset="-78"/>
              </a:rPr>
              <a:t> </a:t>
            </a:r>
            <a:endParaRPr lang="fa-IR" dirty="0">
              <a:latin typeface="B Nazanin" panose="00000400000000000000" pitchFamily="2" charset="-78"/>
              <a:ea typeface="Times New Roman" panose="02020603050405020304" pitchFamily="18" charset="0"/>
              <a:cs typeface="B Nazanin" panose="00000400000000000000" pitchFamily="2" charset="-78"/>
            </a:endParaRPr>
          </a:p>
          <a:p>
            <a:pPr marL="0" indent="0" algn="just"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 یا صرفا</a:t>
            </a:r>
          </a:p>
          <a:p>
            <a:pPr marL="0" indent="0" algn="ctr"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 </a:t>
            </a:r>
            <a:r>
              <a:rPr lang="en-US" dirty="0">
                <a:latin typeface="Times New Roman" panose="02020603050405020304" pitchFamily="18" charset="0"/>
                <a:ea typeface="Times New Roman" panose="02020603050405020304" pitchFamily="18" charset="0"/>
                <a:cs typeface="B Nazanin" panose="00000400000000000000" pitchFamily="2" charset="-78"/>
              </a:rPr>
              <a:t>&lt;</a:t>
            </a:r>
            <a:r>
              <a:rPr lang="en-US" dirty="0" err="1">
                <a:latin typeface="Times New Roman" panose="02020603050405020304" pitchFamily="18" charset="0"/>
                <a:ea typeface="Times New Roman" panose="02020603050405020304" pitchFamily="18" charset="0"/>
                <a:cs typeface="B Nazanin" panose="00000400000000000000" pitchFamily="2" charset="-78"/>
              </a:rPr>
              <a:t>WhateverYourClassNameIs</a:t>
            </a:r>
            <a:r>
              <a:rPr lang="en-US" dirty="0">
                <a:latin typeface="Times New Roman" panose="02020603050405020304" pitchFamily="18" charset="0"/>
                <a:ea typeface="Times New Roman" panose="02020603050405020304" pitchFamily="18" charset="0"/>
                <a:cs typeface="B Nazanin" panose="00000400000000000000" pitchFamily="2" charset="-78"/>
              </a:rPr>
              <a:t>&gt;Test</a:t>
            </a:r>
            <a:r>
              <a:rPr lang="fa-IR" dirty="0">
                <a:latin typeface="B Nazanin" panose="00000400000000000000" pitchFamily="2" charset="-78"/>
                <a:ea typeface="Times New Roman" panose="02020603050405020304" pitchFamily="18" charset="0"/>
                <a:cs typeface="B Nazanin" panose="00000400000000000000" pitchFamily="2" charset="-78"/>
              </a:rPr>
              <a:t> </a:t>
            </a:r>
          </a:p>
          <a:p>
            <a:pPr marL="0" indent="0" algn="just"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می‌نامیم. </a:t>
            </a: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293387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127045"/>
            <a:ext cx="11578230" cy="5818094"/>
          </a:xfrm>
        </p:spPr>
        <p:txBody>
          <a:bodyPr>
            <a:normAutofit/>
          </a:bodyPr>
          <a:lstStyle/>
          <a:p>
            <a:pPr marL="57150" indent="-285750" algn="just" rtl="1">
              <a:spcBef>
                <a:spcPts val="10"/>
              </a:spcBef>
              <a:buFont typeface="Wingdings" panose="05000000000000000000" pitchFamily="2" charset="2"/>
              <a:buChar char="ü"/>
            </a:pPr>
            <a:endParaRPr lang="fa-IR" sz="2400" dirty="0">
              <a:effectLst/>
              <a:latin typeface="B Nazanin" panose="00000400000000000000" pitchFamily="2" charset="-78"/>
              <a:ea typeface="Times New Roman" panose="02020603050405020304" pitchFamily="18" charset="0"/>
              <a:cs typeface="B Nazanin" panose="00000400000000000000" pitchFamily="2" charset="-78"/>
            </a:endParaRPr>
          </a:p>
          <a:p>
            <a:pPr marL="57150" indent="-285750" algn="just" rtl="1">
              <a:spcBef>
                <a:spcPts val="10"/>
              </a:spcBef>
            </a:pPr>
            <a:r>
              <a:rPr lang="fa-IR" sz="2400" dirty="0">
                <a:effectLst/>
                <a:latin typeface="B Nazanin" panose="00000400000000000000" pitchFamily="2" charset="-78"/>
                <a:ea typeface="Times New Roman" panose="02020603050405020304" pitchFamily="18" charset="0"/>
                <a:cs typeface="B Nazanin" panose="00000400000000000000" pitchFamily="2" charset="-78"/>
              </a:rPr>
              <a:t>فقط کلاس </a:t>
            </a:r>
            <a:r>
              <a:rPr lang="fa-IR" sz="2400" dirty="0">
                <a:latin typeface="Times New Roman" panose="02020603050405020304" pitchFamily="18" charset="0"/>
                <a:ea typeface="Times New Roman" panose="02020603050405020304" pitchFamily="18" charset="0"/>
                <a:cs typeface="B Nazanin" panose="00000400000000000000" pitchFamily="2" charset="-78"/>
              </a:rPr>
              <a:t>آزمونگر</a:t>
            </a:r>
            <a:r>
              <a:rPr lang="fa-IR" sz="2400" i="1" dirty="0">
                <a:latin typeface="Times New Roman" panose="02020603050405020304" pitchFamily="18" charset="0"/>
                <a:ea typeface="Times New Roman" panose="02020603050405020304" pitchFamily="18" charset="0"/>
                <a:cs typeface="B Nazanin" panose="00000400000000000000" pitchFamily="2" charset="-78"/>
              </a:rPr>
              <a:t>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یک متد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cap="none" dirty="0">
                <a:effectLst/>
                <a:latin typeface="Courier New" panose="02070309020205020404" pitchFamily="49" charset="0"/>
                <a:ea typeface="Times New Roman" panose="02020603050405020304" pitchFamily="18" charset="0"/>
                <a:cs typeface="Courier New" panose="02070309020205020404" pitchFamily="49" charset="0"/>
              </a:rPr>
              <a:t>main()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خواهد داشت و تنها هدف آن ایجاد اشیا از کلاس جدید شما (کلاس غیر آزمونگر) و سپس دسترسی به متدها و متغیرهای اشیای جدید است. </a:t>
            </a:r>
          </a:p>
          <a:p>
            <a:pPr marL="0" marR="0" indent="0" algn="just" rtl="1">
              <a:spcBef>
                <a:spcPts val="10"/>
              </a:spcBef>
              <a:spcAft>
                <a:spcPts val="0"/>
              </a:spcAft>
              <a:buNone/>
            </a:pP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57150" marR="0" indent="-285750" algn="just" rtl="1">
              <a:spcBef>
                <a:spcPts val="10"/>
              </a:spcBef>
              <a:spcAft>
                <a:spcPts val="0"/>
              </a:spcAft>
              <a:buFont typeface="Wingdings" panose="05000000000000000000" pitchFamily="2" charset="2"/>
              <a:buChar char="ü"/>
            </a:pP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r>
              <a:rPr lang="fa-IR" sz="2400" dirty="0">
                <a:effectLst/>
                <a:latin typeface="B Nazanin" panose="00000400000000000000" pitchFamily="2" charset="-78"/>
                <a:ea typeface="Times New Roman" panose="02020603050405020304" pitchFamily="18" charset="0"/>
                <a:cs typeface="B Nazanin" panose="00000400000000000000" pitchFamily="2" charset="-78"/>
              </a:rPr>
              <a:t>پس اکنون که کلاس </a:t>
            </a:r>
            <a:r>
              <a:rPr lang="en-US" sz="2400" b="1" cap="none" dirty="0">
                <a:effectLst/>
                <a:latin typeface="CourierNewPS-BoldMT"/>
                <a:ea typeface="Times New Roman" panose="02020603050405020304" pitchFamily="18" charset="0"/>
                <a:cs typeface="B Nazanin" panose="00000400000000000000" pitchFamily="2" charset="-78"/>
              </a:rPr>
              <a:t>Duck</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را ساخته‌ایم، به یک کلاس</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cap="none" dirty="0" err="1">
                <a:effectLst/>
                <a:latin typeface="Times New Roman" panose="02020603050405020304" pitchFamily="18" charset="0"/>
                <a:ea typeface="Times New Roman" panose="02020603050405020304" pitchFamily="18" charset="0"/>
                <a:cs typeface="B Nazanin" panose="00000400000000000000" pitchFamily="2" charset="-78"/>
              </a:rPr>
              <a:t>DuckTestDrive</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dirty="0">
                <a:effectLst/>
                <a:latin typeface="B Nazanin" panose="00000400000000000000" pitchFamily="2" charset="-78"/>
                <a:ea typeface="Times New Roman" panose="02020603050405020304" pitchFamily="18" charset="0"/>
                <a:cs typeface="B Nazanin" panose="00000400000000000000" pitchFamily="2" charset="-78"/>
              </a:rPr>
              <a:t> </a:t>
            </a:r>
            <a:r>
              <a:rPr lang="fa-IR" sz="2400" dirty="0">
                <a:effectLst/>
                <a:latin typeface="B Nazanin" panose="00000400000000000000" pitchFamily="2" charset="-78"/>
                <a:ea typeface="Times New Roman" panose="02020603050405020304" pitchFamily="18" charset="0"/>
                <a:cs typeface="B Nazanin" panose="00000400000000000000" pitchFamily="2" charset="-78"/>
              </a:rPr>
              <a:t>نیز نیاز خواهیم داشت. </a:t>
            </a:r>
          </a:p>
          <a:p>
            <a:pPr marL="0" marR="0" algn="just" rtl="1">
              <a:spcBef>
                <a:spcPts val="10"/>
              </a:spcBef>
              <a:spcAft>
                <a:spcPts val="0"/>
              </a:spcAft>
            </a:pPr>
            <a:endParaRPr lang="fa-IR" sz="2400" dirty="0">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endParaRPr lang="fa-IR" sz="2400" dirty="0">
              <a:cs typeface="B Nazanin" panose="00000400000000000000" pitchFamily="2" charset="-78"/>
            </a:endParaRP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355308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43A5DA7-D2A3-AB5D-97F5-3AC68DEADC9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40332" y="1547447"/>
            <a:ext cx="6951550" cy="2067426"/>
          </a:xfrm>
          <a:prstGeom prst="rect">
            <a:avLst/>
          </a:prstGeom>
        </p:spPr>
      </p:pic>
      <p:pic>
        <p:nvPicPr>
          <p:cNvPr id="3" name="Picture 2">
            <a:extLst>
              <a:ext uri="{FF2B5EF4-FFF2-40B4-BE49-F238E27FC236}">
                <a16:creationId xmlns:a16="http://schemas.microsoft.com/office/drawing/2014/main" id="{EF6BBA93-E331-0D55-68EA-1AFDAAF103D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37236" y="5474488"/>
            <a:ext cx="3879263" cy="726066"/>
          </a:xfrm>
          <a:prstGeom prst="rect">
            <a:avLst/>
          </a:prstGeom>
        </p:spPr>
      </p:pic>
      <p:sp>
        <p:nvSpPr>
          <p:cNvPr id="4" name="Arrow: Right 3">
            <a:extLst>
              <a:ext uri="{FF2B5EF4-FFF2-40B4-BE49-F238E27FC236}">
                <a16:creationId xmlns:a16="http://schemas.microsoft.com/office/drawing/2014/main" id="{C03E5BB3-27A7-2EB5-AE82-11AB902ADA85}"/>
              </a:ext>
            </a:extLst>
          </p:cNvPr>
          <p:cNvSpPr/>
          <p:nvPr/>
        </p:nvSpPr>
        <p:spPr>
          <a:xfrm rot="5400000">
            <a:off x="3826453" y="459511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6" name="TextBox 5">
            <a:extLst>
              <a:ext uri="{FF2B5EF4-FFF2-40B4-BE49-F238E27FC236}">
                <a16:creationId xmlns:a16="http://schemas.microsoft.com/office/drawing/2014/main" id="{AD14B47E-9867-9786-409E-C3ADA885AED2}"/>
              </a:ext>
            </a:extLst>
          </p:cNvPr>
          <p:cNvSpPr txBox="1"/>
          <p:nvPr/>
        </p:nvSpPr>
        <p:spPr>
          <a:xfrm>
            <a:off x="3759047" y="3768325"/>
            <a:ext cx="1054916" cy="369332"/>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pic>
        <p:nvPicPr>
          <p:cNvPr id="2" name="Picture 1">
            <a:extLst>
              <a:ext uri="{FF2B5EF4-FFF2-40B4-BE49-F238E27FC236}">
                <a16:creationId xmlns:a16="http://schemas.microsoft.com/office/drawing/2014/main" id="{22529062-F3AD-2D62-5A6D-694A97B36C1A}"/>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599331" y="3144188"/>
            <a:ext cx="4410884" cy="3713812"/>
          </a:xfrm>
          <a:prstGeom prst="rect">
            <a:avLst/>
          </a:prstGeom>
        </p:spPr>
      </p:pic>
      <p:sp>
        <p:nvSpPr>
          <p:cNvPr id="7" name="TextBox 6">
            <a:extLst>
              <a:ext uri="{FF2B5EF4-FFF2-40B4-BE49-F238E27FC236}">
                <a16:creationId xmlns:a16="http://schemas.microsoft.com/office/drawing/2014/main" id="{B3541AF7-7971-07C3-9F3B-9961D58F80DB}"/>
              </a:ext>
            </a:extLst>
          </p:cNvPr>
          <p:cNvSpPr txBox="1"/>
          <p:nvPr/>
        </p:nvSpPr>
        <p:spPr>
          <a:xfrm>
            <a:off x="7599331" y="3379461"/>
            <a:ext cx="2420471" cy="369332"/>
          </a:xfrm>
          <a:prstGeom prst="rect">
            <a:avLst/>
          </a:prstGeom>
          <a:noFill/>
        </p:spPr>
        <p:txBody>
          <a:bodyPr wrap="square" rtlCol="1">
            <a:spAutoFit/>
          </a:bodyPr>
          <a:lstStyle/>
          <a:p>
            <a:r>
              <a:rPr lang="en-US" sz="1800" dirty="0">
                <a:latin typeface="Courier New" panose="02070309020205020404" pitchFamily="49" charset="0"/>
              </a:rPr>
              <a:t>quack! quack!</a:t>
            </a:r>
            <a:endParaRPr lang="fa-IR" dirty="0"/>
          </a:p>
        </p:txBody>
      </p:sp>
      <p:sp>
        <p:nvSpPr>
          <p:cNvPr id="8" name="Title 1">
            <a:extLst>
              <a:ext uri="{FF2B5EF4-FFF2-40B4-BE49-F238E27FC236}">
                <a16:creationId xmlns:a16="http://schemas.microsoft.com/office/drawing/2014/main" id="{51031D33-70BB-288D-BE8A-2425BCED990E}"/>
              </a:ext>
            </a:extLst>
          </p:cNvPr>
          <p:cNvSpPr txBox="1">
            <a:spLocks/>
          </p:cNvSpPr>
          <p:nvPr/>
        </p:nvSpPr>
        <p:spPr>
          <a:xfrm>
            <a:off x="1065627" y="411670"/>
            <a:ext cx="98117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ساخت اولین شئ  ما از کلاس </a:t>
            </a:r>
            <a:r>
              <a:rPr lang="en-US" sz="3600" dirty="0">
                <a:solidFill>
                  <a:srgbClr val="C00000"/>
                </a:solidFill>
                <a:cs typeface="2  Titr" panose="00000700000000000000" pitchFamily="2" charset="-78"/>
              </a:rPr>
              <a:t>  </a:t>
            </a:r>
            <a:r>
              <a:rPr lang="en-US" sz="3600" b="1" dirty="0">
                <a:solidFill>
                  <a:srgbClr val="C00000"/>
                </a:solidFill>
                <a:latin typeface="Baskerville Old Face" panose="02020602080505020303" pitchFamily="18" charset="0"/>
                <a:cs typeface="2  Titr" panose="00000700000000000000" pitchFamily="2" charset="-78"/>
              </a:rPr>
              <a:t>Quack </a:t>
            </a:r>
            <a:r>
              <a:rPr lang="fa-IR" sz="3600" b="1" dirty="0">
                <a:solidFill>
                  <a:srgbClr val="C00000"/>
                </a:solidFill>
                <a:latin typeface="Baskerville Old Face" panose="02020602080505020303" pitchFamily="18" charset="0"/>
                <a:cs typeface="2  Titr" panose="00000700000000000000" pitchFamily="2" charset="-78"/>
              </a:rPr>
              <a:t>در کلاس آزمونگر</a:t>
            </a:r>
          </a:p>
        </p:txBody>
      </p:sp>
    </p:spTree>
    <p:extLst>
      <p:ext uri="{BB962C8B-B14F-4D97-AF65-F5344CB8AC3E}">
        <p14:creationId xmlns:p14="http://schemas.microsoft.com/office/powerpoint/2010/main" val="338854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91DE5-EC6B-CA4A-51F7-82A5A9E4305C}"/>
              </a:ext>
            </a:extLst>
          </p:cNvPr>
          <p:cNvSpPr>
            <a:spLocks noGrp="1"/>
          </p:cNvSpPr>
          <p:nvPr>
            <p:ph idx="1"/>
          </p:nvPr>
        </p:nvSpPr>
        <p:spPr>
          <a:xfrm>
            <a:off x="143435" y="770965"/>
            <a:ext cx="11725836" cy="5916706"/>
          </a:xfrm>
        </p:spPr>
        <p:txBody>
          <a:bodyPr>
            <a:normAutofit/>
          </a:bodyPr>
          <a:lstStyle/>
          <a:p>
            <a:pPr algn="just"/>
            <a:endParaRPr lang="fa-IR" sz="3600" dirty="0">
              <a:cs typeface="B Nazanin" panose="00000400000000000000" pitchFamily="2" charset="-78"/>
            </a:endParaRPr>
          </a:p>
          <a:p>
            <a:pPr algn="r" rtl="1"/>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برای ایجاد یک شئ از کلاس </a:t>
            </a:r>
            <a:r>
              <a:rPr lang="en-US" kern="0" dirty="0">
                <a:solidFill>
                  <a:srgbClr val="626466"/>
                </a:solidFill>
                <a:effectLst/>
                <a:latin typeface="CourierNewPS-BoldMT"/>
                <a:ea typeface="Calibri" panose="020F0502020204030204" pitchFamily="34" charset="0"/>
                <a:cs typeface="B Nazanin" panose="00000400000000000000" pitchFamily="2" charset="-78"/>
              </a:rPr>
              <a:t>Duck</a:t>
            </a:r>
            <a:r>
              <a:rPr lang="fa-IR" kern="0" dirty="0">
                <a:solidFill>
                  <a:srgbClr val="626466"/>
                </a:solidFill>
                <a:effectLst/>
                <a:latin typeface="CourierNewPS-BoldMT"/>
                <a:ea typeface="Calibri" panose="020F0502020204030204" pitchFamily="34" charset="0"/>
                <a:cs typeface="B Nazanin" panose="00000400000000000000" pitchFamily="2" charset="-78"/>
              </a:rPr>
              <a:t> </a:t>
            </a: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از نحو زیر استفاده نمودیم:</a:t>
            </a:r>
          </a:p>
          <a:p>
            <a:pPr marL="0" indent="0" algn="ctr">
              <a:buNone/>
            </a:pPr>
            <a:r>
              <a:rPr lang="en-US" kern="0" dirty="0">
                <a:solidFill>
                  <a:srgbClr val="626466"/>
                </a:solidFill>
                <a:effectLst/>
                <a:latin typeface="CourierNewPS-BoldMT"/>
                <a:ea typeface="Calibri" panose="020F0502020204030204" pitchFamily="34" charset="0"/>
                <a:cs typeface="B Nazanin" panose="00000400000000000000" pitchFamily="2" charset="-78"/>
              </a:rPr>
              <a:t>Duck </a:t>
            </a:r>
            <a:r>
              <a:rPr lang="en-US" kern="0" dirty="0" err="1">
                <a:solidFill>
                  <a:srgbClr val="626466"/>
                </a:solidFill>
                <a:effectLst/>
                <a:latin typeface="CourierNewPS-BoldMT"/>
                <a:ea typeface="Calibri" panose="020F0502020204030204" pitchFamily="34" charset="0"/>
                <a:cs typeface="B Nazanin" panose="00000400000000000000" pitchFamily="2" charset="-78"/>
              </a:rPr>
              <a:t>myDuck</a:t>
            </a:r>
            <a:r>
              <a:rPr lang="en-US" kern="0" dirty="0">
                <a:solidFill>
                  <a:srgbClr val="404040"/>
                </a:solidFill>
                <a:effectLst/>
                <a:latin typeface="CourierNewPS-BoldMT"/>
                <a:ea typeface="Calibri" panose="020F0502020204030204" pitchFamily="34" charset="0"/>
                <a:cs typeface="B Nazanin" panose="00000400000000000000" pitchFamily="2" charset="-78"/>
              </a:rPr>
              <a:t> = </a:t>
            </a:r>
            <a:r>
              <a:rPr lang="en-US" kern="0" dirty="0">
                <a:solidFill>
                  <a:srgbClr val="000000"/>
                </a:solidFill>
                <a:effectLst/>
                <a:latin typeface="CourierNewPS-BoldMT"/>
                <a:ea typeface="Calibri" panose="020F0502020204030204" pitchFamily="34" charset="0"/>
                <a:cs typeface="B Nazanin" panose="00000400000000000000" pitchFamily="2" charset="-78"/>
              </a:rPr>
              <a:t>new Duck();</a:t>
            </a:r>
            <a:r>
              <a:rPr lang="en-US" kern="100" dirty="0">
                <a:solidFill>
                  <a:srgbClr val="000000"/>
                </a:solidFill>
                <a:latin typeface="Calibri" panose="020F0502020204030204" pitchFamily="34" charset="0"/>
                <a:ea typeface="Calibri" panose="020F0502020204030204" pitchFamily="34" charset="0"/>
                <a:cs typeface="B Nazanin" panose="00000400000000000000" pitchFamily="2" charset="-78"/>
              </a:rPr>
              <a:t> </a:t>
            </a:r>
          </a:p>
          <a:p>
            <a:pPr marL="0" indent="0" algn="ctr">
              <a:buNone/>
            </a:pPr>
            <a:endParaRPr lang="en-US" kern="100"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در حقیقت این دستورالعمل </a:t>
            </a:r>
            <a:r>
              <a:rPr lang="fa-IR" kern="100" dirty="0">
                <a:solidFill>
                  <a:srgbClr val="000000"/>
                </a:solidFill>
                <a:latin typeface="Calibri" panose="020F0502020204030204" pitchFamily="34" charset="0"/>
                <a:ea typeface="Calibri" panose="020F0502020204030204" pitchFamily="34" charset="0"/>
                <a:cs typeface="B Nazanin" panose="00000400000000000000" pitchFamily="2" charset="-78"/>
              </a:rPr>
              <a:t>ناظر به</a:t>
            </a:r>
            <a:r>
              <a:rPr lang="fa-IR" kern="100" dirty="0">
                <a:effectLst/>
                <a:latin typeface="Calibri" panose="020F0502020204030204" pitchFamily="34" charset="0"/>
                <a:ea typeface="Calibri" panose="020F0502020204030204" pitchFamily="34" charset="0"/>
                <a:cs typeface="B Nazanin" panose="00000400000000000000" pitchFamily="2" charset="-78"/>
              </a:rPr>
              <a:t> فراخوانی </a:t>
            </a:r>
            <a:r>
              <a:rPr lang="fa-IR" i="1" kern="100" dirty="0">
                <a:effectLst/>
                <a:latin typeface="2  Mitra" panose="00000400000000000000" pitchFamily="2" charset="-78"/>
                <a:ea typeface="Calibri" panose="020F0502020204030204" pitchFamily="34" charset="0"/>
                <a:cs typeface="B Nazanin" panose="00000400000000000000" pitchFamily="2" charset="-78"/>
              </a:rPr>
              <a:t>سازنده‌ی</a:t>
            </a:r>
            <a:r>
              <a:rPr lang="en-US" kern="0" dirty="0">
                <a:solidFill>
                  <a:srgbClr val="000000"/>
                </a:solidFill>
                <a:effectLst/>
                <a:latin typeface="CourierNewPS-BoldMT"/>
                <a:ea typeface="Calibri" panose="020F0502020204030204" pitchFamily="34" charset="0"/>
                <a:cs typeface="B Nazanin" panose="00000400000000000000" pitchFamily="2" charset="-78"/>
              </a:rPr>
              <a:t>Duck</a:t>
            </a:r>
            <a:r>
              <a:rPr lang="en-US" kern="100" dirty="0">
                <a:effectLst/>
                <a:latin typeface="2  Mitra" panose="00000400000000000000" pitchFamily="2" charset="-78"/>
                <a:ea typeface="Calibri" panose="020F0502020204030204" pitchFamily="34" charset="0"/>
                <a:cs typeface="B Nazanin" panose="00000400000000000000" pitchFamily="2" charset="-78"/>
              </a:rPr>
              <a:t> </a:t>
            </a:r>
            <a:r>
              <a:rPr lang="fa-IR" kern="100" dirty="0">
                <a:effectLst/>
                <a:latin typeface="2  Mitra" panose="00000400000000000000" pitchFamily="2" charset="-78"/>
                <a:ea typeface="Calibri" panose="020F0502020204030204" pitchFamily="34" charset="0"/>
                <a:cs typeface="B Nazanin" panose="00000400000000000000" pitchFamily="2" charset="-78"/>
              </a:rPr>
              <a:t> است.</a:t>
            </a:r>
          </a:p>
          <a:p>
            <a:pPr algn="just" rtl="1"/>
            <a:endParaRPr lang="fa-IR" kern="100" dirty="0">
              <a:latin typeface="2  Mitra" panose="00000400000000000000" pitchFamily="2" charset="-78"/>
              <a:ea typeface="Calibri" panose="020F0502020204030204" pitchFamily="34" charset="0"/>
              <a:cs typeface="B Nazanin" panose="00000400000000000000" pitchFamily="2" charset="-78"/>
            </a:endParaRPr>
          </a:p>
          <a:p>
            <a:pPr algn="just" rtl="1"/>
            <a:r>
              <a:rPr lang="fa-IR" kern="100" dirty="0">
                <a:effectLst/>
                <a:latin typeface="2  Mitra" panose="00000400000000000000" pitchFamily="2" charset="-78"/>
                <a:ea typeface="Calibri" panose="020F0502020204030204" pitchFamily="34" charset="0"/>
                <a:cs typeface="B Nazanin" panose="00000400000000000000" pitchFamily="2" charset="-78"/>
              </a:rPr>
              <a:t>شکل کلی سازنده‌ی مورد فراخوانی در اینجا:</a:t>
            </a:r>
          </a:p>
          <a:p>
            <a:pPr algn="just" rtl="1"/>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9F2CF970-300C-6989-96CC-E05D64167A6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4" name="TextBox 3">
            <a:extLst>
              <a:ext uri="{FF2B5EF4-FFF2-40B4-BE49-F238E27FC236}">
                <a16:creationId xmlns:a16="http://schemas.microsoft.com/office/drawing/2014/main" id="{32D3ACEE-BDCE-072D-5E81-FDC05E9F6174}"/>
              </a:ext>
            </a:extLst>
          </p:cNvPr>
          <p:cNvSpPr txBox="1"/>
          <p:nvPr/>
        </p:nvSpPr>
        <p:spPr>
          <a:xfrm>
            <a:off x="143435" y="4306386"/>
            <a:ext cx="7728922" cy="1467902"/>
          </a:xfrm>
          <a:prstGeom prst="rect">
            <a:avLst/>
          </a:prstGeom>
          <a:noFill/>
        </p:spPr>
        <p:txBody>
          <a:bodyPr wrap="square" rtlCol="1">
            <a:spAutoFit/>
          </a:bodyPr>
          <a:lstStyle/>
          <a:p>
            <a:pPr marL="0" marR="0" indent="0">
              <a:lnSpc>
                <a:spcPct val="107000"/>
              </a:lnSpc>
              <a:spcBef>
                <a:spcPts val="0"/>
              </a:spcBef>
              <a:spcAft>
                <a:spcPts val="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public  Duck() {</a:t>
            </a:r>
          </a:p>
          <a:p>
            <a:pPr marL="0" marR="0" indent="0">
              <a:lnSpc>
                <a:spcPct val="107000"/>
              </a:lnSpc>
              <a:spcBef>
                <a:spcPts val="0"/>
              </a:spcBef>
              <a:spcAft>
                <a:spcPts val="0"/>
              </a:spcAft>
              <a:buNone/>
            </a:pPr>
            <a:r>
              <a:rPr lang="en-US" sz="2800" b="1" i="0" u="none" strike="noStrike" baseline="0" dirty="0">
                <a:latin typeface="Courier New" panose="02070309020205020404" pitchFamily="49" charset="0"/>
                <a:cs typeface="Courier New" panose="02070309020205020404" pitchFamily="49" charset="0"/>
              </a:rPr>
              <a:t>   // constructor code goes here</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78900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91DE5-EC6B-CA4A-51F7-82A5A9E4305C}"/>
              </a:ext>
            </a:extLst>
          </p:cNvPr>
          <p:cNvSpPr>
            <a:spLocks noGrp="1"/>
          </p:cNvSpPr>
          <p:nvPr>
            <p:ph idx="1"/>
          </p:nvPr>
        </p:nvSpPr>
        <p:spPr>
          <a:xfrm>
            <a:off x="143435" y="770965"/>
            <a:ext cx="11914094" cy="6149788"/>
          </a:xfrm>
        </p:spPr>
        <p:txBody>
          <a:bodyPr>
            <a:normAutofit/>
          </a:bodyPr>
          <a:lstStyle/>
          <a:p>
            <a:pPr algn="just" rtl="1"/>
            <a:r>
              <a:rPr lang="fa-IR" kern="100" dirty="0">
                <a:latin typeface="Calibri" panose="020F0502020204030204" pitchFamily="34" charset="0"/>
                <a:ea typeface="Calibri" panose="020F0502020204030204" pitchFamily="34" charset="0"/>
                <a:cs typeface="B Nazanin" panose="00000400000000000000" pitchFamily="2" charset="-78"/>
              </a:rPr>
              <a:t>یک </a:t>
            </a:r>
            <a:r>
              <a:rPr lang="fa-IR" i="1" kern="100" dirty="0">
                <a:latin typeface="Calibri" panose="020F0502020204030204" pitchFamily="34" charset="0"/>
                <a:ea typeface="Calibri" panose="020F0502020204030204" pitchFamily="34" charset="0"/>
                <a:cs typeface="B Nazanin" panose="00000400000000000000" pitchFamily="2" charset="-78"/>
              </a:rPr>
              <a:t>سازنده</a:t>
            </a:r>
            <a:r>
              <a:rPr lang="fa-IR" kern="100" dirty="0">
                <a:latin typeface="Calibri" panose="020F0502020204030204" pitchFamily="34" charset="0"/>
                <a:ea typeface="Calibri" panose="020F0502020204030204" pitchFamily="34" charset="0"/>
                <a:cs typeface="B Nazanin" panose="00000400000000000000" pitchFamily="2" charset="-78"/>
              </a:rPr>
              <a:t> بسیار شبیه و به نظر یک متد </a:t>
            </a:r>
            <a:r>
              <a:rPr lang="fa-IR" i="1" kern="100" dirty="0">
                <a:latin typeface="Calibri" panose="020F0502020204030204" pitchFamily="34" charset="0"/>
                <a:ea typeface="Calibri" panose="020F0502020204030204" pitchFamily="34" charset="0"/>
                <a:cs typeface="B Nazanin" panose="00000400000000000000" pitchFamily="2" charset="-78"/>
              </a:rPr>
              <a:t>می‌رسد</a:t>
            </a:r>
            <a:r>
              <a:rPr lang="fa-IR" kern="100" dirty="0">
                <a:latin typeface="Calibri" panose="020F0502020204030204" pitchFamily="34" charset="0"/>
                <a:ea typeface="Calibri" panose="020F0502020204030204" pitchFamily="34" charset="0"/>
                <a:cs typeface="B Nazanin" panose="00000400000000000000" pitchFamily="2" charset="-78"/>
              </a:rPr>
              <a:t>، اما یک متد نیست!</a:t>
            </a:r>
          </a:p>
          <a:p>
            <a:pPr algn="just" rtl="1"/>
            <a:endParaRPr lang="fa-IR" kern="100" dirty="0">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latin typeface="Calibri" panose="020F0502020204030204" pitchFamily="34" charset="0"/>
                <a:ea typeface="Calibri" panose="020F0502020204030204" pitchFamily="34" charset="0"/>
                <a:cs typeface="B Nazanin" panose="00000400000000000000" pitchFamily="2" charset="-78"/>
              </a:rPr>
              <a:t>سازنده نوع خاصی از متد است که به منظور مقداردهی اولیه‌ی شئ جدیدی از یک کلاس استفاده می‌شود.</a:t>
            </a:r>
          </a:p>
          <a:p>
            <a:pPr algn="just" rtl="1"/>
            <a:endParaRPr lang="fa-IR" kern="100" dirty="0">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به عبارت دیگر، سازنده شامل </a:t>
            </a:r>
            <a:r>
              <a:rPr lang="fa-IR" i="1" kern="100" dirty="0">
                <a:effectLst/>
                <a:latin typeface="Calibri" panose="020F0502020204030204" pitchFamily="34" charset="0"/>
                <a:ea typeface="Calibri" panose="020F0502020204030204" pitchFamily="34" charset="0"/>
                <a:cs typeface="B Nazanin" panose="00000400000000000000" pitchFamily="2" charset="-78"/>
              </a:rPr>
              <a:t>کدیست که هنگامی که شما یک شئ را مقداردهی اولیه می‌کنید اجرا می‌شود.</a:t>
            </a:r>
          </a:p>
          <a:p>
            <a:pPr algn="just" rtl="1"/>
            <a:endParaRPr lang="fa-IR" i="1" kern="100" dirty="0">
              <a:latin typeface="Calibri" panose="020F0502020204030204" pitchFamily="34" charset="0"/>
              <a:cs typeface="B Nazanin" panose="00000400000000000000" pitchFamily="2" charset="-78"/>
            </a:endParaRPr>
          </a:p>
          <a:p>
            <a:pPr algn="just" rtl="1"/>
            <a:r>
              <a:rPr lang="fa-IR" dirty="0">
                <a:cs typeface="B Nazanin" panose="00000400000000000000" pitchFamily="2" charset="-78"/>
              </a:rPr>
              <a:t>در یک برنامه نمی‌توان به طور مستقیم سازنده‌ را فراخوانی نمود.</a:t>
            </a:r>
          </a:p>
          <a:p>
            <a:pPr algn="just" rtl="1"/>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برای فراخوانی یک سازنده از خارج آن کلیدواژه‌ی </a:t>
            </a:r>
            <a:r>
              <a:rPr lang="en-US" kern="100" dirty="0">
                <a:effectLst/>
                <a:latin typeface="Courier New" panose="02070309020205020404" pitchFamily="49" charset="0"/>
                <a:ea typeface="Calibri" panose="020F0502020204030204" pitchFamily="34" charset="0"/>
                <a:cs typeface="B Nazanin" panose="00000400000000000000" pitchFamily="2" charset="-78"/>
              </a:rPr>
              <a:t>new</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و به دنبالش نام کلاس می‌آید.</a:t>
            </a:r>
          </a:p>
          <a:p>
            <a:pPr marL="0" indent="0" algn="just" rtl="1">
              <a:buNone/>
            </a:pPr>
            <a:endParaRPr lang="fa-IR" kern="100" dirty="0">
              <a:latin typeface="B Nazanin" panose="00000400000000000000" pitchFamily="2" charset="-78"/>
              <a:ea typeface="Calibri" panose="020F0502020204030204" pitchFamily="34" charset="0"/>
              <a:cs typeface="B Nazanin" panose="00000400000000000000" pitchFamily="2" charset="-78"/>
            </a:endParaRPr>
          </a:p>
          <a:p>
            <a:pPr algn="just" rtl="1"/>
            <a:r>
              <a:rPr lang="fa-IR" kern="100" dirty="0">
                <a:effectLst/>
                <a:latin typeface="Baskerville Old Face" panose="02020602080505020303" pitchFamily="18" charset="0"/>
                <a:ea typeface="Calibri" panose="020F0502020204030204" pitchFamily="34" charset="0"/>
                <a:cs typeface="B Nazanin" panose="00000400000000000000" pitchFamily="2" charset="-78"/>
              </a:rPr>
              <a:t>با این کار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JVM</a:t>
            </a:r>
            <a:r>
              <a:rPr lang="fa-IR" kern="100" dirty="0">
                <a:effectLst/>
                <a:latin typeface="Calibri" panose="020F0502020204030204" pitchFamily="34" charset="0"/>
                <a:ea typeface="Calibri" panose="020F0502020204030204" pitchFamily="34" charset="0"/>
                <a:cs typeface="B Nazanin" panose="00000400000000000000" pitchFamily="2" charset="-78"/>
              </a:rPr>
              <a:t>  آن کلاس را پیدا کرده و سازنده‌اش را فراخوانی می‌کند. </a:t>
            </a:r>
          </a:p>
          <a:p>
            <a:pPr algn="just" rtl="1"/>
            <a:endParaRPr lang="fa-IR" sz="3000" kern="100" dirty="0">
              <a:effectLst/>
              <a:latin typeface="B Nazanin" panose="00000400000000000000" pitchFamily="2" charset="-78"/>
              <a:ea typeface="Calibri" panose="020F0502020204030204" pitchFamily="34" charset="0"/>
              <a:cs typeface="B Nazanin" panose="00000400000000000000" pitchFamily="2" charset="-78"/>
            </a:endParaRPr>
          </a:p>
          <a:p>
            <a:pPr algn="just" rtl="1"/>
            <a:endParaRPr lang="fa-IR" sz="3000" kern="100" dirty="0">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9F2CF970-300C-6989-96CC-E05D64167A6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42010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a:extLst>
              <a:ext uri="{FF2B5EF4-FFF2-40B4-BE49-F238E27FC236}">
                <a16:creationId xmlns:a16="http://schemas.microsoft.com/office/drawing/2014/main" id="{1C0DB94F-0E1F-10F4-12B0-FF95E093C27E}"/>
              </a:ext>
            </a:extLst>
          </p:cNvPr>
          <p:cNvSpPr txBox="1"/>
          <p:nvPr/>
        </p:nvSpPr>
        <p:spPr>
          <a:xfrm>
            <a:off x="385482" y="1232980"/>
            <a:ext cx="11421036" cy="41864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rtl="1">
              <a:lnSpc>
                <a:spcPct val="115000"/>
              </a:lnSpc>
              <a:spcBef>
                <a:spcPts val="0"/>
              </a:spcBef>
              <a:spcAft>
                <a:spcPts val="1000"/>
              </a:spcAft>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دو نکته</a:t>
            </a:r>
            <a:r>
              <a:rPr lang="fa-IR" sz="2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ی اساسی در مورد سازنده ها که آن‌ها  را از متدهای معمول متمایز می‌کند: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Wingdings" panose="05000000000000000000" pitchFamily="2"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نام یک سازنده باید دقیقا مطابق با نام کلاس باشد.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Wingdings" panose="05000000000000000000" pitchFamily="2"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 ها مقداربرنمی‌گردانند. بنابراین نمی‌توان برایشان یک نوع بازگشتی، حتی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void</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نظر گرفت.</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2C47427A-CBD2-ED67-281A-EF0E7874B6F4}"/>
              </a:ext>
            </a:extLst>
          </p:cNvPr>
          <p:cNvSpPr txBox="1"/>
          <p:nvPr/>
        </p:nvSpPr>
        <p:spPr>
          <a:xfrm>
            <a:off x="385482" y="3429000"/>
            <a:ext cx="7728922" cy="1467902"/>
          </a:xfrm>
          <a:prstGeom prst="rect">
            <a:avLst/>
          </a:prstGeom>
          <a:noFill/>
        </p:spPr>
        <p:txBody>
          <a:bodyPr wrap="square" rtlCol="1">
            <a:spAutoFit/>
          </a:bodyPr>
          <a:lstStyle/>
          <a:p>
            <a:pPr marL="0" marR="0" indent="0">
              <a:lnSpc>
                <a:spcPct val="107000"/>
              </a:lnSpc>
              <a:spcBef>
                <a:spcPts val="0"/>
              </a:spcBef>
              <a:spcAft>
                <a:spcPts val="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public  Duck() {</a:t>
            </a:r>
          </a:p>
          <a:p>
            <a:pPr marL="0" marR="0" indent="0">
              <a:lnSpc>
                <a:spcPct val="107000"/>
              </a:lnSpc>
              <a:spcBef>
                <a:spcPts val="0"/>
              </a:spcBef>
              <a:spcAft>
                <a:spcPts val="0"/>
              </a:spcAft>
              <a:buNone/>
            </a:pPr>
            <a:r>
              <a:rPr lang="en-US" sz="2800" b="1" i="0" u="none" strike="noStrike" baseline="0" dirty="0">
                <a:latin typeface="Courier New" panose="02070309020205020404" pitchFamily="49" charset="0"/>
                <a:cs typeface="Courier New" panose="02070309020205020404" pitchFamily="49" charset="0"/>
              </a:rPr>
              <a:t>   // constructor code goes here</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93E42F37-B419-1000-747A-903D476AED15}"/>
              </a:ext>
            </a:extLst>
          </p:cNvPr>
          <p:cNvSpPr txBox="1">
            <a:spLocks/>
          </p:cNvSpPr>
          <p:nvPr/>
        </p:nvSpPr>
        <p:spPr>
          <a:xfrm>
            <a:off x="2848708" y="170329"/>
            <a:ext cx="468023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شروط سازنده در جاوا</a:t>
            </a:r>
          </a:p>
        </p:txBody>
      </p:sp>
    </p:spTree>
    <p:extLst>
      <p:ext uri="{BB962C8B-B14F-4D97-AF65-F5344CB8AC3E}">
        <p14:creationId xmlns:p14="http://schemas.microsoft.com/office/powerpoint/2010/main" val="57952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down)">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down)">
                                      <p:cBhvr>
                                        <p:cTn id="1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A8838CC-4FA6-40CF-E421-30F51A17EFBE}"/>
              </a:ext>
            </a:extLst>
          </p:cNvPr>
          <p:cNvSpPr>
            <a:spLocks noGrp="1"/>
          </p:cNvSpPr>
          <p:nvPr>
            <p:ph idx="1"/>
          </p:nvPr>
        </p:nvSpPr>
        <p:spPr>
          <a:xfrm>
            <a:off x="0" y="1230924"/>
            <a:ext cx="11645152" cy="5439508"/>
          </a:xfrm>
        </p:spPr>
        <p:txBody>
          <a:bodyPr>
            <a:noAutofit/>
          </a:bodyPr>
          <a:lstStyle/>
          <a:p>
            <a:pPr marL="0" marR="0" algn="r" rtl="1">
              <a:lnSpc>
                <a:spcPct val="107000"/>
              </a:lnSpc>
              <a:spcBef>
                <a:spcPts val="0"/>
              </a:spcBef>
              <a:spcAft>
                <a:spcPts val="0"/>
              </a:spcAft>
            </a:pPr>
            <a:r>
              <a:rPr lang="fa-IR" b="1" kern="100" dirty="0">
                <a:effectLst/>
                <a:latin typeface="Cambria Math" panose="02040503050406030204" pitchFamily="18" charset="0"/>
                <a:ea typeface="Calibri" panose="020F0502020204030204" pitchFamily="34" charset="0"/>
                <a:cs typeface="B Nikoo" panose="00000400000000000000" pitchFamily="2" charset="-78"/>
              </a:rPr>
              <a:t>چگونه می‌توان سازنده را از یک متد تشخیص داد؟ آیا می‌توان متدی همنام با کلاس نیز داشت؟</a:t>
            </a:r>
            <a:endParaRPr lang="en-US" kern="100" dirty="0">
              <a:effectLst/>
              <a:latin typeface="Calibri" panose="020F0502020204030204" pitchFamily="34" charset="0"/>
              <a:ea typeface="Calibri" panose="020F0502020204030204" pitchFamily="34" charset="0"/>
              <a:cs typeface="B Nikoo" panose="00000400000000000000" pitchFamily="2" charset="-78"/>
            </a:endParaRPr>
          </a:p>
          <a:p>
            <a:pPr marL="0" marR="0" algn="r" rtl="1">
              <a:lnSpc>
                <a:spcPct val="107000"/>
              </a:lnSpc>
              <a:spcBef>
                <a:spcPts val="0"/>
              </a:spcBef>
              <a:spcAft>
                <a:spcPts val="0"/>
              </a:spcAft>
            </a:pP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جاوا به شما اجازه می‌دهد متدی را با همنام با کلاس خود اعلان کنید، اما این آن را تبدیل به سازنده نمی‌نماید. آنچه یک متد را از یک سازنده متمایز می کند نوع بازگشتی است. متدها </a:t>
            </a:r>
            <a:r>
              <a:rPr lang="fa-IR" i="1" kern="100" dirty="0">
                <a:effectLst/>
                <a:latin typeface="Cambria Math" panose="02040503050406030204" pitchFamily="18" charset="0"/>
                <a:ea typeface="Calibri" panose="020F0502020204030204" pitchFamily="34" charset="0"/>
                <a:cs typeface="Mj_Sandbad Outline" panose="00000700000000000000" pitchFamily="2" charset="-78"/>
              </a:rPr>
              <a:t>بایستی یک</a:t>
            </a: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 نوع بازگشتی داشته باشند، اما سازنده‌ها </a:t>
            </a:r>
            <a:r>
              <a:rPr lang="fa-IR" i="1" kern="100" dirty="0">
                <a:effectLst/>
                <a:latin typeface="Cambria Math" panose="02040503050406030204" pitchFamily="18" charset="0"/>
                <a:ea typeface="Calibri" panose="020F0502020204030204" pitchFamily="34" charset="0"/>
                <a:cs typeface="Mj_Sandbad Outline" panose="00000700000000000000" pitchFamily="2" charset="-78"/>
              </a:rPr>
              <a:t>نمی‌توانند</a:t>
            </a: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 یک نوع بازگشتی داشته باشند. </a:t>
            </a:r>
            <a:endParaRPr lang="en-US" kern="1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indent="0" algn="r" rtl="1">
              <a:lnSpc>
                <a:spcPct val="107000"/>
              </a:lnSpc>
              <a:spcBef>
                <a:spcPts val="0"/>
              </a:spcBef>
              <a:spcAft>
                <a:spcPts val="0"/>
              </a:spcAft>
              <a:buNone/>
            </a:pP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p>
          <a:p>
            <a:pPr marL="0" marR="0" indent="0">
              <a:lnSpc>
                <a:spcPct val="107000"/>
              </a:lnSpc>
              <a:spcBef>
                <a:spcPts val="0"/>
              </a:spcBef>
              <a:spcAft>
                <a:spcPts val="0"/>
              </a:spcAft>
              <a:buNone/>
            </a:pPr>
            <a:r>
              <a:rPr lang="en-US" b="1" kern="0" dirty="0">
                <a:effectLst/>
                <a:latin typeface="CourierNewPS-BoldMT"/>
                <a:ea typeface="Calibri" panose="020F0502020204030204" pitchFamily="34" charset="0"/>
                <a:cs typeface="CourierNewPS-BoldMT"/>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0"/>
              </a:spcAft>
              <a:buNone/>
            </a:pP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algn="r" rtl="1">
              <a:lnSpc>
                <a:spcPct val="107000"/>
              </a:lnSpc>
              <a:spcBef>
                <a:spcPts val="0"/>
              </a:spcBef>
            </a:pPr>
            <a:r>
              <a:rPr lang="fa-IR" kern="100" dirty="0">
                <a:effectLst/>
                <a:latin typeface="Cambria Math" panose="02040503050406030204" pitchFamily="18" charset="0"/>
                <a:ea typeface="Calibri" panose="020F0502020204030204" pitchFamily="34" charset="0"/>
                <a:cs typeface="B Nazanin" panose="00000400000000000000" pitchFamily="2" charset="-78"/>
              </a:rPr>
              <a:t>اگرچه کامپایلر متدی با اعلان </a:t>
            </a:r>
            <a:r>
              <a:rPr lang="en-US" b="1" kern="0" dirty="0">
                <a:latin typeface="CourierNewPS-BoldMT"/>
                <a:ea typeface="Calibri" panose="020F0502020204030204" pitchFamily="34" charset="0"/>
                <a:cs typeface="CourierNewPS-BoldMT"/>
              </a:rPr>
              <a:t>public void Duck() { }</a:t>
            </a:r>
            <a:r>
              <a:rPr lang="en-US" kern="100" dirty="0">
                <a:latin typeface="Calibri" panose="020F0502020204030204" pitchFamily="34" charset="0"/>
                <a:ea typeface="Calibri" panose="020F0502020204030204" pitchFamily="34" charset="0"/>
                <a:cs typeface="Arial" panose="020B0604020202020204" pitchFamily="34" charset="0"/>
              </a:rPr>
              <a:t> </a:t>
            </a:r>
            <a:r>
              <a:rPr lang="fa-IR" kern="100" dirty="0">
                <a:effectLst/>
                <a:latin typeface="Cambria Math" panose="02040503050406030204" pitchFamily="18" charset="0"/>
                <a:ea typeface="Calibri" panose="020F0502020204030204" pitchFamily="34" charset="0"/>
                <a:cs typeface="B Nazanin" panose="00000400000000000000" pitchFamily="2" charset="-78"/>
              </a:rPr>
              <a:t> را معتبر خواهد دانست اما توصیه می‌شود چنین عمل نکنید. این برخلاف قرارداد نام‌گذاری عادی (:متدها با یک حرف کوچک شروع می‌شوند)، بلکه مهم‌تر از آن به شدت گیج‌کننده است.</a:t>
            </a:r>
            <a:endParaRPr lang="en-US"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BFAAAB7B-0FAC-2CDD-AFC5-FF99293472A8}"/>
              </a:ext>
            </a:extLst>
          </p:cNvPr>
          <p:cNvSpPr txBox="1">
            <a:spLocks/>
          </p:cNvSpPr>
          <p:nvPr/>
        </p:nvSpPr>
        <p:spPr>
          <a:xfrm>
            <a:off x="2882152" y="231028"/>
            <a:ext cx="6418730"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C00000"/>
                </a:solidFill>
                <a:latin typeface="Courier New" panose="02070309020205020404" pitchFamily="49" charset="0"/>
                <a:cs typeface="2  Titr" panose="00000700000000000000" pitchFamily="2" charset="-78"/>
              </a:rPr>
              <a:t>سوال در خصوص سازنده</a:t>
            </a:r>
            <a:endParaRPr lang="en-US" b="1" dirty="0">
              <a:solidFill>
                <a:srgbClr val="C00000"/>
              </a:solidFill>
              <a:latin typeface="Courier New" panose="02070309020205020404" pitchFamily="49" charset="0"/>
              <a:cs typeface="2  Titr" panose="00000700000000000000" pitchFamily="2" charset="-78"/>
            </a:endParaRPr>
          </a:p>
        </p:txBody>
      </p:sp>
    </p:spTree>
    <p:extLst>
      <p:ext uri="{BB962C8B-B14F-4D97-AF65-F5344CB8AC3E}">
        <p14:creationId xmlns:p14="http://schemas.microsoft.com/office/powerpoint/2010/main" val="207047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42"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1000"/>
                                        <p:tgtEl>
                                          <p:spTgt spid="4">
                                            <p:txEl>
                                              <p:pRg st="3" end="3"/>
                                            </p:txEl>
                                          </p:spTgt>
                                        </p:tgtEl>
                                      </p:cBhvr>
                                    </p:animEffect>
                                    <p:anim calcmode="lin" valueType="num">
                                      <p:cBhvr>
                                        <p:cTn id="1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1000"/>
                                        <p:tgtEl>
                                          <p:spTgt spid="4">
                                            <p:txEl>
                                              <p:pRg st="4" end="4"/>
                                            </p:txEl>
                                          </p:spTgt>
                                        </p:tgtEl>
                                      </p:cBhvr>
                                    </p:animEffect>
                                    <p:anim calcmode="lin" valueType="num">
                                      <p:cBhvr>
                                        <p:cTn id="1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1000"/>
                                        <p:tgtEl>
                                          <p:spTgt spid="4">
                                            <p:txEl>
                                              <p:pRg st="5" end="5"/>
                                            </p:txEl>
                                          </p:spTgt>
                                        </p:tgtEl>
                                      </p:cBhvr>
                                    </p:animEffect>
                                    <p:anim calcmode="lin" valueType="num">
                                      <p:cBhvr>
                                        <p:cTn id="2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6CC5C-14A5-C2A0-7F33-EF16AF38466F}"/>
              </a:ext>
            </a:extLst>
          </p:cNvPr>
          <p:cNvSpPr>
            <a:spLocks noGrp="1"/>
          </p:cNvSpPr>
          <p:nvPr>
            <p:ph idx="1"/>
          </p:nvPr>
        </p:nvSpPr>
        <p:spPr>
          <a:xfrm>
            <a:off x="277906" y="1248493"/>
            <a:ext cx="11636188" cy="5128861"/>
          </a:xfrm>
        </p:spPr>
        <p:txBody>
          <a:bodyPr>
            <a:normAutofit lnSpcReduction="10000"/>
          </a:bodyPr>
          <a:lstStyle/>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Nazanin" panose="00000400000000000000" pitchFamily="2" charset="-78"/>
              </a:rPr>
              <a:t>هر کلاس در </a:t>
            </a:r>
            <a:r>
              <a:rPr lang="en-US" kern="100" dirty="0">
                <a:effectLst/>
                <a:latin typeface="Baskerville Old Face" panose="02020602080505020303" pitchFamily="18" charset="0"/>
                <a:ea typeface="Calibri" panose="020F0502020204030204" pitchFamily="34" charset="0"/>
                <a:cs typeface="+mj-cs"/>
              </a:rPr>
              <a:t>Java</a:t>
            </a:r>
            <a:r>
              <a:rPr lang="en-US" kern="100" dirty="0">
                <a:effectLst/>
                <a:latin typeface="Calibri" panose="020F0502020204030204" pitchFamily="34" charset="0"/>
                <a:ea typeface="Calibri" panose="020F0502020204030204" pitchFamily="34" charset="0"/>
                <a:cs typeface="B Nazanin" panose="00000400000000000000" pitchFamily="2" charset="-78"/>
              </a:rPr>
              <a:t> </a:t>
            </a:r>
            <a:r>
              <a:rPr lang="fa-IR" kern="100" dirty="0">
                <a:effectLst/>
                <a:latin typeface="Calibri" panose="020F0502020204030204" pitchFamily="34" charset="0"/>
                <a:ea typeface="Calibri" panose="020F0502020204030204" pitchFamily="34" charset="0"/>
                <a:cs typeface="B Nazanin" panose="00000400000000000000" pitchFamily="2" charset="-78"/>
              </a:rPr>
              <a:t>  باید دارای حداقل یک سازنده باشد.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Koodak" panose="00000700000000000000" pitchFamily="2" charset="-78"/>
              </a:rPr>
              <a:t>پس آیا کلاس </a:t>
            </a:r>
            <a:r>
              <a:rPr lang="en-US" sz="2800" b="1" kern="0" dirty="0">
                <a:effectLst/>
                <a:latin typeface="Courier New" panose="02070309020205020404" pitchFamily="49" charset="0"/>
                <a:ea typeface="Calibri" panose="020F0502020204030204" pitchFamily="34" charset="0"/>
                <a:cs typeface="B Koodak" panose="00000700000000000000" pitchFamily="2" charset="-78"/>
              </a:rPr>
              <a:t>Duck</a:t>
            </a:r>
            <a:r>
              <a:rPr lang="fa-IR" sz="2800" b="1" kern="0" dirty="0">
                <a:effectLst/>
                <a:latin typeface="Courier New" panose="02070309020205020404" pitchFamily="49" charset="0"/>
                <a:ea typeface="Calibri" panose="020F0502020204030204" pitchFamily="34" charset="0"/>
                <a:cs typeface="B Koodak" panose="00000700000000000000" pitchFamily="2" charset="-78"/>
              </a:rPr>
              <a:t> </a:t>
            </a:r>
            <a:r>
              <a:rPr lang="fa-IR" kern="100" dirty="0">
                <a:latin typeface="Calibri" panose="020F0502020204030204" pitchFamily="34" charset="0"/>
                <a:ea typeface="Calibri" panose="020F0502020204030204" pitchFamily="34" charset="0"/>
                <a:cs typeface="B Koodak" panose="00000700000000000000" pitchFamily="2" charset="-78"/>
              </a:rPr>
              <a:t>سازنده‌ ندارد؟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Koodak" panose="00000700000000000000" pitchFamily="2" charset="-78"/>
            </a:endParaRPr>
          </a:p>
          <a:p>
            <a:pPr marL="0" marR="0" algn="r" rtl="1">
              <a:lnSpc>
                <a:spcPct val="107000"/>
              </a:lnSpc>
              <a:spcBef>
                <a:spcPts val="0"/>
              </a:spcBef>
              <a:spcAft>
                <a:spcPts val="0"/>
              </a:spcAft>
            </a:pPr>
            <a:r>
              <a:rPr lang="fa-IR" kern="100" dirty="0">
                <a:latin typeface="Calibri" panose="020F0502020204030204" pitchFamily="34" charset="0"/>
                <a:ea typeface="Calibri" panose="020F0502020204030204" pitchFamily="34" charset="0"/>
                <a:cs typeface="B Koodak" panose="00000700000000000000" pitchFamily="2" charset="-78"/>
              </a:rPr>
              <a:t>خیر، دارد!</a:t>
            </a:r>
            <a:endParaRPr lang="fa-IR" kern="100" dirty="0">
              <a:effectLst/>
              <a:latin typeface="Calibri" panose="020F0502020204030204" pitchFamily="34" charset="0"/>
              <a:ea typeface="Calibri" panose="020F0502020204030204" pitchFamily="34" charset="0"/>
              <a:cs typeface="B Koodak" panose="000007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p:txBody>
      </p:sp>
      <p:pic>
        <p:nvPicPr>
          <p:cNvPr id="2" name="Picture 1">
            <a:extLst>
              <a:ext uri="{FF2B5EF4-FFF2-40B4-BE49-F238E27FC236}">
                <a16:creationId xmlns:a16="http://schemas.microsoft.com/office/drawing/2014/main" id="{58B5061C-9597-DB0B-8F1A-11B5B9BA204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5017" y="2042919"/>
            <a:ext cx="6298655" cy="2772162"/>
          </a:xfrm>
          <a:prstGeom prst="rect">
            <a:avLst/>
          </a:prstGeom>
        </p:spPr>
      </p:pic>
      <p:sp>
        <p:nvSpPr>
          <p:cNvPr id="4" name="Title 1">
            <a:extLst>
              <a:ext uri="{FF2B5EF4-FFF2-40B4-BE49-F238E27FC236}">
                <a16:creationId xmlns:a16="http://schemas.microsoft.com/office/drawing/2014/main" id="{941B55C1-BF1E-7FB0-F282-C9BC1B06D0DB}"/>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14506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6CC5C-14A5-C2A0-7F33-EF16AF38466F}"/>
              </a:ext>
            </a:extLst>
          </p:cNvPr>
          <p:cNvSpPr>
            <a:spLocks noGrp="1"/>
          </p:cNvSpPr>
          <p:nvPr>
            <p:ph idx="1"/>
          </p:nvPr>
        </p:nvSpPr>
        <p:spPr>
          <a:xfrm>
            <a:off x="277906" y="788894"/>
            <a:ext cx="11636188" cy="5934635"/>
          </a:xfrm>
        </p:spPr>
        <p:txBody>
          <a:bodyPr>
            <a:normAutofit/>
          </a:bodyPr>
          <a:lstStyle/>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Nazanin" panose="00000400000000000000" pitchFamily="2" charset="-78"/>
              </a:rPr>
              <a:t>درهر کلاسی که به طور صریح یک سازنده تعریف نکرده باشیم کامپایلر خود به خود سازنده‌ی پیش‌فرضی (همواره بدون پارامتر) تامین می‌کند که با استفاده از آن می‌توان اشیا را ایجاد و مقداردهی اولیه کرد.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pPr>
            <a:r>
              <a:rPr lang="fa-IR" sz="2800" dirty="0">
                <a:effectLst/>
                <a:latin typeface="Calibri" panose="020F0502020204030204" pitchFamily="34" charset="0"/>
                <a:ea typeface="Calibri" panose="020F0502020204030204" pitchFamily="34" charset="0"/>
                <a:cs typeface="B Nazanin" panose="00000400000000000000" pitchFamily="2" charset="-78"/>
              </a:rPr>
              <a:t>بنابراین در اینجا چون برای کلاس </a:t>
            </a:r>
            <a:r>
              <a:rPr lang="en-US" sz="2800" b="1" kern="0" dirty="0">
                <a:effectLst/>
                <a:latin typeface="Courier New" panose="02070309020205020404" pitchFamily="49" charset="0"/>
                <a:ea typeface="Calibri" panose="020F0502020204030204" pitchFamily="34" charset="0"/>
                <a:cs typeface="A Goldan" panose="02000400000000000000" pitchFamily="2" charset="-78"/>
              </a:rPr>
              <a:t>Duck</a:t>
            </a:r>
            <a:r>
              <a:rPr lang="fa-IR" sz="2800" b="1" kern="0" dirty="0">
                <a:effectLst/>
                <a:latin typeface="Courier New" panose="02070309020205020404" pitchFamily="49" charset="0"/>
                <a:ea typeface="Calibri" panose="020F0502020204030204" pitchFamily="34" charset="0"/>
                <a:cs typeface="A Goldan" panose="02000400000000000000" pitchFamily="2" charset="-78"/>
              </a:rPr>
              <a:t> </a:t>
            </a:r>
            <a:r>
              <a:rPr lang="fa-IR" sz="2800" kern="0" dirty="0">
                <a:effectLst/>
                <a:latin typeface="Courier New" panose="02070309020205020404" pitchFamily="49" charset="0"/>
                <a:ea typeface="Calibri" panose="020F0502020204030204" pitchFamily="34" charset="0"/>
                <a:cs typeface="B Nazanin" panose="00000400000000000000" pitchFamily="2" charset="-78"/>
              </a:rPr>
              <a:t>سازنده‌ای </a:t>
            </a:r>
            <a:r>
              <a:rPr lang="fa-IR" sz="2800" dirty="0">
                <a:effectLst/>
                <a:latin typeface="Calibri" panose="020F0502020204030204" pitchFamily="34" charset="0"/>
                <a:ea typeface="Calibri" panose="020F0502020204030204" pitchFamily="34" charset="0"/>
                <a:cs typeface="B Nazanin" panose="00000400000000000000" pitchFamily="2" charset="-78"/>
              </a:rPr>
              <a:t>تعریف نشده است کامپایلر خود به خود سازنده‌ی پیش فرض بدون پارامتر را ایجاد می کند</a:t>
            </a:r>
            <a:r>
              <a:rPr lang="fa-IR" dirty="0">
                <a:latin typeface="Calibri" panose="020F0502020204030204" pitchFamily="34" charset="0"/>
                <a:ea typeface="Calibri" panose="020F0502020204030204" pitchFamily="34" charset="0"/>
                <a:cs typeface="B Nazanin" panose="00000400000000000000" pitchFamily="2" charset="-78"/>
              </a:rPr>
              <a:t>.</a:t>
            </a:r>
          </a:p>
          <a:p>
            <a:pPr marL="0" algn="r" rtl="1">
              <a:lnSpc>
                <a:spcPct val="107000"/>
              </a:lnSpc>
              <a:spcBef>
                <a:spcPts val="0"/>
              </a:spcBef>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pPr>
            <a:r>
              <a:rPr lang="fa-IR" kern="100" dirty="0">
                <a:latin typeface="Calibri" panose="020F0502020204030204" pitchFamily="34" charset="0"/>
                <a:ea typeface="Calibri" panose="020F0502020204030204" pitchFamily="34" charset="0"/>
                <a:cs typeface="B Nazanin" panose="00000400000000000000" pitchFamily="2" charset="-78"/>
              </a:rPr>
              <a:t>معادل کلاس </a:t>
            </a:r>
            <a:r>
              <a:rPr lang="en-US" kern="100" dirty="0">
                <a:latin typeface="Calibri" panose="020F0502020204030204" pitchFamily="34" charset="0"/>
                <a:ea typeface="Calibri" panose="020F0502020204030204" pitchFamily="34" charset="0"/>
                <a:cs typeface="B Nazanin" panose="00000400000000000000" pitchFamily="2" charset="-78"/>
              </a:rPr>
              <a:t>Duck</a:t>
            </a:r>
            <a:r>
              <a:rPr lang="fa-IR" kern="100" dirty="0">
                <a:latin typeface="Calibri" panose="020F0502020204030204" pitchFamily="34" charset="0"/>
                <a:ea typeface="Calibri" panose="020F0502020204030204" pitchFamily="34" charset="0"/>
                <a:cs typeface="B Nazanin" panose="00000400000000000000" pitchFamily="2" charset="-78"/>
              </a:rPr>
              <a:t>:</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pic>
        <p:nvPicPr>
          <p:cNvPr id="4" name="Picture 3">
            <a:extLst>
              <a:ext uri="{FF2B5EF4-FFF2-40B4-BE49-F238E27FC236}">
                <a16:creationId xmlns:a16="http://schemas.microsoft.com/office/drawing/2014/main" id="{87EB47C3-FFCE-BF0F-195F-D0D75CEBE2F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3718" y="4108287"/>
            <a:ext cx="3977600" cy="2615241"/>
          </a:xfrm>
          <a:prstGeom prst="rect">
            <a:avLst/>
          </a:prstGeom>
        </p:spPr>
      </p:pic>
      <p:sp>
        <p:nvSpPr>
          <p:cNvPr id="2" name="Title 1">
            <a:extLst>
              <a:ext uri="{FF2B5EF4-FFF2-40B4-BE49-F238E27FC236}">
                <a16:creationId xmlns:a16="http://schemas.microsoft.com/office/drawing/2014/main" id="{B089BC77-A7AF-0C4C-CA1E-8118B36882A5}"/>
              </a:ext>
            </a:extLst>
          </p:cNvPr>
          <p:cNvSpPr txBox="1">
            <a:spLocks/>
          </p:cNvSpPr>
          <p:nvPr/>
        </p:nvSpPr>
        <p:spPr>
          <a:xfrm>
            <a:off x="3786554" y="170329"/>
            <a:ext cx="3742392"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پیش فرض</a:t>
            </a:r>
          </a:p>
        </p:txBody>
      </p:sp>
      <p:sp>
        <p:nvSpPr>
          <p:cNvPr id="5" name="TextBox 4">
            <a:extLst>
              <a:ext uri="{FF2B5EF4-FFF2-40B4-BE49-F238E27FC236}">
                <a16:creationId xmlns:a16="http://schemas.microsoft.com/office/drawing/2014/main" id="{65BE4E19-1C81-9E52-5B52-7D5A6C000FC9}"/>
              </a:ext>
            </a:extLst>
          </p:cNvPr>
          <p:cNvSpPr txBox="1"/>
          <p:nvPr/>
        </p:nvSpPr>
        <p:spPr>
          <a:xfrm>
            <a:off x="2473569" y="4572000"/>
            <a:ext cx="3376246" cy="954107"/>
          </a:xfrm>
          <a:prstGeom prst="rect">
            <a:avLst/>
          </a:prstGeom>
          <a:noFill/>
        </p:spPr>
        <p:txBody>
          <a:bodyPr wrap="square" rtlCol="0">
            <a:spAutoFit/>
          </a:bodyPr>
          <a:lstStyle/>
          <a:p>
            <a:pPr algn="r" rtl="1"/>
            <a:r>
              <a:rPr lang="fa-IR" sz="2800" dirty="0">
                <a:cs typeface="2  Kamran" panose="00000400000000000000" pitchFamily="2" charset="-78"/>
              </a:rPr>
              <a:t>اگر صریحا این سازنده نوشته نشود، خودبه خود توسط کامپایلر ایجاد می‌شود.</a:t>
            </a:r>
            <a:endParaRPr lang="en-US" sz="2800" dirty="0">
              <a:cs typeface="2  Kamran" panose="00000400000000000000" pitchFamily="2" charset="-78"/>
            </a:endParaRPr>
          </a:p>
        </p:txBody>
      </p:sp>
    </p:spTree>
    <p:extLst>
      <p:ext uri="{BB962C8B-B14F-4D97-AF65-F5344CB8AC3E}">
        <p14:creationId xmlns:p14="http://schemas.microsoft.com/office/powerpoint/2010/main" val="396090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اهمیتی ندارد بدانیم که</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JVM</a:t>
            </a:r>
            <a:r>
              <a:rPr lang="ar-SA" sz="2800" dirty="0">
                <a:effectLst/>
                <a:latin typeface="Calibri" panose="020F0502020204030204" pitchFamily="34" charset="0"/>
                <a:ea typeface="Calibri" panose="020F0502020204030204" pitchFamily="34" charset="0"/>
                <a:cs typeface="B Nazanin" panose="00000400000000000000" pitchFamily="2" charset="-78"/>
              </a:rPr>
              <a:t> </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چگونه از مرجع برای رسیدن به شئ استفاده </a:t>
            </a:r>
            <a:r>
              <a:rPr lang="fa-IR" sz="2800" dirty="0">
                <a:effectLst/>
                <a:latin typeface="Calibri" panose="020F0502020204030204" pitchFamily="34" charset="0"/>
                <a:ea typeface="Calibri" panose="020F0502020204030204" pitchFamily="34" charset="0"/>
                <a:cs typeface="B Nazanin" panose="00000400000000000000" pitchFamily="2" charset="-78"/>
              </a:rPr>
              <a:t>می‌</a:t>
            </a:r>
            <a:r>
              <a:rPr lang="ar-SA" sz="2800" dirty="0">
                <a:effectLst/>
                <a:latin typeface="Calibri" panose="020F0502020204030204" pitchFamily="34" charset="0"/>
                <a:ea typeface="Calibri" panose="020F0502020204030204" pitchFamily="34" charset="0"/>
                <a:cs typeface="B Nazanin" panose="00000400000000000000" pitchFamily="2" charset="-78"/>
              </a:rPr>
              <a:t>کند.</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حتی اگر از چگونگی این امر </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آگاه باشی</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م</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همچنان</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نمی‌توانی</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م</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از بیت‌ها جز </a:t>
            </a:r>
            <a:r>
              <a:rPr lang="ar-SA" dirty="0">
                <a:solidFill>
                  <a:srgbClr val="000000"/>
                </a:solidFill>
                <a:latin typeface="W_asir" panose="00000400000000000000" pitchFamily="2" charset="0"/>
                <a:ea typeface="Times New Roman" panose="02020603050405020304" pitchFamily="18" charset="0"/>
                <a:cs typeface="B Nazanin" panose="00000400000000000000" pitchFamily="2" charset="-78"/>
              </a:rPr>
              <a:t>برای دسترسی </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به یک شئ استفاده کنید</a:t>
            </a:r>
            <a:r>
              <a:rPr lang="ar-SA" sz="28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در قیاس با مثال فنجان در مورد متغیرهای اولیه، برای مراجع اشیا می‌توان گفت </a:t>
            </a:r>
            <a:r>
              <a:rPr lang="ar-SA" sz="2800" dirty="0">
                <a:effectLst/>
                <a:latin typeface="Calibri" panose="020F0502020204030204" pitchFamily="34" charset="0"/>
                <a:ea typeface="Calibri" panose="020F0502020204030204" pitchFamily="34" charset="0"/>
                <a:cs typeface="B Nazanin" panose="00000400000000000000" pitchFamily="2" charset="-78"/>
              </a:rPr>
              <a:t>فنجان‌های خیلی بزرگ قابل گسترشی که به اندازه‌ی هر شیئی رشد کنند وجود ندارند.</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اگرچه متغیرهای مرجع را می توان با یکدیگر مقایسه نمود و همچنین در دستورالعمل های تخصیص از آن‌ها استفاده کرد، برخلاف اعداد صحیح یا نقطه شناور مراجع نمی‌توانند بخشی از یک عبارت حسابی باشند. </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Wingdings" panose="05000000000000000000" pitchFamily="2"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701992" y="656948"/>
            <a:ext cx="4788016"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چند نکته راجع به مرجع شئ</a:t>
            </a:r>
            <a:endParaRPr lang="en-US" sz="3600" dirty="0">
              <a:solidFill>
                <a:srgbClr val="C00000"/>
              </a:solidFill>
              <a:cs typeface="2  Titr" panose="00000700000000000000" pitchFamily="2" charset="-78"/>
            </a:endParaRPr>
          </a:p>
          <a:p>
            <a:pPr rtl="1"/>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08369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27747" y="1739153"/>
            <a:ext cx="11936506" cy="3738282"/>
          </a:xfrm>
        </p:spPr>
        <p:txBody>
          <a:bodyPr>
            <a:noAutofit/>
          </a:bodyPr>
          <a:lstStyle/>
          <a:p>
            <a:pPr marL="0" algn="r" rtl="1">
              <a:lnSpc>
                <a:spcPct val="107000"/>
              </a:lnSpc>
              <a:spcBef>
                <a:spcPts val="0"/>
              </a:spcBef>
              <a:spcAft>
                <a:spcPts val="500"/>
              </a:spcAft>
            </a:pPr>
            <a:r>
              <a:rPr lang="fa-IR" dirty="0">
                <a:effectLst/>
                <a:latin typeface="Calibri" panose="020F0502020204030204" pitchFamily="34" charset="0"/>
                <a:ea typeface="Calibri" panose="020F0502020204030204" pitchFamily="34" charset="0"/>
                <a:cs typeface="B Nazanin" panose="00000400000000000000" pitchFamily="2" charset="-78"/>
              </a:rPr>
              <a:t>در کلاسی که فقط دارای یک سازنده‌ی پیش فرض است متغیرهای نمونه‌ی کلاس به مقادیر پیش فرضشان مقداردهی اولیه می‌شوند.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algn="r" rtl="1">
              <a:lnSpc>
                <a:spcPct val="107000"/>
              </a:lnSpc>
              <a:spcBef>
                <a:spcPts val="0"/>
              </a:spcBef>
              <a:spcAft>
                <a:spcPts val="500"/>
              </a:spcAft>
            </a:pPr>
            <a:endParaRPr lang="fa-IR" kern="100" baseline="30000" dirty="0">
              <a:latin typeface="Cambria Math" panose="02040503050406030204" pitchFamily="18" charset="0"/>
              <a:ea typeface="Calibri" panose="020F0502020204030204" pitchFamily="34" charset="0"/>
              <a:cs typeface="B Nazanin" panose="00000400000000000000" pitchFamily="2" charset="-78"/>
            </a:endParaRPr>
          </a:p>
          <a:p>
            <a:pPr marL="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متغیرهای نمونه دارای مقادیر پیش‌فرضی هستند، بدین شرح:</a:t>
            </a:r>
          </a:p>
          <a:p>
            <a:pPr indent="-457200" algn="r" rtl="1">
              <a:lnSpc>
                <a:spcPct val="107000"/>
              </a:lnSpc>
              <a:spcBef>
                <a:spcPts val="0"/>
              </a:spcBef>
              <a:spcAft>
                <a:spcPts val="500"/>
              </a:spcAft>
              <a:buFont typeface="Wingdings" panose="05000000000000000000" pitchFamily="2" charset="2"/>
              <a:buChar char="ü"/>
            </a:pPr>
            <a:r>
              <a:rPr lang="en-US" kern="100" dirty="0">
                <a:latin typeface="Cambria Math" panose="02040503050406030204" pitchFamily="18" charset="0"/>
                <a:ea typeface="Calibri" panose="020F0502020204030204" pitchFamily="34" charset="0"/>
                <a:cs typeface="B Nazanin" panose="00000400000000000000" pitchFamily="2" charset="-78"/>
              </a:rPr>
              <a:t>0 </a:t>
            </a:r>
            <a:r>
              <a:rPr lang="fa-IR" kern="100" dirty="0">
                <a:latin typeface="Cambria Math" panose="02040503050406030204" pitchFamily="18" charset="0"/>
                <a:ea typeface="Calibri" panose="020F0502020204030204" pitchFamily="34" charset="0"/>
                <a:cs typeface="B Nazanin" panose="00000400000000000000" pitchFamily="2" charset="-78"/>
              </a:rPr>
              <a:t> یا </a:t>
            </a:r>
            <a:r>
              <a:rPr lang="en-US" kern="100" dirty="0">
                <a:latin typeface="Cambria Math" panose="02040503050406030204" pitchFamily="18" charset="0"/>
                <a:ea typeface="Calibri" panose="020F0502020204030204" pitchFamily="34" charset="0"/>
                <a:cs typeface="B Nazanin" panose="00000400000000000000" pitchFamily="2" charset="-78"/>
              </a:rPr>
              <a:t>0.0</a:t>
            </a:r>
            <a:r>
              <a:rPr lang="fa-IR" kern="100" dirty="0">
                <a:latin typeface="Cambria Math" panose="02040503050406030204" pitchFamily="18" charset="0"/>
                <a:ea typeface="Calibri" panose="020F0502020204030204" pitchFamily="34" charset="0"/>
                <a:cs typeface="B Nazanin" panose="00000400000000000000" pitchFamily="2" charset="-78"/>
              </a:rPr>
              <a:t> برای اعداد متغیر اولیه</a:t>
            </a:r>
            <a:endParaRPr lang="fa-IR" kern="100" dirty="0">
              <a:effectLst/>
              <a:latin typeface="Cambria Math" panose="02040503050406030204" pitchFamily="18" charset="0"/>
              <a:ea typeface="Calibri" panose="020F0502020204030204" pitchFamily="34" charset="0"/>
              <a:cs typeface="B Nazanin" panose="00000400000000000000" pitchFamily="2" charset="-78"/>
            </a:endParaRPr>
          </a:p>
          <a:p>
            <a:pPr indent="-457200" algn="r" rtl="1">
              <a:lnSpc>
                <a:spcPct val="107000"/>
              </a:lnSpc>
              <a:spcBef>
                <a:spcPts val="0"/>
              </a:spcBef>
              <a:spcAft>
                <a:spcPts val="500"/>
              </a:spcAft>
              <a:buFont typeface="Wingdings" panose="05000000000000000000" pitchFamily="2" charset="2"/>
              <a:buChar char="ü"/>
            </a:pPr>
            <a:r>
              <a:rPr lang="en-US" kern="100" dirty="0">
                <a:effectLst/>
                <a:latin typeface="Arial Narrow" panose="020B0606020202030204" pitchFamily="34" charset="0"/>
                <a:ea typeface="Calibri" panose="020F0502020204030204" pitchFamily="34" charset="0"/>
                <a:cs typeface="B Nazanin" panose="00000400000000000000" pitchFamily="2" charset="-78"/>
              </a:rPr>
              <a:t>false</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برای بولی‌ها</a:t>
            </a:r>
          </a:p>
          <a:p>
            <a:pPr indent="-457200" algn="r" rtl="1">
              <a:lnSpc>
                <a:spcPct val="107000"/>
              </a:lnSpc>
              <a:spcBef>
                <a:spcPts val="0"/>
              </a:spcBef>
              <a:spcAft>
                <a:spcPts val="500"/>
              </a:spcAft>
              <a:buFont typeface="Wingdings" panose="05000000000000000000" pitchFamily="2" charset="2"/>
              <a:buChar char="ü"/>
            </a:pPr>
            <a:r>
              <a:rPr lang="en-US" kern="100" dirty="0">
                <a:effectLst/>
                <a:latin typeface="Arial Narrow" panose="020B0606020202030204" pitchFamily="34" charset="0"/>
                <a:ea typeface="Calibri" panose="020F0502020204030204" pitchFamily="34" charset="0"/>
                <a:cs typeface="B Nazanin" panose="00000400000000000000" pitchFamily="2" charset="-78"/>
              </a:rPr>
              <a:t>null</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برای مراجع</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A8A8D2FE-85A0-7324-8445-5B30B3ABA275}"/>
              </a:ext>
            </a:extLst>
          </p:cNvPr>
          <p:cNvSpPr txBox="1">
            <a:spLocks/>
          </p:cNvSpPr>
          <p:nvPr/>
        </p:nvSpPr>
        <p:spPr>
          <a:xfrm>
            <a:off x="2532185" y="357899"/>
            <a:ext cx="6178061"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مقادیر پیش فرض متغیرهای نمونه</a:t>
            </a:r>
          </a:p>
        </p:txBody>
      </p:sp>
    </p:spTree>
    <p:extLst>
      <p:ext uri="{BB962C8B-B14F-4D97-AF65-F5344CB8AC3E}">
        <p14:creationId xmlns:p14="http://schemas.microsoft.com/office/powerpoint/2010/main" val="280464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210E52-3410-4B1A-3ED5-99D8FA06A3E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30176" y="4975075"/>
            <a:ext cx="6549405" cy="1677680"/>
          </a:xfrm>
          <a:prstGeom prst="rect">
            <a:avLst/>
          </a:prstGeom>
        </p:spPr>
      </p:pic>
      <p:pic>
        <p:nvPicPr>
          <p:cNvPr id="7" name="Picture 6">
            <a:extLst>
              <a:ext uri="{FF2B5EF4-FFF2-40B4-BE49-F238E27FC236}">
                <a16:creationId xmlns:a16="http://schemas.microsoft.com/office/drawing/2014/main" id="{7F3FB6D3-6699-9FC7-4050-A6CF857F5A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49643" y="1319480"/>
            <a:ext cx="8705143" cy="2448845"/>
          </a:xfrm>
          <a:prstGeom prst="rect">
            <a:avLst/>
          </a:prstGeom>
        </p:spPr>
      </p:pic>
      <p:sp>
        <p:nvSpPr>
          <p:cNvPr id="8" name="Title 1">
            <a:extLst>
              <a:ext uri="{FF2B5EF4-FFF2-40B4-BE49-F238E27FC236}">
                <a16:creationId xmlns:a16="http://schemas.microsoft.com/office/drawing/2014/main" id="{9D20BC89-D492-B4E5-BA8F-0C77C7F87D9E}"/>
              </a:ext>
            </a:extLst>
          </p:cNvPr>
          <p:cNvSpPr txBox="1">
            <a:spLocks/>
          </p:cNvSpPr>
          <p:nvPr/>
        </p:nvSpPr>
        <p:spPr>
          <a:xfrm>
            <a:off x="2109010" y="451117"/>
            <a:ext cx="8156118" cy="762444"/>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مقداردهی اولیه متغیرهای نمونه با مقادیر پیش فرض </a:t>
            </a:r>
          </a:p>
        </p:txBody>
      </p:sp>
      <p:sp>
        <p:nvSpPr>
          <p:cNvPr id="2" name="Arrow: Right 1">
            <a:extLst>
              <a:ext uri="{FF2B5EF4-FFF2-40B4-BE49-F238E27FC236}">
                <a16:creationId xmlns:a16="http://schemas.microsoft.com/office/drawing/2014/main" id="{051D3B63-9B25-D585-622B-62F11F08E37F}"/>
              </a:ext>
            </a:extLst>
          </p:cNvPr>
          <p:cNvSpPr/>
          <p:nvPr/>
        </p:nvSpPr>
        <p:spPr>
          <a:xfrm rot="5400000">
            <a:off x="4748787" y="4172259"/>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3" name="TextBox 2">
            <a:extLst>
              <a:ext uri="{FF2B5EF4-FFF2-40B4-BE49-F238E27FC236}">
                <a16:creationId xmlns:a16="http://schemas.microsoft.com/office/drawing/2014/main" id="{91EB29BD-5BAF-C9C2-3A6A-061354413A7D}"/>
              </a:ext>
            </a:extLst>
          </p:cNvPr>
          <p:cNvSpPr txBox="1"/>
          <p:nvPr/>
        </p:nvSpPr>
        <p:spPr>
          <a:xfrm>
            <a:off x="4548262" y="3167390"/>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238785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83776" y="1478896"/>
            <a:ext cx="11824447" cy="5379104"/>
          </a:xfrm>
        </p:spPr>
        <p:txBody>
          <a:bodyPr>
            <a:noAutofit/>
          </a:bodyPr>
          <a:lstStyle/>
          <a:p>
            <a:pPr marL="0" marR="0" algn="just"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اغلب از سازنده‌ها برای مقداردهی اولیه‌ی یک شئ و به عبارت دیگر، برای ایجاد و تخصیص مقادیر به متغیرهای نمونه‌ی شئ استفاده می‌شود.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public Duck ()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   size = 34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وقتی </a:t>
            </a:r>
            <a:r>
              <a:rPr lang="fa-IR" i="1" kern="100" dirty="0">
                <a:effectLst/>
                <a:latin typeface="Cambria Math" panose="02040503050406030204" pitchFamily="18" charset="0"/>
                <a:ea typeface="Calibri" panose="020F0502020204030204" pitchFamily="34" charset="0"/>
                <a:cs typeface="B Nazanin" panose="00000400000000000000" pitchFamily="2" charset="-78"/>
              </a:rPr>
              <a:t>توسعه‌دهنده‌ی</a:t>
            </a:r>
            <a:r>
              <a:rPr lang="fa-IR" kern="100" dirty="0">
                <a:effectLst/>
                <a:latin typeface="Cambria Math" panose="02040503050406030204" pitchFamily="18" charset="0"/>
                <a:ea typeface="Calibri" panose="020F0502020204030204" pitchFamily="34" charset="0"/>
                <a:cs typeface="B Nazanin" panose="00000400000000000000" pitchFamily="2" charset="-78"/>
              </a:rPr>
              <a:t> کلاس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خود </a:t>
            </a:r>
            <a:r>
              <a:rPr lang="fa-IR" kern="100" dirty="0">
                <a:latin typeface="Cambria Math" panose="02040503050406030204" pitchFamily="18" charset="0"/>
                <a:ea typeface="Calibri" panose="020F0502020204030204" pitchFamily="34" charset="0"/>
                <a:cs typeface="B Nazanin" panose="00000400000000000000" pitchFamily="2" charset="-78"/>
              </a:rPr>
              <a:t>ب</a:t>
            </a:r>
            <a:r>
              <a:rPr lang="fa-IR" kern="100" dirty="0">
                <a:effectLst/>
                <a:latin typeface="Cambria Math" panose="02040503050406030204" pitchFamily="18" charset="0"/>
                <a:ea typeface="Calibri" panose="020F0502020204030204" pitchFamily="34" charset="0"/>
                <a:cs typeface="B Nazanin" panose="00000400000000000000" pitchFamily="2" charset="-78"/>
              </a:rPr>
              <a:t>داند شئ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باید چقدر بزرگ باشد این امر بدون اشکال است. </a:t>
            </a:r>
          </a:p>
        </p:txBody>
      </p:sp>
      <p:sp>
        <p:nvSpPr>
          <p:cNvPr id="2" name="Title 1">
            <a:extLst>
              <a:ext uri="{FF2B5EF4-FFF2-40B4-BE49-F238E27FC236}">
                <a16:creationId xmlns:a16="http://schemas.microsoft.com/office/drawing/2014/main" id="{B5B64E5E-340A-FD01-5590-2811BFE2D18F}"/>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7830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27747" y="788205"/>
            <a:ext cx="11936506" cy="3756211"/>
          </a:xfrm>
        </p:spPr>
        <p:txBody>
          <a:bodyPr>
            <a:noAutofit/>
          </a:bodyPr>
          <a:lstStyle/>
          <a:p>
            <a:pPr marL="0" marR="0" algn="r" rtl="1">
              <a:lnSpc>
                <a:spcPct val="107000"/>
              </a:lnSpc>
              <a:spcBef>
                <a:spcPts val="0"/>
              </a:spcBef>
              <a:spcAft>
                <a:spcPts val="500"/>
              </a:spcAft>
            </a:pPr>
            <a:endParaRPr lang="fa-IR" kern="100" dirty="0">
              <a:effectLst/>
              <a:latin typeface="Cambria Math" panose="020405030504060302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اگر برنامه نویسی که در حال استفاده از کلاس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شما است بخواهد اندازه‌ی</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askerville Old Face" panose="02020602080505020303" pitchFamily="18" charset="0"/>
                <a:ea typeface="Calibri" panose="020F0502020204030204" pitchFamily="34" charset="0"/>
                <a:cs typeface="B Nazanin" panose="00000400000000000000" pitchFamily="2" charset="-78"/>
              </a:rPr>
              <a:t>جدید </a:t>
            </a:r>
            <a:r>
              <a:rPr lang="fa-IR" kern="100" dirty="0">
                <a:effectLst/>
                <a:latin typeface="Cambria Math" panose="02040503050406030204" pitchFamily="18" charset="0"/>
                <a:ea typeface="Calibri" panose="020F0502020204030204" pitchFamily="34" charset="0"/>
                <a:cs typeface="B Nazanin" panose="00000400000000000000" pitchFamily="2" charset="-78"/>
              </a:rPr>
              <a:t>را در متغیر نمونه‌ی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size</a:t>
            </a:r>
            <a:r>
              <a:rPr lang="fa-IR" kern="100" dirty="0">
                <a:effectLst/>
                <a:latin typeface="Cambria Math" panose="02040503050406030204" pitchFamily="18" charset="0"/>
                <a:ea typeface="Calibri" panose="020F0502020204030204" pitchFamily="34" charset="0"/>
                <a:cs typeface="B Nazanin" panose="00000400000000000000" pitchFamily="2" charset="-78"/>
              </a:rPr>
              <a:t> تنظیم کند چطور؟</a:t>
            </a:r>
          </a:p>
          <a:p>
            <a:pPr marL="0" marR="0" indent="0" algn="r" rtl="1">
              <a:lnSpc>
                <a:spcPct val="107000"/>
              </a:lnSpc>
              <a:spcBef>
                <a:spcPts val="0"/>
              </a:spcBef>
              <a:spcAft>
                <a:spcPts val="500"/>
              </a:spcAft>
              <a:buNone/>
            </a:pPr>
            <a:endParaRPr lang="en-US"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در این صورت دو کار امکان پذیر است:</a:t>
            </a:r>
          </a:p>
          <a:p>
            <a:pPr marL="0" marR="0" indent="0" algn="r" rtl="1">
              <a:lnSpc>
                <a:spcPct val="107000"/>
              </a:lnSpc>
              <a:spcBef>
                <a:spcPts val="0"/>
              </a:spcBef>
              <a:spcAft>
                <a:spcPts val="500"/>
              </a:spcAft>
              <a:buNone/>
            </a:pPr>
            <a:r>
              <a:rPr lang="fa-IR" kern="100" dirty="0">
                <a:latin typeface="Cambria Math" panose="02040503050406030204" pitchFamily="18" charset="0"/>
                <a:ea typeface="Calibri" panose="020F0502020204030204" pitchFamily="34" charset="0"/>
                <a:cs typeface="B Nazanin" panose="00000400000000000000" pitchFamily="2" charset="-78"/>
              </a:rPr>
              <a:t>1- </a:t>
            </a:r>
            <a:r>
              <a:rPr lang="fa-IR" kern="100" dirty="0">
                <a:effectLst/>
                <a:latin typeface="Cambria Math" panose="02040503050406030204" pitchFamily="18" charset="0"/>
                <a:ea typeface="Calibri" panose="020F0502020204030204" pitchFamily="34" charset="0"/>
                <a:cs typeface="B Nazanin" panose="00000400000000000000" pitchFamily="2" charset="-78"/>
              </a:rPr>
              <a:t>می‌توانید یک متد تنظیم‌کننده‌ی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setSize</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a:t>
            </a:r>
            <a:r>
              <a:rPr lang="fa-IR" kern="100" dirty="0">
                <a:effectLst/>
                <a:latin typeface="Cambria Math" panose="02040503050406030204" pitchFamily="18" charset="0"/>
                <a:ea typeface="Calibri" panose="020F0502020204030204" pitchFamily="34" charset="0"/>
                <a:cs typeface="B Nazanin" panose="00000400000000000000" pitchFamily="2" charset="-78"/>
              </a:rPr>
              <a:t> به کلاس اضافه کنید. این امر </a:t>
            </a:r>
            <a:r>
              <a:rPr lang="fa-IR" kern="100" dirty="0">
                <a:effectLst/>
                <a:latin typeface="B Nazanin" panose="00000400000000000000" pitchFamily="2" charset="-78"/>
                <a:ea typeface="Calibri" panose="020F0502020204030204" pitchFamily="34" charset="0"/>
                <a:cs typeface="B Nazanin" panose="00000400000000000000" pitchFamily="2" charset="-78"/>
              </a:rPr>
              <a:t>کاربر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را مجبور می‌کند که </a:t>
            </a:r>
            <a:r>
              <a:rPr lang="fa-IR" i="1" kern="100" dirty="0">
                <a:effectLst/>
                <a:latin typeface="Cambria Math" panose="02040503050406030204" pitchFamily="18" charset="0"/>
                <a:ea typeface="Calibri" panose="020F0502020204030204" pitchFamily="34" charset="0"/>
                <a:cs typeface="B Nazanin" panose="00000400000000000000" pitchFamily="2" charset="-78"/>
              </a:rPr>
              <a:t>دو</a:t>
            </a:r>
            <a:r>
              <a:rPr lang="fa-IR" kern="100" dirty="0">
                <a:effectLst/>
                <a:latin typeface="Cambria Math" panose="02040503050406030204" pitchFamily="18" charset="0"/>
                <a:ea typeface="Calibri" panose="020F0502020204030204" pitchFamily="34" charset="0"/>
                <a:cs typeface="B Nazanin" panose="00000400000000000000" pitchFamily="2" charset="-78"/>
              </a:rPr>
              <a:t> دستورالعمل بنویسد</a:t>
            </a:r>
            <a:r>
              <a:rPr lang="fa-IR" kern="100" dirty="0">
                <a:effectLst/>
                <a:latin typeface="Calibri" panose="020F0502020204030204" pitchFamily="34"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500"/>
              </a:spcAft>
              <a:buFont typeface="Wingdings" panose="05000000000000000000" pitchFamily="2" charset="2"/>
              <a:buChar char="ü"/>
            </a:pPr>
            <a:r>
              <a:rPr lang="fa-IR" kern="100" dirty="0">
                <a:effectLst/>
                <a:latin typeface="Cambria Math" panose="02040503050406030204" pitchFamily="18" charset="0"/>
                <a:ea typeface="Calibri" panose="020F0502020204030204" pitchFamily="34" charset="0"/>
                <a:cs typeface="B Nazanin" panose="00000400000000000000" pitchFamily="2" charset="-78"/>
              </a:rPr>
              <a:t>یکی برای ایجاد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p>
          <a:p>
            <a:pPr marR="0" indent="-457200" algn="r" rtl="1">
              <a:lnSpc>
                <a:spcPct val="107000"/>
              </a:lnSpc>
              <a:spcBef>
                <a:spcPts val="0"/>
              </a:spcBef>
              <a:spcAft>
                <a:spcPts val="500"/>
              </a:spcAft>
              <a:buFont typeface="Wingdings" panose="05000000000000000000" pitchFamily="2" charset="2"/>
              <a:buChar char="ü"/>
            </a:pPr>
            <a:r>
              <a:rPr lang="fa-IR" kern="100" dirty="0">
                <a:effectLst/>
                <a:latin typeface="Cambria Math" panose="02040503050406030204" pitchFamily="18" charset="0"/>
                <a:ea typeface="Calibri" panose="020F0502020204030204" pitchFamily="34" charset="0"/>
                <a:cs typeface="B Nazanin" panose="00000400000000000000" pitchFamily="2" charset="-78"/>
              </a:rPr>
              <a:t>دیگری برای فراخوانی متد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setSize</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a:t>
            </a:r>
            <a:r>
              <a:rPr lang="fa-IR" kern="100" dirty="0">
                <a:effectLst/>
                <a:latin typeface="Calibri" panose="020F0502020204030204" pitchFamily="34" charset="0"/>
                <a:ea typeface="Calibri" panose="020F0502020204030204" pitchFamily="34" charset="0"/>
                <a:cs typeface="B Nazanin" panose="00000400000000000000" pitchFamily="2" charset="-78"/>
              </a:rPr>
              <a:t> </a:t>
            </a:r>
            <a:r>
              <a:rPr lang="en-US" kern="100" dirty="0">
                <a:effectLst/>
                <a:latin typeface="Calibri" panose="020F0502020204030204" pitchFamily="34" charset="0"/>
                <a:ea typeface="Calibri" panose="020F0502020204030204" pitchFamily="34" charset="0"/>
                <a:cs typeface="B Nazanin" panose="00000400000000000000" pitchFamily="2" charset="-78"/>
              </a:rPr>
              <a:t> </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137C600C-061E-346A-BDFE-8605CE5B2E20}"/>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22265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16541" y="797860"/>
            <a:ext cx="11842377" cy="5379104"/>
          </a:xfrm>
        </p:spPr>
        <p:txBody>
          <a:bodyPr>
            <a:noAutofit/>
          </a:bodyPr>
          <a:lstStyle/>
          <a:p>
            <a:pPr marL="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کد زیر از یک متد تنظیم‌کننده برای تنظیم اندازه‌ی اولیه‌ی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newDuck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استفاده می‌کند.</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a:p>
            <a:pPr marL="0" marR="0" indent="0">
              <a:lnSpc>
                <a:spcPct val="107000"/>
              </a:lnSpc>
              <a:spcBef>
                <a:spcPts val="0"/>
              </a:spcBef>
              <a:spcAft>
                <a:spcPts val="500"/>
              </a:spcAft>
              <a:buNone/>
            </a:pPr>
            <a:r>
              <a:rPr lang="en-US" kern="100" dirty="0">
                <a:effectLst/>
                <a:latin typeface="Calibri" panose="020F0502020204030204" pitchFamily="34" charset="0"/>
                <a:ea typeface="Calibri" panose="020F0502020204030204" pitchFamily="34" charset="0"/>
                <a:cs typeface="B Nazanin" panose="00000400000000000000" pitchFamily="2" charset="-78"/>
              </a:rPr>
              <a:t> </a:t>
            </a:r>
          </a:p>
          <a:p>
            <a:pPr algn="r" rtl="1"/>
            <a:endParaRPr lang="fa-IR" dirty="0">
              <a:cs typeface="B Nazanin" panose="00000400000000000000" pitchFamily="2" charset="-78"/>
            </a:endParaRPr>
          </a:p>
        </p:txBody>
      </p:sp>
      <p:pic>
        <p:nvPicPr>
          <p:cNvPr id="6" name="Picture 5">
            <a:extLst>
              <a:ext uri="{FF2B5EF4-FFF2-40B4-BE49-F238E27FC236}">
                <a16:creationId xmlns:a16="http://schemas.microsoft.com/office/drawing/2014/main" id="{AC4019D7-9D1E-F34B-2F9B-1F787C1568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198536"/>
            <a:ext cx="5789739" cy="3796831"/>
          </a:xfrm>
          <a:prstGeom prst="rect">
            <a:avLst/>
          </a:prstGeom>
        </p:spPr>
      </p:pic>
      <p:pic>
        <p:nvPicPr>
          <p:cNvPr id="8" name="Picture 7">
            <a:extLst>
              <a:ext uri="{FF2B5EF4-FFF2-40B4-BE49-F238E27FC236}">
                <a16:creationId xmlns:a16="http://schemas.microsoft.com/office/drawing/2014/main" id="{AADE39E8-C577-B84F-868C-5369E6CDF69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96377" y="2379785"/>
            <a:ext cx="6695623" cy="1717167"/>
          </a:xfrm>
          <a:prstGeom prst="rect">
            <a:avLst/>
          </a:prstGeom>
        </p:spPr>
      </p:pic>
      <p:pic>
        <p:nvPicPr>
          <p:cNvPr id="4" name="Picture 3">
            <a:extLst>
              <a:ext uri="{FF2B5EF4-FFF2-40B4-BE49-F238E27FC236}">
                <a16:creationId xmlns:a16="http://schemas.microsoft.com/office/drawing/2014/main" id="{41D13B02-4C41-503B-598E-FB611E1747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5183" y="5671459"/>
            <a:ext cx="6293280" cy="632657"/>
          </a:xfrm>
          <a:prstGeom prst="rect">
            <a:avLst/>
          </a:prstGeom>
        </p:spPr>
      </p:pic>
      <p:sp>
        <p:nvSpPr>
          <p:cNvPr id="5" name="Title 1">
            <a:extLst>
              <a:ext uri="{FF2B5EF4-FFF2-40B4-BE49-F238E27FC236}">
                <a16:creationId xmlns:a16="http://schemas.microsoft.com/office/drawing/2014/main" id="{2885A42B-045D-97AD-E8DE-2AEA38F27FE1}"/>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2" name="Arrow: Right 1">
            <a:extLst>
              <a:ext uri="{FF2B5EF4-FFF2-40B4-BE49-F238E27FC236}">
                <a16:creationId xmlns:a16="http://schemas.microsoft.com/office/drawing/2014/main" id="{39C41AFB-1D7B-C164-72CA-73ACA6EBAC13}"/>
              </a:ext>
            </a:extLst>
          </p:cNvPr>
          <p:cNvSpPr/>
          <p:nvPr/>
        </p:nvSpPr>
        <p:spPr>
          <a:xfrm rot="5400000">
            <a:off x="8195372" y="4676925"/>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7" name="TextBox 6">
            <a:extLst>
              <a:ext uri="{FF2B5EF4-FFF2-40B4-BE49-F238E27FC236}">
                <a16:creationId xmlns:a16="http://schemas.microsoft.com/office/drawing/2014/main" id="{CA1B7758-2DDC-4D46-C949-F397C7C1EC14}"/>
              </a:ext>
            </a:extLst>
          </p:cNvPr>
          <p:cNvSpPr txBox="1"/>
          <p:nvPr/>
        </p:nvSpPr>
        <p:spPr>
          <a:xfrm>
            <a:off x="7994847" y="3672056"/>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382025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A73A12-A36D-EC5A-FFA1-D193A5AFF4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28063" y="5808462"/>
            <a:ext cx="5248253" cy="510642"/>
          </a:xfrm>
          <a:prstGeom prst="rect">
            <a:avLst/>
          </a:prstGeom>
        </p:spPr>
      </p:pic>
      <p:pic>
        <p:nvPicPr>
          <p:cNvPr id="7" name="Picture 6">
            <a:extLst>
              <a:ext uri="{FF2B5EF4-FFF2-40B4-BE49-F238E27FC236}">
                <a16:creationId xmlns:a16="http://schemas.microsoft.com/office/drawing/2014/main" id="{2B3D8373-6D22-D9F7-46DE-60002F7112D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2819662"/>
            <a:ext cx="4985230" cy="3244121"/>
          </a:xfrm>
          <a:prstGeom prst="rect">
            <a:avLst/>
          </a:prstGeom>
        </p:spPr>
      </p:pic>
      <p:pic>
        <p:nvPicPr>
          <p:cNvPr id="9" name="Picture 8">
            <a:extLst>
              <a:ext uri="{FF2B5EF4-FFF2-40B4-BE49-F238E27FC236}">
                <a16:creationId xmlns:a16="http://schemas.microsoft.com/office/drawing/2014/main" id="{1F0CF75F-71EE-AEC0-49F6-18A7E0066E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248" y="2945676"/>
            <a:ext cx="7488752" cy="1707436"/>
          </a:xfrm>
          <a:prstGeom prst="rect">
            <a:avLst/>
          </a:prstGeom>
        </p:spPr>
      </p:pic>
      <p:sp>
        <p:nvSpPr>
          <p:cNvPr id="10" name="TextBox 9">
            <a:extLst>
              <a:ext uri="{FF2B5EF4-FFF2-40B4-BE49-F238E27FC236}">
                <a16:creationId xmlns:a16="http://schemas.microsoft.com/office/drawing/2014/main" id="{487CE14B-7736-7232-F4C7-19C040446E5D}"/>
              </a:ext>
            </a:extLst>
          </p:cNvPr>
          <p:cNvSpPr txBox="1"/>
          <p:nvPr/>
        </p:nvSpPr>
        <p:spPr>
          <a:xfrm>
            <a:off x="-178047" y="1451509"/>
            <a:ext cx="12370047" cy="954107"/>
          </a:xfrm>
          <a:prstGeom prst="rect">
            <a:avLst/>
          </a:prstGeom>
          <a:noFill/>
        </p:spPr>
        <p:txBody>
          <a:bodyPr wrap="square" rtlCol="0">
            <a:spAutoFit/>
          </a:bodyPr>
          <a:lstStyle/>
          <a:p>
            <a:pPr algn="r" rtl="1"/>
            <a:r>
              <a:rPr lang="fa-IR" sz="2800" dirty="0">
                <a:cs typeface="B Nazanin" panose="00000400000000000000" pitchFamily="2" charset="-78"/>
              </a:rPr>
              <a:t>2- سازنده‌ی جدیدی با یک آرگومان تعریف کنید که به واسطه‌ی آن متغیر نمونه‌ی </a:t>
            </a:r>
            <a:r>
              <a:rPr lang="en-US" sz="2800" dirty="0">
                <a:cs typeface="B Nazanin" panose="00000400000000000000" pitchFamily="2" charset="-78"/>
              </a:rPr>
              <a:t>size</a:t>
            </a:r>
            <a:r>
              <a:rPr lang="fa-IR" sz="2800" dirty="0">
                <a:cs typeface="B Nazanin" panose="00000400000000000000" pitchFamily="2" charset="-78"/>
              </a:rPr>
              <a:t> توسط کاربر مقداردهی اولیه شود.</a:t>
            </a:r>
            <a:endParaRPr lang="en-US" sz="2800" dirty="0">
              <a:cs typeface="B Nazanin" panose="00000400000000000000" pitchFamily="2" charset="-78"/>
            </a:endParaRPr>
          </a:p>
        </p:txBody>
      </p:sp>
      <p:sp>
        <p:nvSpPr>
          <p:cNvPr id="11" name="Title 1">
            <a:extLst>
              <a:ext uri="{FF2B5EF4-FFF2-40B4-BE49-F238E27FC236}">
                <a16:creationId xmlns:a16="http://schemas.microsoft.com/office/drawing/2014/main" id="{D36C8635-4B58-F19B-75CD-A4C071442FF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2" name="Arrow: Right 1">
            <a:extLst>
              <a:ext uri="{FF2B5EF4-FFF2-40B4-BE49-F238E27FC236}">
                <a16:creationId xmlns:a16="http://schemas.microsoft.com/office/drawing/2014/main" id="{E2D7D8F3-3B97-C7DC-8E66-ECC260C4A9B9}"/>
              </a:ext>
            </a:extLst>
          </p:cNvPr>
          <p:cNvSpPr/>
          <p:nvPr/>
        </p:nvSpPr>
        <p:spPr>
          <a:xfrm rot="5400000">
            <a:off x="8062164" y="498921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3" name="TextBox 2">
            <a:extLst>
              <a:ext uri="{FF2B5EF4-FFF2-40B4-BE49-F238E27FC236}">
                <a16:creationId xmlns:a16="http://schemas.microsoft.com/office/drawing/2014/main" id="{70A71A74-DCA6-E93A-D04C-DBDE7431454D}"/>
              </a:ext>
            </a:extLst>
          </p:cNvPr>
          <p:cNvSpPr txBox="1"/>
          <p:nvPr/>
        </p:nvSpPr>
        <p:spPr>
          <a:xfrm>
            <a:off x="7861639" y="3984345"/>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417047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44779-4E60-F396-9EB7-2C354C9CEFDC}"/>
              </a:ext>
            </a:extLst>
          </p:cNvPr>
          <p:cNvSpPr>
            <a:spLocks noGrp="1"/>
          </p:cNvSpPr>
          <p:nvPr>
            <p:ph idx="1"/>
          </p:nvPr>
        </p:nvSpPr>
        <p:spPr>
          <a:xfrm>
            <a:off x="0" y="1034389"/>
            <a:ext cx="12121834" cy="5163671"/>
          </a:xfrm>
        </p:spPr>
        <p:txBody>
          <a:bodyPr>
            <a:noAutofit/>
          </a:bodyPr>
          <a:lstStyle/>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این که سازنده‌ی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يک آرگومان بگيرد ممکن است مشکل بزرگي نباشد، ولي ساختن يک شئ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را براي برنامه‌نويس سخت‌تر مي‌کند، مخصوصا اگر برنامه‌نويس نداند اندازه‌ی یک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چه بايد باشد. </a:t>
            </a:r>
          </a:p>
          <a:p>
            <a:pPr marL="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داشتن يک اندازه‌ی پيش فرض براي يک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در حالتی که کاربر اندازه‌ی مناسبي را نداند کمک‌کننده خواهد بود.</a:t>
            </a:r>
            <a:r>
              <a:rPr lang="fa-IR" dirty="0">
                <a:cs typeface="B Nazanin" panose="00000400000000000000" pitchFamily="2" charset="-78"/>
              </a:rPr>
              <a:t> </a:t>
            </a:r>
          </a:p>
          <a:p>
            <a:pPr marL="0" marR="0" algn="r" rtl="1">
              <a:lnSpc>
                <a:spcPct val="107000"/>
              </a:lnSpc>
              <a:spcBef>
                <a:spcPts val="0"/>
              </a:spcBef>
              <a:spcAft>
                <a:spcPts val="8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از آن جا که سازنده ها خود متد می باشند، می‌توان سازنده‌ها را نیز سربارگیری نمود. </a:t>
            </a:r>
          </a:p>
          <a:p>
            <a:pPr marL="0" marR="0" algn="r" rtl="1">
              <a:lnSpc>
                <a:spcPct val="107000"/>
              </a:lnSpc>
              <a:spcBef>
                <a:spcPts val="0"/>
              </a:spcBef>
              <a:spcAft>
                <a:spcPts val="800"/>
              </a:spcAft>
            </a:pPr>
            <a:endParaRPr lang="fa-IR" dirty="0">
              <a:solidFill>
                <a:srgbClr val="000000"/>
              </a:solidFill>
              <a:latin typeface="Times New Roman" panose="02020603050405020304" pitchFamily="18" charset="0"/>
              <a:cs typeface="B Nazanin" panose="00000400000000000000" pitchFamily="2" charset="-78"/>
            </a:endParaRPr>
          </a:p>
          <a:p>
            <a:pPr marL="0" algn="r" rtl="1">
              <a:lnSpc>
                <a:spcPct val="107000"/>
              </a:lnSpc>
              <a:spcBef>
                <a:spcPts val="0"/>
              </a:spcBef>
              <a:spcAft>
                <a:spcPts val="800"/>
              </a:spcAft>
            </a:pPr>
            <a:r>
              <a:rPr lang="fa-IR" dirty="0">
                <a:latin typeface="Calibri" panose="020F0502020204030204" pitchFamily="34" charset="0"/>
                <a:ea typeface="Calibri" panose="020F0502020204030204" pitchFamily="34" charset="0"/>
                <a:cs typeface="B Nazanin" panose="00000400000000000000" pitchFamily="2" charset="-78"/>
              </a:rPr>
              <a:t>بنابراین </a:t>
            </a:r>
            <a:r>
              <a:rPr lang="ar-SA" dirty="0">
                <a:effectLst/>
                <a:latin typeface="Calibri" panose="020F0502020204030204" pitchFamily="34" charset="0"/>
                <a:ea typeface="Calibri" panose="020F0502020204030204" pitchFamily="34" charset="0"/>
                <a:cs typeface="B Nazanin" panose="00000400000000000000" pitchFamily="2" charset="-78"/>
              </a:rPr>
              <a:t>می‌توان</a:t>
            </a:r>
            <a:r>
              <a:rPr lang="fa-IR" dirty="0">
                <a:effectLst/>
                <a:latin typeface="Calibri" panose="020F0502020204030204" pitchFamily="34" charset="0"/>
                <a:ea typeface="Calibri" panose="020F0502020204030204" pitchFamily="34" charset="0"/>
                <a:cs typeface="B Nazanin" panose="00000400000000000000" pitchFamily="2" charset="-78"/>
              </a:rPr>
              <a:t> هم سازنده‌ی</a:t>
            </a:r>
            <a:r>
              <a:rPr lang="ar-SA" dirty="0">
                <a:effectLst/>
                <a:latin typeface="Calibri" panose="020F0502020204030204" pitchFamily="34" charset="0"/>
                <a:ea typeface="Calibri" panose="020F0502020204030204" pitchFamily="34" charset="0"/>
                <a:cs typeface="B Nazanin" panose="00000400000000000000" pitchFamily="2" charset="-78"/>
              </a:rPr>
              <a:t> فاقد لیست پارامتری و </a:t>
            </a:r>
            <a:r>
              <a:rPr lang="fa-IR" dirty="0">
                <a:effectLst/>
                <a:latin typeface="Calibri" panose="020F0502020204030204" pitchFamily="34" charset="0"/>
                <a:ea typeface="Calibri" panose="020F0502020204030204" pitchFamily="34" charset="0"/>
                <a:cs typeface="B Nazanin" panose="00000400000000000000" pitchFamily="2" charset="-78"/>
              </a:rPr>
              <a:t>هم سازنده‌ی</a:t>
            </a:r>
            <a:r>
              <a:rPr lang="ar-SA" dirty="0">
                <a:effectLst/>
                <a:latin typeface="Calibri" panose="020F0502020204030204" pitchFamily="34" charset="0"/>
                <a:ea typeface="Calibri" panose="020F0502020204030204" pitchFamily="34" charset="0"/>
                <a:cs typeface="B Nazanin" panose="00000400000000000000" pitchFamily="2" charset="-78"/>
              </a:rPr>
              <a:t> شامل آرگومان </a:t>
            </a:r>
            <a:r>
              <a:rPr lang="fa-IR" dirty="0">
                <a:effectLst/>
                <a:latin typeface="Calibri" panose="020F0502020204030204" pitchFamily="34" charset="0"/>
                <a:ea typeface="Calibri" panose="020F0502020204030204" pitchFamily="34" charset="0"/>
                <a:cs typeface="B Nazanin" panose="00000400000000000000" pitchFamily="2" charset="-78"/>
              </a:rPr>
              <a:t>داشت</a:t>
            </a:r>
            <a:r>
              <a:rPr lang="ar-SA" dirty="0">
                <a:effectLst/>
                <a:latin typeface="Calibri" panose="020F0502020204030204" pitchFamily="34" charset="0"/>
                <a:ea typeface="Calibri" panose="020F0502020204030204" pitchFamily="34" charset="0"/>
                <a:cs typeface="B Nazanin" panose="00000400000000000000" pitchFamily="2" charset="-78"/>
              </a:rPr>
              <a:t>.</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لیست پارامترهای یک سازنده بیانگر آن است که سازنده برای انجام هدف خاصی از برنامه نیاز به یک یا تعداد بیش تری داده دارد.</a:t>
            </a:r>
          </a:p>
          <a:p>
            <a:pPr marL="0" marR="0" algn="r" rtl="1">
              <a:lnSpc>
                <a:spcPct val="107000"/>
              </a:lnSpc>
              <a:spcBef>
                <a:spcPts val="0"/>
              </a:spcBef>
              <a:spcAft>
                <a:spcPts val="800"/>
              </a:spcAft>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DF63EE6-1554-B6D6-0A4E-19FCE7EA8293}"/>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409631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44779-4E60-F396-9EB7-2C354C9CEFDC}"/>
              </a:ext>
            </a:extLst>
          </p:cNvPr>
          <p:cNvSpPr>
            <a:spLocks noGrp="1"/>
          </p:cNvSpPr>
          <p:nvPr>
            <p:ph idx="1"/>
          </p:nvPr>
        </p:nvSpPr>
        <p:spPr>
          <a:xfrm>
            <a:off x="293594" y="1169893"/>
            <a:ext cx="11604811" cy="4518213"/>
          </a:xfrm>
        </p:spPr>
        <p:txBody>
          <a:bodyPr>
            <a:noAutofit/>
          </a:bodyPr>
          <a:lstStyle/>
          <a:p>
            <a:pPr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پس می‌توان چنین در نظر گرفت که کاربران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دو گزينه براي ساختن یک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داشته باشند:</a:t>
            </a:r>
          </a:p>
          <a:p>
            <a:pPr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در یکی اندازه‌ی</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en-US" dirty="0">
                <a:effectLst/>
                <a:latin typeface="Calibri" panose="020F0502020204030204" pitchFamily="34" charset="0"/>
                <a:ea typeface="Calibri" panose="020F0502020204030204" pitchFamily="34" charset="0"/>
                <a:cs typeface="B Nazanin" panose="00000400000000000000" pitchFamily="2" charset="-78"/>
              </a:rPr>
              <a:t> </a:t>
            </a:r>
            <a:r>
              <a:rPr lang="en-US" dirty="0">
                <a:effectLst/>
                <a:latin typeface="2  Mitra" panose="00000400000000000000" pitchFamily="2" charset="-78"/>
                <a:ea typeface="Calibri" panose="020F0502020204030204" pitchFamily="34" charset="0"/>
                <a:cs typeface="B Nazanin" panose="00000400000000000000" pitchFamily="2" charset="-78"/>
              </a:rPr>
              <a:t> </a:t>
            </a:r>
            <a:r>
              <a:rPr lang="fa-IR" dirty="0">
                <a:effectLst/>
                <a:latin typeface="2  Mitra" panose="00000400000000000000" pitchFamily="2" charset="-78"/>
                <a:ea typeface="Calibri" panose="020F0502020204030204" pitchFamily="34" charset="0"/>
                <a:cs typeface="B Nazanin" panose="00000400000000000000" pitchFamily="2" charset="-78"/>
              </a:rPr>
              <a:t> را (به عنوان آرگومان سازنده) ارائه کنند.</a:t>
            </a:r>
          </a:p>
          <a:p>
            <a:pPr indent="-457200" algn="l">
              <a:lnSpc>
                <a:spcPct val="107000"/>
              </a:lnSpc>
              <a:spcBef>
                <a:spcPts val="0"/>
              </a:spcBef>
              <a:spcAft>
                <a:spcPts val="800"/>
              </a:spcAft>
              <a:buFont typeface="Wingdings" panose="05000000000000000000" pitchFamily="2" charset="2"/>
              <a:buChar char="ü"/>
            </a:pPr>
            <a:r>
              <a:rPr lang="en-US" b="1" dirty="0">
                <a:effectLst/>
                <a:latin typeface="Courier New" panose="02070309020205020404" pitchFamily="49" charset="0"/>
                <a:ea typeface="Calibri" panose="020F0502020204030204" pitchFamily="34" charset="0"/>
                <a:cs typeface="Arial" panose="020B0604020202020204" pitchFamily="34" charset="0"/>
              </a:rPr>
              <a:t>Duck d = new Duck(15);</a:t>
            </a:r>
            <a:endParaRPr lang="fa-IR" b="1" dirty="0">
              <a:effectLst/>
              <a:latin typeface="Courier New" panose="02070309020205020404" pitchFamily="49" charset="0"/>
              <a:ea typeface="Calibri" panose="020F0502020204030204" pitchFamily="34" charset="0"/>
              <a:cs typeface="Arial" panose="020B0604020202020204" pitchFamily="34" charset="0"/>
            </a:endParaRPr>
          </a:p>
          <a:p>
            <a:pPr indent="-457200" algn="l">
              <a:lnSpc>
                <a:spcPct val="107000"/>
              </a:lnSpc>
              <a:spcBef>
                <a:spcPts val="0"/>
              </a:spcBef>
              <a:spcAft>
                <a:spcPts val="800"/>
              </a:spcAft>
              <a:buFont typeface="Wingdings" panose="05000000000000000000" pitchFamily="2" charset="2"/>
              <a:buChar char="ü"/>
            </a:pPr>
            <a:endParaRPr lang="fa-IR" dirty="0">
              <a:effectLst/>
              <a:latin typeface="2  Mitra" panose="00000400000000000000" pitchFamily="2" charset="-78"/>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2  Mitra" panose="00000400000000000000" pitchFamily="2" charset="-78"/>
                <a:ea typeface="Calibri" panose="020F0502020204030204" pitchFamily="34" charset="0"/>
                <a:cs typeface="B Nazanin" panose="00000400000000000000" pitchFamily="2" charset="-78"/>
              </a:rPr>
              <a:t>در دیگری اندازه‌اي را مشخص نمي‌کنند، لذا اندازه‌ی پيش‌فرض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را مي‌گيرند.</a:t>
            </a:r>
          </a:p>
          <a:p>
            <a:pPr indent="-457200" algn="l">
              <a:lnSpc>
                <a:spcPct val="107000"/>
              </a:lnSpc>
              <a:spcBef>
                <a:spcPts val="0"/>
              </a:spcBef>
              <a:spcAft>
                <a:spcPts val="800"/>
              </a:spcAft>
              <a:buFont typeface="Wingdings" panose="05000000000000000000" pitchFamily="2" charset="2"/>
              <a:buChar char="ü"/>
            </a:pPr>
            <a:r>
              <a:rPr lang="en-US" b="1" dirty="0">
                <a:effectLst/>
                <a:latin typeface="Courier New" panose="02070309020205020404" pitchFamily="49" charset="0"/>
                <a:ea typeface="Calibri" panose="020F0502020204030204" pitchFamily="34" charset="0"/>
                <a:cs typeface="Arial" panose="020B0604020202020204" pitchFamily="34" charset="0"/>
              </a:rPr>
              <a:t>Duck d2 = new Duck();</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indent="-457200" algn="r" rtl="1">
              <a:lnSpc>
                <a:spcPct val="107000"/>
              </a:lnSpc>
              <a:spcBef>
                <a:spcPts val="0"/>
              </a:spcBef>
              <a:spcAft>
                <a:spcPts val="800"/>
              </a:spcAft>
              <a:buFont typeface="Wingdings" panose="05000000000000000000" pitchFamily="2" charset="2"/>
              <a:buChar char="ü"/>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206AAF5-9153-90F3-1656-AD5415D2C914}"/>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61565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barn(inVertical)">
                                      <p:cBhvr>
                                        <p:cTn id="14" dur="500"/>
                                        <p:tgtEl>
                                          <p:spTgt spid="3">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EA79B82-6112-2EA3-C5EC-7955D8ABBF9B}"/>
              </a:ext>
            </a:extLst>
          </p:cNvPr>
          <p:cNvSpPr txBox="1"/>
          <p:nvPr/>
        </p:nvSpPr>
        <p:spPr>
          <a:xfrm>
            <a:off x="259976" y="1203883"/>
            <a:ext cx="11645153" cy="4642746"/>
          </a:xfrm>
          <a:prstGeom prst="rect">
            <a:avLst/>
          </a:prstGeom>
          <a:noFill/>
        </p:spPr>
        <p:txBody>
          <a:bodyPr wrap="square">
            <a:spAutoFit/>
          </a:bodyPr>
          <a:lstStyle/>
          <a:p>
            <a:pPr marL="342900" marR="0" lvl="0" indent="-34290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اگر حداقل یک سازنده در یک کلاس وجود داشته باشد </a:t>
            </a:r>
            <a:r>
              <a:rPr lang="en-US" sz="2800" dirty="0">
                <a:effectLst/>
                <a:latin typeface="Times New Roman" panose="02020603050405020304" pitchFamily="18" charset="0"/>
                <a:ea typeface="Calibri" panose="020F0502020204030204" pitchFamily="34" charset="0"/>
                <a:cs typeface="Arial" panose="020B0604020202020204" pitchFamily="34" charset="0"/>
              </a:rPr>
              <a:t>Java</a:t>
            </a:r>
            <a:r>
              <a:rPr lang="fa-IR" sz="2800" dirty="0">
                <a:effectLst/>
                <a:latin typeface="Calibri" panose="020F0502020204030204" pitchFamily="34" charset="0"/>
                <a:ea typeface="Calibri" panose="020F0502020204030204" pitchFamily="34" charset="0"/>
                <a:cs typeface="B Nazanin" panose="00000400000000000000" pitchFamily="2" charset="-78"/>
              </a:rPr>
              <a:t> سازنده‌ی پیش فرضی ایجاد نخواهد کرد.</a:t>
            </a:r>
          </a:p>
          <a:p>
            <a:pPr marL="342900" marR="0" lvl="0" indent="-342900" algn="just" rtl="1">
              <a:lnSpc>
                <a:spcPct val="115000"/>
              </a:lnSpc>
              <a:spcBef>
                <a:spcPts val="0"/>
              </a:spcBef>
              <a:spcAft>
                <a:spcPts val="1000"/>
              </a:spcAft>
              <a:buFont typeface="Symbol" panose="05050102010706020507" pitchFamily="18" charset="2"/>
              <a:buChar char=""/>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بنابراین به عنوان مثال در کلاس </a:t>
            </a:r>
            <a:r>
              <a:rPr lang="en-US" sz="2800" b="1" dirty="0">
                <a:effectLst/>
                <a:latin typeface="Courier New" panose="02070309020205020404" pitchFamily="49" charset="0"/>
                <a:ea typeface="Calibri" panose="020F0502020204030204" pitchFamily="34" charset="0"/>
                <a:cs typeface="Arial" panose="020B0604020202020204" pitchFamily="34" charset="0"/>
              </a:rPr>
              <a:t>Duck </a:t>
            </a:r>
            <a:r>
              <a:rPr lang="fa-IR" sz="2800" b="1" dirty="0">
                <a:effectLst/>
                <a:latin typeface="Courier New" panose="02070309020205020404" pitchFamily="49" charset="0"/>
                <a:ea typeface="Calibri" panose="020F0502020204030204" pitchFamily="34" charset="0"/>
                <a:cs typeface="Arial" panose="020B0604020202020204" pitchFamily="34"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اگر سازنده‌ی پیش فرض ایجاد نکنیم و فقط کلاس شامل سازنده‌ی تک آرگومانی باشد نمی‌توان از </a:t>
            </a:r>
            <a:r>
              <a:rPr lang="en-US" sz="2800" b="1" dirty="0">
                <a:effectLst/>
                <a:latin typeface="Courier New" panose="02070309020205020404" pitchFamily="49" charset="0"/>
                <a:ea typeface="Calibri" panose="020F0502020204030204" pitchFamily="34" charset="0"/>
                <a:cs typeface="Arial" panose="020B0604020202020204" pitchFamily="34" charset="0"/>
              </a:rPr>
              <a:t>Duck d = new Duck()</a:t>
            </a:r>
            <a:r>
              <a:rPr lang="fa-IR" sz="2800" b="1" dirty="0">
                <a:effectLst/>
                <a:latin typeface="Courier New" panose="02070309020205020404" pitchFamily="49" charset="0"/>
                <a:ea typeface="Calibri" panose="020F0502020204030204" pitchFamily="34" charset="0"/>
                <a:cs typeface="Arial" panose="020B0604020202020204" pitchFamily="34"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برای ایجاد شئ استفاده کرد، مگر این که سازنده‌ای دیگر تعریف شود که خود پارامتری نگیرد.</a:t>
            </a:r>
          </a:p>
          <a:p>
            <a:pPr marL="342900" marR="0" lvl="0" indent="-342900" algn="just" rtl="1">
              <a:lnSpc>
                <a:spcPct val="115000"/>
              </a:lnSpc>
              <a:spcBef>
                <a:spcPts val="0"/>
              </a:spcBef>
              <a:spcAft>
                <a:spcPts val="10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بهتر است همواره یک سازنده‌ی پیش فرض به عنوان بخشی از کلاسی که طراحی می کنیم ایجاد نماییم.</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B3DE625F-27E9-4204-4944-59CDBD3AE849}"/>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33748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38D0A-AAA7-7549-B57B-08E3F9C7E0B5}"/>
              </a:ext>
            </a:extLst>
          </p:cNvPr>
          <p:cNvSpPr>
            <a:spLocks noGrp="1"/>
          </p:cNvSpPr>
          <p:nvPr>
            <p:ph idx="1"/>
          </p:nvPr>
        </p:nvSpPr>
        <p:spPr>
          <a:xfrm>
            <a:off x="-107576" y="1577788"/>
            <a:ext cx="12111317" cy="4625789"/>
          </a:xfrm>
        </p:spPr>
        <p:txBody>
          <a:bodyPr>
            <a:noAutofit/>
          </a:bodyPr>
          <a:lstStyle/>
          <a:p>
            <a:pPr marL="0" marR="0"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چنانچه در مبحث سربارگیری متدها نیز ذکر شد، در سربارگیری سازنده‌ها بايستی ليست‌هاي آرگومانی مختلفي داشته باشند.</a:t>
            </a:r>
          </a:p>
          <a:p>
            <a:pPr marL="0" marR="0"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تا زماني که ترتیب و نوع آرگومان‌ها از یکدیگر متفاوت باشند، می توان به تعداد دلخواه سازنده سربارگیری نمود.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7B0B1D23-8ECF-F5F9-78FB-B30B3FD33DCD}"/>
              </a:ext>
            </a:extLst>
          </p:cNvPr>
          <p:cNvSpPr txBox="1">
            <a:spLocks/>
          </p:cNvSpPr>
          <p:nvPr/>
        </p:nvSpPr>
        <p:spPr>
          <a:xfrm>
            <a:off x="3341077" y="381345"/>
            <a:ext cx="5509846"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سربارگیری سازنده در جاوا</a:t>
            </a:r>
          </a:p>
        </p:txBody>
      </p:sp>
    </p:spTree>
    <p:extLst>
      <p:ext uri="{BB962C8B-B14F-4D97-AF65-F5344CB8AC3E}">
        <p14:creationId xmlns:p14="http://schemas.microsoft.com/office/powerpoint/2010/main" val="382594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CD8CC7-532E-44E9-7565-D63C76988806}"/>
              </a:ext>
            </a:extLst>
          </p:cNvPr>
          <p:cNvSpPr>
            <a:spLocks noGrp="1"/>
          </p:cNvSpPr>
          <p:nvPr>
            <p:ph idx="1"/>
          </p:nvPr>
        </p:nvSpPr>
        <p:spPr>
          <a:xfrm>
            <a:off x="197224" y="932740"/>
            <a:ext cx="11788587" cy="3424107"/>
          </a:xfrm>
        </p:spPr>
        <p:txBody>
          <a:bodyPr>
            <a:noAutofit/>
          </a:bodyPr>
          <a:lstStyle/>
          <a:p>
            <a:pPr marL="0" marR="0" algn="r" rtl="1">
              <a:spcBef>
                <a:spcPts val="0"/>
              </a:spcBef>
              <a:spcAft>
                <a:spcPts val="0"/>
              </a:spcAft>
            </a:pPr>
            <a:r>
              <a:rPr lang="fa-IR" sz="2800" b="1" dirty="0">
                <a:effectLst/>
                <a:latin typeface="Calibri" panose="020F0502020204030204" pitchFamily="34" charset="0"/>
                <a:ea typeface="Calibri" panose="020F0502020204030204" pitchFamily="34" charset="0"/>
                <a:cs typeface="B Nikoo" panose="00000400000000000000" pitchFamily="2" charset="-78"/>
              </a:rPr>
              <a:t>عمق بیتی یک متغیر مرجع چقدر است؟</a:t>
            </a:r>
            <a:endParaRPr lang="en-US" sz="2800" dirty="0">
              <a:effectLst/>
              <a:latin typeface="Calibri" panose="020F0502020204030204" pitchFamily="34" charset="0"/>
              <a:ea typeface="Calibri" panose="020F0502020204030204" pitchFamily="34" charset="0"/>
              <a:cs typeface="B Nikoo" panose="00000400000000000000" pitchFamily="2" charset="-78"/>
            </a:endParaRPr>
          </a:p>
          <a:p>
            <a:pPr marL="0" marR="0" algn="just" rtl="1">
              <a:spcBef>
                <a:spcPts val="0"/>
              </a:spcBef>
              <a:spcAft>
                <a:spcPts val="0"/>
              </a:spcAft>
            </a:pPr>
            <a:r>
              <a:rPr lang="fa-IR" sz="2800" dirty="0">
                <a:effectLst/>
                <a:latin typeface="Calibri" panose="020F0502020204030204" pitchFamily="34" charset="0"/>
                <a:ea typeface="Calibri" panose="020F0502020204030204" pitchFamily="34" charset="0"/>
                <a:cs typeface="Mj_Sandbad Outline" panose="00000700000000000000" pitchFamily="2" charset="-78"/>
              </a:rPr>
              <a:t>اطلاعات راجع به نحوه نمایش متغیر مرجع مختص توسعه‌</a:t>
            </a:r>
            <a:r>
              <a:rPr lang="fa-IR" sz="2800" dirty="0">
                <a:latin typeface="Calibri" panose="020F0502020204030204" pitchFamily="34" charset="0"/>
                <a:ea typeface="Calibri" panose="020F0502020204030204" pitchFamily="34" charset="0"/>
                <a:cs typeface="Mj_Sandbad Outline" panose="00000700000000000000" pitchFamily="2" charset="-78"/>
              </a:rPr>
              <a:t>دهندگان</a:t>
            </a:r>
            <a:r>
              <a:rPr lang="fa-IR" sz="2800" dirty="0">
                <a:effectLst/>
                <a:latin typeface="Calibri" panose="020F0502020204030204" pitchFamily="34" charset="0"/>
                <a:ea typeface="Calibri" panose="020F0502020204030204" pitchFamily="34" charset="0"/>
                <a:cs typeface="Mj_Sandbad Outline" panose="00000700000000000000" pitchFamily="2" charset="-78"/>
              </a:rPr>
              <a:t>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است و نیازی به دانستنشان نیست. می‌توانید تصور کنید که یک مقدار 64 بیتی </a:t>
            </a:r>
            <a:r>
              <a:rPr lang="fa-IR" sz="2800" dirty="0">
                <a:latin typeface="Ramsar" pitchFamily="2" charset="-78"/>
                <a:ea typeface="Calibri" panose="020F0502020204030204" pitchFamily="34" charset="0"/>
                <a:cs typeface="Mj_Sandbad Outline" panose="00000700000000000000" pitchFamily="2" charset="-78"/>
              </a:rPr>
              <a:t> است. عمده دانستن تعداد اشیای در حال ایجاد </a:t>
            </a:r>
            <a:r>
              <a:rPr lang="fa-IR" sz="2800" dirty="0">
                <a:effectLst/>
                <a:latin typeface="Ramsar" pitchFamily="2" charset="-78"/>
                <a:ea typeface="Calibri" panose="020F0502020204030204" pitchFamily="34" charset="0"/>
                <a:cs typeface="Mj_Sandbad Outline" panose="00000700000000000000" pitchFamily="2" charset="-78"/>
              </a:rPr>
              <a:t>(بر خلاف </a:t>
            </a:r>
            <a:r>
              <a:rPr lang="fa-IR" sz="2800" i="1" dirty="0">
                <a:effectLst/>
                <a:latin typeface="Ramsar" pitchFamily="2" charset="-78"/>
                <a:ea typeface="Calibri" panose="020F0502020204030204" pitchFamily="34" charset="0"/>
                <a:cs typeface="Mj_Sandbad Outline" panose="00000700000000000000" pitchFamily="2" charset="-78"/>
              </a:rPr>
              <a:t>ارجاعات</a:t>
            </a:r>
            <a:r>
              <a:rPr lang="fa-IR" sz="2800" dirty="0">
                <a:effectLst/>
                <a:latin typeface="Ramsar" pitchFamily="2" charset="-78"/>
                <a:ea typeface="Calibri" panose="020F0502020204030204" pitchFamily="34" charset="0"/>
                <a:cs typeface="Mj_Sandbad Outline" panose="00000700000000000000" pitchFamily="2" charset="-78"/>
              </a:rPr>
              <a:t> شئ) و بزرگی آن‌هاست که در تخصیص حافظه حائز اهمیت است.</a:t>
            </a:r>
          </a:p>
          <a:p>
            <a:pPr marL="0" marR="0" algn="just" rtl="1">
              <a:spcBef>
                <a:spcPts val="0"/>
              </a:spcBef>
              <a:spcAft>
                <a:spcPts val="0"/>
              </a:spcAft>
            </a:pPr>
            <a:endParaRPr lang="fa-IR" sz="28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algn="just" rtl="1">
              <a:spcBef>
                <a:spcPts val="0"/>
              </a:spcBef>
              <a:spcAft>
                <a:spcPts val="0"/>
              </a:spcAft>
            </a:pPr>
            <a:endParaRPr lang="en-US" sz="28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algn="just" rtl="1">
              <a:spcBef>
                <a:spcPts val="0"/>
              </a:spcBef>
              <a:spcAft>
                <a:spcPts val="0"/>
              </a:spcAft>
            </a:pPr>
            <a:r>
              <a:rPr lang="fa-IR" sz="2800" b="1" dirty="0">
                <a:effectLst/>
                <a:latin typeface="Calibri" panose="020F0502020204030204" pitchFamily="34" charset="0"/>
                <a:ea typeface="Calibri" panose="020F0502020204030204" pitchFamily="34" charset="0"/>
                <a:cs typeface="B Nikoo" panose="00000400000000000000" pitchFamily="2" charset="-78"/>
              </a:rPr>
              <a:t>بنابراین، آیا این بدان معناست که همه‌ی ارجاعات شئ بدون توجه به اندازه‌ی اشیای واقعی که به آن‌ها ارجاع می کنند، یک اندازه هستند؟ </a:t>
            </a:r>
            <a:endParaRPr lang="en-US" sz="2800" dirty="0">
              <a:effectLst/>
              <a:latin typeface="Calibri" panose="020F0502020204030204" pitchFamily="34" charset="0"/>
              <a:ea typeface="Calibri" panose="020F0502020204030204" pitchFamily="34" charset="0"/>
              <a:cs typeface="B Nikoo" panose="00000400000000000000" pitchFamily="2" charset="-78"/>
            </a:endParaRPr>
          </a:p>
          <a:p>
            <a:pPr marL="0" marR="0" algn="just" rtl="1">
              <a:spcBef>
                <a:spcPts val="0"/>
              </a:spcBef>
              <a:spcAft>
                <a:spcPts val="0"/>
              </a:spcAft>
            </a:pPr>
            <a:r>
              <a:rPr lang="fa-IR" sz="2800" dirty="0">
                <a:effectLst/>
                <a:latin typeface="Calibri" panose="020F0502020204030204" pitchFamily="34" charset="0"/>
                <a:ea typeface="Calibri" panose="020F0502020204030204" pitchFamily="34" charset="0"/>
                <a:cs typeface="Mj_Sandbad Outline" panose="00000700000000000000" pitchFamily="2" charset="-78"/>
              </a:rPr>
              <a:t>بله. </a:t>
            </a:r>
            <a:r>
              <a:rPr lang="fa-IR" dirty="0">
                <a:latin typeface="Calibri" panose="020F0502020204030204" pitchFamily="34" charset="0"/>
                <a:ea typeface="Calibri" panose="020F0502020204030204" pitchFamily="34" charset="0"/>
                <a:cs typeface="Mj_Sandbad Outline" panose="00000700000000000000" pitchFamily="2" charset="-78"/>
              </a:rPr>
              <a:t>برای یک </a:t>
            </a:r>
            <a:r>
              <a:rPr lang="en-US" dirty="0">
                <a:latin typeface="Myriad Pro Light" panose="020B0403030403020204" pitchFamily="34" charset="0"/>
                <a:ea typeface="Calibri" panose="020F0502020204030204" pitchFamily="34" charset="0"/>
                <a:cs typeface="Mj_Sandbad Outline" panose="00000700000000000000" pitchFamily="2" charset="-78"/>
              </a:rPr>
              <a:t>JVM</a:t>
            </a:r>
            <a:r>
              <a:rPr lang="en-US" dirty="0">
                <a:latin typeface="Ramsar" pitchFamily="2" charset="-78"/>
                <a:ea typeface="Calibri" panose="020F0502020204030204" pitchFamily="34" charset="0"/>
                <a:cs typeface="Mj_Sandbad Outline" panose="00000700000000000000" pitchFamily="2" charset="-78"/>
              </a:rPr>
              <a:t> </a:t>
            </a:r>
            <a:r>
              <a:rPr lang="fa-IR" dirty="0">
                <a:latin typeface="Ramsar" pitchFamily="2" charset="-78"/>
                <a:ea typeface="Calibri" panose="020F0502020204030204" pitchFamily="34" charset="0"/>
                <a:cs typeface="Mj_Sandbad Outline" panose="00000700000000000000" pitchFamily="2" charset="-78"/>
              </a:rPr>
              <a:t> </a:t>
            </a:r>
            <a:r>
              <a:rPr lang="fa-IR" dirty="0">
                <a:latin typeface="Calibri" panose="020F0502020204030204" pitchFamily="34" charset="0"/>
                <a:ea typeface="Calibri" panose="020F0502020204030204" pitchFamily="34" charset="0"/>
                <a:cs typeface="Mj_Sandbad Outline" panose="00000700000000000000" pitchFamily="2" charset="-78"/>
              </a:rPr>
              <a:t>داده شده همه‌ی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مراجع بدون توجه به اشیایی که به آن‌ها ارجاع می‌دهند، اندازه‌ی یکسانی خواهند داشت، اما هر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ممکن است روش متفاوتی از نمایش دادن مراجع داشته باشد، بنابراین مراجع روی یک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ممکن است کوچکتر یا بزرگتر از مراجع بر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دیگری باشند. </a:t>
            </a:r>
            <a:endParaRPr lang="en-US" sz="2800" dirty="0">
              <a:effectLst/>
              <a:latin typeface="Calibri" panose="020F0502020204030204" pitchFamily="34" charset="0"/>
              <a:ea typeface="Calibri" panose="020F0502020204030204" pitchFamily="34" charset="0"/>
              <a:cs typeface="Mj_Sandbad Outline" panose="00000700000000000000" pitchFamily="2" charset="-78"/>
            </a:endParaRPr>
          </a:p>
          <a:p>
            <a:endParaRPr lang="fa-IR" sz="2800" dirty="0"/>
          </a:p>
        </p:txBody>
      </p:sp>
      <p:sp>
        <p:nvSpPr>
          <p:cNvPr id="4" name="Title 1">
            <a:extLst>
              <a:ext uri="{FF2B5EF4-FFF2-40B4-BE49-F238E27FC236}">
                <a16:creationId xmlns:a16="http://schemas.microsoft.com/office/drawing/2014/main" id="{EDBFDAD7-97AC-AAF8-C72B-339122B0B8A1}"/>
              </a:ext>
            </a:extLst>
          </p:cNvPr>
          <p:cNvSpPr txBox="1">
            <a:spLocks/>
          </p:cNvSpPr>
          <p:nvPr/>
        </p:nvSpPr>
        <p:spPr>
          <a:xfrm>
            <a:off x="2882152" y="231028"/>
            <a:ext cx="6418730"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C00000"/>
                </a:solidFill>
                <a:latin typeface="Courier New" panose="02070309020205020404" pitchFamily="49" charset="0"/>
                <a:cs typeface="2  Titr" panose="00000700000000000000" pitchFamily="2" charset="-78"/>
              </a:rPr>
              <a:t>سوال در خصوص اندازه متغیر مرجع</a:t>
            </a:r>
            <a:endParaRPr lang="en-US" b="1" dirty="0">
              <a:solidFill>
                <a:srgbClr val="C00000"/>
              </a:solidFill>
              <a:latin typeface="Courier New" panose="02070309020205020404" pitchFamily="49" charset="0"/>
              <a:cs typeface="2  Titr" panose="00000700000000000000" pitchFamily="2" charset="-78"/>
            </a:endParaRPr>
          </a:p>
        </p:txBody>
      </p:sp>
    </p:spTree>
    <p:extLst>
      <p:ext uri="{BB962C8B-B14F-4D97-AF65-F5344CB8AC3E}">
        <p14:creationId xmlns:p14="http://schemas.microsoft.com/office/powerpoint/2010/main" val="403428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96870" y="183201"/>
            <a:ext cx="11808259"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cs typeface="B Nazanin" panose="00000400000000000000" pitchFamily="2" charset="-78"/>
              </a:rPr>
              <a:t>هر عنصر در یک آرایه می تواند متغیر مرجع هم باشد. </a:t>
            </a:r>
          </a:p>
          <a:p>
            <a:pPr algn="just" rtl="1">
              <a:lnSpc>
                <a:spcPct val="107000"/>
              </a:lnSpc>
              <a:spcBef>
                <a:spcPts val="0"/>
              </a:spcBef>
              <a:spcAft>
                <a:spcPts val="800"/>
              </a:spcAft>
            </a:pPr>
            <a:endParaRPr lang="fa-IR" sz="2800" dirty="0">
              <a:cs typeface="B Nazanin" panose="00000400000000000000" pitchFamily="2" charset="-78"/>
            </a:endParaRPr>
          </a:p>
          <a:p>
            <a:pPr algn="just" rtl="1">
              <a:lnSpc>
                <a:spcPct val="107000"/>
              </a:lnSpc>
              <a:spcBef>
                <a:spcPts val="0"/>
              </a:spcBef>
              <a:spcAft>
                <a:spcPts val="800"/>
              </a:spcAft>
            </a:pPr>
            <a:r>
              <a:rPr lang="fa-IR" sz="2800" dirty="0">
                <a:cs typeface="B Nazanin" panose="00000400000000000000" pitchFamily="2" charset="-78"/>
              </a:rPr>
              <a:t>در حالت متغیر مرجع فقط یک مرجع (یک کنترل از راه دور) را در بر دارد، نه خود شئ را. بنابراین در یک آرایه‌ی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cs typeface="B Nazanin" panose="00000400000000000000" pitchFamily="2" charset="-78"/>
              </a:rPr>
              <a:t>، </a:t>
            </a:r>
            <a:r>
              <a:rPr lang="fa-IR" sz="2800" dirty="0">
                <a:cs typeface="B Nazanin" panose="00000400000000000000" pitchFamily="2" charset="-78"/>
              </a:rPr>
              <a:t>هر عنصر می‌تواند یک کنترل از راه دور به یک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cs typeface="B Nazanin" panose="00000400000000000000" pitchFamily="2" charset="-78"/>
              </a:rPr>
              <a:t> </a:t>
            </a:r>
            <a:r>
              <a:rPr lang="fa-IR" sz="2800" dirty="0">
                <a:cs typeface="B Nazanin" panose="00000400000000000000" pitchFamily="2" charset="-78"/>
              </a:rPr>
              <a:t> در برداشته باشد.</a:t>
            </a:r>
          </a:p>
          <a:p>
            <a:pPr algn="just" rtl="1">
              <a:lnSpc>
                <a:spcPct val="107000"/>
              </a:lnSpc>
              <a:spcBef>
                <a:spcPts val="0"/>
              </a:spcBef>
              <a:spcAft>
                <a:spcPts val="800"/>
              </a:spcAft>
            </a:pPr>
            <a:endParaRPr lang="fa-IR" sz="2800" dirty="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تعریف متغیر آرایه‌ای </a:t>
            </a:r>
            <a:r>
              <a:rPr lang="en-US" sz="2800" cap="none" dirty="0">
                <a:latin typeface="Courier New" panose="02070309020205020404" pitchFamily="49" charset="0"/>
                <a:cs typeface="B Nazanin" panose="00000400000000000000" pitchFamily="2" charset="-78"/>
              </a:rPr>
              <a:t>Dog[] pets= new Dog[7];</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fa-IR" sz="2800" cap="none" dirty="0">
                <a:latin typeface="Courier New" panose="02070309020205020404" pitchFamily="49" charset="0"/>
                <a:cs typeface="B Nazanin" panose="00000400000000000000" pitchFamily="2" charset="-78"/>
              </a:rPr>
              <a:t>یک آرایه‌ی</a:t>
            </a:r>
            <a:r>
              <a:rPr lang="en-US" sz="2800" cap="none" dirty="0">
                <a:latin typeface="Courier New" panose="02070309020205020404" pitchFamily="49" charset="0"/>
                <a:cs typeface="B Nazanin" panose="00000400000000000000" pitchFamily="2" charset="-78"/>
              </a:rPr>
              <a:t>Dog </a:t>
            </a:r>
            <a:r>
              <a:rPr lang="fa-IR" sz="2800" cap="none" dirty="0">
                <a:latin typeface="Courier New" panose="02070309020205020404" pitchFamily="49" charset="0"/>
                <a:cs typeface="B Nazanin" panose="00000400000000000000" pitchFamily="2" charset="-78"/>
              </a:rPr>
              <a:t> جدید با طول ۷ ایجاد کرده و آن را به متغیر  </a:t>
            </a:r>
            <a:r>
              <a:rPr lang="en-US" sz="2800" cap="none" dirty="0">
                <a:latin typeface="Courier New" panose="02070309020205020404" pitchFamily="49" charset="0"/>
                <a:cs typeface="B Nazanin" panose="00000400000000000000" pitchFamily="2" charset="-78"/>
              </a:rPr>
              <a:t>Pets</a:t>
            </a:r>
            <a:r>
              <a:rPr lang="fa-IR" sz="2800" cap="none" dirty="0">
                <a:latin typeface="Courier New" panose="02070309020205020404" pitchFamily="49" charset="0"/>
                <a:cs typeface="B Nazanin" panose="00000400000000000000" pitchFamily="2" charset="-78"/>
              </a:rPr>
              <a:t> تخصیص می‌دهید.</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pic>
        <p:nvPicPr>
          <p:cNvPr id="4" name="Content Placeholder 5">
            <a:extLst>
              <a:ext uri="{FF2B5EF4-FFF2-40B4-BE49-F238E27FC236}">
                <a16:creationId xmlns:a16="http://schemas.microsoft.com/office/drawing/2014/main" id="{16CFC83B-2F26-453F-A371-D8F0739A8ACA}"/>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6870" y="3917697"/>
            <a:ext cx="4922763" cy="2888727"/>
          </a:xfrm>
          <a:prstGeom prst="rect">
            <a:avLst/>
          </a:prstGeom>
          <a:noFill/>
          <a:ln>
            <a:noFill/>
          </a:ln>
        </p:spPr>
      </p:pic>
    </p:spTree>
    <p:extLst>
      <p:ext uri="{BB962C8B-B14F-4D97-AF65-F5344CB8AC3E}">
        <p14:creationId xmlns:p14="http://schemas.microsoft.com/office/powerpoint/2010/main" val="80866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96870" y="183201"/>
            <a:ext cx="11808259" cy="6116714"/>
          </a:xfrm>
        </p:spPr>
        <p:txBody>
          <a:bodyPr>
            <a:noAutofit/>
          </a:bodyPr>
          <a:lstStyle/>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اکنون اعضا در یک </a:t>
            </a:r>
            <a:r>
              <a:rPr lang="fa-IR" sz="2800" i="1" dirty="0">
                <a:latin typeface="Calibri" panose="020F0502020204030204" pitchFamily="34" charset="0"/>
                <a:ea typeface="Calibri" panose="020F0502020204030204" pitchFamily="34" charset="0"/>
                <a:cs typeface="B Nazanin" panose="00000400000000000000" pitchFamily="2" charset="-78"/>
              </a:rPr>
              <a:t>آرایه‌ی</a:t>
            </a:r>
            <a:r>
              <a:rPr lang="fa-IR" sz="2800" dirty="0">
                <a:latin typeface="Calibri" panose="020F0502020204030204" pitchFamily="34" charset="0"/>
                <a:ea typeface="Calibri" panose="020F0502020204030204" pitchFamily="34" charset="0"/>
                <a:cs typeface="B Nazanin" panose="00000400000000000000" pitchFamily="2" charset="-78"/>
              </a:rPr>
              <a:t>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صرفا </a:t>
            </a:r>
            <a:r>
              <a:rPr lang="fa-IR" sz="2800" i="1" dirty="0">
                <a:latin typeface="B Ziba" panose="00000400000000000000" pitchFamily="2" charset="-78"/>
                <a:ea typeface="Calibri" panose="020F0502020204030204" pitchFamily="34" charset="0"/>
                <a:cs typeface="B Nazanin" panose="00000400000000000000" pitchFamily="2" charset="-78"/>
              </a:rPr>
              <a:t>متغیرهای</a:t>
            </a:r>
            <a:r>
              <a:rPr lang="fa-IR" sz="2800" dirty="0">
                <a:latin typeface="B Ziba" panose="00000400000000000000" pitchFamily="2" charset="-78"/>
                <a:ea typeface="Calibri" panose="020F0502020204030204" pitchFamily="34" charset="0"/>
                <a:cs typeface="B Nazanin" panose="00000400000000000000" pitchFamily="2" charset="-78"/>
              </a:rPr>
              <a:t> مرجع</a:t>
            </a:r>
            <a:r>
              <a:rPr lang="fa-IR" sz="2800" dirty="0">
                <a:latin typeface="Calibri" panose="020F0502020204030204" pitchFamily="34" charset="0"/>
                <a:ea typeface="Calibri" panose="020F0502020204030204" pitchFamily="34" charset="0"/>
                <a:cs typeface="B Nazanin" panose="00000400000000000000" pitchFamily="2" charset="-78"/>
              </a:rPr>
              <a:t>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هستند. ما همچنان به خود</a:t>
            </a:r>
            <a:r>
              <a:rPr lang="en-US" sz="2800" dirty="0">
                <a:latin typeface="Baskerville Old Face" panose="02020602080505020303" pitchFamily="18" charset="0"/>
              </a:rPr>
              <a:t>D</a:t>
            </a:r>
            <a:r>
              <a:rPr lang="en-US" sz="2800" cap="none" dirty="0">
                <a:latin typeface="Baskerville Old Face" panose="02020602080505020303" pitchFamily="18" charset="0"/>
              </a:rPr>
              <a:t>og </a:t>
            </a:r>
            <a:r>
              <a:rPr lang="fa-IR" sz="2800" dirty="0">
                <a:latin typeface="Calibri" panose="020F0502020204030204" pitchFamily="34" charset="0"/>
                <a:ea typeface="Calibri" panose="020F0502020204030204" pitchFamily="34" charset="0"/>
                <a:cs typeface="B Nazanin" panose="00000400000000000000" pitchFamily="2" charset="-78"/>
              </a:rPr>
              <a:t>ها نیازمندیم! </a:t>
            </a: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B Ziba" panose="00000400000000000000" pitchFamily="2" charset="-78"/>
                <a:ea typeface="Calibri" panose="020F0502020204030204" pitchFamily="34" charset="0"/>
                <a:cs typeface="B Nazanin" panose="00000400000000000000" pitchFamily="2" charset="-78"/>
              </a:rPr>
              <a:t>ایجاد </a:t>
            </a:r>
            <a:r>
              <a:rPr lang="fa-IR" sz="2800" dirty="0">
                <a:latin typeface="Calibri" panose="020F0502020204030204" pitchFamily="34" charset="0"/>
                <a:ea typeface="Calibri" panose="020F0502020204030204" pitchFamily="34" charset="0"/>
                <a:cs typeface="B Nazanin" panose="00000400000000000000" pitchFamily="2" charset="-78"/>
              </a:rPr>
              <a:t>اشیای</a:t>
            </a:r>
            <a:r>
              <a:rPr lang="en-US" sz="2800" dirty="0">
                <a:latin typeface="Baskerville Old Face" panose="02020602080505020303" pitchFamily="18" charset="0"/>
              </a:rPr>
              <a:t> 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جدید و تخصیص آن‌ها به اعضای آرایه:</a:t>
            </a:r>
          </a:p>
          <a:p>
            <a:pPr marL="0" indent="0" algn="just">
              <a:lnSpc>
                <a:spcPct val="107000"/>
              </a:lnSpc>
              <a:spcBef>
                <a:spcPts val="0"/>
              </a:spcBef>
              <a:spcAft>
                <a:spcPts val="800"/>
              </a:spcAft>
              <a:buNone/>
            </a:pPr>
            <a:r>
              <a:rPr lang="en-US" sz="2800" b="1" cap="none" dirty="0">
                <a:latin typeface="Courier New" panose="02070309020205020404" pitchFamily="49" charset="0"/>
                <a:ea typeface="Calibri" panose="020F0502020204030204" pitchFamily="34" charset="0"/>
                <a:cs typeface="B Nazanin" panose="00000400000000000000" pitchFamily="2" charset="-78"/>
              </a:rPr>
              <a:t>                         Pets[0] = new Dog(); </a:t>
            </a:r>
            <a:endParaRPr lang="en-US" sz="2800" cap="none" dirty="0">
              <a:latin typeface="Calibri" panose="020F0502020204030204" pitchFamily="34" charset="0"/>
              <a:ea typeface="Calibri" panose="020F0502020204030204" pitchFamily="34" charset="0"/>
              <a:cs typeface="B Nazanin" panose="00000400000000000000" pitchFamily="2" charset="-78"/>
            </a:endParaRPr>
          </a:p>
          <a:p>
            <a:pPr marL="0" marR="0" indent="0" algn="l">
              <a:lnSpc>
                <a:spcPct val="107000"/>
              </a:lnSpc>
              <a:spcBef>
                <a:spcPts val="0"/>
              </a:spcBef>
              <a:spcAft>
                <a:spcPts val="800"/>
              </a:spcAft>
              <a:buNone/>
            </a:pPr>
            <a:r>
              <a:rPr lang="en-US" sz="2800" b="1" cap="none" dirty="0">
                <a:latin typeface="Courier New" panose="02070309020205020404" pitchFamily="49" charset="0"/>
                <a:ea typeface="Calibri" panose="020F0502020204030204" pitchFamily="34" charset="0"/>
                <a:cs typeface="B Nazanin" panose="00000400000000000000" pitchFamily="2" charset="-78"/>
              </a:rPr>
              <a:t>                         Pets[1] = new Dog();</a:t>
            </a:r>
            <a:endParaRPr lang="en-US" sz="2800" cap="none"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آرایه‌ </a:t>
            </a:r>
            <a:r>
              <a:rPr lang="fa-IR" sz="2800" dirty="0">
                <a:latin typeface="Calibri" panose="020F0502020204030204" pitchFamily="34" charset="0"/>
                <a:ea typeface="Calibri" panose="020F0502020204030204" pitchFamily="34" charset="0"/>
                <a:cs typeface="B Nazanin" panose="00000400000000000000" pitchFamily="2" charset="-78"/>
              </a:rPr>
              <a:t>خود </a:t>
            </a:r>
            <a:r>
              <a:rPr lang="ar-SA" sz="2800" dirty="0">
                <a:latin typeface="Calibri" panose="020F0502020204030204" pitchFamily="34" charset="0"/>
                <a:ea typeface="Calibri" panose="020F0502020204030204" pitchFamily="34" charset="0"/>
                <a:cs typeface="B Nazanin" panose="00000400000000000000" pitchFamily="2" charset="-78"/>
              </a:rPr>
              <a:t>همیشه </a:t>
            </a:r>
            <a:r>
              <a:rPr lang="fa-IR" sz="2800" dirty="0">
                <a:latin typeface="Calibri" panose="020F0502020204030204" pitchFamily="34" charset="0"/>
                <a:ea typeface="Calibri" panose="020F0502020204030204" pitchFamily="34" charset="0"/>
                <a:cs typeface="B Nazanin" panose="00000400000000000000" pitchFamily="2" charset="-78"/>
              </a:rPr>
              <a:t>یک شئ</a:t>
            </a:r>
            <a:r>
              <a:rPr lang="ar-SA" sz="2800" dirty="0">
                <a:latin typeface="Calibri" panose="020F0502020204030204" pitchFamily="34" charset="0"/>
                <a:ea typeface="Calibri" panose="020F0502020204030204" pitchFamily="34" charset="0"/>
                <a:cs typeface="B Nazanin" panose="00000400000000000000" pitchFamily="2" charset="-78"/>
              </a:rPr>
              <a:t> </a:t>
            </a:r>
            <a:r>
              <a:rPr lang="fa-IR" sz="2800" dirty="0">
                <a:latin typeface="Calibri" panose="020F0502020204030204" pitchFamily="34" charset="0"/>
                <a:ea typeface="Calibri" panose="020F0502020204030204" pitchFamily="34" charset="0"/>
                <a:cs typeface="B Nazanin" panose="00000400000000000000" pitchFamily="2" charset="-78"/>
              </a:rPr>
              <a:t>است</a:t>
            </a:r>
            <a:r>
              <a:rPr lang="ar-SA" sz="2800" dirty="0">
                <a:latin typeface="Calibri" panose="020F0502020204030204" pitchFamily="34" charset="0"/>
                <a:ea typeface="Calibri" panose="020F0502020204030204" pitchFamily="34" charset="0"/>
                <a:cs typeface="B Nazanin" panose="00000400000000000000" pitchFamily="2" charset="-78"/>
              </a:rPr>
              <a:t>، خواه برای نگهداری متغیرهای اولیه یا مراجع شیء اعلان شده باشند</a:t>
            </a:r>
            <a:r>
              <a:rPr lang="fa-IR" sz="2800" dirty="0">
                <a:latin typeface="Calibri" panose="020F0502020204030204" pitchFamily="34" charset="0"/>
                <a:ea typeface="Calibri" panose="020F0502020204030204" pitchFamily="34" charset="0"/>
                <a:cs typeface="B Nazanin" panose="00000400000000000000" pitchFamily="2" charset="-78"/>
              </a:rPr>
              <a:t>.</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en-US" sz="2800" b="1" dirty="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pic>
        <p:nvPicPr>
          <p:cNvPr id="6" name="Picture 5">
            <a:extLst>
              <a:ext uri="{FF2B5EF4-FFF2-40B4-BE49-F238E27FC236}">
                <a16:creationId xmlns:a16="http://schemas.microsoft.com/office/drawing/2014/main" id="{9627AA8E-197A-AD70-7820-8D2E32AE922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6870" y="2286570"/>
            <a:ext cx="3829671" cy="3518966"/>
          </a:xfrm>
          <a:prstGeom prst="rect">
            <a:avLst/>
          </a:prstGeom>
          <a:noFill/>
          <a:ln>
            <a:noFill/>
          </a:ln>
        </p:spPr>
      </p:pic>
    </p:spTree>
    <p:extLst>
      <p:ext uri="{BB962C8B-B14F-4D97-AF65-F5344CB8AC3E}">
        <p14:creationId xmlns:p14="http://schemas.microsoft.com/office/powerpoint/2010/main" val="338762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B4BFEF-7394-56A8-59E4-E29A9C248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553" y="806824"/>
            <a:ext cx="4497955" cy="5991261"/>
          </a:xfrm>
          <a:prstGeom prst="rect">
            <a:avLst/>
          </a:prstGeom>
        </p:spPr>
      </p:pic>
      <p:sp>
        <p:nvSpPr>
          <p:cNvPr id="5" name="Title 1">
            <a:extLst>
              <a:ext uri="{FF2B5EF4-FFF2-40B4-BE49-F238E27FC236}">
                <a16:creationId xmlns:a16="http://schemas.microsoft.com/office/drawing/2014/main" id="{42E7C53E-9514-8DCA-7B0C-33D6A15E6056}"/>
              </a:ext>
            </a:extLst>
          </p:cNvPr>
          <p:cNvSpPr txBox="1">
            <a:spLocks/>
          </p:cNvSpPr>
          <p:nvPr/>
        </p:nvSpPr>
        <p:spPr>
          <a:xfrm>
            <a:off x="2048435" y="210124"/>
            <a:ext cx="80951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کار در کلاس (ساختن و آزمودن اشیای فیلم)</a:t>
            </a:r>
            <a:endParaRPr lang="en-US" dirty="0">
              <a:solidFill>
                <a:srgbClr val="C00000"/>
              </a:solidFill>
              <a:cs typeface="2  Titr" panose="00000700000000000000" pitchFamily="2" charset="-78"/>
            </a:endParaRPr>
          </a:p>
        </p:txBody>
      </p:sp>
      <p:pic>
        <p:nvPicPr>
          <p:cNvPr id="8" name="Picture 7">
            <a:extLst>
              <a:ext uri="{FF2B5EF4-FFF2-40B4-BE49-F238E27FC236}">
                <a16:creationId xmlns:a16="http://schemas.microsoft.com/office/drawing/2014/main" id="{DAB2D2D2-81B9-4577-69A4-337F318A40E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3050" y="916581"/>
            <a:ext cx="4702980" cy="5881504"/>
          </a:xfrm>
          <a:prstGeom prst="rect">
            <a:avLst/>
          </a:prstGeom>
        </p:spPr>
      </p:pic>
    </p:spTree>
    <p:extLst>
      <p:ext uri="{BB962C8B-B14F-4D97-AF65-F5344CB8AC3E}">
        <p14:creationId xmlns:p14="http://schemas.microsoft.com/office/powerpoint/2010/main" val="5386222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CF3471-87A2-CE7B-8E49-7B8AB92668FD}"/>
              </a:ext>
            </a:extLst>
          </p:cNvPr>
          <p:cNvSpPr>
            <a:spLocks noGrp="1"/>
          </p:cNvSpPr>
          <p:nvPr>
            <p:ph idx="1"/>
          </p:nvPr>
        </p:nvSpPr>
        <p:spPr>
          <a:xfrm>
            <a:off x="123504" y="857796"/>
            <a:ext cx="11914094" cy="3424107"/>
          </a:xfrm>
        </p:spPr>
        <p:txBody>
          <a:bodyPr>
            <a:normAutofit/>
          </a:bodyPr>
          <a:lstStyle/>
          <a:p>
            <a:pPr algn="r" rtl="1"/>
            <a:r>
              <a:rPr lang="fa-IR" sz="2400" dirty="0">
                <a:effectLst/>
                <a:latin typeface="Calibri" panose="020F0502020204030204" pitchFamily="34" charset="0"/>
                <a:ea typeface="Calibri" panose="020F0502020204030204" pitchFamily="34" charset="0"/>
                <a:cs typeface="Ramsar" pitchFamily="2" charset="-78"/>
              </a:rPr>
              <a:t>کلاس </a:t>
            </a:r>
            <a:r>
              <a:rPr lang="en-US" sz="2400" cap="none" dirty="0" err="1">
                <a:effectLst/>
                <a:latin typeface="Myriad Pro" panose="020B0503030403020204" pitchFamily="34" charset="0"/>
                <a:ea typeface="Calibri" panose="020F0502020204030204" pitchFamily="34" charset="0"/>
                <a:cs typeface="Ramsar" pitchFamily="2" charset="-78"/>
              </a:rPr>
              <a:t>MovieTestDrive</a:t>
            </a:r>
            <a:r>
              <a:rPr lang="en-US" sz="2400" dirty="0">
                <a:effectLst/>
                <a:latin typeface="Calibri" panose="020F0502020204030204" pitchFamily="34" charset="0"/>
                <a:ea typeface="Calibri" panose="020F0502020204030204" pitchFamily="34" charset="0"/>
                <a:cs typeface="Ramsar" pitchFamily="2" charset="-78"/>
              </a:rPr>
              <a:t> </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اشیایی از کلاس </a:t>
            </a:r>
            <a:r>
              <a:rPr lang="en-US" sz="2400" cap="none" dirty="0">
                <a:effectLst/>
                <a:latin typeface="Myriad Pro" panose="020B0503030403020204" pitchFamily="34" charset="0"/>
                <a:ea typeface="Calibri" panose="020F0502020204030204" pitchFamily="34" charset="0"/>
                <a:cs typeface="Ramsar" pitchFamily="2" charset="-78"/>
              </a:rPr>
              <a:t>Movie</a:t>
            </a:r>
            <a:r>
              <a:rPr lang="en-US" sz="2400" dirty="0">
                <a:effectLst/>
                <a:latin typeface="Calibri" panose="020F0502020204030204" pitchFamily="34" charset="0"/>
                <a:ea typeface="Calibri" panose="020F0502020204030204" pitchFamily="34" charset="0"/>
                <a:cs typeface="Ramsar" pitchFamily="2" charset="-78"/>
              </a:rPr>
              <a:t> </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ایجاد کرده و از عملگر نقطه (.) برای تنظیم متغیرهای نمونه به یک مقدار خاص استفاده می‌کند. کلاس </a:t>
            </a:r>
            <a:r>
              <a:rPr lang="en-US" sz="2400" cap="none" dirty="0" err="1">
                <a:effectLst/>
                <a:latin typeface="Myriad Pro" panose="020B0503030403020204" pitchFamily="34" charset="0"/>
                <a:ea typeface="Calibri" panose="020F0502020204030204" pitchFamily="34" charset="0"/>
                <a:cs typeface="Ramsar" pitchFamily="2" charset="-78"/>
              </a:rPr>
              <a:t>MovieTestDrive</a:t>
            </a:r>
            <a:r>
              <a:rPr lang="en-US" sz="2400" cap="none" dirty="0">
                <a:effectLst/>
                <a:latin typeface="Calibri" panose="020F0502020204030204" pitchFamily="34" charset="0"/>
                <a:ea typeface="Calibri" panose="020F0502020204030204" pitchFamily="34" charset="0"/>
                <a:cs typeface="Ramsar" pitchFamily="2" charset="-78"/>
              </a:rPr>
              <a:t> </a:t>
            </a:r>
            <a:r>
              <a:rPr lang="fa-IR" sz="2400" cap="none"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همچنین متدی را بر روی یکی از اشیا فراخوانی می‌کند</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نمودار سمت چپ را با مقادیری که سه شئ در انتهای </a:t>
            </a:r>
            <a:r>
              <a:rPr lang="en-US" sz="2400" cap="none" dirty="0">
                <a:effectLst/>
                <a:latin typeface="Myriad Pro" panose="020B0503030403020204" pitchFamily="34" charset="0"/>
                <a:ea typeface="Calibri" panose="020F0502020204030204" pitchFamily="34" charset="0"/>
                <a:cs typeface="Ramsar" pitchFamily="2" charset="-78"/>
              </a:rPr>
              <a:t>main()</a:t>
            </a:r>
            <a:r>
              <a:rPr lang="en-US" sz="2400" cap="none" dirty="0">
                <a:effectLst/>
                <a:latin typeface="Ramsar" pitchFamily="2" charset="-78"/>
                <a:ea typeface="Calibri" panose="020F0502020204030204" pitchFamily="34" charset="0"/>
                <a:cs typeface="Arial" panose="020B0604020202020204" pitchFamily="34" charset="0"/>
              </a:rPr>
              <a:t> </a:t>
            </a:r>
            <a:r>
              <a:rPr lang="fa-IR" sz="2400" cap="none" dirty="0">
                <a:effectLst/>
                <a:latin typeface="Ramsar" pitchFamily="2" charset="-78"/>
                <a:ea typeface="Calibri" panose="020F0502020204030204" pitchFamily="34" charset="0"/>
                <a:cs typeface="Arial" panose="020B0604020202020204" pitchFamily="34" charset="0"/>
              </a:rPr>
              <a:t> </a:t>
            </a:r>
            <a:r>
              <a:rPr lang="ar-SA" sz="2400" dirty="0">
                <a:effectLst/>
                <a:latin typeface="Calibri" panose="020F0502020204030204" pitchFamily="34" charset="0"/>
                <a:ea typeface="Calibri" panose="020F0502020204030204" pitchFamily="34" charset="0"/>
                <a:cs typeface="Ramsar" pitchFamily="2" charset="-78"/>
              </a:rPr>
              <a:t>دارند پرکنید.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2400" dirty="0"/>
          </a:p>
        </p:txBody>
      </p:sp>
      <p:pic>
        <p:nvPicPr>
          <p:cNvPr id="4" name="Picture 3">
            <a:extLst>
              <a:ext uri="{FF2B5EF4-FFF2-40B4-BE49-F238E27FC236}">
                <a16:creationId xmlns:a16="http://schemas.microsoft.com/office/drawing/2014/main" id="{2C2B931A-2A52-380C-7961-171287861310}"/>
              </a:ext>
            </a:extLst>
          </p:cNvPr>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426082" y="2859487"/>
            <a:ext cx="2377239" cy="2844832"/>
          </a:xfrm>
          <a:prstGeom prst="rect">
            <a:avLst/>
          </a:prstGeom>
        </p:spPr>
      </p:pic>
      <p:pic>
        <p:nvPicPr>
          <p:cNvPr id="5" name="Picture 4">
            <a:extLst>
              <a:ext uri="{FF2B5EF4-FFF2-40B4-BE49-F238E27FC236}">
                <a16:creationId xmlns:a16="http://schemas.microsoft.com/office/drawing/2014/main" id="{D7A35F0B-E310-6083-AA59-F0359FE75FB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0800000" flipH="1" flipV="1">
            <a:off x="171691" y="2423423"/>
            <a:ext cx="3999871" cy="3921981"/>
          </a:xfrm>
          <a:prstGeom prst="rect">
            <a:avLst/>
          </a:prstGeom>
        </p:spPr>
      </p:pic>
      <p:sp>
        <p:nvSpPr>
          <p:cNvPr id="6" name="Text Box 2">
            <a:extLst>
              <a:ext uri="{FF2B5EF4-FFF2-40B4-BE49-F238E27FC236}">
                <a16:creationId xmlns:a16="http://schemas.microsoft.com/office/drawing/2014/main" id="{04E399DB-24AB-60ED-93F3-6E53D1F55417}"/>
              </a:ext>
            </a:extLst>
          </p:cNvPr>
          <p:cNvSpPr txBox="1">
            <a:spLocks noChangeArrowheads="1"/>
          </p:cNvSpPr>
          <p:nvPr/>
        </p:nvSpPr>
        <p:spPr bwMode="auto">
          <a:xfrm>
            <a:off x="6080551" y="3300412"/>
            <a:ext cx="471170" cy="25717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ar-SA" sz="900">
                <a:effectLst/>
                <a:latin typeface="Calibri" panose="020F0502020204030204" pitchFamily="34" charset="0"/>
                <a:ea typeface="Calibri" panose="020F0502020204030204" pitchFamily="34" charset="0"/>
                <a:cs typeface="2  Mitra" panose="00000400000000000000" pitchFamily="2" charset="-78"/>
              </a:rPr>
              <a:t>شئ  1</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le 1">
            <a:extLst>
              <a:ext uri="{FF2B5EF4-FFF2-40B4-BE49-F238E27FC236}">
                <a16:creationId xmlns:a16="http://schemas.microsoft.com/office/drawing/2014/main" id="{05675C90-4BB5-B76B-ABFD-B0EB6EFD0171}"/>
              </a:ext>
            </a:extLst>
          </p:cNvPr>
          <p:cNvSpPr txBox="1">
            <a:spLocks/>
          </p:cNvSpPr>
          <p:nvPr/>
        </p:nvSpPr>
        <p:spPr>
          <a:xfrm>
            <a:off x="2048435" y="210124"/>
            <a:ext cx="80951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کار در کلاس (ساختن و آزمودن اشیای فیلم)</a:t>
            </a:r>
            <a:endParaRPr lang="en-US" dirty="0">
              <a:solidFill>
                <a:srgbClr val="C00000"/>
              </a:solidFill>
              <a:cs typeface="2  Titr" panose="00000700000000000000" pitchFamily="2" charset="-78"/>
            </a:endParaRPr>
          </a:p>
        </p:txBody>
      </p:sp>
    </p:spTree>
    <p:extLst>
      <p:ext uri="{BB962C8B-B14F-4D97-AF65-F5344CB8AC3E}">
        <p14:creationId xmlns:p14="http://schemas.microsoft.com/office/powerpoint/2010/main" val="1850766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21632"/>
            <a:ext cx="12192000" cy="5262979"/>
          </a:xfrm>
          <a:prstGeom prst="rect">
            <a:avLst/>
          </a:prstGeom>
          <a:noFill/>
        </p:spPr>
        <p:txBody>
          <a:bodyPr wrap="square">
            <a:spAutoFit/>
          </a:bodyPr>
          <a:lstStyle/>
          <a:p>
            <a:pPr marL="457200" indent="-457200" algn="r" rtl="1">
              <a:buFont typeface="Arial" panose="020B0604020202020204" pitchFamily="34" charset="0"/>
              <a:buChar char="•"/>
            </a:pPr>
            <a:r>
              <a:rPr lang="fa-IR" sz="2800" dirty="0">
                <a:cs typeface="B Nazanin" panose="00000400000000000000" pitchFamily="2" charset="-78"/>
              </a:rPr>
              <a:t>قابلیت دسترسی مستقیم به مشخصه‌ها با عملگر نقطه که تاکنون انجام می داده‌ایم، یکی از بدترین گاف‌ها از دیدگاه شئ‌گرایی بوده است، از این جنبه که با این عمل داده‌هایمان را به سادگی در معرض دسترس هرکسی قرار می‌داده‌ایم به طوری که هم امکان رویت و هم اصلاح آن را داشته است.</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cs typeface="B Nazanin" panose="00000400000000000000" pitchFamily="2" charset="-78"/>
              </a:rPr>
              <a:t>مثلا مادامی که به سادگی تخصیص </a:t>
            </a:r>
            <a:r>
              <a:rPr lang="en-US" sz="2800" dirty="0" err="1">
                <a:latin typeface="Courier New" panose="02070309020205020404" pitchFamily="49" charset="0"/>
                <a:cs typeface="Courier New" panose="02070309020205020404" pitchFamily="49" charset="0"/>
              </a:rPr>
              <a:t>MyDuck.size</a:t>
            </a:r>
            <a:r>
              <a:rPr lang="en-US" sz="2800" dirty="0">
                <a:latin typeface="Courier New" panose="02070309020205020404" pitchFamily="49" charset="0"/>
                <a:cs typeface="Courier New" panose="02070309020205020404" pitchFamily="49" charset="0"/>
              </a:rPr>
              <a:t> = 40;</a:t>
            </a:r>
            <a:r>
              <a:rPr lang="fa-IR" sz="2800" dirty="0">
                <a:latin typeface="Courier New" panose="02070309020205020404" pitchFamily="49" charset="0"/>
                <a:cs typeface="Courier New" panose="02070309020205020404" pitchFamily="49" charset="0"/>
              </a:rPr>
              <a:t> </a:t>
            </a:r>
            <a:r>
              <a:rPr lang="fa-IR" sz="2800" dirty="0">
                <a:latin typeface="Courier New" panose="02070309020205020404" pitchFamily="49" charset="0"/>
                <a:cs typeface="B Nazanin" panose="00000400000000000000" pitchFamily="2" charset="-78"/>
              </a:rPr>
              <a:t>امکان‌پذیر باشد </a:t>
            </a:r>
            <a:r>
              <a:rPr lang="fa-IR" sz="2800" dirty="0">
                <a:cs typeface="B Nazanin" panose="00000400000000000000" pitchFamily="2" charset="-78"/>
              </a:rPr>
              <a:t>نمی‌توان از تخصیص نامعتبری مانند </a:t>
            </a:r>
            <a:r>
              <a:rPr lang="en-US" sz="2800" dirty="0" err="1">
                <a:latin typeface="Courier New" panose="02070309020205020404" pitchFamily="49" charset="0"/>
                <a:cs typeface="Courier New" panose="02070309020205020404" pitchFamily="49" charset="0"/>
              </a:rPr>
              <a:t>MyDuck.size</a:t>
            </a:r>
            <a:r>
              <a:rPr lang="en-US" sz="2800" dirty="0">
                <a:latin typeface="Courier New" panose="02070309020205020404" pitchFamily="49" charset="0"/>
                <a:cs typeface="Courier New" panose="02070309020205020404" pitchFamily="49" charset="0"/>
              </a:rPr>
              <a:t> = 0;</a:t>
            </a:r>
            <a:r>
              <a:rPr lang="fa-IR" sz="2800" dirty="0">
                <a:latin typeface="Courier New" panose="02070309020205020404" pitchFamily="49" charset="0"/>
                <a:cs typeface="Courier New" panose="02070309020205020404" pitchFamily="49" charset="0"/>
              </a:rPr>
              <a:t> </a:t>
            </a:r>
            <a:r>
              <a:rPr lang="fa-IR" sz="2800" dirty="0">
                <a:cs typeface="B Nazanin" panose="00000400000000000000" pitchFamily="2" charset="-78"/>
              </a:rPr>
              <a:t>پیشگیری نمود. </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A Hayat" panose="020B0800040000020004" pitchFamily="34" charset="-78"/>
                <a:ea typeface="A Hayat" panose="020B0800040000020004" pitchFamily="34" charset="-78"/>
                <a:cs typeface="A Hayat" panose="020B0800040000020004" pitchFamily="34" charset="-78"/>
              </a:rPr>
              <a:t>پس چه باید کرد؟!</a:t>
            </a:r>
          </a:p>
          <a:p>
            <a:pPr marL="457200" indent="-457200" algn="r" rtl="1">
              <a:buFont typeface="Arial" panose="020B0604020202020204" pitchFamily="34" charset="0"/>
              <a:buChar char="•"/>
            </a:pPr>
            <a:endParaRPr lang="fa-IR" sz="2800" dirty="0">
              <a:latin typeface="Calibri" panose="020F0502020204030204" pitchFamily="34" charset="0"/>
              <a:ea typeface="Calibri" panose="020F0502020204030204" pitchFamily="34" charset="0"/>
              <a:cs typeface="A Goldan" panose="02000400000000000000" pitchFamily="2" charset="-78"/>
            </a:endParaRPr>
          </a:p>
          <a:p>
            <a:pPr marL="457200" indent="-457200" algn="r" rtl="1">
              <a:buFont typeface="Arial" panose="020B0604020202020204" pitchFamily="34" charset="0"/>
              <a:buChar char="•"/>
            </a:pPr>
            <a:r>
              <a:rPr lang="fa-IR" sz="2800" dirty="0">
                <a:latin typeface="Calibri" panose="020F0502020204030204" pitchFamily="34" charset="0"/>
                <a:ea typeface="Calibri" panose="020F0502020204030204" pitchFamily="34" charset="0"/>
                <a:cs typeface="B Nazanin" panose="00000400000000000000" pitchFamily="2" charset="-78"/>
              </a:rPr>
              <a:t>در ادامه دو راه حل پیشنهاد می‌شود.</a:t>
            </a:r>
          </a:p>
        </p:txBody>
      </p:sp>
      <p:sp>
        <p:nvSpPr>
          <p:cNvPr id="3" name="Title 1">
            <a:extLst>
              <a:ext uri="{FF2B5EF4-FFF2-40B4-BE49-F238E27FC236}">
                <a16:creationId xmlns:a16="http://schemas.microsoft.com/office/drawing/2014/main" id="{2FD1FE9C-4E35-659E-881F-C9690691E774}"/>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گاف غیرشئ‌گرایانه!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196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21632"/>
            <a:ext cx="12192000" cy="5693866"/>
          </a:xfrm>
          <a:prstGeom prst="rect">
            <a:avLst/>
          </a:prstGeom>
          <a:noFill/>
        </p:spPr>
        <p:txBody>
          <a:bodyPr wrap="square">
            <a:spAutoFit/>
          </a:bodyPr>
          <a:lstStyle/>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cs typeface="B Nazanin" panose="00000400000000000000" pitchFamily="2" charset="-78"/>
              </a:rPr>
              <a:t>برای رفع این مشکل و به منظور امکان تغییر در متغیرهای نمونه می‌توان متدهایی مرتبط پیاده‌سازی کرد تا به طریقی کد دیگر به جای دسترسی مستقیم به داده‌ها آن متدها را فراخوانی کند.</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برای یک شئ متداول است متدهایی داشته باشد که مقادیر متغیرهای نمونه را خوانده یا تنظیم می‌کنند. به چنین متدهایی معمولا به ترتیب </a:t>
            </a:r>
            <a:r>
              <a:rPr lang="fa-IR" sz="2800" i="1" dirty="0">
                <a:cs typeface="B Nazanin" panose="00000400000000000000" pitchFamily="2" charset="-78"/>
              </a:rPr>
              <a:t>گیرنده‌ها</a:t>
            </a:r>
            <a:r>
              <a:rPr lang="fa-IR" sz="2800" dirty="0">
                <a:cs typeface="B Nazanin" panose="00000400000000000000" pitchFamily="2" charset="-78"/>
              </a:rPr>
              <a:t> و </a:t>
            </a:r>
            <a:r>
              <a:rPr lang="fa-IR" sz="2800" i="1" dirty="0">
                <a:cs typeface="B Nazanin" panose="00000400000000000000" pitchFamily="2" charset="-78"/>
              </a:rPr>
              <a:t>تنظیم‌کننده‌ها</a:t>
            </a:r>
            <a:r>
              <a:rPr lang="fa-IR" sz="2800" dirty="0">
                <a:cs typeface="B Nazanin" panose="00000400000000000000" pitchFamily="2" charset="-78"/>
              </a:rPr>
              <a:t> (یا </a:t>
            </a:r>
            <a:r>
              <a:rPr lang="fa-IR" sz="2800" i="1" dirty="0">
                <a:cs typeface="B Nazanin" panose="00000400000000000000" pitchFamily="2" charset="-78"/>
              </a:rPr>
              <a:t>دسترسی‌یاب</a:t>
            </a:r>
            <a:r>
              <a:rPr lang="fa-IR" sz="2800" dirty="0">
                <a:cs typeface="B Nazanin" panose="00000400000000000000" pitchFamily="2" charset="-78"/>
              </a:rPr>
              <a:t> و </a:t>
            </a:r>
            <a:r>
              <a:rPr lang="fa-IR" sz="2800" i="1" dirty="0">
                <a:cs typeface="B Nazanin" panose="00000400000000000000" pitchFamily="2" charset="-78"/>
              </a:rPr>
              <a:t>تغییردهنده</a:t>
            </a:r>
            <a:r>
              <a:rPr lang="fa-IR" sz="2800" dirty="0">
                <a:cs typeface="B Nazanin" panose="00000400000000000000" pitchFamily="2" charset="-78"/>
              </a:rPr>
              <a:t>) گفته می‌شود.</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برای مثال، اشیای </a:t>
            </a:r>
            <a:r>
              <a:rPr lang="en-US" sz="2800" dirty="0">
                <a:latin typeface="Baskerville Old Face" panose="02020602080505020303" pitchFamily="18" charset="0"/>
                <a:ea typeface="Times New Roman" panose="02020603050405020304" pitchFamily="18" charset="0"/>
                <a:cs typeface="B Nazanin" panose="00000400000000000000" pitchFamily="2" charset="-78"/>
              </a:rPr>
              <a:t>Alarm</a:t>
            </a:r>
            <a:r>
              <a:rPr lang="fa-IR" sz="2800" dirty="0">
                <a:latin typeface="Times New Roman" panose="02020603050405020304" pitchFamily="18" charset="0"/>
                <a:ea typeface="Times New Roman" panose="02020603050405020304" pitchFamily="18" charset="0"/>
                <a:cs typeface="B Nazanin" panose="00000400000000000000" pitchFamily="2" charset="-78"/>
              </a:rPr>
              <a:t> دارای یک متغیر نمونه برای در بر داشتن</a:t>
            </a:r>
            <a:r>
              <a:rPr lang="en-US" sz="2800" dirty="0">
                <a:latin typeface="Times New Roman" panose="02020603050405020304" pitchFamily="18" charset="0"/>
                <a:ea typeface="Times New Roman" panose="02020603050405020304" pitchFamily="18" charset="0"/>
                <a:cs typeface="B Nazanin" panose="00000400000000000000" pitchFamily="2" charset="-78"/>
              </a:rPr>
              <a:t> </a:t>
            </a:r>
            <a:r>
              <a:rPr lang="en-US" sz="2800" dirty="0" err="1">
                <a:latin typeface="Times New Roman" panose="02020603050405020304" pitchFamily="18" charset="0"/>
                <a:ea typeface="Times New Roman" panose="02020603050405020304" pitchFamily="18" charset="0"/>
                <a:cs typeface="B Nazanin" panose="00000400000000000000" pitchFamily="2" charset="-78"/>
              </a:rPr>
              <a:t>AlarmTime</a:t>
            </a:r>
            <a:r>
              <a:rPr lang="en-US" sz="2800" dirty="0">
                <a:latin typeface="Times New Roman" panose="02020603050405020304" pitchFamily="18" charset="0"/>
                <a:ea typeface="Times New Roman" panose="02020603050405020304" pitchFamily="18" charset="0"/>
                <a:cs typeface="B Nazanin" panose="00000400000000000000" pitchFamily="2" charset="-78"/>
              </a:rPr>
              <a:t> </a:t>
            </a:r>
            <a:r>
              <a:rPr lang="en-US" sz="2800" dirty="0">
                <a:latin typeface="B Nazanin" panose="00000400000000000000" pitchFamily="2" charset="-78"/>
                <a:ea typeface="Times New Roman" panose="02020603050405020304" pitchFamily="18" charset="0"/>
                <a:cs typeface="B Nazanin" panose="00000400000000000000" pitchFamily="2" charset="-78"/>
              </a:rPr>
              <a:t> </a:t>
            </a:r>
            <a:r>
              <a:rPr lang="fa-IR" sz="2800" dirty="0">
                <a:latin typeface="B Nazanin" panose="00000400000000000000" pitchFamily="2" charset="-78"/>
                <a:ea typeface="Times New Roman" panose="02020603050405020304" pitchFamily="18" charset="0"/>
                <a:cs typeface="B Nazanin" panose="00000400000000000000" pitchFamily="2" charset="-78"/>
              </a:rPr>
              <a:t>و دو متد برای گرفتن و تنظیم </a:t>
            </a:r>
            <a:r>
              <a:rPr lang="en-US" sz="2800" dirty="0">
                <a:latin typeface="Times New Roman" panose="02020603050405020304" pitchFamily="18" charset="0"/>
                <a:ea typeface="Times New Roman" panose="02020603050405020304" pitchFamily="18" charset="0"/>
                <a:cs typeface="B Nazanin" panose="00000400000000000000" pitchFamily="2" charset="-78"/>
              </a:rPr>
              <a:t> </a:t>
            </a:r>
            <a:r>
              <a:rPr lang="en-US" sz="2800" dirty="0" err="1">
                <a:latin typeface="Times New Roman" panose="02020603050405020304" pitchFamily="18" charset="0"/>
                <a:ea typeface="Times New Roman" panose="02020603050405020304" pitchFamily="18" charset="0"/>
                <a:cs typeface="B Nazanin" panose="00000400000000000000" pitchFamily="2" charset="-78"/>
              </a:rPr>
              <a:t>AlarmTime</a:t>
            </a:r>
            <a:r>
              <a:rPr lang="en-US" sz="2800" dirty="0">
                <a:latin typeface="B Nazanin" panose="00000400000000000000" pitchFamily="2" charset="-78"/>
                <a:ea typeface="Times New Roman" panose="02020603050405020304" pitchFamily="18" charset="0"/>
                <a:cs typeface="B Nazanin" panose="00000400000000000000" pitchFamily="2" charset="-78"/>
              </a:rPr>
              <a:t> </a:t>
            </a:r>
            <a:r>
              <a:rPr lang="fa-IR" sz="2800" dirty="0">
                <a:latin typeface="B Nazanin" panose="00000400000000000000" pitchFamily="2" charset="-78"/>
                <a:ea typeface="Times New Roman" panose="02020603050405020304" pitchFamily="18" charset="0"/>
                <a:cs typeface="B Nazanin" panose="00000400000000000000" pitchFamily="2" charset="-78"/>
              </a:rPr>
              <a:t> هستند.</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p:txBody>
      </p:sp>
      <p:sp>
        <p:nvSpPr>
          <p:cNvPr id="3" name="Title 1">
            <a:extLst>
              <a:ext uri="{FF2B5EF4-FFF2-40B4-BE49-F238E27FC236}">
                <a16:creationId xmlns:a16="http://schemas.microsoft.com/office/drawing/2014/main" id="{2FD1FE9C-4E35-659E-881F-C9690691E774}"/>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گاف غیرشئ‌گرایانه!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181695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1488142"/>
            <a:ext cx="12030634" cy="2677656"/>
          </a:xfrm>
          <a:prstGeom prst="rect">
            <a:avLst/>
          </a:prstGeom>
          <a:noFill/>
        </p:spPr>
        <p:txBody>
          <a:bodyPr wrap="square">
            <a:spAutoFit/>
          </a:bodyPr>
          <a:lstStyle/>
          <a:p>
            <a:pPr marL="457200" indent="-457200" algn="r" rtl="1">
              <a:buFont typeface="Arial" panose="020B0604020202020204" pitchFamily="34" charset="0"/>
              <a:buChar char="•"/>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یک گیرنده به عنوان یک مقدار بازگشتی، مقدار متغیر نمونه را پس می‌دهد. </a:t>
            </a:r>
          </a:p>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r>
              <a:rPr lang="fa-IR" sz="2800" dirty="0">
                <a:cs typeface="B Nazanin" panose="00000400000000000000" pitchFamily="2" charset="-78"/>
              </a:rPr>
              <a:t>مثلا برای جلوگیری از تنظیم غیرمعتبر اندازه‌ی شئ </a:t>
            </a:r>
            <a:r>
              <a:rPr lang="en-US" sz="2800" dirty="0">
                <a:latin typeface="Baskerville Old Face" panose="02020602080505020303" pitchFamily="18" charset="0"/>
                <a:cs typeface="B Nazanin" panose="00000400000000000000" pitchFamily="2" charset="-78"/>
              </a:rPr>
              <a:t>Duck</a:t>
            </a:r>
            <a:r>
              <a:rPr lang="fa-IR" sz="2800" dirty="0">
                <a:latin typeface="Baskerville Old Face" panose="02020602080505020303" pitchFamily="18" charset="0"/>
                <a:cs typeface="B Nazanin" panose="00000400000000000000" pitchFamily="2" charset="-78"/>
              </a:rPr>
              <a:t> می‌توانیم</a:t>
            </a:r>
            <a:r>
              <a:rPr lang="ar-SA" sz="2800" dirty="0">
                <a:effectLst/>
                <a:latin typeface="Calibri" panose="020F0502020204030204" pitchFamily="34" charset="0"/>
                <a:ea typeface="Calibri" panose="020F0502020204030204" pitchFamily="34" charset="0"/>
                <a:cs typeface="B Nazanin" panose="00000400000000000000" pitchFamily="2" charset="-78"/>
              </a:rPr>
              <a:t> با وادار کردن </a:t>
            </a:r>
            <a:r>
              <a:rPr lang="fa-IR" sz="2800" dirty="0">
                <a:effectLst/>
                <a:latin typeface="Calibri" panose="020F0502020204030204" pitchFamily="34" charset="0"/>
                <a:ea typeface="Calibri" panose="020F0502020204030204" pitchFamily="34" charset="0"/>
                <a:cs typeface="B Nazanin" panose="00000400000000000000" pitchFamily="2" charset="-78"/>
              </a:rPr>
              <a:t>سایرین </a:t>
            </a:r>
            <a:r>
              <a:rPr lang="ar-SA" sz="2800" dirty="0">
                <a:effectLst/>
                <a:latin typeface="Calibri" panose="020F0502020204030204" pitchFamily="34" charset="0"/>
                <a:ea typeface="Calibri" panose="020F0502020204030204" pitchFamily="34" charset="0"/>
                <a:cs typeface="B Nazanin" panose="00000400000000000000" pitchFamily="2" charset="-78"/>
              </a:rPr>
              <a:t>به فراخوانی </a:t>
            </a:r>
            <a:r>
              <a:rPr lang="fa-IR" sz="2800" dirty="0">
                <a:latin typeface="Baskerville Old Face" panose="02020602080505020303" pitchFamily="18" charset="0"/>
                <a:cs typeface="B Nazanin" panose="00000400000000000000" pitchFamily="2" charset="-78"/>
              </a:rPr>
              <a:t>متد</a:t>
            </a:r>
            <a:r>
              <a:rPr lang="ar-SA" sz="2800" dirty="0">
                <a:effectLst/>
                <a:latin typeface="Calibri" panose="020F0502020204030204" pitchFamily="34" charset="0"/>
                <a:ea typeface="Calibri" panose="020F0502020204030204" pitchFamily="34" charset="0"/>
                <a:cs typeface="B Nazanin" panose="00000400000000000000" pitchFamily="2" charset="-78"/>
              </a:rPr>
              <a:t> تنظیم‌کننده</a:t>
            </a:r>
            <a:r>
              <a:rPr lang="fa-IR" sz="2800" dirty="0">
                <a:effectLst/>
                <a:latin typeface="Calibri" panose="020F0502020204030204" pitchFamily="34" charset="0"/>
                <a:ea typeface="Calibri" panose="020F0502020204030204" pitchFamily="34" charset="0"/>
                <a:cs typeface="B Nazanin" panose="00000400000000000000" pitchFamily="2" charset="-78"/>
              </a:rPr>
              <a:t>‌ی</a:t>
            </a:r>
            <a:r>
              <a:rPr lang="en-US" sz="2800" b="1" dirty="0" err="1">
                <a:effectLst/>
                <a:latin typeface="Courier New" panose="02070309020205020404" pitchFamily="49" charset="0"/>
                <a:ea typeface="Calibri" panose="020F0502020204030204" pitchFamily="34" charset="0"/>
                <a:cs typeface="Arial" panose="020B0604020202020204" pitchFamily="34" charset="0"/>
              </a:rPr>
              <a:t>etSize</a:t>
            </a:r>
            <a:r>
              <a:rPr lang="en-US" sz="2800" b="1" dirty="0">
                <a:effectLst/>
                <a:latin typeface="Courier New" panose="02070309020205020404" pitchFamily="49" charset="0"/>
                <a:ea typeface="Calibri" panose="020F0502020204030204" pitchFamily="34" charset="0"/>
                <a:cs typeface="Arial" panose="020B0604020202020204" pitchFamily="34" charset="0"/>
              </a:rPr>
              <a:t> </a:t>
            </a:r>
            <a:r>
              <a:rPr lang="fa-IR" sz="2800" dirty="0">
                <a:effectLst/>
                <a:latin typeface="Courier New" panose="02070309020205020404" pitchFamily="49" charset="0"/>
                <a:ea typeface="Calibri" panose="020F0502020204030204" pitchFamily="34" charset="0"/>
                <a:cs typeface="B Nazanin" panose="00000400000000000000" pitchFamily="2" charset="-78"/>
              </a:rPr>
              <a:t>، آن را به صورت زیر </a:t>
            </a:r>
            <a:r>
              <a:rPr lang="fa-IR" sz="2800" dirty="0">
                <a:latin typeface="Baskerville Old Face" panose="02020602080505020303" pitchFamily="18" charset="0"/>
                <a:cs typeface="B Nazanin" panose="00000400000000000000" pitchFamily="2" charset="-78"/>
              </a:rPr>
              <a:t>تعریف کنیم</a:t>
            </a:r>
            <a:r>
              <a:rPr lang="fa-IR" sz="2800" dirty="0">
                <a:cs typeface="B Nazanin" panose="00000400000000000000" pitchFamily="2" charset="-78"/>
              </a:rPr>
              <a:t>:</a:t>
            </a:r>
          </a:p>
          <a:p>
            <a:pPr marL="457200" indent="-457200" algn="r" rtl="1">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ext Box 14">
            <a:extLst>
              <a:ext uri="{FF2B5EF4-FFF2-40B4-BE49-F238E27FC236}">
                <a16:creationId xmlns:a16="http://schemas.microsoft.com/office/drawing/2014/main" id="{6D9252BA-1081-6879-9313-8C7BD246331F}"/>
              </a:ext>
            </a:extLst>
          </p:cNvPr>
          <p:cNvSpPr txBox="1">
            <a:spLocks noChangeArrowheads="1"/>
          </p:cNvSpPr>
          <p:nvPr/>
        </p:nvSpPr>
        <p:spPr bwMode="auto">
          <a:xfrm>
            <a:off x="161366" y="4057682"/>
            <a:ext cx="7126941" cy="2800318"/>
          </a:xfrm>
          <a:prstGeom prst="rect">
            <a:avLst/>
          </a:prstGeom>
          <a:noFill/>
          <a:ln>
            <a:noFill/>
          </a:ln>
        </p:spPr>
        <p:txBody>
          <a:bodyPr rot="0" vert="horz" wrap="square" lIns="91440" tIns="45720" rIns="91440" bIns="45720" anchor="t" anchorCtr="0" upright="1">
            <a:sp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public void </a:t>
            </a:r>
            <a:r>
              <a:rPr lang="en-US" sz="2800" b="1" dirty="0" err="1">
                <a:effectLst/>
                <a:latin typeface="Courier New" panose="02070309020205020404" pitchFamily="49" charset="0"/>
                <a:ea typeface="Calibri" panose="020F0502020204030204" pitchFamily="34" charset="0"/>
                <a:cs typeface="Arial" panose="020B0604020202020204" pitchFamily="34" charset="0"/>
              </a:rPr>
              <a:t>setSize</a:t>
            </a:r>
            <a:r>
              <a:rPr lang="en-US" sz="2800" b="1" dirty="0">
                <a:effectLst/>
                <a:latin typeface="Courier New" panose="02070309020205020404" pitchFamily="49" charset="0"/>
                <a:ea typeface="Calibri" panose="020F0502020204030204" pitchFamily="34" charset="0"/>
                <a:cs typeface="Arial" panose="020B0604020202020204" pitchFamily="34" charset="0"/>
              </a:rPr>
              <a:t>(int s)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if (s &gt; 5)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size = 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 </a:t>
            </a: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26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2E98787-06BF-1B50-5F6E-8B68072DA32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658863" y="962775"/>
            <a:ext cx="3369301" cy="5736166"/>
          </a:xfrm>
          <a:prstGeom prst="rect">
            <a:avLst/>
          </a:prstGeom>
        </p:spPr>
      </p:pic>
      <p:pic>
        <p:nvPicPr>
          <p:cNvPr id="7" name="Picture 6">
            <a:extLst>
              <a:ext uri="{FF2B5EF4-FFF2-40B4-BE49-F238E27FC236}">
                <a16:creationId xmlns:a16="http://schemas.microsoft.com/office/drawing/2014/main" id="{FDD870A0-D00D-71A3-87B9-689E7DA4E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5033" y="2896499"/>
            <a:ext cx="3486150" cy="2737485"/>
          </a:xfrm>
          <a:prstGeom prst="rect">
            <a:avLst/>
          </a:prstGeom>
        </p:spPr>
      </p:pic>
      <p:pic>
        <p:nvPicPr>
          <p:cNvPr id="3" name="Picture 2">
            <a:extLst>
              <a:ext uri="{FF2B5EF4-FFF2-40B4-BE49-F238E27FC236}">
                <a16:creationId xmlns:a16="http://schemas.microsoft.com/office/drawing/2014/main" id="{1F71994B-84A5-BA48-FFE7-C465027B20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0" y="808325"/>
            <a:ext cx="4073378" cy="6045066"/>
          </a:xfrm>
          <a:prstGeom prst="rect">
            <a:avLst/>
          </a:prstGeom>
        </p:spPr>
      </p:pic>
      <p:sp>
        <p:nvSpPr>
          <p:cNvPr id="2" name="Title 1">
            <a:extLst>
              <a:ext uri="{FF2B5EF4-FFF2-40B4-BE49-F238E27FC236}">
                <a16:creationId xmlns:a16="http://schemas.microsoft.com/office/drawing/2014/main" id="{EE5FE76F-93D1-EEBA-059A-267B292644B4}"/>
              </a:ext>
            </a:extLst>
          </p:cNvPr>
          <p:cNvSpPr txBox="1">
            <a:spLocks/>
          </p:cNvSpPr>
          <p:nvPr/>
        </p:nvSpPr>
        <p:spPr>
          <a:xfrm>
            <a:off x="778743" y="56347"/>
            <a:ext cx="1063451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کلاس گیتار به همراه متدهای گیرنده و تنظیم کننده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940555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1D266-B973-6B5C-A83F-0CEE0AB770FD}"/>
              </a:ext>
            </a:extLst>
          </p:cNvPr>
          <p:cNvSpPr>
            <a:spLocks noGrp="1"/>
          </p:cNvSpPr>
          <p:nvPr>
            <p:ph idx="1"/>
          </p:nvPr>
        </p:nvSpPr>
        <p:spPr>
          <a:xfrm>
            <a:off x="206188" y="1138518"/>
            <a:ext cx="11147612" cy="5611906"/>
          </a:xfrm>
        </p:spPr>
        <p:txBody>
          <a:bodyPr>
            <a:normAutofit/>
          </a:bodyPr>
          <a:lstStyle/>
          <a:p>
            <a:pPr marL="0" marR="0" algn="just" rtl="1">
              <a:lnSpc>
                <a:spcPct val="115000"/>
              </a:lnSpc>
              <a:spcBef>
                <a:spcPts val="0"/>
              </a:spcBef>
              <a:spcAft>
                <a:spcPts val="1000"/>
              </a:spcAft>
            </a:pPr>
            <a:r>
              <a:rPr lang="fa-IR" b="1" dirty="0">
                <a:effectLst/>
                <a:latin typeface="Calibri" panose="020F0502020204030204" pitchFamily="34" charset="0"/>
                <a:ea typeface="Calibri" panose="020F0502020204030204" pitchFamily="34" charset="0"/>
                <a:cs typeface="B Nazanin" panose="00000400000000000000" pitchFamily="2" charset="-78"/>
              </a:rPr>
              <a:t>تعدیل کننده‌ی دسترسی:</a:t>
            </a:r>
            <a:r>
              <a:rPr lang="fa-IR" dirty="0">
                <a:effectLst/>
                <a:latin typeface="Calibri" panose="020F0502020204030204" pitchFamily="34" charset="0"/>
                <a:ea typeface="Calibri" panose="020F0502020204030204" pitchFamily="34" charset="0"/>
                <a:cs typeface="B Nazanin" panose="00000400000000000000" pitchFamily="2" charset="-78"/>
              </a:rPr>
              <a:t> کلیدواژه‌ایست که با استفاده از آن می‌توان سطح دسترسی‌پذیری یک کلاس و متدها و مشخصه‌های آن را تعیین نمود.</a:t>
            </a:r>
          </a:p>
          <a:p>
            <a:pPr marL="0" marR="0" algn="just" rtl="1">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در زبان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چهار سطح دسترسی و سه تعدیل کننده‌ی دسترسی وجود دارد.</a:t>
            </a: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سه تعدیل کننده دسترسی از این جهت است که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یکی از چهار سطح دسترسی است و آن را وقتی از هیچ تعدیل کننده دسترسی استفاده نکنید دریافت می کنید. </a:t>
            </a: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E37733ED-FEF9-A41F-7381-BF48991EF938}"/>
              </a:ext>
            </a:extLst>
          </p:cNvPr>
          <p:cNvSpPr txBox="1">
            <a:spLocks/>
          </p:cNvSpPr>
          <p:nvPr/>
        </p:nvSpPr>
        <p:spPr>
          <a:xfrm>
            <a:off x="448235" y="51576"/>
            <a:ext cx="1082040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تعدیل کننده‌ی دسترسی، سطح دسترسی</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1192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1D266-B973-6B5C-A83F-0CEE0AB770FD}"/>
              </a:ext>
            </a:extLst>
          </p:cNvPr>
          <p:cNvSpPr>
            <a:spLocks noGrp="1"/>
          </p:cNvSpPr>
          <p:nvPr>
            <p:ph idx="1"/>
          </p:nvPr>
        </p:nvSpPr>
        <p:spPr>
          <a:xfrm>
            <a:off x="206188" y="546847"/>
            <a:ext cx="11147612" cy="6203577"/>
          </a:xfrm>
        </p:spPr>
        <p:txBody>
          <a:bodyPr>
            <a:normAutofit/>
          </a:bodyPr>
          <a:lstStyle/>
          <a:p>
            <a:pPr algn="r" rtl="1"/>
            <a:endParaRPr lang="en-US" dirty="0">
              <a:effectLst/>
              <a:latin typeface="Times New Roman" panose="02020603050405020304" pitchFamily="18" charset="0"/>
              <a:ea typeface="Calibri" panose="020F0502020204030204" pitchFamily="34" charset="0"/>
              <a:cs typeface="B Nazanin" panose="00000400000000000000" pitchFamily="2" charset="-78"/>
            </a:endParaRPr>
          </a:p>
          <a:p>
            <a:pPr algn="r" rtl="1"/>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Calibri" panose="020F0502020204030204" pitchFamily="34" charset="0"/>
                <a:ea typeface="Calibri" panose="020F0502020204030204" pitchFamily="34" charset="0"/>
                <a:cs typeface="B Nazanin" panose="00000400000000000000" pitchFamily="2" charset="-78"/>
              </a:rPr>
              <a:t>: استفاده از این تعدیل کننده‌ی دسترسی منجر به قابلیت دسترسی هر کدی از هر جا به آنچه که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است، اعم از کلاس، متغیر، متد، سازنده، غیره می‌شود.</a:t>
            </a:r>
          </a:p>
          <a:p>
            <a:pPr algn="r" rtl="1"/>
            <a:endParaRPr lang="fa-IR" dirty="0">
              <a:latin typeface="B Nazanin" panose="00000400000000000000" pitchFamily="2" charset="-78"/>
              <a:ea typeface="Calibri" panose="020F0502020204030204" pitchFamily="34" charset="0"/>
              <a:cs typeface="B Nazanin" panose="00000400000000000000" pitchFamily="2" charset="-78"/>
            </a:endParaRPr>
          </a:p>
          <a:p>
            <a:pPr algn="r" rtl="1"/>
            <a:endParaRPr lang="fa-IR" dirty="0">
              <a:latin typeface="B Nazanin" panose="00000400000000000000" pitchFamily="2" charset="-78"/>
              <a:ea typeface="Calibri" panose="020F0502020204030204" pitchFamily="34" charset="0"/>
              <a:cs typeface="B Nazanin" panose="00000400000000000000" pitchFamily="2" charset="-78"/>
            </a:endParaRPr>
          </a:p>
          <a:p>
            <a:pPr algn="r" rtl="1"/>
            <a:r>
              <a:rPr lang="ar-SA" sz="2800" dirty="0">
                <a:effectLst/>
                <a:latin typeface="Baskerville Old Face" panose="02020602080505020303" pitchFamily="18" charset="0"/>
                <a:ea typeface="Calibri" panose="020F0502020204030204" pitchFamily="34" charset="0"/>
                <a:cs typeface="B Nazanin" panose="00000400000000000000" pitchFamily="2" charset="-78"/>
              </a:rPr>
              <a:t>از</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public </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برای کلاس‌ها، ثابت‌ها (متغیرهای نهایی ایستا) و متد‌هایی که در معرض کد دیگر قرار می‌دهید</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(برای مثال گیرنده‌ها و تنظیم‌کننده‌ها) و اکثر سازنده‌ها استفاده کنید</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 </a:t>
            </a: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E37733ED-FEF9-A41F-7381-BF48991EF938}"/>
              </a:ext>
            </a:extLst>
          </p:cNvPr>
          <p:cNvSpPr txBox="1">
            <a:spLocks/>
          </p:cNvSpPr>
          <p:nvPr/>
        </p:nvSpPr>
        <p:spPr>
          <a:xfrm>
            <a:off x="448235" y="51576"/>
            <a:ext cx="10820400" cy="762444"/>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سطوح دسترسی به ترتیب میزان محدودکنندگی از کم ترین به بیش ترین </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52413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با تعریف متغیر آرایه‌ای </a:t>
            </a:r>
            <a:r>
              <a:rPr lang="en-US" sz="2800" cap="none" dirty="0">
                <a:latin typeface="Courier New" panose="02070309020205020404" pitchFamily="49" charset="0"/>
                <a:cs typeface="Courier New" panose="02070309020205020404" pitchFamily="49" charset="0"/>
              </a:rPr>
              <a:t>int[] </a:t>
            </a:r>
            <a:r>
              <a:rPr lang="en-US" sz="2800" cap="none" dirty="0" err="1">
                <a:latin typeface="Courier New" panose="02070309020205020404" pitchFamily="49" charset="0"/>
                <a:cs typeface="Courier New" panose="02070309020205020404" pitchFamily="49" charset="0"/>
              </a:rPr>
              <a:t>nums</a:t>
            </a:r>
            <a:r>
              <a:rPr lang="en-US" sz="2800" cap="none" dirty="0">
                <a:latin typeface="Courier New" panose="02070309020205020404" pitchFamily="49" charset="0"/>
                <a:cs typeface="Courier New" panose="02070309020205020404" pitchFamily="49" charset="0"/>
              </a:rPr>
              <a:t> = new int[7];</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en-US" sz="2800" cap="none" dirty="0" err="1">
                <a:latin typeface="Courier New" panose="02070309020205020404" pitchFamily="49" charset="0"/>
                <a:cs typeface="Courier New" panose="02070309020205020404" pitchFamily="49" charset="0"/>
              </a:rPr>
              <a:t>nums</a:t>
            </a:r>
            <a:r>
              <a:rPr lang="fa-IR" sz="2800" dirty="0">
                <a:effectLst/>
                <a:latin typeface="Calibri" panose="020F0502020204030204" pitchFamily="34" charset="0"/>
                <a:ea typeface="Calibri" panose="020F0502020204030204" pitchFamily="34" charset="0"/>
                <a:cs typeface="B Nazanin" panose="00000400000000000000" pitchFamily="2" charset="-78"/>
              </a:rPr>
              <a:t> شامل آدرس حافظه، یعنی آدرس اولین سلول دنباله‌ی مکان‌های ذخیره‌سازی آرایه است.</a:t>
            </a:r>
            <a:endParaRPr lang="fa-IR" sz="2800" dirty="0"/>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مرجع آرایه توسط سیستم برای دسترسی به اولین سلول ذخیره‌سازی یک آرایه مورد استفاده قرار می‌گیرد.</a:t>
            </a:r>
          </a:p>
          <a:p>
            <a:pPr algn="just" rtl="1">
              <a:lnSpc>
                <a:spcPct val="107000"/>
              </a:lnSpc>
              <a:spcBef>
                <a:spcPts val="0"/>
              </a:spcBef>
              <a:spcAft>
                <a:spcPts val="800"/>
              </a:spcAft>
            </a:pPr>
            <a:endParaRPr lang="en-US" sz="2800" b="1" dirty="0"/>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sp>
        <p:nvSpPr>
          <p:cNvPr id="5" name="Text Box 2">
            <a:extLst>
              <a:ext uri="{FF2B5EF4-FFF2-40B4-BE49-F238E27FC236}">
                <a16:creationId xmlns:a16="http://schemas.microsoft.com/office/drawing/2014/main" id="{E70D37C3-0C2B-C17A-C33A-6F93580CA7B3}"/>
              </a:ext>
            </a:extLst>
          </p:cNvPr>
          <p:cNvSpPr txBox="1">
            <a:spLocks noChangeArrowheads="1"/>
          </p:cNvSpPr>
          <p:nvPr/>
        </p:nvSpPr>
        <p:spPr bwMode="auto">
          <a:xfrm>
            <a:off x="4693330" y="3015245"/>
            <a:ext cx="6302188" cy="311328"/>
          </a:xfrm>
          <a:prstGeom prst="rect">
            <a:avLst/>
          </a:prstGeom>
          <a:noFill/>
          <a:ln w="9525">
            <a:noFill/>
            <a:miter lim="800000"/>
            <a:headEnd/>
            <a:tailEnd/>
          </a:ln>
        </p:spPr>
        <p:txBody>
          <a:bodyPr rot="0" vert="horz" wrap="square" lIns="91440" tIns="45720" rIns="91440" bIns="45720" anchor="t" anchorCtr="0">
            <a:noAutofit/>
          </a:bodyPr>
          <a:lstStyle/>
          <a:p>
            <a:pPr marL="0" marR="0" algn="ctr" rtl="1">
              <a:lnSpc>
                <a:spcPct val="107000"/>
              </a:lnSpc>
              <a:spcBef>
                <a:spcPts val="0"/>
              </a:spcBef>
              <a:spcAft>
                <a:spcPts val="800"/>
              </a:spcAft>
            </a:pPr>
            <a:r>
              <a:rPr lang="ar-SA" sz="2400" dirty="0">
                <a:effectLst/>
                <a:latin typeface="Calibri" panose="020F0502020204030204" pitchFamily="34" charset="0"/>
                <a:ea typeface="Calibri" panose="020F0502020204030204" pitchFamily="34" charset="0"/>
                <a:cs typeface="Mj_Faraz" panose="00000700000000000000" pitchFamily="2" charset="-78"/>
              </a:rPr>
              <a:t>ذخیره</a:t>
            </a:r>
            <a:r>
              <a:rPr lang="fa-IR" sz="2400" dirty="0">
                <a:effectLst/>
                <a:latin typeface="Calibri" panose="020F0502020204030204" pitchFamily="34" charset="0"/>
                <a:ea typeface="Calibri" panose="020F0502020204030204" pitchFamily="34" charset="0"/>
                <a:cs typeface="Mj_Faraz" panose="00000700000000000000" pitchFamily="2" charset="-78"/>
              </a:rPr>
              <a:t>‌</a:t>
            </a:r>
            <a:r>
              <a:rPr lang="ar-SA" sz="2400" dirty="0">
                <a:effectLst/>
                <a:latin typeface="Calibri" panose="020F0502020204030204" pitchFamily="34" charset="0"/>
                <a:ea typeface="Calibri" panose="020F0502020204030204" pitchFamily="34" charset="0"/>
                <a:cs typeface="Mj_Faraz" panose="00000700000000000000" pitchFamily="2" charset="-78"/>
              </a:rPr>
              <a:t>سازی متوالی در حافظه برای چندین مقدار در یک آرایه (متغیر مرجع)</a:t>
            </a:r>
            <a:endParaRPr lang="en-US" sz="2400" dirty="0">
              <a:effectLst/>
              <a:latin typeface="Calibri" panose="020F0502020204030204" pitchFamily="34" charset="0"/>
              <a:ea typeface="Calibri" panose="020F0502020204030204" pitchFamily="34" charset="0"/>
              <a:cs typeface="Mj_Faraz" panose="00000700000000000000" pitchFamily="2" charset="-78"/>
            </a:endParaRPr>
          </a:p>
        </p:txBody>
      </p:sp>
      <p:pic>
        <p:nvPicPr>
          <p:cNvPr id="7" name="Picture 6">
            <a:extLst>
              <a:ext uri="{FF2B5EF4-FFF2-40B4-BE49-F238E27FC236}">
                <a16:creationId xmlns:a16="http://schemas.microsoft.com/office/drawing/2014/main" id="{148A11B1-5FD7-BFCE-F6A1-2563FC0D89C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7553" y="2247870"/>
            <a:ext cx="4582096" cy="2567115"/>
          </a:xfrm>
          <a:prstGeom prst="rect">
            <a:avLst/>
          </a:prstGeom>
        </p:spPr>
      </p:pic>
      <p:sp>
        <p:nvSpPr>
          <p:cNvPr id="8" name="Text Box 24">
            <a:extLst>
              <a:ext uri="{FF2B5EF4-FFF2-40B4-BE49-F238E27FC236}">
                <a16:creationId xmlns:a16="http://schemas.microsoft.com/office/drawing/2014/main" id="{EFC48798-1AAA-BA68-0402-233233E40B18}"/>
              </a:ext>
            </a:extLst>
          </p:cNvPr>
          <p:cNvSpPr txBox="1"/>
          <p:nvPr/>
        </p:nvSpPr>
        <p:spPr>
          <a:xfrm>
            <a:off x="1263047" y="2096740"/>
            <a:ext cx="2220637" cy="30226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fa-IR" sz="2400" b="1" dirty="0">
                <a:effectLst/>
                <a:ea typeface="Calibri" panose="020F0502020204030204" pitchFamily="34" charset="0"/>
                <a:cs typeface="B Ziba" panose="00000400000000000000" pitchFamily="2" charset="-78"/>
              </a:rPr>
              <a:t>7  متغیر  </a:t>
            </a:r>
            <a:r>
              <a:rPr lang="en-US" sz="2400" b="1" dirty="0">
                <a:effectLst/>
                <a:ea typeface="Calibri" panose="020F0502020204030204" pitchFamily="34" charset="0"/>
                <a:cs typeface="B Ziba" panose="00000400000000000000" pitchFamily="2" charset="-78"/>
              </a:rPr>
              <a:t>int</a:t>
            </a:r>
            <a:endParaRPr lang="en-US" sz="2400" dirty="0">
              <a:effectLst/>
              <a:ea typeface="Calibri" panose="020F0502020204030204" pitchFamily="34" charset="0"/>
              <a:cs typeface="Arial" panose="020B0604020202020204" pitchFamily="34" charset="0"/>
            </a:endParaRPr>
          </a:p>
        </p:txBody>
      </p:sp>
      <p:sp>
        <p:nvSpPr>
          <p:cNvPr id="9" name="Text Box 32">
            <a:extLst>
              <a:ext uri="{FF2B5EF4-FFF2-40B4-BE49-F238E27FC236}">
                <a16:creationId xmlns:a16="http://schemas.microsoft.com/office/drawing/2014/main" id="{52658B15-834F-C17E-3555-CCD80AEBF28C}"/>
              </a:ext>
            </a:extLst>
          </p:cNvPr>
          <p:cNvSpPr txBox="1"/>
          <p:nvPr/>
        </p:nvSpPr>
        <p:spPr>
          <a:xfrm>
            <a:off x="1325600" y="3989922"/>
            <a:ext cx="2771271" cy="30226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400" dirty="0">
                <a:effectLst/>
                <a:ea typeface="Calibri" panose="020F0502020204030204" pitchFamily="34" charset="0"/>
                <a:cs typeface="B Ziba" panose="00000400000000000000" pitchFamily="2" charset="-78"/>
              </a:rPr>
              <a:t>شيء آرایه</a:t>
            </a:r>
            <a:r>
              <a:rPr lang="fa-IR" sz="2400" dirty="0">
                <a:effectLst/>
                <a:ea typeface="Calibri" panose="020F0502020204030204" pitchFamily="34" charset="0"/>
                <a:cs typeface="B Ziba" panose="00000400000000000000" pitchFamily="2" charset="-78"/>
              </a:rPr>
              <a:t>‌</a:t>
            </a:r>
            <a:r>
              <a:rPr lang="ar-SA" sz="2400" dirty="0">
                <a:effectLst/>
                <a:ea typeface="Calibri" panose="020F0502020204030204" pitchFamily="34" charset="0"/>
                <a:cs typeface="B Ziba" panose="00000400000000000000" pitchFamily="2" charset="-78"/>
              </a:rPr>
              <a:t>ای</a:t>
            </a:r>
            <a:r>
              <a:rPr lang="ar-SA" sz="2400" dirty="0">
                <a:effectLst/>
                <a:ea typeface="Calibri" panose="020F0502020204030204" pitchFamily="34" charset="0"/>
                <a:cs typeface="Arial" panose="020B0604020202020204" pitchFamily="34" charset="0"/>
              </a:rPr>
              <a:t> </a:t>
            </a:r>
            <a:r>
              <a:rPr lang="en-US" sz="2400" dirty="0">
                <a:effectLst/>
                <a:ea typeface="Calibri" panose="020F0502020204030204" pitchFamily="34" charset="0"/>
                <a:cs typeface="Arial" panose="020B0604020202020204" pitchFamily="34" charset="0"/>
              </a:rPr>
              <a:t>int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ea typeface="Calibri" panose="020F0502020204030204" pitchFamily="34" charset="0"/>
                <a:cs typeface="Arial" panose="020B0604020202020204" pitchFamily="34" charset="0"/>
              </a:rPr>
              <a:t>(int[])</a:t>
            </a:r>
          </a:p>
          <a:p>
            <a:pPr marL="0" marR="0" algn="r" rtl="1">
              <a:lnSpc>
                <a:spcPct val="107000"/>
              </a:lnSpc>
              <a:spcBef>
                <a:spcPts val="0"/>
              </a:spcBef>
              <a:spcAft>
                <a:spcPts val="800"/>
              </a:spcAft>
            </a:pPr>
            <a:r>
              <a:rPr lang="en-US" sz="900" b="1" dirty="0">
                <a:effectLst/>
                <a:ea typeface="Calibri" panose="020F0502020204030204" pitchFamily="34" charset="0"/>
                <a:cs typeface="B Ziba" panose="00000400000000000000" pitchFamily="2" charset="-78"/>
              </a:rPr>
              <a:t> </a:t>
            </a:r>
            <a:endParaRPr lang="en-US" sz="11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8905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1000"/>
                                        <p:tgtEl>
                                          <p:spTgt spid="3">
                                            <p:txEl>
                                              <p:pRg st="7" end="7"/>
                                            </p:txEl>
                                          </p:spTgt>
                                        </p:tgtEl>
                                      </p:cBhvr>
                                    </p:animEffect>
                                    <p:anim calcmode="lin" valueType="num">
                                      <p:cBhvr>
                                        <p:cTn id="2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293077" y="1443037"/>
            <a:ext cx="11793415" cy="3351701"/>
          </a:xfrm>
        </p:spPr>
        <p:txBody>
          <a:bodyPr>
            <a:noAutofit/>
          </a:bodyPr>
          <a:lstStyle/>
          <a:p>
            <a:pPr algn="r" rtl="1"/>
            <a:r>
              <a:rPr lang="en-US" dirty="0">
                <a:effectLst/>
                <a:latin typeface="Times New Roman" panose="02020603050405020304" pitchFamily="18" charset="0"/>
                <a:ea typeface="Calibri" panose="020F0502020204030204" pitchFamily="34" charset="0"/>
                <a:cs typeface="B Nazanin" panose="00000400000000000000" pitchFamily="2" charset="-78"/>
              </a:rPr>
              <a:t>protected</a:t>
            </a:r>
            <a:r>
              <a:rPr lang="fa-IR" dirty="0">
                <a:effectLst/>
                <a:latin typeface="Times New Roman" panose="02020603050405020304" pitchFamily="18" charset="0"/>
                <a:ea typeface="Calibri" panose="020F0502020204030204" pitchFamily="34" charset="0"/>
                <a:cs typeface="B Nazanin" panose="00000400000000000000" pitchFamily="2" charset="-78"/>
              </a:rPr>
              <a:t>: آگاهی از این تعدیل کننده‌ی دسترسی منوط به کسب اطلاعاتیست که در آینده خواهیم آموخت. </a:t>
            </a:r>
          </a:p>
          <a:p>
            <a:pPr algn="r" rtl="1"/>
            <a:endParaRPr lang="fa-IR" dirty="0">
              <a:latin typeface="Times New Roman" panose="02020603050405020304" pitchFamily="18" charset="0"/>
              <a:ea typeface="Calibri" panose="020F0502020204030204" pitchFamily="34" charset="0"/>
              <a:cs typeface="B Nazanin" panose="00000400000000000000" pitchFamily="2" charset="-78"/>
            </a:endParaRPr>
          </a:p>
          <a:p>
            <a:pPr algn="r" rtl="1"/>
            <a:r>
              <a:rPr lang="fa-IR" dirty="0">
                <a:effectLst/>
                <a:latin typeface="Times New Roman" panose="02020603050405020304" pitchFamily="18" charset="0"/>
                <a:ea typeface="Calibri" panose="020F0502020204030204" pitchFamily="34" charset="0"/>
                <a:cs typeface="B Nazanin" panose="00000400000000000000" pitchFamily="2" charset="-78"/>
              </a:rPr>
              <a:t>با فرض دانسته بودن، خلاصه این است که این تعدیل کننده دقیقا مانند </a:t>
            </a:r>
            <a:r>
              <a:rPr lang="en-US" dirty="0">
                <a:effectLst/>
                <a:latin typeface="Times New Roman" panose="02020603050405020304" pitchFamily="18" charset="0"/>
                <a:ea typeface="Calibri" panose="020F0502020204030204" pitchFamily="34" charset="0"/>
                <a:cs typeface="B Nazanin" panose="00000400000000000000" pitchFamily="2" charset="-78"/>
              </a:rPr>
              <a:t>default</a:t>
            </a:r>
            <a:r>
              <a:rPr lang="fa-IR" dirty="0">
                <a:effectLst/>
                <a:latin typeface="Times New Roman" panose="02020603050405020304" pitchFamily="18" charset="0"/>
                <a:ea typeface="Calibri" panose="020F0502020204030204" pitchFamily="34" charset="0"/>
                <a:cs typeface="B Nazanin" panose="00000400000000000000" pitchFamily="2" charset="-78"/>
              </a:rPr>
              <a:t> کار می‌کند (کد درون همان بسته به آنچه </a:t>
            </a:r>
            <a:r>
              <a:rPr lang="en-US" dirty="0">
                <a:effectLst/>
                <a:latin typeface="Times New Roman" panose="02020603050405020304" pitchFamily="18" charset="0"/>
                <a:ea typeface="Calibri" panose="020F0502020204030204" pitchFamily="34" charset="0"/>
                <a:cs typeface="B Nazanin" panose="00000400000000000000" pitchFamily="2" charset="-78"/>
              </a:rPr>
              <a:t>protected</a:t>
            </a:r>
            <a:r>
              <a:rPr lang="fa-IR" dirty="0">
                <a:effectLst/>
                <a:latin typeface="Times New Roman" panose="02020603050405020304" pitchFamily="18" charset="0"/>
                <a:ea typeface="Calibri" panose="020F0502020204030204" pitchFamily="34" charset="0"/>
                <a:cs typeface="B Nazanin" panose="00000400000000000000" pitchFamily="2" charset="-78"/>
              </a:rPr>
              <a:t> است دسترسی دارد)، جز این که به زیرکلاس های خارج از بسته اجازه می دهد مورد </a:t>
            </a:r>
            <a:r>
              <a:rPr lang="en-US" dirty="0">
                <a:effectLst/>
                <a:latin typeface="Times New Roman" panose="02020603050405020304" pitchFamily="18" charset="0"/>
                <a:ea typeface="Calibri" panose="020F0502020204030204" pitchFamily="34" charset="0"/>
                <a:cs typeface="B Nazanin" panose="00000400000000000000" pitchFamily="2" charset="-78"/>
              </a:rPr>
              <a:t>protected</a:t>
            </a:r>
            <a:r>
              <a:rPr lang="fa-IR" dirty="0">
                <a:effectLst/>
                <a:latin typeface="Times New Roman" panose="02020603050405020304" pitchFamily="18" charset="0"/>
                <a:ea typeface="Calibri" panose="020F0502020204030204" pitchFamily="34" charset="0"/>
                <a:cs typeface="B Nazanin" panose="00000400000000000000" pitchFamily="2" charset="-78"/>
              </a:rPr>
              <a:t> را ارث بری کنند.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267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419100" y="1307672"/>
            <a:ext cx="11353800" cy="5414963"/>
          </a:xfrm>
        </p:spPr>
        <p:txBody>
          <a:bodyPr>
            <a:noAutofit/>
          </a:bodyPr>
          <a:lstStyle/>
          <a:p>
            <a:pPr algn="just" rtl="1">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صورتی که هیچ تعدیل کننده‌ی دسترسی‌ای قرار ندهیم این سطح دسترسی به طور پیش فرض اعمال می‌شود. </a:t>
            </a: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این دسترسی یعنی فقط کد درون همان بسته (و نه خارج از بسته)ای که کلاس با مورد</a:t>
            </a:r>
            <a:r>
              <a:rPr lang="en-US" dirty="0">
                <a:effectLst/>
                <a:latin typeface="Times New Roman" panose="02020603050405020304" pitchFamily="18" charset="0"/>
                <a:ea typeface="Calibri" panose="020F0502020204030204" pitchFamily="34" charset="0"/>
                <a:cs typeface="Times New Roman" panose="02020603050405020304" pitchFamily="18" charset="0"/>
              </a:rPr>
              <a:t>default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هست می تواند به آنچه پیش‌فرض است دسترسی یابد. </a:t>
            </a:r>
          </a:p>
          <a:p>
            <a:pPr marL="0" marR="0" lvl="0" indent="0" algn="just" rtl="1">
              <a:lnSpc>
                <a:spcPct val="115000"/>
              </a:lnSpc>
              <a:spcBef>
                <a:spcPts val="0"/>
              </a:spcBef>
              <a:spcAft>
                <a:spcPts val="1000"/>
              </a:spcAft>
              <a:buNone/>
            </a:pP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p:txBody>
      </p:sp>
    </p:spTree>
    <p:extLst>
      <p:ext uri="{BB962C8B-B14F-4D97-AF65-F5344CB8AC3E}">
        <p14:creationId xmlns:p14="http://schemas.microsoft.com/office/powerpoint/2010/main" val="424310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210670" y="1441939"/>
            <a:ext cx="11770659" cy="4349262"/>
          </a:xfrm>
        </p:spPr>
        <p:txBody>
          <a:bodyPr>
            <a:noAutofit/>
          </a:bodyPr>
          <a:lstStyle/>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هر کلاس در بسته ایست و بدون تصریح یک بسته‌ی خاص ما به کلاس‌هایمان این اجازه را می دهیم که به طور خودکار در بسته‌ی پیش فرض قرار گیرند. </a:t>
            </a:r>
          </a:p>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فعلا کلاس‌هایی که ما می نویسیم همه درون بسته‌ی پیش فرض </a:t>
            </a:r>
            <a:r>
              <a:rPr lang="en-US" sz="2800" dirty="0">
                <a:effectLst/>
                <a:latin typeface="Times New Roman" panose="02020603050405020304" pitchFamily="18" charset="0"/>
                <a:ea typeface="Calibri" panose="020F0502020204030204" pitchFamily="34" charset="0"/>
                <a:cs typeface="Arial" panose="020B0604020202020204" pitchFamily="34" charset="0"/>
              </a:rPr>
              <a:t>Java</a:t>
            </a:r>
            <a:r>
              <a:rPr lang="fa-IR" sz="2800" dirty="0">
                <a:effectLst/>
                <a:latin typeface="Calibri" panose="020F0502020204030204" pitchFamily="34" charset="0"/>
                <a:ea typeface="Calibri" panose="020F0502020204030204" pitchFamily="34" charset="0"/>
                <a:cs typeface="B Nazanin" panose="00000400000000000000" pitchFamily="2" charset="-78"/>
              </a:rPr>
              <a:t> قرار دارند. نتیجتا چه کلاس را </a:t>
            </a:r>
            <a:r>
              <a:rPr lang="en-US" sz="2800" dirty="0">
                <a:effectLst/>
                <a:latin typeface="Times New Roman" panose="02020603050405020304" pitchFamily="18" charset="0"/>
                <a:ea typeface="Calibri" panose="020F0502020204030204" pitchFamily="34" charset="0"/>
                <a:cs typeface="Arial" panose="020B0604020202020204" pitchFamily="34" charset="0"/>
              </a:rPr>
              <a:t>public</a:t>
            </a:r>
            <a:r>
              <a:rPr lang="fa-IR" sz="2800" dirty="0">
                <a:effectLst/>
                <a:latin typeface="Calibri" panose="020F0502020204030204" pitchFamily="34" charset="0"/>
                <a:ea typeface="Calibri" panose="020F0502020204030204" pitchFamily="34" charset="0"/>
                <a:cs typeface="B Nazanin" panose="00000400000000000000" pitchFamily="2" charset="-78"/>
              </a:rPr>
              <a:t> اعلان کنیم یا تعدیل کننده دسترسی آن را ذکر نکنیم همه‌ی کلاس‌هایی که می نویسیم قابل دسترسی برای سایر کلاس‌ها هستند.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از طرفی به عنوان مثال کلاس‌های </a:t>
            </a:r>
            <a:r>
              <a:rPr lang="en-US" sz="2800" dirty="0">
                <a:effectLst/>
                <a:latin typeface="Times New Roman" panose="02020603050405020304" pitchFamily="18" charset="0"/>
                <a:ea typeface="Calibri" panose="020F0502020204030204" pitchFamily="34" charset="0"/>
                <a:cs typeface="Arial" panose="020B0604020202020204" pitchFamily="34" charset="0"/>
              </a:rPr>
              <a:t>Scanner</a:t>
            </a:r>
            <a:r>
              <a:rPr lang="fa-IR" sz="2800" dirty="0">
                <a:effectLst/>
                <a:latin typeface="Calibri" panose="020F0502020204030204" pitchFamily="34" charset="0"/>
                <a:ea typeface="Calibri" panose="020F0502020204030204" pitchFamily="34" charset="0"/>
                <a:cs typeface="B Nazanin" panose="00000400000000000000" pitchFamily="2" charset="-78"/>
              </a:rPr>
              <a:t> و </a:t>
            </a:r>
            <a:r>
              <a:rPr lang="en-US" sz="2800" dirty="0">
                <a:effectLst/>
                <a:latin typeface="Times New Roman" panose="02020603050405020304" pitchFamily="18" charset="0"/>
                <a:ea typeface="Calibri" panose="020F0502020204030204" pitchFamily="34" charset="0"/>
                <a:cs typeface="Arial" panose="020B0604020202020204" pitchFamily="34" charset="0"/>
              </a:rPr>
              <a:t>Random</a:t>
            </a:r>
            <a:r>
              <a:rPr lang="fa-IR" sz="2800" dirty="0">
                <a:effectLst/>
                <a:latin typeface="Calibri" panose="020F0502020204030204" pitchFamily="34" charset="0"/>
                <a:ea typeface="Calibri" panose="020F0502020204030204" pitchFamily="34" charset="0"/>
                <a:cs typeface="B Nazanin" panose="00000400000000000000" pitchFamily="2" charset="-78"/>
              </a:rPr>
              <a:t> اعضایی از بسته‌ی پیش فرض نیستند و متعلق به بسته‌ی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java.util</a:t>
            </a:r>
            <a:r>
              <a:rPr lang="fa-IR" sz="2800" dirty="0">
                <a:effectLst/>
                <a:latin typeface="Calibri" panose="020F0502020204030204" pitchFamily="34" charset="0"/>
                <a:ea typeface="Calibri" panose="020F0502020204030204" pitchFamily="34" charset="0"/>
                <a:cs typeface="B Nazanin" panose="00000400000000000000" pitchFamily="2" charset="-78"/>
              </a:rPr>
              <a:t> هستند. نتیجتا این دو کلاس مستقیما قابل دسترسی به کلاس‌های بسته‌ی پیش فرض نمی باشند. لذا استفاده از دستورالعمل </a:t>
            </a:r>
            <a:r>
              <a:rPr lang="en-US" sz="2800" dirty="0">
                <a:effectLst/>
                <a:latin typeface="Times New Roman" panose="02020603050405020304" pitchFamily="18" charset="0"/>
                <a:ea typeface="Calibri" panose="020F0502020204030204" pitchFamily="34" charset="0"/>
                <a:cs typeface="Arial" panose="020B0604020202020204" pitchFamily="34" charset="0"/>
              </a:rPr>
              <a:t>import</a:t>
            </a:r>
            <a:r>
              <a:rPr lang="fa-IR" sz="2800" dirty="0">
                <a:effectLst/>
                <a:latin typeface="Calibri" panose="020F0502020204030204" pitchFamily="34" charset="0"/>
                <a:ea typeface="Calibri" panose="020F0502020204030204" pitchFamily="34" charset="0"/>
                <a:cs typeface="B Nazanin" panose="00000400000000000000" pitchFamily="2" charset="-78"/>
              </a:rPr>
              <a:t> الزامیست.</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9791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394447" y="978186"/>
            <a:ext cx="11797553" cy="3500028"/>
          </a:xfrm>
        </p:spPr>
        <p:txBody>
          <a:bodyPr>
            <a:noAutofit/>
          </a:bodyPr>
          <a:lstStyle/>
          <a:p>
            <a:pPr algn="just" rtl="1">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این تعدیل کننده سطح دسترسی را فقط محدود به درون کلاس می‌کند و لذا امکان دسترسی از خارج از کلاس سلب می‌شود. </a:t>
            </a:r>
          </a:p>
          <a:p>
            <a:pPr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معنایش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 کلاس است، نه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 شئ. یک اردک می تواند آنچه در اردک دیگری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است را ببیند، اما یک گنجشک نمی‌تواند </a:t>
            </a:r>
            <a:r>
              <a:rPr lang="en-US" dirty="0">
                <a:effectLst/>
                <a:latin typeface="Times New Roman" panose="02020603050405020304" pitchFamily="18" charset="0"/>
                <a:ea typeface="Calibri" panose="020F0502020204030204" pitchFamily="34" charset="0"/>
                <a:cs typeface="B Nazanin" panose="00000400000000000000" pitchFamily="2" charset="-78"/>
              </a:rPr>
              <a:t>private </a:t>
            </a:r>
            <a:r>
              <a:rPr lang="fa-IR" dirty="0">
                <a:effectLst/>
                <a:latin typeface="Times New Roman" panose="02020603050405020304" pitchFamily="18" charset="0"/>
                <a:ea typeface="Calibri" panose="020F0502020204030204" pitchFamily="34" charset="0"/>
                <a:cs typeface="B Nazanin" panose="00000400000000000000" pitchFamily="2" charset="-78"/>
              </a:rPr>
              <a:t>های یک اردک را ببیند.</a:t>
            </a:r>
          </a:p>
          <a:p>
            <a:pPr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685800" indent="-45720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تقریبا برای</a:t>
            </a:r>
          </a:p>
          <a:p>
            <a:pPr marL="685800" marR="0" indent="-457200" algn="just" rtl="1">
              <a:lnSpc>
                <a:spcPct val="115000"/>
              </a:lnSpc>
              <a:spcBef>
                <a:spcPts val="0"/>
              </a:spcBef>
              <a:spcAft>
                <a:spcPts val="1000"/>
              </a:spcAft>
              <a:buFont typeface="Wingdings" panose="05000000000000000000" pitchFamily="2" charset="2"/>
              <a:buChar char="ü"/>
            </a:pPr>
            <a:r>
              <a:rPr lang="fa-IR" dirty="0">
                <a:effectLst/>
                <a:latin typeface="Times New Roman" panose="02020603050405020304" pitchFamily="18" charset="0"/>
                <a:ea typeface="Calibri" panose="020F0502020204030204" pitchFamily="34" charset="0"/>
                <a:cs typeface="B Nazanin" panose="00000400000000000000" pitchFamily="2" charset="-78"/>
              </a:rPr>
              <a:t>همه‌ی متغیرهای نمونه</a:t>
            </a:r>
          </a:p>
          <a:p>
            <a:pPr marL="685800" marR="0" indent="-457200" algn="just" rtl="1">
              <a:lnSpc>
                <a:spcPct val="115000"/>
              </a:lnSpc>
              <a:spcBef>
                <a:spcPts val="0"/>
              </a:spcBef>
              <a:spcAft>
                <a:spcPts val="1000"/>
              </a:spcAft>
              <a:buFont typeface="Wingdings" panose="05000000000000000000" pitchFamily="2" charset="2"/>
              <a:buChar char="ü"/>
            </a:pPr>
            <a:r>
              <a:rPr lang="fa-IR" dirty="0">
                <a:effectLst/>
                <a:latin typeface="Times New Roman" panose="02020603050405020304" pitchFamily="18" charset="0"/>
                <a:ea typeface="Calibri" panose="020F0502020204030204" pitchFamily="34" charset="0"/>
                <a:cs typeface="B Nazanin" panose="00000400000000000000" pitchFamily="2" charset="-78"/>
              </a:rPr>
              <a:t>متدهایی که نمی خواهید کد خارجی فراخوانی کند: متدهای استفاده شده توسط متدهای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Times New Roman" panose="02020603050405020304" pitchFamily="18" charset="0"/>
                <a:ea typeface="Calibri" panose="020F0502020204030204" pitchFamily="34" charset="0"/>
                <a:cs typeface="B Nazanin" panose="00000400000000000000" pitchFamily="2" charset="-78"/>
              </a:rPr>
              <a:t> کلاس خودتان</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indent="0" algn="just" rtl="1">
              <a:lnSpc>
                <a:spcPct val="115000"/>
              </a:lnSpc>
              <a:spcBef>
                <a:spcPts val="0"/>
              </a:spcBef>
              <a:spcAft>
                <a:spcPts val="1000"/>
              </a:spcAft>
              <a:buNone/>
            </a:pPr>
            <a:r>
              <a:rPr lang="fa-IR" dirty="0">
                <a:effectLst/>
                <a:latin typeface="Times New Roman" panose="02020603050405020304" pitchFamily="18" charset="0"/>
                <a:ea typeface="Calibri" panose="020F0502020204030204" pitchFamily="34" charset="0"/>
                <a:cs typeface="B Nazanin" panose="00000400000000000000" pitchFamily="2" charset="-78"/>
              </a:rPr>
              <a:t>استفاده کنید.</a:t>
            </a:r>
            <a:endParaRPr lang="fa-IR" dirty="0"/>
          </a:p>
          <a:p>
            <a:pPr algn="just" rtl="1">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just" rtl="1">
              <a:lnSpc>
                <a:spcPct val="115000"/>
              </a:lnSpc>
              <a:spcBef>
                <a:spcPts val="0"/>
              </a:spcBef>
              <a:spcAft>
                <a:spcPts val="10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750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7C96F-B59C-A9DB-9488-79057175065E}"/>
              </a:ext>
            </a:extLst>
          </p:cNvPr>
          <p:cNvSpPr>
            <a:spLocks noGrp="1"/>
          </p:cNvSpPr>
          <p:nvPr>
            <p:ph idx="1"/>
          </p:nvPr>
        </p:nvSpPr>
        <p:spPr/>
        <p:txBody>
          <a:bodyPr/>
          <a:lstStyle/>
          <a:p>
            <a:pPr marL="0" algn="r" rtl="1">
              <a:lnSpc>
                <a:spcPct val="107000"/>
              </a:lnSpc>
              <a:spcBef>
                <a:spcPts val="0"/>
              </a:spcBef>
            </a:pPr>
            <a:r>
              <a:rPr lang="fa-IR" dirty="0">
                <a:effectLst/>
                <a:latin typeface="Times New Roman" panose="02020603050405020304" pitchFamily="18" charset="0"/>
                <a:ea typeface="Calibri" panose="020F0502020204030204" pitchFamily="34" charset="0"/>
                <a:cs typeface="B Nazanin" panose="00000400000000000000" pitchFamily="2" charset="-78"/>
              </a:rPr>
              <a:t>اکثر اوقات شما فقط از سطوح دسترسی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Times New Roman" panose="02020603050405020304" pitchFamily="18" charset="0"/>
                <a:ea typeface="Calibri" panose="020F0502020204030204" pitchFamily="34" charset="0"/>
                <a:cs typeface="B Nazanin" panose="00000400000000000000" pitchFamily="2" charset="-78"/>
              </a:rPr>
              <a:t> و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استفاده خواهید کرد. </a:t>
            </a: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اگرچه ممکن است از </a:t>
            </a:r>
            <a:r>
              <a:rPr lang="en-GB" dirty="0">
                <a:effectLst/>
                <a:latin typeface="Baskerville Old Face" panose="02020602080505020303" pitchFamily="18" charset="0"/>
                <a:ea typeface="Calibri" panose="020F0502020204030204" pitchFamily="34" charset="0"/>
                <a:cs typeface="Baskerville" panose="02020400000000000000" pitchFamily="18" charset="0"/>
              </a:rPr>
              <a:t>protected</a:t>
            </a:r>
            <a:r>
              <a:rPr lang="ar-SA" dirty="0">
                <a:effectLst/>
                <a:latin typeface="Baskerville Old Face" panose="02020602080505020303" pitchFamily="18" charset="0"/>
                <a:ea typeface="Calibri" panose="020F0502020204030204" pitchFamily="34" charset="0"/>
                <a:cs typeface="B Nazanin" panose="00000400000000000000" pitchFamily="2" charset="-78"/>
              </a:rPr>
              <a:t> و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 زیاد استفاده نکنید، </a:t>
            </a:r>
            <a:r>
              <a:rPr lang="fa-IR" dirty="0">
                <a:effectLst/>
                <a:latin typeface="Baskerville Old Face" panose="02020602080505020303" pitchFamily="18" charset="0"/>
                <a:ea typeface="Calibri" panose="020F0502020204030204" pitchFamily="34" charset="0"/>
                <a:cs typeface="B Nazanin" panose="00000400000000000000" pitchFamily="2" charset="-78"/>
              </a:rPr>
              <a:t>اما</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لازم است </a:t>
            </a:r>
            <a:r>
              <a:rPr lang="ar-SA" dirty="0">
                <a:effectLst/>
                <a:latin typeface="Baskerville Old Face" panose="02020602080505020303" pitchFamily="18" charset="0"/>
                <a:ea typeface="Calibri" panose="020F0502020204030204" pitchFamily="34" charset="0"/>
                <a:cs typeface="B Nazanin" panose="00000400000000000000" pitchFamily="2" charset="-78"/>
              </a:rPr>
              <a:t>بدانید که آنها چه می کنند، زیرا آن‌ها را در کد</a:t>
            </a:r>
            <a:r>
              <a:rPr lang="fa-IR" dirty="0">
                <a:effectLst/>
                <a:latin typeface="Baskerville Old Face" panose="02020602080505020303" pitchFamily="18" charset="0"/>
                <a:ea typeface="Calibri" panose="020F0502020204030204" pitchFamily="34" charset="0"/>
                <a:cs typeface="B Nazanin" panose="00000400000000000000" pitchFamily="2" charset="-78"/>
              </a:rPr>
              <a:t>های</a:t>
            </a:r>
            <a:r>
              <a:rPr lang="ar-SA" dirty="0">
                <a:effectLst/>
                <a:latin typeface="Baskerville Old Face" panose="02020602080505020303" pitchFamily="18" charset="0"/>
                <a:ea typeface="Calibri" panose="020F0502020204030204" pitchFamily="34" charset="0"/>
                <a:cs typeface="B Nazanin" panose="00000400000000000000" pitchFamily="2" charset="-78"/>
              </a:rPr>
              <a:t> دیگر خواهید </a:t>
            </a:r>
            <a:r>
              <a:rPr lang="fa-IR" dirty="0">
                <a:effectLst/>
                <a:latin typeface="Baskerville Old Face" panose="02020602080505020303" pitchFamily="18" charset="0"/>
                <a:ea typeface="Calibri" panose="020F0502020204030204" pitchFamily="34" charset="0"/>
                <a:cs typeface="B Nazanin" panose="00000400000000000000" pitchFamily="2" charset="-78"/>
              </a:rPr>
              <a:t>یافت</a:t>
            </a:r>
            <a:r>
              <a:rPr lang="ar-SA" dirty="0">
                <a:effectLst/>
                <a:latin typeface="Baskerville Old Face" panose="02020602080505020303" pitchFamily="18"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1696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089C4-DE21-21D2-9686-7488B7BB47FD}"/>
              </a:ext>
            </a:extLst>
          </p:cNvPr>
          <p:cNvSpPr>
            <a:spLocks noGrp="1"/>
          </p:cNvSpPr>
          <p:nvPr>
            <p:ph idx="1"/>
          </p:nvPr>
        </p:nvSpPr>
        <p:spPr>
          <a:xfrm>
            <a:off x="156882" y="1668127"/>
            <a:ext cx="11878235" cy="2944906"/>
          </a:xfrm>
        </p:spPr>
        <p:txBody>
          <a:bodyPr>
            <a:noAutofit/>
          </a:bodyPr>
          <a:lstStyle/>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هر دو سطح دسترسی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protected</a:t>
            </a:r>
            <a:r>
              <a:rPr lang="ar-SA" dirty="0">
                <a:effectLst/>
                <a:latin typeface="Baskerville Old Face" panose="02020602080505020303" pitchFamily="18" charset="0"/>
                <a:ea typeface="Calibri" panose="020F0502020204030204" pitchFamily="34" charset="0"/>
                <a:cs typeface="B Nazanin" panose="00000400000000000000" pitchFamily="2" charset="-78"/>
              </a:rPr>
              <a:t> و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به بسته</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ها </a:t>
            </a:r>
            <a:r>
              <a:rPr lang="fa-IR" dirty="0">
                <a:effectLst/>
                <a:latin typeface="Baskerville Old Face" panose="02020602080505020303" pitchFamily="18" charset="0"/>
                <a:ea typeface="Calibri" panose="020F0502020204030204" pitchFamily="34" charset="0"/>
                <a:cs typeface="B Nazanin" panose="00000400000000000000" pitchFamily="2" charset="-78"/>
              </a:rPr>
              <a:t>مرتبطند</a:t>
            </a:r>
            <a:r>
              <a:rPr lang="ar-SA" dirty="0">
                <a:effectLst/>
                <a:latin typeface="Baskerville Old Face" panose="02020602080505020303" pitchFamily="18" charset="0"/>
                <a:ea typeface="Calibri" panose="020F0502020204030204" pitchFamily="34" charset="0"/>
                <a:cs typeface="B Nazanin" panose="00000400000000000000" pitchFamily="2" charset="-78"/>
              </a:rPr>
              <a:t>.</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ساده است </a:t>
            </a:r>
            <a:r>
              <a:rPr lang="ar-SA" dirty="0">
                <a:effectLst/>
                <a:latin typeface="Calibri" panose="020F0502020204030204" pitchFamily="34" charset="0"/>
                <a:ea typeface="Calibri" panose="020F0502020204030204" pitchFamily="34" charset="0"/>
                <a:cs typeface="Arial" panose="020B0604020202020204" pitchFamily="34" charset="0"/>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ب</a:t>
            </a:r>
            <a:r>
              <a:rPr lang="fa-IR" dirty="0">
                <a:effectLst/>
                <a:latin typeface="Baskerville Old Face" panose="02020602080505020303" pitchFamily="18" charset="0"/>
                <a:ea typeface="Calibri" panose="020F0502020204030204" pitchFamily="34" charset="0"/>
                <a:cs typeface="B Nazanin" panose="00000400000000000000" pitchFamily="2" charset="-78"/>
              </a:rPr>
              <a:t>د</a:t>
            </a:r>
            <a:r>
              <a:rPr lang="ar-SA" dirty="0">
                <a:effectLst/>
                <a:latin typeface="Baskerville Old Face" panose="02020602080505020303" pitchFamily="18" charset="0"/>
                <a:ea typeface="Calibri" panose="020F0502020204030204" pitchFamily="34" charset="0"/>
                <a:cs typeface="B Nazanin" panose="00000400000000000000" pitchFamily="2" charset="-78"/>
              </a:rPr>
              <a:t>ین معنی</a:t>
            </a:r>
            <a:r>
              <a:rPr lang="fa-IR" dirty="0">
                <a:effectLst/>
                <a:latin typeface="Baskerville Old Face" panose="02020602080505020303" pitchFamily="18" charset="0"/>
                <a:ea typeface="Calibri" panose="020F0502020204030204" pitchFamily="34" charset="0"/>
                <a:cs typeface="B Nazanin" panose="00000400000000000000" pitchFamily="2" charset="-78"/>
              </a:rPr>
              <a:t>ست</a:t>
            </a:r>
            <a:r>
              <a:rPr lang="ar-SA" dirty="0">
                <a:effectLst/>
                <a:latin typeface="Baskerville Old Face" panose="02020602080505020303" pitchFamily="18" charset="0"/>
                <a:ea typeface="Calibri" panose="020F0502020204030204" pitchFamily="34" charset="0"/>
                <a:cs typeface="B Nazanin" panose="00000400000000000000" pitchFamily="2" charset="-78"/>
              </a:rPr>
              <a:t> که فقط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کد درون بسته‌بندی</a:t>
            </a:r>
            <a:r>
              <a:rPr lang="ar-SA" dirty="0">
                <a:effectLst/>
                <a:latin typeface="Baskerville Old Face" panose="02020602080505020303" pitchFamily="18" charset="0"/>
                <a:ea typeface="Calibri" panose="020F0502020204030204" pitchFamily="34" charset="0"/>
                <a:cs typeface="B Nazanin" panose="00000400000000000000" pitchFamily="2" charset="-78"/>
              </a:rPr>
              <a:t> یکسان می‌تواند به کد با دسترسی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دسترسی داشته باشد.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بنابراین، برای مثال، یک کلاس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(که به معنای کلاسی است که صراحتاً به عنوان </a:t>
            </a:r>
            <a:r>
              <a:rPr lang="en-GB" i="1" dirty="0">
                <a:effectLst/>
                <a:latin typeface="Baskerville Old Face" panose="02020602080505020303" pitchFamily="18" charset="0"/>
                <a:ea typeface="Calibri" panose="020F0502020204030204" pitchFamily="34" charset="0"/>
                <a:cs typeface="Baskerville-Italic"/>
              </a:rPr>
              <a:t>public</a:t>
            </a:r>
            <a:r>
              <a:rPr lang="en-GB" dirty="0">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اعلان نشده </a:t>
            </a:r>
            <a:r>
              <a:rPr lang="fa-IR" dirty="0">
                <a:effectLst/>
                <a:latin typeface="Baskerville Old Face" panose="02020602080505020303" pitchFamily="18" charset="0"/>
                <a:ea typeface="Calibri" panose="020F0502020204030204" pitchFamily="34" charset="0"/>
                <a:cs typeface="B Nazanin" panose="00000400000000000000" pitchFamily="2" charset="-78"/>
              </a:rPr>
              <a:t>باشد</a:t>
            </a:r>
            <a:r>
              <a:rPr lang="ar-SA" dirty="0">
                <a:effectLst/>
                <a:latin typeface="Baskerville Old Face" panose="02020602080505020303" pitchFamily="18" charset="0"/>
                <a:ea typeface="Calibri" panose="020F0502020204030204" pitchFamily="34" charset="0"/>
                <a:cs typeface="B Nazanin" panose="00000400000000000000" pitchFamily="2" charset="-78"/>
              </a:rPr>
              <a:t>) فقط می‌تواند توسط کلاس‌های درون همان بسته ای که کلاس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ه</a:t>
            </a:r>
            <a:r>
              <a:rPr lang="ar-SA" dirty="0">
                <a:effectLst/>
                <a:latin typeface="Baskerville Old Face" panose="02020602080505020303" pitchFamily="18" charset="0"/>
                <a:ea typeface="Calibri" panose="020F0502020204030204" pitchFamily="34" charset="0"/>
                <a:cs typeface="B Nazanin" panose="00000400000000000000" pitchFamily="2" charset="-78"/>
              </a:rPr>
              <a:t>ست مورد دسترسی قرار گیرد.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fa-IR" dirty="0"/>
          </a:p>
        </p:txBody>
      </p:sp>
    </p:spTree>
    <p:extLst>
      <p:ext uri="{BB962C8B-B14F-4D97-AF65-F5344CB8AC3E}">
        <p14:creationId xmlns:p14="http://schemas.microsoft.com/office/powerpoint/2010/main" val="390733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60EC0-437C-6CE5-D310-A75776858F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9E08B-A43F-5132-0A3D-27C1B6992C90}"/>
              </a:ext>
            </a:extLst>
          </p:cNvPr>
          <p:cNvSpPr>
            <a:spLocks noGrp="1"/>
          </p:cNvSpPr>
          <p:nvPr>
            <p:ph idx="1"/>
          </p:nvPr>
        </p:nvSpPr>
        <p:spPr>
          <a:xfrm>
            <a:off x="156882" y="808892"/>
            <a:ext cx="11878235" cy="5908431"/>
          </a:xfrm>
        </p:spPr>
        <p:txBody>
          <a:bodyPr>
            <a:noAutofit/>
          </a:bodyPr>
          <a:lstStyle/>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اما واقعاً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دسترسی یافتن</a:t>
            </a:r>
            <a:r>
              <a:rPr lang="ar-SA" dirty="0">
                <a:effectLst/>
                <a:latin typeface="Baskerville Old Face" panose="02020602080505020303" pitchFamily="18" charset="0"/>
                <a:ea typeface="Calibri" panose="020F0502020204030204" pitchFamily="34" charset="0"/>
                <a:cs typeface="B Nazanin" panose="00000400000000000000" pitchFamily="2" charset="-78"/>
              </a:rPr>
              <a:t> به یک کلاس به چه معناست؟</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کدی که به یک کلاس دسترسی ندا</a:t>
            </a:r>
            <a:r>
              <a:rPr lang="fa-IR" dirty="0">
                <a:effectLst/>
                <a:latin typeface="Baskerville Old Face" panose="02020602080505020303" pitchFamily="18" charset="0"/>
                <a:ea typeface="Calibri" panose="020F0502020204030204" pitchFamily="34" charset="0"/>
                <a:cs typeface="B Nazanin" panose="00000400000000000000" pitchFamily="2" charset="-78"/>
              </a:rPr>
              <a:t>شته باش</a:t>
            </a:r>
            <a:r>
              <a:rPr lang="ar-SA" dirty="0">
                <a:effectLst/>
                <a:latin typeface="Baskerville Old Face" panose="02020602080505020303" pitchFamily="18" charset="0"/>
                <a:ea typeface="Calibri" panose="020F0502020204030204" pitchFamily="34" charset="0"/>
                <a:cs typeface="B Nazanin" panose="00000400000000000000" pitchFamily="2" charset="-78"/>
              </a:rPr>
              <a:t>د حتی اجازه ندارد </a:t>
            </a:r>
            <a:r>
              <a:rPr lang="fa-IR" dirty="0">
                <a:effectLst/>
                <a:latin typeface="Baskerville Old Face" panose="02020602080505020303" pitchFamily="18" charset="0"/>
                <a:ea typeface="Calibri" panose="020F0502020204030204" pitchFamily="34" charset="0"/>
                <a:cs typeface="B Nazanin" panose="00000400000000000000" pitchFamily="2" charset="-78"/>
              </a:rPr>
              <a:t>از </a:t>
            </a:r>
            <a:r>
              <a:rPr lang="ar-SA" dirty="0">
                <a:effectLst/>
                <a:latin typeface="Baskerville Old Face" panose="02020602080505020303" pitchFamily="18" charset="0"/>
                <a:ea typeface="Calibri" panose="020F0502020204030204" pitchFamily="34" charset="0"/>
                <a:cs typeface="B Nazanin" panose="00000400000000000000" pitchFamily="2" charset="-78"/>
              </a:rPr>
              <a:t>کلاس</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استفاده‌</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کند</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برای مثال، اگر شما به یک کلاس به دلیل محدودیت دسترسی</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دسترسی نداشته باشید، اجازه ندارید کلاس را مقداردهی اولیه کنید یا حتی آن را به عنوان یک نوع برای یک متغیر، آرگومان یا مقدار بازگشتی اعلان کنید.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شما نمی توانید آن را اصلا درون کد خود تایپ کنید! اگر چنین کنید، کامپایلر شکایت خواهد کرد.</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پیامد</a:t>
            </a: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این امر آن است که در </a:t>
            </a:r>
            <a:r>
              <a:rPr lang="ar-SA" dirty="0">
                <a:effectLst/>
                <a:latin typeface="Baskerville Old Face" panose="02020602080505020303" pitchFamily="18" charset="0"/>
                <a:ea typeface="Calibri" panose="020F0502020204030204" pitchFamily="34" charset="0"/>
                <a:cs typeface="B Nazanin" panose="00000400000000000000" pitchFamily="2" charset="-78"/>
              </a:rPr>
              <a:t>یک کلاس پیش‌فرض متدهای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public</a:t>
            </a:r>
            <a:r>
              <a:rPr lang="en-GB" dirty="0">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اصلاً </a:t>
            </a:r>
            <a:r>
              <a:rPr lang="fa-IR" dirty="0">
                <a:effectLst/>
                <a:latin typeface="Baskerville Old Face" panose="02020602080505020303" pitchFamily="18" charset="0"/>
                <a:ea typeface="Calibri" panose="020F0502020204030204" pitchFamily="34" charset="0"/>
                <a:cs typeface="B Nazanin" panose="00000400000000000000" pitchFamily="2" charset="-78"/>
              </a:rPr>
              <a:t>در حقیقت</a:t>
            </a:r>
            <a:r>
              <a:rPr lang="ar-SA" dirty="0">
                <a:effectLst/>
                <a:latin typeface="Baskerville Old Face" panose="02020602080505020303" pitchFamily="18" charset="0"/>
                <a:ea typeface="Calibri" panose="020F0502020204030204" pitchFamily="34" charset="0"/>
                <a:cs typeface="B Nazanin" panose="00000400000000000000" pitchFamily="2" charset="-78"/>
              </a:rPr>
              <a:t> عمومی نیستند. </a:t>
            </a:r>
            <a:r>
              <a:rPr lang="fa-IR" dirty="0">
                <a:effectLst/>
                <a:latin typeface="Baskerville Old Face" panose="02020602080505020303" pitchFamily="18" charset="0"/>
                <a:ea typeface="Calibri" panose="020F0502020204030204" pitchFamily="34" charset="0"/>
                <a:cs typeface="B Nazanin" panose="00000400000000000000" pitchFamily="2" charset="-78"/>
              </a:rPr>
              <a:t>چرا که </a:t>
            </a:r>
            <a:r>
              <a:rPr lang="ar-SA" dirty="0">
                <a:effectLst/>
                <a:latin typeface="Baskerville Old Face" panose="02020602080505020303" pitchFamily="18" charset="0"/>
                <a:ea typeface="Calibri" panose="020F0502020204030204" pitchFamily="34" charset="0"/>
                <a:cs typeface="B Nazanin" panose="00000400000000000000" pitchFamily="2" charset="-78"/>
              </a:rPr>
              <a:t>اگر شما نتوانید کلاس را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ببینید</a:t>
            </a:r>
            <a:r>
              <a:rPr lang="ar-SA" dirty="0">
                <a:effectLst/>
                <a:latin typeface="Baskerville Old Face" panose="02020602080505020303" pitchFamily="18" charset="0"/>
                <a:ea typeface="Calibri" panose="020F0502020204030204" pitchFamily="34" charset="0"/>
                <a:cs typeface="B Nazanin" panose="00000400000000000000" pitchFamily="2" charset="-78"/>
              </a:rPr>
              <a:t>، نمی‌توانید به یک متد</a:t>
            </a:r>
            <a:r>
              <a:rPr lang="fa-IR" dirty="0">
                <a:effectLst/>
                <a:latin typeface="Baskerville Old Face" panose="02020602080505020303" pitchFamily="18" charset="0"/>
                <a:ea typeface="Calibri" panose="020F0502020204030204" pitchFamily="34" charset="0"/>
                <a:cs typeface="B Nazanin" panose="00000400000000000000" pitchFamily="2" charset="-78"/>
              </a:rPr>
              <a:t> نیز</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دسترسی پیدا کنید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fa-IR" dirty="0"/>
          </a:p>
        </p:txBody>
      </p:sp>
    </p:spTree>
    <p:extLst>
      <p:ext uri="{BB962C8B-B14F-4D97-AF65-F5344CB8AC3E}">
        <p14:creationId xmlns:p14="http://schemas.microsoft.com/office/powerpoint/2010/main" val="47600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12404-024B-145A-7ED6-5E6DB9D84C70}"/>
              </a:ext>
            </a:extLst>
          </p:cNvPr>
          <p:cNvSpPr>
            <a:spLocks noGrp="1"/>
          </p:cNvSpPr>
          <p:nvPr>
            <p:ph idx="1"/>
          </p:nvPr>
        </p:nvSpPr>
        <p:spPr>
          <a:xfrm>
            <a:off x="62753" y="1281953"/>
            <a:ext cx="11958917" cy="4895010"/>
          </a:xfrm>
        </p:spPr>
        <p:txBody>
          <a:bodyPr/>
          <a:lstStyle/>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چرا کسی باید بخواهد دسترسی به کد را محدود درون همان بسته کند؟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به طور معمول، بسته ها به عنوان گروهی از کلاس ها</a:t>
            </a:r>
            <a:r>
              <a:rPr lang="fa-IR" dirty="0">
                <a:effectLst/>
                <a:latin typeface="Baskerville Old Face" panose="02020602080505020303" pitchFamily="18" charset="0"/>
                <a:ea typeface="Calibri" panose="020F0502020204030204" pitchFamily="34" charset="0"/>
                <a:cs typeface="B Nazanin" panose="00000400000000000000" pitchFamily="2" charset="-78"/>
              </a:rPr>
              <a:t>یی</a:t>
            </a:r>
            <a:r>
              <a:rPr lang="ar-SA" dirty="0">
                <a:effectLst/>
                <a:latin typeface="Baskerville Old Face" panose="02020602080505020303" pitchFamily="18" charset="0"/>
                <a:ea typeface="Calibri" panose="020F0502020204030204" pitchFamily="34" charset="0"/>
                <a:cs typeface="B Nazanin" panose="00000400000000000000" pitchFamily="2" charset="-78"/>
              </a:rPr>
              <a:t> طراحی می شوند که به عنوان یک مجموعه‌ی مرتبط با هم کار می کنند. بنابراین ممکن است معنادار باشد که کلاس‌های داخل همان بسته نیاز به دسترسی به کد یکدیگر داشته باشند، در حالی که به عنوان یک بسته، تنها تعداد کمی از کلاس‌ها و متدها در معرض کد خارج از آن بسته هستند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fa-IR" dirty="0">
                <a:effectLst/>
                <a:latin typeface="Baskerville Old Face" panose="02020602080505020303" pitchFamily="18" charset="0"/>
                <a:ea typeface="Calibri" panose="020F0502020204030204" pitchFamily="34" charset="0"/>
                <a:cs typeface="B Nazanin" panose="00000400000000000000" pitchFamily="2" charset="-78"/>
              </a:rPr>
              <a:t>به آنچه </a:t>
            </a:r>
            <a:r>
              <a:rPr lang="ar-SA" dirty="0">
                <a:effectLst/>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دا</a:t>
            </a:r>
            <a:r>
              <a:rPr lang="fa-IR" dirty="0">
                <a:effectLst/>
                <a:latin typeface="Baskerville Old Face" panose="02020602080505020303" pitchFamily="18" charset="0"/>
                <a:ea typeface="Calibri" panose="020F0502020204030204" pitchFamily="34" charset="0"/>
                <a:cs typeface="B Nazanin" panose="00000400000000000000" pitchFamily="2" charset="-78"/>
              </a:rPr>
              <a:t>ر</a:t>
            </a:r>
            <a:r>
              <a:rPr lang="ar-SA" dirty="0">
                <a:effectLst/>
                <a:latin typeface="Baskerville Old Face" panose="02020602080505020303" pitchFamily="18" charset="0"/>
                <a:ea typeface="Calibri" panose="020F0502020204030204" pitchFamily="34" charset="0"/>
                <a:cs typeface="B Nazanin" panose="00000400000000000000" pitchFamily="2" charset="-78"/>
              </a:rPr>
              <a:t>د فقط کد درون همان بسته‌ای که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چیز</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ه</a:t>
            </a:r>
            <a:r>
              <a:rPr lang="ar-SA" dirty="0">
                <a:effectLst/>
                <a:latin typeface="Baskerville Old Face" panose="02020602080505020303" pitchFamily="18" charset="0"/>
                <a:ea typeface="Calibri" panose="020F0502020204030204" pitchFamily="34" charset="0"/>
                <a:cs typeface="B Nazanin" panose="00000400000000000000" pitchFamily="2" charset="-78"/>
              </a:rPr>
              <a:t>ست (کلاس، متغیر، متد، کلاس داخلی) می‌تواند دسترسی داشته باشد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290351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4B3C8-0EC6-F41D-7CA4-D6A9CC9F14CF}"/>
              </a:ext>
            </a:extLst>
          </p:cNvPr>
          <p:cNvSpPr>
            <a:spLocks noGrp="1"/>
          </p:cNvSpPr>
          <p:nvPr>
            <p:ph type="title"/>
          </p:nvPr>
        </p:nvSpPr>
        <p:spPr>
          <a:xfrm>
            <a:off x="1072660" y="1560879"/>
            <a:ext cx="10685585" cy="1325563"/>
          </a:xfrm>
        </p:spPr>
        <p:txBody>
          <a:bodyPr>
            <a:normAutofit/>
          </a:bodyPr>
          <a:lstStyle/>
          <a:p>
            <a:pPr marL="457200" indent="-457200" algn="r" rtl="1">
              <a:buFont typeface="Arial" panose="020B0604020202020204" pitchFamily="34" charset="0"/>
              <a:buChar char="•"/>
            </a:pPr>
            <a:r>
              <a:rPr lang="ar-SA" sz="2800" dirty="0">
                <a:effectLst/>
                <a:latin typeface="Baskerville Old Face" panose="02020602080505020303" pitchFamily="18" charset="0"/>
                <a:ea typeface="Calibri" panose="020F0502020204030204" pitchFamily="34" charset="0"/>
                <a:cs typeface="B Nazanin" panose="00000400000000000000" pitchFamily="2" charset="-78"/>
              </a:rPr>
              <a:t>پس </a:t>
            </a:r>
            <a:r>
              <a:rPr lang="en-GB" sz="2800" i="1" dirty="0">
                <a:effectLst/>
                <a:latin typeface="Baskerville Old Face" panose="02020602080505020303" pitchFamily="18" charset="0"/>
                <a:ea typeface="Calibri" panose="020F0502020204030204" pitchFamily="34" charset="0"/>
                <a:cs typeface="Baskerville-Italic"/>
              </a:rPr>
              <a:t>protected</a:t>
            </a:r>
            <a:r>
              <a:rPr lang="en-GB" sz="2800" dirty="0">
                <a:effectLst/>
                <a:latin typeface="B Nazanin" panose="00000400000000000000" pitchFamily="2" charset="-78"/>
                <a:ea typeface="Calibri" panose="020F0502020204030204" pitchFamily="34" charset="0"/>
                <a:cs typeface="Arial" panose="020B0604020202020204" pitchFamily="34" charset="0"/>
              </a:rPr>
              <a:t> </a:t>
            </a:r>
            <a:r>
              <a:rPr lang="fa-IR" sz="2800" dirty="0">
                <a:effectLst/>
                <a:latin typeface="B Nazanin" panose="00000400000000000000" pitchFamily="2" charset="-78"/>
                <a:ea typeface="Calibri" panose="020F0502020204030204" pitchFamily="34" charset="0"/>
                <a:cs typeface="Arial" panose="020B0604020202020204" pitchFamily="34" charset="0"/>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برای چیست؟</a:t>
            </a:r>
            <a:br>
              <a:rPr lang="en-US" sz="2800" dirty="0">
                <a:effectLst/>
                <a:latin typeface="Calibri" panose="020F0502020204030204" pitchFamily="34" charset="0"/>
                <a:ea typeface="Calibri" panose="020F0502020204030204" pitchFamily="34" charset="0"/>
                <a:cs typeface="Arial" panose="020B0604020202020204" pitchFamily="34" charset="0"/>
              </a:rPr>
            </a:br>
            <a:endParaRPr lang="fa-IR" sz="2800" dirty="0"/>
          </a:p>
        </p:txBody>
      </p:sp>
      <p:sp>
        <p:nvSpPr>
          <p:cNvPr id="3" name="Content Placeholder 2">
            <a:extLst>
              <a:ext uri="{FF2B5EF4-FFF2-40B4-BE49-F238E27FC236}">
                <a16:creationId xmlns:a16="http://schemas.microsoft.com/office/drawing/2014/main" id="{42E96C04-2731-E323-1190-00D137CCDA5E}"/>
              </a:ext>
            </a:extLst>
          </p:cNvPr>
          <p:cNvSpPr>
            <a:spLocks noGrp="1"/>
          </p:cNvSpPr>
          <p:nvPr>
            <p:ph idx="1"/>
          </p:nvPr>
        </p:nvSpPr>
        <p:spPr>
          <a:xfrm>
            <a:off x="398585" y="3105577"/>
            <a:ext cx="11271738" cy="1677438"/>
          </a:xfrm>
        </p:spPr>
        <p:txBody>
          <a:bodyPr>
            <a:noAutofit/>
          </a:bodyPr>
          <a:lstStyle/>
          <a:p>
            <a:pPr algn="r" rtl="1"/>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solidFill>
                  <a:srgbClr val="0D0D0D"/>
                </a:solidFill>
                <a:effectLst/>
                <a:latin typeface="Baskerville Old Face" panose="02020602080505020303" pitchFamily="18" charset="0"/>
                <a:ea typeface="Calibri" panose="020F0502020204030204" pitchFamily="34" charset="0"/>
                <a:cs typeface="Baskerville" panose="02020400000000000000" pitchFamily="18" charset="0"/>
              </a:rPr>
              <a:t>protected</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تقریباً </a:t>
            </a: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همانند</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با دسترسی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است، با یک </a:t>
            </a:r>
            <a:r>
              <a:rPr lang="ar-SA" i="1"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استثنا</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a:t>
            </a:r>
            <a:endPar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endParaRPr>
          </a:p>
          <a:p>
            <a:pPr algn="r" rtl="1"/>
            <a:endParaRPr lang="fa-IR" dirty="0">
              <a:solidFill>
                <a:srgbClr val="0D0D0D"/>
              </a:solidFill>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به زیر کلاس‌ها اجازه می‌دهد که</a:t>
            </a: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آن‌چه</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a:t>
            </a:r>
            <a:r>
              <a:rPr lang="en-GB" dirty="0">
                <a:solidFill>
                  <a:srgbClr val="0D0D0D"/>
                </a:solidFill>
                <a:effectLst/>
                <a:latin typeface="Baskerville Old Face" panose="02020602080505020303" pitchFamily="18" charset="0"/>
                <a:ea typeface="Calibri" panose="020F0502020204030204" pitchFamily="34" charset="0"/>
                <a:cs typeface="Baskerville" panose="02020400000000000000" pitchFamily="18" charset="0"/>
              </a:rPr>
              <a:t>protected </a:t>
            </a:r>
            <a:r>
              <a:rPr lang="fa-IR" dirty="0">
                <a:solidFill>
                  <a:srgbClr val="0D0D0D"/>
                </a:solidFill>
                <a:effectLst/>
                <a:latin typeface="Baskerville Old Face" panose="02020602080505020303" pitchFamily="18" charset="0"/>
                <a:ea typeface="Calibri" panose="020F0502020204030204" pitchFamily="34" charset="0"/>
                <a:cs typeface="Baskerville" panose="02020400000000000000" pitchFamily="18" charset="0"/>
              </a:rPr>
              <a:t> </a:t>
            </a: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است  </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را </a:t>
            </a:r>
            <a:r>
              <a:rPr lang="ar-SA" i="1"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به ارث ببرند</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a:t>
            </a:r>
            <a:r>
              <a:rPr lang="ar-SA" i="1"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حتی اگر آن زیر کلاس‌ها خارج از بسته‌ی فوق کلاسی باشند که آن‌ها گسترش می‌دهند</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a:t>
            </a:r>
            <a:endPar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endParaRPr>
          </a:p>
          <a:p>
            <a:pPr algn="r" rtl="1"/>
            <a:endParaRPr lang="fa-IR" dirty="0"/>
          </a:p>
        </p:txBody>
      </p:sp>
    </p:spTree>
    <p:extLst>
      <p:ext uri="{BB962C8B-B14F-4D97-AF65-F5344CB8AC3E}">
        <p14:creationId xmlns:p14="http://schemas.microsoft.com/office/powerpoint/2010/main" val="105580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FAA6A-5BEF-F9D8-E90C-53DACF11C27B}"/>
              </a:ext>
            </a:extLst>
          </p:cNvPr>
          <p:cNvSpPr>
            <a:spLocks noGrp="1"/>
          </p:cNvSpPr>
          <p:nvPr>
            <p:ph idx="1"/>
          </p:nvPr>
        </p:nvSpPr>
        <p:spPr>
          <a:xfrm>
            <a:off x="277906" y="824753"/>
            <a:ext cx="11564470" cy="5925672"/>
          </a:xfrm>
        </p:spPr>
        <p:txBody>
          <a:bodyPr>
            <a:normAutofit lnSpcReduction="10000"/>
          </a:bodyPr>
          <a:lstStyle/>
          <a:p>
            <a:pPr marL="0" marR="0" algn="just" rtl="1">
              <a:lnSpc>
                <a:spcPct val="107000"/>
              </a:lnSpc>
              <a:spcBef>
                <a:spcPts val="0"/>
              </a:spcBef>
              <a:spcAft>
                <a:spcPts val="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algn="just" rtl="1">
              <a:lnSpc>
                <a:spcPct val="107000"/>
              </a:lnSpc>
              <a:spcBef>
                <a:spcPts val="0"/>
              </a:spcBef>
            </a:pPr>
            <a:r>
              <a:rPr lang="fa-IR" dirty="0">
                <a:effectLst/>
                <a:latin typeface="Calibri" panose="020F0502020204030204" pitchFamily="34" charset="0"/>
                <a:ea typeface="Calibri" panose="020F0502020204030204" pitchFamily="34" charset="0"/>
                <a:cs typeface="B Nazanin" panose="00000400000000000000" pitchFamily="2" charset="-78"/>
              </a:rPr>
              <a:t>گفته شد که </a:t>
            </a:r>
            <a:r>
              <a:rPr lang="fa-IR" sz="2800" dirty="0">
                <a:latin typeface="Calibri" panose="020F0502020204030204" pitchFamily="34" charset="0"/>
                <a:ea typeface="Calibri" panose="020F0502020204030204" pitchFamily="34" charset="0"/>
                <a:cs typeface="B Nazanin" panose="00000400000000000000" pitchFamily="2" charset="-78"/>
              </a:rPr>
              <a:t>دو راه حل برای گاف غیرشئ گرایانه پیشنهاد می‌شود که یک راه آن ذکر شد.</a:t>
            </a:r>
          </a:p>
          <a:p>
            <a:pPr marL="0" algn="just" rtl="1">
              <a:lnSpc>
                <a:spcPct val="107000"/>
              </a:lnSpc>
              <a:spcBef>
                <a:spcPts val="0"/>
              </a:spcBef>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effectLst/>
                <a:latin typeface="Calibri" panose="020F0502020204030204" pitchFamily="34" charset="0"/>
                <a:ea typeface="Calibri" panose="020F0502020204030204" pitchFamily="34" charset="0"/>
                <a:cs typeface="B Nazanin" panose="00000400000000000000" pitchFamily="2" charset="-78"/>
              </a:rPr>
              <a:t>راه حل دیگر آن است که</a:t>
            </a:r>
            <a:r>
              <a:rPr lang="ar-SA" dirty="0">
                <a:effectLst/>
                <a:latin typeface="Calibri" panose="020F0502020204030204" pitchFamily="34" charset="0"/>
                <a:ea typeface="Calibri" panose="020F0502020204030204" pitchFamily="34" charset="0"/>
                <a:cs typeface="B Nazanin" panose="00000400000000000000" pitchFamily="2" charset="-78"/>
              </a:rPr>
              <a:t> با </a:t>
            </a:r>
            <a:r>
              <a:rPr lang="fa-IR" dirty="0">
                <a:effectLst/>
                <a:latin typeface="Calibri" panose="020F0502020204030204" pitchFamily="34" charset="0"/>
                <a:ea typeface="Calibri" panose="020F0502020204030204" pitchFamily="34" charset="0"/>
                <a:cs typeface="B Nazanin" panose="00000400000000000000" pitchFamily="2" charset="-78"/>
              </a:rPr>
              <a:t>استفاده از </a:t>
            </a:r>
            <a:r>
              <a:rPr lang="ar-SA" dirty="0">
                <a:effectLst/>
                <a:latin typeface="Calibri" panose="020F0502020204030204" pitchFamily="34" charset="0"/>
                <a:ea typeface="Calibri" panose="020F0502020204030204" pitchFamily="34" charset="0"/>
                <a:cs typeface="B Nazanin" panose="00000400000000000000" pitchFamily="2" charset="-78"/>
              </a:rPr>
              <a:t>تعدیل‌کننده‌های دسترسی </a:t>
            </a:r>
            <a:r>
              <a:rPr lang="en-US" dirty="0">
                <a:effectLst/>
                <a:latin typeface="Courier New" panose="02070309020205020404" pitchFamily="49" charset="0"/>
                <a:ea typeface="Calibri" panose="020F0502020204030204" pitchFamily="34" charset="0"/>
                <a:cs typeface="B Nazanin" panose="00000400000000000000" pitchFamily="2" charset="-78"/>
              </a:rPr>
              <a:t>public</a:t>
            </a:r>
            <a:r>
              <a:rPr lang="ar-SA" dirty="0">
                <a:effectLst/>
                <a:latin typeface="Calibri" panose="020F0502020204030204" pitchFamily="34" charset="0"/>
                <a:ea typeface="Calibri" panose="020F0502020204030204" pitchFamily="34" charset="0"/>
                <a:cs typeface="B Nazanin" panose="00000400000000000000" pitchFamily="2" charset="-78"/>
              </a:rPr>
              <a:t> و </a:t>
            </a:r>
            <a:r>
              <a:rPr lang="en-US" dirty="0">
                <a:effectLst/>
                <a:latin typeface="Courier New" panose="02070309020205020404" pitchFamily="49" charset="0"/>
                <a:ea typeface="Calibri" panose="020F0502020204030204" pitchFamily="34" charset="0"/>
                <a:cs typeface="B Nazanin" panose="00000400000000000000" pitchFamily="2" charset="-78"/>
              </a:rPr>
              <a:t>private</a:t>
            </a:r>
            <a:r>
              <a:rPr lang="fa-IR" dirty="0">
                <a:effectLst/>
                <a:latin typeface="Courier New" panose="02070309020205020404" pitchFamily="49" charset="0"/>
                <a:ea typeface="Calibri" panose="020F0502020204030204" pitchFamily="34" charset="0"/>
                <a:cs typeface="B Nazanin" panose="00000400000000000000" pitchFamily="2" charset="-78"/>
              </a:rPr>
              <a:t> سطح دسترسی را کنترل نماییم</a:t>
            </a:r>
            <a:r>
              <a:rPr lang="ar-SA" dirty="0">
                <a:effectLst/>
                <a:latin typeface="Calibri" panose="020F0502020204030204" pitchFamily="34" charset="0"/>
                <a:ea typeface="Calibri" panose="020F0502020204030204" pitchFamily="34" charset="0"/>
                <a:cs typeface="B Nazanin" panose="00000400000000000000" pitchFamily="2" charset="-78"/>
              </a:rPr>
              <a:t>.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fa-IR"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effectLst/>
                <a:latin typeface="Calibri" panose="020F0502020204030204" pitchFamily="34" charset="0"/>
                <a:ea typeface="Calibri" panose="020F0502020204030204" pitchFamily="34" charset="0"/>
                <a:cs typeface="B Nazanin" panose="00000400000000000000" pitchFamily="2" charset="-78"/>
              </a:rPr>
              <a:t>تاکنون</a:t>
            </a:r>
            <a:r>
              <a:rPr lang="ar-SA" dirty="0">
                <a:effectLst/>
                <a:latin typeface="Calibri" panose="020F0502020204030204" pitchFamily="34" charset="0"/>
                <a:ea typeface="Calibri" panose="020F0502020204030204" pitchFamily="34" charset="0"/>
                <a:cs typeface="B Nazanin" panose="00000400000000000000" pitchFamily="2" charset="-78"/>
              </a:rPr>
              <a:t> با </a:t>
            </a:r>
            <a:r>
              <a:rPr lang="en-US" b="1" dirty="0">
                <a:effectLst/>
                <a:latin typeface="Courier New" panose="02070309020205020404" pitchFamily="49" charset="0"/>
                <a:ea typeface="Calibri" panose="020F0502020204030204" pitchFamily="34" charset="0"/>
                <a:cs typeface="B Nazanin" panose="00000400000000000000" pitchFamily="2" charset="-78"/>
              </a:rPr>
              <a:t>public</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کار می کرده‌ایم</a:t>
            </a:r>
            <a:r>
              <a:rPr lang="fa-IR" dirty="0">
                <a:effectLst/>
                <a:latin typeface="Calibri" panose="020F0502020204030204" pitchFamily="34" charset="0"/>
                <a:ea typeface="Calibri" panose="020F0502020204030204" pitchFamily="34" charset="0"/>
                <a:cs typeface="B Nazanin" panose="00000400000000000000" pitchFamily="2" charset="-78"/>
              </a:rPr>
              <a:t> که  با </a:t>
            </a:r>
            <a:r>
              <a:rPr lang="ar-SA" dirty="0">
                <a:effectLst/>
                <a:latin typeface="Calibri" panose="020F0502020204030204" pitchFamily="34" charset="0"/>
                <a:ea typeface="Calibri" panose="020F0502020204030204" pitchFamily="34" charset="0"/>
                <a:cs typeface="B Nazanin" panose="00000400000000000000" pitchFamily="2" charset="-78"/>
              </a:rPr>
              <a:t>هر متد </a:t>
            </a:r>
            <a:r>
              <a:rPr lang="en-US" dirty="0">
                <a:effectLst/>
                <a:latin typeface="Baskerville Old Face" panose="02020602080505020303" pitchFamily="18" charset="0"/>
                <a:ea typeface="Calibri" panose="020F0502020204030204" pitchFamily="34" charset="0"/>
                <a:cs typeface="B Nazanin" panose="00000400000000000000" pitchFamily="2" charset="-78"/>
              </a:rPr>
              <a:t>main</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استفاده</a:t>
            </a:r>
            <a:r>
              <a:rPr lang="fa-IR" dirty="0">
                <a:effectLst/>
                <a:latin typeface="B Nazanin" panose="00000400000000000000" pitchFamily="2" charset="-78"/>
                <a:ea typeface="Calibri" panose="020F0502020204030204" pitchFamily="34" charset="0"/>
                <a:cs typeface="B Nazanin" panose="00000400000000000000" pitchFamily="2" charset="-78"/>
              </a:rPr>
              <a:t> می‌شود.</a:t>
            </a:r>
          </a:p>
          <a:p>
            <a:pPr marL="0" marR="0" algn="just"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ar-SA" dirty="0">
                <a:effectLst/>
                <a:latin typeface="Calibri" panose="020F0502020204030204" pitchFamily="34" charset="0"/>
                <a:ea typeface="Calibri" panose="020F0502020204030204" pitchFamily="34" charset="0"/>
                <a:cs typeface="B Nazanin" panose="00000400000000000000" pitchFamily="2" charset="-78"/>
              </a:rPr>
              <a:t>یک قانون سرانگشتی </a:t>
            </a:r>
            <a:r>
              <a:rPr lang="ar-SA" i="1" dirty="0">
                <a:effectLst/>
                <a:latin typeface="Calibri" panose="020F0502020204030204" pitchFamily="34" charset="0"/>
                <a:ea typeface="Calibri" panose="020F0502020204030204" pitchFamily="34" charset="0"/>
                <a:cs typeface="B Nazanin" panose="00000400000000000000" pitchFamily="2" charset="-78"/>
              </a:rPr>
              <a:t>شروع کننده‌ی</a:t>
            </a:r>
            <a:r>
              <a:rPr lang="ar-SA" dirty="0">
                <a:effectLst/>
                <a:latin typeface="Calibri" panose="020F0502020204030204" pitchFamily="34" charset="0"/>
                <a:ea typeface="Calibri" panose="020F0502020204030204" pitchFamily="34" charset="0"/>
                <a:cs typeface="B Nazanin" panose="00000400000000000000" pitchFamily="2" charset="-78"/>
              </a:rPr>
              <a:t> بسته‌‌سازی </a:t>
            </a:r>
            <a:r>
              <a:rPr lang="fa-IR" dirty="0">
                <a:effectLst/>
                <a:latin typeface="Calibri" panose="020F0502020204030204" pitchFamily="34" charset="0"/>
                <a:ea typeface="Calibri" panose="020F0502020204030204" pitchFamily="34" charset="0"/>
                <a:cs typeface="B Nazanin" panose="00000400000000000000" pitchFamily="2" charset="-78"/>
              </a:rPr>
              <a:t>این است: </a:t>
            </a:r>
            <a:r>
              <a:rPr lang="ar-SA" dirty="0">
                <a:effectLst/>
                <a:latin typeface="Calibri" panose="020F0502020204030204" pitchFamily="34" charset="0"/>
                <a:ea typeface="Calibri" panose="020F0502020204030204" pitchFamily="34" charset="0"/>
                <a:cs typeface="B Nazanin" panose="00000400000000000000" pitchFamily="2" charset="-78"/>
              </a:rPr>
              <a:t>متغیرهای نمونه‌ی خود را </a:t>
            </a:r>
            <a:r>
              <a:rPr lang="en-US" b="1" i="1" dirty="0">
                <a:effectLst/>
                <a:latin typeface="Baskerville Old Face" panose="02020602080505020303" pitchFamily="18" charset="0"/>
                <a:ea typeface="Calibri" panose="020F0502020204030204" pitchFamily="34" charset="0"/>
                <a:cs typeface="B Nazanin" panose="00000400000000000000" pitchFamily="2" charset="-78"/>
              </a:rPr>
              <a:t>private</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نشان‌گذاری کنید و جهت کنترل</a:t>
            </a:r>
            <a:r>
              <a:rPr lang="ar-SA" dirty="0">
                <a:effectLst/>
                <a:latin typeface="Calibri" panose="020F0502020204030204" pitchFamily="34" charset="0"/>
                <a:ea typeface="Calibri" panose="020F0502020204030204" pitchFamily="34" charset="0"/>
                <a:cs typeface="B Nazanin" panose="00000400000000000000" pitchFamily="2" charset="-78"/>
              </a:rPr>
              <a:t> دسترسی</a:t>
            </a:r>
            <a:r>
              <a:rPr lang="fa-IR" dirty="0">
                <a:effectLst/>
                <a:latin typeface="Calibri" panose="020F0502020204030204" pitchFamily="34" charset="0"/>
                <a:ea typeface="Calibri" panose="020F0502020204030204" pitchFamily="34" charset="0"/>
                <a:cs typeface="B Nazanin" panose="00000400000000000000" pitchFamily="2" charset="-78"/>
              </a:rPr>
              <a:t>،</a:t>
            </a:r>
            <a:r>
              <a:rPr lang="ar-SA" dirty="0">
                <a:effectLst/>
                <a:latin typeface="Calibri" panose="020F0502020204030204" pitchFamily="34" charset="0"/>
                <a:ea typeface="Calibri" panose="020F0502020204030204" pitchFamily="34" charset="0"/>
                <a:cs typeface="B Nazanin" panose="00000400000000000000" pitchFamily="2" charset="-78"/>
              </a:rPr>
              <a:t> گیرنده‌ها و تنظیم‌کننده‌های </a:t>
            </a:r>
            <a:r>
              <a:rPr lang="en-US" b="1" i="1" dirty="0">
                <a:effectLst/>
                <a:latin typeface="Baskerville Old Face" panose="02020602080505020303" pitchFamily="18" charset="0"/>
                <a:ea typeface="Calibri" panose="020F0502020204030204" pitchFamily="34" charset="0"/>
                <a:cs typeface="B Nazanin" panose="00000400000000000000" pitchFamily="2" charset="-78"/>
              </a:rPr>
              <a:t>public</a:t>
            </a:r>
            <a:r>
              <a:rPr lang="ar-SA" dirty="0">
                <a:effectLst/>
                <a:latin typeface="Calibri" panose="020F0502020204030204" pitchFamily="34" charset="0"/>
                <a:ea typeface="Calibri" panose="020F0502020204030204" pitchFamily="34" charset="0"/>
                <a:cs typeface="B Nazanin" panose="00000400000000000000" pitchFamily="2" charset="-78"/>
              </a:rPr>
              <a:t> را ارائه دهید.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fa-IR"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ar-SA" dirty="0">
                <a:effectLst/>
                <a:latin typeface="Calibri" panose="020F0502020204030204" pitchFamily="34" charset="0"/>
                <a:ea typeface="Calibri" panose="020F0502020204030204" pitchFamily="34" charset="0"/>
                <a:cs typeface="B Nazanin" panose="00000400000000000000" pitchFamily="2" charset="-78"/>
              </a:rPr>
              <a:t>هنگامی که شما در جاوا شم طراحی و کدنویسی بیشتری داشته باشید، کمی احتمالاً کارها را به طور متفاوت انجام خواهید داد، اما برای حال، این رویکرد شما را ایمن نگه خواهد داشت.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7C2ED029-A6D9-0A7D-773F-5BB18BE4BDE0}"/>
              </a:ext>
            </a:extLst>
          </p:cNvPr>
          <p:cNvSpPr txBox="1">
            <a:spLocks/>
          </p:cNvSpPr>
          <p:nvPr/>
        </p:nvSpPr>
        <p:spPr>
          <a:xfrm>
            <a:off x="2048435" y="210124"/>
            <a:ext cx="80951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داده‌ها را مخفی کنید</a:t>
            </a:r>
          </a:p>
        </p:txBody>
      </p:sp>
    </p:spTree>
    <p:extLst>
      <p:ext uri="{BB962C8B-B14F-4D97-AF65-F5344CB8AC3E}">
        <p14:creationId xmlns:p14="http://schemas.microsoft.com/office/powerpoint/2010/main" val="378897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A5CDA-7DFA-E9EC-D0D3-E099C4CDAF0E}"/>
              </a:ext>
            </a:extLst>
          </p:cNvPr>
          <p:cNvSpPr>
            <a:spLocks noGrp="1"/>
          </p:cNvSpPr>
          <p:nvPr>
            <p:ph idx="1"/>
          </p:nvPr>
        </p:nvSpPr>
        <p:spPr>
          <a:xfrm>
            <a:off x="116541" y="1210236"/>
            <a:ext cx="11600329" cy="4966728"/>
          </a:xfrm>
        </p:spPr>
        <p:txBody>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تاکنون با برخی از کلاس‌ها و متدهای موجود در </a:t>
            </a:r>
            <a:r>
              <a:rPr lang="en-CA"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Calibri" panose="020F0502020204030204" pitchFamily="34" charset="0"/>
                <a:ea typeface="Calibri" panose="020F0502020204030204" pitchFamily="34" charset="0"/>
                <a:cs typeface="B Nazanin" panose="00000400000000000000" pitchFamily="2" charset="-78"/>
              </a:rPr>
              <a:t> آشنا شده‌ایم. به عنوان مثال:</a:t>
            </a:r>
          </a:p>
          <a:p>
            <a:pPr algn="r" rtl="1">
              <a:buFont typeface="Wingdings" panose="05000000000000000000" pitchFamily="2" charset="2"/>
              <a:buChar char="ü"/>
            </a:pPr>
            <a:r>
              <a:rPr lang="fa-IR" dirty="0">
                <a:latin typeface="Calibri" panose="020F0502020204030204" pitchFamily="34"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شئ خروجی استاندارد از پیش تعریف شده‌ی </a:t>
            </a:r>
            <a:r>
              <a:rPr lang="en-US" dirty="0" err="1">
                <a:effectLst/>
                <a:latin typeface="Times New Roman" panose="02020603050405020304" pitchFamily="18" charset="0"/>
                <a:ea typeface="Calibri" panose="020F0502020204030204" pitchFamily="34" charset="0"/>
                <a:cs typeface="Arial" panose="020B0604020202020204" pitchFamily="34" charset="0"/>
              </a:rPr>
              <a:t>System.out</a:t>
            </a:r>
            <a:r>
              <a:rPr lang="fa-IR" dirty="0">
                <a:effectLst/>
                <a:latin typeface="Calibri" panose="020F0502020204030204" pitchFamily="34" charset="0"/>
                <a:ea typeface="Calibri" panose="020F0502020204030204" pitchFamily="34" charset="0"/>
                <a:cs typeface="B Nazanin" panose="00000400000000000000" pitchFamily="2" charset="-78"/>
              </a:rPr>
              <a:t> را مورد استفاده قرار دادیم که متدهای </a:t>
            </a:r>
            <a:r>
              <a:rPr lang="en-US" dirty="0">
                <a:effectLst/>
                <a:latin typeface="Times New Roman" panose="02020603050405020304" pitchFamily="18" charset="0"/>
                <a:ea typeface="Calibri" panose="020F0502020204030204" pitchFamily="34" charset="0"/>
                <a:cs typeface="Arial" panose="020B0604020202020204" pitchFamily="34" charset="0"/>
              </a:rPr>
              <a:t>print</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println</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err="1">
                <a:effectLst/>
                <a:latin typeface="Times New Roman" panose="02020603050405020304" pitchFamily="18" charset="0"/>
                <a:ea typeface="Calibri" panose="020F0502020204030204" pitchFamily="34" charset="0"/>
                <a:cs typeface="Arial" panose="020B0604020202020204" pitchFamily="34" charset="0"/>
              </a:rPr>
              <a:t>printf</a:t>
            </a:r>
            <a:r>
              <a:rPr lang="fa-IR" dirty="0">
                <a:effectLst/>
                <a:latin typeface="Calibri" panose="020F0502020204030204" pitchFamily="34" charset="0"/>
                <a:ea typeface="Calibri" panose="020F0502020204030204" pitchFamily="34" charset="0"/>
                <a:cs typeface="B Nazanin" panose="00000400000000000000" pitchFamily="2" charset="-78"/>
              </a:rPr>
              <a:t> را برای نمایش اطلاعات در صفحه نمایش فراخوانی می‌کند.</a:t>
            </a:r>
          </a:p>
          <a:p>
            <a:pPr algn="r" rtl="1">
              <a:buFont typeface="Wingdings" panose="05000000000000000000" pitchFamily="2" charset="2"/>
              <a:buChar char="ü"/>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a:latin typeface="Times New Roman" panose="02020603050405020304" pitchFamily="18" charset="0"/>
                <a:ea typeface="Calibri" panose="020F0502020204030204" pitchFamily="34" charset="0"/>
                <a:cs typeface="Arial" panose="020B0604020202020204" pitchFamily="34" charset="0"/>
              </a:rPr>
              <a:t>Scanner </a:t>
            </a:r>
            <a:r>
              <a:rPr lang="fa-IR" dirty="0">
                <a:latin typeface="Times New Roman" panose="02020603050405020304" pitchFamily="18" charset="0"/>
                <a:ea typeface="Calibri" panose="020F0502020204030204" pitchFamily="34" charset="0"/>
                <a:cs typeface="Arial" panose="020B0604020202020204" pitchFamily="34" charset="0"/>
              </a:rPr>
              <a:t> </a:t>
            </a:r>
            <a:r>
              <a:rPr lang="fa-IR" dirty="0">
                <a:latin typeface="Times New Roman" panose="02020603050405020304" pitchFamily="18" charset="0"/>
                <a:ea typeface="Calibri" panose="020F0502020204030204" pitchFamily="34" charset="0"/>
                <a:cs typeface="B Nazanin" panose="00000400000000000000" pitchFamily="2" charset="-78"/>
              </a:rPr>
              <a:t>را معرفی نمودیم که از آن </a:t>
            </a:r>
            <a:r>
              <a:rPr lang="fa-IR" dirty="0">
                <a:effectLst/>
                <a:latin typeface="Calibri" panose="020F0502020204030204" pitchFamily="34" charset="0"/>
                <a:ea typeface="Calibri" panose="020F0502020204030204" pitchFamily="34" charset="0"/>
                <a:cs typeface="B Nazanin" panose="00000400000000000000" pitchFamily="2" charset="-78"/>
              </a:rPr>
              <a:t>برای ایجاد شیئی جدید که داده‌های ورودی توسط کاربر (از طریق صفحه کلید یا فایل) با استفاده از متدهایی نظیر </a:t>
            </a:r>
            <a:r>
              <a:rPr lang="en-US" dirty="0" err="1">
                <a:effectLst/>
                <a:latin typeface="Baskerville Old Face" panose="02020602080505020303" pitchFamily="18" charset="0"/>
                <a:ea typeface="Calibri" panose="020F0502020204030204" pitchFamily="34" charset="0"/>
                <a:cs typeface="B Nazanin" panose="00000400000000000000" pitchFamily="2" charset="-78"/>
              </a:rPr>
              <a:t>nextInt</a:t>
            </a:r>
            <a:r>
              <a:rPr lang="en-US" dirty="0">
                <a:effectLst/>
                <a:latin typeface="Baskerville Old Face" panose="02020602080505020303" pitchFamily="18" charset="0"/>
                <a:ea typeface="Calibri" panose="020F0502020204030204" pitchFamily="34" charset="0"/>
                <a:cs typeface="B Nazanin" panose="00000400000000000000" pitchFamily="2" charset="-78"/>
              </a:rPr>
              <a:t>()</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‌خوانده می‌شود استفاده می‌شود.</a:t>
            </a:r>
          </a:p>
          <a:p>
            <a:pPr algn="r" rtl="1">
              <a:buFont typeface="Wingdings" panose="05000000000000000000" pitchFamily="2" charset="2"/>
              <a:buChar char="ü"/>
            </a:pPr>
            <a:endParaRPr lang="fa-IR" dirty="0">
              <a:latin typeface="Calibri" panose="020F0502020204030204" pitchFamily="34"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در ادامه دو کلاس معروف دیگر از کتابخانه‌ی جاوا را معرفی می‌نماییم.</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AC3E668F-B6C8-AF1F-D583-A939E6239F54}"/>
              </a:ext>
            </a:extLst>
          </p:cNvPr>
          <p:cNvSpPr txBox="1">
            <a:spLocks/>
          </p:cNvSpPr>
          <p:nvPr/>
        </p:nvSpPr>
        <p:spPr>
          <a:xfrm>
            <a:off x="4223784" y="299814"/>
            <a:ext cx="3744432"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برخی کلاس‌های جاوا</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2983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p:cTn id="1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197223" y="869576"/>
            <a:ext cx="11672047" cy="5988424"/>
          </a:xfrm>
        </p:spPr>
        <p:txBody>
          <a:bodyPr>
            <a:normAutofit fontScale="92500" lnSpcReduction="20000"/>
          </a:bodyPr>
          <a:lstStyle/>
          <a:p>
            <a:pPr marL="0" marR="0" algn="just" rtl="1">
              <a:lnSpc>
                <a:spcPct val="115000"/>
              </a:lnSpc>
              <a:spcBef>
                <a:spcPts val="0"/>
              </a:spcBef>
              <a:spcAft>
                <a:spcPts val="1000"/>
              </a:spcAft>
            </a:pPr>
            <a:r>
              <a:rPr lang="fa-IR" dirty="0">
                <a:solidFill>
                  <a:srgbClr val="000000"/>
                </a:solidFill>
                <a:effectLst/>
                <a:latin typeface="LucidaSansTypewriter-OV-ITTDHA"/>
                <a:ea typeface="Calibri" panose="020F0502020204030204" pitchFamily="34" charset="0"/>
                <a:cs typeface="B Homa" panose="00000400000000000000" pitchFamily="2" charset="-78"/>
              </a:rPr>
              <a:t>کلاسی با نام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Account</a:t>
            </a:r>
            <a:r>
              <a:rPr lang="fa-IR" dirty="0">
                <a:solidFill>
                  <a:srgbClr val="000000"/>
                </a:solidFill>
                <a:effectLst/>
                <a:latin typeface="LucidaSansTypewriter-OV-ITTDHA"/>
                <a:ea typeface="Calibri" panose="020F0502020204030204" pitchFamily="34" charset="0"/>
                <a:cs typeface="B Homa" panose="00000400000000000000" pitchFamily="2" charset="-78"/>
              </a:rPr>
              <a:t> طراحی می نماییم که نمایشگر حساب بانکی ایجاد شده‌ی یک شخص حقیقی در بانک باشد. چنین کلاسی در ساده ترین حالت باید شامل مشخصه هایی مثل نام صاحب حساب بانکی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name</a:t>
            </a:r>
            <a:r>
              <a:rPr lang="fa-IR" dirty="0">
                <a:solidFill>
                  <a:srgbClr val="000000"/>
                </a:solidFill>
                <a:effectLst/>
                <a:latin typeface="LucidaSansTypewriter-OV-ITTDHA"/>
                <a:ea typeface="Calibri" panose="020F0502020204030204" pitchFamily="34" charset="0"/>
                <a:cs typeface="B Homa" panose="00000400000000000000" pitchFamily="2" charset="-78"/>
              </a:rPr>
              <a:t>) و مقدار موجودی حساب وی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balance</a:t>
            </a:r>
            <a:r>
              <a:rPr lang="fa-IR" dirty="0">
                <a:solidFill>
                  <a:srgbClr val="000000"/>
                </a:solidFill>
                <a:effectLst/>
                <a:latin typeface="LucidaSansTypewriter-OV-ITTDHA"/>
                <a:ea typeface="Calibri" panose="020F0502020204030204" pitchFamily="34" charset="0"/>
                <a:cs typeface="B Homa" panose="00000400000000000000" pitchFamily="2" charset="-78"/>
              </a:rPr>
              <a:t>) باشد. </a:t>
            </a:r>
          </a:p>
          <a:p>
            <a:pPr marL="0" marR="0" algn="just" rtl="1">
              <a:lnSpc>
                <a:spcPct val="115000"/>
              </a:lnSpc>
              <a:spcBef>
                <a:spcPts val="0"/>
              </a:spcBef>
              <a:spcAft>
                <a:spcPts val="1000"/>
              </a:spcAft>
            </a:pPr>
            <a:r>
              <a:rPr lang="fa-IR" dirty="0">
                <a:solidFill>
                  <a:srgbClr val="000000"/>
                </a:solidFill>
                <a:effectLst/>
                <a:latin typeface="LucidaSansTypewriter-OV-ITTDHA"/>
                <a:ea typeface="Calibri" panose="020F0502020204030204" pitchFamily="34" charset="0"/>
                <a:cs typeface="B Homa" panose="00000400000000000000" pitchFamily="2" charset="-78"/>
              </a:rPr>
              <a:t>متدهای این کلاس شامل موارد زیر است:</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err="1">
                <a:effectLst/>
                <a:latin typeface="Times New Roman" panose="02020603050405020304" pitchFamily="18" charset="0"/>
                <a:ea typeface="Calibri" panose="020F0502020204030204" pitchFamily="34" charset="0"/>
                <a:cs typeface="B Homa" panose="00000400000000000000" pitchFamily="2" charset="-78"/>
              </a:rPr>
              <a:t>setName</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نام دارنده‌ی حساب بانکی را مقداردهی یا تنظیم می‌کند.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نام دارنده‌ی حساب بانکی را برمی 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err="1">
                <a:effectLst/>
                <a:latin typeface="Times New Roman" panose="02020603050405020304" pitchFamily="18" charset="0"/>
                <a:ea typeface="Calibri" panose="020F0502020204030204" pitchFamily="34" charset="0"/>
                <a:cs typeface="B Homa" panose="00000400000000000000" pitchFamily="2" charset="-78"/>
              </a:rPr>
              <a:t>getBalance</a:t>
            </a:r>
            <a:r>
              <a:rPr lang="en-US"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Calibri" panose="020F0502020204030204" pitchFamily="34" charset="0"/>
                <a:ea typeface="Calibri" panose="020F0502020204030204" pitchFamily="34" charset="0"/>
                <a:cs typeface="B Homa" panose="00000400000000000000" pitchFamily="2" charset="-78"/>
              </a:rPr>
              <a:t>مقدار موجودی حساب </a:t>
            </a:r>
            <a:r>
              <a:rPr lang="fa-IR" dirty="0">
                <a:effectLst/>
                <a:latin typeface="Times New Roman" panose="02020603050405020304" pitchFamily="18" charset="0"/>
                <a:ea typeface="Calibri" panose="020F0502020204030204" pitchFamily="34" charset="0"/>
                <a:cs typeface="B Homa" panose="00000400000000000000" pitchFamily="2" charset="-78"/>
              </a:rPr>
              <a:t>دارنده‌ی حساب بانکی را برمی 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B Homa" panose="00000400000000000000" pitchFamily="2" charset="-78"/>
              </a:rPr>
              <a:t>deposit(double </a:t>
            </a:r>
            <a:r>
              <a:rPr lang="en-US" dirty="0" err="1">
                <a:effectLst/>
                <a:latin typeface="Times New Roman" panose="02020603050405020304" pitchFamily="18" charset="0"/>
                <a:ea typeface="Calibri" panose="020F0502020204030204" pitchFamily="34" charset="0"/>
                <a:cs typeface="B Homa" panose="00000400000000000000" pitchFamily="2" charset="-78"/>
              </a:rPr>
              <a:t>depositAmount</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Calibri" panose="020F0502020204030204" pitchFamily="34" charset="0"/>
                <a:ea typeface="Calibri" panose="020F0502020204030204" pitchFamily="34" charset="0"/>
                <a:cs typeface="B Homa" panose="00000400000000000000" pitchFamily="2" charset="-78"/>
              </a:rPr>
              <a:t>مقدار </a:t>
            </a:r>
            <a:r>
              <a:rPr lang="en-US" dirty="0" err="1">
                <a:effectLst/>
                <a:latin typeface="Times New Roman" panose="02020603050405020304" pitchFamily="18" charset="0"/>
                <a:ea typeface="Calibri" panose="020F0502020204030204" pitchFamily="34" charset="0"/>
                <a:cs typeface="B Homa" panose="00000400000000000000" pitchFamily="2" charset="-78"/>
              </a:rPr>
              <a:t>depositAmount</a:t>
            </a:r>
            <a:r>
              <a:rPr lang="fa-IR" dirty="0">
                <a:effectLst/>
                <a:latin typeface="Calibri" panose="020F0502020204030204" pitchFamily="34" charset="0"/>
                <a:ea typeface="Calibri" panose="020F0502020204030204" pitchFamily="34" charset="0"/>
                <a:cs typeface="B Homa" panose="00000400000000000000" pitchFamily="2" charset="-78"/>
              </a:rPr>
              <a:t> را به موجودی حساب </a:t>
            </a:r>
            <a:r>
              <a:rPr lang="fa-IR" dirty="0">
                <a:effectLst/>
                <a:latin typeface="Times New Roman" panose="02020603050405020304" pitchFamily="18" charset="0"/>
                <a:ea typeface="Calibri" panose="020F0502020204030204" pitchFamily="34" charset="0"/>
                <a:cs typeface="B Homa" panose="00000400000000000000" pitchFamily="2" charset="-78"/>
              </a:rPr>
              <a:t>دارنده‌ی حساب بانکی اضافه می‌کند.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B Homa" panose="00000400000000000000" pitchFamily="2" charset="-78"/>
              </a:rPr>
              <a:t>Account()</a:t>
            </a:r>
            <a:r>
              <a:rPr lang="fa-IR" dirty="0">
                <a:effectLst/>
                <a:latin typeface="Times New Roman" panose="02020603050405020304" pitchFamily="18" charset="0"/>
                <a:ea typeface="Calibri" panose="020F0502020204030204" pitchFamily="34" charset="0"/>
                <a:cs typeface="B Homa" panose="00000400000000000000" pitchFamily="2" charset="-78"/>
              </a:rPr>
              <a:t>: مقادیر پیش فرض دلخواهی به مشخصه های کلاس تخصیص می‌دهد.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B Homa" panose="00000400000000000000" pitchFamily="2" charset="-78"/>
              </a:rPr>
              <a:t>Account(String s, double b)</a:t>
            </a:r>
            <a:r>
              <a:rPr lang="fa-IR" dirty="0">
                <a:effectLst/>
                <a:latin typeface="Times New Roman" panose="02020603050405020304" pitchFamily="18" charset="0"/>
                <a:ea typeface="Calibri" panose="020F0502020204030204" pitchFamily="34" charset="0"/>
                <a:cs typeface="B Homa" panose="00000400000000000000" pitchFamily="2" charset="-78"/>
              </a:rPr>
              <a:t>: مقادیر </a:t>
            </a:r>
            <a:r>
              <a:rPr lang="en-US" dirty="0">
                <a:effectLst/>
                <a:latin typeface="Times New Roman" panose="02020603050405020304" pitchFamily="18" charset="0"/>
                <a:ea typeface="Calibri" panose="020F0502020204030204" pitchFamily="34" charset="0"/>
                <a:cs typeface="B Homa" panose="00000400000000000000" pitchFamily="2" charset="-78"/>
              </a:rPr>
              <a:t>s</a:t>
            </a:r>
            <a:r>
              <a:rPr lang="fa-IR" dirty="0">
                <a:effectLst/>
                <a:latin typeface="Times New Roman" panose="02020603050405020304" pitchFamily="18" charset="0"/>
                <a:ea typeface="Calibri" panose="020F0502020204030204" pitchFamily="34" charset="0"/>
                <a:cs typeface="B Homa" panose="00000400000000000000" pitchFamily="2" charset="-78"/>
              </a:rPr>
              <a:t> را به نام دارنده‌ی حساب و </a:t>
            </a:r>
            <a:r>
              <a:rPr lang="en-US" dirty="0">
                <a:effectLst/>
                <a:latin typeface="Times New Roman" panose="02020603050405020304" pitchFamily="18" charset="0"/>
                <a:ea typeface="Calibri" panose="020F0502020204030204" pitchFamily="34" charset="0"/>
                <a:cs typeface="B Homa" panose="00000400000000000000" pitchFamily="2" charset="-78"/>
              </a:rPr>
              <a:t>b</a:t>
            </a:r>
            <a:r>
              <a:rPr lang="fa-IR" dirty="0">
                <a:effectLst/>
                <a:latin typeface="Times New Roman" panose="02020603050405020304" pitchFamily="18" charset="0"/>
                <a:ea typeface="Calibri" panose="020F0502020204030204" pitchFamily="34" charset="0"/>
                <a:cs typeface="B Homa" panose="00000400000000000000" pitchFamily="2" charset="-78"/>
              </a:rPr>
              <a:t> را به مقدار موجودی صاحب حساب تخصیص می‌دهد.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34849001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83C9-5940-A654-9639-A150668C1E6F}"/>
              </a:ext>
            </a:extLst>
          </p:cNvPr>
          <p:cNvSpPr>
            <a:spLocks noGrp="1"/>
          </p:cNvSpPr>
          <p:nvPr>
            <p:ph type="title"/>
          </p:nvPr>
        </p:nvSpPr>
        <p:spPr/>
        <p:txBody>
          <a:bodyPr/>
          <a:lstStyle/>
          <a:p>
            <a:r>
              <a:rPr lang="ar-SA" sz="1800" dirty="0">
                <a:effectLst/>
                <a:latin typeface="Cambria" panose="02040503050406030204" pitchFamily="18" charset="0"/>
                <a:ea typeface="Calibri" panose="020F0502020204030204" pitchFamily="34" charset="0"/>
                <a:cs typeface="2  Shiraz" panose="00000400000000000000" pitchFamily="2" charset="-78"/>
              </a:rPr>
              <a:t>علان و مقداردهی اولیه</a:t>
            </a:r>
            <a:r>
              <a:rPr lang="en-US" sz="1800" dirty="0">
                <a:effectLst/>
                <a:latin typeface="Cambria" panose="02040503050406030204" pitchFamily="18" charset="0"/>
                <a:ea typeface="Calibri" panose="020F0502020204030204" pitchFamily="34" charset="0"/>
                <a:cs typeface="2  Shiraz" panose="00000400000000000000" pitchFamily="2" charset="-78"/>
              </a:rPr>
              <a:t>­­</a:t>
            </a:r>
            <a:r>
              <a:rPr lang="ar-SA" sz="1800" dirty="0">
                <a:effectLst/>
                <a:latin typeface="Cambria" panose="02040503050406030204" pitchFamily="18" charset="0"/>
                <a:ea typeface="Calibri" panose="020F0502020204030204" pitchFamily="34" charset="0"/>
                <a:cs typeface="2  Shiraz" panose="00000400000000000000" pitchFamily="2" charset="-78"/>
              </a:rPr>
              <a:t>­ی متغیرهای نمونه</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fa-IR" dirty="0"/>
          </a:p>
        </p:txBody>
      </p:sp>
      <p:sp>
        <p:nvSpPr>
          <p:cNvPr id="3" name="Content Placeholder 2">
            <a:extLst>
              <a:ext uri="{FF2B5EF4-FFF2-40B4-BE49-F238E27FC236}">
                <a16:creationId xmlns:a16="http://schemas.microsoft.com/office/drawing/2014/main" id="{DB6F1E8A-B9F3-B421-6EE0-128427DAF76B}"/>
              </a:ext>
            </a:extLst>
          </p:cNvPr>
          <p:cNvSpPr>
            <a:spLocks noGrp="1"/>
          </p:cNvSpPr>
          <p:nvPr>
            <p:ph idx="1"/>
          </p:nvPr>
        </p:nvSpPr>
        <p:spPr>
          <a:xfrm>
            <a:off x="251012" y="1219200"/>
            <a:ext cx="11102788" cy="5423647"/>
          </a:xfrm>
        </p:spPr>
        <p:txBody>
          <a:bodyPr>
            <a:normAutofit/>
          </a:bodyPr>
          <a:lstStyle/>
          <a:p>
            <a:pPr marL="0" marR="0" algn="just" rtl="1">
              <a:lnSpc>
                <a:spcPct val="150000"/>
              </a:lnSpc>
              <a:spcBef>
                <a:spcPts val="0"/>
              </a:spcBef>
              <a:spcAft>
                <a:spcPts val="0"/>
              </a:spcAft>
            </a:pPr>
            <a:r>
              <a:rPr lang="ar-SA" dirty="0">
                <a:effectLst/>
                <a:latin typeface="Cambria" panose="02040503050406030204" pitchFamily="18" charset="0"/>
                <a:ea typeface="Calibri" panose="020F0502020204030204" pitchFamily="34" charset="0"/>
                <a:cs typeface="B Nazanin" panose="00000400000000000000" pitchFamily="2" charset="-78"/>
              </a:rPr>
              <a:t>می‌دانی</a:t>
            </a:r>
            <a:r>
              <a:rPr lang="fa-IR" dirty="0">
                <a:effectLst/>
                <a:latin typeface="Cambria" panose="02040503050406030204" pitchFamily="18" charset="0"/>
                <a:ea typeface="Calibri" panose="020F0502020204030204" pitchFamily="34" charset="0"/>
                <a:cs typeface="B Nazanin" panose="00000400000000000000" pitchFamily="2" charset="-78"/>
              </a:rPr>
              <a:t>م</a:t>
            </a:r>
            <a:r>
              <a:rPr lang="ar-SA" dirty="0">
                <a:effectLst/>
                <a:latin typeface="Cambria" panose="02040503050406030204" pitchFamily="18" charset="0"/>
                <a:ea typeface="Calibri" panose="020F0502020204030204" pitchFamily="34" charset="0"/>
                <a:cs typeface="B Nazanin" panose="00000400000000000000" pitchFamily="2" charset="-78"/>
              </a:rPr>
              <a:t> که</a:t>
            </a:r>
            <a:r>
              <a:rPr lang="ar-SA" dirty="0">
                <a:effectLst/>
                <a:latin typeface="Calibri" panose="020F0502020204030204" pitchFamily="34" charset="0"/>
                <a:ea typeface="Calibri" panose="020F0502020204030204" pitchFamily="34" charset="0"/>
                <a:cs typeface="B Nazanin" panose="00000400000000000000" pitchFamily="2" charset="-78"/>
              </a:rPr>
              <a:t> اعلان یک متغیر دست‌کم به یک نام و یک نوع نیاز دارد </a:t>
            </a:r>
            <a:r>
              <a:rPr lang="fa-IR" dirty="0">
                <a:effectLst/>
                <a:latin typeface="Calibri" panose="020F0502020204030204" pitchFamily="34" charset="0"/>
                <a:ea typeface="Calibri" panose="020F0502020204030204" pitchFamily="34" charset="0"/>
                <a:cs typeface="B Nazanin" panose="00000400000000000000" pitchFamily="2" charset="-78"/>
              </a:rPr>
              <a:t>و </a:t>
            </a:r>
            <a:r>
              <a:rPr lang="ar-SA" dirty="0">
                <a:effectLst/>
                <a:latin typeface="Calibri" panose="020F0502020204030204" pitchFamily="34" charset="0"/>
                <a:ea typeface="Calibri" panose="020F0502020204030204" pitchFamily="34" charset="0"/>
                <a:cs typeface="B Nazanin" panose="00000400000000000000" pitchFamily="2" charset="-78"/>
              </a:rPr>
              <a:t>می‌توانی</a:t>
            </a:r>
            <a:r>
              <a:rPr lang="fa-IR" dirty="0">
                <a:effectLst/>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 به طور همزمان متغیری را مقداردهی اولیه کنی</a:t>
            </a:r>
            <a:r>
              <a:rPr lang="fa-IR" dirty="0">
                <a:effectLst/>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just">
              <a:lnSpc>
                <a:spcPct val="150000"/>
              </a:lnSpc>
              <a:spcBef>
                <a:spcPts val="0"/>
              </a:spcBef>
              <a:spcAft>
                <a:spcPts val="0"/>
              </a:spcAft>
            </a:pPr>
            <a:r>
              <a:rPr lang="en-US" b="1" dirty="0">
                <a:effectLst/>
                <a:latin typeface="Courier New" panose="02070309020205020404" pitchFamily="49" charset="0"/>
                <a:ea typeface="Calibri" panose="020F0502020204030204" pitchFamily="34" charset="0"/>
                <a:cs typeface="Arial" panose="020B0604020202020204" pitchFamily="34" charset="0"/>
              </a:rPr>
              <a:t>int size = 420;</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b="1" dirty="0">
                <a:effectLst/>
                <a:latin typeface="CourierNewPS-BoldMT"/>
                <a:ea typeface="Calibri" panose="020F0502020204030204" pitchFamily="34" charset="0"/>
                <a:cs typeface="CourierNewPS-BoldMT"/>
              </a:rPr>
              <a:t>String name = "Donny";</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r>
              <a:rPr lang="ar-SA" dirty="0">
                <a:effectLst/>
                <a:latin typeface="Calibri" panose="020F0502020204030204" pitchFamily="34" charset="0"/>
                <a:ea typeface="Calibri" panose="020F0502020204030204" pitchFamily="34" charset="0"/>
                <a:cs typeface="B Nazanin" panose="00000400000000000000" pitchFamily="2" charset="-78"/>
              </a:rPr>
              <a:t>اما وقتی که متغیر نمونه‌ای را مقداردهی اولیه نکنی</a:t>
            </a:r>
            <a:r>
              <a:rPr lang="fa-IR" dirty="0">
                <a:effectLst/>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 وقتی یک متد گیرنده را فراخوانی می‌کنی</a:t>
            </a:r>
            <a:r>
              <a:rPr lang="fa-IR" dirty="0">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 چه اتفاقی رخ می</a:t>
            </a:r>
            <a:r>
              <a:rPr lang="ar-SA" dirty="0">
                <a:effectLst/>
                <a:latin typeface="Cambria" panose="02040503050406030204" pitchFamily="18" charset="0"/>
                <a:ea typeface="Calibri" panose="020F0502020204030204" pitchFamily="34" charset="0"/>
                <a:cs typeface="B Nazanin" panose="00000400000000000000" pitchFamily="2" charset="-78"/>
              </a:rPr>
              <a:t>‌</a:t>
            </a:r>
            <a:r>
              <a:rPr lang="ar-SA" dirty="0">
                <a:effectLst/>
                <a:latin typeface="Calibri" panose="020F0502020204030204" pitchFamily="34" charset="0"/>
                <a:ea typeface="Calibri" panose="020F0502020204030204" pitchFamily="34" charset="0"/>
                <a:cs typeface="B Nazanin" panose="00000400000000000000" pitchFamily="2" charset="-78"/>
              </a:rPr>
              <a:t>دهد؟ به بیان دیگر، </a:t>
            </a:r>
            <a:r>
              <a:rPr lang="ar-SA" i="1" dirty="0">
                <a:effectLst/>
                <a:latin typeface="Calibri" panose="020F0502020204030204" pitchFamily="34" charset="0"/>
                <a:ea typeface="Calibri" panose="020F0502020204030204" pitchFamily="34" charset="0"/>
                <a:cs typeface="B Nazanin" panose="00000400000000000000" pitchFamily="2" charset="-78"/>
              </a:rPr>
              <a:t>مقدار</a:t>
            </a:r>
            <a:r>
              <a:rPr lang="ar-SA" dirty="0">
                <a:effectLst/>
                <a:latin typeface="Calibri" panose="020F0502020204030204" pitchFamily="34" charset="0"/>
                <a:ea typeface="Calibri" panose="020F0502020204030204" pitchFamily="34" charset="0"/>
                <a:cs typeface="B Nazanin" panose="00000400000000000000" pitchFamily="2" charset="-78"/>
              </a:rPr>
              <a:t> یک متغیر نمونه </a:t>
            </a:r>
            <a:r>
              <a:rPr lang="ar-SA" i="1" dirty="0">
                <a:effectLst/>
                <a:latin typeface="Calibri" panose="020F0502020204030204" pitchFamily="34" charset="0"/>
                <a:ea typeface="Calibri" panose="020F0502020204030204" pitchFamily="34" charset="0"/>
                <a:cs typeface="B Nazanin" panose="00000400000000000000" pitchFamily="2" charset="-78"/>
              </a:rPr>
              <a:t>پیش</a:t>
            </a:r>
            <a:r>
              <a:rPr lang="ar-SA" dirty="0">
                <a:effectLst/>
                <a:latin typeface="Calibri" panose="020F0502020204030204" pitchFamily="34" charset="0"/>
                <a:ea typeface="Calibri" panose="020F0502020204030204" pitchFamily="34" charset="0"/>
                <a:cs typeface="B Nazanin" panose="00000400000000000000" pitchFamily="2" charset="-78"/>
              </a:rPr>
              <a:t> از آن که مقداردهی اولیه‌اش کنید چیست؟</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15392415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1D09-6812-D501-3E67-08B8B1486FDF}"/>
              </a:ext>
            </a:extLst>
          </p:cNvPr>
          <p:cNvSpPr>
            <a:spLocks noGrp="1"/>
          </p:cNvSpPr>
          <p:nvPr>
            <p:ph type="title"/>
          </p:nvPr>
        </p:nvSpPr>
        <p:spPr/>
        <p:txBody>
          <a:bodyPr/>
          <a:lstStyle/>
          <a:p>
            <a:pPr algn="ctr" rtl="1"/>
            <a:r>
              <a:rPr lang="ar-SA" sz="4400" dirty="0">
                <a:effectLst/>
                <a:latin typeface="Times New Roman" panose="02020603050405020304" pitchFamily="18" charset="0"/>
                <a:ea typeface="Times New Roman" panose="02020603050405020304" pitchFamily="18" charset="0"/>
                <a:cs typeface="B Nazanin" panose="00000400000000000000" pitchFamily="2" charset="-78"/>
              </a:rPr>
              <a:t>مقاد</a:t>
            </a:r>
            <a:r>
              <a:rPr lang="fa-IR" sz="4400" dirty="0">
                <a:effectLst/>
                <a:latin typeface="Times New Roman" panose="02020603050405020304" pitchFamily="18" charset="0"/>
                <a:ea typeface="Times New Roman" panose="02020603050405020304" pitchFamily="18" charset="0"/>
                <a:cs typeface="B Nazanin" panose="00000400000000000000" pitchFamily="2" charset="-78"/>
              </a:rPr>
              <a:t>ی</a:t>
            </a:r>
            <a:r>
              <a:rPr lang="ar-SA" sz="4400" dirty="0">
                <a:effectLst/>
                <a:latin typeface="Times New Roman" panose="02020603050405020304" pitchFamily="18" charset="0"/>
                <a:ea typeface="Times New Roman" panose="02020603050405020304" pitchFamily="18" charset="0"/>
                <a:cs typeface="B Nazanin" panose="00000400000000000000" pitchFamily="2" charset="-78"/>
              </a:rPr>
              <a:t>ر پیش</a:t>
            </a:r>
            <a:r>
              <a:rPr lang="ar-SA" sz="4400" dirty="0">
                <a:effectLst/>
                <a:latin typeface="Calibri" panose="020F0502020204030204" pitchFamily="34" charset="0"/>
                <a:ea typeface="Times New Roman" panose="02020603050405020304" pitchFamily="18" charset="0"/>
                <a:cs typeface="B Nazanin" panose="00000400000000000000" pitchFamily="2" charset="-78"/>
              </a:rPr>
              <a:t>‌</a:t>
            </a:r>
            <a:r>
              <a:rPr lang="ar-SA" sz="4400" dirty="0">
                <a:effectLst/>
                <a:latin typeface="Times New Roman" panose="02020603050405020304" pitchFamily="18" charset="0"/>
                <a:ea typeface="Times New Roman" panose="02020603050405020304" pitchFamily="18" charset="0"/>
                <a:cs typeface="B Nazanin" panose="00000400000000000000" pitchFamily="2" charset="-78"/>
              </a:rPr>
              <a:t>فرض</a:t>
            </a:r>
            <a:endParaRPr lang="fa-IR" dirty="0"/>
          </a:p>
        </p:txBody>
      </p:sp>
      <p:sp>
        <p:nvSpPr>
          <p:cNvPr id="3" name="Content Placeholder 2">
            <a:extLst>
              <a:ext uri="{FF2B5EF4-FFF2-40B4-BE49-F238E27FC236}">
                <a16:creationId xmlns:a16="http://schemas.microsoft.com/office/drawing/2014/main" id="{2B5F1456-2057-C4F9-B35A-BEC504F759E6}"/>
              </a:ext>
            </a:extLst>
          </p:cNvPr>
          <p:cNvSpPr>
            <a:spLocks noGrp="1"/>
          </p:cNvSpPr>
          <p:nvPr>
            <p:ph idx="1"/>
          </p:nvPr>
        </p:nvSpPr>
        <p:spPr>
          <a:xfrm>
            <a:off x="0" y="1380565"/>
            <a:ext cx="11353800" cy="4796398"/>
          </a:xfrm>
        </p:spPr>
        <p:txBody>
          <a:bodyPr/>
          <a:lstStyle/>
          <a:p>
            <a:pPr marL="0" marR="0" algn="r" rtl="1">
              <a:spcBef>
                <a:spcPts val="10"/>
              </a:spcBef>
              <a:spcAft>
                <a:spcPts val="0"/>
              </a:spcAft>
            </a:pPr>
            <a:r>
              <a:rPr lang="ar-SA" dirty="0">
                <a:effectLst/>
                <a:latin typeface="Times New Roman" panose="02020603050405020304" pitchFamily="18" charset="0"/>
                <a:ea typeface="Times New Roman" panose="02020603050405020304" pitchFamily="18" charset="0"/>
                <a:cs typeface="B Nazanin" panose="00000400000000000000" pitchFamily="2" charset="-78"/>
              </a:rPr>
              <a:t>متغیرهای نمونه همواره یک مقدار پیش</a:t>
            </a:r>
            <a:r>
              <a:rPr lang="ar-SA" dirty="0">
                <a:effectLst/>
                <a:latin typeface="Calibri" panose="020F0502020204030204" pitchFamily="34" charset="0"/>
                <a:ea typeface="Times New Roman" panose="02020603050405020304" pitchFamily="18" charset="0"/>
                <a:cs typeface="B Nazanin" panose="00000400000000000000" pitchFamily="2" charset="-78"/>
              </a:rPr>
              <a:t>‌</a:t>
            </a:r>
            <a:r>
              <a:rPr lang="ar-SA" dirty="0">
                <a:effectLst/>
                <a:latin typeface="Times New Roman" panose="02020603050405020304" pitchFamily="18" charset="0"/>
                <a:ea typeface="Times New Roman" panose="02020603050405020304" pitchFamily="18" charset="0"/>
                <a:cs typeface="B Nazanin" panose="00000400000000000000" pitchFamily="2" charset="-78"/>
              </a:rPr>
              <a:t>فرض دریافت می‌کنند. حتی اگر شما به طور صریح مقداری به یک متغیر نمونه تخصیص ندهید یا متد تنظیم‌کننده‌ای را فراخوانی نکنید، متغیر نمونه هنوز دارای یک مقدار است!</a:t>
            </a:r>
            <a:endParaRPr lang="fa-IR"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r" rtl="1">
              <a:spcBef>
                <a:spcPts val="10"/>
              </a:spcBef>
              <a:spcAft>
                <a:spcPts val="0"/>
              </a:spcAft>
            </a:pPr>
            <a:endParaRPr lang="fa-IR" dirty="0">
              <a:latin typeface="Times New Roman" panose="02020603050405020304" pitchFamily="18" charset="0"/>
              <a:ea typeface="Times New Roman" panose="02020603050405020304" pitchFamily="18" charset="0"/>
              <a:cs typeface="B Nazanin" panose="00000400000000000000" pitchFamily="2" charset="-78"/>
            </a:endParaRPr>
          </a:p>
          <a:p>
            <a:pPr marL="0" marR="0" algn="r" rtl="1">
              <a:spcBef>
                <a:spcPts val="10"/>
              </a:spcBef>
              <a:spcAft>
                <a:spcPts val="0"/>
              </a:spcAft>
            </a:pPr>
            <a:endParaRPr lang="en-US"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r" rtl="1">
              <a:lnSpc>
                <a:spcPct val="107000"/>
              </a:lnSpc>
              <a:spcBef>
                <a:spcPts val="0"/>
              </a:spcBef>
              <a:spcAft>
                <a:spcPts val="800"/>
              </a:spcAft>
            </a:pPr>
            <a:r>
              <a:rPr lang="ar-SA" dirty="0">
                <a:effectLst/>
                <a:latin typeface="Calibri" panose="020F0502020204030204" pitchFamily="34" charset="0"/>
                <a:ea typeface="Calibri" panose="020F0502020204030204" pitchFamily="34" charset="0"/>
                <a:cs typeface="B Nazanin" panose="00000400000000000000" pitchFamily="2" charset="-78"/>
              </a:rPr>
              <a:t>اعداد صحیح	        </a:t>
            </a:r>
            <a:r>
              <a:rPr lang="en-US" dirty="0">
                <a:effectLst/>
                <a:latin typeface="Calibri" panose="020F0502020204030204" pitchFamily="34" charset="0"/>
                <a:ea typeface="Calibri" panose="020F0502020204030204" pitchFamily="34" charset="0"/>
                <a:cs typeface="B Nazanin" panose="00000400000000000000" pitchFamily="2" charset="-78"/>
              </a:rPr>
              <a:t>0</a:t>
            </a:r>
            <a:r>
              <a:rPr lang="ar-SA" dirty="0">
                <a:effectLst/>
                <a:latin typeface="Calibri" panose="020F0502020204030204" pitchFamily="34" charset="0"/>
                <a:ea typeface="Calibri" panose="020F0502020204030204" pitchFamily="34" charset="0"/>
                <a:cs typeface="B Nazanin" panose="00000400000000000000" pitchFamily="2" charset="-78"/>
              </a:rPr>
              <a:t>            </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Calibri" panose="020F0502020204030204" pitchFamily="34" charset="0"/>
                <a:ea typeface="Calibri" panose="020F0502020204030204" pitchFamily="34" charset="0"/>
                <a:cs typeface="B Nazanin" panose="00000400000000000000" pitchFamily="2" charset="-78"/>
              </a:rPr>
              <a:t>نقطه شناورها    </a:t>
            </a:r>
            <a:r>
              <a:rPr lang="en-US" dirty="0">
                <a:effectLst/>
                <a:latin typeface="Calibri" panose="020F0502020204030204" pitchFamily="34"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en-US" dirty="0">
                <a:effectLst/>
                <a:latin typeface="Calibri" panose="020F0502020204030204" pitchFamily="34" charset="0"/>
                <a:ea typeface="Calibri" panose="020F0502020204030204" pitchFamily="34" charset="0"/>
                <a:cs typeface="B Nazanin" panose="00000400000000000000" pitchFamily="2" charset="-78"/>
              </a:rPr>
              <a:t>0.0</a:t>
            </a:r>
            <a:r>
              <a:rPr lang="ar-SA" dirty="0">
                <a:effectLst/>
                <a:latin typeface="Calibri" panose="020F0502020204030204" pitchFamily="34" charset="0"/>
                <a:ea typeface="Calibri" panose="020F0502020204030204" pitchFamily="34" charset="0"/>
                <a:cs typeface="B Nazanin" panose="00000400000000000000" pitchFamily="2" charset="-78"/>
              </a:rPr>
              <a:t>           </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Calibri" panose="020F0502020204030204" pitchFamily="34" charset="0"/>
                <a:ea typeface="Calibri" panose="020F0502020204030204" pitchFamily="34" charset="0"/>
                <a:cs typeface="B Nazanin" panose="00000400000000000000" pitchFamily="2" charset="-78"/>
              </a:rPr>
              <a:t>بولی‌ها    </a:t>
            </a:r>
            <a:r>
              <a:rPr lang="en-US" dirty="0">
                <a:effectLst/>
                <a:latin typeface="Calibri" panose="020F0502020204030204" pitchFamily="34"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en-US" dirty="0">
                <a:effectLst/>
                <a:latin typeface="Arial Narrow" panose="020B0606020202030204" pitchFamily="34" charset="0"/>
                <a:ea typeface="Calibri" panose="020F0502020204030204" pitchFamily="34" charset="0"/>
                <a:cs typeface="B Nazanin" panose="00000400000000000000" pitchFamily="2" charset="-78"/>
              </a:rPr>
              <a:t>false</a:t>
            </a:r>
            <a:r>
              <a:rPr lang="ar-SA" dirty="0">
                <a:effectLst/>
                <a:latin typeface="Calibri" panose="020F0502020204030204" pitchFamily="34" charset="0"/>
                <a:ea typeface="Calibri" panose="020F0502020204030204" pitchFamily="34" charset="0"/>
                <a:cs typeface="B Nazanin" panose="00000400000000000000" pitchFamily="2" charset="-78"/>
              </a:rPr>
              <a:t>     </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Calibri" panose="020F0502020204030204" pitchFamily="34" charset="0"/>
                <a:ea typeface="Calibri" panose="020F0502020204030204" pitchFamily="34" charset="0"/>
                <a:cs typeface="B Nazanin" panose="00000400000000000000" pitchFamily="2" charset="-78"/>
              </a:rPr>
              <a:t>مراجع      </a:t>
            </a:r>
            <a:r>
              <a:rPr lang="en-US" dirty="0">
                <a:effectLst/>
                <a:latin typeface="Calibri" panose="020F0502020204030204" pitchFamily="34"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en-US" dirty="0">
                <a:effectLst/>
                <a:latin typeface="Arial Narrow" panose="020B0606020202030204" pitchFamily="34" charset="0"/>
                <a:ea typeface="Calibri" panose="020F0502020204030204" pitchFamily="34" charset="0"/>
                <a:cs typeface="B Nazanin" panose="00000400000000000000" pitchFamily="2" charset="-78"/>
              </a:rPr>
              <a:t>null</a:t>
            </a:r>
            <a:r>
              <a:rPr lang="ar-SA" dirty="0">
                <a:effectLst/>
                <a:latin typeface="Calibri" panose="020F0502020204030204" pitchFamily="34" charset="0"/>
                <a:ea typeface="Calibri" panose="020F0502020204030204" pitchFamily="34" charset="0"/>
                <a:cs typeface="B Nazanin" panose="00000400000000000000" pitchFamily="2" charset="-78"/>
              </a:rPr>
              <a:t>     </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p>
        </p:txBody>
      </p:sp>
    </p:spTree>
    <p:extLst>
      <p:ext uri="{BB962C8B-B14F-4D97-AF65-F5344CB8AC3E}">
        <p14:creationId xmlns:p14="http://schemas.microsoft.com/office/powerpoint/2010/main" val="393115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3BD88-7721-9475-25FC-FA68809500A1}"/>
              </a:ext>
            </a:extLst>
          </p:cNvPr>
          <p:cNvSpPr>
            <a:spLocks noGrp="1"/>
          </p:cNvSpPr>
          <p:nvPr>
            <p:ph idx="1"/>
          </p:nvPr>
        </p:nvSpPr>
        <p:spPr>
          <a:xfrm>
            <a:off x="188258" y="959225"/>
            <a:ext cx="11600329" cy="2895600"/>
          </a:xfrm>
        </p:spPr>
        <p:txBody>
          <a:bodyPr>
            <a:noAutofit/>
          </a:bodyPr>
          <a:lstStyle/>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متد ایستای</a:t>
            </a:r>
            <a:r>
              <a:rPr lang="en-US" dirty="0">
                <a:latin typeface="Times New Roman" panose="02020603050405020304" pitchFamily="18" charset="0"/>
                <a:ea typeface="Calibri" panose="020F0502020204030204" pitchFamily="34" charset="0"/>
                <a:cs typeface="B Nazanin" panose="00000400000000000000" pitchFamily="2" charset="-78"/>
              </a:rPr>
              <a:t>random </a:t>
            </a:r>
            <a:r>
              <a:rPr lang="fa-IR" dirty="0">
                <a:latin typeface="Times New Roman" panose="02020603050405020304" pitchFamily="18" charset="0"/>
                <a:ea typeface="Calibri" panose="020F0502020204030204" pitchFamily="34" charset="0"/>
                <a:cs typeface="B Nazanin" panose="00000400000000000000" pitchFamily="2" charset="-78"/>
              </a:rPr>
              <a:t> در کلاس </a:t>
            </a:r>
            <a:r>
              <a:rPr lang="en-US" dirty="0">
                <a:latin typeface="Times New Roman" panose="02020603050405020304" pitchFamily="18" charset="0"/>
                <a:ea typeface="Calibri" panose="020F0502020204030204" pitchFamily="34" charset="0"/>
                <a:cs typeface="B Nazanin" panose="00000400000000000000" pitchFamily="2" charset="-78"/>
              </a:rPr>
              <a:t>Math</a:t>
            </a:r>
            <a:r>
              <a:rPr lang="fa-IR" dirty="0">
                <a:latin typeface="Times New Roman" panose="02020603050405020304" pitchFamily="18" charset="0"/>
                <a:ea typeface="Calibri" panose="020F0502020204030204" pitchFamily="34" charset="0"/>
                <a:cs typeface="B Nazanin" panose="00000400000000000000" pitchFamily="2" charset="-78"/>
              </a:rPr>
              <a:t> یک عدد از صفر تا کم‌تر از یک به صورت </a:t>
            </a:r>
            <a:r>
              <a:rPr lang="en-US" dirty="0">
                <a:latin typeface="Times New Roman" panose="02020603050405020304" pitchFamily="18" charset="0"/>
                <a:ea typeface="Calibri" panose="020F0502020204030204" pitchFamily="34" charset="0"/>
                <a:cs typeface="B Nazanin" panose="00000400000000000000" pitchFamily="2" charset="-78"/>
              </a:rPr>
              <a:t>double</a:t>
            </a:r>
            <a:r>
              <a:rPr lang="fa-IR" dirty="0">
                <a:latin typeface="Times New Roman" panose="02020603050405020304" pitchFamily="18" charset="0"/>
                <a:ea typeface="Calibri" panose="020F0502020204030204" pitchFamily="34" charset="0"/>
                <a:cs typeface="B Nazanin" panose="00000400000000000000" pitchFamily="2" charset="-78"/>
              </a:rPr>
              <a:t> برمی‌گرداند.</a:t>
            </a:r>
          </a:p>
          <a:p>
            <a:pPr marL="0" marR="0" indent="0" algn="just" rtl="1">
              <a:lnSpc>
                <a:spcPct val="115000"/>
              </a:lnSpc>
              <a:spcBef>
                <a:spcPts val="0"/>
              </a:spcBef>
              <a:spcAft>
                <a:spcPts val="1000"/>
              </a:spcAft>
              <a:buNone/>
            </a:pPr>
            <a:r>
              <a:rPr lang="fa-IR" dirty="0">
                <a:latin typeface="Times New Roman" panose="02020603050405020304" pitchFamily="18" charset="0"/>
                <a:ea typeface="Calibri" panose="020F0502020204030204" pitchFamily="34" charset="0"/>
                <a:cs typeface="B Nazanin" panose="00000400000000000000" pitchFamily="2" charset="-78"/>
              </a:rPr>
              <a:t> </a:t>
            </a: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بنابراین فرمول زیر یک عدد صحیح بین 0 تا 4 برمی‌گرداند:</a:t>
            </a:r>
          </a:p>
          <a:p>
            <a:pPr marL="0" indent="0" algn="ctr" rtl="1">
              <a:lnSpc>
                <a:spcPct val="115000"/>
              </a:lnSpc>
              <a:spcBef>
                <a:spcPts val="0"/>
              </a:spcBef>
              <a:spcAft>
                <a:spcPts val="1000"/>
              </a:spcAft>
              <a:buNone/>
            </a:pPr>
            <a:r>
              <a:rPr lang="en-US" b="1" dirty="0">
                <a:latin typeface="Courier New" panose="02070309020205020404" pitchFamily="49" charset="0"/>
                <a:cs typeface="Courier New" panose="02070309020205020404" pitchFamily="49" charset="0"/>
              </a:rPr>
              <a:t>int </a:t>
            </a:r>
            <a:r>
              <a:rPr lang="en-US" b="1" dirty="0" err="1">
                <a:latin typeface="Courier New" panose="02070309020205020404" pitchFamily="49" charset="0"/>
                <a:cs typeface="Courier New" panose="02070309020205020404" pitchFamily="49" charset="0"/>
              </a:rPr>
              <a:t>randomNum</a:t>
            </a:r>
            <a:r>
              <a:rPr lang="en-US" b="1" dirty="0">
                <a:latin typeface="Courier New" panose="02070309020205020404" pitchFamily="49" charset="0"/>
                <a:cs typeface="Courier New" panose="02070309020205020404" pitchFamily="49" charset="0"/>
              </a:rPr>
              <a:t> = (int) (</a:t>
            </a:r>
            <a:r>
              <a:rPr lang="en-US" b="1" dirty="0" err="1">
                <a:latin typeface="Courier New" panose="02070309020205020404" pitchFamily="49" charset="0"/>
                <a:cs typeface="Courier New" panose="02070309020205020404" pitchFamily="49" charset="0"/>
              </a:rPr>
              <a:t>Math.random</a:t>
            </a:r>
            <a:r>
              <a:rPr lang="en-US" b="1" dirty="0">
                <a:latin typeface="Courier New" panose="02070309020205020404" pitchFamily="49" charset="0"/>
                <a:cs typeface="Courier New" panose="02070309020205020404" pitchFamily="49" charset="0"/>
              </a:rPr>
              <a:t>() * 5)</a:t>
            </a:r>
          </a:p>
          <a:p>
            <a:pPr marL="0" indent="0" algn="ctr" rtl="1">
              <a:lnSpc>
                <a:spcPct val="115000"/>
              </a:lnSpc>
              <a:spcBef>
                <a:spcPts val="0"/>
              </a:spcBef>
              <a:spcAft>
                <a:spcPts val="1000"/>
              </a:spcAft>
              <a:buNone/>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یکی </a:t>
            </a:r>
            <a:r>
              <a:rPr lang="fa-IR" dirty="0">
                <a:effectLst/>
                <a:latin typeface="Times New Roman" panose="02020603050405020304" pitchFamily="18" charset="0"/>
                <a:ea typeface="Calibri" panose="020F0502020204030204" pitchFamily="34" charset="0"/>
                <a:cs typeface="B Nazanin" panose="00000400000000000000" pitchFamily="2" charset="-78"/>
              </a:rPr>
              <a:t>دیگر از کلاس‌های مفید بسته‌ی </a:t>
            </a:r>
            <a:r>
              <a:rPr lang="en-US" dirty="0" err="1">
                <a:effectLst/>
                <a:latin typeface="Times New Roman" panose="02020603050405020304" pitchFamily="18" charset="0"/>
                <a:ea typeface="Calibri" panose="020F0502020204030204" pitchFamily="34" charset="0"/>
                <a:cs typeface="B Nazanin" panose="00000400000000000000" pitchFamily="2" charset="-78"/>
              </a:rPr>
              <a:t>java.util</a:t>
            </a:r>
            <a:r>
              <a:rPr lang="fa-IR" dirty="0">
                <a:effectLst/>
                <a:latin typeface="Times New Roman" panose="02020603050405020304" pitchFamily="18" charset="0"/>
                <a:ea typeface="Calibri" panose="020F0502020204030204" pitchFamily="34" charset="0"/>
                <a:cs typeface="B Nazanin" panose="00000400000000000000" pitchFamily="2" charset="-78"/>
              </a:rPr>
              <a:t> کلاس </a:t>
            </a:r>
            <a:r>
              <a:rPr lang="en-US" dirty="0">
                <a:effectLst/>
                <a:latin typeface="Times New Roman" panose="02020603050405020304" pitchFamily="18" charset="0"/>
                <a:ea typeface="Calibri" panose="020F0502020204030204" pitchFamily="34" charset="0"/>
                <a:cs typeface="B Nazanin" panose="00000400000000000000" pitchFamily="2" charset="-78"/>
              </a:rPr>
              <a:t>Random</a:t>
            </a:r>
            <a:r>
              <a:rPr lang="fa-IR" dirty="0">
                <a:effectLst/>
                <a:latin typeface="Times New Roman" panose="02020603050405020304" pitchFamily="18" charset="0"/>
                <a:ea typeface="Calibri" panose="020F0502020204030204" pitchFamily="34" charset="0"/>
                <a:cs typeface="B Nazanin" panose="00000400000000000000" pitchFamily="2" charset="-78"/>
              </a:rPr>
              <a:t> است که مخصوصا برای کاربردهایی که در آن‌ها  اعداد صحیح تصادفی تولید می‌شوند استفاده می‌شود.</a:t>
            </a:r>
          </a:p>
          <a:p>
            <a:pPr marL="0" marR="0" algn="just" rtl="1">
              <a:lnSpc>
                <a:spcPct val="115000"/>
              </a:lnSpc>
              <a:spcBef>
                <a:spcPts val="0"/>
              </a:spcBef>
              <a:spcAft>
                <a:spcPts val="1000"/>
              </a:spcAft>
            </a:pPr>
            <a:endParaRPr lang="en-US" dirty="0">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17CC4B26-B9E1-4E04-9B81-41C67B5159F0}"/>
              </a:ext>
            </a:extLst>
          </p:cNvPr>
          <p:cNvSpPr txBox="1">
            <a:spLocks/>
          </p:cNvSpPr>
          <p:nvPr/>
        </p:nvSpPr>
        <p:spPr>
          <a:xfrm>
            <a:off x="4469608" y="0"/>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44350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3BD88-7721-9475-25FC-FA68809500A1}"/>
              </a:ext>
            </a:extLst>
          </p:cNvPr>
          <p:cNvSpPr>
            <a:spLocks noGrp="1"/>
          </p:cNvSpPr>
          <p:nvPr>
            <p:ph idx="1"/>
          </p:nvPr>
        </p:nvSpPr>
        <p:spPr>
          <a:xfrm>
            <a:off x="295835" y="264459"/>
            <a:ext cx="11600329" cy="3931024"/>
          </a:xfrm>
        </p:spPr>
        <p:txBody>
          <a:bodyPr>
            <a:noAutofit/>
          </a:bodyPr>
          <a:lstStyle/>
          <a:p>
            <a:pPr marL="0" marR="0" algn="just" rtl="1">
              <a:lnSpc>
                <a:spcPct val="115000"/>
              </a:lnSpc>
              <a:spcBef>
                <a:spcPts val="0"/>
              </a:spcBef>
              <a:spcAft>
                <a:spcPts val="1000"/>
              </a:spcAft>
            </a:pPr>
            <a:endParaRPr lang="en-US" dirty="0">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دستورالعمل زیر یک شئ </a:t>
            </a:r>
            <a:r>
              <a:rPr lang="en-US" dirty="0">
                <a:latin typeface="Times New Roman" panose="02020603050405020304" pitchFamily="18" charset="0"/>
                <a:ea typeface="Calibri" panose="020F0502020204030204" pitchFamily="34" charset="0"/>
                <a:cs typeface="B Nazanin" panose="00000400000000000000" pitchFamily="2" charset="-78"/>
              </a:rPr>
              <a:t>Random</a:t>
            </a:r>
            <a:r>
              <a:rPr lang="fa-IR" dirty="0">
                <a:latin typeface="Times New Roman" panose="02020603050405020304" pitchFamily="18" charset="0"/>
                <a:ea typeface="Calibri" panose="020F0502020204030204" pitchFamily="34" charset="0"/>
                <a:cs typeface="B Nazanin" panose="00000400000000000000" pitchFamily="2" charset="-78"/>
              </a:rPr>
              <a:t> مقداردهی اولیه کرده و آدرس آن را به متغیر مرجع </a:t>
            </a:r>
            <a:r>
              <a:rPr lang="en-US" dirty="0">
                <a:latin typeface="Times New Roman" panose="02020603050405020304" pitchFamily="18" charset="0"/>
                <a:ea typeface="Calibri" panose="020F0502020204030204" pitchFamily="34" charset="0"/>
                <a:cs typeface="B Nazanin" panose="00000400000000000000" pitchFamily="2" charset="-78"/>
              </a:rPr>
              <a:t>random</a:t>
            </a:r>
            <a:r>
              <a:rPr lang="fa-IR" dirty="0">
                <a:latin typeface="Times New Roman" panose="02020603050405020304" pitchFamily="18" charset="0"/>
                <a:ea typeface="Calibri" panose="020F0502020204030204" pitchFamily="34" charset="0"/>
                <a:cs typeface="B Nazanin" panose="00000400000000000000" pitchFamily="2" charset="-78"/>
              </a:rPr>
              <a:t> تخصیص می‌دهد:</a:t>
            </a:r>
            <a:endParaRPr lang="en-US" dirty="0">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dirty="0">
                <a:latin typeface="Times New Roman" panose="02020603050405020304" pitchFamily="18" charset="0"/>
                <a:ea typeface="Calibri" panose="020F0502020204030204" pitchFamily="34" charset="0"/>
                <a:cs typeface="B Nazanin" panose="00000400000000000000" pitchFamily="2" charset="-78"/>
              </a:rPr>
              <a:t>Random </a:t>
            </a:r>
            <a:r>
              <a:rPr lang="en-US" dirty="0" err="1">
                <a:latin typeface="Times New Roman" panose="02020603050405020304" pitchFamily="18" charset="0"/>
                <a:ea typeface="Calibri" panose="020F0502020204030204" pitchFamily="34" charset="0"/>
                <a:cs typeface="B Nazanin" panose="00000400000000000000" pitchFamily="2" charset="-78"/>
              </a:rPr>
              <a:t>random</a:t>
            </a:r>
            <a:r>
              <a:rPr lang="en-US" dirty="0">
                <a:latin typeface="Times New Roman" panose="02020603050405020304" pitchFamily="18" charset="0"/>
                <a:ea typeface="Calibri" panose="020F0502020204030204" pitchFamily="34" charset="0"/>
                <a:cs typeface="B Nazanin" panose="00000400000000000000" pitchFamily="2" charset="-78"/>
              </a:rPr>
              <a:t> = new Random();</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nSpc>
                <a:spcPct val="115000"/>
              </a:lnSpc>
              <a:spcBef>
                <a:spcPts val="0"/>
              </a:spcBef>
              <a:spcAft>
                <a:spcPts val="1000"/>
              </a:spcAft>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متدهایی که در یک شئ </a:t>
            </a:r>
            <a:r>
              <a:rPr lang="en-US" dirty="0">
                <a:effectLst/>
                <a:latin typeface="Times New Roman" panose="02020603050405020304" pitchFamily="18" charset="0"/>
                <a:ea typeface="Calibri" panose="020F0502020204030204" pitchFamily="34" charset="0"/>
                <a:cs typeface="B Nazanin" panose="00000400000000000000" pitchFamily="2" charset="-78"/>
              </a:rPr>
              <a:t>Random</a:t>
            </a:r>
            <a:r>
              <a:rPr lang="fa-IR" dirty="0">
                <a:effectLst/>
                <a:latin typeface="Times New Roman" panose="02020603050405020304" pitchFamily="18" charset="0"/>
                <a:ea typeface="Calibri" panose="020F0502020204030204" pitchFamily="34" charset="0"/>
                <a:cs typeface="B Nazanin" panose="00000400000000000000" pitchFamily="2" charset="-78"/>
              </a:rPr>
              <a:t> وجود دارند می‌توانند اعداد تصادفی چه از نوع صحیح و چه نقطه شناور تولید کنند.</a:t>
            </a:r>
          </a:p>
          <a:p>
            <a:pPr marL="0" marR="0" algn="r"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به عنوان مثال:</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indent="-457200" algn="r" rtl="1">
              <a:lnSpc>
                <a:spcPct val="115000"/>
              </a:lnSpc>
              <a:spcBef>
                <a:spcPts val="0"/>
              </a:spcBef>
              <a:spcAft>
                <a:spcPts val="10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Arial" panose="020B0604020202020204" pitchFamily="34" charset="0"/>
              </a:rPr>
              <a:t>nextInt</a:t>
            </a:r>
            <a:r>
              <a:rPr lang="en-US" dirty="0">
                <a:effectLst/>
                <a:latin typeface="Times New Roman" panose="02020603050405020304" pitchFamily="18" charset="0"/>
                <a:ea typeface="Calibri" panose="020F0502020204030204" pitchFamily="34" charset="0"/>
                <a:cs typeface="Arial" panose="020B0604020202020204" pitchFamily="34" charset="0"/>
              </a:rPr>
              <a:t>(int n)</a:t>
            </a:r>
            <a:r>
              <a:rPr lang="fa-IR"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یک عدد صحیح بزرگ‌تر یا مساوی با </a:t>
            </a:r>
            <a:r>
              <a:rPr lang="en-US" dirty="0">
                <a:effectLst/>
                <a:latin typeface="Times New Roman" panose="02020603050405020304" pitchFamily="18" charset="0"/>
                <a:ea typeface="Calibri" panose="020F0502020204030204" pitchFamily="34" charset="0"/>
                <a:cs typeface="Arial" panose="020B0604020202020204" pitchFamily="34" charset="0"/>
              </a:rPr>
              <a:t>0</a:t>
            </a:r>
            <a:r>
              <a:rPr lang="fa-IR" dirty="0">
                <a:effectLst/>
                <a:latin typeface="Calibri" panose="020F0502020204030204" pitchFamily="34" charset="0"/>
                <a:ea typeface="Calibri" panose="020F0502020204030204" pitchFamily="34" charset="0"/>
                <a:cs typeface="B Nazanin" panose="00000400000000000000" pitchFamily="2" charset="-78"/>
              </a:rPr>
              <a:t> و کم‌تر از </a:t>
            </a:r>
            <a:r>
              <a:rPr lang="en-US" i="1" dirty="0">
                <a:effectLst/>
                <a:latin typeface="Times New Roman" panose="02020603050405020304" pitchFamily="18" charset="0"/>
                <a:ea typeface="Calibri" panose="020F0502020204030204" pitchFamily="34" charset="0"/>
                <a:cs typeface="Arial" panose="020B0604020202020204" pitchFamily="34" charset="0"/>
              </a:rPr>
              <a:t>n</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برمی‌گرداند.</a:t>
            </a:r>
            <a:endParaRPr lang="fa-IR" dirty="0">
              <a:latin typeface="Calibri" panose="020F0502020204030204" pitchFamily="34" charset="0"/>
              <a:ea typeface="Calibri" panose="020F0502020204030204" pitchFamily="34" charset="0"/>
              <a:cs typeface="Arial" panose="020B0604020202020204" pitchFamily="34" charset="0"/>
            </a:endParaRPr>
          </a:p>
          <a:p>
            <a:pPr marR="0" indent="-457200" algn="r" rtl="1">
              <a:lnSpc>
                <a:spcPct val="115000"/>
              </a:lnSpc>
              <a:spcBef>
                <a:spcPts val="0"/>
              </a:spcBef>
              <a:spcAft>
                <a:spcPts val="10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Arial" panose="020B0604020202020204" pitchFamily="34" charset="0"/>
              </a:rPr>
              <a:t>nextDouble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یک مقدار </a:t>
            </a:r>
            <a:r>
              <a:rPr lang="en-US" dirty="0">
                <a:effectLst/>
                <a:latin typeface="Times New Roman" panose="02020603050405020304" pitchFamily="18" charset="0"/>
                <a:ea typeface="Calibri" panose="020F0502020204030204" pitchFamily="34" charset="0"/>
                <a:cs typeface="Arial" panose="020B0604020202020204" pitchFamily="34" charset="0"/>
              </a:rPr>
              <a:t>double</a:t>
            </a:r>
            <a:r>
              <a:rPr lang="fa-IR" dirty="0">
                <a:effectLst/>
                <a:latin typeface="Calibri" panose="020F0502020204030204" pitchFamily="34" charset="0"/>
                <a:ea typeface="Calibri" panose="020F0502020204030204" pitchFamily="34" charset="0"/>
                <a:cs typeface="B Nazanin" panose="00000400000000000000" pitchFamily="2" charset="-78"/>
              </a:rPr>
              <a:t> بزرگ‌تر یا مساوی با </a:t>
            </a:r>
            <a:r>
              <a:rPr lang="en-US" dirty="0">
                <a:effectLst/>
                <a:latin typeface="Times New Roman" panose="02020603050405020304" pitchFamily="18" charset="0"/>
                <a:ea typeface="Calibri" panose="020F0502020204030204" pitchFamily="34" charset="0"/>
                <a:cs typeface="Arial" panose="020B0604020202020204" pitchFamily="34" charset="0"/>
              </a:rPr>
              <a:t>0.0</a:t>
            </a:r>
            <a:r>
              <a:rPr lang="fa-IR" dirty="0">
                <a:effectLst/>
                <a:latin typeface="Calibri" panose="020F0502020204030204" pitchFamily="34" charset="0"/>
                <a:ea typeface="Calibri" panose="020F0502020204030204" pitchFamily="34" charset="0"/>
                <a:cs typeface="B Nazanin" panose="00000400000000000000" pitchFamily="2" charset="-78"/>
              </a:rPr>
              <a:t> و کم‌تر از </a:t>
            </a:r>
            <a:r>
              <a:rPr lang="en-US" dirty="0">
                <a:effectLst/>
                <a:latin typeface="Times New Roman" panose="02020603050405020304" pitchFamily="18" charset="0"/>
                <a:ea typeface="Calibri" panose="020F0502020204030204" pitchFamily="34" charset="0"/>
                <a:cs typeface="Arial" panose="020B0604020202020204" pitchFamily="34" charset="0"/>
              </a:rPr>
              <a:t>1.0</a:t>
            </a:r>
            <a:r>
              <a:rPr lang="fa-IR" dirty="0">
                <a:effectLst/>
                <a:latin typeface="Calibri" panose="020F0502020204030204" pitchFamily="34" charset="0"/>
                <a:ea typeface="Calibri" panose="020F0502020204030204" pitchFamily="34" charset="0"/>
                <a:cs typeface="B Nazanin" panose="00000400000000000000" pitchFamily="2" charset="-78"/>
              </a:rPr>
              <a:t> برمی‌گرداند.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17CC4B26-B9E1-4E04-9B81-41C67B5159F0}"/>
              </a:ext>
            </a:extLst>
          </p:cNvPr>
          <p:cNvSpPr txBox="1">
            <a:spLocks/>
          </p:cNvSpPr>
          <p:nvPr/>
        </p:nvSpPr>
        <p:spPr>
          <a:xfrm>
            <a:off x="4469608" y="0"/>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70726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3202</TotalTime>
  <Words>5048</Words>
  <Application>Microsoft Office PowerPoint</Application>
  <PresentationFormat>Widescreen</PresentationFormat>
  <Paragraphs>516</Paragraphs>
  <Slides>72</Slides>
  <Notes>2</Notes>
  <HiddenSlides>0</HiddenSlides>
  <MMClips>0</MMClips>
  <ScaleCrop>false</ScaleCrop>
  <HeadingPairs>
    <vt:vector size="6" baseType="variant">
      <vt:variant>
        <vt:lpstr>Fonts Used</vt:lpstr>
      </vt:variant>
      <vt:variant>
        <vt:i4>30</vt:i4>
      </vt:variant>
      <vt:variant>
        <vt:lpstr>Theme</vt:lpstr>
      </vt:variant>
      <vt:variant>
        <vt:i4>1</vt:i4>
      </vt:variant>
      <vt:variant>
        <vt:lpstr>Slide Titles</vt:lpstr>
      </vt:variant>
      <vt:variant>
        <vt:i4>72</vt:i4>
      </vt:variant>
    </vt:vector>
  </HeadingPairs>
  <TitlesOfParts>
    <vt:vector size="103" baseType="lpstr">
      <vt:lpstr>2  Kamran</vt:lpstr>
      <vt:lpstr>2  Mitra</vt:lpstr>
      <vt:lpstr>2  Titr</vt:lpstr>
      <vt:lpstr>A Hayat</vt:lpstr>
      <vt:lpstr>Andalus</vt:lpstr>
      <vt:lpstr>Arial</vt:lpstr>
      <vt:lpstr>Arial Narrow</vt:lpstr>
      <vt:lpstr>B Nazanin</vt:lpstr>
      <vt:lpstr>B Ziba</vt:lpstr>
      <vt:lpstr>Baskerville BT</vt:lpstr>
      <vt:lpstr>Baskerville Old Face</vt:lpstr>
      <vt:lpstr>Calibri</vt:lpstr>
      <vt:lpstr>Calibri Light</vt:lpstr>
      <vt:lpstr>Cambria</vt:lpstr>
      <vt:lpstr>Cambria Math</vt:lpstr>
      <vt:lpstr>Comic Sans MS</vt:lpstr>
      <vt:lpstr>Courier New</vt:lpstr>
      <vt:lpstr>CourierNewPS-BoldMT</vt:lpstr>
      <vt:lpstr>CourierPSPro-Regular</vt:lpstr>
      <vt:lpstr>LucidaSansTypewriter-OV-ITTDHA</vt:lpstr>
      <vt:lpstr>Mj_Elegant Bold</vt:lpstr>
      <vt:lpstr>Myriad Pro</vt:lpstr>
      <vt:lpstr>Myriad Pro Light</vt:lpstr>
      <vt:lpstr>MyriadPro-Bold</vt:lpstr>
      <vt:lpstr>Ramsar</vt:lpstr>
      <vt:lpstr>Symbol</vt:lpstr>
      <vt:lpstr>Times New Roman</vt:lpstr>
      <vt:lpstr>W_asir</vt:lpstr>
      <vt:lpstr>Wingdings</vt:lpstr>
      <vt:lpstr>Wingdings 3</vt:lpstr>
      <vt:lpstr>Office Theme</vt:lpstr>
      <vt:lpstr>فصل 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پس protected  برای چیست؟ </vt:lpstr>
      <vt:lpstr>PowerPoint Presentation</vt:lpstr>
      <vt:lpstr>PowerPoint Presentation</vt:lpstr>
      <vt:lpstr>علان و مقداردهی اولیه­­­ی متغیرهای نمونه </vt:lpstr>
      <vt:lpstr>مقادیر پیش‌فرض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Fahimi</dc:creator>
  <cp:lastModifiedBy>hamedfahimi</cp:lastModifiedBy>
  <cp:revision>978</cp:revision>
  <dcterms:created xsi:type="dcterms:W3CDTF">2025-02-09T04:58:29Z</dcterms:created>
  <dcterms:modified xsi:type="dcterms:W3CDTF">2025-04-07T12:55:55Z</dcterms:modified>
</cp:coreProperties>
</file>