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332" r:id="rId3"/>
    <p:sldId id="316" r:id="rId4"/>
    <p:sldId id="367" r:id="rId5"/>
    <p:sldId id="385" r:id="rId6"/>
    <p:sldId id="368" r:id="rId7"/>
    <p:sldId id="257" r:id="rId8"/>
    <p:sldId id="258" r:id="rId9"/>
    <p:sldId id="259" r:id="rId10"/>
    <p:sldId id="260" r:id="rId11"/>
    <p:sldId id="317" r:id="rId12"/>
    <p:sldId id="318" r:id="rId13"/>
    <p:sldId id="319" r:id="rId14"/>
    <p:sldId id="320" r:id="rId15"/>
    <p:sldId id="321" r:id="rId16"/>
    <p:sldId id="322" r:id="rId17"/>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B07E-9D0D-6149-02CA-B1A73C471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AEAB5BA8-B3CE-FE99-FD4C-6C7DAE0F8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662962B2-7445-B845-BBB0-D64A217CF610}"/>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5" name="Footer Placeholder 4">
            <a:extLst>
              <a:ext uri="{FF2B5EF4-FFF2-40B4-BE49-F238E27FC236}">
                <a16:creationId xmlns:a16="http://schemas.microsoft.com/office/drawing/2014/main" id="{0C8D737B-D885-D78D-4017-961D492DD0B9}"/>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945C2536-0A20-7F90-D81F-027E0FED70E0}"/>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196984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8F26-B9D5-F7A1-5CF5-DE55D32F7F1D}"/>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0EB6BF3E-9FAF-179A-C508-8E51AA113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2C10B384-9039-5CFC-DF2A-2CCDDF7C2720}"/>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5" name="Footer Placeholder 4">
            <a:extLst>
              <a:ext uri="{FF2B5EF4-FFF2-40B4-BE49-F238E27FC236}">
                <a16:creationId xmlns:a16="http://schemas.microsoft.com/office/drawing/2014/main" id="{76D97A29-8395-9F52-B10F-1ADABEC1F38F}"/>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F4410B0-033A-E65E-BB5A-B038610A21A8}"/>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213132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8FA9D-32D7-0CA5-B750-8CB4A927F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4720BB35-F082-6AC0-DEA2-A3B112B399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6D7CAF29-4C32-D666-79F6-2BDE89B137F5}"/>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5" name="Footer Placeholder 4">
            <a:extLst>
              <a:ext uri="{FF2B5EF4-FFF2-40B4-BE49-F238E27FC236}">
                <a16:creationId xmlns:a16="http://schemas.microsoft.com/office/drawing/2014/main" id="{C427A170-54C7-6F93-1600-6BA325645659}"/>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89D21FD-A97E-DE9F-4244-CEE5854B948B}"/>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50154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5BCB-547D-807F-3EF4-F151578A92AB}"/>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ED1BB0E9-21BD-3840-0F35-60D8506A1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CE69DFD-5E4E-B381-710F-29777D2884E3}"/>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5" name="Footer Placeholder 4">
            <a:extLst>
              <a:ext uri="{FF2B5EF4-FFF2-40B4-BE49-F238E27FC236}">
                <a16:creationId xmlns:a16="http://schemas.microsoft.com/office/drawing/2014/main" id="{8391B2A5-6B46-0D5D-2168-BFDD70B6E4D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B2211896-A2E5-21A3-A2AE-9AEE20FE0DDF}"/>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333566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9B94-14BD-A91F-9726-135E13476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E121244D-DA2F-AE04-F43D-7E78862D5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80BAA-9A2F-5E09-A554-0FD2519E82DE}"/>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5" name="Footer Placeholder 4">
            <a:extLst>
              <a:ext uri="{FF2B5EF4-FFF2-40B4-BE49-F238E27FC236}">
                <a16:creationId xmlns:a16="http://schemas.microsoft.com/office/drawing/2014/main" id="{954B83F0-7501-07E1-264E-F8FCC65C7DF7}"/>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3CFA98B9-E687-8044-C4FC-9BA99B853201}"/>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409486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58D8-4EEC-594D-1F76-37712207818D}"/>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F0A2E231-B80E-4EFB-E65C-3801224173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639875F0-21A9-E148-8907-EE7C12AED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32AA6A0E-3D4C-A2CF-08BF-F4546A92ADEF}"/>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6" name="Footer Placeholder 5">
            <a:extLst>
              <a:ext uri="{FF2B5EF4-FFF2-40B4-BE49-F238E27FC236}">
                <a16:creationId xmlns:a16="http://schemas.microsoft.com/office/drawing/2014/main" id="{04F4F007-9C52-5C16-64A2-4D7EFC95A2C0}"/>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9F11895A-57FC-2176-B896-DDEA785F1EE5}"/>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183632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0BEB-E152-7D99-548B-744BE2615C3B}"/>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D4622840-0482-DEC3-48F6-8AE136259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A65637-342E-96CE-CE16-DEA873FA1B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F62CFFD5-FABC-FC33-1AB0-2978C13C2B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3B93E-3C2A-2E44-B443-7839F70B84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98F3736F-12C7-1F75-8D17-665EF3DE1C73}"/>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8" name="Footer Placeholder 7">
            <a:extLst>
              <a:ext uri="{FF2B5EF4-FFF2-40B4-BE49-F238E27FC236}">
                <a16:creationId xmlns:a16="http://schemas.microsoft.com/office/drawing/2014/main" id="{C551B781-577E-6E97-C172-6914D63FB47C}"/>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7E4F7514-FD26-9614-2E97-42B7601C7B17}"/>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35619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C53C-0A88-469B-80D2-2B0C1FBA3736}"/>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C27346A8-229F-706A-08BB-B5FCCD655498}"/>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4" name="Footer Placeholder 3">
            <a:extLst>
              <a:ext uri="{FF2B5EF4-FFF2-40B4-BE49-F238E27FC236}">
                <a16:creationId xmlns:a16="http://schemas.microsoft.com/office/drawing/2014/main" id="{607EF413-ED7C-00CD-CA61-A337B0B0BED4}"/>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E30FA781-5614-B186-937D-97076F691B8C}"/>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350256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2C4AE-6436-B5B7-7F51-B2E0CC21E82A}"/>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3" name="Footer Placeholder 2">
            <a:extLst>
              <a:ext uri="{FF2B5EF4-FFF2-40B4-BE49-F238E27FC236}">
                <a16:creationId xmlns:a16="http://schemas.microsoft.com/office/drawing/2014/main" id="{11B6AD63-2E9D-CC5E-26BA-14E4A66353A1}"/>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1B163777-64EC-3E51-FEEB-A0BEBCF1AE74}"/>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245561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7194-5A3F-FC24-EB46-700E2938C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B83A3C6C-B3C6-7826-550F-E238FC9E4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BB233F94-552E-2E23-C492-9FD7DF399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1EE50-3661-2292-552D-2BD166BEBC89}"/>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6" name="Footer Placeholder 5">
            <a:extLst>
              <a:ext uri="{FF2B5EF4-FFF2-40B4-BE49-F238E27FC236}">
                <a16:creationId xmlns:a16="http://schemas.microsoft.com/office/drawing/2014/main" id="{843B6F1A-A3DB-E4F1-BA49-CED3DC892F96}"/>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3B604B1E-0DE9-40D1-D95B-FC164AC86A67}"/>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348575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F040-5809-062D-22B5-0D0BAC73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5675C741-CB4F-2A9E-7196-B55DA6D0B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5F71AA73-D67D-A714-5FD6-BFFF29E87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223C2-1320-42F9-7DBE-FF8AAC67D4A9}"/>
              </a:ext>
            </a:extLst>
          </p:cNvPr>
          <p:cNvSpPr>
            <a:spLocks noGrp="1"/>
          </p:cNvSpPr>
          <p:nvPr>
            <p:ph type="dt" sz="half" idx="10"/>
          </p:nvPr>
        </p:nvSpPr>
        <p:spPr/>
        <p:txBody>
          <a:bodyPr/>
          <a:lstStyle/>
          <a:p>
            <a:fld id="{8B92892B-9492-46C7-A397-9D62B4518681}" type="datetimeFigureOut">
              <a:rPr lang="fa-IR" smtClean="0"/>
              <a:t>09/10/1446</a:t>
            </a:fld>
            <a:endParaRPr lang="fa-IR"/>
          </a:p>
        </p:txBody>
      </p:sp>
      <p:sp>
        <p:nvSpPr>
          <p:cNvPr id="6" name="Footer Placeholder 5">
            <a:extLst>
              <a:ext uri="{FF2B5EF4-FFF2-40B4-BE49-F238E27FC236}">
                <a16:creationId xmlns:a16="http://schemas.microsoft.com/office/drawing/2014/main" id="{EAA35CCB-0680-6FEF-664A-3416C3A3D9EE}"/>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B7C91EC8-8848-00B4-56C3-C2816C141A35}"/>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77726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D2270-2B22-F544-68FC-74DB001F4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B26A6F05-9E20-0F1E-BCFD-7007F7D781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620A98FE-EA1D-1E12-8323-013751472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2892B-9492-46C7-A397-9D62B4518681}" type="datetimeFigureOut">
              <a:rPr lang="fa-IR" smtClean="0"/>
              <a:t>09/10/1446</a:t>
            </a:fld>
            <a:endParaRPr lang="fa-IR"/>
          </a:p>
        </p:txBody>
      </p:sp>
      <p:sp>
        <p:nvSpPr>
          <p:cNvPr id="5" name="Footer Placeholder 4">
            <a:extLst>
              <a:ext uri="{FF2B5EF4-FFF2-40B4-BE49-F238E27FC236}">
                <a16:creationId xmlns:a16="http://schemas.microsoft.com/office/drawing/2014/main" id="{8F5D3F37-8D28-070B-A54E-911EBB444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46D23A2F-3E6F-ACAE-6583-2BC322CDD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6AAB0-06A1-4611-BB89-0F6F3F6DAF26}" type="slidenum">
              <a:rPr lang="fa-IR" smtClean="0"/>
              <a:t>‹#›</a:t>
            </a:fld>
            <a:endParaRPr lang="fa-IR"/>
          </a:p>
        </p:txBody>
      </p:sp>
    </p:spTree>
    <p:extLst>
      <p:ext uri="{BB962C8B-B14F-4D97-AF65-F5344CB8AC3E}">
        <p14:creationId xmlns:p14="http://schemas.microsoft.com/office/powerpoint/2010/main" val="546964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F394-C240-FB78-0FAA-707A59BA1F3B}"/>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B78BAAB2-B5CA-8F6D-569F-83B070527A3B}"/>
              </a:ext>
            </a:extLst>
          </p:cNvPr>
          <p:cNvSpPr>
            <a:spLocks noGrp="1"/>
          </p:cNvSpPr>
          <p:nvPr>
            <p:ph idx="1"/>
          </p:nvPr>
        </p:nvSpPr>
        <p:spPr/>
        <p:txBody>
          <a:bodyPr/>
          <a:lstStyle/>
          <a:p>
            <a:pPr algn="r" rtl="1"/>
            <a:endParaRPr lang="fa-IR" dirty="0"/>
          </a:p>
        </p:txBody>
      </p:sp>
    </p:spTree>
    <p:extLst>
      <p:ext uri="{BB962C8B-B14F-4D97-AF65-F5344CB8AC3E}">
        <p14:creationId xmlns:p14="http://schemas.microsoft.com/office/powerpoint/2010/main" val="34287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E2F5-6EC8-2FC0-7B32-C3E9B9E7AD2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2707188-6C9C-98CB-A433-DF3207E9EF70}"/>
              </a:ext>
            </a:extLst>
          </p:cNvPr>
          <p:cNvSpPr>
            <a:spLocks noGrp="1"/>
          </p:cNvSpPr>
          <p:nvPr>
            <p:ph idx="1"/>
          </p:nvPr>
        </p:nvSpPr>
        <p:spPr/>
        <p:txBody>
          <a:bodyPr/>
          <a:lstStyle/>
          <a:p>
            <a:pPr algn="r" rtl="1"/>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a:effectLst/>
                <a:latin typeface="Calibri" panose="020F0502020204030204" pitchFamily="34" charset="0"/>
                <a:ea typeface="Calibri" panose="020F0502020204030204" pitchFamily="34" charset="0"/>
                <a:cs typeface="B Nazanin" panose="00000400000000000000" pitchFamily="2" charset="-78"/>
              </a:rPr>
              <a:t>اشیا در یک مکان و فقط یک مکان زندگی می‌کنند-پشته‌ی قابل زائده‌روبی! </a:t>
            </a:r>
            <a:endParaRPr lang="fa-IR"/>
          </a:p>
        </p:txBody>
      </p:sp>
    </p:spTree>
    <p:extLst>
      <p:ext uri="{BB962C8B-B14F-4D97-AF65-F5344CB8AC3E}">
        <p14:creationId xmlns:p14="http://schemas.microsoft.com/office/powerpoint/2010/main" val="145635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9073-F50C-BC31-A276-9F21A9EF4B6C}"/>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2B315B1E-F293-C21B-5649-7DA7F3D922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14" y="2621751"/>
            <a:ext cx="5914286" cy="3542857"/>
          </a:xfrm>
          <a:prstGeom prst="rect">
            <a:avLst/>
          </a:prstGeom>
        </p:spPr>
      </p:pic>
      <p:sp>
        <p:nvSpPr>
          <p:cNvPr id="5" name="Text Box 12">
            <a:extLst>
              <a:ext uri="{FF2B5EF4-FFF2-40B4-BE49-F238E27FC236}">
                <a16:creationId xmlns:a16="http://schemas.microsoft.com/office/drawing/2014/main" id="{89F5B161-B9D7-FA4E-5C9C-355245DAEFCA}"/>
              </a:ext>
            </a:extLst>
          </p:cNvPr>
          <p:cNvSpPr txBox="1"/>
          <p:nvPr/>
        </p:nvSpPr>
        <p:spPr>
          <a:xfrm>
            <a:off x="6183086" y="3921578"/>
            <a:ext cx="4937760" cy="17145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l" rtl="1">
              <a:lnSpc>
                <a:spcPct val="107000"/>
              </a:lnSpc>
              <a:spcBef>
                <a:spcPts val="0"/>
              </a:spcBef>
              <a:spcAft>
                <a:spcPts val="80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Book b = new Book();</a:t>
            </a:r>
            <a:endParaRPr lang="en-US" sz="1100" dirty="0">
              <a:effectLst/>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Book c = new Book();</a:t>
            </a:r>
            <a:endParaRPr lang="en-US" sz="1100" dirty="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dirty="0">
                <a:effectLst/>
                <a:latin typeface="Andalus" panose="02020603050405020304" pitchFamily="18" charset="-78"/>
                <a:ea typeface="Calibri" panose="020F0502020204030204" pitchFamily="34" charset="0"/>
                <a:cs typeface="Ramsar" pitchFamily="2" charset="-78"/>
              </a:rPr>
              <a:t>دو متغیر مرجع </a:t>
            </a:r>
            <a:r>
              <a:rPr lang="en-US" sz="900" dirty="0">
                <a:effectLst/>
                <a:latin typeface="Myriad Pro Light" panose="020B0403030403020204" pitchFamily="34" charset="0"/>
                <a:ea typeface="Calibri" panose="020F0502020204030204" pitchFamily="34" charset="0"/>
                <a:cs typeface="Ramsar" pitchFamily="2" charset="-78"/>
              </a:rPr>
              <a:t>Book</a:t>
            </a:r>
            <a:r>
              <a:rPr lang="en-US" sz="900" dirty="0">
                <a:effectLst/>
                <a:latin typeface="Andalus" panose="02020603050405020304" pitchFamily="18" charset="-78"/>
                <a:ea typeface="Calibri" panose="020F0502020204030204" pitchFamily="34" charset="0"/>
                <a:cs typeface="Ramsar" pitchFamily="2" charset="-78"/>
              </a:rPr>
              <a:t> </a:t>
            </a:r>
            <a:r>
              <a:rPr lang="en-US" sz="900" dirty="0">
                <a:effectLst/>
                <a:latin typeface="Ramsar" pitchFamily="2" charset="-78"/>
                <a:ea typeface="Calibri" panose="020F0502020204030204" pitchFamily="34" charset="0"/>
                <a:cs typeface="Arial" panose="020B0604020202020204" pitchFamily="34" charset="0"/>
              </a:rPr>
              <a:t> </a:t>
            </a:r>
            <a:r>
              <a:rPr lang="fa-IR" sz="900" dirty="0">
                <a:effectLst/>
                <a:latin typeface="Andalus" panose="02020603050405020304" pitchFamily="18" charset="-78"/>
                <a:ea typeface="Calibri" panose="020F0502020204030204" pitchFamily="34" charset="0"/>
                <a:cs typeface="Ramsar" pitchFamily="2" charset="-78"/>
              </a:rPr>
              <a:t>اعلان کنید. دو شئ جدید </a:t>
            </a:r>
            <a:r>
              <a:rPr lang="en-US" sz="900" dirty="0">
                <a:effectLst/>
                <a:latin typeface="Myriad Pro Light" panose="020B0403030403020204" pitchFamily="34" charset="0"/>
                <a:ea typeface="Calibri" panose="020F0502020204030204" pitchFamily="34" charset="0"/>
                <a:cs typeface="Ramsar" pitchFamily="2" charset="-78"/>
              </a:rPr>
              <a:t>Book</a:t>
            </a:r>
            <a:r>
              <a:rPr lang="en-US" sz="900" dirty="0">
                <a:effectLst/>
                <a:latin typeface="Andalus" panose="02020603050405020304" pitchFamily="18" charset="-78"/>
                <a:ea typeface="Calibri" panose="020F0502020204030204" pitchFamily="34" charset="0"/>
                <a:cs typeface="Ramsar" pitchFamily="2" charset="-78"/>
              </a:rPr>
              <a:t> </a:t>
            </a:r>
            <a:r>
              <a:rPr lang="en-US" sz="900" dirty="0">
                <a:effectLst/>
                <a:latin typeface="Ramsar" pitchFamily="2" charset="-78"/>
                <a:ea typeface="Calibri" panose="020F0502020204030204" pitchFamily="34" charset="0"/>
                <a:cs typeface="Arial" panose="020B0604020202020204" pitchFamily="34" charset="0"/>
              </a:rPr>
              <a:t> </a:t>
            </a:r>
            <a:r>
              <a:rPr lang="fa-IR" sz="900" dirty="0">
                <a:effectLst/>
                <a:latin typeface="Andalus" panose="02020603050405020304" pitchFamily="18" charset="-78"/>
                <a:ea typeface="Calibri" panose="020F0502020204030204" pitchFamily="34" charset="0"/>
                <a:cs typeface="Ramsar" pitchFamily="2" charset="-78"/>
              </a:rPr>
              <a:t>ایجاد کنید. اشیای </a:t>
            </a:r>
            <a:r>
              <a:rPr lang="en-US" sz="900" dirty="0">
                <a:effectLst/>
                <a:latin typeface="Myriad Pro Light" panose="020B0403030403020204" pitchFamily="34" charset="0"/>
                <a:ea typeface="Calibri" panose="020F0502020204030204" pitchFamily="34" charset="0"/>
                <a:cs typeface="Ramsar" pitchFamily="2" charset="-78"/>
              </a:rPr>
              <a:t>Book</a:t>
            </a:r>
            <a:r>
              <a:rPr lang="en-US" sz="900" dirty="0">
                <a:effectLst/>
                <a:latin typeface="Andalus" panose="02020603050405020304" pitchFamily="18" charset="-78"/>
                <a:ea typeface="Calibri" panose="020F0502020204030204" pitchFamily="34" charset="0"/>
                <a:cs typeface="Ramsar" pitchFamily="2" charset="-78"/>
              </a:rPr>
              <a:t> </a:t>
            </a:r>
            <a:r>
              <a:rPr lang="en-US" sz="900" dirty="0">
                <a:effectLst/>
                <a:latin typeface="Ramsar" pitchFamily="2" charset="-78"/>
                <a:ea typeface="Calibri" panose="020F0502020204030204" pitchFamily="34" charset="0"/>
                <a:cs typeface="Arial" panose="020B0604020202020204" pitchFamily="34" charset="0"/>
              </a:rPr>
              <a:t> </a:t>
            </a:r>
            <a:r>
              <a:rPr lang="fa-IR" sz="900" dirty="0">
                <a:effectLst/>
                <a:latin typeface="Andalus" panose="02020603050405020304" pitchFamily="18" charset="-78"/>
                <a:ea typeface="Calibri" panose="020F0502020204030204" pitchFamily="34" charset="0"/>
                <a:cs typeface="Ramsar" pitchFamily="2" charset="-78"/>
              </a:rPr>
              <a:t>را به متغیرهای مرجع اختصاص دهید.</a:t>
            </a:r>
            <a:endParaRPr lang="en-US" sz="1100" dirty="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dirty="0">
                <a:effectLst/>
                <a:latin typeface="Andalus" panose="02020603050405020304" pitchFamily="18" charset="-78"/>
                <a:ea typeface="Calibri" panose="020F0502020204030204" pitchFamily="34" charset="0"/>
                <a:cs typeface="Ramsar" pitchFamily="2" charset="-78"/>
              </a:rPr>
              <a:t>دو شئ </a:t>
            </a:r>
            <a:r>
              <a:rPr lang="en-US" sz="900" dirty="0">
                <a:effectLst/>
                <a:latin typeface="Myriad Pro Light" panose="020B0403030403020204" pitchFamily="34" charset="0"/>
                <a:ea typeface="Calibri" panose="020F0502020204030204" pitchFamily="34" charset="0"/>
                <a:cs typeface="Ramsar" pitchFamily="2" charset="-78"/>
              </a:rPr>
              <a:t>Book </a:t>
            </a:r>
            <a:r>
              <a:rPr lang="en-US" sz="900" dirty="0">
                <a:effectLst/>
                <a:latin typeface="Ramsar" pitchFamily="2" charset="-78"/>
                <a:ea typeface="Calibri" panose="020F0502020204030204" pitchFamily="34" charset="0"/>
                <a:cs typeface="Arial" panose="020B0604020202020204" pitchFamily="34" charset="0"/>
              </a:rPr>
              <a:t> </a:t>
            </a:r>
            <a:r>
              <a:rPr lang="fa-IR" sz="900" dirty="0">
                <a:effectLst/>
                <a:latin typeface="Andalus" panose="02020603050405020304" pitchFamily="18" charset="-78"/>
                <a:ea typeface="Calibri" panose="020F0502020204030204" pitchFamily="34" charset="0"/>
                <a:cs typeface="Ramsar" pitchFamily="2" charset="-78"/>
              </a:rPr>
              <a:t>اکنون روی پشته در حال زندگی هستند.</a:t>
            </a:r>
            <a:endParaRPr lang="en-US" sz="1100" dirty="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dirty="0">
                <a:effectLst/>
                <a:latin typeface="Andalus" panose="02020603050405020304" pitchFamily="18" charset="-78"/>
                <a:ea typeface="Calibri" panose="020F0502020204030204" pitchFamily="34" charset="0"/>
                <a:cs typeface="Ramsar" pitchFamily="2" charset="-78"/>
              </a:rPr>
              <a:t>مراجع: 2 </a:t>
            </a:r>
            <a:endParaRPr lang="en-US" sz="1100" dirty="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dirty="0">
                <a:effectLst/>
                <a:latin typeface="Andalus" panose="02020603050405020304" pitchFamily="18" charset="-78"/>
                <a:ea typeface="Calibri" panose="020F0502020204030204" pitchFamily="34" charset="0"/>
                <a:cs typeface="Ramsar" pitchFamily="2" charset="-78"/>
              </a:rPr>
              <a:t>اشیا: 2 </a:t>
            </a:r>
            <a:endParaRPr lang="en-US" sz="1100" dirty="0">
              <a:effectLst/>
              <a:ea typeface="Calibri" panose="020F0502020204030204" pitchFamily="34" charset="0"/>
              <a:cs typeface="Arial" panose="020B0604020202020204" pitchFamily="34" charset="0"/>
            </a:endParaRPr>
          </a:p>
        </p:txBody>
      </p:sp>
      <p:sp>
        <p:nvSpPr>
          <p:cNvPr id="6" name="Text Box 141463176">
            <a:extLst>
              <a:ext uri="{FF2B5EF4-FFF2-40B4-BE49-F238E27FC236}">
                <a16:creationId xmlns:a16="http://schemas.microsoft.com/office/drawing/2014/main" id="{C342269D-D86A-9A87-ACBB-B12043F0815E}"/>
              </a:ext>
            </a:extLst>
          </p:cNvPr>
          <p:cNvSpPr txBox="1"/>
          <p:nvPr/>
        </p:nvSpPr>
        <p:spPr>
          <a:xfrm rot="21270686">
            <a:off x="2160905" y="3823153"/>
            <a:ext cx="43307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7" name="Text Box 141463176">
            <a:extLst>
              <a:ext uri="{FF2B5EF4-FFF2-40B4-BE49-F238E27FC236}">
                <a16:creationId xmlns:a16="http://schemas.microsoft.com/office/drawing/2014/main" id="{A2C4C0C5-BAEF-DAF9-02E2-48DD84D9442F}"/>
              </a:ext>
            </a:extLst>
          </p:cNvPr>
          <p:cNvSpPr txBox="1"/>
          <p:nvPr/>
        </p:nvSpPr>
        <p:spPr>
          <a:xfrm rot="21270686">
            <a:off x="4198712" y="4413141"/>
            <a:ext cx="43307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002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A6F8-421D-3AC5-2483-31E1BCA7CD39}"/>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EC8630CE-05B3-FA86-6BB2-129ADED80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76" y="2295364"/>
            <a:ext cx="5906324" cy="3934374"/>
          </a:xfrm>
          <a:prstGeom prst="rect">
            <a:avLst/>
          </a:prstGeom>
        </p:spPr>
      </p:pic>
      <p:sp>
        <p:nvSpPr>
          <p:cNvPr id="5" name="Text Box 6">
            <a:extLst>
              <a:ext uri="{FF2B5EF4-FFF2-40B4-BE49-F238E27FC236}">
                <a16:creationId xmlns:a16="http://schemas.microsoft.com/office/drawing/2014/main" id="{A7717DC9-4DDA-5460-A2A1-969046F5BA5C}"/>
              </a:ext>
            </a:extLst>
          </p:cNvPr>
          <p:cNvSpPr txBox="1"/>
          <p:nvPr/>
        </p:nvSpPr>
        <p:spPr>
          <a:xfrm rot="20906904">
            <a:off x="2230574" y="3469056"/>
            <a:ext cx="43307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6" name="Text Box 5">
            <a:extLst>
              <a:ext uri="{FF2B5EF4-FFF2-40B4-BE49-F238E27FC236}">
                <a16:creationId xmlns:a16="http://schemas.microsoft.com/office/drawing/2014/main" id="{A65D1D3C-7B54-BA80-3BD9-E7939097FD08}"/>
              </a:ext>
            </a:extLst>
          </p:cNvPr>
          <p:cNvSpPr txBox="1"/>
          <p:nvPr/>
        </p:nvSpPr>
        <p:spPr>
          <a:xfrm rot="21210830">
            <a:off x="4267200" y="4099355"/>
            <a:ext cx="48768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7" name="Text Box 14">
            <a:extLst>
              <a:ext uri="{FF2B5EF4-FFF2-40B4-BE49-F238E27FC236}">
                <a16:creationId xmlns:a16="http://schemas.microsoft.com/office/drawing/2014/main" id="{16BBD161-5C29-8597-B32F-AFAFF4941E31}"/>
              </a:ext>
            </a:extLst>
          </p:cNvPr>
          <p:cNvSpPr txBox="1"/>
          <p:nvPr/>
        </p:nvSpPr>
        <p:spPr>
          <a:xfrm>
            <a:off x="7235099" y="2979920"/>
            <a:ext cx="2546350" cy="23437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l" rtl="1">
              <a:lnSpc>
                <a:spcPct val="107000"/>
              </a:lnSpc>
              <a:spcBef>
                <a:spcPts val="0"/>
              </a:spcBef>
              <a:spcAft>
                <a:spcPts val="800"/>
              </a:spcAft>
            </a:pPr>
            <a:r>
              <a:rPr lang="en-US" sz="1200" b="1">
                <a:effectLst/>
                <a:latin typeface="Courier New" panose="02070309020205020404" pitchFamily="49" charset="0"/>
                <a:ea typeface="Calibri" panose="020F0502020204030204" pitchFamily="34" charset="0"/>
                <a:cs typeface="Arial" panose="020B0604020202020204" pitchFamily="34" charset="0"/>
              </a:rPr>
              <a:t>Book d = c;</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ea typeface="Calibri" panose="020F0502020204030204" pitchFamily="34" charset="0"/>
                <a:cs typeface="Ramsar" pitchFamily="2" charset="-78"/>
              </a:rPr>
              <a:t>یک متغیر مرجع </a:t>
            </a:r>
            <a:r>
              <a:rPr lang="en-US" sz="900">
                <a:effectLst/>
                <a:latin typeface="Myriad Pro Light" panose="020B0403030403020204" pitchFamily="34" charset="0"/>
                <a:ea typeface="Calibri" panose="020F0502020204030204" pitchFamily="34" charset="0"/>
                <a:cs typeface="Ramsar" pitchFamily="2" charset="-78"/>
              </a:rPr>
              <a:t>Book</a:t>
            </a:r>
            <a:r>
              <a:rPr lang="en-US" sz="900">
                <a:effectLst/>
                <a:ea typeface="Calibri" panose="020F0502020204030204" pitchFamily="34" charset="0"/>
                <a:cs typeface="Ramsar" pitchFamily="2" charset="-78"/>
              </a:rPr>
              <a:t> </a:t>
            </a:r>
            <a:r>
              <a:rPr lang="en-US" sz="900">
                <a:effectLst/>
                <a:latin typeface="Ramsar" pitchFamily="2" charset="-78"/>
                <a:ea typeface="Calibri" panose="020F0502020204030204" pitchFamily="34" charset="0"/>
                <a:cs typeface="Arial" panose="020B0604020202020204" pitchFamily="34" charset="0"/>
              </a:rPr>
              <a:t> </a:t>
            </a:r>
            <a:r>
              <a:rPr lang="fa-IR" sz="900">
                <a:effectLst/>
                <a:ea typeface="Calibri" panose="020F0502020204030204" pitchFamily="34" charset="0"/>
                <a:cs typeface="Ramsar" pitchFamily="2" charset="-78"/>
              </a:rPr>
              <a:t>جدید اعلان کنید. به جای ایجاد یک سومین شئ جدید </a:t>
            </a:r>
            <a:r>
              <a:rPr lang="en-US" sz="900">
                <a:effectLst/>
                <a:latin typeface="Myriad Pro" panose="020B0503030403020204" pitchFamily="34" charset="0"/>
                <a:ea typeface="Calibri" panose="020F0502020204030204" pitchFamily="34" charset="0"/>
                <a:cs typeface="Ramsar" pitchFamily="2" charset="-78"/>
              </a:rPr>
              <a:t>Book</a:t>
            </a:r>
            <a:r>
              <a:rPr lang="en-US" sz="900">
                <a:effectLst/>
                <a:latin typeface="Myriad Pro Light" panose="020B0403030403020204" pitchFamily="34" charset="0"/>
                <a:ea typeface="Calibri" panose="020F0502020204030204" pitchFamily="34" charset="0"/>
                <a:cs typeface="Ramsar" pitchFamily="2" charset="-78"/>
              </a:rPr>
              <a:t> </a:t>
            </a:r>
            <a:r>
              <a:rPr lang="fa-IR" sz="900">
                <a:effectLst/>
                <a:ea typeface="Calibri" panose="020F0502020204030204" pitchFamily="34" charset="0"/>
                <a:cs typeface="Ramsar" pitchFamily="2" charset="-78"/>
              </a:rPr>
              <a:t>، مقدار متغیر </a:t>
            </a:r>
            <a:r>
              <a:rPr lang="en-US" sz="900" b="1">
                <a:effectLst/>
                <a:ea typeface="Calibri" panose="020F0502020204030204" pitchFamily="34" charset="0"/>
                <a:cs typeface="Ramsar" pitchFamily="2" charset="-78"/>
              </a:rPr>
              <a:t>c</a:t>
            </a:r>
            <a:r>
              <a:rPr lang="fa-IR" sz="900">
                <a:effectLst/>
                <a:ea typeface="Calibri" panose="020F0502020204030204" pitchFamily="34" charset="0"/>
                <a:cs typeface="Ramsar" pitchFamily="2" charset="-78"/>
              </a:rPr>
              <a:t> را به متغیر </a:t>
            </a:r>
            <a:r>
              <a:rPr lang="en-US" sz="900" b="1" i="1">
                <a:effectLst/>
                <a:latin typeface="Myriad Pro Light" panose="020B0403030403020204" pitchFamily="34" charset="0"/>
                <a:ea typeface="Calibri" panose="020F0502020204030204" pitchFamily="34" charset="0"/>
                <a:cs typeface="Ramsar" pitchFamily="2" charset="-78"/>
              </a:rPr>
              <a:t>d</a:t>
            </a:r>
            <a:r>
              <a:rPr lang="fa-IR" sz="900">
                <a:effectLst/>
                <a:ea typeface="Calibri" panose="020F0502020204030204" pitchFamily="34" charset="0"/>
                <a:cs typeface="Ramsar" pitchFamily="2" charset="-78"/>
              </a:rPr>
              <a:t> اختصاص دهید. اما این یعنی چه؟ مثل این است که بگویید «بیت‌ها در </a:t>
            </a:r>
            <a:r>
              <a:rPr lang="en-US" sz="900" b="1">
                <a:effectLst/>
                <a:ea typeface="Calibri" panose="020F0502020204030204" pitchFamily="34" charset="0"/>
                <a:cs typeface="Ramsar" pitchFamily="2" charset="-78"/>
              </a:rPr>
              <a:t>c</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Ramsar" pitchFamily="2" charset="-78"/>
                <a:ea typeface="Calibri" panose="020F0502020204030204" pitchFamily="34" charset="0"/>
                <a:cs typeface="Arial" panose="020B0604020202020204" pitchFamily="34" charset="0"/>
              </a:rPr>
              <a:t>را بردارید، از آن ها یک رونوشت ساخته و آن رونوشت را درون </a:t>
            </a:r>
            <a:r>
              <a:rPr lang="en-US" sz="900" b="1" i="1">
                <a:effectLst/>
                <a:latin typeface="Myriad Pro Light" panose="020B0403030403020204" pitchFamily="34" charset="0"/>
                <a:ea typeface="Calibri" panose="020F0502020204030204" pitchFamily="34" charset="0"/>
                <a:cs typeface="Ramsar" pitchFamily="2" charset="-78"/>
              </a:rPr>
              <a:t>d</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Ramsar" pitchFamily="2" charset="-78"/>
                <a:ea typeface="Calibri" panose="020F0502020204030204" pitchFamily="34" charset="0"/>
                <a:cs typeface="Arial" panose="020B0604020202020204" pitchFamily="34" charset="0"/>
              </a:rPr>
              <a:t>بچسبانید »</a:t>
            </a:r>
            <a:r>
              <a:rPr lang="fa-IR" sz="900">
                <a:effectLst/>
                <a:ea typeface="Calibri" panose="020F0502020204030204" pitchFamily="34" charset="0"/>
                <a:cs typeface="Arial" panose="020B0604020202020204" pitchFamily="34" charset="0"/>
              </a:rPr>
              <a:t>.</a:t>
            </a:r>
            <a:endParaRPr lang="en-US" sz="1100">
              <a:effectLst/>
              <a:ea typeface="Calibri" panose="020F0502020204030204" pitchFamily="34" charset="0"/>
              <a:cs typeface="Arial" panose="020B0604020202020204" pitchFamily="34" charset="0"/>
            </a:endParaRPr>
          </a:p>
          <a:p>
            <a:pPr marL="0" marR="0" algn="r" rtl="1">
              <a:lnSpc>
                <a:spcPct val="150000"/>
              </a:lnSpc>
              <a:spcBef>
                <a:spcPts val="0"/>
              </a:spcBef>
              <a:spcAft>
                <a:spcPts val="0"/>
              </a:spcAft>
            </a:pPr>
            <a:r>
              <a:rPr lang="fa-IR" sz="900" b="1">
                <a:effectLst/>
                <a:latin typeface="Andalus" panose="02020603050405020304" pitchFamily="18" charset="-78"/>
                <a:ea typeface="Calibri" panose="020F0502020204030204" pitchFamily="34" charset="0"/>
                <a:cs typeface="2  Mitra" panose="00000400000000000000" pitchFamily="2" charset="-78"/>
              </a:rPr>
              <a:t>هر دوی </a:t>
            </a:r>
            <a:r>
              <a:rPr lang="en-US" sz="900" b="1">
                <a:effectLst/>
                <a:latin typeface="Andalus" panose="02020603050405020304" pitchFamily="18" charset="-78"/>
                <a:ea typeface="Calibri" panose="020F0502020204030204" pitchFamily="34" charset="0"/>
                <a:cs typeface="2  Mitra" panose="00000400000000000000" pitchFamily="2" charset="-78"/>
              </a:rPr>
              <a:t>c</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2  Mitra" panose="00000400000000000000" pitchFamily="2" charset="-78"/>
                <a:ea typeface="Calibri" panose="020F0502020204030204" pitchFamily="34" charset="0"/>
                <a:cs typeface="Arial" panose="020B0604020202020204" pitchFamily="34" charset="0"/>
              </a:rPr>
              <a:t>و </a:t>
            </a:r>
            <a:r>
              <a:rPr lang="en-US" sz="900" b="1">
                <a:effectLst/>
                <a:latin typeface="Andalus" panose="02020603050405020304" pitchFamily="18" charset="-78"/>
                <a:ea typeface="Calibri" panose="020F0502020204030204" pitchFamily="34" charset="0"/>
                <a:cs typeface="2  Mitra" panose="00000400000000000000" pitchFamily="2" charset="-78"/>
              </a:rPr>
              <a:t>d</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2  Mitra" panose="00000400000000000000" pitchFamily="2" charset="-78"/>
                <a:ea typeface="Calibri" panose="020F0502020204030204" pitchFamily="34" charset="0"/>
                <a:cs typeface="Arial" panose="020B0604020202020204" pitchFamily="34" charset="0"/>
              </a:rPr>
              <a:t>به یک شئ اشاره دارند</a:t>
            </a:r>
            <a:r>
              <a:rPr lang="fa-IR" sz="900">
                <a:effectLst/>
                <a:latin typeface="Andalus" panose="02020603050405020304" pitchFamily="18" charset="-78"/>
                <a:ea typeface="Calibri" panose="020F0502020204030204" pitchFamily="34" charset="0"/>
                <a:cs typeface="2  Mitra" panose="00000400000000000000" pitchFamily="2" charset="-78"/>
              </a:rPr>
              <a:t>. </a:t>
            </a:r>
            <a:endParaRPr lang="en-US" sz="1100">
              <a:effectLst/>
              <a:ea typeface="Calibri" panose="020F0502020204030204" pitchFamily="34" charset="0"/>
              <a:cs typeface="Arial" panose="020B0604020202020204" pitchFamily="34" charset="0"/>
            </a:endParaRPr>
          </a:p>
          <a:p>
            <a:pPr marL="0" marR="0" algn="r" rtl="1">
              <a:lnSpc>
                <a:spcPct val="150000"/>
              </a:lnSpc>
              <a:spcBef>
                <a:spcPts val="0"/>
              </a:spcBef>
              <a:spcAft>
                <a:spcPts val="0"/>
              </a:spcAft>
            </a:pPr>
            <a:r>
              <a:rPr lang="fa-IR" sz="900" b="1">
                <a:effectLst/>
                <a:latin typeface="Andalus" panose="02020603050405020304" pitchFamily="18" charset="-78"/>
                <a:ea typeface="Calibri" panose="020F0502020204030204" pitchFamily="34" charset="0"/>
                <a:cs typeface="2  Mitra" panose="00000400000000000000" pitchFamily="2" charset="-78"/>
              </a:rPr>
              <a:t>متغیرهای </a:t>
            </a:r>
            <a:r>
              <a:rPr lang="en-US" sz="900" b="1">
                <a:effectLst/>
                <a:latin typeface="Andalus" panose="02020603050405020304" pitchFamily="18" charset="-78"/>
                <a:ea typeface="Calibri" panose="020F0502020204030204" pitchFamily="34" charset="0"/>
                <a:cs typeface="2  Mitra" panose="00000400000000000000" pitchFamily="2" charset="-78"/>
              </a:rPr>
              <a:t>c</a:t>
            </a:r>
            <a:r>
              <a:rPr lang="fa-IR" sz="900" b="1">
                <a:effectLst/>
                <a:latin typeface="Andalus" panose="02020603050405020304" pitchFamily="18" charset="-78"/>
                <a:ea typeface="Calibri" panose="020F0502020204030204" pitchFamily="34" charset="0"/>
                <a:cs typeface="2  Mitra" panose="00000400000000000000" pitchFamily="2" charset="-78"/>
              </a:rPr>
              <a:t> و </a:t>
            </a:r>
            <a:r>
              <a:rPr lang="en-US" sz="900" b="1">
                <a:effectLst/>
                <a:latin typeface="Andalus" panose="02020603050405020304" pitchFamily="18" charset="-78"/>
                <a:ea typeface="Calibri" panose="020F0502020204030204" pitchFamily="34" charset="0"/>
                <a:cs typeface="2  Mitra" panose="00000400000000000000" pitchFamily="2" charset="-78"/>
              </a:rPr>
              <a:t>d</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2  Mitra" panose="00000400000000000000" pitchFamily="2" charset="-78"/>
                <a:ea typeface="Calibri" panose="020F0502020204030204" pitchFamily="34" charset="0"/>
                <a:cs typeface="Arial" panose="020B0604020202020204" pitchFamily="34" charset="0"/>
              </a:rPr>
              <a:t>دو رونوشت متفاوت از یک مقدار را نگه می‌دارند. دو کنترل از راه دور روی یک تلویزیون برنامه‌نویسی شده‌اند.</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a:effectLst/>
                <a:latin typeface="Andalus" panose="02020603050405020304" pitchFamily="18" charset="-78"/>
                <a:ea typeface="Calibri" panose="020F0502020204030204" pitchFamily="34" charset="0"/>
                <a:cs typeface="Ramsar" pitchFamily="2" charset="-78"/>
              </a:rPr>
              <a:t>مراجع : 3   </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0"/>
              </a:spcAft>
            </a:pPr>
            <a:r>
              <a:rPr lang="fa-IR" sz="900">
                <a:effectLst/>
                <a:latin typeface="Andalus" panose="02020603050405020304" pitchFamily="18" charset="-78"/>
                <a:ea typeface="Calibri" panose="020F0502020204030204" pitchFamily="34" charset="0"/>
                <a:cs typeface="Ramsar" pitchFamily="2" charset="-78"/>
              </a:rPr>
              <a:t>اشیا : 2</a:t>
            </a:r>
            <a:endParaRPr lang="en-US" sz="1100">
              <a:effectLst/>
              <a:ea typeface="Calibri" panose="020F0502020204030204" pitchFamily="34" charset="0"/>
              <a:cs typeface="Arial" panose="020B0604020202020204" pitchFamily="34" charset="0"/>
            </a:endParaRPr>
          </a:p>
        </p:txBody>
      </p:sp>
      <p:sp>
        <p:nvSpPr>
          <p:cNvPr id="8" name="Text Box 19">
            <a:extLst>
              <a:ext uri="{FF2B5EF4-FFF2-40B4-BE49-F238E27FC236}">
                <a16:creationId xmlns:a16="http://schemas.microsoft.com/office/drawing/2014/main" id="{4D7CA9AF-2C15-253F-6277-95879B77F38B}"/>
              </a:ext>
            </a:extLst>
          </p:cNvPr>
          <p:cNvSpPr txBox="1"/>
          <p:nvPr/>
        </p:nvSpPr>
        <p:spPr>
          <a:xfrm rot="18836014">
            <a:off x="4418900" y="4804060"/>
            <a:ext cx="1087755" cy="2603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900" b="1">
                <a:effectLst/>
                <a:ea typeface="Calibri" panose="020F0502020204030204" pitchFamily="34" charset="0"/>
                <a:cs typeface="B Ziba" panose="00000400000000000000" pitchFamily="2" charset="-78"/>
              </a:rPr>
              <a:t>پشته‌ی قابل زائده روبی</a:t>
            </a:r>
            <a:endParaRPr lang="en-US" sz="11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132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A7D6-005A-9FE6-E97E-87FD135DAD95}"/>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1D2659E4-A41D-4BC6-C543-6EDD951DD4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93" y="2366954"/>
            <a:ext cx="5906324" cy="3686689"/>
          </a:xfrm>
          <a:prstGeom prst="rect">
            <a:avLst/>
          </a:prstGeom>
        </p:spPr>
      </p:pic>
      <p:sp>
        <p:nvSpPr>
          <p:cNvPr id="5" name="Text Box 54">
            <a:extLst>
              <a:ext uri="{FF2B5EF4-FFF2-40B4-BE49-F238E27FC236}">
                <a16:creationId xmlns:a16="http://schemas.microsoft.com/office/drawing/2014/main" id="{84CB1395-3BEC-DF7F-9AA0-FD75ED6828AA}"/>
              </a:ext>
            </a:extLst>
          </p:cNvPr>
          <p:cNvSpPr txBox="1"/>
          <p:nvPr/>
        </p:nvSpPr>
        <p:spPr>
          <a:xfrm rot="20709364">
            <a:off x="2405743" y="3553188"/>
            <a:ext cx="39624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6" name="Text Box 54">
            <a:extLst>
              <a:ext uri="{FF2B5EF4-FFF2-40B4-BE49-F238E27FC236}">
                <a16:creationId xmlns:a16="http://schemas.microsoft.com/office/drawing/2014/main" id="{C2073493-4D3C-245C-260E-079068F58262}"/>
              </a:ext>
            </a:extLst>
          </p:cNvPr>
          <p:cNvSpPr txBox="1"/>
          <p:nvPr/>
        </p:nvSpPr>
        <p:spPr>
          <a:xfrm rot="20709364">
            <a:off x="4321627" y="4154079"/>
            <a:ext cx="39624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7" name="Text Box 16">
            <a:extLst>
              <a:ext uri="{FF2B5EF4-FFF2-40B4-BE49-F238E27FC236}">
                <a16:creationId xmlns:a16="http://schemas.microsoft.com/office/drawing/2014/main" id="{90FE67FA-2D85-A915-23EB-AF0866CCF8B5}"/>
              </a:ext>
            </a:extLst>
          </p:cNvPr>
          <p:cNvSpPr txBox="1"/>
          <p:nvPr/>
        </p:nvSpPr>
        <p:spPr>
          <a:xfrm>
            <a:off x="7198904" y="3110139"/>
            <a:ext cx="2622550" cy="180467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l" rtl="1">
              <a:lnSpc>
                <a:spcPct val="107000"/>
              </a:lnSpc>
              <a:spcBef>
                <a:spcPts val="0"/>
              </a:spcBef>
              <a:spcAft>
                <a:spcPts val="800"/>
              </a:spcAft>
            </a:pPr>
            <a:r>
              <a:rPr lang="en-US" sz="1200" b="1">
                <a:effectLst/>
                <a:latin typeface="Courier New" panose="02070309020205020404" pitchFamily="49" charset="0"/>
                <a:ea typeface="Calibri" panose="020F0502020204030204" pitchFamily="34" charset="0"/>
                <a:cs typeface="Arial" panose="020B0604020202020204" pitchFamily="34" charset="0"/>
              </a:rPr>
              <a:t>c = b;</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a:effectLst/>
                <a:latin typeface="Andalus" panose="02020603050405020304" pitchFamily="18" charset="-78"/>
                <a:ea typeface="Calibri" panose="020F0502020204030204" pitchFamily="34" charset="0"/>
                <a:cs typeface="Ramsar" pitchFamily="2" charset="-78"/>
              </a:rPr>
              <a:t>مقدار متغیر</a:t>
            </a:r>
            <a:r>
              <a:rPr lang="en-US" sz="900" b="1" i="1">
                <a:effectLst/>
                <a:latin typeface="Myriad Pro Light" panose="020B0403030403020204" pitchFamily="34" charset="0"/>
                <a:ea typeface="Calibri" panose="020F0502020204030204" pitchFamily="34" charset="0"/>
                <a:cs typeface="Ramsar" pitchFamily="2" charset="-78"/>
              </a:rPr>
              <a:t>b</a:t>
            </a:r>
            <a:r>
              <a:rPr lang="en-US" sz="900">
                <a:effectLst/>
                <a:latin typeface="Andalus" panose="02020603050405020304" pitchFamily="18" charset="-78"/>
                <a:ea typeface="Calibri" panose="020F0502020204030204" pitchFamily="34" charset="0"/>
                <a:cs typeface="Ramsar" pitchFamily="2" charset="-78"/>
              </a:rPr>
              <a:t> </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Andalus" panose="02020603050405020304" pitchFamily="18" charset="-78"/>
                <a:ea typeface="Calibri" panose="020F0502020204030204" pitchFamily="34" charset="0"/>
                <a:cs typeface="Ramsar" pitchFamily="2" charset="-78"/>
              </a:rPr>
              <a:t>را به متغیر</a:t>
            </a:r>
            <a:r>
              <a:rPr lang="en-US" sz="900" b="1" i="1">
                <a:effectLst/>
                <a:latin typeface="Myriad Pro Light" panose="020B0403030403020204" pitchFamily="34" charset="0"/>
                <a:ea typeface="Calibri" panose="020F0502020204030204" pitchFamily="34" charset="0"/>
                <a:cs typeface="Ramsar" pitchFamily="2" charset="-78"/>
              </a:rPr>
              <a:t>c</a:t>
            </a:r>
            <a:r>
              <a:rPr lang="en-US" sz="900" b="1">
                <a:effectLst/>
                <a:latin typeface="Andalus" panose="02020603050405020304" pitchFamily="18" charset="-78"/>
                <a:ea typeface="Calibri" panose="020F0502020204030204" pitchFamily="34" charset="0"/>
                <a:cs typeface="Ramsar" pitchFamily="2" charset="-78"/>
              </a:rPr>
              <a:t> </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Andalus" panose="02020603050405020304" pitchFamily="18" charset="-78"/>
                <a:ea typeface="Calibri" panose="020F0502020204030204" pitchFamily="34" charset="0"/>
                <a:cs typeface="Ramsar" pitchFamily="2" charset="-78"/>
              </a:rPr>
              <a:t>اختصاص دهید. تاکنون شما می‌دانید این به چه معناست. بیت های داخل متغیر </a:t>
            </a:r>
            <a:r>
              <a:rPr lang="en-US" sz="900" b="1" i="1">
                <a:effectLst/>
                <a:latin typeface="Myriad Pro Light" panose="020B0403030403020204" pitchFamily="34" charset="0"/>
                <a:ea typeface="Calibri" panose="020F0502020204030204" pitchFamily="34" charset="0"/>
                <a:cs typeface="Ramsar" pitchFamily="2" charset="-78"/>
              </a:rPr>
              <a:t>b</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Andalus" panose="02020603050405020304" pitchFamily="18" charset="-78"/>
                <a:ea typeface="Calibri" panose="020F0502020204030204" pitchFamily="34" charset="0"/>
                <a:cs typeface="Ramsar" pitchFamily="2" charset="-78"/>
              </a:rPr>
              <a:t>کپی می‌شوند و کپی جدید درون متغیر </a:t>
            </a:r>
            <a:r>
              <a:rPr lang="en-US" sz="900" b="1">
                <a:effectLst/>
                <a:latin typeface="Andalus" panose="02020603050405020304" pitchFamily="18" charset="-78"/>
                <a:ea typeface="Calibri" panose="020F0502020204030204" pitchFamily="34" charset="0"/>
                <a:cs typeface="Ramsar" pitchFamily="2" charset="-78"/>
              </a:rPr>
              <a:t>c</a:t>
            </a:r>
            <a:r>
              <a:rPr lang="fa-IR" sz="900">
                <a:effectLst/>
                <a:latin typeface="Andalus" panose="02020603050405020304" pitchFamily="18" charset="-78"/>
                <a:ea typeface="Calibri" panose="020F0502020204030204" pitchFamily="34" charset="0"/>
                <a:cs typeface="Ramsar" pitchFamily="2" charset="-78"/>
              </a:rPr>
              <a:t> جای می‌گیرد.</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en-US" sz="900" b="1">
                <a:effectLst/>
                <a:latin typeface="Andalus" panose="02020603050405020304" pitchFamily="18" charset="-78"/>
                <a:ea typeface="Calibri" panose="020F0502020204030204" pitchFamily="34" charset="0"/>
                <a:cs typeface="2  Mitra" panose="00000400000000000000" pitchFamily="2" charset="-78"/>
              </a:rPr>
              <a:t>b</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Andalus" panose="02020603050405020304" pitchFamily="18" charset="-78"/>
                <a:ea typeface="Calibri" panose="020F0502020204030204" pitchFamily="34" charset="0"/>
                <a:cs typeface="2  Mitra" panose="00000400000000000000" pitchFamily="2" charset="-78"/>
              </a:rPr>
              <a:t>و </a:t>
            </a:r>
            <a:r>
              <a:rPr lang="en-US" sz="900" b="1">
                <a:effectLst/>
                <a:latin typeface="Andalus" panose="02020603050405020304" pitchFamily="18" charset="-78"/>
                <a:ea typeface="Calibri" panose="020F0502020204030204" pitchFamily="34" charset="0"/>
                <a:cs typeface="2  Mitra" panose="00000400000000000000" pitchFamily="2" charset="-78"/>
              </a:rPr>
              <a:t>c </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Andalus" panose="02020603050405020304" pitchFamily="18" charset="-78"/>
                <a:ea typeface="Calibri" panose="020F0502020204030204" pitchFamily="34" charset="0"/>
                <a:cs typeface="2  Mitra" panose="00000400000000000000" pitchFamily="2" charset="-78"/>
              </a:rPr>
              <a:t>هر دو به یک شئ اشاره دارند. </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b="1">
                <a:effectLst/>
                <a:latin typeface="Andalus" panose="02020603050405020304" pitchFamily="18" charset="-78"/>
                <a:ea typeface="Calibri" panose="020F0502020204030204" pitchFamily="34" charset="0"/>
                <a:cs typeface="2  Mitra" panose="00000400000000000000" pitchFamily="2" charset="-78"/>
              </a:rPr>
              <a:t>متغیر</a:t>
            </a:r>
            <a:r>
              <a:rPr lang="en-US" sz="900" b="1">
                <a:effectLst/>
                <a:latin typeface="Andalus" panose="02020603050405020304" pitchFamily="18" charset="-78"/>
                <a:ea typeface="Calibri" panose="020F0502020204030204" pitchFamily="34" charset="0"/>
                <a:cs typeface="2  Mitra" panose="00000400000000000000" pitchFamily="2" charset="-78"/>
              </a:rPr>
              <a:t>c </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Andalus" panose="02020603050405020304" pitchFamily="18" charset="-78"/>
                <a:ea typeface="Calibri" panose="020F0502020204030204" pitchFamily="34" charset="0"/>
                <a:cs typeface="2  Mitra" panose="00000400000000000000" pitchFamily="2" charset="-78"/>
              </a:rPr>
              <a:t>دیگر به شئ قدیمی</a:t>
            </a:r>
            <a:r>
              <a:rPr lang="en-US" sz="900" b="1">
                <a:effectLst/>
                <a:latin typeface="Arial Rounded MT Bold" panose="020F0704030504030204" pitchFamily="34" charset="0"/>
                <a:ea typeface="Calibri" panose="020F0502020204030204" pitchFamily="34" charset="0"/>
                <a:cs typeface="2  Mitra" panose="00000400000000000000" pitchFamily="2" charset="-78"/>
              </a:rPr>
              <a:t>Book</a:t>
            </a:r>
            <a:r>
              <a:rPr lang="en-US" sz="900" b="1">
                <a:effectLst/>
                <a:latin typeface="Andalus" panose="02020603050405020304" pitchFamily="18" charset="-78"/>
                <a:ea typeface="Calibri" panose="020F0502020204030204" pitchFamily="34" charset="0"/>
                <a:cs typeface="2  Mitra" panose="00000400000000000000" pitchFamily="2" charset="-78"/>
              </a:rPr>
              <a:t> </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2  Mitra" panose="00000400000000000000" pitchFamily="2" charset="-78"/>
                <a:ea typeface="Calibri" panose="020F0502020204030204" pitchFamily="34" charset="0"/>
                <a:cs typeface="Arial" panose="020B0604020202020204" pitchFamily="34" charset="0"/>
              </a:rPr>
              <a:t>خود اشاره نمی‌کند.</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a:effectLst/>
                <a:latin typeface="Andalus" panose="02020603050405020304" pitchFamily="18" charset="-78"/>
                <a:ea typeface="Calibri" panose="020F0502020204030204" pitchFamily="34" charset="0"/>
                <a:cs typeface="Ramsar" pitchFamily="2" charset="-78"/>
              </a:rPr>
              <a:t>مراجع : 3</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a:effectLst/>
                <a:latin typeface="Andalus" panose="02020603050405020304" pitchFamily="18" charset="-78"/>
                <a:ea typeface="Calibri" panose="020F0502020204030204" pitchFamily="34" charset="0"/>
                <a:cs typeface="Ramsar" pitchFamily="2" charset="-78"/>
              </a:rPr>
              <a:t>اشیاء : 2</a:t>
            </a:r>
            <a:endParaRPr lang="en-US" sz="11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0585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E8E1-CD41-3716-5FF3-90DA6499BE37}"/>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EE14A092-321B-BCBD-8F21-F780BBE9E8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31" y="3005126"/>
            <a:ext cx="4717189" cy="2880610"/>
          </a:xfrm>
          <a:prstGeom prst="rect">
            <a:avLst/>
          </a:prstGeom>
        </p:spPr>
      </p:pic>
      <p:sp>
        <p:nvSpPr>
          <p:cNvPr id="5" name="Text Box 1852778318">
            <a:extLst>
              <a:ext uri="{FF2B5EF4-FFF2-40B4-BE49-F238E27FC236}">
                <a16:creationId xmlns:a16="http://schemas.microsoft.com/office/drawing/2014/main" id="{B2ABEE32-D26B-2A50-C34B-4F1FD4C3A534}"/>
              </a:ext>
            </a:extLst>
          </p:cNvPr>
          <p:cNvSpPr txBox="1"/>
          <p:nvPr/>
        </p:nvSpPr>
        <p:spPr>
          <a:xfrm rot="20739317">
            <a:off x="2058126" y="3930650"/>
            <a:ext cx="325120" cy="33782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6" name="Text Box 28">
            <a:extLst>
              <a:ext uri="{FF2B5EF4-FFF2-40B4-BE49-F238E27FC236}">
                <a16:creationId xmlns:a16="http://schemas.microsoft.com/office/drawing/2014/main" id="{170ECED3-1DFA-5895-0B78-497EDB9FF6B3}"/>
              </a:ext>
            </a:extLst>
          </p:cNvPr>
          <p:cNvSpPr txBox="1"/>
          <p:nvPr/>
        </p:nvSpPr>
        <p:spPr>
          <a:xfrm>
            <a:off x="6419034" y="3601169"/>
            <a:ext cx="3150870" cy="140462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rtl="1">
              <a:spcBef>
                <a:spcPts val="0"/>
              </a:spcBef>
              <a:spcAft>
                <a:spcPts val="0"/>
              </a:spcAft>
            </a:pPr>
            <a:r>
              <a:rPr lang="en-US" sz="1200" b="1">
                <a:effectLst/>
                <a:latin typeface="Courier New" panose="02070309020205020404" pitchFamily="49" charset="0"/>
                <a:ea typeface="Calibri" panose="020F0502020204030204" pitchFamily="34" charset="0"/>
                <a:cs typeface="Arial" panose="020B0604020202020204" pitchFamily="34" charset="0"/>
              </a:rPr>
              <a:t>Book b = new Book();</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ctr" rtl="1">
              <a:spcBef>
                <a:spcPts val="0"/>
              </a:spcBef>
              <a:spcAft>
                <a:spcPts val="0"/>
              </a:spcAft>
            </a:pPr>
            <a:r>
              <a:rPr lang="en-US" sz="1200" b="1">
                <a:effectLst/>
                <a:latin typeface="Courier New" panose="02070309020205020404" pitchFamily="49" charset="0"/>
                <a:ea typeface="Calibri" panose="020F0502020204030204" pitchFamily="34" charset="0"/>
                <a:cs typeface="Arial" panose="020B0604020202020204" pitchFamily="34" charset="0"/>
              </a:rPr>
              <a:t>Book c = new Book();</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Calibri" panose="020F0502020204030204" pitchFamily="34" charset="0"/>
                <a:ea typeface="Calibri" panose="020F0502020204030204" pitchFamily="34" charset="0"/>
                <a:cs typeface="B Nazanin" panose="00000400000000000000" pitchFamily="2" charset="-78"/>
              </a:rPr>
              <a:t>دو متغیر مرجع </a:t>
            </a:r>
            <a:r>
              <a:rPr lang="en-US" sz="900">
                <a:effectLst/>
                <a:latin typeface="Myriad Pro" panose="020B0503030403020204" pitchFamily="34" charset="0"/>
                <a:ea typeface="Calibri" panose="020F0502020204030204" pitchFamily="34" charset="0"/>
                <a:cs typeface="B Nazanin" panose="00000400000000000000" pitchFamily="2" charset="-78"/>
              </a:rPr>
              <a:t>Book</a:t>
            </a:r>
            <a:r>
              <a:rPr lang="en-US" sz="900">
                <a:effectLst/>
                <a:latin typeface="Calibri" panose="020F0502020204030204" pitchFamily="34" charset="0"/>
                <a:ea typeface="Calibri" panose="020F0502020204030204" pitchFamily="34" charset="0"/>
                <a:cs typeface="B Nazanin" panose="00000400000000000000" pitchFamily="2" charset="-78"/>
              </a:rPr>
              <a:t> </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Calibri" panose="020F0502020204030204" pitchFamily="34" charset="0"/>
                <a:ea typeface="Calibri" panose="020F0502020204030204" pitchFamily="34" charset="0"/>
                <a:cs typeface="B Nazanin" panose="00000400000000000000" pitchFamily="2" charset="-78"/>
              </a:rPr>
              <a:t>اعلان کنید. دو شئ جدید </a:t>
            </a:r>
            <a:r>
              <a:rPr lang="en-US" sz="900">
                <a:effectLst/>
                <a:latin typeface="Myriad Pro" panose="020B0503030403020204" pitchFamily="34" charset="0"/>
                <a:ea typeface="Calibri" panose="020F0502020204030204" pitchFamily="34" charset="0"/>
                <a:cs typeface="B Nazanin" panose="00000400000000000000" pitchFamily="2" charset="-78"/>
              </a:rPr>
              <a:t>Book</a:t>
            </a:r>
            <a:r>
              <a:rPr lang="en-US" sz="900">
                <a:effectLst/>
                <a:latin typeface="Calibri" panose="020F0502020204030204" pitchFamily="34" charset="0"/>
                <a:ea typeface="Calibri" panose="020F0502020204030204" pitchFamily="34" charset="0"/>
                <a:cs typeface="B Nazanin" panose="00000400000000000000" pitchFamily="2" charset="-78"/>
              </a:rPr>
              <a:t> </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Calibri" panose="020F0502020204030204" pitchFamily="34" charset="0"/>
                <a:ea typeface="Calibri" panose="020F0502020204030204" pitchFamily="34" charset="0"/>
                <a:cs typeface="B Nazanin" panose="00000400000000000000" pitchFamily="2" charset="-78"/>
              </a:rPr>
              <a:t>ایجاد کنید. اشیای </a:t>
            </a:r>
            <a:r>
              <a:rPr lang="en-US" sz="900">
                <a:effectLst/>
                <a:latin typeface="Myriad Pro" panose="020B0503030403020204" pitchFamily="34" charset="0"/>
                <a:ea typeface="Calibri" panose="020F0502020204030204" pitchFamily="34" charset="0"/>
                <a:cs typeface="B Nazanin" panose="00000400000000000000" pitchFamily="2" charset="-78"/>
              </a:rPr>
              <a:t>Book</a:t>
            </a:r>
            <a:r>
              <a:rPr lang="en-US" sz="900">
                <a:effectLst/>
                <a:latin typeface="Calibri" panose="020F0502020204030204" pitchFamily="34" charset="0"/>
                <a:ea typeface="Calibri" panose="020F0502020204030204" pitchFamily="34" charset="0"/>
                <a:cs typeface="B Nazanin" panose="00000400000000000000" pitchFamily="2" charset="-78"/>
              </a:rPr>
              <a:t> </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Calibri" panose="020F0502020204030204" pitchFamily="34" charset="0"/>
                <a:ea typeface="Calibri" panose="020F0502020204030204" pitchFamily="34" charset="0"/>
                <a:cs typeface="B Nazanin" panose="00000400000000000000" pitchFamily="2" charset="-78"/>
              </a:rPr>
              <a:t>را به متغیرهای مرجع تخصیص دهید.</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Calibri" panose="020F0502020204030204" pitchFamily="34" charset="0"/>
                <a:ea typeface="Calibri" panose="020F0502020204030204" pitchFamily="34" charset="0"/>
                <a:cs typeface="B Nazanin" panose="00000400000000000000" pitchFamily="2" charset="-78"/>
              </a:rPr>
              <a:t>دو شئ </a:t>
            </a:r>
            <a:r>
              <a:rPr lang="en-US" sz="900">
                <a:effectLst/>
                <a:latin typeface="Myriad Pro" panose="020B0503030403020204" pitchFamily="34" charset="0"/>
                <a:ea typeface="Calibri" panose="020F0502020204030204" pitchFamily="34" charset="0"/>
                <a:cs typeface="B Nazanin" panose="00000400000000000000" pitchFamily="2" charset="-78"/>
              </a:rPr>
              <a:t>Book</a:t>
            </a:r>
            <a:r>
              <a:rPr lang="en-US" sz="900">
                <a:effectLst/>
                <a:latin typeface="Calibri" panose="020F0502020204030204" pitchFamily="34" charset="0"/>
                <a:ea typeface="Calibri" panose="020F0502020204030204" pitchFamily="34" charset="0"/>
                <a:cs typeface="B Nazanin" panose="00000400000000000000" pitchFamily="2" charset="-78"/>
              </a:rPr>
              <a:t> </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Calibri" panose="020F0502020204030204" pitchFamily="34" charset="0"/>
                <a:ea typeface="Calibri" panose="020F0502020204030204" pitchFamily="34" charset="0"/>
                <a:cs typeface="B Nazanin" panose="00000400000000000000" pitchFamily="2" charset="-78"/>
              </a:rPr>
              <a:t>اکنون روی پشته در حال زندگی هستند.</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Calibri" panose="020F0502020204030204" pitchFamily="34" charset="0"/>
                <a:ea typeface="Calibri" panose="020F0502020204030204" pitchFamily="34" charset="0"/>
                <a:cs typeface="B Nazanin" panose="00000400000000000000" pitchFamily="2" charset="-78"/>
              </a:rPr>
              <a:t>مراجع فعال : 2 شی</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Calibri" panose="020F0502020204030204" pitchFamily="34" charset="0"/>
                <a:ea typeface="Calibri" panose="020F0502020204030204" pitchFamily="34" charset="0"/>
                <a:cs typeface="B Nazanin" panose="00000400000000000000" pitchFamily="2" charset="-78"/>
              </a:rPr>
              <a:t>قابل دسترسی : 2 شی</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26099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A067-89D0-5A58-965F-48206DC8DC70}"/>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292F522B-9221-FAE2-4CCF-CD9FB6EC4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453" y="2627987"/>
            <a:ext cx="4500210" cy="2849704"/>
          </a:xfrm>
          <a:prstGeom prst="rect">
            <a:avLst/>
          </a:prstGeom>
        </p:spPr>
      </p:pic>
      <p:sp>
        <p:nvSpPr>
          <p:cNvPr id="5" name="Text Box 58">
            <a:extLst>
              <a:ext uri="{FF2B5EF4-FFF2-40B4-BE49-F238E27FC236}">
                <a16:creationId xmlns:a16="http://schemas.microsoft.com/office/drawing/2014/main" id="{CA56305C-8B5E-8D9D-B972-261C637F3014}"/>
              </a:ext>
            </a:extLst>
          </p:cNvPr>
          <p:cNvSpPr txBox="1"/>
          <p:nvPr/>
        </p:nvSpPr>
        <p:spPr>
          <a:xfrm>
            <a:off x="6096000" y="3429000"/>
            <a:ext cx="2586355" cy="199072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rtl="1">
              <a:spcBef>
                <a:spcPts val="0"/>
              </a:spcBef>
              <a:spcAft>
                <a:spcPts val="0"/>
              </a:spcAft>
            </a:pPr>
            <a:r>
              <a:rPr lang="en-US" sz="1200" b="1">
                <a:effectLst/>
                <a:latin typeface="Courier New" panose="02070309020205020404" pitchFamily="49" charset="0"/>
                <a:ea typeface="Calibri" panose="020F0502020204030204" pitchFamily="34" charset="0"/>
                <a:cs typeface="Arial" panose="020B0604020202020204" pitchFamily="34" charset="0"/>
              </a:rPr>
              <a:t>b = c;</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مقدار متغیر </a:t>
            </a:r>
            <a:r>
              <a:rPr lang="en-US" sz="900" b="1">
                <a:effectLst/>
                <a:latin typeface="Myriad Pro" panose="020B0503030403020204" pitchFamily="34" charset="0"/>
                <a:ea typeface="Calibri" panose="020F0502020204030204" pitchFamily="34" charset="0"/>
                <a:cs typeface="B Nazanin" panose="00000400000000000000" pitchFamily="2" charset="-78"/>
              </a:rPr>
              <a:t>c</a:t>
            </a:r>
            <a:r>
              <a:rPr lang="fa-IR" sz="900">
                <a:effectLst/>
                <a:latin typeface="Andalus" panose="02020603050405020304" pitchFamily="18" charset="-78"/>
                <a:ea typeface="Calibri" panose="020F0502020204030204" pitchFamily="34" charset="0"/>
                <a:cs typeface="B Nazanin" panose="00000400000000000000" pitchFamily="2" charset="-78"/>
              </a:rPr>
              <a:t> را به متغیر </a:t>
            </a:r>
            <a:r>
              <a:rPr lang="en-US" sz="900" b="1">
                <a:effectLst/>
                <a:latin typeface="Myriad Pro" panose="020B0503030403020204" pitchFamily="34" charset="0"/>
                <a:ea typeface="Calibri" panose="020F0502020204030204" pitchFamily="34" charset="0"/>
                <a:cs typeface="B Nazanin" panose="00000400000000000000" pitchFamily="2" charset="-78"/>
              </a:rPr>
              <a:t>b</a:t>
            </a:r>
            <a:r>
              <a:rPr lang="fa-IR" sz="900">
                <a:effectLst/>
                <a:latin typeface="Andalus" panose="02020603050405020304" pitchFamily="18" charset="-78"/>
                <a:ea typeface="Calibri" panose="020F0502020204030204" pitchFamily="34" charset="0"/>
                <a:cs typeface="B Nazanin" panose="00000400000000000000" pitchFamily="2" charset="-78"/>
              </a:rPr>
              <a:t> تخصیص دهید. بیت‌های درون متغیر </a:t>
            </a:r>
            <a:r>
              <a:rPr lang="en-US" sz="900" b="1">
                <a:effectLst/>
                <a:latin typeface="Myriad Pro" panose="020B0503030403020204" pitchFamily="34" charset="0"/>
                <a:ea typeface="Calibri" panose="020F0502020204030204" pitchFamily="34" charset="0"/>
                <a:cs typeface="B Nazanin" panose="00000400000000000000" pitchFamily="2" charset="-78"/>
              </a:rPr>
              <a:t>c</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B Nazanin" panose="00000400000000000000" pitchFamily="2" charset="-78"/>
                <a:ea typeface="Calibri" panose="020F0502020204030204" pitchFamily="34" charset="0"/>
                <a:cs typeface="Arial" panose="020B0604020202020204" pitchFamily="34" charset="0"/>
              </a:rPr>
              <a:t>رونوشت می‌شوند و آن رونوشت جدید درون </a:t>
            </a:r>
            <a:r>
              <a:rPr lang="en-US" sz="900" b="1">
                <a:effectLst/>
                <a:latin typeface="Myriad Pro" panose="020B0503030403020204" pitchFamily="34" charset="0"/>
                <a:ea typeface="Calibri" panose="020F0502020204030204" pitchFamily="34" charset="0"/>
                <a:cs typeface="B Nazanin" panose="00000400000000000000" pitchFamily="2" charset="-78"/>
              </a:rPr>
              <a:t>b</a:t>
            </a:r>
            <a:r>
              <a:rPr lang="fa-IR" sz="900">
                <a:effectLst/>
                <a:latin typeface="Andalus" panose="02020603050405020304" pitchFamily="18" charset="-78"/>
                <a:ea typeface="Calibri" panose="020F0502020204030204" pitchFamily="34" charset="0"/>
                <a:cs typeface="B Nazanin" panose="00000400000000000000" pitchFamily="2" charset="-78"/>
              </a:rPr>
              <a:t> جایدهی می‌شود. هر دو متغیر مقادیر یکسانی را دربردارند.</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b="1">
                <a:effectLst/>
                <a:latin typeface="Andalus" panose="02020603050405020304" pitchFamily="18" charset="-78"/>
                <a:ea typeface="Calibri" panose="020F0502020204030204" pitchFamily="34" charset="0"/>
                <a:cs typeface="B Nazanin" panose="00000400000000000000" pitchFamily="2" charset="-78"/>
              </a:rPr>
              <a:t>هر دوی </a:t>
            </a:r>
            <a:r>
              <a:rPr lang="en-US" sz="900" b="1">
                <a:effectLst/>
                <a:latin typeface="Myriad Pro" panose="020B0503030403020204" pitchFamily="34" charset="0"/>
                <a:ea typeface="Calibri" panose="020F0502020204030204" pitchFamily="34" charset="0"/>
                <a:cs typeface="B Nazanin" panose="00000400000000000000" pitchFamily="2" charset="-78"/>
              </a:rPr>
              <a:t>b</a:t>
            </a:r>
            <a:r>
              <a:rPr lang="fa-IR" sz="900" b="1">
                <a:effectLst/>
                <a:latin typeface="Andalus" panose="02020603050405020304" pitchFamily="18" charset="-78"/>
                <a:ea typeface="Calibri" panose="020F0502020204030204" pitchFamily="34" charset="0"/>
                <a:cs typeface="B Nazanin" panose="00000400000000000000" pitchFamily="2" charset="-78"/>
              </a:rPr>
              <a:t> و </a:t>
            </a:r>
            <a:r>
              <a:rPr lang="en-US" sz="900" b="1">
                <a:effectLst/>
                <a:latin typeface="Myriad Pro" panose="020B0503030403020204" pitchFamily="34" charset="0"/>
                <a:ea typeface="Calibri" panose="020F0502020204030204" pitchFamily="34" charset="0"/>
                <a:cs typeface="B Nazanin" panose="00000400000000000000" pitchFamily="2" charset="-78"/>
              </a:rPr>
              <a:t>c</a:t>
            </a:r>
            <a:r>
              <a:rPr lang="fa-IR" sz="900" b="1">
                <a:effectLst/>
                <a:latin typeface="Andalus" panose="02020603050405020304" pitchFamily="18" charset="-78"/>
                <a:ea typeface="Calibri" panose="020F0502020204030204" pitchFamily="34" charset="0"/>
                <a:cs typeface="B Nazanin" panose="00000400000000000000" pitchFamily="2" charset="-78"/>
              </a:rPr>
              <a:t> به یک شئ ارجاع می‌کنند. شئ 1 ترک شده است و قابلیت برای زائده‌روبی دارد </a:t>
            </a:r>
            <a:r>
              <a:rPr lang="fa-IR" sz="900" b="1">
                <a:effectLst/>
                <a:latin typeface="Arial Black" panose="020B0A04020102020204" pitchFamily="34" charset="0"/>
                <a:ea typeface="Calibri" panose="020F0502020204030204" pitchFamily="34" charset="0"/>
                <a:cs typeface="B Nazanin" panose="00000400000000000000" pitchFamily="2" charset="-78"/>
              </a:rPr>
              <a:t>(</a:t>
            </a:r>
            <a:r>
              <a:rPr lang="en-US" sz="900" b="1">
                <a:effectLst/>
                <a:latin typeface="Arial Black" panose="020B0A04020102020204" pitchFamily="34" charset="0"/>
                <a:ea typeface="Calibri" panose="020F0502020204030204" pitchFamily="34" charset="0"/>
                <a:cs typeface="B Nazanin" panose="00000400000000000000" pitchFamily="2" charset="-78"/>
              </a:rPr>
              <a:t>GC</a:t>
            </a:r>
            <a:r>
              <a:rPr lang="fa-IR" sz="900" b="1">
                <a:effectLst/>
                <a:latin typeface="Arial Black" panose="020B0A04020102020204" pitchFamily="34" charset="0"/>
                <a:ea typeface="Calibri" panose="020F0502020204030204" pitchFamily="34" charset="0"/>
                <a:cs typeface="B Nazanin" panose="00000400000000000000" pitchFamily="2" charset="-78"/>
              </a:rPr>
              <a:t>)</a:t>
            </a:r>
            <a:r>
              <a:rPr lang="fa-IR" sz="900" b="1">
                <a:effectLst/>
                <a:latin typeface="Andalus" panose="02020603050405020304" pitchFamily="18" charset="-78"/>
                <a:ea typeface="Calibri" panose="020F0502020204030204" pitchFamily="34" charset="0"/>
                <a:cs typeface="B Nazanin" panose="00000400000000000000" pitchFamily="2" charset="-78"/>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مراجع فعال : 2 شی</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اشیای قابل دسترسی : 1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اشیای ترک‌شده: 1</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اولین شیئی که </a:t>
            </a:r>
            <a:r>
              <a:rPr lang="en-US" sz="900" b="1">
                <a:effectLst/>
                <a:latin typeface="Myriad Pro" panose="020B0503030403020204" pitchFamily="34" charset="0"/>
                <a:ea typeface="Calibri" panose="020F0502020204030204" pitchFamily="34" charset="0"/>
                <a:cs typeface="B Nazanin" panose="00000400000000000000" pitchFamily="2" charset="-78"/>
              </a:rPr>
              <a:t>b</a:t>
            </a:r>
            <a:r>
              <a:rPr lang="fa-IR" sz="900">
                <a:effectLst/>
                <a:latin typeface="Andalus" panose="02020603050405020304" pitchFamily="18" charset="-78"/>
                <a:ea typeface="Calibri" panose="020F0502020204030204" pitchFamily="34" charset="0"/>
                <a:cs typeface="B Nazanin" panose="00000400000000000000" pitchFamily="2" charset="-78"/>
              </a:rPr>
              <a:t> ارجاع نمود، شئ 1، ارجاع دیگری ندارد. شئ غیر قابل دسترسیست.</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000" b="1">
                <a:effectLst/>
                <a:latin typeface="Andalus" panose="02020603050405020304" pitchFamily="18" charset="-78"/>
                <a:ea typeface="Calibri" panose="020F0502020204030204" pitchFamily="34" charset="0"/>
                <a:cs typeface="B Nazanin" panose="00000400000000000000" pitchFamily="2" charset="-78"/>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8021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88D8-B50B-D059-1C5B-44C15D751B7E}"/>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F83972D7-E58C-F199-A3C7-6110E0381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53" y="2359241"/>
            <a:ext cx="6165167" cy="3754368"/>
          </a:xfrm>
          <a:prstGeom prst="rect">
            <a:avLst/>
          </a:prstGeom>
        </p:spPr>
      </p:pic>
      <p:sp>
        <p:nvSpPr>
          <p:cNvPr id="5" name="Text Box 31">
            <a:extLst>
              <a:ext uri="{FF2B5EF4-FFF2-40B4-BE49-F238E27FC236}">
                <a16:creationId xmlns:a16="http://schemas.microsoft.com/office/drawing/2014/main" id="{9C0459F7-8073-44BF-C63A-1AF777036333}"/>
              </a:ext>
            </a:extLst>
          </p:cNvPr>
          <p:cNvSpPr txBox="1"/>
          <p:nvPr/>
        </p:nvSpPr>
        <p:spPr>
          <a:xfrm>
            <a:off x="7069183" y="3306354"/>
            <a:ext cx="2651760" cy="20218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rtl="1">
              <a:spcBef>
                <a:spcPts val="0"/>
              </a:spcBef>
              <a:spcAft>
                <a:spcPts val="0"/>
              </a:spcAft>
            </a:pPr>
            <a:r>
              <a:rPr lang="en-US" sz="1200" b="1">
                <a:effectLst/>
                <a:latin typeface="Courier New" panose="02070309020205020404" pitchFamily="49" charset="0"/>
                <a:ea typeface="Calibri" panose="020F0502020204030204" pitchFamily="34" charset="0"/>
                <a:cs typeface="Arial" panose="020B0604020202020204" pitchFamily="34" charset="0"/>
              </a:rPr>
              <a:t>c = null;</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مقدار </a:t>
            </a:r>
            <a:r>
              <a:rPr lang="en-US" sz="900">
                <a:effectLst/>
                <a:latin typeface="Courier New" panose="02070309020205020404" pitchFamily="49" charset="0"/>
                <a:ea typeface="Calibri" panose="020F0502020204030204" pitchFamily="34" charset="0"/>
                <a:cs typeface="Arial" panose="020B0604020202020204" pitchFamily="34" charset="0"/>
              </a:rPr>
              <a:t>null</a:t>
            </a:r>
            <a:r>
              <a:rPr lang="en-US" sz="900">
                <a:effectLst/>
                <a:latin typeface="CourierNewPSMT"/>
                <a:ea typeface="Calibri" panose="020F0502020204030204" pitchFamily="34" charset="0"/>
                <a:cs typeface="CourierNewPSMT"/>
              </a:rPr>
              <a:t> </a:t>
            </a:r>
            <a:r>
              <a:rPr lang="fa-IR" sz="900">
                <a:effectLst/>
                <a:latin typeface="Andalus" panose="02020603050405020304" pitchFamily="18" charset="-78"/>
                <a:ea typeface="Calibri" panose="020F0502020204030204" pitchFamily="34" charset="0"/>
                <a:cs typeface="B Nazanin" panose="00000400000000000000" pitchFamily="2" charset="-78"/>
              </a:rPr>
              <a:t>را به متغیر </a:t>
            </a:r>
            <a:r>
              <a:rPr lang="en-US" sz="900" b="1">
                <a:effectLst/>
                <a:latin typeface="Myriad Pro" panose="020B0503030403020204" pitchFamily="34" charset="0"/>
                <a:ea typeface="Calibri" panose="020F0502020204030204" pitchFamily="34" charset="0"/>
                <a:cs typeface="B Nazanin" panose="00000400000000000000" pitchFamily="2" charset="-78"/>
              </a:rPr>
              <a:t>c</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B Nazanin" panose="00000400000000000000" pitchFamily="2" charset="-78"/>
                <a:ea typeface="Calibri" panose="020F0502020204030204" pitchFamily="34" charset="0"/>
                <a:cs typeface="Arial" panose="020B0604020202020204" pitchFamily="34" charset="0"/>
              </a:rPr>
              <a:t>تخصیص بده.</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این </a:t>
            </a:r>
            <a:r>
              <a:rPr lang="en-US" sz="900">
                <a:effectLst/>
                <a:latin typeface="Myriad Pro" panose="020B0503030403020204" pitchFamily="34" charset="0"/>
                <a:ea typeface="Calibri" panose="020F0502020204030204" pitchFamily="34" charset="0"/>
                <a:cs typeface="B Nazanin" panose="00000400000000000000" pitchFamily="2" charset="-78"/>
              </a:rPr>
              <a:t>c</a:t>
            </a:r>
            <a:r>
              <a:rPr lang="fa-IR" sz="900">
                <a:effectLst/>
                <a:latin typeface="Andalus" panose="02020603050405020304" pitchFamily="18" charset="-78"/>
                <a:ea typeface="Calibri" panose="020F0502020204030204" pitchFamily="34" charset="0"/>
                <a:cs typeface="B Nazanin" panose="00000400000000000000" pitchFamily="2" charset="-78"/>
              </a:rPr>
              <a:t>  را یک مرجع می سازد، بدین معنی که به هیچ چیز اشاره نمی‌کند، اما هنوز یک متغیر مرجع است و یک شئ</a:t>
            </a:r>
            <a:r>
              <a:rPr lang="en-US" sz="900">
                <a:effectLst/>
                <a:latin typeface="Baskerville Old Face" panose="02020602080505020303" pitchFamily="18" charset="0"/>
                <a:ea typeface="Calibri" panose="020F0502020204030204" pitchFamily="34" charset="0"/>
                <a:cs typeface="Andalus" panose="02020603050405020304" pitchFamily="18" charset="-78"/>
              </a:rPr>
              <a:t>Book</a:t>
            </a:r>
            <a:r>
              <a:rPr lang="en-US" sz="900">
                <a:effectLst/>
                <a:latin typeface="Andalus" panose="02020603050405020304" pitchFamily="18" charset="-78"/>
                <a:ea typeface="Calibri" panose="020F0502020204030204" pitchFamily="34" charset="0"/>
                <a:cs typeface="Arial" panose="020B0604020202020204" pitchFamily="34" charset="0"/>
              </a:rPr>
              <a:t>  </a:t>
            </a:r>
            <a:r>
              <a:rPr lang="fa-IR" sz="900">
                <a:effectLst/>
                <a:latin typeface="Andalus" panose="02020603050405020304" pitchFamily="18" charset="-78"/>
                <a:ea typeface="Calibri" panose="020F0502020204030204" pitchFamily="34" charset="0"/>
                <a:cs typeface="B Nazanin" panose="00000400000000000000" pitchFamily="2" charset="-78"/>
              </a:rPr>
              <a:t>دیگر هنوز می‌تواند به آن تخصیص داده شود. </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b="1">
                <a:effectLst/>
                <a:latin typeface="Andalus" panose="02020603050405020304" pitchFamily="18" charset="-78"/>
                <a:ea typeface="Calibri" panose="020F0502020204030204" pitchFamily="34" charset="0"/>
                <a:cs typeface="B Nazanin" panose="00000400000000000000" pitchFamily="2" charset="-78"/>
              </a:rPr>
              <a:t>شئ 2 همچنان دارای یک مرجع فعال </a:t>
            </a:r>
            <a:r>
              <a:rPr lang="en-US" sz="900" b="1">
                <a:effectLst/>
                <a:latin typeface="Arial-Black"/>
                <a:ea typeface="Calibri" panose="020F0502020204030204" pitchFamily="34" charset="0"/>
                <a:cs typeface="Arial-Black"/>
              </a:rPr>
              <a:t>(b)</a:t>
            </a:r>
            <a:r>
              <a:rPr lang="en-US" sz="900" b="1">
                <a:effectLst/>
                <a:latin typeface="B Nazanin" panose="00000400000000000000" pitchFamily="2" charset="-78"/>
                <a:ea typeface="Calibri" panose="020F0502020204030204" pitchFamily="34" charset="0"/>
                <a:cs typeface="Arial" panose="020B0604020202020204" pitchFamily="34" charset="0"/>
              </a:rPr>
              <a:t> </a:t>
            </a:r>
            <a:r>
              <a:rPr lang="fa-IR" sz="900" b="1">
                <a:effectLst/>
                <a:latin typeface="B Nazanin" panose="00000400000000000000" pitchFamily="2" charset="-78"/>
                <a:ea typeface="Calibri" panose="020F0502020204030204" pitchFamily="34" charset="0"/>
                <a:cs typeface="Arial" panose="020B0604020202020204" pitchFamily="34" charset="0"/>
              </a:rPr>
              <a:t>است و تا زمانی که دارا باشد، شئ واجد الشرایط </a:t>
            </a:r>
            <a:r>
              <a:rPr lang="en-US" sz="900" b="1">
                <a:effectLst/>
                <a:latin typeface="Arial-Black"/>
                <a:ea typeface="Calibri" panose="020F0502020204030204" pitchFamily="34" charset="0"/>
                <a:cs typeface="Arial-Black"/>
              </a:rPr>
              <a:t>GC</a:t>
            </a:r>
            <a:r>
              <a:rPr lang="en-US" sz="900" b="1">
                <a:effectLst/>
                <a:latin typeface="B Nazanin" panose="00000400000000000000" pitchFamily="2" charset="-78"/>
                <a:ea typeface="Calibri" panose="020F0502020204030204" pitchFamily="34" charset="0"/>
                <a:cs typeface="Arial" panose="020B0604020202020204" pitchFamily="34" charset="0"/>
              </a:rPr>
              <a:t> </a:t>
            </a:r>
            <a:r>
              <a:rPr lang="fa-IR" sz="900" b="1">
                <a:effectLst/>
                <a:latin typeface="B Nazanin" panose="00000400000000000000" pitchFamily="2" charset="-78"/>
                <a:ea typeface="Calibri" panose="020F0502020204030204" pitchFamily="34" charset="0"/>
                <a:cs typeface="Arial" panose="020B0604020202020204" pitchFamily="34" charset="0"/>
              </a:rPr>
              <a:t>نیست.</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مراجع فعال : 1</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مراجع </a:t>
            </a:r>
            <a:r>
              <a:rPr lang="en-US" sz="900" i="1">
                <a:effectLst/>
                <a:latin typeface="MyriadPro-It"/>
                <a:ea typeface="Calibri" panose="020F0502020204030204" pitchFamily="34" charset="0"/>
                <a:cs typeface="MyriadPro-It"/>
              </a:rPr>
              <a:t>null</a:t>
            </a:r>
            <a:r>
              <a:rPr lang="ar-SA" sz="900" i="1">
                <a:effectLst/>
                <a:ea typeface="Calibri" panose="020F0502020204030204" pitchFamily="34" charset="0"/>
                <a:cs typeface="MyriadPro-It"/>
              </a:rPr>
              <a:t>: </a:t>
            </a:r>
            <a:r>
              <a:rPr lang="fa-IR" sz="900">
                <a:effectLst/>
                <a:latin typeface="Andalus" panose="02020603050405020304" pitchFamily="18" charset="-78"/>
                <a:ea typeface="Calibri" panose="020F0502020204030204" pitchFamily="34" charset="0"/>
                <a:cs typeface="B Nazanin" panose="00000400000000000000" pitchFamily="2" charset="-78"/>
              </a:rPr>
              <a:t>1</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اشیای قابل دسترس: 1</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اشیای ترک شده: 1</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 </a:t>
            </a:r>
            <a:endParaRPr lang="en-US" sz="11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2551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8FB1-820C-8705-6DF5-3BE3D7911FF2}"/>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212BBD3C-BA53-5147-808E-7C2FAE2FFBDD}"/>
              </a:ext>
            </a:extLst>
          </p:cNvPr>
          <p:cNvSpPr>
            <a:spLocks noGrp="1"/>
          </p:cNvSpPr>
          <p:nvPr>
            <p:ph idx="1"/>
          </p:nvPr>
        </p:nvSpPr>
        <p:spPr/>
        <p:txBody>
          <a:bodyPr/>
          <a:lstStyle/>
          <a:p>
            <a:pPr algn="r" rtl="1"/>
            <a:r>
              <a:rPr lang="ar-SA" sz="2800" dirty="0">
                <a:effectLst/>
                <a:latin typeface="Calibri" panose="020F0502020204030204" pitchFamily="34" charset="0"/>
                <a:ea typeface="Calibri" panose="020F0502020204030204" pitchFamily="34" charset="0"/>
                <a:cs typeface="B Nazanin" panose="00000400000000000000" pitchFamily="2" charset="-78"/>
              </a:rPr>
              <a:t> اشیا در یک مکان و فقط یک مکان زندگی می‌کنند-پشته‌ی قابل زائده‌روبی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Calibri" panose="020F0502020204030204" pitchFamily="34" charset="0"/>
                <a:ea typeface="Calibri" panose="020F0502020204030204" pitchFamily="34" charset="0"/>
                <a:cs typeface="+mj-cs"/>
              </a:rPr>
              <a:t>(</a:t>
            </a:r>
            <a:r>
              <a:rPr lang="en-US" sz="2800" dirty="0">
                <a:effectLst/>
                <a:latin typeface="Times New Roman" panose="02020603050405020304" pitchFamily="18" charset="0"/>
                <a:ea typeface="Calibri" panose="020F0502020204030204" pitchFamily="34" charset="0"/>
                <a:cs typeface="+mj-cs"/>
              </a:rPr>
              <a:t>Garbage-Collectible Heap)</a:t>
            </a:r>
            <a:endParaRPr lang="en-US" sz="2800" dirty="0">
              <a:effectLst/>
              <a:latin typeface="Calibri" panose="020F0502020204030204" pitchFamily="34" charset="0"/>
              <a:ea typeface="Calibri" panose="020F0502020204030204" pitchFamily="34" charset="0"/>
              <a:cs typeface="+mj-cs"/>
            </a:endParaRPr>
          </a:p>
          <a:p>
            <a:endParaRPr lang="fa-IR" dirty="0"/>
          </a:p>
        </p:txBody>
      </p:sp>
    </p:spTree>
    <p:extLst>
      <p:ext uri="{BB962C8B-B14F-4D97-AF65-F5344CB8AC3E}">
        <p14:creationId xmlns:p14="http://schemas.microsoft.com/office/powerpoint/2010/main" val="341116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D048-C523-974A-22B8-069D3304618E}"/>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9FFE4879-AC34-C930-9F51-BC880FE66422}"/>
              </a:ext>
            </a:extLst>
          </p:cNvPr>
          <p:cNvSpPr>
            <a:spLocks noGrp="1"/>
          </p:cNvSpPr>
          <p:nvPr>
            <p:ph idx="1"/>
          </p:nvPr>
        </p:nvSpPr>
        <p:spPr/>
        <p:txBody>
          <a:bodyPr>
            <a:normAutofit/>
          </a:bodyPr>
          <a:lstStyle/>
          <a:p>
            <a:pPr marL="0" marR="0" algn="just" rtl="1">
              <a:spcBef>
                <a:spcPts val="0"/>
              </a:spcBef>
              <a:spcAft>
                <a:spcPts val="0"/>
              </a:spcAft>
            </a:pPr>
            <a:r>
              <a:rPr lang="ar-SA" sz="1800" b="1" dirty="0">
                <a:effectLst/>
                <a:latin typeface="Calibri" panose="020F0502020204030204" pitchFamily="34" charset="0"/>
                <a:ea typeface="Calibri" panose="020F0502020204030204" pitchFamily="34" charset="0"/>
                <a:cs typeface="B Ziba" panose="00000400000000000000" pitchFamily="2" charset="-78"/>
              </a:rPr>
              <a:t>جاوا زائده  را خارج می‌کند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spcBef>
                <a:spcPts val="0"/>
              </a:spcBef>
              <a:spcAft>
                <a:spcPts val="0"/>
              </a:spcAft>
            </a:pPr>
            <a:r>
              <a:rPr lang="ar-SA" sz="1800" b="1" dirty="0">
                <a:effectLst/>
                <a:latin typeface="Calibri" panose="020F0502020204030204" pitchFamily="34" charset="0"/>
                <a:ea typeface="Calibri" panose="020F0502020204030204" pitchFamily="34" charset="0"/>
                <a:cs typeface="2  Shiraz"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dirty="0">
                <a:effectLst/>
                <a:latin typeface="Calibri" panose="020F0502020204030204" pitchFamily="34" charset="0"/>
                <a:ea typeface="Calibri" panose="020F0502020204030204" pitchFamily="34" charset="0"/>
                <a:cs typeface="Ramsar" pitchFamily="2" charset="-78"/>
              </a:rPr>
              <a:t>هر بار که یک شئ در جاوا ایجاد می‌شود، به ناحیه‌ای از حافظه معروف به </a:t>
            </a:r>
            <a:r>
              <a:rPr lang="ar-SA" sz="1800" b="1" dirty="0">
                <a:effectLst/>
                <a:latin typeface="Calibri" panose="020F0502020204030204" pitchFamily="34" charset="0"/>
                <a:ea typeface="Calibri" panose="020F0502020204030204" pitchFamily="34" charset="0"/>
                <a:cs typeface="Ramsar" pitchFamily="2" charset="-78"/>
              </a:rPr>
              <a:t>پشته</a:t>
            </a:r>
            <a:r>
              <a:rPr lang="ar-SA" sz="1800" dirty="0">
                <a:effectLst/>
                <a:latin typeface="Calibri" panose="020F0502020204030204" pitchFamily="34" charset="0"/>
                <a:ea typeface="Calibri" panose="020F0502020204030204" pitchFamily="34" charset="0"/>
                <a:cs typeface="Ramsar" pitchFamily="2" charset="-78"/>
              </a:rPr>
              <a:t> می رود.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dirty="0">
                <a:effectLst/>
                <a:latin typeface="Calibri" panose="020F0502020204030204" pitchFamily="34" charset="0"/>
                <a:ea typeface="Calibri" panose="020F0502020204030204" pitchFamily="34" charset="0"/>
                <a:cs typeface="Ramsar" pitchFamily="2" charset="-78"/>
              </a:rPr>
              <a:t>همه‌ی</a:t>
            </a:r>
            <a:r>
              <a:rPr lang="fa-IR" sz="1800" dirty="0">
                <a:effectLst/>
                <a:latin typeface="Calibri" panose="020F0502020204030204" pitchFamily="34" charset="0"/>
                <a:ea typeface="Calibri" panose="020F0502020204030204" pitchFamily="34" charset="0"/>
                <a:cs typeface="Ramsar" pitchFamily="2" charset="-78"/>
              </a:rPr>
              <a:t> ا</a:t>
            </a:r>
            <a:r>
              <a:rPr lang="ar-SA" sz="1800" dirty="0">
                <a:effectLst/>
                <a:latin typeface="Calibri" panose="020F0502020204030204" pitchFamily="34" charset="0"/>
                <a:ea typeface="Calibri" panose="020F0502020204030204" pitchFamily="34" charset="0"/>
                <a:cs typeface="Ramsar" pitchFamily="2" charset="-78"/>
              </a:rPr>
              <a:t>شیا - صرف نظر از این که آن‌ها کی، کجا یا چگونه تولید شده‌اند - روی پشته زندگی می‌کنند. اما این فقط هر پشته‌ی حافظه‌ی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spcBef>
                <a:spcPts val="0"/>
              </a:spcBef>
              <a:spcAft>
                <a:spcPts val="0"/>
              </a:spcAft>
              <a:buNone/>
            </a:pPr>
            <a:r>
              <a:rPr lang="ar-SA" sz="1800" dirty="0">
                <a:effectLst/>
                <a:latin typeface="Calibri" panose="020F0502020204030204" pitchFamily="34" charset="0"/>
                <a:ea typeface="Calibri" panose="020F0502020204030204" pitchFamily="34" charset="0"/>
                <a:cs typeface="Ramsar" pitchFamily="2" charset="-78"/>
              </a:rPr>
              <a:t>قدیمی نیست. پشته‌ی جاوا در واقع </a:t>
            </a:r>
            <a:r>
              <a:rPr lang="ar-SA" sz="1800" b="1" dirty="0">
                <a:effectLst/>
                <a:latin typeface="Calibri" panose="020F0502020204030204" pitchFamily="34" charset="0"/>
                <a:ea typeface="Calibri" panose="020F0502020204030204" pitchFamily="34" charset="0"/>
                <a:cs typeface="Ramsar" pitchFamily="2" charset="-78"/>
              </a:rPr>
              <a:t>پشته‌ی جمع‌کردنی زائده  </a:t>
            </a:r>
            <a:r>
              <a:rPr lang="ar-SA" sz="1800" dirty="0">
                <a:effectLst/>
                <a:latin typeface="Calibri" panose="020F0502020204030204" pitchFamily="34" charset="0"/>
                <a:ea typeface="Calibri" panose="020F0502020204030204" pitchFamily="34" charset="0"/>
                <a:cs typeface="Ramsar" pitchFamily="2" charset="-78"/>
              </a:rPr>
              <a:t>نامیده می‌شود. هنگامی که شما یک شئ جاوا ایجاد می‌کنید، جاوا فضای حافظه‌ روی پشته با توجه به این که چقدر آن شئ خاص نیاز داشته باشد اختصاص می‌دهد. یک شئ با مثلا 15 متغیر نمونه، احتمالا نیاز به فضای بیشتری نسبت به یک شئ با فقط دو متغیر نمونه خواهد داشت. اما وقتی که شما نیاز به بازیابی آن فضا داشته باشید چه رخ می‌دهد؟ شما چگونه یک شی را وقتی کارتان با آن تمام شده باشد از پشته خارج می‌کنید؟ جاوا آن حافظه را برای شما مدیریت می‌کند! هنگامی که </a:t>
            </a:r>
            <a:r>
              <a:rPr lang="en-US" sz="1800" dirty="0">
                <a:effectLst/>
                <a:latin typeface="Myriad Pro" panose="020B0503030403020204" pitchFamily="34" charset="0"/>
                <a:ea typeface="Calibri" panose="020F0502020204030204" pitchFamily="34" charset="0"/>
                <a:cs typeface="Ramsar" pitchFamily="2" charset="-78"/>
              </a:rPr>
              <a:t>JVM</a:t>
            </a:r>
            <a:r>
              <a:rPr lang="en-US"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می‌تواند «ببیند» که یک شيء هرگز نمی‌تواند دوباره استفاده شود، آن شئ </a:t>
            </a:r>
            <a:r>
              <a:rPr lang="ar-SA" sz="1800" i="1" dirty="0">
                <a:effectLst/>
                <a:latin typeface="Ramsar" pitchFamily="2" charset="-78"/>
                <a:ea typeface="Calibri" panose="020F0502020204030204" pitchFamily="34" charset="0"/>
                <a:cs typeface="Arial" panose="020B0604020202020204" pitchFamily="34" charset="0"/>
              </a:rPr>
              <a:t>واجد شرایط برای جمع‌آوری زائده‌</a:t>
            </a:r>
            <a:r>
              <a:rPr lang="ar-SA" sz="1800" dirty="0">
                <a:effectLst/>
                <a:latin typeface="Ramsar" pitchFamily="2" charset="-78"/>
                <a:ea typeface="Calibri" panose="020F0502020204030204" pitchFamily="34" charset="0"/>
                <a:cs typeface="Arial" panose="020B0604020202020204" pitchFamily="34" charset="0"/>
              </a:rPr>
              <a:t> می‌شود</a:t>
            </a:r>
            <a:r>
              <a:rPr lang="en-US" sz="1800" dirty="0">
                <a:effectLst/>
                <a:latin typeface="Calibri" panose="020F0502020204030204" pitchFamily="34" charset="0"/>
                <a:ea typeface="Calibri" panose="020F0502020204030204" pitchFamily="34" charset="0"/>
                <a:cs typeface="Ramsar" pitchFamily="2" charset="-78"/>
              </a:rPr>
              <a:t>.</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و اگر حافظه‌ی شما خیلی کم شده باشد، جمع‌آور زائده‌ اجرا خواهد شد، اشیای غیرقابل دسترس را بیرون خواهد انداخت، و فضا را آزاد می‌کند تا بتوان فضا را استفاده‌ی مجدد کرد</a:t>
            </a:r>
            <a:r>
              <a:rPr lang="en-US" sz="1800" dirty="0">
                <a:effectLst/>
                <a:latin typeface="Calibri" panose="020F0502020204030204" pitchFamily="34" charset="0"/>
                <a:ea typeface="Calibri" panose="020F0502020204030204" pitchFamily="34" charset="0"/>
                <a:cs typeface="Ramsar" pitchFamily="2" charset="-78"/>
              </a:rPr>
              <a:t>.</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در فصل‌های بعدی بیش</a:t>
            </a:r>
            <a:r>
              <a:rPr lang="en-US" sz="1800" dirty="0">
                <a:effectLst/>
                <a:latin typeface="Calibri" panose="020F0502020204030204" pitchFamily="34" charset="0"/>
                <a:ea typeface="Calibri" panose="020F0502020204030204" pitchFamily="34" charset="0"/>
                <a:cs typeface="Ramsar" pitchFamily="2" charset="-78"/>
              </a:rPr>
              <a:t>‌</a:t>
            </a:r>
            <a:r>
              <a:rPr lang="ar-SA" sz="1800" dirty="0">
                <a:effectLst/>
                <a:latin typeface="Calibri" panose="020F0502020204030204" pitchFamily="34" charset="0"/>
                <a:ea typeface="Calibri" panose="020F0502020204030204" pitchFamily="34" charset="0"/>
                <a:cs typeface="Ramsar" pitchFamily="2" charset="-78"/>
              </a:rPr>
              <a:t>تر در مورد اینکه این چگونه کار می‌کند خواهید آموخت.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79394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E49D-6578-D235-E28B-CE0A0B000330}"/>
              </a:ext>
            </a:extLst>
          </p:cNvPr>
          <p:cNvSpPr>
            <a:spLocks noGrp="1"/>
          </p:cNvSpPr>
          <p:nvPr>
            <p:ph type="title"/>
          </p:nvPr>
        </p:nvSpPr>
        <p:spPr/>
        <p:txBody>
          <a:bodyPr/>
          <a:lstStyle/>
          <a:p>
            <a:r>
              <a:rPr lang="ar-SA" sz="1800" dirty="0">
                <a:effectLst/>
                <a:latin typeface="Calibri" panose="020F0502020204030204" pitchFamily="34" charset="0"/>
                <a:ea typeface="Calibri" panose="020F0502020204030204" pitchFamily="34" charset="0"/>
                <a:cs typeface="2  Shiraz" panose="00000400000000000000" pitchFamily="2" charset="-78"/>
              </a:rPr>
              <a:t>مقایسه‌ی متغیرها (متغیرهای اولیه یا متغیرهای مرجع)</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8FF31541-21AA-0F3A-A85E-B2A0C21863C3}"/>
              </a:ext>
            </a:extLst>
          </p:cNvPr>
          <p:cNvSpPr>
            <a:spLocks noGrp="1"/>
          </p:cNvSpPr>
          <p:nvPr>
            <p:ph idx="1"/>
          </p:nvPr>
        </p:nvSpPr>
        <p:spPr>
          <a:xfrm>
            <a:off x="71718" y="1111623"/>
            <a:ext cx="11810999" cy="5871883"/>
          </a:xfrm>
        </p:spPr>
        <p:txBody>
          <a:bodyPr>
            <a:normAutofit/>
          </a:bodyPr>
          <a:lstStyle/>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گاهی اوقات شما می خواهید بدانید آیا دو </a:t>
            </a:r>
            <a:r>
              <a:rPr lang="ar-SA" i="1" dirty="0">
                <a:effectLst/>
                <a:latin typeface="Calibri" panose="020F0502020204030204" pitchFamily="34" charset="0"/>
                <a:ea typeface="Calibri" panose="020F0502020204030204" pitchFamily="34" charset="0"/>
                <a:cs typeface="B Nazanin" panose="00000400000000000000" pitchFamily="2" charset="-78"/>
              </a:rPr>
              <a:t>متغیر</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ar-SA" i="1" dirty="0">
                <a:effectLst/>
                <a:latin typeface="Calibri" panose="020F0502020204030204" pitchFamily="34" charset="0"/>
                <a:ea typeface="Calibri" panose="020F0502020204030204" pitchFamily="34" charset="0"/>
                <a:cs typeface="B Nazanin" panose="00000400000000000000" pitchFamily="2" charset="-78"/>
              </a:rPr>
              <a:t>اولیه</a:t>
            </a:r>
            <a:r>
              <a:rPr lang="ar-SA" dirty="0">
                <a:effectLst/>
                <a:latin typeface="Calibri" panose="020F0502020204030204" pitchFamily="34" charset="0"/>
                <a:ea typeface="Calibri" panose="020F0502020204030204" pitchFamily="34" charset="0"/>
                <a:cs typeface="B Nazanin" panose="00000400000000000000" pitchFamily="2" charset="-78"/>
              </a:rPr>
              <a:t> یکی هستند یا خیر؛ برای مثال، ممکن است بخواهید یک نتیجه‌ی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int</a:t>
            </a:r>
            <a:r>
              <a:rPr lang="ar-SA" dirty="0">
                <a:effectLst/>
                <a:latin typeface="Calibri" panose="020F0502020204030204" pitchFamily="34" charset="0"/>
                <a:ea typeface="Calibri" panose="020F0502020204030204" pitchFamily="34" charset="0"/>
                <a:cs typeface="B Nazanin" panose="00000400000000000000" pitchFamily="2" charset="-78"/>
              </a:rPr>
              <a:t> را با مقدار عدد صحیح مورد انتظاری چک کنید. این به اندازه‌ی کافی آسان است: فقط عملگر </a:t>
            </a:r>
            <a:r>
              <a:rPr lang="ar-SA" dirty="0">
                <a:effectLst/>
                <a:latin typeface="Times New Roman" panose="020206030504050203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را استفاده کنید.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گاهی اوقات می خواهید بدانید آیا دو متغیر مرجع به یک شی واحد بر پشته اشاره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کنند یا خیر؛ برای مثال، آیا این شی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Dog</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دقیقا همان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Dog</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ی است که من با آن شروع کردم؟ این نیز آسان است: صرفا از عملگر </a:t>
            </a:r>
            <a:r>
              <a:rPr lang="en-US" dirty="0">
                <a:effectLst/>
                <a:latin typeface="Calibri" panose="020F0502020204030204" pitchFamily="34" charset="0"/>
                <a:ea typeface="Calibri" panose="020F0502020204030204" pitchFamily="34" charset="0"/>
                <a:cs typeface="+mj-cs"/>
              </a:rPr>
              <a:t>==</a:t>
            </a:r>
            <a:r>
              <a:rPr lang="ar-SA" dirty="0">
                <a:effectLst/>
                <a:latin typeface="Calibri" panose="020F0502020204030204" pitchFamily="34" charset="0"/>
                <a:ea typeface="Calibri" panose="020F0502020204030204" pitchFamily="34" charset="0"/>
                <a:cs typeface="B Nazanin" panose="00000400000000000000" pitchFamily="2" charset="-78"/>
              </a:rPr>
              <a:t> استفاده کنید.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عملگر </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i="1" dirty="0">
                <a:effectLst/>
                <a:latin typeface="B Nazanin" panose="00000400000000000000" pitchFamily="2" charset="-78"/>
                <a:ea typeface="Calibri" panose="020F0502020204030204" pitchFamily="34" charset="0"/>
                <a:cs typeface="B Nazanin" panose="00000400000000000000" pitchFamily="2" charset="-78"/>
              </a:rPr>
              <a:t>تنها</a:t>
            </a:r>
            <a:r>
              <a:rPr lang="ar-SA" dirty="0">
                <a:effectLst/>
                <a:latin typeface="B Nazanin" panose="00000400000000000000" pitchFamily="2" charset="-78"/>
                <a:ea typeface="Calibri" panose="020F0502020204030204" pitchFamily="34" charset="0"/>
                <a:cs typeface="B Nazanin" panose="00000400000000000000" pitchFamily="2" charset="-78"/>
              </a:rPr>
              <a:t> برای مقایسه‌ی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 در دو متغیر استفاده می شود. </a:t>
            </a:r>
            <a:r>
              <a:rPr lang="ar-SA" i="1" dirty="0">
                <a:effectLst/>
                <a:latin typeface="Calibri" panose="020F0502020204030204" pitchFamily="34" charset="0"/>
                <a:ea typeface="Calibri" panose="020F0502020204030204" pitchFamily="34" charset="0"/>
                <a:cs typeface="B Nazanin" panose="00000400000000000000" pitchFamily="2" charset="-78"/>
              </a:rPr>
              <a:t>آن چه</a:t>
            </a:r>
            <a:r>
              <a:rPr lang="ar-SA" dirty="0">
                <a:effectLst/>
                <a:latin typeface="Calibri" panose="020F0502020204030204" pitchFamily="34" charset="0"/>
                <a:ea typeface="Calibri" panose="020F0502020204030204" pitchFamily="34" charset="0"/>
                <a:cs typeface="B Nazanin" panose="00000400000000000000" pitchFamily="2" charset="-78"/>
              </a:rPr>
              <a:t> آن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 نمایش می دهند اهمیتی ندارد. بیت ها یا یکی هستند یا نیستند.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7506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E49D-6578-D235-E28B-CE0A0B000330}"/>
              </a:ext>
            </a:extLst>
          </p:cNvPr>
          <p:cNvSpPr>
            <a:spLocks noGrp="1"/>
          </p:cNvSpPr>
          <p:nvPr>
            <p:ph type="title"/>
          </p:nvPr>
        </p:nvSpPr>
        <p:spPr/>
        <p:txBody>
          <a:bodyPr/>
          <a:lstStyle/>
          <a:p>
            <a:r>
              <a:rPr lang="ar-SA" sz="1800" dirty="0">
                <a:effectLst/>
                <a:latin typeface="Calibri" panose="020F0502020204030204" pitchFamily="34" charset="0"/>
                <a:ea typeface="Calibri" panose="020F0502020204030204" pitchFamily="34" charset="0"/>
                <a:cs typeface="2  Shiraz" panose="00000400000000000000" pitchFamily="2" charset="-78"/>
              </a:rPr>
              <a:t>مقایسه‌ی متغیرها (متغیرهای اولیه یا متغیرهای مرجع)</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8FF31541-21AA-0F3A-A85E-B2A0C21863C3}"/>
              </a:ext>
            </a:extLst>
          </p:cNvPr>
          <p:cNvSpPr>
            <a:spLocks noGrp="1"/>
          </p:cNvSpPr>
          <p:nvPr>
            <p:ph idx="1"/>
          </p:nvPr>
        </p:nvSpPr>
        <p:spPr>
          <a:xfrm>
            <a:off x="71718" y="1111623"/>
            <a:ext cx="11810999" cy="5871883"/>
          </a:xfrm>
        </p:spPr>
        <p:txBody>
          <a:bodyPr>
            <a:normAutofit/>
          </a:bodyPr>
          <a:lstStyle/>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اما گاهی اوقات می خواهید بدانید آیا دو </a:t>
            </a:r>
            <a:r>
              <a:rPr lang="ar-SA" i="1" dirty="0">
                <a:effectLst/>
                <a:latin typeface="Calibri" panose="020F0502020204030204" pitchFamily="34" charset="0"/>
                <a:ea typeface="Calibri" panose="020F0502020204030204" pitchFamily="34" charset="0"/>
                <a:cs typeface="B Nazanin" panose="00000400000000000000" pitchFamily="2" charset="-78"/>
              </a:rPr>
              <a:t>شی</a:t>
            </a:r>
            <a:r>
              <a:rPr lang="ar-SA" dirty="0">
                <a:effectLst/>
                <a:latin typeface="Calibri" panose="020F0502020204030204" pitchFamily="34" charset="0"/>
                <a:ea typeface="Calibri" panose="020F0502020204030204" pitchFamily="34" charset="0"/>
                <a:cs typeface="B Nazanin" panose="00000400000000000000" pitchFamily="2" charset="-78"/>
              </a:rPr>
              <a:t> یکسانند یا خیر. و برای آن شما به متد </a:t>
            </a:r>
            <a:r>
              <a:rPr lang="en-US"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Baskerville Old Face" panose="02020602080505020303" pitchFamily="18" charset="0"/>
                <a:ea typeface="Calibri" panose="020F0502020204030204" pitchFamily="34" charset="0"/>
                <a:cs typeface="B Nazanin" panose="00000400000000000000" pitchFamily="2" charset="-78"/>
              </a:rPr>
              <a:t>equals</a:t>
            </a:r>
            <a:r>
              <a:rPr lang="en-US"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نیاز دارید.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ایده</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ی برابری برای اشیا بستگی به نوع شئ دارد. برای مثال، اگر دو شی </a:t>
            </a:r>
            <a:r>
              <a:rPr lang="en-US" dirty="0">
                <a:effectLst/>
                <a:latin typeface="Baskerville Old Face" panose="02020602080505020303" pitchFamily="18" charset="0"/>
                <a:ea typeface="Calibri" panose="020F0502020204030204" pitchFamily="34" charset="0"/>
                <a:cs typeface="B Nazanin" panose="00000400000000000000" pitchFamily="2" charset="-78"/>
              </a:rPr>
              <a:t>String</a:t>
            </a:r>
            <a:r>
              <a:rPr lang="ar-SA" dirty="0">
                <a:effectLst/>
                <a:latin typeface="Calibri" panose="020F0502020204030204" pitchFamily="34" charset="0"/>
                <a:ea typeface="Calibri" panose="020F0502020204030204" pitchFamily="34" charset="0"/>
                <a:cs typeface="B Nazanin" panose="00000400000000000000" pitchFamily="2" charset="-78"/>
              </a:rPr>
              <a:t> متفاوت حاوی کاراکترهای یکسانی باشند (مثل، “</a:t>
            </a:r>
            <a:r>
              <a:rPr lang="en-US" dirty="0">
                <a:effectLst/>
                <a:latin typeface="Baskerville Old Face" panose="02020602080505020303" pitchFamily="18" charset="0"/>
                <a:ea typeface="Calibri" panose="020F0502020204030204" pitchFamily="34" charset="0"/>
                <a:cs typeface="B Nazanin" panose="00000400000000000000" pitchFamily="2" charset="-78"/>
              </a:rPr>
              <a:t>my</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Baskerville Old Face" panose="02020602080505020303" pitchFamily="18" charset="0"/>
                <a:ea typeface="Calibri" panose="020F0502020204030204" pitchFamily="34" charset="0"/>
                <a:cs typeface="B Nazanin" panose="00000400000000000000" pitchFamily="2" charset="-78"/>
              </a:rPr>
              <a:t>name</a:t>
            </a:r>
            <a:r>
              <a:rPr lang="ar-SA" dirty="0">
                <a:effectLst/>
                <a:latin typeface="Calibri" panose="020F0502020204030204" pitchFamily="34" charset="0"/>
                <a:ea typeface="Calibri" panose="020F0502020204030204" pitchFamily="34" charset="0"/>
                <a:cs typeface="B Nazanin" panose="00000400000000000000" pitchFamily="2" charset="-78"/>
              </a:rPr>
              <a:t>”) آن ها از نظر معنایی برابر هستند، صرف نظر از این که آن ها دو شئ مجزا بر پشته باشند یا خیر. اما در مورد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Dog</a:t>
            </a:r>
            <a:r>
              <a:rPr lang="ar-SA" dirty="0">
                <a:effectLst/>
                <a:latin typeface="Calibri" panose="020F0502020204030204" pitchFamily="34" charset="0"/>
                <a:ea typeface="Calibri" panose="020F0502020204030204" pitchFamily="34" charset="0"/>
                <a:cs typeface="B Nazanin" panose="00000400000000000000" pitchFamily="2" charset="-78"/>
              </a:rPr>
              <a:t> چطور؟ آیا شما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خواهید با دو شی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Dog</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اگر به طور اتفاقی اندازه و وزن یکسانی داشته باشند طوری رفتار کنید گویی که برابرند؟ احتمالا نه. </a:t>
            </a: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 Nazanin" panose="00000400000000000000" pitchFamily="2" charset="-78"/>
                <a:ea typeface="Calibri" panose="020F0502020204030204" pitchFamily="34" charset="0"/>
                <a:cs typeface="B Nazanin" panose="00000400000000000000" pitchFamily="2" charset="-78"/>
              </a:rPr>
              <a:t>بنابراین این که دو شی مختلف باید به عنوان برابر رفتار شوند بستگی دارد به آن چه برای آن نوع شی خاص معنی می دهد. </a:t>
            </a:r>
            <a:endParaRPr lang="fa-IR" dirty="0">
              <a:effectLst/>
              <a:latin typeface="B Nazanin" panose="00000400000000000000" pitchFamily="2" charset="-78"/>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41531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FEAE0-C9F9-F451-A3A9-4F8EE242176B}"/>
              </a:ext>
            </a:extLst>
          </p:cNvPr>
          <p:cNvSpPr>
            <a:spLocks noGrp="1"/>
          </p:cNvSpPr>
          <p:nvPr>
            <p:ph idx="1"/>
          </p:nvPr>
        </p:nvSpPr>
        <p:spPr>
          <a:xfrm>
            <a:off x="838199" y="1825625"/>
            <a:ext cx="11031071" cy="4351338"/>
          </a:xfrm>
        </p:spPr>
        <p:txBody>
          <a:bodyPr>
            <a:noAutofit/>
          </a:bodyPr>
          <a:lstStyle/>
          <a:p>
            <a:pPr algn="r" rtl="1"/>
            <a:r>
              <a:rPr lang="ar-SA" b="1" dirty="0">
                <a:effectLst/>
                <a:latin typeface="Calibri" panose="020F0502020204030204" pitchFamily="34" charset="0"/>
                <a:ea typeface="Calibri" panose="020F0502020204030204" pitchFamily="34" charset="0"/>
                <a:cs typeface="2  Mitra" panose="00000400000000000000" pitchFamily="2" charset="-78"/>
              </a:rPr>
              <a:t>برای مقایسه‌ی دو متغیر اولیه از عملگر </a:t>
            </a:r>
            <a:r>
              <a:rPr lang="en-US" b="1" dirty="0">
                <a:effectLst/>
                <a:latin typeface="Calibri" panose="020F0502020204030204" pitchFamily="34" charset="0"/>
                <a:ea typeface="Calibri" panose="020F0502020204030204" pitchFamily="34" charset="0"/>
                <a:cs typeface="2  Mitra" panose="00000400000000000000" pitchFamily="2" charset="-78"/>
              </a:rPr>
              <a:t>==</a:t>
            </a:r>
            <a:r>
              <a:rPr lang="ar-SA" b="1" dirty="0">
                <a:effectLst/>
                <a:latin typeface="Calibri" panose="020F0502020204030204" pitchFamily="34" charset="0"/>
                <a:ea typeface="Calibri" panose="020F0502020204030204" pitchFamily="34" charset="0"/>
                <a:cs typeface="2  Mitra" panose="00000400000000000000" pitchFamily="2" charset="-78"/>
              </a:rPr>
              <a:t> استفاده کنید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عملگر </a:t>
            </a:r>
            <a:r>
              <a:rPr lang="en-US"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تواند برای مقایسه‌ی دو متغیر از هر نوعی استفاده شود، و آن به سادگی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 را مقایسه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en-US" dirty="0">
                <a:effectLst/>
                <a:latin typeface="Baskerville Old Face" panose="02020602080505020303" pitchFamily="18" charset="0"/>
                <a:ea typeface="Calibri" panose="020F0502020204030204" pitchFamily="34" charset="0"/>
                <a:cs typeface="B Nazanin" panose="00000400000000000000" pitchFamily="2" charset="-78"/>
              </a:rPr>
              <a:t>if (a == b) {…} </a:t>
            </a:r>
            <a:r>
              <a:rPr lang="en-US"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Calibri" panose="020F0502020204030204" pitchFamily="34" charset="0"/>
                <a:ea typeface="Calibri" panose="020F0502020204030204" pitchFamily="34" charset="0"/>
                <a:cs typeface="B Nazanin" panose="00000400000000000000" pitchFamily="2" charset="-78"/>
              </a:rPr>
              <a:t>به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 در </a:t>
            </a:r>
            <a:r>
              <a:rPr lang="en-US" dirty="0">
                <a:effectLst/>
                <a:latin typeface="Baskerville Old Face" panose="02020602080505020303" pitchFamily="18" charset="0"/>
                <a:ea typeface="Calibri" panose="020F0502020204030204" pitchFamily="34" charset="0"/>
                <a:cs typeface="B Nazanin" panose="00000400000000000000" pitchFamily="2" charset="-78"/>
              </a:rPr>
              <a:t>a</a:t>
            </a:r>
            <a:r>
              <a:rPr lang="ar-SA"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Baskerville Old Face" panose="02020602080505020303" pitchFamily="18" charset="0"/>
                <a:ea typeface="Calibri" panose="020F0502020204030204" pitchFamily="34" charset="0"/>
                <a:cs typeface="B Nazanin" panose="00000400000000000000" pitchFamily="2" charset="-78"/>
              </a:rPr>
              <a:t>b</a:t>
            </a:r>
            <a:r>
              <a:rPr lang="en-US"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 Nazanin" panose="00000400000000000000" pitchFamily="2" charset="-78"/>
                <a:ea typeface="Calibri" panose="020F0502020204030204" pitchFamily="34" charset="0"/>
                <a:cs typeface="Arial" panose="020B0604020202020204" pitchFamily="34" charset="0"/>
              </a:rPr>
              <a:t>نگاه می کند و </a:t>
            </a:r>
            <a:r>
              <a:rPr lang="en-US" dirty="0">
                <a:effectLst/>
                <a:latin typeface="Baskerville Old Face" panose="02020602080505020303" pitchFamily="18" charset="0"/>
                <a:ea typeface="Calibri" panose="020F0502020204030204" pitchFamily="34" charset="0"/>
                <a:cs typeface="B Nazanin" panose="00000400000000000000" pitchFamily="2" charset="-78"/>
              </a:rPr>
              <a:t>true</a:t>
            </a:r>
            <a:r>
              <a:rPr lang="ar-SA" dirty="0">
                <a:effectLst/>
                <a:latin typeface="Calibri" panose="020F0502020204030204" pitchFamily="34" charset="0"/>
                <a:ea typeface="Calibri" panose="020F0502020204030204" pitchFamily="34" charset="0"/>
                <a:cs typeface="B Nazanin" panose="00000400000000000000" pitchFamily="2" charset="-78"/>
              </a:rPr>
              <a:t> برمی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گرداند اگر الگوی بیتی یکسان باشد (اگرچه کل صفرهای اضافه در سمت چپ اهمیتی ندارند).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به خاطر داشته باشید، عملگر </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تنها به الگوی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های درون متغیر اهمیت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دهد. چه اینکه متغیر از نوع پایه یا مرجع باشد قوانین یکسانند. بنابراین در صورتی که دو متغیر مرجع به یک شی یکسان اشاره کند عملگر </a:t>
            </a:r>
            <a:r>
              <a:rPr lang="en-US"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 Nazanin" panose="00000400000000000000" pitchFamily="2" charset="-78"/>
                <a:ea typeface="Calibri" panose="020F0502020204030204" pitchFamily="34" charset="0"/>
                <a:cs typeface="Arial" panose="020B0604020202020204" pitchFamily="34" charset="0"/>
              </a:rPr>
              <a:t>،</a:t>
            </a:r>
            <a:r>
              <a:rPr lang="en-US" dirty="0">
                <a:effectLst/>
                <a:latin typeface="Baskerville Old Face" panose="02020602080505020303" pitchFamily="18" charset="0"/>
                <a:ea typeface="Calibri" panose="020F0502020204030204" pitchFamily="34" charset="0"/>
                <a:cs typeface="B Nazanin" panose="00000400000000000000" pitchFamily="2" charset="-78"/>
              </a:rPr>
              <a:t>true</a:t>
            </a:r>
            <a:r>
              <a:rPr lang="ar-SA" dirty="0">
                <a:effectLst/>
                <a:latin typeface="Calibri" panose="020F0502020204030204" pitchFamily="34" charset="0"/>
                <a:ea typeface="Calibri" panose="020F0502020204030204" pitchFamily="34" charset="0"/>
                <a:cs typeface="B Nazanin" panose="00000400000000000000" pitchFamily="2" charset="-78"/>
              </a:rPr>
              <a:t> بر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گرداند! در آن حالت، ما نمی دانیم الگوی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چیست (چرا که وابسته به </a:t>
            </a:r>
            <a:r>
              <a:rPr lang="en-US"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dirty="0">
                <a:effectLst/>
                <a:latin typeface="Calibri" panose="020F0502020204030204" pitchFamily="34" charset="0"/>
                <a:ea typeface="Calibri" panose="020F0502020204030204" pitchFamily="34" charset="0"/>
                <a:cs typeface="B Nazanin" panose="00000400000000000000" pitchFamily="2" charset="-78"/>
              </a:rPr>
              <a:t> است و از ما پنهان است)، اما </a:t>
            </a:r>
            <a:r>
              <a:rPr lang="ar-SA" i="1" dirty="0">
                <a:effectLst/>
                <a:latin typeface="Calibri" panose="020F0502020204030204" pitchFamily="34" charset="0"/>
                <a:ea typeface="Calibri" panose="020F0502020204030204" pitchFamily="34" charset="0"/>
                <a:cs typeface="B Nazanin" panose="00000400000000000000" pitchFamily="2" charset="-78"/>
              </a:rPr>
              <a:t>می</a:t>
            </a:r>
            <a:r>
              <a:rPr lang="ar-SA" i="1" dirty="0">
                <a:effectLst/>
                <a:latin typeface="Cambria" panose="02040503050406030204" pitchFamily="18" charset="0"/>
                <a:ea typeface="Calibri" panose="020F0502020204030204" pitchFamily="34" charset="0"/>
                <a:cs typeface="B Nazanin" panose="00000400000000000000" pitchFamily="2" charset="-78"/>
              </a:rPr>
              <a:t> </a:t>
            </a:r>
            <a:r>
              <a:rPr lang="ar-SA" i="1" dirty="0">
                <a:effectLst/>
                <a:latin typeface="Calibri" panose="020F0502020204030204" pitchFamily="34" charset="0"/>
                <a:ea typeface="Calibri" panose="020F0502020204030204" pitchFamily="34" charset="0"/>
                <a:cs typeface="B Nazanin" panose="00000400000000000000" pitchFamily="2" charset="-78"/>
              </a:rPr>
              <a:t>دانیم</a:t>
            </a:r>
            <a:r>
              <a:rPr lang="ar-SA" dirty="0">
                <a:effectLst/>
                <a:latin typeface="Calibri" panose="020F0502020204030204" pitchFamily="34" charset="0"/>
                <a:ea typeface="Calibri" panose="020F0502020204030204" pitchFamily="34" charset="0"/>
                <a:cs typeface="B Nazanin" panose="00000400000000000000" pitchFamily="2" charset="-78"/>
              </a:rPr>
              <a:t> که به هر شکلی که باشد،</a:t>
            </a:r>
            <a:r>
              <a:rPr lang="ar-SA" i="1" dirty="0">
                <a:effectLst/>
                <a:latin typeface="Calibri" panose="020F0502020204030204" pitchFamily="34" charset="0"/>
                <a:ea typeface="Calibri" panose="020F0502020204030204" pitchFamily="34" charset="0"/>
                <a:cs typeface="B Nazanin" panose="00000400000000000000" pitchFamily="2" charset="-78"/>
              </a:rPr>
              <a:t> برای دو ارجاع به یک شئ واحد یکسان خواهد بود.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299916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D468-17CF-C8FB-03CD-534A8E16ADC0}"/>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1BFB9D62-C554-9076-8CF3-2833D3E7DC58}"/>
              </a:ext>
            </a:extLst>
          </p:cNvPr>
          <p:cNvSpPr>
            <a:spLocks noGrp="1"/>
          </p:cNvSpPr>
          <p:nvPr>
            <p:ph idx="1"/>
          </p:nvPr>
        </p:nvSpPr>
        <p:spPr/>
        <p:txBody>
          <a:bodyPr/>
          <a:lstStyle/>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Ramsar" pitchFamily="2" charset="-78"/>
              </a:rPr>
              <a:t>اگر به متغیرهای سراسری و متدها نیاز داشته باشم چطور؟ اگر هرچیز مجبور باشد به درون یک کلاس برود چگونه عمل کنم؟</a:t>
            </a:r>
            <a:r>
              <a:rPr lang="ar-SA" sz="1800" dirty="0">
                <a:effectLst/>
                <a:latin typeface="Calibri" panose="020F0502020204030204" pitchFamily="34" charset="0"/>
                <a:ea typeface="Calibri" panose="020F0502020204030204" pitchFamily="34" charset="0"/>
                <a:cs typeface="2  Mitra"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A Gol" panose="02000400000000000000" pitchFamily="2" charset="-78"/>
              </a:rPr>
              <a:t>پ:</a:t>
            </a:r>
            <a:r>
              <a:rPr lang="ar-SA" sz="1800" dirty="0">
                <a:effectLst/>
                <a:latin typeface="Calibri" panose="020F0502020204030204" pitchFamily="34" charset="0"/>
                <a:ea typeface="Calibri" panose="020F0502020204030204" pitchFamily="34" charset="0"/>
                <a:cs typeface="2  Mitra" panose="00000400000000000000" pitchFamily="2" charset="-78"/>
              </a:rPr>
              <a:t> </a:t>
            </a:r>
            <a:r>
              <a:rPr lang="ar-SA" sz="1800" dirty="0">
                <a:effectLst/>
                <a:latin typeface="Calibri" panose="020F0502020204030204" pitchFamily="34" charset="0"/>
                <a:ea typeface="Calibri" panose="020F0502020204030204" pitchFamily="34" charset="0"/>
                <a:cs typeface="Ramsar" pitchFamily="2" charset="-78"/>
              </a:rPr>
              <a:t>در یک برنامه‌ی </a:t>
            </a:r>
            <a:r>
              <a:rPr lang="en-US" sz="1800" dirty="0">
                <a:effectLst/>
                <a:latin typeface="Myriad Pro" panose="020B0503030403020204" pitchFamily="34" charset="0"/>
                <a:ea typeface="Calibri" panose="020F0502020204030204" pitchFamily="34" charset="0"/>
                <a:cs typeface="Ramsar" pitchFamily="2" charset="-78"/>
              </a:rPr>
              <a:t>OO</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Myriad Pro" panose="020B0503030403020204" pitchFamily="34" charset="0"/>
                <a:ea typeface="Calibri" panose="020F0502020204030204" pitchFamily="34" charset="0"/>
                <a:cs typeface="Ramsar" pitchFamily="2" charset="-78"/>
              </a:rPr>
              <a:t>جاوا</a:t>
            </a:r>
            <a:r>
              <a:rPr lang="ar-SA" sz="1800" dirty="0">
                <a:effectLst/>
                <a:latin typeface="Calibri" panose="020F0502020204030204" pitchFamily="34" charset="0"/>
                <a:ea typeface="Calibri" panose="020F0502020204030204" pitchFamily="34" charset="0"/>
                <a:cs typeface="Myriad Pro" panose="020B0503030403020204" pitchFamily="34" charset="0"/>
              </a:rPr>
              <a:t> </a:t>
            </a:r>
            <a:r>
              <a:rPr lang="ar-SA" sz="1800" dirty="0">
                <a:effectLst/>
                <a:latin typeface="Calibri" panose="020F0502020204030204" pitchFamily="34" charset="0"/>
                <a:ea typeface="Calibri" panose="020F0502020204030204" pitchFamily="34" charset="0"/>
                <a:cs typeface="Ramsar" pitchFamily="2" charset="-78"/>
              </a:rPr>
              <a:t>مفهوم متغیرهای «سراسری» وجود ندارد. با این حال، در </a:t>
            </a:r>
            <a:r>
              <a:rPr lang="ar-SA" sz="1800" dirty="0">
                <a:solidFill>
                  <a:srgbClr val="0D0D0D"/>
                </a:solidFill>
                <a:effectLst/>
                <a:latin typeface="Calibri" panose="020F0502020204030204" pitchFamily="34" charset="0"/>
                <a:ea typeface="Calibri" panose="020F0502020204030204" pitchFamily="34" charset="0"/>
                <a:cs typeface="Ramsar" pitchFamily="2" charset="-78"/>
              </a:rPr>
              <a:t>کاربرد </a:t>
            </a:r>
            <a:r>
              <a:rPr lang="ar-SA" sz="1800" dirty="0">
                <a:effectLst/>
                <a:latin typeface="Calibri" panose="020F0502020204030204" pitchFamily="34" charset="0"/>
                <a:ea typeface="Calibri" panose="020F0502020204030204" pitchFamily="34" charset="0"/>
                <a:cs typeface="Ramsar" pitchFamily="2" charset="-78"/>
              </a:rPr>
              <a:t>عملی مواقعی هست که شما می‌خواهید یک متد (یا یک ثابت) برای هر کدی که در هر بخشی از برنامه‌ی شما اجرا می شود در دسترس باشد. به متد </a:t>
            </a:r>
            <a:r>
              <a:rPr lang="en-US" sz="1800" dirty="0">
                <a:effectLst/>
                <a:latin typeface="Courier New" panose="02070309020205020404" pitchFamily="49" charset="0"/>
                <a:ea typeface="Calibri" panose="020F0502020204030204" pitchFamily="34" charset="0"/>
                <a:cs typeface="Arial" panose="020B0604020202020204" pitchFamily="34" charset="0"/>
              </a:rPr>
              <a:t>random()</a:t>
            </a:r>
            <a:r>
              <a:rPr lang="ar-SA" sz="1800" dirty="0">
                <a:effectLst/>
                <a:latin typeface="Calibri" panose="020F0502020204030204" pitchFamily="34" charset="0"/>
                <a:ea typeface="Calibri" panose="020F0502020204030204" pitchFamily="34" charset="0"/>
                <a:cs typeface="Ramsar" pitchFamily="2" charset="-78"/>
              </a:rPr>
              <a:t> در برنامه‌ی  عبارت‌ساز فکر کنید؛ یک متد است که باید از هر جا قابل فراخوانی باشد. یا در مورد ثابتی مانند </a:t>
            </a:r>
            <a:r>
              <a:rPr lang="en-US" sz="1800" i="1" dirty="0">
                <a:effectLst/>
                <a:latin typeface="Myriad Pro" panose="020B0503030403020204" pitchFamily="34" charset="0"/>
                <a:ea typeface="Calibri" panose="020F0502020204030204" pitchFamily="34" charset="0"/>
                <a:cs typeface="Ramsar" pitchFamily="2" charset="-78"/>
              </a:rPr>
              <a:t>pi</a:t>
            </a:r>
            <a:r>
              <a:rPr lang="ar-SA" sz="1800" dirty="0">
                <a:effectLst/>
                <a:latin typeface="Calibri" panose="020F0502020204030204" pitchFamily="34" charset="0"/>
                <a:ea typeface="Calibri" panose="020F0502020204030204" pitchFamily="34" charset="0"/>
                <a:cs typeface="Ramsar" pitchFamily="2" charset="-78"/>
              </a:rPr>
              <a:t> چطور؟ در فصل 10 خواهید آموخت که علامت‌گذاری یک متد به عنوان </a:t>
            </a:r>
            <a:r>
              <a:rPr lang="en-US" sz="1800" dirty="0">
                <a:effectLst/>
                <a:latin typeface="Courier New" panose="02070309020205020404" pitchFamily="49" charset="0"/>
                <a:ea typeface="Calibri" panose="020F0502020204030204" pitchFamily="34" charset="0"/>
                <a:cs typeface="Arial" panose="020B0604020202020204" pitchFamily="34" charset="0"/>
              </a:rPr>
              <a:t>public</a:t>
            </a:r>
            <a:r>
              <a:rPr lang="ar-SA" sz="1800" dirty="0">
                <a:effectLst/>
                <a:latin typeface="Calibri" panose="020F0502020204030204" pitchFamily="34" charset="0"/>
                <a:ea typeface="Calibri" panose="020F0502020204030204" pitchFamily="34" charset="0"/>
                <a:cs typeface="Ramsar" pitchFamily="2" charset="-78"/>
              </a:rPr>
              <a:t> و </a:t>
            </a:r>
            <a:r>
              <a:rPr lang="en-US" sz="1800" dirty="0">
                <a:effectLst/>
                <a:latin typeface="Courier New" panose="02070309020205020404" pitchFamily="49" charset="0"/>
                <a:ea typeface="Calibri" panose="020F0502020204030204" pitchFamily="34" charset="0"/>
                <a:cs typeface="Arial" panose="020B0604020202020204" pitchFamily="34" charset="0"/>
              </a:rPr>
              <a:t>static</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آن را طوری می‌کند که بیش‌تر شبیه یک «سراسری» رفتار کند. هر کد، در هر کلاس برنامه‌ی کاربردی شما، می‌تواند به یک متد </a:t>
            </a:r>
            <a:r>
              <a:rPr lang="en-US" sz="1800" dirty="0">
                <a:effectLst/>
                <a:latin typeface="Courier New" panose="02070309020205020404" pitchFamily="49" charset="0"/>
                <a:ea typeface="Calibri" panose="020F0502020204030204" pitchFamily="34" charset="0"/>
                <a:cs typeface="Arial" panose="020B0604020202020204" pitchFamily="34" charset="0"/>
              </a:rPr>
              <a:t>public</a:t>
            </a:r>
            <a:r>
              <a:rPr lang="en-US"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Courier New" panose="02070309020205020404" pitchFamily="49" charset="0"/>
                <a:ea typeface="Calibri" panose="020F0502020204030204" pitchFamily="34" charset="0"/>
                <a:cs typeface="Arial" panose="020B0604020202020204" pitchFamily="34" charset="0"/>
              </a:rPr>
              <a:t>static</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Ramsar" pitchFamily="2" charset="-78"/>
              </a:rPr>
              <a:t>دسترسی </a:t>
            </a:r>
            <a:r>
              <a:rPr lang="fa-IR" sz="1800" dirty="0">
                <a:effectLst/>
                <a:latin typeface="Calibri" panose="020F0502020204030204" pitchFamily="34" charset="0"/>
                <a:ea typeface="Calibri" panose="020F0502020204030204" pitchFamily="34" charset="0"/>
                <a:cs typeface="Ramsar" pitchFamily="2" charset="-78"/>
              </a:rPr>
              <a:t>داشته باشد </a:t>
            </a:r>
            <a:r>
              <a:rPr lang="ar-SA" sz="1800" dirty="0">
                <a:effectLst/>
                <a:latin typeface="Calibri" panose="020F0502020204030204" pitchFamily="34" charset="0"/>
                <a:ea typeface="Calibri" panose="020F0502020204030204" pitchFamily="34" charset="0"/>
                <a:cs typeface="Ramsar" pitchFamily="2" charset="-78"/>
              </a:rPr>
              <a:t>و اگر متغیری را به عنوان </a:t>
            </a:r>
            <a:r>
              <a:rPr lang="en-US" sz="1800" dirty="0">
                <a:effectLst/>
                <a:latin typeface="Courier New" panose="02070309020205020404" pitchFamily="49" charset="0"/>
                <a:ea typeface="Calibri" panose="020F0502020204030204" pitchFamily="34" charset="0"/>
                <a:cs typeface="Arial" panose="020B0604020202020204" pitchFamily="34" charset="0"/>
              </a:rPr>
              <a:t>public</a:t>
            </a:r>
            <a:r>
              <a:rPr lang="fa-IR"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Courier New" panose="02070309020205020404" pitchFamily="49" charset="0"/>
                <a:ea typeface="Calibri" panose="020F0502020204030204" pitchFamily="34" charset="0"/>
                <a:cs typeface="Arial" panose="020B0604020202020204" pitchFamily="34" charset="0"/>
              </a:rPr>
              <a:t>static</a:t>
            </a:r>
            <a:r>
              <a:rPr lang="fa-IR" sz="1800" dirty="0">
                <a:effectLst/>
                <a:latin typeface="Calibri" panose="020F0502020204030204" pitchFamily="34" charset="0"/>
                <a:ea typeface="Calibri" panose="020F0502020204030204" pitchFamily="34" charset="0"/>
                <a:cs typeface="Ramsar" pitchFamily="2" charset="-78"/>
              </a:rPr>
              <a:t> و </a:t>
            </a:r>
            <a:r>
              <a:rPr lang="en-US" sz="1800" dirty="0">
                <a:effectLst/>
                <a:latin typeface="Courier New" panose="02070309020205020404" pitchFamily="49" charset="0"/>
                <a:ea typeface="Calibri" panose="020F0502020204030204" pitchFamily="34" charset="0"/>
                <a:cs typeface="Arial" panose="020B0604020202020204" pitchFamily="34" charset="0"/>
              </a:rPr>
              <a:t>final</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Ramsar" pitchFamily="2" charset="-78"/>
              </a:rPr>
              <a:t>علامت‌گذاری کنید، شما اساسا یک </a:t>
            </a:r>
            <a:r>
              <a:rPr lang="ar-SA" sz="1800" i="1" dirty="0">
                <a:effectLst/>
                <a:latin typeface="Calibri" panose="020F0502020204030204" pitchFamily="34" charset="0"/>
                <a:ea typeface="Calibri" panose="020F0502020204030204" pitchFamily="34" charset="0"/>
                <a:cs typeface="Ramsar" pitchFamily="2" charset="-78"/>
              </a:rPr>
              <a:t>ثابت</a:t>
            </a:r>
            <a:r>
              <a:rPr lang="ar-SA" sz="1800" dirty="0">
                <a:effectLst/>
                <a:latin typeface="Calibri" panose="020F0502020204030204" pitchFamily="34" charset="0"/>
                <a:ea typeface="Calibri" panose="020F0502020204030204" pitchFamily="34" charset="0"/>
                <a:cs typeface="Ramsar" pitchFamily="2" charset="-78"/>
              </a:rPr>
              <a:t> در دسترس سراسری ساخته اید.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291209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9F5F-EEB1-F5C3-5B70-EC94202EEE45}"/>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73F093BB-120E-31C2-5BB3-439C3F31D95D}"/>
              </a:ext>
            </a:extLst>
          </p:cNvPr>
          <p:cNvSpPr>
            <a:spLocks noGrp="1"/>
          </p:cNvSpPr>
          <p:nvPr>
            <p:ph idx="1"/>
          </p:nvPr>
        </p:nvSpPr>
        <p:spPr/>
        <p:txBody>
          <a:bodyPr/>
          <a:lstStyle/>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Ramsar" pitchFamily="2" charset="-78"/>
              </a:rPr>
              <a:t>پس این چگونه شيء‌گراییست،  اگر شما هنوز قادرید توابع سراسری و داده‌های سراسری بسازید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A Gol" panose="02000400000000000000" pitchFamily="2" charset="-78"/>
              </a:rPr>
              <a:t>پ:</a:t>
            </a:r>
            <a:r>
              <a:rPr lang="ar-SA" sz="1800" dirty="0">
                <a:effectLst/>
                <a:latin typeface="Calibri" panose="020F0502020204030204" pitchFamily="34" charset="0"/>
                <a:ea typeface="Calibri" panose="020F0502020204030204" pitchFamily="34" charset="0"/>
                <a:cs typeface="A Gol" panose="02000400000000000000" pitchFamily="2" charset="-78"/>
              </a:rPr>
              <a:t> </a:t>
            </a:r>
            <a:r>
              <a:rPr lang="ar-SA" sz="1800" dirty="0">
                <a:effectLst/>
                <a:latin typeface="Calibri" panose="020F0502020204030204" pitchFamily="34" charset="0"/>
                <a:ea typeface="Calibri" panose="020F0502020204030204" pitchFamily="34" charset="0"/>
                <a:cs typeface="Ramsar" pitchFamily="2" charset="-78"/>
              </a:rPr>
              <a:t>اول از همه، همه چیز در جاوا راهی یک کلاس می‌شود. بنابرای</a:t>
            </a:r>
            <a:r>
              <a:rPr lang="fa-IR" sz="1800" dirty="0">
                <a:effectLst/>
                <a:latin typeface="Calibri" panose="020F0502020204030204" pitchFamily="34" charset="0"/>
                <a:ea typeface="Calibri" panose="020F0502020204030204" pitchFamily="34" charset="0"/>
                <a:cs typeface="Ramsar" pitchFamily="2" charset="-78"/>
              </a:rPr>
              <a:t>ن </a:t>
            </a:r>
            <a:r>
              <a:rPr lang="ar-SA" sz="1800" dirty="0">
                <a:effectLst/>
                <a:latin typeface="Calibri" panose="020F0502020204030204" pitchFamily="34" charset="0"/>
                <a:ea typeface="Calibri" panose="020F0502020204030204" pitchFamily="34" charset="0"/>
                <a:cs typeface="Ramsar" pitchFamily="2" charset="-78"/>
              </a:rPr>
              <a:t>ثابت برای </a:t>
            </a:r>
            <a:r>
              <a:rPr lang="en-US" sz="1800" dirty="0">
                <a:effectLst/>
                <a:latin typeface="Courier New" panose="02070309020205020404" pitchFamily="49" charset="0"/>
                <a:ea typeface="Calibri" panose="020F0502020204030204" pitchFamily="34" charset="0"/>
                <a:cs typeface="Arial" panose="020B0604020202020204" pitchFamily="34" charset="0"/>
              </a:rPr>
              <a:t>pi</a:t>
            </a:r>
            <a:r>
              <a:rPr lang="ar-SA" sz="1800" dirty="0">
                <a:effectLst/>
                <a:latin typeface="Calibri" panose="020F0502020204030204" pitchFamily="34" charset="0"/>
                <a:ea typeface="Calibri" panose="020F0502020204030204" pitchFamily="34" charset="0"/>
                <a:cs typeface="Ramsar" pitchFamily="2" charset="-78"/>
              </a:rPr>
              <a:t> و متد برای </a:t>
            </a:r>
            <a:r>
              <a:rPr lang="en-US" sz="1800" dirty="0">
                <a:effectLst/>
                <a:latin typeface="Courier New" panose="02070309020205020404" pitchFamily="49" charset="0"/>
                <a:ea typeface="Calibri" panose="020F0502020204030204" pitchFamily="34" charset="0"/>
                <a:cs typeface="Arial" panose="020B0604020202020204" pitchFamily="34" charset="0"/>
              </a:rPr>
              <a:t>random()</a:t>
            </a:r>
            <a:r>
              <a:rPr lang="ar-SA" sz="1800" dirty="0">
                <a:effectLst/>
                <a:latin typeface="Calibri" panose="020F0502020204030204" pitchFamily="34" charset="0"/>
                <a:ea typeface="Calibri" panose="020F0502020204030204" pitchFamily="34" charset="0"/>
                <a:cs typeface="Courier New" panose="02070309020205020404" pitchFamily="49" charset="0"/>
              </a:rPr>
              <a:t>،</a:t>
            </a:r>
            <a:r>
              <a:rPr lang="ar-SA" sz="1800" dirty="0">
                <a:effectLst/>
                <a:latin typeface="Calibri" panose="020F0502020204030204" pitchFamily="34" charset="0"/>
                <a:ea typeface="Calibri" panose="020F0502020204030204" pitchFamily="34" charset="0"/>
                <a:cs typeface="Ramsar" pitchFamily="2" charset="-78"/>
              </a:rPr>
              <a:t> اگرچه هر دو </a:t>
            </a:r>
            <a:r>
              <a:rPr lang="en-US" sz="1800" dirty="0">
                <a:effectLst/>
                <a:latin typeface="Courier New" panose="02070309020205020404" pitchFamily="49" charset="0"/>
                <a:ea typeface="Calibri" panose="020F0502020204030204" pitchFamily="34" charset="0"/>
                <a:cs typeface="Arial" panose="020B0604020202020204" pitchFamily="34" charset="0"/>
              </a:rPr>
              <a:t>public</a:t>
            </a:r>
            <a:r>
              <a:rPr lang="ar-SA" sz="1800" dirty="0">
                <a:effectLst/>
                <a:latin typeface="Calibri" panose="020F0502020204030204" pitchFamily="34" charset="0"/>
                <a:ea typeface="Calibri" panose="020F0502020204030204" pitchFamily="34" charset="0"/>
                <a:cs typeface="Ramsar" pitchFamily="2" charset="-78"/>
              </a:rPr>
              <a:t> و </a:t>
            </a:r>
            <a:r>
              <a:rPr lang="en-US" sz="1800" dirty="0" err="1">
                <a:effectLst/>
                <a:latin typeface="Courier New" panose="02070309020205020404" pitchFamily="49" charset="0"/>
                <a:ea typeface="Calibri" panose="020F0502020204030204" pitchFamily="34" charset="0"/>
                <a:cs typeface="Arial" panose="020B0604020202020204" pitchFamily="34" charset="0"/>
              </a:rPr>
              <a:t>satic</a:t>
            </a: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Ramsar" pitchFamily="2" charset="-78"/>
              </a:rPr>
              <a:t>هستند، درون کلاس </a:t>
            </a:r>
            <a:r>
              <a:rPr lang="en-US" sz="1800" dirty="0">
                <a:effectLst/>
                <a:latin typeface="Courier New" panose="02070309020205020404" pitchFamily="49" charset="0"/>
                <a:ea typeface="Calibri" panose="020F0502020204030204" pitchFamily="34" charset="0"/>
                <a:cs typeface="Arial" panose="020B0604020202020204" pitchFamily="34" charset="0"/>
              </a:rPr>
              <a:t>Math</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تعریف شده‌اند</a:t>
            </a:r>
            <a:r>
              <a:rPr lang="fa-IR" sz="1800" dirty="0">
                <a:effectLst/>
                <a:latin typeface="Calibri" panose="020F0502020204030204" pitchFamily="34" charset="0"/>
                <a:ea typeface="Calibri" panose="020F0502020204030204" pitchFamily="34" charset="0"/>
                <a:cs typeface="Ramsar" pitchFamily="2" charset="-78"/>
              </a:rPr>
              <a:t>.</a:t>
            </a:r>
            <a:r>
              <a:rPr lang="ar-SA" sz="1800" dirty="0">
                <a:effectLst/>
                <a:latin typeface="Calibri" panose="020F0502020204030204" pitchFamily="34" charset="0"/>
                <a:ea typeface="Calibri" panose="020F0502020204030204" pitchFamily="34" charset="0"/>
                <a:cs typeface="Ramsar" pitchFamily="2" charset="-78"/>
              </a:rPr>
              <a:t> و شما باید در نظر داشته باشید که این چیزهای ایستا (سراسری مانند) در جاوا به جای قاعده استثنا هستند. آن‌ها حالت خیلی خاصی را نمایش می‌دهند، جایی که شما چندین نمونه/شئ نداشته باشید.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412938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BAF9-8CD3-B438-D46A-9AC0F4D37FA0}"/>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C89AAE1-5345-0EB9-15E2-7732155AD410}"/>
              </a:ext>
            </a:extLst>
          </p:cNvPr>
          <p:cNvSpPr>
            <a:spLocks noGrp="1"/>
          </p:cNvSpPr>
          <p:nvPr>
            <p:ph idx="1"/>
          </p:nvPr>
        </p:nvSpPr>
        <p:spPr/>
        <p:txBody>
          <a:bodyPr/>
          <a:lstStyle/>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Ramsar" pitchFamily="2" charset="-78"/>
              </a:rPr>
              <a:t>اگر صد کلاس داشته باشم چه؟ یا هزارتا؟ آیا تحویل همه‌ی آن فایل‌های فردی دردسر بزرگی نیست؟ آیا می‌توانم آن‌ها را در یک </a:t>
            </a:r>
            <a:r>
              <a:rPr lang="ar-SA" sz="1800" b="1" i="1" dirty="0">
                <a:effectLst/>
                <a:latin typeface="Calibri" panose="020F0502020204030204" pitchFamily="34" charset="0"/>
                <a:ea typeface="Calibri" panose="020F0502020204030204" pitchFamily="34" charset="0"/>
                <a:cs typeface="Ramsar" pitchFamily="2" charset="-78"/>
              </a:rPr>
              <a:t>چیز کاربردی</a:t>
            </a:r>
            <a:r>
              <a:rPr lang="ar-SA" sz="1800" b="1" dirty="0">
                <a:effectLst/>
                <a:latin typeface="Calibri" panose="020F0502020204030204" pitchFamily="34" charset="0"/>
                <a:ea typeface="Calibri" panose="020F0502020204030204" pitchFamily="34" charset="0"/>
                <a:cs typeface="Ramsar" pitchFamily="2" charset="-78"/>
              </a:rPr>
              <a:t> بسته‌بندی کنم؟</a:t>
            </a:r>
            <a:r>
              <a:rPr lang="ar-SA" sz="1800" dirty="0">
                <a:effectLst/>
                <a:latin typeface="Calibri" panose="020F0502020204030204" pitchFamily="34" charset="0"/>
                <a:ea typeface="Calibri" panose="020F0502020204030204" pitchFamily="34" charset="0"/>
                <a:cs typeface="2  Mitra"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A Gol" panose="02000400000000000000" pitchFamily="2" charset="-78"/>
              </a:rPr>
              <a:t>پ: </a:t>
            </a:r>
            <a:r>
              <a:rPr lang="ar-SA" sz="1800" dirty="0">
                <a:effectLst/>
                <a:latin typeface="Calibri" panose="020F0502020204030204" pitchFamily="34" charset="0"/>
                <a:ea typeface="Calibri" panose="020F0502020204030204" pitchFamily="34" charset="0"/>
                <a:cs typeface="Ramsar" pitchFamily="2" charset="-78"/>
              </a:rPr>
              <a:t>بله، ارائه‌ی مقدار انبوهی از فایل‌های فردی به کاربران نهایی شما بسیار دردسرساز خواهد بود، اما مجبور نخواهید بود. شما می‌توانید همه‌ی فایل‌های برنامه‌ی کاربردیتان را درون یک </a:t>
            </a:r>
            <a:r>
              <a:rPr lang="ar-SA" sz="1800" b="1" dirty="0">
                <a:effectLst/>
                <a:latin typeface="Calibri" panose="020F0502020204030204" pitchFamily="34" charset="0"/>
                <a:ea typeface="Calibri" panose="020F0502020204030204" pitchFamily="34" charset="0"/>
                <a:cs typeface="Ramsar" pitchFamily="2" charset="-78"/>
              </a:rPr>
              <a:t>با</a:t>
            </a:r>
            <a:r>
              <a:rPr lang="ar-SA" sz="1800" dirty="0">
                <a:effectLst/>
                <a:latin typeface="Calibri" panose="020F0502020204030204" pitchFamily="34" charset="0"/>
                <a:ea typeface="Calibri" panose="020F0502020204030204" pitchFamily="34" charset="0"/>
                <a:cs typeface="Ramsar" pitchFamily="2" charset="-78"/>
              </a:rPr>
              <a:t>یگانی </a:t>
            </a:r>
            <a:r>
              <a:rPr lang="ar-SA" sz="1800" b="1" dirty="0">
                <a:effectLst/>
                <a:latin typeface="Calibri" panose="020F0502020204030204" pitchFamily="34" charset="0"/>
                <a:ea typeface="Calibri" panose="020F0502020204030204" pitchFamily="34" charset="0"/>
                <a:cs typeface="Ramsar" pitchFamily="2" charset="-78"/>
              </a:rPr>
              <a:t>ج</a:t>
            </a:r>
            <a:r>
              <a:rPr lang="ar-SA" sz="1800" dirty="0">
                <a:effectLst/>
                <a:latin typeface="Calibri" panose="020F0502020204030204" pitchFamily="34" charset="0"/>
                <a:ea typeface="Calibri" panose="020F0502020204030204" pitchFamily="34" charset="0"/>
                <a:cs typeface="Ramsar" pitchFamily="2" charset="-78"/>
              </a:rPr>
              <a:t>اوا-یک فایل</a:t>
            </a:r>
            <a:r>
              <a:rPr lang="ar-SA" sz="1800" dirty="0">
                <a:effectLst/>
                <a:latin typeface="Myriad Pro" panose="020B0503030403020204" pitchFamily="34" charset="0"/>
                <a:ea typeface="Calibri" panose="020F0502020204030204" pitchFamily="34" charset="0"/>
                <a:cs typeface="Ramsar" pitchFamily="2" charset="-78"/>
              </a:rPr>
              <a:t> </a:t>
            </a:r>
            <a:r>
              <a:rPr lang="ar-SA" sz="1800" dirty="0">
                <a:effectLst/>
                <a:latin typeface="Calibri" panose="020F0502020204030204" pitchFamily="34" charset="0"/>
                <a:ea typeface="Calibri" panose="020F0502020204030204" pitchFamily="34" charset="0"/>
                <a:cs typeface="Myriad Pro" panose="020B0503030403020204" pitchFamily="34" charset="0"/>
              </a:rPr>
              <a:t> </a:t>
            </a:r>
            <a:r>
              <a:rPr lang="en-US" sz="1800" b="1" i="1" dirty="0">
                <a:effectLst/>
                <a:latin typeface="Myriad Pro" panose="020B0503030403020204" pitchFamily="34" charset="0"/>
                <a:ea typeface="Calibri" panose="020F0502020204030204" pitchFamily="34" charset="0"/>
                <a:cs typeface="Courier New" panose="02070309020205020404" pitchFamily="49" charset="0"/>
              </a:rPr>
              <a:t>.jar</a:t>
            </a:r>
            <a:r>
              <a:rPr lang="ar-SA" sz="1800" dirty="0">
                <a:effectLst/>
                <a:latin typeface="Calibri" panose="020F0502020204030204" pitchFamily="34" charset="0"/>
                <a:ea typeface="Calibri" panose="020F0502020204030204" pitchFamily="34" charset="0"/>
                <a:cs typeface="Ramsar" pitchFamily="2" charset="-78"/>
              </a:rPr>
              <a:t>- که بر اساس فرمت</a:t>
            </a:r>
            <a:r>
              <a:rPr lang="en-US" sz="1800" dirty="0" err="1">
                <a:effectLst/>
                <a:latin typeface="Myriad Pro" panose="020B0503030403020204" pitchFamily="34" charset="0"/>
                <a:ea typeface="Calibri" panose="020F0502020204030204" pitchFamily="34" charset="0"/>
                <a:cs typeface="Courier New" panose="02070309020205020404" pitchFamily="49" charset="0"/>
              </a:rPr>
              <a:t>pkzip</a:t>
            </a:r>
            <a:r>
              <a:rPr lang="en-US"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است قرار دهید. در فایل </a:t>
            </a:r>
            <a:r>
              <a:rPr lang="en-US" sz="1800" dirty="0">
                <a:effectLst/>
                <a:latin typeface="Myriad Pro" panose="020B0503030403020204" pitchFamily="34" charset="0"/>
                <a:ea typeface="Calibri" panose="020F0502020204030204" pitchFamily="34" charset="0"/>
                <a:cs typeface="Courier New" panose="02070309020205020404" pitchFamily="49" charset="0"/>
              </a:rPr>
              <a:t>jar</a:t>
            </a:r>
            <a:r>
              <a:rPr lang="ar-SA" sz="1800" dirty="0">
                <a:effectLst/>
                <a:latin typeface="Calibri" panose="020F0502020204030204" pitchFamily="34" charset="0"/>
                <a:ea typeface="Calibri" panose="020F0502020204030204" pitchFamily="34" charset="0"/>
                <a:cs typeface="Ramsar" pitchFamily="2" charset="-78"/>
              </a:rPr>
              <a:t>، شما می‌توانید یک فایل متنی ساده‌ی قالب‌بندی شده به عنوان چیزی به نام </a:t>
            </a:r>
            <a:r>
              <a:rPr lang="ar-SA" sz="1800" i="1" dirty="0">
                <a:effectLst/>
                <a:latin typeface="Calibri" panose="020F0502020204030204" pitchFamily="34" charset="0"/>
                <a:ea typeface="Calibri" panose="020F0502020204030204" pitchFamily="34" charset="0"/>
                <a:cs typeface="Ramsar" pitchFamily="2" charset="-78"/>
              </a:rPr>
              <a:t>فهرست اجزا</a:t>
            </a:r>
            <a:r>
              <a:rPr lang="ar-SA" sz="1800" dirty="0">
                <a:effectLst/>
                <a:latin typeface="Calibri" panose="020F0502020204030204" pitchFamily="34" charset="0"/>
                <a:ea typeface="Calibri" panose="020F0502020204030204" pitchFamily="34" charset="0"/>
                <a:cs typeface="Ramsar" pitchFamily="2" charset="-78"/>
              </a:rPr>
              <a:t> اضافه کنید، که مشخص می‌کند کدام کلاس در آن </a:t>
            </a:r>
            <a:r>
              <a:rPr lang="en-US" sz="1800" dirty="0">
                <a:effectLst/>
                <a:latin typeface="Myriad Pro" panose="020B0503030403020204" pitchFamily="34" charset="0"/>
                <a:ea typeface="Calibri" panose="020F0502020204030204" pitchFamily="34" charset="0"/>
                <a:cs typeface="Courier New" panose="02070309020205020404" pitchFamily="49" charset="0"/>
              </a:rPr>
              <a:t>jar</a:t>
            </a:r>
            <a:r>
              <a:rPr lang="en-US" sz="1800" dirty="0">
                <a:effectLst/>
                <a:latin typeface="Calibri" panose="020F0502020204030204" pitchFamily="34" charset="0"/>
                <a:ea typeface="Calibri" panose="020F0502020204030204" pitchFamily="34" charset="0"/>
                <a:cs typeface="Ramsar" pitchFamily="2" charset="-78"/>
              </a:rPr>
              <a:t> </a:t>
            </a:r>
            <a:r>
              <a:rPr lang="ar-SA" sz="1800" dirty="0">
                <a:effectLst/>
                <a:latin typeface="Calibri" panose="020F0502020204030204" pitchFamily="34" charset="0"/>
                <a:ea typeface="Calibri" panose="020F0502020204030204" pitchFamily="34" charset="0"/>
                <a:cs typeface="Ramsar" pitchFamily="2" charset="-78"/>
              </a:rPr>
              <a:t>متد </a:t>
            </a:r>
            <a:r>
              <a:rPr lang="en-US" sz="1800" dirty="0">
                <a:effectLst/>
                <a:latin typeface="Courier New" panose="02070309020205020404" pitchFamily="49" charset="0"/>
                <a:ea typeface="Calibri" panose="020F0502020204030204" pitchFamily="34" charset="0"/>
                <a:cs typeface="Arial" panose="020B0604020202020204" pitchFamily="34" charset="0"/>
              </a:rPr>
              <a:t>main()</a:t>
            </a:r>
            <a:r>
              <a:rPr lang="en-US"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را که باید اجرا شود در بر ‌دارد</a:t>
            </a:r>
            <a:r>
              <a:rPr lang="en-US" sz="1800">
                <a:effectLst/>
                <a:latin typeface="Calibri" panose="020F0502020204030204" pitchFamily="34" charset="0"/>
                <a:ea typeface="Calibri" panose="020F0502020204030204" pitchFamily="34" charset="0"/>
                <a:cs typeface="Ramsar" pitchFamily="2" charset="-78"/>
              </a:rPr>
              <a:t>.</a:t>
            </a:r>
            <a:endParaRPr lang="en-US" sz="1800">
              <a:effectLst/>
              <a:latin typeface="Calibri" panose="020F0502020204030204" pitchFamily="34" charset="0"/>
              <a:ea typeface="Calibri" panose="020F0502020204030204" pitchFamily="34" charset="0"/>
              <a:cs typeface="Arial" panose="020B0604020202020204" pitchFamily="34" charset="0"/>
            </a:endParaRPr>
          </a:p>
          <a:p>
            <a:pPr algn="r" rtl="1"/>
            <a:endParaRPr lang="fa-IR"/>
          </a:p>
        </p:txBody>
      </p:sp>
    </p:spTree>
    <p:extLst>
      <p:ext uri="{BB962C8B-B14F-4D97-AF65-F5344CB8AC3E}">
        <p14:creationId xmlns:p14="http://schemas.microsoft.com/office/powerpoint/2010/main" val="2572223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1605</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16</vt:i4>
      </vt:variant>
    </vt:vector>
  </HeadingPairs>
  <TitlesOfParts>
    <vt:vector size="35" baseType="lpstr">
      <vt:lpstr>2  Mitra</vt:lpstr>
      <vt:lpstr>Andalus</vt:lpstr>
      <vt:lpstr>Arial</vt:lpstr>
      <vt:lpstr>Arial Black</vt:lpstr>
      <vt:lpstr>Arial Rounded MT Bold</vt:lpstr>
      <vt:lpstr>Arial-Black</vt:lpstr>
      <vt:lpstr>B Nazanin</vt:lpstr>
      <vt:lpstr>Baskerville Old Face</vt:lpstr>
      <vt:lpstr>Calibri</vt:lpstr>
      <vt:lpstr>Calibri Light</vt:lpstr>
      <vt:lpstr>Cambria</vt:lpstr>
      <vt:lpstr>Courier New</vt:lpstr>
      <vt:lpstr>CourierNewPSMT</vt:lpstr>
      <vt:lpstr>Myriad Pro</vt:lpstr>
      <vt:lpstr>Myriad Pro Light</vt:lpstr>
      <vt:lpstr>MyriadPro-It</vt:lpstr>
      <vt:lpstr>Ramsar</vt:lpstr>
      <vt:lpstr>Times New Roman</vt:lpstr>
      <vt:lpstr>Office Theme</vt:lpstr>
      <vt:lpstr>PowerPoint Presentation</vt:lpstr>
      <vt:lpstr>PowerPoint Presentation</vt:lpstr>
      <vt:lpstr>PowerPoint Presentation</vt:lpstr>
      <vt:lpstr>مقایسه‌ی متغیرها (متغیرهای اولیه یا متغیرهای مرجع) </vt:lpstr>
      <vt:lpstr>مقایسه‌ی متغیرها (متغیرهای اولیه یا متغیرهای مرجع)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10</cp:revision>
  <dcterms:created xsi:type="dcterms:W3CDTF">2025-02-26T08:11:00Z</dcterms:created>
  <dcterms:modified xsi:type="dcterms:W3CDTF">2025-04-07T13:07:13Z</dcterms:modified>
</cp:coreProperties>
</file>