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3E316A7-7B4C-4C9C-8F77-FEF66B5D97A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4D892E-8BCB-42A8-A54A-AB699D9991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rtos.org/a00017.html" TargetMode="External"/><Relationship Id="rId2" Type="http://schemas.openxmlformats.org/officeDocument/2006/relationships/hyperlink" Target="http://www.freertos.org/RTO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Operation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 on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  <a:cs typeface="B Yas" pitchFamily="2" charset="-78"/>
              </a:rPr>
              <a:t>Hamed </a:t>
            </a:r>
            <a:r>
              <a:rPr lang="en-US" dirty="0" err="1" smtClean="0">
                <a:latin typeface="Arial Black" pitchFamily="34" charset="0"/>
                <a:cs typeface="B Yas" pitchFamily="2" charset="-78"/>
              </a:rPr>
              <a:t>Jafarzadeh</a:t>
            </a:r>
            <a:endParaRPr lang="en-US" dirty="0">
              <a:latin typeface="Arial Black" pitchFamily="34" charset="0"/>
              <a:cs typeface="B Yas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Operation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a Real-Time Operation procedure :</a:t>
            </a:r>
          </a:p>
          <a:p>
            <a:pPr lvl="1"/>
            <a:r>
              <a:rPr lang="en-US" sz="2400" dirty="0" smtClean="0"/>
              <a:t>Assign each process a priority</a:t>
            </a:r>
          </a:p>
          <a:p>
            <a:pPr lvl="1"/>
            <a:r>
              <a:rPr lang="en-US" sz="2400" dirty="0" smtClean="0"/>
              <a:t>At any time, scheduler runs highest priority process ready to run</a:t>
            </a:r>
          </a:p>
          <a:p>
            <a:pPr lvl="1"/>
            <a:r>
              <a:rPr lang="en-US" sz="2400" dirty="0" smtClean="0"/>
              <a:t>Process runs to completion unless preempted</a:t>
            </a:r>
          </a:p>
          <a:p>
            <a:r>
              <a:rPr lang="en-US" sz="2800" dirty="0" smtClean="0"/>
              <a:t>Each task a triplet: (execution time, period, deadline)</a:t>
            </a:r>
          </a:p>
          <a:p>
            <a:r>
              <a:rPr lang="en-US" sz="2800" dirty="0" smtClean="0"/>
              <a:t>Usually, deadline = period</a:t>
            </a:r>
          </a:p>
          <a:p>
            <a:r>
              <a:rPr lang="en-US" sz="2800" dirty="0" smtClean="0"/>
              <a:t>Can be initiated any time during the period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Operation systems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blackWhite">
          <a:xfrm flipH="1">
            <a:off x="2286000" y="38862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blackWhite">
          <a:xfrm flipH="1">
            <a:off x="22860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blackWhite">
          <a:xfrm flipH="1">
            <a:off x="48768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blackWhite">
          <a:xfrm>
            <a:off x="3352800" y="3581400"/>
            <a:ext cx="9144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"/>
          <p:cNvSpPr>
            <a:spLocks/>
          </p:cNvSpPr>
          <p:nvPr/>
        </p:nvSpPr>
        <p:spPr bwMode="auto">
          <a:xfrm rot="16200000">
            <a:off x="3390900" y="2857500"/>
            <a:ext cx="381000" cy="2590800"/>
          </a:xfrm>
          <a:prstGeom prst="leftBrace">
            <a:avLst>
              <a:gd name="adj1" fmla="val 5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4"/>
          <p:cNvSpPr>
            <a:spLocks/>
          </p:cNvSpPr>
          <p:nvPr/>
        </p:nvSpPr>
        <p:spPr bwMode="auto">
          <a:xfrm rot="5400000" flipV="1">
            <a:off x="3695700" y="27813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971800" y="2438400"/>
            <a:ext cx="16764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Execution time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743200" y="4419600"/>
            <a:ext cx="17526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Period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H="1">
            <a:off x="4953000" y="2971800"/>
            <a:ext cx="152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648200" y="2514600"/>
            <a:ext cx="16764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Deadline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010400" y="3657600"/>
            <a:ext cx="16764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743200" y="2971800"/>
            <a:ext cx="533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371600" y="2590800"/>
            <a:ext cx="16764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Initiation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Operation systems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81000" y="1747838"/>
            <a:ext cx="8342313" cy="511016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run the highest-priority runnable process </a:t>
            </a: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blackWhite">
          <a:xfrm>
            <a:off x="1374775" y="3733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blackWhite">
          <a:xfrm>
            <a:off x="1984375" y="3200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blackWhite">
          <a:xfrm>
            <a:off x="2898775" y="32004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blackWhite">
          <a:xfrm flipH="1">
            <a:off x="917575" y="32004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blackWhite">
          <a:xfrm flipH="1">
            <a:off x="917575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blackWhite">
          <a:xfrm flipH="1">
            <a:off x="3508375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blackWhite">
          <a:xfrm flipH="1">
            <a:off x="917575" y="38100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blackWhite">
          <a:xfrm flipH="1">
            <a:off x="917575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blackWhite">
          <a:xfrm flipH="1">
            <a:off x="4803775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blackWhite">
          <a:xfrm flipH="1" flipV="1">
            <a:off x="917575" y="4341813"/>
            <a:ext cx="7848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blackWhite">
          <a:xfrm flipH="1">
            <a:off x="917575" y="41132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blackWhite">
          <a:xfrm flipH="1">
            <a:off x="6099175" y="41132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blackWhite">
          <a:xfrm>
            <a:off x="1984375" y="28956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blackWhite">
          <a:xfrm>
            <a:off x="1374775" y="3505200"/>
            <a:ext cx="11430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blackWhite">
          <a:xfrm>
            <a:off x="2517775" y="4037013"/>
            <a:ext cx="762000" cy="304800"/>
          </a:xfrm>
          <a:prstGeom prst="rect">
            <a:avLst/>
          </a:prstGeom>
          <a:solidFill>
            <a:srgbClr val="0085A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blackWhite">
          <a:xfrm>
            <a:off x="1374775" y="5029200"/>
            <a:ext cx="11430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blackWhite">
          <a:xfrm>
            <a:off x="2898775" y="5029200"/>
            <a:ext cx="5334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blackWhite">
          <a:xfrm>
            <a:off x="1984375" y="50292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blackWhite">
          <a:xfrm>
            <a:off x="3432175" y="5029200"/>
            <a:ext cx="762000" cy="304800"/>
          </a:xfrm>
          <a:prstGeom prst="rect">
            <a:avLst/>
          </a:prstGeom>
          <a:solidFill>
            <a:srgbClr val="0085A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blackWhite">
          <a:xfrm>
            <a:off x="307975" y="2819400"/>
            <a:ext cx="5334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1</a:t>
            </a:r>
            <a:endParaRPr lang="en-US" sz="2000" b="1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blackWhite">
          <a:xfrm>
            <a:off x="307975" y="3352800"/>
            <a:ext cx="5334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2</a:t>
            </a:r>
            <a:endParaRPr lang="en-US" sz="2000" b="1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blackWhite">
          <a:xfrm>
            <a:off x="307975" y="3886200"/>
            <a:ext cx="5334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3</a:t>
            </a:r>
            <a:endParaRPr lang="en-US" sz="2000" b="1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blackWhite">
          <a:xfrm flipH="1">
            <a:off x="6099175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blackWhite">
          <a:xfrm>
            <a:off x="4575175" y="28956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blackWhite">
          <a:xfrm flipH="1">
            <a:off x="8689975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blackWhite">
          <a:xfrm>
            <a:off x="7165975" y="28956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blackWhite">
          <a:xfrm flipH="1">
            <a:off x="8689975" y="3581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blackWhite">
          <a:xfrm>
            <a:off x="5260975" y="3505200"/>
            <a:ext cx="11430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blackWhite">
          <a:xfrm flipH="1">
            <a:off x="6099175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blackWhite">
          <a:xfrm>
            <a:off x="7699375" y="4038600"/>
            <a:ext cx="762000" cy="304800"/>
          </a:xfrm>
          <a:prstGeom prst="rect">
            <a:avLst/>
          </a:prstGeom>
          <a:solidFill>
            <a:srgbClr val="0085A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blackWhite">
          <a:xfrm>
            <a:off x="4575175" y="50292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blackWhite">
          <a:xfrm>
            <a:off x="5489575" y="5029200"/>
            <a:ext cx="1143000" cy="30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blackWhite">
          <a:xfrm>
            <a:off x="7165975" y="5029200"/>
            <a:ext cx="9144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blackWhite">
          <a:xfrm>
            <a:off x="8080375" y="5029200"/>
            <a:ext cx="762000" cy="304800"/>
          </a:xfrm>
          <a:prstGeom prst="rect">
            <a:avLst/>
          </a:prstGeom>
          <a:solidFill>
            <a:srgbClr val="0085A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81000" y="1747838"/>
            <a:ext cx="8342313" cy="5110162"/>
          </a:xfrm>
          <a:prstGeom prst="rect">
            <a:avLst/>
          </a:prstGeom>
        </p:spPr>
        <p:txBody>
          <a:bodyPr vert="horz"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48056" marR="0" lvl="0" indent="-38404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4800" b="1" i="0" u="none" strike="noStrike" kern="1200" normalizeH="0" baseline="0" noProof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FreeRTOS</a:t>
            </a:r>
            <a:endParaRPr kumimoji="0" lang="en-US" sz="4800" b="1" i="0" u="none" strike="noStrike" kern="1200" normalizeH="0" baseline="0" noProof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4800" b="1" i="0" u="none" strike="noStrike" kern="120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26670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RTOS is an Real-Time Operation System that ported to over 35 Microcontrollers type .</a:t>
            </a:r>
          </a:p>
          <a:p>
            <a:r>
              <a:rPr lang="en-US" dirty="0" smtClean="0"/>
              <a:t>It has been distributed under GPL license that makes its kernel  open source but its exception lets users to keep their sources closed .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is designed to be small and simple . The kernel it self consist of only 4 header files.</a:t>
            </a:r>
          </a:p>
          <a:p>
            <a:r>
              <a:rPr lang="en-US" dirty="0" smtClean="0"/>
              <a:t>In order to make it easy to use , they write its kernel in C but there are few assembly functions included where needed 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RTOS main features :</a:t>
            </a:r>
          </a:p>
          <a:p>
            <a:pPr lvl="1"/>
            <a:r>
              <a:rPr lang="en-US" sz="2400" dirty="0" smtClean="0"/>
              <a:t>Provides methods for threads or tasks , </a:t>
            </a:r>
            <a:r>
              <a:rPr lang="en-US" sz="2400" dirty="0" err="1" smtClean="0"/>
              <a:t>mutexes</a:t>
            </a:r>
            <a:r>
              <a:rPr lang="en-US" sz="2400" dirty="0" smtClean="0"/>
              <a:t> , semaphores and software timers .</a:t>
            </a:r>
          </a:p>
          <a:p>
            <a:pPr lvl="1"/>
            <a:r>
              <a:rPr lang="en-US" sz="2400" dirty="0" smtClean="0"/>
              <a:t>Provides Tick-less (?) method for reduction of consuming energy in low-power applications.</a:t>
            </a:r>
          </a:p>
          <a:p>
            <a:pPr lvl="1"/>
            <a:r>
              <a:rPr lang="en-US" sz="2400" dirty="0" smtClean="0"/>
              <a:t>Provide some simple and easy memory allocation algorithms .</a:t>
            </a:r>
          </a:p>
          <a:p>
            <a:pPr lvl="1"/>
            <a:r>
              <a:rPr lang="en-US" sz="2400" dirty="0" smtClean="0"/>
              <a:t>Lock feature included in critical parts of program</a:t>
            </a:r>
          </a:p>
          <a:p>
            <a:pPr lvl="1"/>
            <a:r>
              <a:rPr lang="en-US" sz="2400" dirty="0" err="1" smtClean="0"/>
              <a:t>DelayFor</a:t>
            </a:r>
            <a:r>
              <a:rPr lang="en-US" sz="2400" dirty="0" smtClean="0"/>
              <a:t> and </a:t>
            </a:r>
            <a:r>
              <a:rPr lang="en-US" sz="2400" dirty="0" err="1" smtClean="0"/>
              <a:t>DelayUntil</a:t>
            </a:r>
            <a:r>
              <a:rPr lang="en-US" sz="2400" dirty="0" smtClean="0"/>
              <a:t> support .</a:t>
            </a:r>
          </a:p>
          <a:p>
            <a:pPr lvl="1"/>
            <a:r>
              <a:rPr lang="en-US" sz="2400" dirty="0" smtClean="0"/>
              <a:t>Free RTOS is focused on speed of execution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Free RTOS </a:t>
            </a:r>
            <a:r>
              <a:rPr lang="en-US" sz="2400" dirty="0" smtClean="0"/>
              <a:t>implements multiple threads by having the host program call a thread tick method at regular short intervals. The thread tick method switches tasks depending on priority and a round-robin scheduling scheme. </a:t>
            </a:r>
            <a:endParaRPr lang="en-US" sz="2400" dirty="0" smtClean="0"/>
          </a:p>
          <a:p>
            <a:r>
              <a:rPr lang="en-US" sz="2400" dirty="0" smtClean="0"/>
              <a:t>It mainly uses SVC interrupt to manage scheduling .</a:t>
            </a:r>
          </a:p>
          <a:p>
            <a:r>
              <a:rPr lang="en-US" sz="2400" dirty="0" smtClean="0"/>
              <a:t>It also uses Tick Timer and </a:t>
            </a:r>
            <a:r>
              <a:rPr lang="en-US" sz="2400" dirty="0" err="1" smtClean="0"/>
              <a:t>pendSVC</a:t>
            </a:r>
            <a:r>
              <a:rPr lang="en-US" sz="2400" dirty="0" smtClean="0"/>
              <a:t> routine to start working .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Usage Sample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96000" cy="52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Usage Sample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44672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Useful 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848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Safe RTOS : </a:t>
            </a:r>
          </a:p>
          <a:p>
            <a:pPr lvl="1"/>
            <a:r>
              <a:rPr lang="en-US" dirty="0" err="1" smtClean="0"/>
              <a:t>SafeRTOS</a:t>
            </a:r>
            <a:r>
              <a:rPr lang="en-US" dirty="0" smtClean="0"/>
              <a:t> was constructed as a complementary offering to </a:t>
            </a:r>
            <a:r>
              <a:rPr lang="en-US" dirty="0" err="1" smtClean="0"/>
              <a:t>FreeRTOS</a:t>
            </a:r>
            <a:r>
              <a:rPr lang="en-US" dirty="0" smtClean="0"/>
              <a:t>, with common functionality but with a uniquely designed safety-critical implementation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resulting requirements set was put through a full IEC 61508 SIL 3 development life cycle, the highest possible for a software-only </a:t>
            </a:r>
            <a:r>
              <a:rPr lang="en-US" dirty="0" smtClean="0"/>
              <a:t>component</a:t>
            </a:r>
          </a:p>
          <a:p>
            <a:r>
              <a:rPr lang="en-US" b="1" dirty="0" err="1" smtClean="0"/>
              <a:t>OpenRTOS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What’s an Operating System?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9308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Provides environment for executing programs</a:t>
            </a:r>
          </a:p>
          <a:p>
            <a:endParaRPr lang="en-US" sz="2400" dirty="0" smtClean="0"/>
          </a:p>
          <a:p>
            <a:r>
              <a:rPr lang="en-US" sz="2400" dirty="0" smtClean="0"/>
              <a:t>Process abstraction for multitasking/concurrency</a:t>
            </a:r>
          </a:p>
          <a:p>
            <a:pPr lvl="1"/>
            <a:r>
              <a:rPr lang="en-US" sz="2000" dirty="0" smtClean="0"/>
              <a:t>Scheduling</a:t>
            </a:r>
          </a:p>
          <a:p>
            <a:r>
              <a:rPr lang="en-US" sz="2400" dirty="0" smtClean="0"/>
              <a:t>Hardware abstraction layer (device drivers)</a:t>
            </a:r>
          </a:p>
          <a:p>
            <a:r>
              <a:rPr lang="en-US" sz="2400" dirty="0" err="1" smtClean="0"/>
              <a:t>Filesystems</a:t>
            </a:r>
            <a:endParaRPr lang="en-US" sz="2400" dirty="0" smtClean="0"/>
          </a:p>
          <a:p>
            <a:r>
              <a:rPr lang="en-US" sz="2400" dirty="0" smtClean="0"/>
              <a:t>Communication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focus on concurrent, real-time issues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RTOS + </a:t>
            </a:r>
            <a:r>
              <a:rPr lang="en-US" dirty="0" err="1" smtClean="0"/>
              <a:t>MicroIP</a:t>
            </a:r>
            <a:endParaRPr lang="en-US" dirty="0" smtClean="0"/>
          </a:p>
          <a:p>
            <a:r>
              <a:rPr lang="en-US" dirty="0" smtClean="0"/>
              <a:t>Free RTOS + TCP/IP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Why use Free-RTOS ?</a:t>
            </a:r>
            <a:br>
              <a:rPr lang="en-US" dirty="0" smtClean="0"/>
            </a:br>
            <a:r>
              <a:rPr lang="en-US" sz="2400" dirty="0" smtClean="0"/>
              <a:t>According to </a:t>
            </a:r>
            <a:r>
              <a:rPr lang="en-US" sz="2400" dirty="0" err="1" smtClean="0"/>
              <a:t>FreeRTOS</a:t>
            </a:r>
            <a:r>
              <a:rPr lang="en-US" sz="2400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Here are some reasons why </a:t>
            </a:r>
            <a:r>
              <a:rPr lang="en-US" dirty="0" err="1" smtClean="0">
                <a:hlinkClick r:id="rId2"/>
              </a:rPr>
              <a:t>FreeRTOS</a:t>
            </a:r>
            <a:r>
              <a:rPr lang="en-US" dirty="0" smtClean="0"/>
              <a:t> is a good choice for your next application - </a:t>
            </a:r>
            <a:r>
              <a:rPr lang="en-US" dirty="0" err="1" smtClean="0"/>
              <a:t>FreeRTOS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Provides one solution for many different architectures and development tools.</a:t>
            </a:r>
          </a:p>
          <a:p>
            <a:r>
              <a:rPr lang="en-US" dirty="0" smtClean="0"/>
              <a:t>Is known to be reliable. Confidence is assured by the activities undertaken by the </a:t>
            </a:r>
            <a:r>
              <a:rPr lang="en-US" dirty="0" err="1" smtClean="0"/>
              <a:t>SafeRTOS</a:t>
            </a:r>
            <a:r>
              <a:rPr lang="en-US" dirty="0" smtClean="0"/>
              <a:t> sister project.</a:t>
            </a:r>
          </a:p>
          <a:p>
            <a:r>
              <a:rPr lang="en-US" dirty="0" smtClean="0"/>
              <a:t>Is undergoing continuous active development.</a:t>
            </a:r>
          </a:p>
          <a:p>
            <a:r>
              <a:rPr lang="en-US" dirty="0" smtClean="0"/>
              <a:t>Has a minimal ROM, RAM and processing overhead. Typically an RTOS kernel binary image will be in the region of 4K to 9K bytes.</a:t>
            </a:r>
          </a:p>
          <a:p>
            <a:r>
              <a:rPr lang="en-US" dirty="0" smtClean="0"/>
              <a:t>Is very simple - the core of the RTOS kernel is contained in </a:t>
            </a:r>
            <a:r>
              <a:rPr lang="en-US" dirty="0" smtClean="0">
                <a:hlinkClick r:id="rId3"/>
              </a:rPr>
              <a:t>only 3 C files</a:t>
            </a:r>
            <a:r>
              <a:rPr lang="en-US" dirty="0" smtClean="0"/>
              <a:t>. The majority of the many files included in the .zip file download relate only to the numerous demonstration applications.</a:t>
            </a:r>
          </a:p>
          <a:p>
            <a:r>
              <a:rPr lang="en-US" dirty="0" smtClean="0"/>
              <a:t>Is truly free for use in commercial applications (see license conditions for details).</a:t>
            </a:r>
          </a:p>
          <a:p>
            <a:r>
              <a:rPr lang="en-US" dirty="0" smtClean="0"/>
              <a:t>Comes with a porting, platform development, or application development service should it be required.</a:t>
            </a:r>
          </a:p>
          <a:p>
            <a:r>
              <a:rPr lang="en-US" dirty="0" smtClean="0"/>
              <a:t>Is well established with a large and ever growing user base.</a:t>
            </a:r>
          </a:p>
          <a:p>
            <a:r>
              <a:rPr lang="en-US" dirty="0" smtClean="0"/>
              <a:t>Contains a pre-configured example for each port. No need to figure out how to setup a project - just download and compile!</a:t>
            </a:r>
          </a:p>
          <a:p>
            <a:r>
              <a:rPr lang="en-US" dirty="0" smtClean="0"/>
              <a:t>Has an excellent, monitored, and active free support forum.</a:t>
            </a:r>
          </a:p>
          <a:p>
            <a:r>
              <a:rPr lang="en-US" dirty="0" smtClean="0"/>
              <a:t>Has the assurance that commercial support is available should it be required.</a:t>
            </a:r>
          </a:p>
          <a:p>
            <a:r>
              <a:rPr lang="en-US" dirty="0" smtClean="0"/>
              <a:t>Provides ample documentation.</a:t>
            </a:r>
          </a:p>
          <a:p>
            <a:r>
              <a:rPr lang="en-US" dirty="0" smtClean="0"/>
              <a:t>Is very scalable, simple and easy to use.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offers a smaller and easier real time processing alternative for applications where </a:t>
            </a:r>
            <a:r>
              <a:rPr lang="en-US" dirty="0" err="1" smtClean="0"/>
              <a:t>eCOS</a:t>
            </a:r>
            <a:r>
              <a:rPr lang="en-US" dirty="0" smtClean="0"/>
              <a:t>, embedded Linux (or Real Time Linux) and even </a:t>
            </a:r>
            <a:r>
              <a:rPr lang="en-US" dirty="0" err="1" smtClean="0"/>
              <a:t>uCLinux</a:t>
            </a:r>
            <a:r>
              <a:rPr lang="en-US" dirty="0" smtClean="0"/>
              <a:t> won't fit, are not appropriate, or are not available.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Do we really need one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9308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always</a:t>
            </a:r>
          </a:p>
          <a:p>
            <a:endParaRPr lang="en-US" sz="2400" dirty="0" smtClean="0"/>
          </a:p>
          <a:p>
            <a:r>
              <a:rPr lang="en-US" sz="2400" dirty="0" smtClean="0"/>
              <a:t>Simplest approach: cyclic executive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loop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do part of task 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do part of task 2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do part of task 3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end loop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Cyclic Executive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930808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 implementation</a:t>
            </a:r>
          </a:p>
          <a:p>
            <a:pPr lvl="1"/>
            <a:r>
              <a:rPr lang="en-US" dirty="0" smtClean="0"/>
              <a:t>Low overhead</a:t>
            </a:r>
          </a:p>
          <a:p>
            <a:pPr lvl="1"/>
            <a:r>
              <a:rPr lang="en-US" dirty="0" smtClean="0"/>
              <a:t>Very predictable</a:t>
            </a:r>
          </a:p>
          <a:p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Can’t handle sporadic events</a:t>
            </a:r>
          </a:p>
          <a:p>
            <a:pPr lvl="1"/>
            <a:r>
              <a:rPr lang="en-US" dirty="0" smtClean="0"/>
              <a:t>Everything must operate in lockstep</a:t>
            </a:r>
          </a:p>
          <a:p>
            <a:pPr lvl="1"/>
            <a:r>
              <a:rPr lang="en-US" dirty="0" smtClean="0"/>
              <a:t>Code must be scheduled manually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Interrupts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9308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</a:pPr>
            <a:r>
              <a:rPr lang="en-US" dirty="0" smtClean="0"/>
              <a:t>Some events can’t wait for next loop iteration</a:t>
            </a:r>
          </a:p>
          <a:p>
            <a:pPr lvl="1">
              <a:lnSpc>
                <a:spcPct val="78000"/>
              </a:lnSpc>
            </a:pPr>
            <a:r>
              <a:rPr lang="en-US" dirty="0" smtClean="0"/>
              <a:t>Communication channels</a:t>
            </a:r>
          </a:p>
          <a:p>
            <a:pPr lvl="1">
              <a:lnSpc>
                <a:spcPct val="78000"/>
              </a:lnSpc>
            </a:pPr>
            <a:r>
              <a:rPr lang="en-US" dirty="0" smtClean="0"/>
              <a:t>Transient events</a:t>
            </a:r>
          </a:p>
          <a:p>
            <a:pPr lvl="1">
              <a:lnSpc>
                <a:spcPct val="78000"/>
              </a:lnSpc>
            </a:pP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 smtClean="0"/>
              <a:t>A solution: Cyclic executive plus interrupt routines</a:t>
            </a:r>
          </a:p>
          <a:p>
            <a:pPr>
              <a:lnSpc>
                <a:spcPct val="83000"/>
              </a:lnSpc>
            </a:pP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 smtClean="0"/>
              <a:t>Interrupt: environmental event that demands attention</a:t>
            </a:r>
          </a:p>
          <a:p>
            <a:pPr lvl="1">
              <a:lnSpc>
                <a:spcPct val="78000"/>
              </a:lnSpc>
            </a:pPr>
            <a:r>
              <a:rPr lang="en-US" dirty="0" smtClean="0"/>
              <a:t>Example: “byte arrived” interrupt on serial channel</a:t>
            </a:r>
          </a:p>
          <a:p>
            <a:pPr>
              <a:lnSpc>
                <a:spcPct val="83000"/>
              </a:lnSpc>
            </a:pP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 smtClean="0"/>
              <a:t>Interrupt routine: piece of code executed in response to an </a:t>
            </a:r>
            <a:r>
              <a:rPr lang="en-US" dirty="0" smtClean="0"/>
              <a:t>interrupt</a:t>
            </a:r>
          </a:p>
          <a:p>
            <a:pPr>
              <a:lnSpc>
                <a:spcPct val="83000"/>
              </a:lnSpc>
            </a:pP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When you don’t need a lot of scheduling ,   Interrupts are best approaches. 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an Interrupt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743200" y="15240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743200" y="48768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953000" y="32004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743200" y="32004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2743200" y="48768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4400" y="1752600"/>
            <a:ext cx="2133600" cy="944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 dirty="0"/>
              <a:t>1. Normal program execution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066800" y="2895600"/>
            <a:ext cx="16764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/>
              <a:t>2. Interrupt occurs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71800" y="2438400"/>
            <a:ext cx="21336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/>
              <a:t>3. Processor state saved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05400" y="2743200"/>
            <a:ext cx="26670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/>
              <a:t>4. Interrupt routine runs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181600" y="4648200"/>
            <a:ext cx="25908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/>
            <a:r>
              <a:rPr lang="en-US"/>
              <a:t>5. Interrupt routine terminates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62200" y="4191000"/>
            <a:ext cx="2286000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6. Processor state restored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90600" y="5105400"/>
            <a:ext cx="1828800" cy="122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7. Normal program execution resumes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Drawbacks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loop still running in lockstep</a:t>
            </a:r>
          </a:p>
          <a:p>
            <a:r>
              <a:rPr lang="en-US" dirty="0" smtClean="0"/>
              <a:t>Programmer responsible for scheduling</a:t>
            </a:r>
          </a:p>
          <a:p>
            <a:r>
              <a:rPr lang="en-US" dirty="0" smtClean="0"/>
              <a:t>Scheduling static</a:t>
            </a:r>
          </a:p>
          <a:p>
            <a:r>
              <a:rPr lang="en-US" dirty="0" smtClean="0"/>
              <a:t>Sporadic events handled slowly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 system comes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philosophy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Let the operating system handle scheduling, and let the programmer handle function .</a:t>
            </a:r>
          </a:p>
          <a:p>
            <a:endParaRPr lang="en-US" dirty="0" smtClean="0"/>
          </a:p>
          <a:p>
            <a:r>
              <a:rPr lang="en-US" dirty="0" smtClean="0"/>
              <a:t>How ? :</a:t>
            </a:r>
          </a:p>
          <a:p>
            <a:pPr lvl="1"/>
            <a:r>
              <a:rPr lang="en-US" dirty="0" smtClean="0"/>
              <a:t>Operation systems separate our desired tasks in some sub-routines called tasks.</a:t>
            </a:r>
          </a:p>
          <a:p>
            <a:pPr lvl="1"/>
            <a:r>
              <a:rPr lang="en-US" dirty="0" smtClean="0"/>
              <a:t>It uses interrupt handling system to provide equal task times and moves between the tasks automatically which called Scheduling.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Operation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 goal of an RTOS scheduler: </a:t>
            </a:r>
            <a:r>
              <a:rPr lang="en-US" sz="2800" dirty="0" smtClean="0"/>
              <a:t>meeting deadlines so RTOS is not fair .</a:t>
            </a:r>
          </a:p>
          <a:p>
            <a:r>
              <a:rPr lang="en-US" sz="2800" dirty="0" smtClean="0"/>
              <a:t>Fairness does not help you to meet the deadlines .</a:t>
            </a:r>
          </a:p>
          <a:p>
            <a:r>
              <a:rPr lang="en-US" sz="2800" dirty="0" smtClean="0"/>
              <a:t>Typical RTOS based on fixed-priority preemptive scheduler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119</TotalTime>
  <Words>637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Real Time Operation Systems</vt:lpstr>
      <vt:lpstr>What’s an Operating System?</vt:lpstr>
      <vt:lpstr>Do we really need one ?</vt:lpstr>
      <vt:lpstr>Cyclic Executive</vt:lpstr>
      <vt:lpstr>Interrupts</vt:lpstr>
      <vt:lpstr>Handling an Interrupt</vt:lpstr>
      <vt:lpstr>Drawbacks of Interrupts</vt:lpstr>
      <vt:lpstr>Operation system comes in</vt:lpstr>
      <vt:lpstr>Real-Time Operation systems</vt:lpstr>
      <vt:lpstr>Real-Time Operation systems</vt:lpstr>
      <vt:lpstr>Real-Time Operation systems</vt:lpstr>
      <vt:lpstr>Real-Time Operation systems</vt:lpstr>
      <vt:lpstr>Closer Look</vt:lpstr>
      <vt:lpstr>Free RTOS</vt:lpstr>
      <vt:lpstr>How it works ?</vt:lpstr>
      <vt:lpstr>Usage Sample</vt:lpstr>
      <vt:lpstr>Usage Sample</vt:lpstr>
      <vt:lpstr>Useful Functions</vt:lpstr>
      <vt:lpstr>Related Projects</vt:lpstr>
      <vt:lpstr>Related Projects</vt:lpstr>
      <vt:lpstr>Why use Free-RTOS ? According to FreeRTOS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Systems</dc:title>
  <dc:creator>Hamed</dc:creator>
  <cp:lastModifiedBy>Hamed</cp:lastModifiedBy>
  <cp:revision>15</cp:revision>
  <dcterms:created xsi:type="dcterms:W3CDTF">2015-04-26T07:59:54Z</dcterms:created>
  <dcterms:modified xsi:type="dcterms:W3CDTF">2015-04-26T09:59:43Z</dcterms:modified>
</cp:coreProperties>
</file>